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79" r:id="rId2"/>
    <p:sldId id="302" r:id="rId3"/>
    <p:sldId id="281" r:id="rId4"/>
    <p:sldId id="263" r:id="rId5"/>
    <p:sldId id="305" r:id="rId6"/>
    <p:sldId id="282" r:id="rId7"/>
    <p:sldId id="303" r:id="rId8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39"/>
    <a:srgbClr val="FFBD59"/>
    <a:srgbClr val="393938"/>
    <a:srgbClr val="2E7D9C"/>
    <a:srgbClr val="D35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88950" autoAdjust="0"/>
  </p:normalViewPr>
  <p:slideViewPr>
    <p:cSldViewPr snapToGrid="0">
      <p:cViewPr varScale="1">
        <p:scale>
          <a:sx n="64" d="100"/>
          <a:sy n="64" d="100"/>
        </p:scale>
        <p:origin x="13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4126CB1-007B-465E-91E9-F50579789F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47D8AD-99C2-4874-8B58-009172227B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F9FC2-4185-4B23-A4E5-CB9298F94A19}" type="datetime1">
              <a:rPr lang="fr-FR" smtClean="0"/>
              <a:t>11/07/2022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930DCB-E90A-4CF6-A74E-945B93E74A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Initiation ordinateur - 2/5 prise en main du bureau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56564D-CE8F-4DA4-83C8-52FE0EC93C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50D53-B0F8-4D96-B0BB-12136E80D9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679133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B9A2E-2A44-4D65-AB98-3ECDB0782B96}" type="datetime1">
              <a:rPr lang="fr-FR" smtClean="0"/>
              <a:t>11/07/2022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Initiation ordinateur - 2/5 prise en main du bureau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6A329-8A6A-4E04-B1BA-E701A88F7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65904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La corbeille </a:t>
            </a:r>
            <a:r>
              <a:rPr lang="fr-FR" dirty="0"/>
              <a:t>: c’est une poubelle, vous y trouverez tous les éléments que vous avez supprimés</a:t>
            </a:r>
          </a:p>
          <a:p>
            <a:r>
              <a:rPr lang="fr-FR" b="1" dirty="0"/>
              <a:t>Navigateur chrome/</a:t>
            </a:r>
            <a:r>
              <a:rPr lang="fr-FR" b="1" dirty="0" err="1"/>
              <a:t>mozilla</a:t>
            </a:r>
            <a:r>
              <a:rPr lang="fr-FR" b="1" dirty="0"/>
              <a:t> : </a:t>
            </a:r>
            <a:r>
              <a:rPr lang="fr-FR" b="0" dirty="0"/>
              <a:t>cela permet d’aller sur internet</a:t>
            </a:r>
          </a:p>
          <a:p>
            <a:r>
              <a:rPr lang="fr-FR" b="1" dirty="0"/>
              <a:t>Fichier</a:t>
            </a:r>
          </a:p>
          <a:p>
            <a:r>
              <a:rPr lang="fr-FR" b="1" dirty="0"/>
              <a:t>Dossier</a:t>
            </a:r>
          </a:p>
          <a:p>
            <a:r>
              <a:rPr lang="fr-FR" b="1" dirty="0"/>
              <a:t>Barre des tâches</a:t>
            </a:r>
          </a:p>
          <a:p>
            <a:r>
              <a:rPr lang="fr-FR" b="1" dirty="0"/>
              <a:t>paramètres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814EF67-F747-407E-9BFF-FED7DAC6F63F}" type="datetime1">
              <a:rPr lang="fr-FR" smtClean="0"/>
              <a:t>11/07/2022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577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B4FB616-234E-40AA-9DE3-AF28DB3088BA}" type="datetime1">
              <a:rPr lang="fr-FR" smtClean="0"/>
              <a:t>11/07/2022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233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DE6AF3B-51DE-454B-B015-61C845832F1D}" type="datetime1">
              <a:rPr lang="fr-FR" smtClean="0"/>
              <a:t>11/07/2022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597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dirty="0"/>
              <a:t>Ici la fenêtre du dossier image</a:t>
            </a:r>
            <a:endParaRPr lang="fr-FR" sz="1400" i="0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90FBDE-11B6-442F-86F3-0744E6E322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A29906D-A50A-47FC-BA96-76FDBAF08DE9}" type="datetime1">
              <a:rPr lang="fr-FR" smtClean="0"/>
              <a:t>11/07/2022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75AE5F-6397-406D-BBA4-AA7A695C1E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D6A57-F8E2-44E7-AF38-A53CB3878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095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dirty="0"/>
              <a:t>Ici la fenêtre du dossier « fonds d’écran »</a:t>
            </a:r>
            <a:endParaRPr lang="fr-FR" sz="1400" i="0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90FBDE-11B6-442F-86F3-0744E6E322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4743EBF-19AB-4895-AA24-4C91EBED9460}" type="datetime1">
              <a:rPr lang="fr-FR" smtClean="0"/>
              <a:t>11/07/2022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75AE5F-6397-406D-BBA4-AA7A695C1E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D6A57-F8E2-44E7-AF38-A53CB3878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362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dirty="0"/>
              <a:t>Ici la fenêtre du dossier « fonds d’écran »</a:t>
            </a:r>
            <a:endParaRPr lang="fr-FR" sz="1400" i="0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90FBDE-11B6-442F-86F3-0744E6E322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5FF40F8-9978-4F60-92DE-1431C53832A5}" type="datetime1">
              <a:rPr lang="fr-FR" smtClean="0"/>
              <a:t>11/07/2022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75AE5F-6397-406D-BBA4-AA7A695C1E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D6A57-F8E2-44E7-AF38-A53CB3878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350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dirty="0"/>
              <a:t>Ici la fenêtre du dossier « fonds d’écran »</a:t>
            </a:r>
            <a:endParaRPr lang="fr-FR" sz="1400" i="0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90FBDE-11B6-442F-86F3-0744E6E322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45568D7-B52C-4CE9-97FD-8A8C3185D509}" type="datetime1">
              <a:rPr lang="fr-FR" smtClean="0"/>
              <a:t>11/07/2022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75AE5F-6397-406D-BBA4-AA7A695C1E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D6A57-F8E2-44E7-AF38-A53CB3878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64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9608-D5F8-48F5-B0F6-C8173D95D5A6}" type="datetime1">
              <a:rPr lang="fr-FR" smtClean="0"/>
              <a:t>11/07/2022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908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0E12-3626-4F4F-9C1F-9535D33CA7B5}" type="datetime1">
              <a:rPr lang="fr-FR" smtClean="0"/>
              <a:t>11/07/2022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8575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1ED0-09EE-495F-97A8-968664DF74A0}" type="datetime1">
              <a:rPr lang="fr-FR" smtClean="0"/>
              <a:t>11/07/2022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709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4F17-2DD4-495C-9548-DB7366A675AA}" type="datetime1">
              <a:rPr lang="fr-FR" smtClean="0"/>
              <a:t>11/07/2022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152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22BC-EA81-41FC-9BA6-74B3397F2192}" type="datetime1">
              <a:rPr lang="fr-FR" smtClean="0"/>
              <a:t>11/07/2022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798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86E9-40A8-4F14-BFE7-9985BB65ECD7}" type="datetime1">
              <a:rPr lang="fr-FR" smtClean="0"/>
              <a:t>11/07/2022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437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B441-1000-4C71-9DC2-75E7FA2CED3E}" type="datetime1">
              <a:rPr lang="fr-FR" smtClean="0"/>
              <a:t>11/07/2022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189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F786-4072-489E-A740-6776CAF37306}" type="datetime1">
              <a:rPr lang="fr-FR" smtClean="0"/>
              <a:t>11/07/2022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251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BECD-BE4E-47A8-A032-9FC176DCCAC2}" type="datetime1">
              <a:rPr lang="fr-FR" smtClean="0"/>
              <a:t>11/07/2022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64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714B-7818-474A-89C4-CFBBBCF4AE44}" type="datetime1">
              <a:rPr lang="fr-FR" smtClean="0"/>
              <a:t>11/07/2022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659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24B5-42E4-4D57-A01B-7A1644F15E81}" type="datetime1">
              <a:rPr lang="fr-FR" smtClean="0"/>
              <a:t>11/07/2022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2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2B4A8-0A1B-4433-BF7F-B9FA06995D2A}" type="datetime1">
              <a:rPr lang="fr-FR" smtClean="0"/>
              <a:t>11/07/2022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96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34" y="-124731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3250" dirty="0"/>
              <a:t> Zoom sur le bureau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FFB71B-8F70-4E1A-8071-7450FA14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</a:t>
            </a:fld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75050" y="680684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D54C4734-7699-4C12-896B-19AEDDDC0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591" y="1154692"/>
            <a:ext cx="7250936" cy="4115892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CE870079-2E0B-4675-BFE6-BBC21D28BC3E}"/>
              </a:ext>
            </a:extLst>
          </p:cNvPr>
          <p:cNvSpPr/>
          <p:nvPr/>
        </p:nvSpPr>
        <p:spPr>
          <a:xfrm>
            <a:off x="1521810" y="3586058"/>
            <a:ext cx="1039381" cy="96831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C4C17A6C-3B5B-49CC-99F3-21D3D71E0EB7}"/>
              </a:ext>
            </a:extLst>
          </p:cNvPr>
          <p:cNvGrpSpPr/>
          <p:nvPr/>
        </p:nvGrpSpPr>
        <p:grpSpPr>
          <a:xfrm>
            <a:off x="1468794" y="2274387"/>
            <a:ext cx="1341948" cy="1077019"/>
            <a:chOff x="1440024" y="2503537"/>
            <a:chExt cx="1825800" cy="1436914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A491D1F3-C5A4-48A0-9FC8-FF512DAFE033}"/>
                </a:ext>
              </a:extLst>
            </p:cNvPr>
            <p:cNvSpPr/>
            <p:nvPr/>
          </p:nvSpPr>
          <p:spPr>
            <a:xfrm>
              <a:off x="1440024" y="2503537"/>
              <a:ext cx="1539551" cy="1436914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26658237-216A-4411-A987-7AF60609DA7D}"/>
                </a:ext>
              </a:extLst>
            </p:cNvPr>
            <p:cNvCxnSpPr>
              <a:cxnSpLocks/>
              <a:endCxn id="26" idx="1"/>
            </p:cNvCxnSpPr>
            <p:nvPr/>
          </p:nvCxnSpPr>
          <p:spPr>
            <a:xfrm>
              <a:off x="2883079" y="3054387"/>
              <a:ext cx="382745" cy="587834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1AAD16E9-F585-46CE-9C20-D44712C031A2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2500630" y="3534069"/>
            <a:ext cx="299566" cy="29474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A25BCF0E-B703-4403-9E56-76AD4BCDC0A6}"/>
              </a:ext>
            </a:extLst>
          </p:cNvPr>
          <p:cNvSpPr txBox="1"/>
          <p:nvPr/>
        </p:nvSpPr>
        <p:spPr>
          <a:xfrm>
            <a:off x="2722684" y="1225117"/>
            <a:ext cx="1230414" cy="66768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63" b="1" dirty="0">
                <a:solidFill>
                  <a:srgbClr val="FFC000"/>
                </a:solidFill>
              </a:rPr>
              <a:t>Corbeille : </a:t>
            </a:r>
            <a:r>
              <a:rPr lang="fr-FR" sz="1138" dirty="0"/>
              <a:t>on y retrouve ce qui est supprimé</a:t>
            </a:r>
            <a:endParaRPr lang="fr-FR" sz="1463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0B268D2D-9785-4860-9371-82A97E8E1C92}"/>
              </a:ext>
            </a:extLst>
          </p:cNvPr>
          <p:cNvSpPr/>
          <p:nvPr/>
        </p:nvSpPr>
        <p:spPr>
          <a:xfrm>
            <a:off x="1540628" y="1168365"/>
            <a:ext cx="883156" cy="851297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 dirty="0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29DEA6F2-01D6-4EB8-B0DE-B276896ADAE8}"/>
              </a:ext>
            </a:extLst>
          </p:cNvPr>
          <p:cNvCxnSpPr>
            <a:cxnSpLocks/>
            <a:stCxn id="18" idx="6"/>
            <a:endCxn id="28" idx="1"/>
          </p:cNvCxnSpPr>
          <p:nvPr/>
        </p:nvCxnSpPr>
        <p:spPr>
          <a:xfrm flipV="1">
            <a:off x="2423784" y="1558959"/>
            <a:ext cx="298900" cy="3505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E878E7E9-5BA5-47EB-B166-0893FB7CC226}"/>
              </a:ext>
            </a:extLst>
          </p:cNvPr>
          <p:cNvGrpSpPr/>
          <p:nvPr/>
        </p:nvGrpSpPr>
        <p:grpSpPr>
          <a:xfrm>
            <a:off x="1308610" y="4823805"/>
            <a:ext cx="656188" cy="433435"/>
            <a:chOff x="687452" y="2503537"/>
            <a:chExt cx="2292123" cy="1436914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EFA6C01D-A8C7-4FA4-AF46-32F1AFB550C9}"/>
                </a:ext>
              </a:extLst>
            </p:cNvPr>
            <p:cNvSpPr/>
            <p:nvPr/>
          </p:nvSpPr>
          <p:spPr>
            <a:xfrm>
              <a:off x="1440024" y="2503537"/>
              <a:ext cx="1539551" cy="1436914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cxnSp>
          <p:nvCxnSpPr>
            <p:cNvPr id="23" name="Connecteur droit avec flèche 22">
              <a:extLst>
                <a:ext uri="{FF2B5EF4-FFF2-40B4-BE49-F238E27FC236}">
                  <a16:creationId xmlns:a16="http://schemas.microsoft.com/office/drawing/2014/main" id="{1B2E2851-93AA-4359-9F3C-25D37E35E769}"/>
                </a:ext>
              </a:extLst>
            </p:cNvPr>
            <p:cNvCxnSpPr>
              <a:cxnSpLocks/>
              <a:stCxn id="22" idx="2"/>
            </p:cNvCxnSpPr>
            <p:nvPr/>
          </p:nvCxnSpPr>
          <p:spPr>
            <a:xfrm flipH="1">
              <a:off x="687452" y="3221994"/>
              <a:ext cx="752571" cy="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ZoneTexte 23">
            <a:extLst>
              <a:ext uri="{FF2B5EF4-FFF2-40B4-BE49-F238E27FC236}">
                <a16:creationId xmlns:a16="http://schemas.microsoft.com/office/drawing/2014/main" id="{FC371CAD-DE4C-4AAD-846B-3B306F944477}"/>
              </a:ext>
            </a:extLst>
          </p:cNvPr>
          <p:cNvSpPr txBox="1"/>
          <p:nvPr/>
        </p:nvSpPr>
        <p:spPr>
          <a:xfrm>
            <a:off x="0" y="4571306"/>
            <a:ext cx="1516207" cy="84279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63" b="1" dirty="0">
                <a:solidFill>
                  <a:srgbClr val="FFC000"/>
                </a:solidFill>
              </a:rPr>
              <a:t>Menu démarrer  </a:t>
            </a:r>
            <a:r>
              <a:rPr lang="fr-FR" sz="1138" dirty="0"/>
              <a:t>permet de se déplacer et d’éteindre l’ordinateur</a:t>
            </a:r>
            <a:endParaRPr lang="fr-FR" sz="1463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4BF8836A-C4D4-4051-8449-8857F6ADEC82}"/>
              </a:ext>
            </a:extLst>
          </p:cNvPr>
          <p:cNvSpPr txBox="1"/>
          <p:nvPr/>
        </p:nvSpPr>
        <p:spPr>
          <a:xfrm>
            <a:off x="6272892" y="1302000"/>
            <a:ext cx="1230414" cy="842795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63" b="1" dirty="0">
                <a:solidFill>
                  <a:srgbClr val="FFC000"/>
                </a:solidFill>
              </a:rPr>
              <a:t>Dossier : </a:t>
            </a:r>
            <a:r>
              <a:rPr lang="fr-FR" sz="1138" dirty="0"/>
              <a:t>Espace pour ranger des fichiers</a:t>
            </a:r>
            <a:endParaRPr lang="fr-FR" sz="1463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BC266951-06BB-4BB2-86D7-5310F1A7DCCB}"/>
              </a:ext>
            </a:extLst>
          </p:cNvPr>
          <p:cNvSpPr/>
          <p:nvPr/>
        </p:nvSpPr>
        <p:spPr>
          <a:xfrm rot="20692185">
            <a:off x="7807621" y="1168365"/>
            <a:ext cx="883156" cy="851297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 dirty="0"/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AEB91FC0-0980-4DB4-8B2A-C848E51A9A00}"/>
              </a:ext>
            </a:extLst>
          </p:cNvPr>
          <p:cNvCxnSpPr>
            <a:cxnSpLocks/>
            <a:stCxn id="32" idx="2"/>
            <a:endCxn id="30" idx="3"/>
          </p:cNvCxnSpPr>
          <p:nvPr/>
        </p:nvCxnSpPr>
        <p:spPr>
          <a:xfrm flipH="1">
            <a:off x="7503306" y="1709272"/>
            <a:ext cx="319622" cy="1412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lipse 40">
            <a:extLst>
              <a:ext uri="{FF2B5EF4-FFF2-40B4-BE49-F238E27FC236}">
                <a16:creationId xmlns:a16="http://schemas.microsoft.com/office/drawing/2014/main" id="{1510AF9E-73F1-4C5E-9B7D-9681D9A3322A}"/>
              </a:ext>
            </a:extLst>
          </p:cNvPr>
          <p:cNvSpPr/>
          <p:nvPr/>
        </p:nvSpPr>
        <p:spPr>
          <a:xfrm rot="20692185">
            <a:off x="3704630" y="2308350"/>
            <a:ext cx="883156" cy="851297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 dirty="0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B7C3797B-BA94-4373-9AFD-CA9C00AA76E4}"/>
              </a:ext>
            </a:extLst>
          </p:cNvPr>
          <p:cNvSpPr/>
          <p:nvPr/>
        </p:nvSpPr>
        <p:spPr>
          <a:xfrm>
            <a:off x="3493431" y="3417608"/>
            <a:ext cx="1114595" cy="116749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 dirty="0"/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29AEF47F-C9BF-4665-A012-55BEF6639B3D}"/>
              </a:ext>
            </a:extLst>
          </p:cNvPr>
          <p:cNvCxnSpPr>
            <a:cxnSpLocks/>
          </p:cNvCxnSpPr>
          <p:nvPr/>
        </p:nvCxnSpPr>
        <p:spPr>
          <a:xfrm>
            <a:off x="4569173" y="2686460"/>
            <a:ext cx="674340" cy="33573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8D81A78C-9795-4883-BBD2-C38A90DF221A}"/>
              </a:ext>
            </a:extLst>
          </p:cNvPr>
          <p:cNvCxnSpPr>
            <a:cxnSpLocks/>
          </p:cNvCxnSpPr>
          <p:nvPr/>
        </p:nvCxnSpPr>
        <p:spPr>
          <a:xfrm flipV="1">
            <a:off x="4580049" y="3351410"/>
            <a:ext cx="585659" cy="66488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id="{9B588554-ACE9-49AF-85EA-70350A64910D}"/>
              </a:ext>
            </a:extLst>
          </p:cNvPr>
          <p:cNvSpPr txBox="1"/>
          <p:nvPr/>
        </p:nvSpPr>
        <p:spPr>
          <a:xfrm>
            <a:off x="4554549" y="3051328"/>
            <a:ext cx="2332074" cy="31745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63" b="1" dirty="0">
                <a:solidFill>
                  <a:srgbClr val="FFC000"/>
                </a:solidFill>
              </a:rPr>
              <a:t>Icônes : </a:t>
            </a:r>
            <a:r>
              <a:rPr lang="fr-FR" sz="1138" dirty="0">
                <a:solidFill>
                  <a:schemeClr val="bg1"/>
                </a:solidFill>
              </a:rPr>
              <a:t>représentent des logiciels</a:t>
            </a:r>
            <a:endParaRPr lang="fr-FR" sz="1463" dirty="0">
              <a:solidFill>
                <a:schemeClr val="bg1"/>
              </a:solidFill>
            </a:endParaRP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BF10C616-9009-4891-B374-4BEAC7C5F1CA}"/>
              </a:ext>
            </a:extLst>
          </p:cNvPr>
          <p:cNvSpPr/>
          <p:nvPr/>
        </p:nvSpPr>
        <p:spPr>
          <a:xfrm>
            <a:off x="6449423" y="4793954"/>
            <a:ext cx="2182165" cy="51024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 dirty="0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EE50EE09-1ACF-4736-A01F-F29084596C23}"/>
              </a:ext>
            </a:extLst>
          </p:cNvPr>
          <p:cNvSpPr txBox="1"/>
          <p:nvPr/>
        </p:nvSpPr>
        <p:spPr>
          <a:xfrm>
            <a:off x="6545790" y="5302944"/>
            <a:ext cx="2457274" cy="49257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63" b="1" dirty="0">
                <a:solidFill>
                  <a:srgbClr val="FFC000"/>
                </a:solidFill>
              </a:rPr>
              <a:t>Paramètres : </a:t>
            </a:r>
            <a:r>
              <a:rPr lang="fr-FR" sz="1138" dirty="0"/>
              <a:t>batterie, connexion, son, date et heure…</a:t>
            </a:r>
            <a:endParaRPr lang="fr-FR" sz="1463" dirty="0"/>
          </a:p>
        </p:txBody>
      </p: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4A5DB851-9D10-4BF9-AB3C-399E4B122ECD}"/>
              </a:ext>
            </a:extLst>
          </p:cNvPr>
          <p:cNvCxnSpPr>
            <a:cxnSpLocks/>
            <a:endCxn id="37" idx="2"/>
          </p:cNvCxnSpPr>
          <p:nvPr/>
        </p:nvCxnSpPr>
        <p:spPr>
          <a:xfrm flipV="1">
            <a:off x="7361514" y="3435178"/>
            <a:ext cx="543026" cy="23189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45DF9BB0-ED91-4AC7-B7FA-220FA0B58912}"/>
              </a:ext>
            </a:extLst>
          </p:cNvPr>
          <p:cNvSpPr/>
          <p:nvPr/>
        </p:nvSpPr>
        <p:spPr>
          <a:xfrm>
            <a:off x="3463596" y="2234390"/>
            <a:ext cx="3758874" cy="2410797"/>
          </a:xfrm>
          <a:prstGeom prst="rect">
            <a:avLst/>
          </a:prstGeom>
          <a:solidFill>
            <a:srgbClr val="2E7D9C"/>
          </a:solidFill>
          <a:ln>
            <a:solidFill>
              <a:srgbClr val="2E7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BC7FD57-610C-4DEA-9201-EC4452368B3D}"/>
              </a:ext>
            </a:extLst>
          </p:cNvPr>
          <p:cNvSpPr/>
          <p:nvPr/>
        </p:nvSpPr>
        <p:spPr>
          <a:xfrm>
            <a:off x="7049266" y="2147562"/>
            <a:ext cx="1681149" cy="2410796"/>
          </a:xfrm>
          <a:prstGeom prst="rect">
            <a:avLst/>
          </a:prstGeom>
          <a:solidFill>
            <a:srgbClr val="2E7D9C"/>
          </a:solidFill>
          <a:ln>
            <a:solidFill>
              <a:srgbClr val="2E7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7177F145-A8C5-46B9-93DB-661068C4D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7114" y="2215527"/>
            <a:ext cx="897856" cy="1238423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5B22505E-E028-49FD-9091-5961D9452EA4}"/>
              </a:ext>
            </a:extLst>
          </p:cNvPr>
          <p:cNvSpPr txBox="1"/>
          <p:nvPr/>
        </p:nvSpPr>
        <p:spPr>
          <a:xfrm>
            <a:off x="7320695" y="2592383"/>
            <a:ext cx="1167689" cy="842795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63" b="1" dirty="0">
                <a:solidFill>
                  <a:srgbClr val="FFC000"/>
                </a:solidFill>
              </a:rPr>
              <a:t>Fichier : </a:t>
            </a:r>
            <a:r>
              <a:rPr lang="fr-FR" sz="1138" dirty="0"/>
              <a:t>Ce peut être une vidéo, une photo…</a:t>
            </a:r>
            <a:endParaRPr lang="fr-FR" sz="1463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4783E4CB-5ABB-4DF5-86EB-B12BA5082FED}"/>
              </a:ext>
            </a:extLst>
          </p:cNvPr>
          <p:cNvSpPr/>
          <p:nvPr/>
        </p:nvSpPr>
        <p:spPr>
          <a:xfrm>
            <a:off x="5722521" y="2423221"/>
            <a:ext cx="1114595" cy="105230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 dirty="0"/>
          </a:p>
        </p:txBody>
      </p: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0F03375B-3FF3-4A66-A492-9F2F1C14C82C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6852815" y="2954206"/>
            <a:ext cx="467880" cy="5957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7508A63C-3F3C-4B79-A43C-B9EC05FE7E07}"/>
              </a:ext>
            </a:extLst>
          </p:cNvPr>
          <p:cNvSpPr txBox="1"/>
          <p:nvPr/>
        </p:nvSpPr>
        <p:spPr>
          <a:xfrm>
            <a:off x="3600259" y="4267430"/>
            <a:ext cx="2612166" cy="49257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63" b="1" dirty="0">
                <a:solidFill>
                  <a:srgbClr val="FFC000"/>
                </a:solidFill>
              </a:rPr>
              <a:t>Barre des tâches : </a:t>
            </a:r>
            <a:r>
              <a:rPr lang="fr-FR" sz="1138" dirty="0">
                <a:solidFill>
                  <a:schemeClr val="bg1"/>
                </a:solidFill>
              </a:rPr>
              <a:t>une icone y apparaît quand vous ouvrez une fenêtre</a:t>
            </a:r>
            <a:endParaRPr lang="fr-FR" sz="1463" dirty="0">
              <a:solidFill>
                <a:schemeClr val="bg1"/>
              </a:solidFill>
            </a:endParaRPr>
          </a:p>
        </p:txBody>
      </p: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6C76132A-9796-40E2-87F1-750D64B39C56}"/>
              </a:ext>
            </a:extLst>
          </p:cNvPr>
          <p:cNvCxnSpPr>
            <a:cxnSpLocks/>
          </p:cNvCxnSpPr>
          <p:nvPr/>
        </p:nvCxnSpPr>
        <p:spPr>
          <a:xfrm flipH="1">
            <a:off x="4763909" y="4745736"/>
            <a:ext cx="115096" cy="27587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A432A9D6-48A2-4F93-9D4A-1DC86C2FC967}"/>
              </a:ext>
            </a:extLst>
          </p:cNvPr>
          <p:cNvSpPr txBox="1"/>
          <p:nvPr/>
        </p:nvSpPr>
        <p:spPr>
          <a:xfrm>
            <a:off x="2800196" y="3112671"/>
            <a:ext cx="1230414" cy="842795"/>
          </a:xfrm>
          <a:prstGeom prst="rect">
            <a:avLst/>
          </a:prstGeom>
          <a:noFill/>
          <a:ln w="28575">
            <a:solidFill>
              <a:srgbClr val="FFBD59"/>
            </a:solidFill>
          </a:ln>
        </p:spPr>
        <p:txBody>
          <a:bodyPr wrap="square" rtlCol="0">
            <a:spAutoFit/>
          </a:bodyPr>
          <a:lstStyle/>
          <a:p>
            <a:r>
              <a:rPr lang="fr-FR" sz="1463" b="1" dirty="0">
                <a:solidFill>
                  <a:srgbClr val="FFC000"/>
                </a:solidFill>
              </a:rPr>
              <a:t>Navigateurs : </a:t>
            </a:r>
            <a:r>
              <a:rPr lang="fr-FR" sz="1138" dirty="0"/>
              <a:t>permettent d’aller sur internet</a:t>
            </a:r>
            <a:endParaRPr lang="fr-FR" sz="1463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9F5867-E34F-0F00-02C3-801B98036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</p:spTree>
    <p:extLst>
      <p:ext uri="{BB962C8B-B14F-4D97-AF65-F5344CB8AC3E}">
        <p14:creationId xmlns:p14="http://schemas.microsoft.com/office/powerpoint/2010/main" val="1264618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re 1">
            <a:extLst>
              <a:ext uri="{FF2B5EF4-FFF2-40B4-BE49-F238E27FC236}">
                <a16:creationId xmlns:a16="http://schemas.microsoft.com/office/drawing/2014/main" id="{D4E883D6-3336-49CB-92A8-D32397293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80" y="-306714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3250" dirty="0"/>
              <a:t> Zoom sur le bureau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FFB71B-8F70-4E1A-8071-7450FA14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</a:t>
            </a:fld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C371CAD-DE4C-4AAD-846B-3B306F944477}"/>
              </a:ext>
            </a:extLst>
          </p:cNvPr>
          <p:cNvSpPr txBox="1"/>
          <p:nvPr/>
        </p:nvSpPr>
        <p:spPr>
          <a:xfrm>
            <a:off x="170880" y="697957"/>
            <a:ext cx="2063544" cy="169315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275" b="1" dirty="0">
                <a:solidFill>
                  <a:srgbClr val="FFC000"/>
                </a:solidFill>
              </a:rPr>
              <a:t>Menu démarrer  </a:t>
            </a:r>
          </a:p>
          <a:p>
            <a:endParaRPr lang="fr-FR" sz="894" b="1" dirty="0">
              <a:solidFill>
                <a:srgbClr val="FFC000"/>
              </a:solidFill>
            </a:endParaRPr>
          </a:p>
          <a:p>
            <a:r>
              <a:rPr lang="fr-FR" sz="894" b="1" dirty="0">
                <a:solidFill>
                  <a:srgbClr val="FFC000"/>
                </a:solidFill>
              </a:rPr>
              <a:t>👉 </a:t>
            </a:r>
            <a:r>
              <a:rPr lang="fr-FR" sz="894" dirty="0"/>
              <a:t>On y retrouve les logiciels installés, les derniers fichiers/dossiers utilisés…</a:t>
            </a:r>
          </a:p>
          <a:p>
            <a:endParaRPr lang="fr-FR" sz="894" dirty="0"/>
          </a:p>
          <a:p>
            <a:r>
              <a:rPr lang="fr-FR" sz="1138" b="1" dirty="0">
                <a:solidFill>
                  <a:srgbClr val="FFC000"/>
                </a:solidFill>
              </a:rPr>
              <a:t>👉 C’est grâce à lui que l’on peut éteindre l’ordinateur</a:t>
            </a:r>
            <a:endParaRPr lang="fr-FR" sz="1138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87A2CD9-E00F-4D17-B874-95CEF8315C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015"/>
          <a:stretch/>
        </p:blipFill>
        <p:spPr>
          <a:xfrm>
            <a:off x="2349318" y="577574"/>
            <a:ext cx="2193186" cy="3706534"/>
          </a:xfrm>
          <a:prstGeom prst="rect">
            <a:avLst/>
          </a:prstGeom>
        </p:spPr>
      </p:pic>
      <p:sp>
        <p:nvSpPr>
          <p:cNvPr id="46" name="Ellipse 45">
            <a:extLst>
              <a:ext uri="{FF2B5EF4-FFF2-40B4-BE49-F238E27FC236}">
                <a16:creationId xmlns:a16="http://schemas.microsoft.com/office/drawing/2014/main" id="{1FB12AD4-53CC-40AF-83FA-71C9A43E7923}"/>
              </a:ext>
            </a:extLst>
          </p:cNvPr>
          <p:cNvSpPr/>
          <p:nvPr/>
        </p:nvSpPr>
        <p:spPr>
          <a:xfrm>
            <a:off x="2234425" y="3980354"/>
            <a:ext cx="385451" cy="382641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7805821D-9139-4EFE-ABF7-6D2B75F32795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1981381" y="2023320"/>
            <a:ext cx="445770" cy="195703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1A28740F-5633-432E-948D-BA9EBC551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801" y="2584166"/>
            <a:ext cx="1685517" cy="103179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4DB905A-FA02-4623-B440-AC98EBB6E8AD}"/>
              </a:ext>
            </a:extLst>
          </p:cNvPr>
          <p:cNvSpPr/>
          <p:nvPr/>
        </p:nvSpPr>
        <p:spPr>
          <a:xfrm>
            <a:off x="1018322" y="3298611"/>
            <a:ext cx="1354951" cy="316159"/>
          </a:xfrm>
          <a:prstGeom prst="rect">
            <a:avLst/>
          </a:prstGeom>
          <a:solidFill>
            <a:srgbClr val="3A3A39"/>
          </a:solidFill>
          <a:ln>
            <a:solidFill>
              <a:srgbClr val="393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B937BB68-9EF2-4AB6-9FC8-098C2589DDAF}"/>
              </a:ext>
            </a:extLst>
          </p:cNvPr>
          <p:cNvCxnSpPr>
            <a:cxnSpLocks/>
            <a:stCxn id="46" idx="2"/>
          </p:cNvCxnSpPr>
          <p:nvPr/>
        </p:nvCxnSpPr>
        <p:spPr>
          <a:xfrm flipH="1" flipV="1">
            <a:off x="1450484" y="3234130"/>
            <a:ext cx="783941" cy="937545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F387568A-9C60-40AC-AD67-0951500EAE4D}"/>
              </a:ext>
            </a:extLst>
          </p:cNvPr>
          <p:cNvGrpSpPr/>
          <p:nvPr/>
        </p:nvGrpSpPr>
        <p:grpSpPr>
          <a:xfrm>
            <a:off x="109623" y="4402513"/>
            <a:ext cx="4617831" cy="1969192"/>
            <a:chOff x="2601663" y="1641432"/>
            <a:chExt cx="9361831" cy="3404654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FD0583FB-6A93-43D9-851F-0FB492902F94}"/>
                </a:ext>
              </a:extLst>
            </p:cNvPr>
            <p:cNvSpPr txBox="1"/>
            <p:nvPr/>
          </p:nvSpPr>
          <p:spPr>
            <a:xfrm>
              <a:off x="3063910" y="1641432"/>
              <a:ext cx="8156669" cy="548874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63" b="1" dirty="0">
                  <a:solidFill>
                    <a:srgbClr val="FFC000"/>
                  </a:solidFill>
                </a:rPr>
                <a:t>Paramètres : </a:t>
              </a:r>
              <a:r>
                <a:rPr lang="fr-FR" sz="1138" dirty="0"/>
                <a:t>batterie, connexion, son, date et heure…</a:t>
              </a:r>
              <a:endParaRPr lang="fr-FR" sz="1463" dirty="0"/>
            </a:p>
          </p:txBody>
        </p: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A7FDF769-56EF-4341-92BF-774FBC65F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01663" y="2533769"/>
              <a:ext cx="5906324" cy="2257740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5934A459-185E-4F71-A161-50DF77174061}"/>
                </a:ext>
              </a:extLst>
            </p:cNvPr>
            <p:cNvGrpSpPr/>
            <p:nvPr/>
          </p:nvGrpSpPr>
          <p:grpSpPr>
            <a:xfrm>
              <a:off x="5193813" y="3769569"/>
              <a:ext cx="464542" cy="982971"/>
              <a:chOff x="1440024" y="1187770"/>
              <a:chExt cx="1539551" cy="2752681"/>
            </a:xfrm>
          </p:grpSpPr>
          <p:sp>
            <p:nvSpPr>
              <p:cNvPr id="37" name="Ellipse 36">
                <a:extLst>
                  <a:ext uri="{FF2B5EF4-FFF2-40B4-BE49-F238E27FC236}">
                    <a16:creationId xmlns:a16="http://schemas.microsoft.com/office/drawing/2014/main" id="{FA555FD7-661F-44AB-9D59-DEBFE575E3E9}"/>
                  </a:ext>
                </a:extLst>
              </p:cNvPr>
              <p:cNvSpPr/>
              <p:nvPr/>
            </p:nvSpPr>
            <p:spPr>
              <a:xfrm>
                <a:off x="1440024" y="2503537"/>
                <a:ext cx="1539551" cy="1436914"/>
              </a:xfrm>
              <a:prstGeom prst="ellipse">
                <a:avLst/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63"/>
              </a:p>
            </p:txBody>
          </p:sp>
          <p:cxnSp>
            <p:nvCxnSpPr>
              <p:cNvPr id="38" name="Connecteur droit avec flèche 37">
                <a:extLst>
                  <a:ext uri="{FF2B5EF4-FFF2-40B4-BE49-F238E27FC236}">
                    <a16:creationId xmlns:a16="http://schemas.microsoft.com/office/drawing/2014/main" id="{0FB8B48A-C8CC-4C8E-AEFB-0A530C80EFBD}"/>
                  </a:ext>
                </a:extLst>
              </p:cNvPr>
              <p:cNvCxnSpPr>
                <a:cxnSpLocks/>
                <a:stCxn id="37" idx="0"/>
              </p:cNvCxnSpPr>
              <p:nvPr/>
            </p:nvCxnSpPr>
            <p:spPr>
              <a:xfrm flipV="1">
                <a:off x="2209799" y="1187770"/>
                <a:ext cx="254827" cy="1315767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E32F19D7-E306-44DD-8E68-D77A363D7557}"/>
                </a:ext>
              </a:extLst>
            </p:cNvPr>
            <p:cNvSpPr/>
            <p:nvPr/>
          </p:nvSpPr>
          <p:spPr>
            <a:xfrm>
              <a:off x="6365950" y="4180114"/>
              <a:ext cx="1434442" cy="611395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A0F55730-18C6-4A7C-9D44-BDB4C3BC3B7E}"/>
                </a:ext>
              </a:extLst>
            </p:cNvPr>
            <p:cNvSpPr/>
            <p:nvPr/>
          </p:nvSpPr>
          <p:spPr>
            <a:xfrm>
              <a:off x="7825424" y="4219082"/>
              <a:ext cx="542452" cy="533458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cxnSp>
          <p:nvCxnSpPr>
            <p:cNvPr id="32" name="Connecteur droit avec flèche 31">
              <a:extLst>
                <a:ext uri="{FF2B5EF4-FFF2-40B4-BE49-F238E27FC236}">
                  <a16:creationId xmlns:a16="http://schemas.microsoft.com/office/drawing/2014/main" id="{94422197-E66E-402A-9C99-EA87F713B19C}"/>
                </a:ext>
              </a:extLst>
            </p:cNvPr>
            <p:cNvCxnSpPr>
              <a:cxnSpLocks/>
              <a:stCxn id="31" idx="7"/>
              <a:endCxn id="33" idx="1"/>
            </p:cNvCxnSpPr>
            <p:nvPr/>
          </p:nvCxnSpPr>
          <p:spPr>
            <a:xfrm flipV="1">
              <a:off x="8288435" y="2589407"/>
              <a:ext cx="428787" cy="1707797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8B6DAEC2-8AE9-4839-84B6-4340B519FAA8}"/>
                </a:ext>
              </a:extLst>
            </p:cNvPr>
            <p:cNvSpPr txBox="1"/>
            <p:nvPr/>
          </p:nvSpPr>
          <p:spPr>
            <a:xfrm>
              <a:off x="8717222" y="2190306"/>
              <a:ext cx="3246272" cy="798200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solidFill>
                    <a:srgbClr val="FFC000"/>
                  </a:solidFill>
                </a:rPr>
                <a:t>Notifications : </a:t>
              </a:r>
              <a:r>
                <a:rPr lang="fr-FR" sz="1200" dirty="0"/>
                <a:t>Messages de l’ordi</a:t>
              </a:r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183AE65C-17CD-40B6-AEE2-0CF1A9C0DB2D}"/>
                </a:ext>
              </a:extLst>
            </p:cNvPr>
            <p:cNvSpPr/>
            <p:nvPr/>
          </p:nvSpPr>
          <p:spPr>
            <a:xfrm>
              <a:off x="5664208" y="4255763"/>
              <a:ext cx="452836" cy="480437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cxnSp>
          <p:nvCxnSpPr>
            <p:cNvPr id="35" name="Connecteur droit avec flèche 34">
              <a:extLst>
                <a:ext uri="{FF2B5EF4-FFF2-40B4-BE49-F238E27FC236}">
                  <a16:creationId xmlns:a16="http://schemas.microsoft.com/office/drawing/2014/main" id="{61AF9905-D7A0-471E-A509-33B780D606C9}"/>
                </a:ext>
              </a:extLst>
            </p:cNvPr>
            <p:cNvCxnSpPr>
              <a:cxnSpLocks/>
            </p:cNvCxnSpPr>
            <p:nvPr/>
          </p:nvCxnSpPr>
          <p:spPr>
            <a:xfrm>
              <a:off x="5872962" y="4742600"/>
              <a:ext cx="2635024" cy="303486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B76A51FA-F244-4F45-8028-C5FE4E23A7E2}"/>
              </a:ext>
            </a:extLst>
          </p:cNvPr>
          <p:cNvCxnSpPr/>
          <p:nvPr/>
        </p:nvCxnSpPr>
        <p:spPr>
          <a:xfrm>
            <a:off x="681038" y="486295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3F26B835-D27F-47F0-A6FA-4B7E56F11308}"/>
              </a:ext>
            </a:extLst>
          </p:cNvPr>
          <p:cNvCxnSpPr>
            <a:cxnSpLocks/>
          </p:cNvCxnSpPr>
          <p:nvPr/>
        </p:nvCxnSpPr>
        <p:spPr>
          <a:xfrm flipV="1">
            <a:off x="4800675" y="486295"/>
            <a:ext cx="0" cy="6371705"/>
          </a:xfrm>
          <a:prstGeom prst="line">
            <a:avLst/>
          </a:prstGeom>
          <a:ln w="7620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BF91EDA4-BB58-449C-871D-A853409717C3}"/>
              </a:ext>
            </a:extLst>
          </p:cNvPr>
          <p:cNvSpPr txBox="1"/>
          <p:nvPr/>
        </p:nvSpPr>
        <p:spPr>
          <a:xfrm>
            <a:off x="3044876" y="5441279"/>
            <a:ext cx="1755796" cy="101790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63" b="1" dirty="0">
                <a:solidFill>
                  <a:srgbClr val="FFC000"/>
                </a:solidFill>
              </a:rPr>
              <a:t>Réseau : </a:t>
            </a:r>
            <a:r>
              <a:rPr lang="fr-FR" sz="1138" dirty="0"/>
              <a:t>indique si vous êtes connecté et comment (wifi        , câble            , non connecté        …) </a:t>
            </a:r>
          </a:p>
          <a:p>
            <a:endParaRPr lang="fr-FR" sz="1138" dirty="0"/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FF812915-8F88-4567-9DAB-30E7053CCB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55" t="-16770" r="-3000" b="-15852"/>
          <a:stretch/>
        </p:blipFill>
        <p:spPr>
          <a:xfrm>
            <a:off x="3406641" y="5866342"/>
            <a:ext cx="269017" cy="223139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B9EC6746-8BC1-45F5-A582-2D23E06A0C9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525" t="20867" r="14519" b="12736"/>
          <a:stretch/>
        </p:blipFill>
        <p:spPr>
          <a:xfrm>
            <a:off x="3968303" y="6047651"/>
            <a:ext cx="217769" cy="231381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B1E8674E-76C9-4224-8CB1-3BA3910548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8168" y="5838662"/>
            <a:ext cx="308537" cy="223139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88060DAC-C1E2-42AF-B35E-38108D4023C5}"/>
              </a:ext>
            </a:extLst>
          </p:cNvPr>
          <p:cNvGrpSpPr/>
          <p:nvPr/>
        </p:nvGrpSpPr>
        <p:grpSpPr>
          <a:xfrm>
            <a:off x="7299711" y="707686"/>
            <a:ext cx="2606289" cy="5270225"/>
            <a:chOff x="7262790" y="1175916"/>
            <a:chExt cx="2606289" cy="5270225"/>
          </a:xfrm>
        </p:grpSpPr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54B1DFAE-A056-4546-86A2-1C68289239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6525" t="20867" r="14519" b="12736"/>
            <a:stretch/>
          </p:blipFill>
          <p:spPr>
            <a:xfrm>
              <a:off x="7920123" y="1678616"/>
              <a:ext cx="217769" cy="231381"/>
            </a:xfrm>
            <a:prstGeom prst="rect">
              <a:avLst/>
            </a:prstGeom>
          </p:spPr>
        </p:pic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5E2EAF3-D8F4-4AE2-AB96-55A656B0E622}"/>
                </a:ext>
              </a:extLst>
            </p:cNvPr>
            <p:cNvSpPr txBox="1"/>
            <p:nvPr/>
          </p:nvSpPr>
          <p:spPr>
            <a:xfrm>
              <a:off x="7262790" y="1175916"/>
              <a:ext cx="2606289" cy="5270225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463" dirty="0"/>
                <a:t>Pour se connecter :</a:t>
              </a:r>
            </a:p>
            <a:p>
              <a:r>
                <a:rPr lang="fr-FR" sz="1463" dirty="0"/>
                <a:t>👉 Cliquer sur symbole du wifi                          	  ou</a:t>
              </a:r>
            </a:p>
            <a:p>
              <a:endParaRPr lang="fr-FR" sz="1463" dirty="0"/>
            </a:p>
            <a:p>
              <a:r>
                <a:rPr lang="fr-FR" sz="1463" dirty="0"/>
                <a:t>👉 Sélectionner le bon wifi (celui dont vous avez la clé) </a:t>
              </a:r>
            </a:p>
            <a:p>
              <a:endParaRPr lang="fr-FR" sz="1463" dirty="0"/>
            </a:p>
            <a:p>
              <a:r>
                <a:rPr lang="fr-FR" sz="1463" dirty="0"/>
                <a:t>👉 Cliquer sur « se connecter »</a:t>
              </a:r>
            </a:p>
            <a:p>
              <a:endParaRPr lang="fr-FR" sz="1463" dirty="0"/>
            </a:p>
            <a:p>
              <a:r>
                <a:rPr lang="fr-FR" sz="1463" dirty="0"/>
                <a:t>👉 Entrer le mot de passe (= clé </a:t>
              </a:r>
              <a:r>
                <a:rPr lang="fr-FR" sz="1463" dirty="0" err="1"/>
                <a:t>Wep</a:t>
              </a:r>
              <a:r>
                <a:rPr lang="fr-FR" sz="1463" dirty="0"/>
                <a:t>, présente sur votre box)</a:t>
              </a:r>
            </a:p>
            <a:p>
              <a:endParaRPr lang="fr-FR" sz="1463" dirty="0"/>
            </a:p>
            <a:p>
              <a:endParaRPr lang="fr-FR" sz="1463" dirty="0"/>
            </a:p>
            <a:p>
              <a:endParaRPr lang="fr-FR" sz="1463" dirty="0"/>
            </a:p>
            <a:p>
              <a:r>
                <a:rPr lang="fr-FR" sz="1463" dirty="0"/>
                <a:t>        Permet d’afficher un mot de passe pour vérifier qu’on ne s’est pas trompé</a:t>
              </a:r>
            </a:p>
            <a:p>
              <a:endParaRPr lang="fr-FR" sz="1463" dirty="0"/>
            </a:p>
            <a:p>
              <a:r>
                <a:rPr lang="fr-FR" sz="1463" dirty="0"/>
                <a:t>👉 Cliquer sur suivant</a:t>
              </a:r>
            </a:p>
            <a:p>
              <a:endParaRPr lang="fr-FR" sz="1463" dirty="0"/>
            </a:p>
            <a:p>
              <a:r>
                <a:rPr lang="fr-FR" sz="1463" dirty="0"/>
                <a:t>👉          l’ordinateur est connecté !</a:t>
              </a:r>
            </a:p>
          </p:txBody>
        </p:sp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AB85AB71-A1DE-4C18-B9DA-9EDDCE3CBF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6155" t="-16770" r="-3000" b="-15852"/>
            <a:stretch/>
          </p:blipFill>
          <p:spPr>
            <a:xfrm>
              <a:off x="8604668" y="1661051"/>
              <a:ext cx="316908" cy="266511"/>
            </a:xfrm>
            <a:prstGeom prst="rect">
              <a:avLst/>
            </a:prstGeom>
          </p:spPr>
        </p:pic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id="{E74C7272-1CBE-480E-B18C-B84948C21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486447" y="5157277"/>
              <a:ext cx="1253903" cy="387007"/>
            </a:xfrm>
            <a:prstGeom prst="rect">
              <a:avLst/>
            </a:prstGeom>
          </p:spPr>
        </p:pic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id="{EC150686-B863-4714-95C4-B682950DCB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6155" t="-16770" r="-3000" b="-15852"/>
            <a:stretch/>
          </p:blipFill>
          <p:spPr>
            <a:xfrm>
              <a:off x="7633804" y="5650608"/>
              <a:ext cx="316908" cy="266511"/>
            </a:xfrm>
            <a:prstGeom prst="rect">
              <a:avLst/>
            </a:prstGeom>
          </p:spPr>
        </p:pic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AD1D6F8B-C663-48A2-B8D4-36367522FA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37149" t="1055" r="8892" b="36962"/>
            <a:stretch/>
          </p:blipFill>
          <p:spPr>
            <a:xfrm>
              <a:off x="7369018" y="4369213"/>
              <a:ext cx="251519" cy="154781"/>
            </a:xfrm>
            <a:prstGeom prst="rect">
              <a:avLst/>
            </a:prstGeom>
          </p:spPr>
        </p:pic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DBF261E2-600B-4AA7-AAA6-492F308A8FA8}"/>
                </a:ext>
              </a:extLst>
            </p:cNvPr>
            <p:cNvGrpSpPr/>
            <p:nvPr/>
          </p:nvGrpSpPr>
          <p:grpSpPr>
            <a:xfrm>
              <a:off x="7295499" y="3692810"/>
              <a:ext cx="2538767" cy="574077"/>
              <a:chOff x="8913167" y="2822303"/>
              <a:chExt cx="3124636" cy="706557"/>
            </a:xfrm>
          </p:grpSpPr>
          <p:grpSp>
            <p:nvGrpSpPr>
              <p:cNvPr id="56" name="Groupe 55">
                <a:extLst>
                  <a:ext uri="{FF2B5EF4-FFF2-40B4-BE49-F238E27FC236}">
                    <a16:creationId xmlns:a16="http://schemas.microsoft.com/office/drawing/2014/main" id="{8BB2F870-9FC5-43D5-BDC5-258FB8D4BC50}"/>
                  </a:ext>
                </a:extLst>
              </p:cNvPr>
              <p:cNvGrpSpPr/>
              <p:nvPr/>
            </p:nvGrpSpPr>
            <p:grpSpPr>
              <a:xfrm>
                <a:off x="8913167" y="2822303"/>
                <a:ext cx="3124636" cy="695422"/>
                <a:chOff x="9028042" y="3446946"/>
                <a:chExt cx="3124636" cy="695422"/>
              </a:xfrm>
            </p:grpSpPr>
            <p:pic>
              <p:nvPicPr>
                <p:cNvPr id="58" name="Image 57">
                  <a:extLst>
                    <a:ext uri="{FF2B5EF4-FFF2-40B4-BE49-F238E27FC236}">
                      <a16:creationId xmlns:a16="http://schemas.microsoft.com/office/drawing/2014/main" id="{8E9E2DF0-4739-41BC-B7B6-AE21C124E9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028042" y="3446946"/>
                  <a:ext cx="3124636" cy="695422"/>
                </a:xfrm>
                <a:prstGeom prst="rect">
                  <a:avLst/>
                </a:prstGeom>
              </p:spPr>
            </p:pic>
            <p:pic>
              <p:nvPicPr>
                <p:cNvPr id="59" name="Image 58">
                  <a:extLst>
                    <a:ext uri="{FF2B5EF4-FFF2-40B4-BE49-F238E27FC236}">
                      <a16:creationId xmlns:a16="http://schemas.microsoft.com/office/drawing/2014/main" id="{8C007D46-C611-4C6A-89E6-0088940479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742424" y="3832276"/>
                  <a:ext cx="266737" cy="142895"/>
                </a:xfrm>
                <a:prstGeom prst="rect">
                  <a:avLst/>
                </a:prstGeom>
              </p:spPr>
            </p:pic>
            <p:sp>
              <p:nvSpPr>
                <p:cNvPr id="60" name="Ellipse 59">
                  <a:extLst>
                    <a:ext uri="{FF2B5EF4-FFF2-40B4-BE49-F238E27FC236}">
                      <a16:creationId xmlns:a16="http://schemas.microsoft.com/office/drawing/2014/main" id="{43071AC1-1D6A-4DBE-B5CE-FCF7B3F921EA}"/>
                    </a:ext>
                  </a:extLst>
                </p:cNvPr>
                <p:cNvSpPr/>
                <p:nvPr/>
              </p:nvSpPr>
              <p:spPr>
                <a:xfrm>
                  <a:off x="11792253" y="3724225"/>
                  <a:ext cx="244835" cy="280561"/>
                </a:xfrm>
                <a:prstGeom prst="ellipse">
                  <a:avLst/>
                </a:prstGeom>
                <a:noFill/>
                <a:ln w="381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63"/>
                </a:p>
              </p:txBody>
            </p:sp>
          </p:grpSp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025DAB5F-B364-4621-AA87-290489900977}"/>
                  </a:ext>
                </a:extLst>
              </p:cNvPr>
              <p:cNvSpPr txBox="1"/>
              <p:nvPr/>
            </p:nvSpPr>
            <p:spPr>
              <a:xfrm>
                <a:off x="9446185" y="3138141"/>
                <a:ext cx="2437811" cy="3907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463" dirty="0"/>
                  <a:t>***************</a:t>
                </a:r>
              </a:p>
            </p:txBody>
          </p:sp>
        </p:grp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F1F529CA-BB6A-423A-B199-1C54DCE03230}"/>
              </a:ext>
            </a:extLst>
          </p:cNvPr>
          <p:cNvGrpSpPr/>
          <p:nvPr/>
        </p:nvGrpSpPr>
        <p:grpSpPr>
          <a:xfrm>
            <a:off x="4785213" y="1563315"/>
            <a:ext cx="2441276" cy="3706535"/>
            <a:chOff x="4405444" y="1587034"/>
            <a:chExt cx="2836504" cy="4063575"/>
          </a:xfrm>
        </p:grpSpPr>
        <p:pic>
          <p:nvPicPr>
            <p:cNvPr id="61" name="Image 60">
              <a:extLst>
                <a:ext uri="{FF2B5EF4-FFF2-40B4-BE49-F238E27FC236}">
                  <a16:creationId xmlns:a16="http://schemas.microsoft.com/office/drawing/2014/main" id="{C042E757-0039-448E-ACBD-067A9A5BF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09678" y="1587034"/>
              <a:ext cx="2732270" cy="4063575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4D573CB9-05B0-417F-A804-7638E3B62B43}"/>
                </a:ext>
              </a:extLst>
            </p:cNvPr>
            <p:cNvSpPr/>
            <p:nvPr/>
          </p:nvSpPr>
          <p:spPr>
            <a:xfrm>
              <a:off x="4405444" y="1869030"/>
              <a:ext cx="2836504" cy="1284113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</p:grpSp>
      <p:sp>
        <p:nvSpPr>
          <p:cNvPr id="63" name="ZoneTexte 62">
            <a:extLst>
              <a:ext uri="{FF2B5EF4-FFF2-40B4-BE49-F238E27FC236}">
                <a16:creationId xmlns:a16="http://schemas.microsoft.com/office/drawing/2014/main" id="{93503AFA-E908-4D0C-90E6-4ECD0D527220}"/>
              </a:ext>
            </a:extLst>
          </p:cNvPr>
          <p:cNvSpPr txBox="1"/>
          <p:nvPr/>
        </p:nvSpPr>
        <p:spPr>
          <a:xfrm>
            <a:off x="4955099" y="6108879"/>
            <a:ext cx="4855378" cy="31745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63" b="1" dirty="0">
                <a:solidFill>
                  <a:srgbClr val="FFC000"/>
                </a:solidFill>
              </a:rPr>
              <a:t>💡 En cliquant sur un wifi, vous pouvez vous en déconnecter</a:t>
            </a:r>
            <a:endParaRPr lang="fr-FR" sz="1138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366C345-337E-4804-68F7-7536B8691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</p:spTree>
    <p:extLst>
      <p:ext uri="{BB962C8B-B14F-4D97-AF65-F5344CB8AC3E}">
        <p14:creationId xmlns:p14="http://schemas.microsoft.com/office/powerpoint/2010/main" val="4180442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56" y="-215386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3250" dirty="0"/>
              <a:t> Zoom sur le bureau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FFB71B-8F70-4E1A-8071-7450FA14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</a:t>
            </a:fld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05403" y="572352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A25BCF0E-B703-4403-9E56-76AD4BCDC0A6}"/>
              </a:ext>
            </a:extLst>
          </p:cNvPr>
          <p:cNvSpPr txBox="1"/>
          <p:nvPr/>
        </p:nvSpPr>
        <p:spPr>
          <a:xfrm>
            <a:off x="193310" y="1329128"/>
            <a:ext cx="3860544" cy="294413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38" b="1" dirty="0">
                <a:solidFill>
                  <a:srgbClr val="FFC000"/>
                </a:solidFill>
              </a:rPr>
              <a:t>💡 </a:t>
            </a:r>
            <a:r>
              <a:rPr lang="fr-FR" sz="1463" b="1" dirty="0">
                <a:solidFill>
                  <a:srgbClr val="FFC000"/>
                </a:solidFill>
              </a:rPr>
              <a:t>Bon à savoir : </a:t>
            </a:r>
            <a:endParaRPr lang="fr-FR" sz="1138" b="1" dirty="0">
              <a:solidFill>
                <a:srgbClr val="FFC000"/>
              </a:solidFill>
            </a:endParaRPr>
          </a:p>
          <a:p>
            <a:endParaRPr lang="fr-FR" sz="1138" b="1" dirty="0">
              <a:solidFill>
                <a:srgbClr val="FFC000"/>
              </a:solidFill>
            </a:endParaRPr>
          </a:p>
          <a:p>
            <a:r>
              <a:rPr lang="fr-FR" sz="1138" b="1" dirty="0">
                <a:solidFill>
                  <a:srgbClr val="FFC000"/>
                </a:solidFill>
              </a:rPr>
              <a:t>👉 une icône : </a:t>
            </a:r>
            <a:r>
              <a:rPr lang="fr-FR" sz="1138" dirty="0"/>
              <a:t>petit logo associé à un élément (logiciel, fichier, wifi…)</a:t>
            </a:r>
          </a:p>
          <a:p>
            <a:endParaRPr lang="fr-FR" sz="1138" b="1" dirty="0">
              <a:solidFill>
                <a:srgbClr val="FFC000"/>
              </a:solidFill>
            </a:endParaRPr>
          </a:p>
          <a:p>
            <a:r>
              <a:rPr lang="fr-FR" sz="1138" b="1" dirty="0">
                <a:solidFill>
                  <a:srgbClr val="FFC000"/>
                </a:solidFill>
              </a:rPr>
              <a:t>👉 un dossier : </a:t>
            </a:r>
            <a:r>
              <a:rPr lang="fr-FR" sz="1138" dirty="0"/>
              <a:t>sorte de tiroir virtuel dans lequel on peut ranger des fichiers</a:t>
            </a:r>
          </a:p>
          <a:p>
            <a:endParaRPr lang="fr-FR" sz="1138" b="1" dirty="0">
              <a:solidFill>
                <a:srgbClr val="FFC000"/>
              </a:solidFill>
            </a:endParaRPr>
          </a:p>
          <a:p>
            <a:r>
              <a:rPr lang="fr-FR" sz="1138" b="1" dirty="0">
                <a:solidFill>
                  <a:srgbClr val="FFC000"/>
                </a:solidFill>
              </a:rPr>
              <a:t>👉 un fichier : </a:t>
            </a:r>
            <a:r>
              <a:rPr lang="fr-FR" sz="1138" dirty="0"/>
              <a:t>document, photo, vidéo (…) numérique</a:t>
            </a:r>
          </a:p>
          <a:p>
            <a:endParaRPr lang="fr-FR" sz="1138" dirty="0"/>
          </a:p>
          <a:p>
            <a:r>
              <a:rPr lang="fr-FR" sz="1138" b="1" dirty="0">
                <a:solidFill>
                  <a:srgbClr val="FFC000"/>
                </a:solidFill>
              </a:rPr>
              <a:t>👉 la corbeille : </a:t>
            </a:r>
            <a:r>
              <a:rPr lang="fr-FR" sz="1138" dirty="0"/>
              <a:t> c’est la poubelle de votre ordinateur</a:t>
            </a:r>
          </a:p>
          <a:p>
            <a:endParaRPr lang="fr-FR" sz="1138" b="1" dirty="0">
              <a:solidFill>
                <a:srgbClr val="FFC000"/>
              </a:solidFill>
            </a:endParaRPr>
          </a:p>
          <a:p>
            <a:pPr algn="just"/>
            <a:r>
              <a:rPr lang="fr-FR" sz="1138" b="1" dirty="0">
                <a:solidFill>
                  <a:srgbClr val="FFC000"/>
                </a:solidFill>
              </a:rPr>
              <a:t>👉 la barre des tâches : </a:t>
            </a:r>
            <a:r>
              <a:rPr lang="fr-FR" sz="1138" dirty="0"/>
              <a:t>barre horizontale en bas de votre écran dans laquelle vous retrouvez le menu démarrer à gauche, les applications ouvertes au centre et les paramètres sur la droite.</a:t>
            </a:r>
            <a:endParaRPr lang="fr-FR" sz="1138" b="1" dirty="0">
              <a:solidFill>
                <a:srgbClr val="FFC000"/>
              </a:solidFill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CCF46BA3-942F-4AB4-8F86-4FB0DF760449}"/>
              </a:ext>
            </a:extLst>
          </p:cNvPr>
          <p:cNvGrpSpPr/>
          <p:nvPr/>
        </p:nvGrpSpPr>
        <p:grpSpPr>
          <a:xfrm>
            <a:off x="4953000" y="1329128"/>
            <a:ext cx="4572841" cy="4426276"/>
            <a:chOff x="2769143" y="452818"/>
            <a:chExt cx="7993619" cy="6757055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47086024-D3D5-4BBA-ABDE-DBB4EFB7BCCE}"/>
                </a:ext>
              </a:extLst>
            </p:cNvPr>
            <p:cNvSpPr txBox="1"/>
            <p:nvPr/>
          </p:nvSpPr>
          <p:spPr>
            <a:xfrm>
              <a:off x="2769143" y="452818"/>
              <a:ext cx="7993619" cy="6757055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endParaRPr lang="fr-FR" sz="1138" b="1" dirty="0">
                <a:solidFill>
                  <a:srgbClr val="FFC000"/>
                </a:solidFill>
              </a:endParaRPr>
            </a:p>
            <a:p>
              <a:r>
                <a:rPr lang="fr-FR" sz="1138" b="1" dirty="0">
                  <a:solidFill>
                    <a:srgbClr val="FFC000"/>
                  </a:solidFill>
                </a:rPr>
                <a:t>❓ </a:t>
              </a:r>
              <a:r>
                <a:rPr lang="fr-FR" sz="1138" b="1" dirty="0"/>
                <a:t>Que peut-on trouver sur le bureau de l’ordinateur ?</a:t>
              </a:r>
            </a:p>
            <a:p>
              <a:r>
                <a:rPr lang="fr-FR" sz="1138" dirty="0"/>
                <a:t>	👉 Des dossiers, </a:t>
              </a:r>
              <a:r>
                <a:rPr lang="fr-FR" sz="1138" dirty="0">
                  <a:solidFill>
                    <a:srgbClr val="313537"/>
                  </a:solidFill>
                </a:rPr>
                <a:t>des fichiers, des logiciels et bien d'autres choses encore !</a:t>
              </a:r>
            </a:p>
            <a:p>
              <a:endParaRPr lang="fr-FR" sz="853" b="1" dirty="0"/>
            </a:p>
            <a:p>
              <a:r>
                <a:rPr lang="fr-FR" sz="1138" dirty="0"/>
                <a:t>	 	</a:t>
              </a:r>
              <a:endParaRPr lang="fr-FR" sz="1138" b="1" dirty="0"/>
            </a:p>
            <a:p>
              <a:r>
                <a:rPr lang="fr-FR" sz="1138" b="1" dirty="0">
                  <a:solidFill>
                    <a:srgbClr val="FFC000"/>
                  </a:solidFill>
                </a:rPr>
                <a:t>❓ </a:t>
              </a:r>
              <a:r>
                <a:rPr lang="fr-FR" sz="1138" b="1" dirty="0"/>
                <a:t>Dans un dossier, je peux ranger des documents, des images, des vidéos ?</a:t>
              </a:r>
            </a:p>
            <a:p>
              <a:r>
                <a:rPr lang="fr-FR" sz="1138" dirty="0"/>
                <a:t>	 👉 ✔Vrai 	</a:t>
              </a:r>
            </a:p>
            <a:p>
              <a:endParaRPr lang="fr-FR" sz="1138" dirty="0"/>
            </a:p>
            <a:p>
              <a:r>
                <a:rPr lang="fr-FR" sz="1138" b="1" dirty="0">
                  <a:solidFill>
                    <a:srgbClr val="FFC000"/>
                  </a:solidFill>
                </a:rPr>
                <a:t>❓ </a:t>
              </a:r>
              <a:r>
                <a:rPr lang="fr-FR" sz="1138" b="1" dirty="0"/>
                <a:t>Ces icônes permettent d’aller sur internet      </a:t>
              </a:r>
            </a:p>
            <a:p>
              <a:r>
                <a:rPr lang="fr-FR" sz="1138" dirty="0"/>
                <a:t>	👉</a:t>
              </a:r>
              <a:endParaRPr lang="fr-FR" sz="1138" b="1" dirty="0"/>
            </a:p>
            <a:p>
              <a:r>
                <a:rPr lang="fr-FR" sz="1138" dirty="0"/>
                <a:t>	</a:t>
              </a:r>
              <a:endParaRPr lang="fr-FR" sz="1138" b="1" dirty="0"/>
            </a:p>
            <a:p>
              <a:endParaRPr lang="fr-FR" sz="1138" b="1" dirty="0"/>
            </a:p>
            <a:p>
              <a:endParaRPr lang="fr-FR" sz="1138" b="1" dirty="0"/>
            </a:p>
            <a:p>
              <a:endParaRPr lang="fr-FR" sz="1138" b="1" dirty="0"/>
            </a:p>
            <a:p>
              <a:endParaRPr lang="fr-FR" sz="1138" b="1" dirty="0"/>
            </a:p>
            <a:p>
              <a:endParaRPr lang="fr-FR" sz="1138" b="1" dirty="0"/>
            </a:p>
            <a:p>
              <a:r>
                <a:rPr lang="fr-FR" sz="1138" b="1" dirty="0">
                  <a:solidFill>
                    <a:srgbClr val="FFC000"/>
                  </a:solidFill>
                </a:rPr>
                <a:t>❓ </a:t>
              </a:r>
              <a:r>
                <a:rPr lang="fr-FR" sz="1138" b="1" dirty="0"/>
                <a:t>L’heure et la date se retrouvent en bas à droite du bureau </a:t>
              </a:r>
            </a:p>
            <a:p>
              <a:r>
                <a:rPr lang="fr-FR" sz="1138" dirty="0"/>
                <a:t>	👉</a:t>
              </a:r>
              <a:endParaRPr lang="fr-FR" sz="1138" b="1" dirty="0"/>
            </a:p>
            <a:p>
              <a:endParaRPr lang="fr-FR" sz="1138" b="1" dirty="0"/>
            </a:p>
            <a:p>
              <a:endParaRPr lang="fr-FR" sz="1138" b="1" dirty="0"/>
            </a:p>
            <a:p>
              <a:r>
                <a:rPr lang="fr-FR" sz="1138" b="1" dirty="0">
                  <a:solidFill>
                    <a:srgbClr val="FFC000"/>
                  </a:solidFill>
                </a:rPr>
                <a:t>❓ </a:t>
              </a:r>
              <a:r>
                <a:rPr lang="fr-FR" sz="1138" b="1" dirty="0"/>
                <a:t>Comment s’appelle la barre où se trouve le menu démarrer ?</a:t>
              </a:r>
            </a:p>
            <a:p>
              <a:r>
                <a:rPr lang="fr-FR" sz="1138" dirty="0"/>
                <a:t>	  👉 La barre de tâches</a:t>
              </a:r>
              <a:endParaRPr lang="fr-FR" sz="1138" b="1" dirty="0"/>
            </a:p>
            <a:p>
              <a:endParaRPr lang="fr-FR" sz="1138" b="1" dirty="0"/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EB9B1190-C14C-46BA-902A-015BF94E3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44527" y="3687579"/>
              <a:ext cx="2621426" cy="1555451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CCE36961-6ED1-46A4-8991-57B05AEC8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39991" y="5812452"/>
              <a:ext cx="2705478" cy="533474"/>
            </a:xfrm>
            <a:prstGeom prst="rect">
              <a:avLst/>
            </a:prstGeom>
          </p:spPr>
        </p:pic>
      </p:grp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D1F9DD6-1950-FC1D-A404-5DAF8AB50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</p:spTree>
    <p:extLst>
      <p:ext uri="{BB962C8B-B14F-4D97-AF65-F5344CB8AC3E}">
        <p14:creationId xmlns:p14="http://schemas.microsoft.com/office/powerpoint/2010/main" val="1741600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>
            <a:extLst>
              <a:ext uri="{FF2B5EF4-FFF2-40B4-BE49-F238E27FC236}">
                <a16:creationId xmlns:a16="http://schemas.microsoft.com/office/drawing/2014/main" id="{D019CE63-2473-4F62-9041-48EBCBF31991}"/>
              </a:ext>
            </a:extLst>
          </p:cNvPr>
          <p:cNvSpPr txBox="1">
            <a:spLocks/>
          </p:cNvSpPr>
          <p:nvPr/>
        </p:nvSpPr>
        <p:spPr>
          <a:xfrm>
            <a:off x="131447" y="969452"/>
            <a:ext cx="2624330" cy="1127808"/>
          </a:xfrm>
          <a:prstGeom prst="rect">
            <a:avLst/>
          </a:prstGeom>
          <a:ln w="19050">
            <a:noFill/>
          </a:ln>
        </p:spPr>
        <p:txBody>
          <a:bodyPr vert="horz" lIns="74295" tIns="37148" rIns="74295" bIns="3714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138" b="1" dirty="0">
                <a:solidFill>
                  <a:srgbClr val="FFC000"/>
                </a:solidFill>
              </a:rPr>
              <a:t>Ouvrir </a:t>
            </a:r>
            <a:r>
              <a:rPr lang="fr-FR" sz="1138" b="1" dirty="0"/>
              <a:t>un fichier, un dossier, un logiciel…</a:t>
            </a:r>
          </a:p>
          <a:p>
            <a:pPr marL="0" indent="0">
              <a:buNone/>
            </a:pPr>
            <a:r>
              <a:rPr lang="fr-FR" sz="1138" b="1" dirty="0">
                <a:solidFill>
                  <a:srgbClr val="FFC000"/>
                </a:solidFill>
              </a:rPr>
              <a:t>👉 </a:t>
            </a:r>
            <a:r>
              <a:rPr lang="fr-FR" sz="1138" dirty="0"/>
              <a:t>On sélectionne l’élément choisi (l’</a:t>
            </a:r>
            <a:r>
              <a:rPr lang="fr-FR" sz="1138" dirty="0">
                <a:solidFill>
                  <a:srgbClr val="FFC000"/>
                </a:solidFill>
              </a:rPr>
              <a:t>icône</a:t>
            </a:r>
            <a:r>
              <a:rPr lang="fr-FR" sz="1138" dirty="0"/>
              <a:t>)</a:t>
            </a:r>
            <a:r>
              <a:rPr lang="fr-FR" sz="1138" dirty="0">
                <a:solidFill>
                  <a:srgbClr val="FFC000"/>
                </a:solidFill>
              </a:rPr>
              <a:t> </a:t>
            </a:r>
            <a:r>
              <a:rPr lang="fr-FR" sz="1138" dirty="0"/>
              <a:t>avec le </a:t>
            </a:r>
            <a:r>
              <a:rPr lang="fr-FR" sz="1138" dirty="0">
                <a:solidFill>
                  <a:srgbClr val="FFC000"/>
                </a:solidFill>
              </a:rPr>
              <a:t>pointeur</a:t>
            </a:r>
            <a:r>
              <a:rPr lang="fr-FR" sz="1138" dirty="0"/>
              <a:t> de la souris        et on fait un </a:t>
            </a:r>
            <a:r>
              <a:rPr lang="fr-FR" sz="1138" dirty="0">
                <a:solidFill>
                  <a:srgbClr val="FFC000"/>
                </a:solidFill>
              </a:rPr>
              <a:t>double clic</a:t>
            </a:r>
            <a:r>
              <a:rPr lang="fr-FR" sz="1138" dirty="0"/>
              <a:t>. </a:t>
            </a:r>
          </a:p>
          <a:p>
            <a:pPr marL="0" indent="0">
              <a:buNone/>
            </a:pPr>
            <a:endParaRPr lang="fr-FR" sz="1138" dirty="0">
              <a:solidFill>
                <a:srgbClr val="FFBD59"/>
              </a:solidFill>
            </a:endParaRPr>
          </a:p>
          <a:p>
            <a:pPr marL="0" indent="0">
              <a:buNone/>
            </a:pPr>
            <a:endParaRPr lang="fr-FR" sz="1138" dirty="0"/>
          </a:p>
          <a:p>
            <a:pPr marL="0" indent="0">
              <a:buNone/>
            </a:pPr>
            <a:endParaRPr lang="fr-FR" sz="1138" dirty="0"/>
          </a:p>
          <a:p>
            <a:pPr marL="0" indent="0">
              <a:buNone/>
            </a:pPr>
            <a:endParaRPr lang="fr-FR" sz="1138" dirty="0"/>
          </a:p>
          <a:p>
            <a:pPr marL="0" indent="0">
              <a:buNone/>
            </a:pPr>
            <a:endParaRPr lang="fr-FR" sz="1138" dirty="0"/>
          </a:p>
          <a:p>
            <a:pPr marL="0" indent="0">
              <a:buNone/>
            </a:pPr>
            <a:endParaRPr lang="fr-FR" sz="1138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-263195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2600" dirty="0"/>
              <a:t>🤔</a:t>
            </a:r>
            <a:r>
              <a:rPr lang="fr-FR" sz="3250" dirty="0"/>
              <a:t>Et on l’utilise comment ?</a:t>
            </a:r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B7564F03-2539-4D85-8A1D-5B9FAB95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</a:t>
            </a:fld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81037" y="525140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496972E5-C089-4762-AAD7-4CE5AB9B89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63" b="7694"/>
          <a:stretch/>
        </p:blipFill>
        <p:spPr>
          <a:xfrm>
            <a:off x="832858" y="1736952"/>
            <a:ext cx="1057496" cy="108615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2AD993B-7661-4176-A140-C8C692D75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06" y="1646558"/>
            <a:ext cx="286385" cy="352177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D37964BA-7B38-4661-A811-54A39B47C14E}"/>
              </a:ext>
            </a:extLst>
          </p:cNvPr>
          <p:cNvGrpSpPr/>
          <p:nvPr/>
        </p:nvGrpSpPr>
        <p:grpSpPr>
          <a:xfrm>
            <a:off x="102670" y="3444652"/>
            <a:ext cx="4495598" cy="2632177"/>
            <a:chOff x="5414029" y="2905029"/>
            <a:chExt cx="5985128" cy="3364992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72771BDC-A3D3-483E-99E2-97FEE94CE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14029" y="2905029"/>
              <a:ext cx="5985128" cy="3364992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5D31756-8E2B-40A5-9820-44CBF0B81812}"/>
                </a:ext>
              </a:extLst>
            </p:cNvPr>
            <p:cNvSpPr/>
            <p:nvPr/>
          </p:nvSpPr>
          <p:spPr>
            <a:xfrm>
              <a:off x="6578082" y="3032449"/>
              <a:ext cx="3237722" cy="2780522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E9377C50-F4A6-4E7C-8F17-3244CA8C62D4}"/>
              </a:ext>
            </a:extLst>
          </p:cNvPr>
          <p:cNvGrpSpPr/>
          <p:nvPr/>
        </p:nvGrpSpPr>
        <p:grpSpPr>
          <a:xfrm>
            <a:off x="712423" y="1736633"/>
            <a:ext cx="2605861" cy="1377221"/>
            <a:chOff x="363272" y="3215562"/>
            <a:chExt cx="3207214" cy="1695041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64797C82-DE68-4485-9C13-9B2E69FCF37F}"/>
                </a:ext>
              </a:extLst>
            </p:cNvPr>
            <p:cNvSpPr txBox="1"/>
            <p:nvPr/>
          </p:nvSpPr>
          <p:spPr>
            <a:xfrm>
              <a:off x="363272" y="4581439"/>
              <a:ext cx="2988128" cy="329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138" b="1" dirty="0">
                  <a:solidFill>
                    <a:srgbClr val="FFC000"/>
                  </a:solidFill>
                </a:rPr>
                <a:t>👉 </a:t>
              </a:r>
              <a:r>
                <a:rPr lang="fr-FR" sz="1138" dirty="0"/>
                <a:t>Une </a:t>
              </a:r>
              <a:r>
                <a:rPr lang="fr-FR" sz="1138" dirty="0">
                  <a:solidFill>
                    <a:srgbClr val="FFC000"/>
                  </a:solidFill>
                </a:rPr>
                <a:t>fenêtre</a:t>
              </a:r>
              <a:r>
                <a:rPr lang="fr-FR" sz="1138" dirty="0"/>
                <a:t> s’ouvre</a:t>
              </a:r>
            </a:p>
          </p:txBody>
        </p:sp>
        <p:cxnSp>
          <p:nvCxnSpPr>
            <p:cNvPr id="28" name="Connecteur droit avec flèche 27">
              <a:extLst>
                <a:ext uri="{FF2B5EF4-FFF2-40B4-BE49-F238E27FC236}">
                  <a16:creationId xmlns:a16="http://schemas.microsoft.com/office/drawing/2014/main" id="{358F33CB-BB06-45F8-8908-7E4EA750A3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2105" y="4342553"/>
              <a:ext cx="717770" cy="517804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5B2B8363-BAA4-4D57-8184-3F6C6B783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46755" y="3359671"/>
              <a:ext cx="657317" cy="685896"/>
            </a:xfrm>
            <a:prstGeom prst="rect">
              <a:avLst/>
            </a:prstGeom>
          </p:spPr>
        </p:pic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id="{2E4E87D5-35DA-415E-9C34-A43B85611450}"/>
                </a:ext>
              </a:extLst>
            </p:cNvPr>
            <p:cNvCxnSpPr>
              <a:cxnSpLocks/>
            </p:cNvCxnSpPr>
            <p:nvPr/>
          </p:nvCxnSpPr>
          <p:spPr>
            <a:xfrm>
              <a:off x="2158842" y="3215562"/>
              <a:ext cx="286527" cy="376129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FE29C65A-2EB0-4D31-B0E3-43EB5CCA36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157" t="12793" r="14298" b="10284"/>
            <a:stretch/>
          </p:blipFill>
          <p:spPr>
            <a:xfrm>
              <a:off x="3240371" y="3797939"/>
              <a:ext cx="223979" cy="333423"/>
            </a:xfrm>
            <a:prstGeom prst="rect">
              <a:avLst/>
            </a:prstGeom>
          </p:spPr>
        </p:pic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E3F5924E-A60C-44BE-A68D-314970543FE4}"/>
                </a:ext>
              </a:extLst>
            </p:cNvPr>
            <p:cNvSpPr/>
            <p:nvPr/>
          </p:nvSpPr>
          <p:spPr>
            <a:xfrm>
              <a:off x="2445369" y="3215562"/>
              <a:ext cx="1125117" cy="1081498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 dirty="0"/>
            </a:p>
          </p:txBody>
        </p:sp>
      </p:grp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C4413DF-CB00-4BFA-893C-62F4B43A7C7A}"/>
              </a:ext>
            </a:extLst>
          </p:cNvPr>
          <p:cNvCxnSpPr>
            <a:cxnSpLocks/>
          </p:cNvCxnSpPr>
          <p:nvPr/>
        </p:nvCxnSpPr>
        <p:spPr>
          <a:xfrm flipV="1">
            <a:off x="4806432" y="1805324"/>
            <a:ext cx="0" cy="4271441"/>
          </a:xfrm>
          <a:prstGeom prst="line">
            <a:avLst/>
          </a:prstGeom>
          <a:ln w="7620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>
            <a:extLst>
              <a:ext uri="{FF2B5EF4-FFF2-40B4-BE49-F238E27FC236}">
                <a16:creationId xmlns:a16="http://schemas.microsoft.com/office/drawing/2014/main" id="{CF850064-761D-E6D8-0AFF-2E068A5A2E2C}"/>
              </a:ext>
            </a:extLst>
          </p:cNvPr>
          <p:cNvGrpSpPr/>
          <p:nvPr/>
        </p:nvGrpSpPr>
        <p:grpSpPr>
          <a:xfrm>
            <a:off x="5011892" y="584159"/>
            <a:ext cx="4668471" cy="3304755"/>
            <a:chOff x="4953000" y="2613663"/>
            <a:chExt cx="4668471" cy="3304755"/>
          </a:xfrm>
        </p:grpSpPr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BAA0D9BA-64E2-404D-BDA6-7108EFF5E617}"/>
                </a:ext>
              </a:extLst>
            </p:cNvPr>
            <p:cNvGrpSpPr/>
            <p:nvPr/>
          </p:nvGrpSpPr>
          <p:grpSpPr>
            <a:xfrm>
              <a:off x="4953000" y="3229063"/>
              <a:ext cx="4668471" cy="2689355"/>
              <a:chOff x="3242679" y="1507105"/>
              <a:chExt cx="5745810" cy="3309975"/>
            </a:xfrm>
          </p:grpSpPr>
          <p:pic>
            <p:nvPicPr>
              <p:cNvPr id="31" name="Image 30">
                <a:extLst>
                  <a:ext uri="{FF2B5EF4-FFF2-40B4-BE49-F238E27FC236}">
                    <a16:creationId xmlns:a16="http://schemas.microsoft.com/office/drawing/2014/main" id="{57DB7C89-5DAD-46AB-B75D-9C5CC0AF75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734" t="667" r="249" b="25086"/>
              <a:stretch/>
            </p:blipFill>
            <p:spPr>
              <a:xfrm>
                <a:off x="3242679" y="1507105"/>
                <a:ext cx="5745810" cy="3309975"/>
              </a:xfrm>
              <a:prstGeom prst="rect">
                <a:avLst/>
              </a:prstGeom>
            </p:spPr>
          </p:pic>
          <p:pic>
            <p:nvPicPr>
              <p:cNvPr id="33" name="Image 32">
                <a:extLst>
                  <a:ext uri="{FF2B5EF4-FFF2-40B4-BE49-F238E27FC236}">
                    <a16:creationId xmlns:a16="http://schemas.microsoft.com/office/drawing/2014/main" id="{A8695AA7-3CD4-4F3D-A64C-72E887401D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79278" y="3125755"/>
                <a:ext cx="885949" cy="1305107"/>
              </a:xfrm>
              <a:prstGeom prst="rect">
                <a:avLst/>
              </a:prstGeom>
            </p:spPr>
          </p:pic>
          <p:pic>
            <p:nvPicPr>
              <p:cNvPr id="35" name="Image 34">
                <a:extLst>
                  <a:ext uri="{FF2B5EF4-FFF2-40B4-BE49-F238E27FC236}">
                    <a16:creationId xmlns:a16="http://schemas.microsoft.com/office/drawing/2014/main" id="{195A63D4-CE3E-4881-8FA0-2FFBE0540E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54908" y="3130814"/>
                <a:ext cx="2124371" cy="952633"/>
              </a:xfrm>
              <a:prstGeom prst="rect">
                <a:avLst/>
              </a:prstGeom>
            </p:spPr>
          </p:pic>
        </p:grp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72B94981-5BC4-473F-948A-0A077596FA65}"/>
                </a:ext>
              </a:extLst>
            </p:cNvPr>
            <p:cNvSpPr/>
            <p:nvPr/>
          </p:nvSpPr>
          <p:spPr>
            <a:xfrm>
              <a:off x="7280292" y="3147363"/>
              <a:ext cx="931174" cy="296654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cxnSp>
          <p:nvCxnSpPr>
            <p:cNvPr id="39" name="Connecteur droit avec flèche 38">
              <a:extLst>
                <a:ext uri="{FF2B5EF4-FFF2-40B4-BE49-F238E27FC236}">
                  <a16:creationId xmlns:a16="http://schemas.microsoft.com/office/drawing/2014/main" id="{BAEEEA5A-5826-4517-A2D0-C0DBF8AA9D3B}"/>
                </a:ext>
              </a:extLst>
            </p:cNvPr>
            <p:cNvCxnSpPr>
              <a:cxnSpLocks/>
              <a:stCxn id="36" idx="0"/>
              <a:endCxn id="40" idx="2"/>
            </p:cNvCxnSpPr>
            <p:nvPr/>
          </p:nvCxnSpPr>
          <p:spPr>
            <a:xfrm flipH="1" flipV="1">
              <a:off x="6527875" y="2931122"/>
              <a:ext cx="1218004" cy="216241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F87608B9-7C3E-46ED-8E2F-5D4AD4144CC2}"/>
                </a:ext>
              </a:extLst>
            </p:cNvPr>
            <p:cNvSpPr txBox="1"/>
            <p:nvPr/>
          </p:nvSpPr>
          <p:spPr>
            <a:xfrm>
              <a:off x="5413493" y="2613663"/>
              <a:ext cx="2228763" cy="31745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463" b="1" dirty="0"/>
                <a:t>💡 Nom du dossier ouvert</a:t>
              </a:r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CAC16AEA-8A31-4E9E-8A3F-75A962A44173}"/>
                </a:ext>
              </a:extLst>
            </p:cNvPr>
            <p:cNvSpPr/>
            <p:nvPr/>
          </p:nvSpPr>
          <p:spPr>
            <a:xfrm>
              <a:off x="6144262" y="4135677"/>
              <a:ext cx="931174" cy="296654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cxnSp>
          <p:nvCxnSpPr>
            <p:cNvPr id="42" name="Connecteur droit avec flèche 41">
              <a:extLst>
                <a:ext uri="{FF2B5EF4-FFF2-40B4-BE49-F238E27FC236}">
                  <a16:creationId xmlns:a16="http://schemas.microsoft.com/office/drawing/2014/main" id="{8E9685BB-C9EA-4751-BF22-DD5479475DC4}"/>
                </a:ext>
              </a:extLst>
            </p:cNvPr>
            <p:cNvCxnSpPr>
              <a:cxnSpLocks/>
              <a:endCxn id="40" idx="2"/>
            </p:cNvCxnSpPr>
            <p:nvPr/>
          </p:nvCxnSpPr>
          <p:spPr>
            <a:xfrm flipH="1" flipV="1">
              <a:off x="6527875" y="2931122"/>
              <a:ext cx="114778" cy="1204555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Espace réservé du contenu 16">
            <a:extLst>
              <a:ext uri="{FF2B5EF4-FFF2-40B4-BE49-F238E27FC236}">
                <a16:creationId xmlns:a16="http://schemas.microsoft.com/office/drawing/2014/main" id="{6CD0ACF5-467A-47D4-B35E-9FBEE888E1E3}"/>
              </a:ext>
            </a:extLst>
          </p:cNvPr>
          <p:cNvSpPr txBox="1">
            <a:spLocks/>
          </p:cNvSpPr>
          <p:nvPr/>
        </p:nvSpPr>
        <p:spPr>
          <a:xfrm>
            <a:off x="196142" y="569538"/>
            <a:ext cx="1671146" cy="583731"/>
          </a:xfrm>
          <a:prstGeom prst="rect">
            <a:avLst/>
          </a:prstGeom>
          <a:ln w="19050">
            <a:noFill/>
          </a:ln>
        </p:spPr>
        <p:txBody>
          <a:bodyPr vert="horz" lIns="74295" tIns="37148" rIns="74295" bIns="3714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600" b="1" dirty="0">
                <a:solidFill>
                  <a:srgbClr val="FFC000"/>
                </a:solidFill>
              </a:rPr>
              <a:t>La fenêtre</a:t>
            </a:r>
          </a:p>
          <a:p>
            <a:pPr marL="0" indent="0">
              <a:buNone/>
            </a:pPr>
            <a:endParaRPr lang="fr-FR" sz="26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fr-FR" sz="26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fr-FR" sz="26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fr-FR" sz="26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fr-FR" sz="2600" b="1" dirty="0">
              <a:solidFill>
                <a:srgbClr val="FFC000"/>
              </a:solidFill>
            </a:endParaRP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0F055328-14F5-4571-8E3E-566BAA566132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1593130" y="3082677"/>
            <a:ext cx="757339" cy="361975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E00D07AE-890A-BBA5-66C5-F3D221C9528A}"/>
              </a:ext>
            </a:extLst>
          </p:cNvPr>
          <p:cNvGrpSpPr/>
          <p:nvPr/>
        </p:nvGrpSpPr>
        <p:grpSpPr>
          <a:xfrm>
            <a:off x="6301684" y="1136689"/>
            <a:ext cx="3388865" cy="4694413"/>
            <a:chOff x="6301684" y="1136689"/>
            <a:chExt cx="3388865" cy="4694413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B58B0BC2-7D6C-BE7B-D328-8EE3DEDA7F1F}"/>
                </a:ext>
              </a:extLst>
            </p:cNvPr>
            <p:cNvSpPr/>
            <p:nvPr/>
          </p:nvSpPr>
          <p:spPr>
            <a:xfrm>
              <a:off x="8759375" y="1136689"/>
              <a:ext cx="931174" cy="296654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498DB9F2-AB3B-2EFC-0DEC-686D07865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197905" y="3921193"/>
              <a:ext cx="1704699" cy="476314"/>
            </a:xfrm>
            <a:prstGeom prst="rect">
              <a:avLst/>
            </a:prstGeom>
          </p:spPr>
        </p:pic>
        <p:cxnSp>
          <p:nvCxnSpPr>
            <p:cNvPr id="45" name="Connecteur droit avec flèche 44">
              <a:extLst>
                <a:ext uri="{FF2B5EF4-FFF2-40B4-BE49-F238E27FC236}">
                  <a16:creationId xmlns:a16="http://schemas.microsoft.com/office/drawing/2014/main" id="{0C3A05BD-53E9-8FA4-F7A3-0219C9695178}"/>
                </a:ext>
              </a:extLst>
            </p:cNvPr>
            <p:cNvCxnSpPr>
              <a:cxnSpLocks/>
              <a:stCxn id="43" idx="6"/>
              <a:endCxn id="56" idx="0"/>
            </p:cNvCxnSpPr>
            <p:nvPr/>
          </p:nvCxnSpPr>
          <p:spPr>
            <a:xfrm flipH="1">
              <a:off x="7983146" y="1285016"/>
              <a:ext cx="1707403" cy="2344147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avec flèche 46">
              <a:extLst>
                <a:ext uri="{FF2B5EF4-FFF2-40B4-BE49-F238E27FC236}">
                  <a16:creationId xmlns:a16="http://schemas.microsoft.com/office/drawing/2014/main" id="{8C9FB04D-427A-1606-B284-D9FF4546E2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17726" y="4294514"/>
              <a:ext cx="112243" cy="43451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avec flèche 47">
              <a:extLst>
                <a:ext uri="{FF2B5EF4-FFF2-40B4-BE49-F238E27FC236}">
                  <a16:creationId xmlns:a16="http://schemas.microsoft.com/office/drawing/2014/main" id="{92130ECC-BE61-AD28-503E-90079925EC61}"/>
                </a:ext>
              </a:extLst>
            </p:cNvPr>
            <p:cNvCxnSpPr>
              <a:cxnSpLocks/>
            </p:cNvCxnSpPr>
            <p:nvPr/>
          </p:nvCxnSpPr>
          <p:spPr>
            <a:xfrm>
              <a:off x="8598651" y="4311305"/>
              <a:ext cx="274907" cy="43451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avec flèche 48">
              <a:extLst>
                <a:ext uri="{FF2B5EF4-FFF2-40B4-BE49-F238E27FC236}">
                  <a16:creationId xmlns:a16="http://schemas.microsoft.com/office/drawing/2014/main" id="{6804328A-D416-BEB3-003E-3A7E1F63056B}"/>
                </a:ext>
              </a:extLst>
            </p:cNvPr>
            <p:cNvCxnSpPr>
              <a:cxnSpLocks/>
            </p:cNvCxnSpPr>
            <p:nvPr/>
          </p:nvCxnSpPr>
          <p:spPr>
            <a:xfrm>
              <a:off x="8050257" y="4339192"/>
              <a:ext cx="0" cy="605123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Espace réservé du contenu 16">
              <a:extLst>
                <a:ext uri="{FF2B5EF4-FFF2-40B4-BE49-F238E27FC236}">
                  <a16:creationId xmlns:a16="http://schemas.microsoft.com/office/drawing/2014/main" id="{6112347F-E96B-9EE6-A7BF-B3F13FF4CCD0}"/>
                </a:ext>
              </a:extLst>
            </p:cNvPr>
            <p:cNvSpPr txBox="1">
              <a:spLocks/>
            </p:cNvSpPr>
            <p:nvPr/>
          </p:nvSpPr>
          <p:spPr>
            <a:xfrm>
              <a:off x="6414041" y="4787884"/>
              <a:ext cx="1243529" cy="370069"/>
            </a:xfrm>
            <a:prstGeom prst="rect">
              <a:avLst/>
            </a:prstGeom>
            <a:ln w="19050">
              <a:noFill/>
            </a:ln>
          </p:spPr>
          <p:txBody>
            <a:bodyPr vert="horz" lIns="74295" tIns="37148" rIns="74295" bIns="37148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FR" sz="1138" dirty="0"/>
                <a:t>Pour </a:t>
              </a:r>
              <a:r>
                <a:rPr lang="fr-FR" sz="1138" b="1" dirty="0">
                  <a:solidFill>
                    <a:srgbClr val="FFC000"/>
                  </a:solidFill>
                </a:rPr>
                <a:t>réduire</a:t>
              </a:r>
              <a:r>
                <a:rPr lang="fr-FR" sz="1138" dirty="0">
                  <a:solidFill>
                    <a:srgbClr val="FFC000"/>
                  </a:solidFill>
                </a:rPr>
                <a:t> </a:t>
              </a:r>
              <a:r>
                <a:rPr lang="fr-FR" sz="1138" dirty="0"/>
                <a:t>la fenêtre</a:t>
              </a:r>
            </a:p>
            <a:p>
              <a:pPr marL="0" indent="0">
                <a:buNone/>
              </a:pPr>
              <a:endParaRPr lang="fr-FR" sz="1138" b="1" dirty="0"/>
            </a:p>
            <a:p>
              <a:pPr marL="0" indent="0">
                <a:buNone/>
              </a:pPr>
              <a:endParaRPr lang="fr-FR" sz="1138" b="1" dirty="0"/>
            </a:p>
            <a:p>
              <a:pPr marL="0" indent="0">
                <a:buNone/>
              </a:pPr>
              <a:endParaRPr lang="fr-FR" sz="1138" b="1" dirty="0"/>
            </a:p>
            <a:p>
              <a:pPr marL="0" indent="0">
                <a:buNone/>
              </a:pPr>
              <a:endParaRPr lang="fr-FR" sz="1138" b="1" dirty="0"/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C9E16A13-90B0-2822-C8CE-FB46F6318B50}"/>
                </a:ext>
              </a:extLst>
            </p:cNvPr>
            <p:cNvSpPr/>
            <p:nvPr/>
          </p:nvSpPr>
          <p:spPr>
            <a:xfrm>
              <a:off x="7455207" y="4092615"/>
              <a:ext cx="210355" cy="215231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C1B5EED7-5643-8653-FA9D-555BBEE65F40}"/>
                </a:ext>
              </a:extLst>
            </p:cNvPr>
            <p:cNvSpPr/>
            <p:nvPr/>
          </p:nvSpPr>
          <p:spPr>
            <a:xfrm>
              <a:off x="8427414" y="4098413"/>
              <a:ext cx="210355" cy="21523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FFBD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53" name="Espace réservé du contenu 16">
              <a:extLst>
                <a:ext uri="{FF2B5EF4-FFF2-40B4-BE49-F238E27FC236}">
                  <a16:creationId xmlns:a16="http://schemas.microsoft.com/office/drawing/2014/main" id="{124BE38E-E4F5-9F8A-5973-6A3745D0ADA7}"/>
                </a:ext>
              </a:extLst>
            </p:cNvPr>
            <p:cNvSpPr txBox="1">
              <a:spLocks/>
            </p:cNvSpPr>
            <p:nvPr/>
          </p:nvSpPr>
          <p:spPr>
            <a:xfrm>
              <a:off x="7370291" y="5024220"/>
              <a:ext cx="1410313" cy="373009"/>
            </a:xfrm>
            <a:prstGeom prst="rect">
              <a:avLst/>
            </a:prstGeom>
            <a:ln w="19050">
              <a:noFill/>
            </a:ln>
          </p:spPr>
          <p:txBody>
            <a:bodyPr vert="horz" lIns="74295" tIns="37148" rIns="74295" bIns="37148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sz="1138" dirty="0"/>
                <a:t>Pour </a:t>
              </a:r>
              <a:r>
                <a:rPr lang="fr-FR" sz="1138" b="1" dirty="0">
                  <a:solidFill>
                    <a:srgbClr val="FFC000"/>
                  </a:solidFill>
                </a:rPr>
                <a:t>agrandir ou rétrécir</a:t>
              </a:r>
              <a:r>
                <a:rPr lang="fr-FR" sz="1138" dirty="0">
                  <a:solidFill>
                    <a:srgbClr val="FFC000"/>
                  </a:solidFill>
                </a:rPr>
                <a:t> </a:t>
              </a:r>
              <a:r>
                <a:rPr lang="fr-FR" sz="1138" dirty="0"/>
                <a:t>la fenêtre</a:t>
              </a:r>
            </a:p>
            <a:p>
              <a:pPr marL="0" indent="0">
                <a:buNone/>
              </a:pPr>
              <a:endParaRPr lang="fr-FR" sz="1138" b="1" dirty="0"/>
            </a:p>
            <a:p>
              <a:pPr marL="0" indent="0">
                <a:buNone/>
              </a:pPr>
              <a:endParaRPr lang="fr-FR" sz="1138" b="1" dirty="0"/>
            </a:p>
            <a:p>
              <a:pPr marL="0" indent="0">
                <a:buNone/>
              </a:pPr>
              <a:endParaRPr lang="fr-FR" sz="1138" b="1" dirty="0"/>
            </a:p>
            <a:p>
              <a:pPr marL="0" indent="0">
                <a:buNone/>
              </a:pPr>
              <a:endParaRPr lang="fr-FR" sz="1138" b="1" dirty="0"/>
            </a:p>
            <a:p>
              <a:pPr marL="0" indent="0">
                <a:buNone/>
              </a:pPr>
              <a:endParaRPr lang="fr-FR" sz="1138" b="1" dirty="0"/>
            </a:p>
          </p:txBody>
        </p:sp>
        <p:sp>
          <p:nvSpPr>
            <p:cNvPr id="54" name="Espace réservé du contenu 16">
              <a:extLst>
                <a:ext uri="{FF2B5EF4-FFF2-40B4-BE49-F238E27FC236}">
                  <a16:creationId xmlns:a16="http://schemas.microsoft.com/office/drawing/2014/main" id="{D9106ABB-7B86-A626-903A-A5839A191203}"/>
                </a:ext>
              </a:extLst>
            </p:cNvPr>
            <p:cNvSpPr txBox="1">
              <a:spLocks/>
            </p:cNvSpPr>
            <p:nvPr/>
          </p:nvSpPr>
          <p:spPr>
            <a:xfrm>
              <a:off x="8569802" y="4714449"/>
              <a:ext cx="974768" cy="333481"/>
            </a:xfrm>
            <a:prstGeom prst="rect">
              <a:avLst/>
            </a:prstGeom>
            <a:ln w="19050">
              <a:noFill/>
            </a:ln>
          </p:spPr>
          <p:txBody>
            <a:bodyPr vert="horz" lIns="74295" tIns="37148" rIns="74295" bIns="37148" rtlCol="0">
              <a:normAutofit fontScale="9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FR" sz="1138" dirty="0"/>
                <a:t>Pour </a:t>
              </a:r>
              <a:r>
                <a:rPr lang="fr-FR" sz="1138" b="1" dirty="0">
                  <a:solidFill>
                    <a:srgbClr val="FFC000"/>
                  </a:solidFill>
                </a:rPr>
                <a:t>fermer</a:t>
              </a:r>
              <a:r>
                <a:rPr lang="fr-FR" sz="1138" dirty="0">
                  <a:solidFill>
                    <a:srgbClr val="FFC000"/>
                  </a:solidFill>
                </a:rPr>
                <a:t> </a:t>
              </a:r>
              <a:r>
                <a:rPr lang="fr-FR" sz="1138" dirty="0"/>
                <a:t>la fenêtre</a:t>
              </a:r>
            </a:p>
            <a:p>
              <a:pPr marL="0" indent="0">
                <a:buNone/>
              </a:pPr>
              <a:endParaRPr lang="fr-FR" sz="1138" b="1" dirty="0"/>
            </a:p>
            <a:p>
              <a:pPr marL="0" indent="0">
                <a:buNone/>
              </a:pPr>
              <a:endParaRPr lang="fr-FR" sz="1138" b="1" dirty="0"/>
            </a:p>
            <a:p>
              <a:pPr marL="0" indent="0">
                <a:buNone/>
              </a:pPr>
              <a:endParaRPr lang="fr-FR" sz="1138" b="1" dirty="0"/>
            </a:p>
            <a:p>
              <a:pPr marL="0" indent="0">
                <a:buNone/>
              </a:pPr>
              <a:endParaRPr lang="fr-FR" sz="1138" b="1" dirty="0"/>
            </a:p>
            <a:p>
              <a:pPr marL="0" indent="0">
                <a:buNone/>
              </a:pPr>
              <a:endParaRPr lang="fr-FR" sz="1138" b="1" dirty="0"/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194529F9-0AF5-6893-E0B4-C88B44E261B1}"/>
                </a:ext>
              </a:extLst>
            </p:cNvPr>
            <p:cNvSpPr txBox="1"/>
            <p:nvPr/>
          </p:nvSpPr>
          <p:spPr>
            <a:xfrm>
              <a:off x="7330529" y="3683298"/>
              <a:ext cx="1357987" cy="317459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463" b="1" dirty="0"/>
                <a:t>💡 Bon à savoir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3913F76-C282-4E50-CCCF-613A1F379428}"/>
                </a:ext>
              </a:extLst>
            </p:cNvPr>
            <p:cNvSpPr/>
            <p:nvPr/>
          </p:nvSpPr>
          <p:spPr>
            <a:xfrm>
              <a:off x="6301685" y="3629163"/>
              <a:ext cx="3362921" cy="1824927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38" dirty="0"/>
            </a:p>
          </p:txBody>
        </p:sp>
        <p:sp>
          <p:nvSpPr>
            <p:cNvPr id="57" name="Espace réservé du contenu 16">
              <a:extLst>
                <a:ext uri="{FF2B5EF4-FFF2-40B4-BE49-F238E27FC236}">
                  <a16:creationId xmlns:a16="http://schemas.microsoft.com/office/drawing/2014/main" id="{56EE5E27-4B50-C288-1572-FB04282E3A6E}"/>
                </a:ext>
              </a:extLst>
            </p:cNvPr>
            <p:cNvSpPr txBox="1">
              <a:spLocks/>
            </p:cNvSpPr>
            <p:nvPr/>
          </p:nvSpPr>
          <p:spPr>
            <a:xfrm>
              <a:off x="6301684" y="5457338"/>
              <a:ext cx="3362921" cy="373764"/>
            </a:xfrm>
            <a:prstGeom prst="rect">
              <a:avLst/>
            </a:prstGeom>
            <a:ln w="19050">
              <a:solidFill>
                <a:srgbClr val="FFC000"/>
              </a:solidFill>
            </a:ln>
          </p:spPr>
          <p:txBody>
            <a:bodyPr vert="horz" lIns="74295" tIns="37148" rIns="74295" bIns="37148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sz="1138" dirty="0"/>
                <a:t>📢 Pour rouvrir une fenêtre réduite, cliquez sur son icône dans la barre des tâches !</a:t>
              </a:r>
            </a:p>
            <a:p>
              <a:pPr marL="0" indent="0">
                <a:buNone/>
              </a:pPr>
              <a:endParaRPr lang="fr-FR" sz="1138" b="1" dirty="0"/>
            </a:p>
            <a:p>
              <a:pPr marL="0" indent="0">
                <a:buNone/>
              </a:pPr>
              <a:endParaRPr lang="fr-FR" sz="1138" b="1" dirty="0"/>
            </a:p>
            <a:p>
              <a:pPr marL="0" indent="0">
                <a:buNone/>
              </a:pPr>
              <a:endParaRPr lang="fr-FR" sz="1138" b="1" dirty="0"/>
            </a:p>
            <a:p>
              <a:pPr marL="0" indent="0">
                <a:buNone/>
              </a:pPr>
              <a:endParaRPr lang="fr-FR" sz="1138" b="1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8058F8B-7D20-DD80-9C91-FF6C9D5A6DAE}"/>
                </a:ext>
              </a:extLst>
            </p:cNvPr>
            <p:cNvSpPr/>
            <p:nvPr/>
          </p:nvSpPr>
          <p:spPr>
            <a:xfrm>
              <a:off x="7862400" y="4119588"/>
              <a:ext cx="319311" cy="16128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id="{FDD05273-59E4-E61A-3E79-87626F5AC572}"/>
                </a:ext>
              </a:extLst>
            </p:cNvPr>
            <p:cNvGrpSpPr/>
            <p:nvPr/>
          </p:nvGrpSpPr>
          <p:grpSpPr>
            <a:xfrm>
              <a:off x="8099674" y="4124478"/>
              <a:ext cx="129447" cy="136040"/>
              <a:chOff x="5936681" y="3429000"/>
              <a:chExt cx="159319" cy="167434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52FA89A6-DED6-3E3B-4E45-C86363C04A9D}"/>
                  </a:ext>
                </a:extLst>
              </p:cNvPr>
              <p:cNvSpPr/>
              <p:nvPr/>
            </p:nvSpPr>
            <p:spPr>
              <a:xfrm>
                <a:off x="5973417" y="3429000"/>
                <a:ext cx="122583" cy="134128"/>
              </a:xfrm>
              <a:prstGeom prst="rect">
                <a:avLst/>
              </a:prstGeom>
              <a:noFill/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63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5F7B1DB6-5527-F0B2-2568-A97B7604030B}"/>
                  </a:ext>
                </a:extLst>
              </p:cNvPr>
              <p:cNvSpPr/>
              <p:nvPr/>
            </p:nvSpPr>
            <p:spPr>
              <a:xfrm>
                <a:off x="5936681" y="3462306"/>
                <a:ext cx="122583" cy="13412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63"/>
              </a:p>
            </p:txBody>
          </p:sp>
        </p:grp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72E974D-4E91-ECD5-6AAE-45D012052EB8}"/>
                </a:ext>
              </a:extLst>
            </p:cNvPr>
            <p:cNvSpPr/>
            <p:nvPr/>
          </p:nvSpPr>
          <p:spPr>
            <a:xfrm>
              <a:off x="7896386" y="4134729"/>
              <a:ext cx="99599" cy="10651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AEE1E8AF-B5DE-3799-1857-74AA1A4EEE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7829" y="4109105"/>
              <a:ext cx="77618" cy="171769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EFAAD297-48E7-F3C5-DB88-E2E62E5B6002}"/>
                </a:ext>
              </a:extLst>
            </p:cNvPr>
            <p:cNvSpPr/>
            <p:nvPr/>
          </p:nvSpPr>
          <p:spPr>
            <a:xfrm>
              <a:off x="7819438" y="4056871"/>
              <a:ext cx="481132" cy="270519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44B06E5C-4289-DDAC-4336-362CF62D4E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93991" y="4206029"/>
              <a:ext cx="124507" cy="1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e 65">
              <a:extLst>
                <a:ext uri="{FF2B5EF4-FFF2-40B4-BE49-F238E27FC236}">
                  <a16:creationId xmlns:a16="http://schemas.microsoft.com/office/drawing/2014/main" id="{28ACF841-C340-65FA-353A-FCB30CA3C970}"/>
                </a:ext>
              </a:extLst>
            </p:cNvPr>
            <p:cNvGrpSpPr/>
            <p:nvPr/>
          </p:nvGrpSpPr>
          <p:grpSpPr>
            <a:xfrm>
              <a:off x="8474803" y="4153111"/>
              <a:ext cx="115661" cy="95181"/>
              <a:chOff x="8845517" y="2329148"/>
              <a:chExt cx="142352" cy="117146"/>
            </a:xfrm>
          </p:grpSpPr>
          <p:cxnSp>
            <p:nvCxnSpPr>
              <p:cNvPr id="67" name="Connecteur droit 66">
                <a:extLst>
                  <a:ext uri="{FF2B5EF4-FFF2-40B4-BE49-F238E27FC236}">
                    <a16:creationId xmlns:a16="http://schemas.microsoft.com/office/drawing/2014/main" id="{5C376E6C-02C2-5669-7ACB-835602CDF6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845517" y="2329336"/>
                <a:ext cx="138538" cy="115100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cteur droit 67">
                <a:extLst>
                  <a:ext uri="{FF2B5EF4-FFF2-40B4-BE49-F238E27FC236}">
                    <a16:creationId xmlns:a16="http://schemas.microsoft.com/office/drawing/2014/main" id="{1FFA6ECC-41D4-C807-F800-548A919B04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50085" y="2329148"/>
                <a:ext cx="137784" cy="117146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9" name="Espace réservé du contenu 16">
            <a:extLst>
              <a:ext uri="{FF2B5EF4-FFF2-40B4-BE49-F238E27FC236}">
                <a16:creationId xmlns:a16="http://schemas.microsoft.com/office/drawing/2014/main" id="{8D0F9795-6087-7696-1ED2-D7EC4B553E01}"/>
              </a:ext>
            </a:extLst>
          </p:cNvPr>
          <p:cNvSpPr txBox="1">
            <a:spLocks/>
          </p:cNvSpPr>
          <p:nvPr/>
        </p:nvSpPr>
        <p:spPr>
          <a:xfrm>
            <a:off x="5064119" y="5931262"/>
            <a:ext cx="3863988" cy="843596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vert="horz" lIns="74295" tIns="37148" rIns="74295" bIns="3714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138" dirty="0"/>
              <a:t>👉 Il est possible </a:t>
            </a:r>
            <a:r>
              <a:rPr lang="fr-FR" sz="1138" b="1" dirty="0">
                <a:solidFill>
                  <a:srgbClr val="FFC000"/>
                </a:solidFill>
              </a:rPr>
              <a:t>d’ouvrir plusieurs fenêtres</a:t>
            </a:r>
            <a:r>
              <a:rPr lang="fr-FR" sz="1138" dirty="0"/>
              <a:t> à la fois sur votre écran.</a:t>
            </a:r>
          </a:p>
          <a:p>
            <a:pPr marL="0" indent="0" algn="ctr">
              <a:buNone/>
            </a:pPr>
            <a:r>
              <a:rPr lang="fr-FR" sz="1138" dirty="0"/>
              <a:t>💡 Cela peut être utile si vous triez des fichiers : vous pouvez </a:t>
            </a:r>
            <a:r>
              <a:rPr lang="fr-FR" sz="1138" b="1" dirty="0"/>
              <a:t>les glisser d’une fenêtre à l’autre.</a:t>
            </a:r>
          </a:p>
          <a:p>
            <a:pPr marL="0" indent="0">
              <a:buNone/>
            </a:pPr>
            <a:endParaRPr lang="fr-FR" sz="1138" b="1" dirty="0"/>
          </a:p>
          <a:p>
            <a:pPr marL="0" indent="0">
              <a:buNone/>
            </a:pPr>
            <a:endParaRPr lang="fr-FR" sz="1138" b="1" dirty="0"/>
          </a:p>
          <a:p>
            <a:pPr marL="0" indent="0">
              <a:buNone/>
            </a:pPr>
            <a:endParaRPr lang="fr-FR" sz="1138" b="1" dirty="0"/>
          </a:p>
          <a:p>
            <a:pPr marL="0" indent="0">
              <a:buNone/>
            </a:pPr>
            <a:endParaRPr lang="fr-FR" sz="1138" b="1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89D546E-1B75-4066-6038-01DE32644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</p:spTree>
    <p:extLst>
      <p:ext uri="{BB962C8B-B14F-4D97-AF65-F5344CB8AC3E}">
        <p14:creationId xmlns:p14="http://schemas.microsoft.com/office/powerpoint/2010/main" val="2698205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624" y="-162237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2600" dirty="0"/>
              <a:t>🤔</a:t>
            </a:r>
            <a:r>
              <a:rPr lang="fr-FR" sz="3250" dirty="0"/>
              <a:t>Et on l’utilise comment ?</a:t>
            </a:r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B7564F03-2539-4D85-8A1D-5B9FAB95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</a:t>
            </a:fld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05624" y="741957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contenu 16">
            <a:extLst>
              <a:ext uri="{FF2B5EF4-FFF2-40B4-BE49-F238E27FC236}">
                <a16:creationId xmlns:a16="http://schemas.microsoft.com/office/drawing/2014/main" id="{D019CE63-2473-4F62-9041-48EBCBF31991}"/>
              </a:ext>
            </a:extLst>
          </p:cNvPr>
          <p:cNvSpPr txBox="1">
            <a:spLocks/>
          </p:cNvSpPr>
          <p:nvPr/>
        </p:nvSpPr>
        <p:spPr>
          <a:xfrm>
            <a:off x="681037" y="1379916"/>
            <a:ext cx="8543925" cy="4098168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74295" tIns="37148" rIns="74295" bIns="3714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275" b="1" dirty="0">
                <a:solidFill>
                  <a:srgbClr val="FFBD59"/>
                </a:solidFill>
              </a:rPr>
              <a:t>💡 </a:t>
            </a:r>
            <a:r>
              <a:rPr lang="fr-FR" sz="2275" dirty="0"/>
              <a:t>Dans</a:t>
            </a:r>
            <a:r>
              <a:rPr lang="fr-FR" sz="2275" b="1" dirty="0">
                <a:solidFill>
                  <a:srgbClr val="FFC000"/>
                </a:solidFill>
              </a:rPr>
              <a:t> la corbeille </a:t>
            </a:r>
            <a:r>
              <a:rPr lang="fr-FR" sz="2275" b="1" dirty="0"/>
              <a:t>:</a:t>
            </a:r>
          </a:p>
          <a:p>
            <a:pPr marL="0" indent="0" algn="ctr">
              <a:buNone/>
            </a:pPr>
            <a:r>
              <a:rPr lang="fr-FR" sz="1625" dirty="0"/>
              <a:t>👉 Si vous supprimez un fichier par erreur, vous pouvez le </a:t>
            </a:r>
            <a:r>
              <a:rPr lang="fr-FR" sz="1625" b="1" dirty="0">
                <a:solidFill>
                  <a:srgbClr val="FFC000"/>
                </a:solidFill>
              </a:rPr>
              <a:t>restaurer :</a:t>
            </a:r>
          </a:p>
          <a:p>
            <a:pPr marL="0" indent="0" algn="ctr">
              <a:buNone/>
            </a:pPr>
            <a:r>
              <a:rPr lang="fr-FR" sz="1625" dirty="0"/>
              <a:t>▪ </a:t>
            </a:r>
            <a:r>
              <a:rPr lang="fr-FR" sz="1625" b="1" dirty="0">
                <a:solidFill>
                  <a:srgbClr val="FFC000"/>
                </a:solidFill>
              </a:rPr>
              <a:t>Clic-droit</a:t>
            </a:r>
            <a:r>
              <a:rPr lang="fr-FR" sz="1625" dirty="0"/>
              <a:t> sur le fichier</a:t>
            </a:r>
          </a:p>
          <a:p>
            <a:pPr marL="0" indent="0" algn="ctr">
              <a:buNone/>
            </a:pPr>
            <a:r>
              <a:rPr lang="fr-FR" sz="1625" dirty="0"/>
              <a:t>▪</a:t>
            </a:r>
            <a:r>
              <a:rPr lang="fr-FR" sz="1625" b="1" dirty="0">
                <a:solidFill>
                  <a:srgbClr val="FFC000"/>
                </a:solidFill>
              </a:rPr>
              <a:t> Cliquer </a:t>
            </a:r>
            <a:r>
              <a:rPr lang="fr-FR" sz="1625" dirty="0"/>
              <a:t>sur restaurer</a:t>
            </a:r>
          </a:p>
          <a:p>
            <a:pPr marL="0" indent="0" algn="ctr">
              <a:buNone/>
            </a:pPr>
            <a:endParaRPr lang="fr-FR" sz="1625" dirty="0"/>
          </a:p>
          <a:p>
            <a:pPr marL="0" indent="0" algn="ctr">
              <a:buNone/>
            </a:pPr>
            <a:r>
              <a:rPr lang="fr-FR" sz="1625" dirty="0"/>
              <a:t>Le fichier retournera dans le dossier duquel il a été supprimé.</a:t>
            </a:r>
          </a:p>
          <a:p>
            <a:pPr marL="0" indent="0" algn="ctr">
              <a:buNone/>
            </a:pPr>
            <a:r>
              <a:rPr lang="fr-FR" sz="1788" b="1" dirty="0">
                <a:solidFill>
                  <a:srgbClr val="FFC000"/>
                </a:solidFill>
              </a:rPr>
              <a:t>Vider</a:t>
            </a:r>
            <a:r>
              <a:rPr lang="fr-FR" sz="1788" dirty="0"/>
              <a:t> la corbeille :  ❗ </a:t>
            </a:r>
            <a:r>
              <a:rPr lang="fr-FR" sz="1788" b="1" dirty="0"/>
              <a:t>action définitive </a:t>
            </a:r>
            <a:r>
              <a:rPr lang="fr-FR" sz="1788" dirty="0"/>
              <a:t>❗</a:t>
            </a:r>
          </a:p>
          <a:p>
            <a:pPr marL="0" indent="0" algn="ctr">
              <a:buNone/>
            </a:pPr>
            <a:endParaRPr lang="fr-FR" sz="1788" dirty="0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1E2D51CD-F119-4450-B306-51FA45B6B307}"/>
              </a:ext>
            </a:extLst>
          </p:cNvPr>
          <p:cNvCxnSpPr>
            <a:cxnSpLocks/>
          </p:cNvCxnSpPr>
          <p:nvPr/>
        </p:nvCxnSpPr>
        <p:spPr>
          <a:xfrm>
            <a:off x="1903808" y="4043755"/>
            <a:ext cx="371475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FC69B8B6-F428-4416-A1FB-83DA73038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954" y="4043755"/>
            <a:ext cx="4003262" cy="1341576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AB57C3F0-61CB-4E78-8553-00297EA0A64B}"/>
              </a:ext>
            </a:extLst>
          </p:cNvPr>
          <p:cNvSpPr/>
          <p:nvPr/>
        </p:nvSpPr>
        <p:spPr>
          <a:xfrm>
            <a:off x="2875954" y="4435162"/>
            <a:ext cx="669134" cy="95016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4ACD957-2768-9503-6591-3512B06F9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</p:spTree>
    <p:extLst>
      <p:ext uri="{BB962C8B-B14F-4D97-AF65-F5344CB8AC3E}">
        <p14:creationId xmlns:p14="http://schemas.microsoft.com/office/powerpoint/2010/main" val="2577799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-260229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2600" dirty="0"/>
              <a:t>🤔</a:t>
            </a:r>
            <a:r>
              <a:rPr lang="fr-FR" sz="3250" dirty="0"/>
              <a:t>Et on l’utilise comment ?</a:t>
            </a:r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B7564F03-2539-4D85-8A1D-5B9FAB95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</a:t>
            </a:fld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15303" y="572274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contenu 16">
            <a:extLst>
              <a:ext uri="{FF2B5EF4-FFF2-40B4-BE49-F238E27FC236}">
                <a16:creationId xmlns:a16="http://schemas.microsoft.com/office/drawing/2014/main" id="{D019CE63-2473-4F62-9041-48EBCBF31991}"/>
              </a:ext>
            </a:extLst>
          </p:cNvPr>
          <p:cNvSpPr txBox="1">
            <a:spLocks/>
          </p:cNvSpPr>
          <p:nvPr/>
        </p:nvSpPr>
        <p:spPr>
          <a:xfrm>
            <a:off x="0" y="1404778"/>
            <a:ext cx="3805701" cy="2202913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00" b="1" dirty="0">
                <a:solidFill>
                  <a:srgbClr val="FFC000"/>
                </a:solidFill>
              </a:rPr>
              <a:t>Le dossier</a:t>
            </a:r>
          </a:p>
          <a:p>
            <a:pPr marL="0" indent="0">
              <a:buNone/>
            </a:pPr>
            <a:r>
              <a:rPr lang="fr-FR" sz="1400" b="1" dirty="0">
                <a:solidFill>
                  <a:srgbClr val="FFC000"/>
                </a:solidFill>
              </a:rPr>
              <a:t>👉 </a:t>
            </a:r>
            <a:r>
              <a:rPr lang="fr-FR" sz="1400" dirty="0"/>
              <a:t>On y trouve toute sorte de fichiers.</a:t>
            </a:r>
          </a:p>
          <a:p>
            <a:pPr marL="0" indent="0">
              <a:buNone/>
            </a:pPr>
            <a:r>
              <a:rPr lang="fr-FR" sz="1400" dirty="0"/>
              <a:t>👉 On peut y trouver également d’autres dossiers</a:t>
            </a:r>
          </a:p>
          <a:p>
            <a:pPr marL="0" indent="0">
              <a:buNone/>
            </a:pPr>
            <a:r>
              <a:rPr lang="fr-FR" sz="1400" dirty="0"/>
              <a:t>👉On peut déplacer des fichiers et des dossiers dans un dossier</a:t>
            </a:r>
          </a:p>
          <a:p>
            <a:pPr marL="0" indent="0">
              <a:buNone/>
            </a:pPr>
            <a:r>
              <a:rPr lang="fr-FR" sz="1400" dirty="0"/>
              <a:t>	▪ </a:t>
            </a:r>
            <a:r>
              <a:rPr lang="fr-FR" sz="1400" b="1" dirty="0">
                <a:solidFill>
                  <a:srgbClr val="FFC000"/>
                </a:solidFill>
              </a:rPr>
              <a:t>Sélectionner</a:t>
            </a:r>
            <a:r>
              <a:rPr lang="fr-FR" sz="1400" dirty="0"/>
              <a:t> un fichier</a:t>
            </a:r>
          </a:p>
          <a:p>
            <a:pPr marL="0" indent="0">
              <a:buNone/>
            </a:pPr>
            <a:r>
              <a:rPr lang="fr-FR" sz="1400" dirty="0"/>
              <a:t>	▪ </a:t>
            </a:r>
            <a:r>
              <a:rPr lang="fr-FR" sz="1400" b="1" dirty="0">
                <a:solidFill>
                  <a:srgbClr val="FFC000"/>
                </a:solidFill>
              </a:rPr>
              <a:t>Glisser et déposer </a:t>
            </a:r>
            <a:r>
              <a:rPr lang="fr-FR" sz="1400" dirty="0"/>
              <a:t>le fichier dans le dossier souhaité</a:t>
            </a:r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endParaRPr lang="fr-FR" sz="1400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09E52367-E658-43F1-BAB1-73ED75513003}"/>
              </a:ext>
            </a:extLst>
          </p:cNvPr>
          <p:cNvGrpSpPr/>
          <p:nvPr/>
        </p:nvGrpSpPr>
        <p:grpSpPr>
          <a:xfrm>
            <a:off x="3832151" y="1506630"/>
            <a:ext cx="4258998" cy="3075775"/>
            <a:chOff x="5280495" y="1583581"/>
            <a:chExt cx="5745810" cy="4391161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0FB4C2BF-252A-4D14-A418-184250CAA0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34" t="668" r="249" b="833"/>
            <a:stretch/>
          </p:blipFill>
          <p:spPr>
            <a:xfrm>
              <a:off x="5280495" y="1583581"/>
              <a:ext cx="5745810" cy="4391161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A6C616A9-BFFD-4108-B49E-7558F8552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50674" y="3303037"/>
              <a:ext cx="885949" cy="1305107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1CB18D11-9D36-4165-9FD1-A70B83EDA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26304" y="3308096"/>
              <a:ext cx="2124371" cy="952633"/>
            </a:xfrm>
            <a:prstGeom prst="rect">
              <a:avLst/>
            </a:prstGeom>
          </p:spPr>
        </p:pic>
      </p:grpSp>
      <p:sp>
        <p:nvSpPr>
          <p:cNvPr id="29" name="Ellipse 28">
            <a:extLst>
              <a:ext uri="{FF2B5EF4-FFF2-40B4-BE49-F238E27FC236}">
                <a16:creationId xmlns:a16="http://schemas.microsoft.com/office/drawing/2014/main" id="{96BBDB37-1290-4822-8D02-9C39BF65754A}"/>
              </a:ext>
            </a:extLst>
          </p:cNvPr>
          <p:cNvSpPr/>
          <p:nvPr/>
        </p:nvSpPr>
        <p:spPr>
          <a:xfrm>
            <a:off x="4907953" y="2506007"/>
            <a:ext cx="2460024" cy="107702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13" name="Espace réservé du contenu 16">
            <a:extLst>
              <a:ext uri="{FF2B5EF4-FFF2-40B4-BE49-F238E27FC236}">
                <a16:creationId xmlns:a16="http://schemas.microsoft.com/office/drawing/2014/main" id="{E6C1E550-E996-44CA-B523-DEF48B204056}"/>
              </a:ext>
            </a:extLst>
          </p:cNvPr>
          <p:cNvSpPr txBox="1">
            <a:spLocks/>
          </p:cNvSpPr>
          <p:nvPr/>
        </p:nvSpPr>
        <p:spPr>
          <a:xfrm>
            <a:off x="1674198" y="4256011"/>
            <a:ext cx="3632200" cy="945796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vert="horz" lIns="74295" tIns="37148" rIns="74295" bIns="37148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138" b="1" dirty="0">
                <a:solidFill>
                  <a:srgbClr val="FFBD59"/>
                </a:solidFill>
              </a:rPr>
              <a:t>💡 </a:t>
            </a:r>
            <a:r>
              <a:rPr lang="fr-FR" sz="1138" b="1" dirty="0">
                <a:solidFill>
                  <a:srgbClr val="FFC000"/>
                </a:solidFill>
              </a:rPr>
              <a:t>Bon à savoir </a:t>
            </a:r>
          </a:p>
          <a:p>
            <a:pPr marL="0" indent="0" algn="ctr">
              <a:buNone/>
            </a:pPr>
            <a:r>
              <a:rPr lang="fr-FR" sz="1138" b="1" dirty="0">
                <a:solidFill>
                  <a:srgbClr val="FFC000"/>
                </a:solidFill>
              </a:rPr>
              <a:t>👉 </a:t>
            </a:r>
            <a:r>
              <a:rPr lang="fr-FR" sz="1138" dirty="0"/>
              <a:t>Vous pouvez renommer le nom des dossiers et des fichiers</a:t>
            </a:r>
          </a:p>
          <a:p>
            <a:pPr marL="0" indent="0" algn="ctr">
              <a:buNone/>
            </a:pPr>
            <a:r>
              <a:rPr lang="fr-FR" sz="1138" dirty="0"/>
              <a:t>👉 Vous pouvez les triez selon votre propre logique</a:t>
            </a:r>
          </a:p>
          <a:p>
            <a:pPr marL="0" indent="0" algn="ctr">
              <a:buNone/>
            </a:pPr>
            <a:endParaRPr lang="fr-FR" sz="1138" dirty="0"/>
          </a:p>
          <a:p>
            <a:pPr marL="0" indent="0" algn="ctr">
              <a:buNone/>
            </a:pPr>
            <a:endParaRPr lang="fr-FR" sz="1138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248B194-B4BB-4336-B280-DD7E1053A03F}"/>
              </a:ext>
            </a:extLst>
          </p:cNvPr>
          <p:cNvSpPr txBox="1"/>
          <p:nvPr/>
        </p:nvSpPr>
        <p:spPr>
          <a:xfrm>
            <a:off x="5387659" y="3918184"/>
            <a:ext cx="2133155" cy="166834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fr-FR" sz="1138" dirty="0"/>
              <a:t>👉 Faire un </a:t>
            </a:r>
            <a:r>
              <a:rPr lang="fr-FR" sz="1138" b="1" dirty="0">
                <a:solidFill>
                  <a:srgbClr val="FFC000"/>
                </a:solidFill>
              </a:rPr>
              <a:t>clic droit </a:t>
            </a:r>
            <a:r>
              <a:rPr lang="fr-FR" sz="1138" dirty="0"/>
              <a:t>sur l’icône fait apparaître un </a:t>
            </a:r>
            <a:r>
              <a:rPr lang="fr-FR" sz="1138" b="1" dirty="0">
                <a:solidFill>
                  <a:srgbClr val="FFC000"/>
                </a:solidFill>
              </a:rPr>
              <a:t>menu</a:t>
            </a:r>
            <a:r>
              <a:rPr lang="fr-FR" sz="1138" dirty="0"/>
              <a:t> </a:t>
            </a:r>
          </a:p>
          <a:p>
            <a:r>
              <a:rPr lang="fr-FR" sz="1138" dirty="0"/>
              <a:t>avec des options. Entre autres :</a:t>
            </a:r>
          </a:p>
          <a:p>
            <a:r>
              <a:rPr lang="fr-FR" sz="1138" dirty="0"/>
              <a:t>	▪ </a:t>
            </a:r>
            <a:r>
              <a:rPr lang="fr-FR" sz="1138" b="1" dirty="0">
                <a:solidFill>
                  <a:srgbClr val="FFC000"/>
                </a:solidFill>
              </a:rPr>
              <a:t>Ouvrir</a:t>
            </a:r>
            <a:r>
              <a:rPr lang="fr-FR" sz="1138" dirty="0"/>
              <a:t> : ouvre le fichier</a:t>
            </a:r>
          </a:p>
          <a:p>
            <a:r>
              <a:rPr lang="fr-FR" sz="1138" dirty="0"/>
              <a:t>	▪ </a:t>
            </a:r>
            <a:r>
              <a:rPr lang="fr-FR" sz="1138" b="1" dirty="0">
                <a:solidFill>
                  <a:srgbClr val="FFC000"/>
                </a:solidFill>
              </a:rPr>
              <a:t>Supprimer</a:t>
            </a:r>
            <a:r>
              <a:rPr lang="fr-FR" sz="1138" dirty="0"/>
              <a:t> : place l’élément dans la corbeille</a:t>
            </a:r>
          </a:p>
          <a:p>
            <a:r>
              <a:rPr lang="fr-FR" sz="1138" dirty="0"/>
              <a:t>	▪ </a:t>
            </a:r>
            <a:r>
              <a:rPr lang="fr-FR" sz="1138" b="1" dirty="0">
                <a:solidFill>
                  <a:srgbClr val="FFC000"/>
                </a:solidFill>
              </a:rPr>
              <a:t>Renommer</a:t>
            </a:r>
            <a:r>
              <a:rPr lang="fr-FR" sz="1138" dirty="0"/>
              <a:t> : permet de changer le nom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0764FAC-18FE-40B3-A63E-5D5CEE0B645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995" t="13429" r="43812" b="2237"/>
          <a:stretch/>
        </p:blipFill>
        <p:spPr>
          <a:xfrm>
            <a:off x="7673649" y="2201433"/>
            <a:ext cx="2077228" cy="3828467"/>
          </a:xfrm>
          <a:prstGeom prst="rect">
            <a:avLst/>
          </a:prstGeom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FDCB4923-923E-4A4D-91FB-E4B03DE294BF}"/>
              </a:ext>
            </a:extLst>
          </p:cNvPr>
          <p:cNvSpPr/>
          <p:nvPr/>
        </p:nvSpPr>
        <p:spPr>
          <a:xfrm>
            <a:off x="7728613" y="2259573"/>
            <a:ext cx="604474" cy="144463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A6E86A06-BD52-4BC5-83F7-9239A2CA6E45}"/>
              </a:ext>
            </a:extLst>
          </p:cNvPr>
          <p:cNvSpPr/>
          <p:nvPr/>
        </p:nvSpPr>
        <p:spPr>
          <a:xfrm>
            <a:off x="7759569" y="5591929"/>
            <a:ext cx="604474" cy="144463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625B16F6-6205-48DD-B6B4-D581AD3200EF}"/>
              </a:ext>
            </a:extLst>
          </p:cNvPr>
          <p:cNvSpPr/>
          <p:nvPr/>
        </p:nvSpPr>
        <p:spPr>
          <a:xfrm>
            <a:off x="7728613" y="5728872"/>
            <a:ext cx="604474" cy="144463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05E7E1C1-42DA-4103-85A6-06D86755F101}"/>
              </a:ext>
            </a:extLst>
          </p:cNvPr>
          <p:cNvCxnSpPr>
            <a:cxnSpLocks/>
          </p:cNvCxnSpPr>
          <p:nvPr/>
        </p:nvCxnSpPr>
        <p:spPr>
          <a:xfrm flipV="1">
            <a:off x="6694680" y="2404036"/>
            <a:ext cx="1116483" cy="1514147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742DC70-CA8B-637F-62CB-7D2241874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</p:spTree>
    <p:extLst>
      <p:ext uri="{BB962C8B-B14F-4D97-AF65-F5344CB8AC3E}">
        <p14:creationId xmlns:p14="http://schemas.microsoft.com/office/powerpoint/2010/main" val="990022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246721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2600" dirty="0"/>
              <a:t>🤔</a:t>
            </a:r>
            <a:r>
              <a:rPr lang="fr-FR" sz="3250" dirty="0"/>
              <a:t>Et on l’utilise comment ?</a:t>
            </a:r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B7564F03-2539-4D85-8A1D-5B9FAB95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</a:t>
            </a:fld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81037" y="1108786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contenu 16">
            <a:extLst>
              <a:ext uri="{FF2B5EF4-FFF2-40B4-BE49-F238E27FC236}">
                <a16:creationId xmlns:a16="http://schemas.microsoft.com/office/drawing/2014/main" id="{D019CE63-2473-4F62-9041-48EBCBF31991}"/>
              </a:ext>
            </a:extLst>
          </p:cNvPr>
          <p:cNvSpPr txBox="1">
            <a:spLocks/>
          </p:cNvSpPr>
          <p:nvPr/>
        </p:nvSpPr>
        <p:spPr>
          <a:xfrm>
            <a:off x="348715" y="1798721"/>
            <a:ext cx="2448795" cy="2746866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74295" tIns="37148" rIns="74295" bIns="37148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138" b="1" dirty="0">
                <a:solidFill>
                  <a:srgbClr val="FFC000"/>
                </a:solidFill>
              </a:rPr>
              <a:t>Créer un nouveau dossier</a:t>
            </a:r>
          </a:p>
          <a:p>
            <a:pPr marL="0" indent="0">
              <a:buNone/>
            </a:pPr>
            <a:r>
              <a:rPr lang="fr-FR" sz="1138" b="1" dirty="0">
                <a:solidFill>
                  <a:srgbClr val="FFC000"/>
                </a:solidFill>
              </a:rPr>
              <a:t>👉 </a:t>
            </a:r>
            <a:r>
              <a:rPr lang="fr-FR" sz="1138" dirty="0"/>
              <a:t>Faire un </a:t>
            </a:r>
            <a:r>
              <a:rPr lang="fr-FR" sz="1138" b="1" dirty="0">
                <a:solidFill>
                  <a:srgbClr val="FFC000"/>
                </a:solidFill>
              </a:rPr>
              <a:t>clic-droit</a:t>
            </a:r>
            <a:r>
              <a:rPr lang="fr-FR" sz="1138" dirty="0"/>
              <a:t> sur une partie blanche de la fenêtre </a:t>
            </a:r>
          </a:p>
          <a:p>
            <a:pPr marL="0" indent="0">
              <a:buNone/>
            </a:pPr>
            <a:endParaRPr lang="fr-FR" sz="1138" dirty="0"/>
          </a:p>
          <a:p>
            <a:pPr marL="0" indent="0">
              <a:buNone/>
            </a:pPr>
            <a:r>
              <a:rPr lang="fr-FR" sz="1138" b="1" dirty="0">
                <a:solidFill>
                  <a:srgbClr val="FFC000"/>
                </a:solidFill>
              </a:rPr>
              <a:t>👉 Pointer </a:t>
            </a:r>
            <a:r>
              <a:rPr lang="fr-FR" sz="1138" dirty="0"/>
              <a:t>la souris sur </a:t>
            </a:r>
            <a:r>
              <a:rPr lang="fr-FR" sz="1138" b="1" dirty="0"/>
              <a:t>nouveau</a:t>
            </a:r>
          </a:p>
          <a:p>
            <a:pPr marL="0" indent="0">
              <a:buNone/>
            </a:pPr>
            <a:endParaRPr lang="fr-FR" sz="1138" b="1" dirty="0"/>
          </a:p>
          <a:p>
            <a:pPr marL="0" indent="0">
              <a:buNone/>
            </a:pPr>
            <a:r>
              <a:rPr lang="fr-FR" sz="1138" b="1" dirty="0">
                <a:solidFill>
                  <a:srgbClr val="FFC000"/>
                </a:solidFill>
              </a:rPr>
              <a:t>👉 Cliquer </a:t>
            </a:r>
            <a:r>
              <a:rPr lang="fr-FR" sz="1138" dirty="0"/>
              <a:t>sur </a:t>
            </a:r>
            <a:r>
              <a:rPr lang="fr-FR" sz="1138" b="1" dirty="0">
                <a:solidFill>
                  <a:srgbClr val="FFBD59"/>
                </a:solidFill>
              </a:rPr>
              <a:t>dossier</a:t>
            </a:r>
          </a:p>
          <a:p>
            <a:pPr marL="0" indent="0">
              <a:buNone/>
            </a:pPr>
            <a:endParaRPr lang="fr-FR" sz="1138" b="1" dirty="0"/>
          </a:p>
          <a:p>
            <a:pPr marL="0" indent="0">
              <a:buNone/>
            </a:pPr>
            <a:r>
              <a:rPr lang="fr-FR" sz="1138" b="1" dirty="0">
                <a:solidFill>
                  <a:srgbClr val="FFC000"/>
                </a:solidFill>
              </a:rPr>
              <a:t>👉 Nommer </a:t>
            </a:r>
            <a:r>
              <a:rPr lang="fr-FR" sz="1138" dirty="0"/>
              <a:t>le dossier</a:t>
            </a:r>
          </a:p>
          <a:p>
            <a:pPr marL="0" indent="0">
              <a:buNone/>
            </a:pPr>
            <a:endParaRPr lang="fr-FR" sz="1138" dirty="0"/>
          </a:p>
          <a:p>
            <a:pPr marL="0" indent="0">
              <a:buNone/>
            </a:pPr>
            <a:r>
              <a:rPr lang="fr-FR" sz="1138" b="1" dirty="0">
                <a:solidFill>
                  <a:srgbClr val="FFC000"/>
                </a:solidFill>
              </a:rPr>
              <a:t>👉 </a:t>
            </a:r>
            <a:r>
              <a:rPr lang="fr-FR" sz="1138" dirty="0"/>
              <a:t>Appuyer sur la touche </a:t>
            </a:r>
            <a:r>
              <a:rPr lang="fr-FR" sz="1138" b="1" dirty="0">
                <a:solidFill>
                  <a:srgbClr val="FFC000"/>
                </a:solidFill>
              </a:rPr>
              <a:t>Entrée</a:t>
            </a:r>
            <a:endParaRPr lang="fr-FR" sz="1138" dirty="0"/>
          </a:p>
          <a:p>
            <a:pPr marL="0" indent="0">
              <a:buNone/>
            </a:pPr>
            <a:endParaRPr lang="fr-FR" sz="1138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32021E2-03B2-4455-8010-53405603F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605" y="1786834"/>
            <a:ext cx="2246007" cy="2807508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A0A434AD-D019-49C1-B5E3-CF1ACB27B6B7}"/>
              </a:ext>
            </a:extLst>
          </p:cNvPr>
          <p:cNvSpPr/>
          <p:nvPr/>
        </p:nvSpPr>
        <p:spPr>
          <a:xfrm>
            <a:off x="2992247" y="4133548"/>
            <a:ext cx="867874" cy="204525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2A17592-1B83-4E05-8326-305BFDEB9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940" y="4702103"/>
            <a:ext cx="1567446" cy="96918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ECEFB6F-2FFC-4F14-95A7-D8D9DA83B5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572" y="4900235"/>
            <a:ext cx="807935" cy="843685"/>
          </a:xfrm>
          <a:prstGeom prst="rect">
            <a:avLst/>
          </a:prstGeom>
        </p:spPr>
      </p:pic>
      <p:sp>
        <p:nvSpPr>
          <p:cNvPr id="23" name="Ellipse 22">
            <a:extLst>
              <a:ext uri="{FF2B5EF4-FFF2-40B4-BE49-F238E27FC236}">
                <a16:creationId xmlns:a16="http://schemas.microsoft.com/office/drawing/2014/main" id="{6F0A829C-09F7-434E-ACF5-7B03F6E360E7}"/>
              </a:ext>
            </a:extLst>
          </p:cNvPr>
          <p:cNvSpPr/>
          <p:nvPr/>
        </p:nvSpPr>
        <p:spPr>
          <a:xfrm>
            <a:off x="1737709" y="4653349"/>
            <a:ext cx="712994" cy="185397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3412BDB8-2571-468B-B452-154C26C283CC}"/>
              </a:ext>
            </a:extLst>
          </p:cNvPr>
          <p:cNvCxnSpPr>
            <a:cxnSpLocks/>
            <a:stCxn id="16" idx="4"/>
            <a:endCxn id="7" idx="0"/>
          </p:cNvCxnSpPr>
          <p:nvPr/>
        </p:nvCxnSpPr>
        <p:spPr>
          <a:xfrm flipH="1">
            <a:off x="2628663" y="4338073"/>
            <a:ext cx="797521" cy="36403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AF6D7835-AF9F-471F-8A16-A7B89CF2AEBE}"/>
              </a:ext>
            </a:extLst>
          </p:cNvPr>
          <p:cNvCxnSpPr>
            <a:cxnSpLocks/>
          </p:cNvCxnSpPr>
          <p:nvPr/>
        </p:nvCxnSpPr>
        <p:spPr>
          <a:xfrm flipH="1">
            <a:off x="1402508" y="4790806"/>
            <a:ext cx="272920" cy="218858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space réservé du contenu 16">
            <a:extLst>
              <a:ext uri="{FF2B5EF4-FFF2-40B4-BE49-F238E27FC236}">
                <a16:creationId xmlns:a16="http://schemas.microsoft.com/office/drawing/2014/main" id="{5805C2A0-DAF4-4323-AC2F-A2EC19BEEFA3}"/>
              </a:ext>
            </a:extLst>
          </p:cNvPr>
          <p:cNvSpPr txBox="1">
            <a:spLocks/>
          </p:cNvSpPr>
          <p:nvPr/>
        </p:nvSpPr>
        <p:spPr>
          <a:xfrm>
            <a:off x="5657954" y="1769905"/>
            <a:ext cx="3575763" cy="2678756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74295" tIns="37148" rIns="74295" bIns="37148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138" b="1" dirty="0">
                <a:solidFill>
                  <a:srgbClr val="FFBD59"/>
                </a:solidFill>
              </a:rPr>
              <a:t>💡 </a:t>
            </a:r>
            <a:r>
              <a:rPr lang="fr-FR" sz="1138" b="1" dirty="0">
                <a:solidFill>
                  <a:srgbClr val="FFC000"/>
                </a:solidFill>
              </a:rPr>
              <a:t>Bon à savoir </a:t>
            </a:r>
          </a:p>
          <a:p>
            <a:pPr marL="0" indent="0" algn="ctr">
              <a:buNone/>
            </a:pPr>
            <a:endParaRPr lang="fr-FR" sz="1138" dirty="0"/>
          </a:p>
          <a:p>
            <a:pPr marL="0" indent="0" algn="ctr">
              <a:buNone/>
            </a:pPr>
            <a:r>
              <a:rPr lang="fr-FR" sz="1138" b="1" dirty="0"/>
              <a:t>Pour</a:t>
            </a:r>
            <a:r>
              <a:rPr lang="fr-FR" sz="1138" b="1" dirty="0">
                <a:solidFill>
                  <a:srgbClr val="FFC000"/>
                </a:solidFill>
              </a:rPr>
              <a:t> renommer </a:t>
            </a:r>
            <a:r>
              <a:rPr lang="fr-FR" sz="1138" b="1" dirty="0"/>
              <a:t>un dossier ou un fichier :</a:t>
            </a:r>
          </a:p>
          <a:p>
            <a:pPr marL="0" indent="0" algn="ctr">
              <a:buNone/>
            </a:pPr>
            <a:endParaRPr lang="fr-FR" sz="1138" b="1" dirty="0"/>
          </a:p>
          <a:p>
            <a:pPr marL="0" indent="0" algn="ctr">
              <a:buNone/>
            </a:pPr>
            <a:r>
              <a:rPr lang="fr-FR" sz="1138" dirty="0"/>
              <a:t>👉 Cliquer sur </a:t>
            </a:r>
            <a:r>
              <a:rPr lang="fr-FR" sz="1138" b="1" dirty="0">
                <a:solidFill>
                  <a:srgbClr val="FFC000"/>
                </a:solidFill>
              </a:rPr>
              <a:t>renommer : </a:t>
            </a:r>
            <a:endParaRPr lang="fr-FR" sz="1138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fr-FR" sz="1138" dirty="0"/>
          </a:p>
          <a:p>
            <a:pPr marL="0" indent="0" algn="ctr">
              <a:buNone/>
            </a:pPr>
            <a:endParaRPr lang="fr-FR" sz="1138" dirty="0"/>
          </a:p>
          <a:p>
            <a:pPr marL="0" indent="0" algn="ctr">
              <a:buNone/>
            </a:pPr>
            <a:r>
              <a:rPr lang="fr-FR" sz="1138" dirty="0"/>
              <a:t>👉 Vous pouvez taper le nouveau nom grâce au clavier</a:t>
            </a:r>
          </a:p>
          <a:p>
            <a:pPr marL="0" indent="0" algn="ctr">
              <a:buNone/>
            </a:pPr>
            <a:endParaRPr lang="fr-FR" sz="1138" dirty="0"/>
          </a:p>
          <a:p>
            <a:pPr marL="0" indent="0" algn="ctr">
              <a:buNone/>
            </a:pPr>
            <a:r>
              <a:rPr lang="fr-FR" sz="1138" dirty="0"/>
              <a:t>👉 Appuyez sur la touche </a:t>
            </a:r>
            <a:r>
              <a:rPr lang="fr-FR" sz="1138" b="1" dirty="0">
                <a:solidFill>
                  <a:srgbClr val="FFC000"/>
                </a:solidFill>
              </a:rPr>
              <a:t>Entrée</a:t>
            </a:r>
            <a:r>
              <a:rPr lang="fr-FR" sz="1138" dirty="0"/>
              <a:t> pour valider votre choix.</a:t>
            </a:r>
          </a:p>
          <a:p>
            <a:pPr marL="0" indent="0" algn="ctr">
              <a:buNone/>
            </a:pPr>
            <a:endParaRPr lang="fr-FR" sz="1138" dirty="0"/>
          </a:p>
          <a:p>
            <a:pPr marL="0" indent="0" algn="ctr">
              <a:buNone/>
            </a:pPr>
            <a:endParaRPr lang="fr-FR" sz="1138" dirty="0"/>
          </a:p>
          <a:p>
            <a:pPr marL="0" indent="0" algn="ctr">
              <a:buNone/>
            </a:pPr>
            <a:endParaRPr lang="fr-FR" sz="1138" dirty="0"/>
          </a:p>
          <a:p>
            <a:pPr marL="0" indent="0" algn="ctr">
              <a:buNone/>
            </a:pPr>
            <a:endParaRPr lang="fr-FR" sz="1138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9913BCA6-EC87-4B04-82D9-848838F7E8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5845" y="3051501"/>
            <a:ext cx="1779980" cy="296664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5F9B896-AABB-DAC4-58D7-921A240B1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</p:spTree>
    <p:extLst>
      <p:ext uri="{BB962C8B-B14F-4D97-AF65-F5344CB8AC3E}">
        <p14:creationId xmlns:p14="http://schemas.microsoft.com/office/powerpoint/2010/main" val="13293660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3526</TotalTime>
  <Words>1004</Words>
  <Application>Microsoft Office PowerPoint</Application>
  <PresentationFormat>Format A4 (210 x 297 mm)</PresentationFormat>
  <Paragraphs>193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 Zoom sur le bureau</vt:lpstr>
      <vt:lpstr> Zoom sur le bureau</vt:lpstr>
      <vt:lpstr> Zoom sur le bureau</vt:lpstr>
      <vt:lpstr>🤔Et on l’utilise comment ?</vt:lpstr>
      <vt:lpstr>🤔Et on l’utilise comment ?</vt:lpstr>
      <vt:lpstr>🤔Et on l’utilise comment ?</vt:lpstr>
      <vt:lpstr>🤔Et on l’utilise comment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Ateliers de prise en main</dc:title>
  <dc:creator>Conseiller Numérique - Mairie Peyruis</dc:creator>
  <cp:lastModifiedBy>Conseiller Numérique - Mairie Peyruis</cp:lastModifiedBy>
  <cp:revision>25</cp:revision>
  <cp:lastPrinted>2022-02-25T15:52:51Z</cp:lastPrinted>
  <dcterms:created xsi:type="dcterms:W3CDTF">2021-12-15T13:49:53Z</dcterms:created>
  <dcterms:modified xsi:type="dcterms:W3CDTF">2022-07-11T07:08:54Z</dcterms:modified>
</cp:coreProperties>
</file>