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0" r:id="rId2"/>
    <p:sldId id="351" r:id="rId3"/>
    <p:sldId id="349" r:id="rId4"/>
    <p:sldId id="352" r:id="rId5"/>
    <p:sldId id="279" r:id="rId6"/>
    <p:sldId id="288" r:id="rId7"/>
    <p:sldId id="296" r:id="rId8"/>
    <p:sldId id="353" r:id="rId9"/>
    <p:sldId id="366" r:id="rId10"/>
    <p:sldId id="361" r:id="rId11"/>
    <p:sldId id="356" r:id="rId12"/>
    <p:sldId id="357" r:id="rId13"/>
    <p:sldId id="367" r:id="rId14"/>
    <p:sldId id="358" r:id="rId15"/>
    <p:sldId id="359" r:id="rId16"/>
    <p:sldId id="355" r:id="rId17"/>
    <p:sldId id="354" r:id="rId18"/>
    <p:sldId id="360" r:id="rId19"/>
    <p:sldId id="362" r:id="rId20"/>
    <p:sldId id="368" r:id="rId21"/>
    <p:sldId id="364" r:id="rId22"/>
    <p:sldId id="365" r:id="rId23"/>
    <p:sldId id="264" r:id="rId24"/>
    <p:sldId id="370" r:id="rId25"/>
    <p:sldId id="369" r:id="rId26"/>
    <p:sldId id="371" r:id="rId27"/>
    <p:sldId id="372" r:id="rId28"/>
    <p:sldId id="373" r:id="rId29"/>
    <p:sldId id="270" r:id="rId30"/>
    <p:sldId id="278" r:id="rId31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3A3A39"/>
    <a:srgbClr val="393938"/>
    <a:srgbClr val="2E7D9C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9871" autoAdjust="0"/>
  </p:normalViewPr>
  <p:slideViewPr>
    <p:cSldViewPr snapToGrid="0">
      <p:cViewPr varScale="1">
        <p:scale>
          <a:sx n="65" d="100"/>
          <a:sy n="65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7EFEBEA-0D5C-4F22-BC4A-C556611D88D8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0A212F5-E990-4FA8-B5F3-77D3FE7AAB77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ise_en_pag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Ordinateur" TargetMode="External"/><Relationship Id="rId5" Type="http://schemas.openxmlformats.org/officeDocument/2006/relationships/hyperlink" Target="https://fr.wikipedia.org/wiki/Syst%C3%A8me_d%27exploitation" TargetMode="External"/><Relationship Id="rId4" Type="http://schemas.openxmlformats.org/officeDocument/2006/relationships/hyperlink" Target="https://fr.wikipedia.org/wiki/Logiciel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203BB5-9152-4D6F-A735-A15D2378070D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La clé USB est comme une valise miniature : elle permet de stocker des fichiers et des dossiers, comme des documents, photos, vidéos... Mais elle ne prend pas de place, elle est très légère et facile à transporter.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D7E4E9-6C6F-40B4-838F-B6B7348AD394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656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FF8FAE-08E3-43D4-B035-A76BEDDD627F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0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spécificité du PDF est de préserver la </a:t>
            </a:r>
            <a:r>
              <a:rPr lang="fr-FR" dirty="0">
                <a:hlinkClick r:id="rId3" tooltip="Mise en page"/>
              </a:rPr>
              <a:t>mise en page</a:t>
            </a:r>
            <a:r>
              <a:rPr lang="fr-FR" dirty="0"/>
              <a:t> d’un document — polices de caractère, images, objets graphiques, etc. — telle qu'elle a été définie par son auteur, et cela quels que soient le </a:t>
            </a:r>
            <a:r>
              <a:rPr lang="fr-FR" dirty="0">
                <a:hlinkClick r:id="rId4" tooltip="Logiciel"/>
              </a:rPr>
              <a:t>logiciel</a:t>
            </a:r>
            <a:r>
              <a:rPr lang="fr-FR" dirty="0"/>
              <a:t>, le </a:t>
            </a:r>
            <a:r>
              <a:rPr lang="fr-FR" dirty="0">
                <a:hlinkClick r:id="rId5" tooltip="Système d'exploitation"/>
              </a:rPr>
              <a:t>système d'exploitation</a:t>
            </a:r>
            <a:r>
              <a:rPr lang="fr-FR" dirty="0"/>
              <a:t> et l'</a:t>
            </a:r>
            <a:r>
              <a:rPr lang="fr-FR" dirty="0">
                <a:hlinkClick r:id="rId6" tooltip="Ordinateur"/>
              </a:rPr>
              <a:t>ordinateur</a:t>
            </a:r>
            <a:r>
              <a:rPr lang="fr-FR" dirty="0"/>
              <a:t> utilisés pour l’imprimer ou le visualiser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D6865A6-B92F-4F5B-B5BC-63BFB0594569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59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7AC201-772B-481D-BA32-76322919DA07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315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Parmi les ports suivants, lequel est un port USB ?</a:t>
            </a:r>
          </a:p>
          <a:p>
            <a:r>
              <a:rPr lang="fr-FR" sz="1300" b="1" dirty="0"/>
              <a:t>1/ prise pour chargeur</a:t>
            </a:r>
          </a:p>
          <a:p>
            <a:r>
              <a:rPr lang="fr-FR" sz="1300" b="1" dirty="0"/>
              <a:t>2/ port VGA : pour projecteur. Pas présent sur tous les ordinateurs</a:t>
            </a:r>
          </a:p>
          <a:p>
            <a:r>
              <a:rPr lang="fr-FR" sz="1300" b="1" dirty="0"/>
              <a:t>3/ HDMI : brancher à une télé/écran..</a:t>
            </a:r>
          </a:p>
          <a:p>
            <a:r>
              <a:rPr lang="fr-FR" sz="1300" b="1" dirty="0"/>
              <a:t>4/ port USB : disque dur, clé </a:t>
            </a:r>
            <a:r>
              <a:rPr lang="fr-FR" sz="1300" b="1" dirty="0" err="1"/>
              <a:t>usb</a:t>
            </a:r>
            <a:r>
              <a:rPr lang="fr-FR" sz="1300" b="1" dirty="0"/>
              <a:t>, téléphone, souris…</a:t>
            </a:r>
          </a:p>
          <a:p>
            <a:r>
              <a:rPr lang="fr-FR" sz="1300" b="1" dirty="0"/>
              <a:t>5/ carte mémoire (par exemple d’un appareil photo)</a:t>
            </a:r>
          </a:p>
          <a:p>
            <a:r>
              <a:rPr lang="fr-FR" sz="1300" b="1" dirty="0"/>
              <a:t>6/ prise jack pour écouteurs ou casque audio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6EE2F48-6B8A-47C4-80DA-F584A4E0878A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89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4D3A61-07C8-4F77-8286-AE380C70EBE7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67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ED3B88C-BF08-423F-A41B-063DE7AC4A48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61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716865-AA0A-4217-A3E5-F3FA4EF516C6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4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51A3A3-EE35-4980-9B42-5C5546B0A0F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3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fonctionne comme ça pour *toutes les fenêtres*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4E870-6BB0-4325-B969-7578689FA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08B31C3-0541-4639-9583-988979CF45EF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D3AA9-4BD6-402D-B14E-7A7AFD4B4F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01FF1-C7FB-4743-B2EC-6668FC2AA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726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418C83-4EC7-48BB-BCD4-A9C4F84EB909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317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EB9CC1-5C2D-4DE1-8DF5-39A61E5D1F42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20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fonctionne comme ça pour *toutes les fenêtres*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4E870-6BB0-4325-B969-7578689FA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4243FB9-1146-4F31-AE22-2F82FE38156A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D3AA9-4BD6-402D-B14E-7A7AFD4B4F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01FF1-C7FB-4743-B2EC-6668FC2AA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51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FB2CAE-6658-4D58-B2D5-0563B45AA8DF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01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8E997B-23A8-4553-9BF7-E2217C67E84D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271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DEBC99-88B4-4788-B6D1-6A1F4103B44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267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2465623-2DB7-4BEE-99CA-FDE597E12AF9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69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33279C-3197-42AF-94B6-846F961FD823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950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2000" dirty="0">
              <a:solidFill>
                <a:srgbClr val="000000"/>
              </a:solidFill>
              <a:latin typeface="Quicksand"/>
            </a:endParaRPr>
          </a:p>
          <a:p>
            <a:r>
              <a:rPr lang="fr-FR" sz="200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200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2000" dirty="0">
              <a:solidFill>
                <a:srgbClr val="404040"/>
              </a:solidFill>
              <a:latin typeface="Quicksand"/>
            </a:endParaRPr>
          </a:p>
          <a:p>
            <a:r>
              <a:rPr lang="fr-FR" sz="200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FA6EA-764B-4182-95F6-8170AB6085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E7039A1-9805-4BFB-82C9-9EABC1308474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32C13-5B06-4E5C-8BB2-2135BBAA6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0BE57-4B50-4928-A899-4221F7493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Tx/>
              <a:buChar char="-"/>
            </a:pPr>
            <a:r>
              <a:rPr lang="fr-FR" dirty="0"/>
              <a:t>Tutoiements ?</a:t>
            </a:r>
          </a:p>
          <a:p>
            <a:pPr marL="185766" indent="-185766">
              <a:buFontTx/>
              <a:buChar char="-"/>
            </a:pPr>
            <a:r>
              <a:rPr lang="fr-FR" dirty="0"/>
              <a:t>On s’écoute</a:t>
            </a:r>
          </a:p>
          <a:p>
            <a:pPr marL="185766" indent="-185766">
              <a:buFontTx/>
              <a:buChar char="-"/>
            </a:pPr>
            <a:r>
              <a:rPr lang="fr-FR" dirty="0"/>
              <a:t>Pas de jugement</a:t>
            </a:r>
          </a:p>
          <a:p>
            <a:pPr marL="185766" indent="-185766">
              <a:buFontTx/>
              <a:buChar char="-"/>
            </a:pPr>
            <a:r>
              <a:rPr lang="fr-FR" dirty="0"/>
              <a:t>Respect, tolérance</a:t>
            </a:r>
          </a:p>
          <a:p>
            <a:pPr marL="185766" indent="-185766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2497-F95B-4FF1-9521-1B6DBA0C4D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EABFFF8-671D-4BC9-B05B-742CEE986EB3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785C0-E2CC-401B-9D1B-0D1811A797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A0524-5F1A-4B72-AFF5-8F39D16C0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64E5F1B-4D90-4979-861D-DE3095BBFA99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7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56FF26-7910-4DF7-91D9-88C6F9173E8B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3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EE76F1-810F-46E2-A665-63B625AC5974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0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F55AD4-E0D0-46BF-A209-DE2CC7A555A0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65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B6B715-A634-45C3-BF4C-B20A6B2C63E7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1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5AA-8569-4D0F-8D2B-8F60267818F9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311-9FC6-435F-A209-27B1A86E2C37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497-D07E-4C26-B5F3-71EBB0AD462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CF9D-246B-4EA8-B94A-91E73CBF498F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6A2A-0EAE-4C0F-B371-5061B04D1084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EAB-7370-4E74-8972-2A2536000CA0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28CB-DCFD-4017-AEA2-D6B72186DFCF}" type="datetime1">
              <a:rPr lang="fr-FR" smtClean="0"/>
              <a:t>14/11/2022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2B3E-5385-40D1-879B-1AD5684DDE8D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BA49-5BF4-499C-8AD2-5F9786E8A780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62E4-3E61-4A8D-B3E4-30A066D1CAFF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13E7-EB38-4909-9475-BB6041BF11B7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9867-7A5E-466D-AA04-B05B5418DDF6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perfectionnement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Aller plus loin sur l’ordinateur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048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Comment je fais des copies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7445-0849-4F48-B236-DB6636CE127B}" type="datetime1">
              <a:rPr lang="fr-FR" smtClean="0"/>
              <a:t>14/11/2022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2DD5F50-BBD7-421C-A177-D1CEA68DE78E}"/>
              </a:ext>
            </a:extLst>
          </p:cNvPr>
          <p:cNvSpPr txBox="1">
            <a:spLocks/>
          </p:cNvSpPr>
          <p:nvPr/>
        </p:nvSpPr>
        <p:spPr>
          <a:xfrm>
            <a:off x="838200" y="-2207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/>
              <a:t> 📲 Copier des fichiers d’un appareil externe</a:t>
            </a:r>
            <a:endParaRPr lang="fr-FR" sz="40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E9BCBF4-0D54-4F77-AB38-D8335970B478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</p:spTree>
    <p:extLst>
      <p:ext uri="{BB962C8B-B14F-4D97-AF65-F5344CB8AC3E}">
        <p14:creationId xmlns:p14="http://schemas.microsoft.com/office/powerpoint/2010/main" val="48213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1039585" y="2629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❓ À quoi sert une clé USB ?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A073D7B-1C96-4A53-A047-2881642B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45E-FDE3-4BF3-A16F-15A1209E1C9F}" type="datetime1">
              <a:rPr lang="fr-FR" smtClean="0"/>
              <a:t>14/11/2022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B2B0076-8DF6-4A6F-92A6-071EFB47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E7C1B37-AEF1-4C58-8E13-318DEFE2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4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1039585" y="2629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❓ Combien de fichiers peut-on stocker </a:t>
            </a:r>
          </a:p>
          <a:p>
            <a:pPr algn="ctr"/>
            <a:r>
              <a:rPr lang="fr-FR" sz="4000" dirty="0"/>
              <a:t>sur une clé USB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8549E8-FC4B-418E-9A5A-524A8461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75C-AAFC-4BA1-A20C-65E9AE6F640D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FCC923-90F8-400F-AD46-3C4CA554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138CC-D6A9-4950-B091-5EB1A88B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18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936868D-239A-40DA-AFE6-D8481A20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45" y="3851374"/>
            <a:ext cx="7382905" cy="19814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857249" y="2874720"/>
            <a:ext cx="10515600" cy="1020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effectLst/>
              </a:rPr>
              <a:t>🤔 Comment reconnaître un type de fichier ?</a:t>
            </a:r>
          </a:p>
          <a:p>
            <a:pPr algn="ctr"/>
            <a:br>
              <a:rPr lang="fr-FR" sz="2000" dirty="0">
                <a:effectLst/>
              </a:rPr>
            </a:br>
            <a:r>
              <a:rPr lang="fr-FR" sz="2000" dirty="0">
                <a:effectLst/>
              </a:rPr>
              <a:t>👉 Grâce à son </a:t>
            </a:r>
            <a:r>
              <a:rPr lang="fr-FR" sz="2000" b="1" dirty="0">
                <a:solidFill>
                  <a:srgbClr val="FFC000"/>
                </a:solidFill>
                <a:effectLst/>
              </a:rPr>
              <a:t>icône</a:t>
            </a:r>
            <a:r>
              <a:rPr lang="fr-FR" sz="2000" dirty="0">
                <a:effectLst/>
              </a:rPr>
              <a:t>, son </a:t>
            </a:r>
            <a:r>
              <a:rPr lang="fr-FR" sz="2000" b="1" dirty="0">
                <a:solidFill>
                  <a:srgbClr val="FFC000"/>
                </a:solidFill>
                <a:effectLst/>
              </a:rPr>
              <a:t>nom</a:t>
            </a:r>
            <a:r>
              <a:rPr lang="fr-FR" sz="2000" dirty="0">
                <a:effectLst/>
              </a:rPr>
              <a:t> et son </a:t>
            </a:r>
            <a:r>
              <a:rPr lang="fr-FR" sz="2000" b="1" dirty="0">
                <a:solidFill>
                  <a:srgbClr val="FFC000"/>
                </a:solidFill>
                <a:effectLst/>
              </a:rPr>
              <a:t>extension</a:t>
            </a:r>
            <a:r>
              <a:rPr lang="fr-FR" sz="2000" dirty="0">
                <a:effectLst/>
              </a:rPr>
              <a:t>.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4402069-AE01-4649-AEF6-653FAFB3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1450" y="6247711"/>
            <a:ext cx="274320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95C600B-4B78-40F6-BC37-D72B419BBA93}"/>
              </a:ext>
            </a:extLst>
          </p:cNvPr>
          <p:cNvSpPr txBox="1">
            <a:spLocks/>
          </p:cNvSpPr>
          <p:nvPr/>
        </p:nvSpPr>
        <p:spPr>
          <a:xfrm>
            <a:off x="2314575" y="1074954"/>
            <a:ext cx="7562850" cy="1717004"/>
          </a:xfrm>
          <a:prstGeom prst="rect">
            <a:avLst/>
          </a:prstGeom>
          <a:ln w="28575">
            <a:solidFill>
              <a:srgbClr val="FFBD5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effectLst/>
              </a:rPr>
              <a:t>💡 un nom de fichier se présente généralement ainsi :</a:t>
            </a:r>
          </a:p>
          <a:p>
            <a:pPr algn="ctr"/>
            <a:r>
              <a:rPr lang="fr-FR" sz="2800" b="1" dirty="0"/>
              <a:t>Le nom du fichier .  </a:t>
            </a:r>
            <a:r>
              <a:rPr lang="fr-FR" sz="2800" b="1" dirty="0">
                <a:solidFill>
                  <a:srgbClr val="FFC000"/>
                </a:solidFill>
              </a:rPr>
              <a:t>son extension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CFAAE2-7C76-4226-B302-AFC75AC5AF06}"/>
              </a:ext>
            </a:extLst>
          </p:cNvPr>
          <p:cNvSpPr txBox="1"/>
          <p:nvPr/>
        </p:nvSpPr>
        <p:spPr>
          <a:xfrm>
            <a:off x="6115049" y="1519722"/>
            <a:ext cx="400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FFC000"/>
                </a:solidFill>
              </a:rPr>
              <a:t>.</a:t>
            </a:r>
            <a:endParaRPr lang="fr-FR" sz="7200" dirty="0">
              <a:solidFill>
                <a:srgbClr val="FFC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D9BD36-D5D6-4C42-93D9-20EDED70193B}"/>
              </a:ext>
            </a:extLst>
          </p:cNvPr>
          <p:cNvSpPr txBox="1"/>
          <p:nvPr/>
        </p:nvSpPr>
        <p:spPr>
          <a:xfrm>
            <a:off x="347150" y="4156986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800" b="1" dirty="0">
              <a:solidFill>
                <a:srgbClr val="FFC000"/>
              </a:solidFill>
              <a:effectLst/>
            </a:endParaRPr>
          </a:p>
          <a:p>
            <a:r>
              <a:rPr lang="fr-FR" sz="1800" i="1" dirty="0"/>
              <a:t>Exemples : </a:t>
            </a:r>
            <a:endParaRPr lang="fr-FR" sz="1800" i="1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9F5F2-6A08-49EA-B93C-EB0F0E5092F5}"/>
              </a:ext>
            </a:extLst>
          </p:cNvPr>
          <p:cNvSpPr/>
          <p:nvPr/>
        </p:nvSpPr>
        <p:spPr>
          <a:xfrm>
            <a:off x="1566350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vidéo</a:t>
            </a:r>
          </a:p>
          <a:p>
            <a:pPr algn="ctr"/>
            <a:r>
              <a:rPr lang="fr-FR" sz="2000" b="1" dirty="0"/>
              <a:t>.mp4 | .</a:t>
            </a:r>
            <a:r>
              <a:rPr lang="fr-FR" sz="2000" b="1" dirty="0" err="1"/>
              <a:t>avi</a:t>
            </a:r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6369E6-4AAB-42CF-A259-2E7A14F869AC}"/>
              </a:ext>
            </a:extLst>
          </p:cNvPr>
          <p:cNvSpPr/>
          <p:nvPr/>
        </p:nvSpPr>
        <p:spPr>
          <a:xfrm>
            <a:off x="3499413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audio</a:t>
            </a:r>
          </a:p>
          <a:p>
            <a:pPr algn="ctr"/>
            <a:r>
              <a:rPr lang="fr-FR" sz="2000" b="1" dirty="0"/>
              <a:t>.mp3</a:t>
            </a:r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493853-D599-4D7E-A4F4-CA702E7D19A5}"/>
              </a:ext>
            </a:extLst>
          </p:cNvPr>
          <p:cNvSpPr/>
          <p:nvPr/>
        </p:nvSpPr>
        <p:spPr>
          <a:xfrm>
            <a:off x="5676900" y="5845405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texte </a:t>
            </a:r>
          </a:p>
          <a:p>
            <a:pPr algn="ctr"/>
            <a:r>
              <a:rPr lang="fr-FR" sz="2000" b="1" dirty="0"/>
              <a:t>.doc | .txt</a:t>
            </a:r>
            <a:endParaRPr lang="fr-FR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D119B-E3E5-4C4E-B2CF-E45B6A2AD219}"/>
              </a:ext>
            </a:extLst>
          </p:cNvPr>
          <p:cNvSpPr/>
          <p:nvPr/>
        </p:nvSpPr>
        <p:spPr>
          <a:xfrm>
            <a:off x="7652825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image</a:t>
            </a:r>
          </a:p>
          <a:p>
            <a:pPr algn="ctr"/>
            <a:r>
              <a:rPr lang="fr-FR" sz="2000" b="1" dirty="0"/>
              <a:t>.jpeg | .png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B114BB-1142-4623-A11E-3A0E9F9CD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1" r="5466"/>
          <a:stretch/>
        </p:blipFill>
        <p:spPr>
          <a:xfrm>
            <a:off x="9444523" y="3955434"/>
            <a:ext cx="1242527" cy="15168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8D89328-8028-4392-A597-2CE2D7EED197}"/>
              </a:ext>
            </a:extLst>
          </p:cNvPr>
          <p:cNvSpPr/>
          <p:nvPr/>
        </p:nvSpPr>
        <p:spPr>
          <a:xfrm>
            <a:off x="9422973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Document</a:t>
            </a:r>
          </a:p>
          <a:p>
            <a:pPr algn="ctr"/>
            <a:r>
              <a:rPr lang="fr-FR" sz="2000" b="1" dirty="0"/>
              <a:t>.</a:t>
            </a:r>
            <a:r>
              <a:rPr lang="fr-FR" sz="2000" b="1" dirty="0" err="1"/>
              <a:t>pdf</a:t>
            </a:r>
            <a:endParaRPr lang="fr-FR" sz="16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1441EB-39CC-4AB6-9CB6-538CDD5F021F}"/>
              </a:ext>
            </a:extLst>
          </p:cNvPr>
          <p:cNvSpPr txBox="1"/>
          <p:nvPr/>
        </p:nvSpPr>
        <p:spPr>
          <a:xfrm>
            <a:off x="9422973" y="5472331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latin typeface="+mj-lt"/>
              </a:rPr>
              <a:t>Compte_rendu.pdf</a:t>
            </a:r>
            <a:endParaRPr lang="fr-FR" sz="14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FA3D7F-4079-0224-DF24-3599C7F5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663-090C-419E-B025-CCF32CC9166D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0C1187-0472-EA95-3BFD-69ED623C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</p:spTree>
    <p:extLst>
      <p:ext uri="{BB962C8B-B14F-4D97-AF65-F5344CB8AC3E}">
        <p14:creationId xmlns:p14="http://schemas.microsoft.com/office/powerpoint/2010/main" val="317633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838200" y="1075601"/>
            <a:ext cx="10515600" cy="313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effectLst/>
              </a:rPr>
              <a:t>La capacité de stockage d'une clé USB ne se compte pas en nombre de fichiers, mais en </a:t>
            </a:r>
            <a:r>
              <a:rPr lang="fr-FR" sz="2800" b="1" dirty="0">
                <a:solidFill>
                  <a:srgbClr val="FFC000"/>
                </a:solidFill>
                <a:effectLst/>
              </a:rPr>
              <a:t>poids</a:t>
            </a:r>
            <a:r>
              <a:rPr lang="fr-FR" sz="2800" dirty="0">
                <a:effectLst/>
              </a:rPr>
              <a:t>. Son unité de mesure est</a:t>
            </a:r>
            <a:r>
              <a:rPr lang="fr-FR" sz="2800" dirty="0">
                <a:solidFill>
                  <a:srgbClr val="FFC000"/>
                </a:solidFill>
                <a:effectLst/>
              </a:rPr>
              <a:t> </a:t>
            </a:r>
            <a:r>
              <a:rPr lang="fr-FR" sz="2800" b="1" dirty="0">
                <a:solidFill>
                  <a:srgbClr val="FFC000"/>
                </a:solidFill>
                <a:effectLst/>
              </a:rPr>
              <a:t>l'octet</a:t>
            </a:r>
            <a:r>
              <a:rPr lang="fr-FR" sz="2800" dirty="0">
                <a:effectLst/>
              </a:rPr>
              <a:t>. </a:t>
            </a:r>
          </a:p>
          <a:p>
            <a:pPr algn="ctr"/>
            <a:br>
              <a:rPr lang="fr-FR" sz="2800" dirty="0">
                <a:effectLst/>
              </a:rPr>
            </a:br>
            <a:r>
              <a:rPr lang="fr-FR" sz="2800" dirty="0">
                <a:effectLst/>
              </a:rPr>
              <a:t>En général, les clés USB sont capables de stocker </a:t>
            </a:r>
            <a:r>
              <a:rPr lang="fr-FR" sz="2800" b="1" dirty="0">
                <a:solidFill>
                  <a:srgbClr val="FFC000"/>
                </a:solidFill>
                <a:effectLst/>
              </a:rPr>
              <a:t>plusieurs giga-octets (Go)</a:t>
            </a:r>
            <a:r>
              <a:rPr lang="fr-FR" sz="2800" dirty="0">
                <a:solidFill>
                  <a:srgbClr val="FFC000"/>
                </a:solidFill>
                <a:effectLst/>
              </a:rPr>
              <a:t>. </a:t>
            </a:r>
            <a:r>
              <a:rPr lang="fr-FR" sz="2800" dirty="0">
                <a:effectLst/>
              </a:rPr>
              <a:t>Plus elles ont une capacité de stockage important, plus elles sont chères. Ci-dessous quelques exemples indicatifs :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D12A051-3358-4FBB-B3D7-E7DEB2635EF7}"/>
              </a:ext>
            </a:extLst>
          </p:cNvPr>
          <p:cNvGrpSpPr/>
          <p:nvPr/>
        </p:nvGrpSpPr>
        <p:grpSpPr>
          <a:xfrm>
            <a:off x="1753505" y="3868299"/>
            <a:ext cx="8684990" cy="2790170"/>
            <a:chOff x="1520893" y="3868299"/>
            <a:chExt cx="8684990" cy="279017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6ED8806-B604-40AE-9E11-08906FFB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893" y="5088839"/>
              <a:ext cx="7916394" cy="156963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2EF48A-5129-474F-91A6-5820F416A99D}"/>
                </a:ext>
              </a:extLst>
            </p:cNvPr>
            <p:cNvSpPr/>
            <p:nvPr/>
          </p:nvSpPr>
          <p:spPr>
            <a:xfrm>
              <a:off x="1637072" y="4212769"/>
              <a:ext cx="2433483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Ko</a:t>
              </a:r>
            </a:p>
            <a:p>
              <a:pPr algn="ctr"/>
              <a:r>
                <a:rPr lang="fr-FR" dirty="0"/>
                <a:t>Kilo-octet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42767F-29F0-4940-8319-571622DB8191}"/>
                </a:ext>
              </a:extLst>
            </p:cNvPr>
            <p:cNvSpPr/>
            <p:nvPr/>
          </p:nvSpPr>
          <p:spPr>
            <a:xfrm>
              <a:off x="4173794" y="4212769"/>
              <a:ext cx="2433483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Mo</a:t>
              </a:r>
            </a:p>
            <a:p>
              <a:pPr algn="ctr"/>
              <a:r>
                <a:rPr lang="fr-FR" dirty="0"/>
                <a:t>Méga-octet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C4E9E3-D8EA-4DBA-A41B-4D8FAC713508}"/>
                </a:ext>
              </a:extLst>
            </p:cNvPr>
            <p:cNvSpPr/>
            <p:nvPr/>
          </p:nvSpPr>
          <p:spPr>
            <a:xfrm>
              <a:off x="6725266" y="4212769"/>
              <a:ext cx="2595716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Go</a:t>
              </a:r>
            </a:p>
            <a:p>
              <a:pPr algn="ctr"/>
              <a:r>
                <a:rPr lang="fr-FR" dirty="0"/>
                <a:t>Giga-octet</a:t>
              </a:r>
            </a:p>
          </p:txBody>
        </p:sp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BA55A67D-1262-4D67-B4FB-E4E65D1AA18F}"/>
                </a:ext>
              </a:extLst>
            </p:cNvPr>
            <p:cNvSpPr/>
            <p:nvPr/>
          </p:nvSpPr>
          <p:spPr>
            <a:xfrm rot="5400000">
              <a:off x="9036769" y="4268816"/>
              <a:ext cx="1569631" cy="76859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20B0D34C-DA36-4929-A8A2-C91BE99F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6A8-4D13-4556-97D0-E5960D1F0A63}" type="datetime1">
              <a:rPr lang="fr-FR" smtClean="0"/>
              <a:t>14/11/2022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74C884AB-AE65-4555-93D6-78635864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4402069-AE01-4649-AEF6-653FAFB3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1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838200" y="1075601"/>
            <a:ext cx="10515600" cy="313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Un ordinateur est composé de </a:t>
            </a:r>
            <a:r>
              <a:rPr lang="fr-FR" sz="2800" b="1" dirty="0">
                <a:solidFill>
                  <a:srgbClr val="FFC000"/>
                </a:solidFill>
              </a:rPr>
              <a:t>différents ports</a:t>
            </a:r>
            <a:r>
              <a:rPr lang="fr-FR" sz="2800" dirty="0"/>
              <a:t>, qui permettent de brancher des périphériques (souris, clé USB, imprimante...). </a:t>
            </a:r>
            <a:endParaRPr lang="fr-FR" sz="6000" dirty="0">
              <a:effectLst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0F6667B-DB4D-49B8-9E8D-E76DA2794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"/>
          <a:stretch/>
        </p:blipFill>
        <p:spPr>
          <a:xfrm>
            <a:off x="838199" y="3443748"/>
            <a:ext cx="10515601" cy="1924442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07E0C0D-F92D-4D1B-B9F8-FCC1D873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9B08-2E6D-4FE2-BF62-EE1399CA9AC1}" type="datetime1">
              <a:rPr lang="fr-FR" smtClean="0"/>
              <a:t>14/11/2022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EF9B317-9E6D-4DC1-8312-D564197E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0C917AC-1EF6-404B-8A19-C0425EEB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4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1270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B5F81D0-27FD-45A3-82EE-272A77EB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50" y="3896122"/>
            <a:ext cx="3286584" cy="1124107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596C55FC-D306-47BD-A1E3-172BE96C641F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43" name="Espace réservé du contenu 16">
            <a:extLst>
              <a:ext uri="{FF2B5EF4-FFF2-40B4-BE49-F238E27FC236}">
                <a16:creationId xmlns:a16="http://schemas.microsoft.com/office/drawing/2014/main" id="{4EB60BFF-F1D8-4588-858C-2AFEB782BA7E}"/>
              </a:ext>
            </a:extLst>
          </p:cNvPr>
          <p:cNvSpPr txBox="1">
            <a:spLocks/>
          </p:cNvSpPr>
          <p:nvPr/>
        </p:nvSpPr>
        <p:spPr>
          <a:xfrm>
            <a:off x="1587196" y="2333340"/>
            <a:ext cx="4312292" cy="3765896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Quand vous allez </a:t>
            </a:r>
            <a:r>
              <a:rPr lang="fr-FR" sz="2400" b="1" dirty="0">
                <a:solidFill>
                  <a:srgbClr val="FFC000"/>
                </a:solidFill>
              </a:rPr>
              <a:t>connecter</a:t>
            </a:r>
            <a:r>
              <a:rPr lang="fr-FR" sz="2400" dirty="0"/>
              <a:t> (brancher) un appareil à votre ordinateur, un message va s’afficher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En cliquant dessus, vous pouvez choisir l’action à réaliser.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3B2BFB8-5574-4B38-B770-1A4CD9C3C875}"/>
              </a:ext>
            </a:extLst>
          </p:cNvPr>
          <p:cNvSpPr txBox="1"/>
          <p:nvPr/>
        </p:nvSpPr>
        <p:spPr>
          <a:xfrm>
            <a:off x="2509531" y="1670879"/>
            <a:ext cx="248663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/>
              <a:t>💡 Bon à savoir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B76A60-2436-49C4-959C-CF4A0970E0E0}"/>
              </a:ext>
            </a:extLst>
          </p:cNvPr>
          <p:cNvSpPr/>
          <p:nvPr/>
        </p:nvSpPr>
        <p:spPr>
          <a:xfrm>
            <a:off x="1587196" y="1532970"/>
            <a:ext cx="4331307" cy="44131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id="{E0A6ED14-70AF-4A2E-9665-584451C3C0E4}"/>
              </a:ext>
            </a:extLst>
          </p:cNvPr>
          <p:cNvSpPr txBox="1">
            <a:spLocks/>
          </p:cNvSpPr>
          <p:nvPr/>
        </p:nvSpPr>
        <p:spPr>
          <a:xfrm>
            <a:off x="6517667" y="2728398"/>
            <a:ext cx="4312292" cy="286636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Il est possible </a:t>
            </a:r>
            <a:r>
              <a:rPr lang="fr-FR" sz="2400" b="1" dirty="0">
                <a:solidFill>
                  <a:srgbClr val="FFC000"/>
                </a:solidFill>
              </a:rPr>
              <a:t>d’ouvrir plusieurs fenêtres</a:t>
            </a:r>
            <a:r>
              <a:rPr lang="fr-FR" sz="2400" dirty="0"/>
              <a:t> à la fois sur votre écran.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💡 Cela peut être utile si vous triez des fichiers : vous pouvez </a:t>
            </a:r>
            <a:r>
              <a:rPr lang="fr-FR" sz="2400" b="1" dirty="0"/>
              <a:t>les glisser d’une fenêtre à l’autre.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82B9F6-8990-48D6-AFD9-23061FC66F8F}"/>
              </a:ext>
            </a:extLst>
          </p:cNvPr>
          <p:cNvSpPr txBox="1"/>
          <p:nvPr/>
        </p:nvSpPr>
        <p:spPr>
          <a:xfrm>
            <a:off x="7440002" y="2065937"/>
            <a:ext cx="248663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/>
              <a:t>💡 Bon à savoir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F4D275-D671-4482-9D8C-F5631B03BDBA}"/>
              </a:ext>
            </a:extLst>
          </p:cNvPr>
          <p:cNvSpPr/>
          <p:nvPr/>
        </p:nvSpPr>
        <p:spPr>
          <a:xfrm>
            <a:off x="6517667" y="1928029"/>
            <a:ext cx="4331307" cy="36821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0A1927-495F-4F1E-9A76-D69043F4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A21C-2837-470A-8F14-B4F923A269E3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261E1-CD11-4EA0-8EE4-449F869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A71BA4-4E8B-40CB-BABC-945B7C0B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4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1270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AD0DC8D-642F-4F20-8665-B83E6C22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8" y="2220039"/>
            <a:ext cx="5812654" cy="441318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596C55FC-D306-47BD-A1E3-172BE96C641F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49" name="Espace réservé du contenu 16">
            <a:extLst>
              <a:ext uri="{FF2B5EF4-FFF2-40B4-BE49-F238E27FC236}">
                <a16:creationId xmlns:a16="http://schemas.microsoft.com/office/drawing/2014/main" id="{BA65E11C-2A8E-4937-89C7-8CE896203333}"/>
              </a:ext>
            </a:extLst>
          </p:cNvPr>
          <p:cNvSpPr txBox="1">
            <a:spLocks/>
          </p:cNvSpPr>
          <p:nvPr/>
        </p:nvSpPr>
        <p:spPr>
          <a:xfrm>
            <a:off x="1693617" y="1271376"/>
            <a:ext cx="8804766" cy="769581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Vous pouvez également retrouver votre appareil dans </a:t>
            </a:r>
            <a:r>
              <a:rPr lang="fr-FR" sz="2400" b="1" dirty="0">
                <a:solidFill>
                  <a:srgbClr val="FFC000"/>
                </a:solidFill>
              </a:rPr>
              <a:t>l’explorateur de fichiers</a:t>
            </a:r>
            <a:r>
              <a:rPr lang="fr-FR" sz="2400" dirty="0"/>
              <a:t>, dans la rubrique </a:t>
            </a:r>
            <a:r>
              <a:rPr lang="fr-FR" sz="2400" b="1" dirty="0">
                <a:solidFill>
                  <a:srgbClr val="FFC000"/>
                </a:solidFill>
              </a:rPr>
              <a:t>Ce PC.</a:t>
            </a:r>
            <a:endParaRPr lang="fr-FR" sz="2400" b="1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5CDD898-0FE6-4FCE-8684-51A2434D4C82}"/>
              </a:ext>
            </a:extLst>
          </p:cNvPr>
          <p:cNvSpPr/>
          <p:nvPr/>
        </p:nvSpPr>
        <p:spPr>
          <a:xfrm>
            <a:off x="1850763" y="5543259"/>
            <a:ext cx="1642187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BECB04-7D62-436B-9778-F38C9D01E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088"/>
          <a:stretch/>
        </p:blipFill>
        <p:spPr>
          <a:xfrm>
            <a:off x="6662057" y="2537788"/>
            <a:ext cx="4715533" cy="100661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F30D6196-EDCD-4F00-BC2B-919F06A96F5C}"/>
              </a:ext>
            </a:extLst>
          </p:cNvPr>
          <p:cNvSpPr txBox="1"/>
          <p:nvPr/>
        </p:nvSpPr>
        <p:spPr>
          <a:xfrm>
            <a:off x="1415921" y="6119688"/>
            <a:ext cx="468007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💡 </a:t>
            </a:r>
            <a:r>
              <a:rPr lang="fr-FR" sz="2000" b="1" dirty="0"/>
              <a:t>Chaque appareil porte un nom propre. Pour y accéder, je fais un </a:t>
            </a:r>
            <a:r>
              <a:rPr lang="fr-FR" sz="2000" b="1" dirty="0">
                <a:solidFill>
                  <a:srgbClr val="FFC000"/>
                </a:solidFill>
              </a:rPr>
              <a:t>double clic</a:t>
            </a:r>
            <a:endParaRPr lang="fr-FR" sz="1800" b="1" dirty="0">
              <a:solidFill>
                <a:srgbClr val="FFC000"/>
              </a:solidFill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F94FB21A-411D-4E49-9992-348F6DD276A5}"/>
              </a:ext>
            </a:extLst>
          </p:cNvPr>
          <p:cNvCxnSpPr>
            <a:cxnSpLocks/>
            <a:stCxn id="50" idx="7"/>
          </p:cNvCxnSpPr>
          <p:nvPr/>
        </p:nvCxnSpPr>
        <p:spPr>
          <a:xfrm flipV="1">
            <a:off x="3252457" y="3172408"/>
            <a:ext cx="3409600" cy="241243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20C946E9-F1D0-4E96-BED1-7C2CB13404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2" b="6528"/>
          <a:stretch/>
        </p:blipFill>
        <p:spPr>
          <a:xfrm>
            <a:off x="8798187" y="4116164"/>
            <a:ext cx="3086100" cy="254296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0E62B79-D993-42F2-BD12-2976F1C57297}"/>
              </a:ext>
            </a:extLst>
          </p:cNvPr>
          <p:cNvSpPr txBox="1"/>
          <p:nvPr/>
        </p:nvSpPr>
        <p:spPr>
          <a:xfrm>
            <a:off x="6315395" y="4101966"/>
            <a:ext cx="24827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💡 Si vous connectez un smartphone, vous devez autoriser l’accès de votre téléphone</a:t>
            </a:r>
            <a:endParaRPr lang="fr-FR" sz="18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993FE53-1758-45CF-92B9-9556FF4CE8C6}"/>
              </a:ext>
            </a:extLst>
          </p:cNvPr>
          <p:cNvSpPr txBox="1"/>
          <p:nvPr/>
        </p:nvSpPr>
        <p:spPr>
          <a:xfrm>
            <a:off x="7900700" y="2165644"/>
            <a:ext cx="223824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🧭 Sur l’ordinateur</a:t>
            </a:r>
            <a:endParaRPr lang="fr-FR" sz="1800" b="1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D2F9F79-E4BA-48E4-893A-6A3CD97A5C24}"/>
              </a:ext>
            </a:extLst>
          </p:cNvPr>
          <p:cNvSpPr txBox="1"/>
          <p:nvPr/>
        </p:nvSpPr>
        <p:spPr>
          <a:xfrm>
            <a:off x="9053385" y="3733946"/>
            <a:ext cx="257570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🧭 Sur le smartphone</a:t>
            </a:r>
            <a:endParaRPr lang="fr-FR" sz="1800" b="1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FBC7A77-732B-41E7-A9C5-354BF850ED4D}"/>
              </a:ext>
            </a:extLst>
          </p:cNvPr>
          <p:cNvSpPr/>
          <p:nvPr/>
        </p:nvSpPr>
        <p:spPr>
          <a:xfrm>
            <a:off x="8192278" y="2999885"/>
            <a:ext cx="482235" cy="33464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1179A5E-7081-4DE3-B0A4-5C9AE471E5C9}"/>
              </a:ext>
            </a:extLst>
          </p:cNvPr>
          <p:cNvSpPr txBox="1"/>
          <p:nvPr/>
        </p:nvSpPr>
        <p:spPr>
          <a:xfrm>
            <a:off x="7191192" y="3618897"/>
            <a:ext cx="1483321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Dossier de photos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CBF74BC0-F664-4531-B44C-C4C79EFB985E}"/>
              </a:ext>
            </a:extLst>
          </p:cNvPr>
          <p:cNvCxnSpPr>
            <a:cxnSpLocks/>
            <a:stCxn id="63" idx="3"/>
            <a:endCxn id="64" idx="0"/>
          </p:cNvCxnSpPr>
          <p:nvPr/>
        </p:nvCxnSpPr>
        <p:spPr>
          <a:xfrm flipH="1">
            <a:off x="7932853" y="3285522"/>
            <a:ext cx="330047" cy="3333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age 71">
            <a:extLst>
              <a:ext uri="{FF2B5EF4-FFF2-40B4-BE49-F238E27FC236}">
                <a16:creationId xmlns:a16="http://schemas.microsoft.com/office/drawing/2014/main" id="{49714984-BC94-40E1-B8A0-A6C6E0011A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824" r="79906" b="13271"/>
          <a:stretch/>
        </p:blipFill>
        <p:spPr>
          <a:xfrm>
            <a:off x="3652599" y="5515167"/>
            <a:ext cx="1976481" cy="328122"/>
          </a:xfrm>
          <a:prstGeom prst="rect">
            <a:avLst/>
          </a:prstGeom>
        </p:spPr>
      </p:pic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E13D5688-0FEA-4439-8736-21F245E037E6}"/>
              </a:ext>
            </a:extLst>
          </p:cNvPr>
          <p:cNvCxnSpPr>
            <a:cxnSpLocks/>
          </p:cNvCxnSpPr>
          <p:nvPr/>
        </p:nvCxnSpPr>
        <p:spPr>
          <a:xfrm flipV="1">
            <a:off x="3393814" y="5345103"/>
            <a:ext cx="5393302" cy="19085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E050223E-F8C2-4908-B07A-01110F81E5EC}"/>
              </a:ext>
            </a:extLst>
          </p:cNvPr>
          <p:cNvSpPr/>
          <p:nvPr/>
        </p:nvSpPr>
        <p:spPr>
          <a:xfrm>
            <a:off x="3751735" y="5593384"/>
            <a:ext cx="1642187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EEB84DD-0ECB-47BB-ADD4-3C90EF73FF77}"/>
              </a:ext>
            </a:extLst>
          </p:cNvPr>
          <p:cNvSpPr txBox="1"/>
          <p:nvPr/>
        </p:nvSpPr>
        <p:spPr>
          <a:xfrm>
            <a:off x="6281968" y="5969293"/>
            <a:ext cx="195243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Clé USB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7931D50D-E250-47A3-BBDD-DE24DA6C8EDE}"/>
              </a:ext>
            </a:extLst>
          </p:cNvPr>
          <p:cNvCxnSpPr>
            <a:cxnSpLocks/>
            <a:stCxn id="74" idx="6"/>
            <a:endCxn id="76" idx="1"/>
          </p:cNvCxnSpPr>
          <p:nvPr/>
        </p:nvCxnSpPr>
        <p:spPr>
          <a:xfrm>
            <a:off x="5393922" y="5735356"/>
            <a:ext cx="888046" cy="3878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FA3A167F-3F28-422C-B0E2-26C201B542A4}"/>
              </a:ext>
            </a:extLst>
          </p:cNvPr>
          <p:cNvSpPr/>
          <p:nvPr/>
        </p:nvSpPr>
        <p:spPr>
          <a:xfrm>
            <a:off x="267569" y="4251401"/>
            <a:ext cx="918822" cy="2616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space réservé du numéro de diapositive 70">
            <a:extLst>
              <a:ext uri="{FF2B5EF4-FFF2-40B4-BE49-F238E27FC236}">
                <a16:creationId xmlns:a16="http://schemas.microsoft.com/office/drawing/2014/main" id="{B89EF345-1893-4D4B-8FEE-72A80791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208E54-AE9B-A1BD-90D8-AB2C7031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990-93CD-4536-AEB1-1614CCAADD9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F2ECD0-6F17-E6FA-9F33-C3A82007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</p:spTree>
    <p:extLst>
      <p:ext uri="{BB962C8B-B14F-4D97-AF65-F5344CB8AC3E}">
        <p14:creationId xmlns:p14="http://schemas.microsoft.com/office/powerpoint/2010/main" val="378683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2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Copier des fichiers d’un appareil externe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AD00-52CC-4CE8-9697-1629949CE231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823002" y="1341846"/>
            <a:ext cx="3133259" cy="50138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Trouver le fichier que vous souhaitez déplacer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335253" y="1314790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250739" y="1252893"/>
            <a:ext cx="3800044" cy="45678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957531" y="35061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latin typeface="+mj-lt"/>
              </a:rPr>
              <a:t>Disque dur, smartphone, clé USB…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DD80A6-24D6-4300-B2E5-C8CCACD76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72"/>
          <a:stretch/>
        </p:blipFill>
        <p:spPr>
          <a:xfrm>
            <a:off x="335253" y="2311819"/>
            <a:ext cx="3615908" cy="2800582"/>
          </a:xfrm>
          <a:prstGeom prst="rect">
            <a:avLst/>
          </a:prstGeom>
        </p:spPr>
      </p:pic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2FF7D435-DA7F-4BC3-98F5-FC07673FC001}"/>
              </a:ext>
            </a:extLst>
          </p:cNvPr>
          <p:cNvSpPr txBox="1">
            <a:spLocks/>
          </p:cNvSpPr>
          <p:nvPr/>
        </p:nvSpPr>
        <p:spPr>
          <a:xfrm>
            <a:off x="4666209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Faites un clic droit et cliquez sur couper ou copier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6D537-707A-46E6-BE43-B77800232443}"/>
              </a:ext>
            </a:extLst>
          </p:cNvPr>
          <p:cNvSpPr txBox="1"/>
          <p:nvPr/>
        </p:nvSpPr>
        <p:spPr>
          <a:xfrm>
            <a:off x="4248991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19E40-6A7C-4E48-95F8-A36E821B470A}"/>
              </a:ext>
            </a:extLst>
          </p:cNvPr>
          <p:cNvSpPr/>
          <p:nvPr/>
        </p:nvSpPr>
        <p:spPr>
          <a:xfrm>
            <a:off x="4164476" y="1245069"/>
            <a:ext cx="3800045" cy="45756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2795DD18-1EEA-43D3-9508-DEBEEF9A191F}"/>
              </a:ext>
            </a:extLst>
          </p:cNvPr>
          <p:cNvSpPr txBox="1">
            <a:spLocks/>
          </p:cNvSpPr>
          <p:nvPr/>
        </p:nvSpPr>
        <p:spPr>
          <a:xfrm>
            <a:off x="8589637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Allez sur votre clé USB/disque dur/smartphone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27F81-42EC-4F4D-9B53-26938357199D}"/>
              </a:ext>
            </a:extLst>
          </p:cNvPr>
          <p:cNvSpPr txBox="1"/>
          <p:nvPr/>
        </p:nvSpPr>
        <p:spPr>
          <a:xfrm>
            <a:off x="8172419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EB394-DCC3-4699-95E1-25E18B4CCD8E}"/>
              </a:ext>
            </a:extLst>
          </p:cNvPr>
          <p:cNvSpPr/>
          <p:nvPr/>
        </p:nvSpPr>
        <p:spPr>
          <a:xfrm>
            <a:off x="8087904" y="1245068"/>
            <a:ext cx="3800045" cy="45756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04F670-F8CB-490A-9EA5-50840249B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944" y="1843235"/>
            <a:ext cx="2375108" cy="37377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6EE7A5-D990-4351-82EF-C2D9F1B824B3}"/>
              </a:ext>
            </a:extLst>
          </p:cNvPr>
          <p:cNvSpPr/>
          <p:nvPr/>
        </p:nvSpPr>
        <p:spPr>
          <a:xfrm>
            <a:off x="2120382" y="3890347"/>
            <a:ext cx="838200" cy="9350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F042EA-21F5-4F9F-9BDA-075467C535D1}"/>
              </a:ext>
            </a:extLst>
          </p:cNvPr>
          <p:cNvSpPr/>
          <p:nvPr/>
        </p:nvSpPr>
        <p:spPr>
          <a:xfrm>
            <a:off x="4896920" y="4334847"/>
            <a:ext cx="2321718" cy="40719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4B098C-3A5B-466C-A135-1C13445157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526"/>
          <a:stretch/>
        </p:blipFill>
        <p:spPr>
          <a:xfrm>
            <a:off x="8184091" y="1843235"/>
            <a:ext cx="3637796" cy="37973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C7FE1-6D0F-4990-8869-20031014C208}"/>
              </a:ext>
            </a:extLst>
          </p:cNvPr>
          <p:cNvSpPr/>
          <p:nvPr/>
        </p:nvSpPr>
        <p:spPr>
          <a:xfrm>
            <a:off x="8176926" y="4843269"/>
            <a:ext cx="1508250" cy="38187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F4A2DD5-14EE-4D33-9156-83F361179F0A}"/>
              </a:ext>
            </a:extLst>
          </p:cNvPr>
          <p:cNvSpPr txBox="1"/>
          <p:nvPr/>
        </p:nvSpPr>
        <p:spPr>
          <a:xfrm>
            <a:off x="3831887" y="5895694"/>
            <a:ext cx="445178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Couper 👉  déplace le fichier dans le nouveau dossier</a:t>
            </a:r>
          </a:p>
          <a:p>
            <a:r>
              <a:rPr lang="fr-FR" sz="1400" dirty="0"/>
              <a:t>💡 Copier 👉 dédouble le fichier dans le nouveau dossier</a:t>
            </a:r>
          </a:p>
        </p:txBody>
      </p:sp>
    </p:spTree>
    <p:extLst>
      <p:ext uri="{BB962C8B-B14F-4D97-AF65-F5344CB8AC3E}">
        <p14:creationId xmlns:p14="http://schemas.microsoft.com/office/powerpoint/2010/main" val="134956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4EAC5F4-44AB-4642-9AFD-67861139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5" y="2216921"/>
            <a:ext cx="466790" cy="4953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48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Copier des fichiers d’un appareil externe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8517-C38F-42A5-9F76-7F1EE027556B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823002" y="1341846"/>
            <a:ext cx="3133259" cy="50138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Faites un clic droit sur un espace vide de votre clé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335253" y="1314790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250739" y="1252893"/>
            <a:ext cx="3800044" cy="45678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957531" y="35061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latin typeface="+mj-lt"/>
              </a:rPr>
              <a:t>Disque dur, smartphone, clé USB…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2FF7D435-DA7F-4BC3-98F5-FC07673FC001}"/>
              </a:ext>
            </a:extLst>
          </p:cNvPr>
          <p:cNvSpPr txBox="1">
            <a:spLocks/>
          </p:cNvSpPr>
          <p:nvPr/>
        </p:nvSpPr>
        <p:spPr>
          <a:xfrm>
            <a:off x="4666209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Cliquez sur « coller »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6D537-707A-46E6-BE43-B77800232443}"/>
              </a:ext>
            </a:extLst>
          </p:cNvPr>
          <p:cNvSpPr txBox="1"/>
          <p:nvPr/>
        </p:nvSpPr>
        <p:spPr>
          <a:xfrm>
            <a:off x="4248991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19E40-6A7C-4E48-95F8-A36E821B470A}"/>
              </a:ext>
            </a:extLst>
          </p:cNvPr>
          <p:cNvSpPr/>
          <p:nvPr/>
        </p:nvSpPr>
        <p:spPr>
          <a:xfrm>
            <a:off x="4164476" y="1245069"/>
            <a:ext cx="3800045" cy="45756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2795DD18-1EEA-43D3-9508-DEBEEF9A191F}"/>
              </a:ext>
            </a:extLst>
          </p:cNvPr>
          <p:cNvSpPr txBox="1">
            <a:spLocks/>
          </p:cNvSpPr>
          <p:nvPr/>
        </p:nvSpPr>
        <p:spPr>
          <a:xfrm>
            <a:off x="8589637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C’est terminé ! Votre fichier est sur la clé !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27F81-42EC-4F4D-9B53-26938357199D}"/>
              </a:ext>
            </a:extLst>
          </p:cNvPr>
          <p:cNvSpPr txBox="1"/>
          <p:nvPr/>
        </p:nvSpPr>
        <p:spPr>
          <a:xfrm>
            <a:off x="8172419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EB394-DCC3-4699-95E1-25E18B4CCD8E}"/>
              </a:ext>
            </a:extLst>
          </p:cNvPr>
          <p:cNvSpPr/>
          <p:nvPr/>
        </p:nvSpPr>
        <p:spPr>
          <a:xfrm>
            <a:off x="8087904" y="1245068"/>
            <a:ext cx="3800045" cy="45756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4B098C-3A5B-466C-A135-1C1344515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26"/>
          <a:stretch/>
        </p:blipFill>
        <p:spPr>
          <a:xfrm>
            <a:off x="8184091" y="1843235"/>
            <a:ext cx="3637796" cy="37973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C7FE1-6D0F-4990-8869-20031014C208}"/>
              </a:ext>
            </a:extLst>
          </p:cNvPr>
          <p:cNvSpPr/>
          <p:nvPr/>
        </p:nvSpPr>
        <p:spPr>
          <a:xfrm flipV="1">
            <a:off x="8176926" y="4831555"/>
            <a:ext cx="1545572" cy="10433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7F1C-0F70-4136-8B9E-706822F52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78" y="2093344"/>
            <a:ext cx="2827067" cy="342280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AA6C98F-A1CD-472D-87C1-577571C8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466" y="2093344"/>
            <a:ext cx="2827067" cy="34228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F042EA-21F5-4F9F-9BDA-075467C535D1}"/>
              </a:ext>
            </a:extLst>
          </p:cNvPr>
          <p:cNvSpPr/>
          <p:nvPr/>
        </p:nvSpPr>
        <p:spPr>
          <a:xfrm>
            <a:off x="4870580" y="3741913"/>
            <a:ext cx="578498" cy="33556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A1FA1A-7F43-4515-9DC1-0B38FA853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3778" y="3177316"/>
            <a:ext cx="1076475" cy="12098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6BF9173-F559-4F01-922E-389A8749014D}"/>
              </a:ext>
            </a:extLst>
          </p:cNvPr>
          <p:cNvSpPr/>
          <p:nvPr/>
        </p:nvSpPr>
        <p:spPr>
          <a:xfrm flipV="1">
            <a:off x="8184091" y="5178177"/>
            <a:ext cx="1545572" cy="10433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F3F8D4-14B7-4F14-A8B4-453F83D365F2}"/>
              </a:ext>
            </a:extLst>
          </p:cNvPr>
          <p:cNvSpPr/>
          <p:nvPr/>
        </p:nvSpPr>
        <p:spPr>
          <a:xfrm flipV="1">
            <a:off x="9386622" y="4972757"/>
            <a:ext cx="595578" cy="20541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41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BC97653-4803-44CC-B24A-E7C9FBFC4830}"/>
              </a:ext>
            </a:extLst>
          </p:cNvPr>
          <p:cNvSpPr txBox="1"/>
          <p:nvPr/>
        </p:nvSpPr>
        <p:spPr>
          <a:xfrm>
            <a:off x="2508930" y="3872625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1FD697-96A2-47C8-B912-3F239AC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08B0-A8BA-4111-BA16-5FDED884A8BC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35C9C-5C29-4887-A688-9790E5A2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F5F2A-6FCD-40B8-B51A-34ABD350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A444AA-8F2E-C7F1-FE9C-3BD60FB172A5}"/>
              </a:ext>
            </a:extLst>
          </p:cNvPr>
          <p:cNvSpPr txBox="1"/>
          <p:nvPr/>
        </p:nvSpPr>
        <p:spPr>
          <a:xfrm>
            <a:off x="3139781" y="2164856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Et la sécurité dans tout ça ?</a:t>
            </a:r>
          </a:p>
          <a:p>
            <a:r>
              <a:rPr lang="fr-FR" sz="2800" dirty="0"/>
              <a:t>2/ Navigation web</a:t>
            </a:r>
          </a:p>
          <a:p>
            <a:r>
              <a:rPr lang="fr-FR" sz="2800" dirty="0"/>
              <a:t>3/ Le bureau, l’explorateur </a:t>
            </a:r>
            <a:r>
              <a:rPr lang="fr-FR" sz="2800" dirty="0" err="1"/>
              <a:t>windows</a:t>
            </a:r>
            <a:r>
              <a:rPr lang="fr-FR" sz="2800" dirty="0"/>
              <a:t>…</a:t>
            </a:r>
          </a:p>
          <a:p>
            <a:r>
              <a:rPr lang="fr-FR" sz="2800" dirty="0"/>
              <a:t>4/ Le traitement de texte</a:t>
            </a:r>
          </a:p>
          <a:p>
            <a:r>
              <a:rPr lang="fr-FR" sz="2800" dirty="0"/>
              <a:t>5/ Retour sur les mails | Infos sur les démarches</a:t>
            </a:r>
          </a:p>
        </p:txBody>
      </p:sp>
    </p:spTree>
    <p:extLst>
      <p:ext uri="{BB962C8B-B14F-4D97-AF65-F5344CB8AC3E}">
        <p14:creationId xmlns:p14="http://schemas.microsoft.com/office/powerpoint/2010/main" val="64567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156F-C1D3-4CAA-9BD8-A51F383D9DCF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9F1F39-B5F1-4410-9A38-30B491D20FD2}"/>
              </a:ext>
            </a:extLst>
          </p:cNvPr>
          <p:cNvSpPr txBox="1"/>
          <p:nvPr/>
        </p:nvSpPr>
        <p:spPr>
          <a:xfrm>
            <a:off x="838200" y="1718829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 Branchez votre smartphone ou une clé </a:t>
            </a:r>
            <a:r>
              <a:rPr lang="fr-FR" sz="2400" dirty="0" err="1"/>
              <a:t>usb</a:t>
            </a:r>
            <a:r>
              <a:rPr lang="fr-FR" sz="2400" dirty="0"/>
              <a:t> à votre ordinateur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Retrouvez le dossier de votre appareil connecté dans l’explorateur de fichiers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Ouvrez-le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066DBA-8F9F-47C7-8729-17141AFE13AA}"/>
              </a:ext>
            </a:extLst>
          </p:cNvPr>
          <p:cNvSpPr txBox="1"/>
          <p:nvPr/>
        </p:nvSpPr>
        <p:spPr>
          <a:xfrm>
            <a:off x="1804696" y="4023640"/>
            <a:ext cx="4467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📲 Sur smartphone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Chercher le dossier des photos (DCIM)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535355-B5C4-4DB3-8704-A5AFC8697FB9}"/>
              </a:ext>
            </a:extLst>
          </p:cNvPr>
          <p:cNvSpPr txBox="1"/>
          <p:nvPr/>
        </p:nvSpPr>
        <p:spPr>
          <a:xfrm>
            <a:off x="6280280" y="3984830"/>
            <a:ext cx="4467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🏧 Sur clé USB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Copiez le fichier sur votre bureau</a:t>
            </a:r>
          </a:p>
        </p:txBody>
      </p:sp>
    </p:spTree>
    <p:extLst>
      <p:ext uri="{BB962C8B-B14F-4D97-AF65-F5344CB8AC3E}">
        <p14:creationId xmlns:p14="http://schemas.microsoft.com/office/powerpoint/2010/main" val="381465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🔽 Télécharger des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FB1B-790B-47E4-A604-2EE2B5624FB0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1C53877-A4D2-4C31-95F3-44090781114F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C’est quoi télécharger un fichier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7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🔽 Télécharger des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BBA2-9492-4BC1-8CF1-AC4C6C19D3BD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812D2A-F2C1-4F60-9596-7696B46589C7}"/>
              </a:ext>
            </a:extLst>
          </p:cNvPr>
          <p:cNvSpPr txBox="1"/>
          <p:nvPr/>
        </p:nvSpPr>
        <p:spPr>
          <a:xfrm>
            <a:off x="895056" y="1271235"/>
            <a:ext cx="1051560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💡 Il existe de nombreux types de fichier que vous pouvez télécharger à partir du web : des documents, des images, des vidéos, des applications…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38A2BF-CFA7-4ED5-887A-9A9885DE5BD3}"/>
              </a:ext>
            </a:extLst>
          </p:cNvPr>
          <p:cNvSpPr txBox="1"/>
          <p:nvPr/>
        </p:nvSpPr>
        <p:spPr>
          <a:xfrm>
            <a:off x="809772" y="2138581"/>
            <a:ext cx="10515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Lorsque vous sélectionnez un fichier que vous souhaitez télécharger, vous pouvez faire plusieurs actions :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👉 </a:t>
            </a:r>
            <a:r>
              <a:rPr lang="fr-FR" b="1" dirty="0">
                <a:solidFill>
                  <a:srgbClr val="FFC000"/>
                </a:solidFill>
              </a:rPr>
              <a:t>Ouvrir</a:t>
            </a:r>
            <a:r>
              <a:rPr lang="fr-FR" dirty="0"/>
              <a:t> le fichier pour l’afficher, mais ne pas l’enregistrer sur votre PC.</a:t>
            </a:r>
          </a:p>
          <a:p>
            <a:pPr algn="ctr"/>
            <a:endParaRPr lang="fr-FR" sz="2000" dirty="0"/>
          </a:p>
          <a:p>
            <a:pPr algn="ctr"/>
            <a:r>
              <a:rPr lang="fr-FR" b="1" dirty="0"/>
              <a:t>👉 </a:t>
            </a:r>
            <a:r>
              <a:rPr lang="fr-FR" b="1" dirty="0">
                <a:solidFill>
                  <a:srgbClr val="FFC000"/>
                </a:solidFill>
              </a:rPr>
              <a:t>Enregistrer</a:t>
            </a:r>
            <a:r>
              <a:rPr lang="fr-FR" dirty="0"/>
              <a:t> le fichier sur votre PC à l’emplacement de téléchargement par défaut. (en général, le dossier intitulé « téléchargements »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👉 </a:t>
            </a:r>
            <a:r>
              <a:rPr lang="fr-FR" b="1" dirty="0">
                <a:solidFill>
                  <a:srgbClr val="FFC000"/>
                </a:solidFill>
              </a:rPr>
              <a:t>Enregistrer sous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un autre nom de fichier, type de fichier ou emplacement de téléchargement sur votre PC.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👉  </a:t>
            </a:r>
            <a:r>
              <a:rPr lang="fr-FR" b="1" dirty="0">
                <a:solidFill>
                  <a:srgbClr val="FFC000"/>
                </a:solidFill>
              </a:rPr>
              <a:t>Annuler</a:t>
            </a:r>
            <a:r>
              <a:rPr lang="fr-FR" dirty="0"/>
              <a:t> le téléchargement et revenir à la navigation sur le web.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18414D-2475-4655-93A7-0E8C413B48C9}"/>
              </a:ext>
            </a:extLst>
          </p:cNvPr>
          <p:cNvSpPr txBox="1"/>
          <p:nvPr/>
        </p:nvSpPr>
        <p:spPr>
          <a:xfrm>
            <a:off x="1942711" y="5212005"/>
            <a:ext cx="8249722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💡 Vous pouvez également enregistrer des fichiers de petite taille, tels que des images uniques, sur votre PC. Cliquez avec le bouton droit sur l’image, le lien ou le fichier à enregistrer, puis sélectionnez </a:t>
            </a:r>
            <a:r>
              <a:rPr lang="fr-FR" b="1" dirty="0">
                <a:solidFill>
                  <a:srgbClr val="FFC000"/>
                </a:solidFill>
              </a:rPr>
              <a:t>Enregistrer l’image </a:t>
            </a:r>
            <a:r>
              <a:rPr lang="fr-FR" dirty="0"/>
              <a:t>ou </a:t>
            </a:r>
            <a:r>
              <a:rPr lang="fr-FR" b="1" dirty="0">
                <a:solidFill>
                  <a:srgbClr val="FFC000"/>
                </a:solidFill>
              </a:rPr>
              <a:t>Enregistrer la cible sous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764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0E6C-B038-4739-BBBC-DDEEDBA3049C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9F1F39-B5F1-4410-9A38-30B491D20FD2}"/>
              </a:ext>
            </a:extLst>
          </p:cNvPr>
          <p:cNvSpPr txBox="1"/>
          <p:nvPr/>
        </p:nvSpPr>
        <p:spPr>
          <a:xfrm>
            <a:off x="838200" y="1567476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 Cherchez une photo du Château de Peyruis et téléchargez-la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/>
              <a:t>👉 </a:t>
            </a:r>
            <a:r>
              <a:rPr lang="fr-FR" sz="2400" dirty="0"/>
              <a:t>Rendez-vous sur le site de la mairie de Peyruis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 Téléchargez le compte rendu du conseil municipal de janvier 2022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Retrouvez-le sur votre ordinateur.</a:t>
            </a:r>
          </a:p>
          <a:p>
            <a:pPr algn="ctr"/>
            <a:r>
              <a:rPr lang="fr-FR" sz="2400" dirty="0"/>
              <a:t>C’est quel type de fichier ?</a:t>
            </a:r>
          </a:p>
          <a:p>
            <a:pPr algn="ctr"/>
            <a:r>
              <a:rPr lang="fr-FR" sz="2400" dirty="0"/>
              <a:t>Quel est son nom ?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Ouvrez-le</a:t>
            </a:r>
          </a:p>
          <a:p>
            <a:pPr algn="ctr"/>
            <a:r>
              <a:rPr lang="fr-FR" sz="2400" dirty="0"/>
              <a:t>Quel est le premier mot de la troisième page ?</a:t>
            </a:r>
          </a:p>
        </p:txBody>
      </p:sp>
    </p:spTree>
    <p:extLst>
      <p:ext uri="{BB962C8B-B14F-4D97-AF65-F5344CB8AC3E}">
        <p14:creationId xmlns:p14="http://schemas.microsoft.com/office/powerpoint/2010/main" val="87616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21C53877-A4D2-4C31-95F3-44090781114F}"/>
              </a:ext>
            </a:extLst>
          </p:cNvPr>
          <p:cNvSpPr txBox="1"/>
          <p:nvPr/>
        </p:nvSpPr>
        <p:spPr>
          <a:xfrm>
            <a:off x="1468695" y="2294491"/>
            <a:ext cx="9254609" cy="144655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54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🖨 Scanner des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0D9-B6F0-4348-8088-B576B21A69F4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</p:spTree>
    <p:extLst>
      <p:ext uri="{BB962C8B-B14F-4D97-AF65-F5344CB8AC3E}">
        <p14:creationId xmlns:p14="http://schemas.microsoft.com/office/powerpoint/2010/main" val="92010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🖨 Scanner des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E215-5266-4A86-8187-2111069B30C4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493F9F-B4BF-45C6-9F2C-55BA1CE4F4E8}"/>
              </a:ext>
            </a:extLst>
          </p:cNvPr>
          <p:cNvSpPr txBox="1"/>
          <p:nvPr/>
        </p:nvSpPr>
        <p:spPr>
          <a:xfrm>
            <a:off x="895056" y="2690336"/>
            <a:ext cx="10515600" cy="1631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💡 Vous pouvez scanner des documents avec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certaines imprimantes munies d’un scanner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votre smartphone</a:t>
            </a:r>
          </a:p>
        </p:txBody>
      </p:sp>
    </p:spTree>
    <p:extLst>
      <p:ext uri="{BB962C8B-B14F-4D97-AF65-F5344CB8AC3E}">
        <p14:creationId xmlns:p14="http://schemas.microsoft.com/office/powerpoint/2010/main" val="322843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🖨 Scanner des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75DD-276B-4C14-B250-79CB800460D7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493F9F-B4BF-45C6-9F2C-55BA1CE4F4E8}"/>
              </a:ext>
            </a:extLst>
          </p:cNvPr>
          <p:cNvSpPr txBox="1"/>
          <p:nvPr/>
        </p:nvSpPr>
        <p:spPr>
          <a:xfrm>
            <a:off x="895056" y="2307781"/>
            <a:ext cx="10515600" cy="2246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✔ Installer l’application </a:t>
            </a:r>
            <a:r>
              <a:rPr lang="fr-FR" sz="2000" b="1" dirty="0"/>
              <a:t>gratuite</a:t>
            </a:r>
            <a:r>
              <a:rPr lang="fr-FR" sz="2000" dirty="0"/>
              <a:t> </a:t>
            </a:r>
            <a:r>
              <a:rPr lang="fr-FR" sz="2000" dirty="0" err="1"/>
              <a:t>Camscanner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prenez une photo du document à scanner via l’application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Enregistrez, envoyez et partagez vos documents</a:t>
            </a:r>
          </a:p>
          <a:p>
            <a:pPr algn="ctr"/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842A1D-BD6C-447A-A8C1-0B2465DC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38465" y="2994785"/>
            <a:ext cx="638264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3B98282-62CE-424B-AB26-2B11747A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9307" y="2308286"/>
            <a:ext cx="5374562" cy="26607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🖨 Scanner des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B119-16A5-4D9A-9547-5AA474ADF7C5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1E3D3B-4BF9-42C6-9FAF-25B390162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03328" y="2339764"/>
            <a:ext cx="5290607" cy="26817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895056" y="1034887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EF3288-E412-4206-9B31-21F6D5C4B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491907" y="2500116"/>
            <a:ext cx="5290606" cy="24476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4806772" y="1034887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8455713" y="10915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5095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1242679-C5BC-4C24-965B-700565D9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5288" y="2234267"/>
            <a:ext cx="5359920" cy="2884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7B141F-57A6-4816-A696-D2906CA9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18982" y="2345215"/>
            <a:ext cx="5297421" cy="27031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CE346E-CF9D-4FBA-8042-9A1309DE6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67676" y="2412678"/>
            <a:ext cx="5282290" cy="25833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🖨 Scanner des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9C94-9E3F-45D1-A34B-B08F23E74941}" type="datetime1">
              <a:rPr lang="fr-FR" smtClean="0"/>
              <a:t>14/11/2022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1104218" y="104809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4684107" y="1070758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8473253" y="1034887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140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E941-67F2-4B1B-8DAA-5AB480760258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4290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💡 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2665585" y="1576388"/>
            <a:ext cx="628932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🤔 Point sur les précédents ateliers</a:t>
            </a:r>
          </a:p>
          <a:p>
            <a:pPr algn="ctr"/>
            <a:endParaRPr lang="fr-FR" sz="2800" b="1" dirty="0"/>
          </a:p>
          <a:p>
            <a:pPr algn="ctr"/>
            <a:r>
              <a:rPr lang="fr-FR" sz="3200" b="1" dirty="0"/>
              <a:t> 🔍 Explorateur </a:t>
            </a:r>
            <a:r>
              <a:rPr lang="fr-FR" sz="3200" b="1" dirty="0" err="1"/>
              <a:t>windows</a:t>
            </a:r>
            <a:endParaRPr lang="fr-FR" sz="3200" b="1" dirty="0"/>
          </a:p>
          <a:p>
            <a:pPr algn="ctr"/>
            <a:br>
              <a:rPr lang="fr-FR" sz="3200" b="1" dirty="0"/>
            </a:br>
            <a:r>
              <a:rPr lang="fr-FR" sz="3200" b="1" dirty="0"/>
              <a:t> 📂 Copier des fichiers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 🔽 Télécharger des fichiers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 🖨 Scanner des fichiers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 </a:t>
            </a:r>
            <a:endParaRPr lang="fr-FR" sz="2800" b="1" dirty="0"/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F0D281-80A1-41B7-9E9A-40501E7A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D6B9-3F22-40FB-9E3C-D219A25D9023}" type="datetime1">
              <a:rPr lang="fr-FR" smtClean="0"/>
              <a:t>14/11/2022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1CCABA-57E0-4AB8-A767-7756C436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65057-0F5F-4EB4-83EA-70CCB9B6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B65E-E99F-4343-A9E1-F3C06B57777F}" type="datetime1">
              <a:rPr lang="fr-FR" smtClean="0"/>
              <a:t>14/11/2022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Retour dans le passé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140591" y="2840818"/>
            <a:ext cx="7910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🤔 Avez-vous pu pratiquer pendant ces quelques jours de pause ?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🔍 Avez-vous des questions sur la première session d’ateliers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A8F6EF-CCB6-4DFB-BA57-3174471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FC83-A3B3-41E6-AFAA-2445C35B0AE7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3A01E6-A79F-4E77-9B86-DCAE8CC5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CFF0AF-DE7E-4DE8-BDF8-207743F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Retour dans le passé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54C4734-7699-4C12-896B-19AEDDDC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48" y="1129783"/>
            <a:ext cx="8924229" cy="506571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CE870079-2E0B-4675-BFE6-BBC21D28BC3E}"/>
              </a:ext>
            </a:extLst>
          </p:cNvPr>
          <p:cNvSpPr/>
          <p:nvPr/>
        </p:nvSpPr>
        <p:spPr>
          <a:xfrm>
            <a:off x="1860019" y="4122235"/>
            <a:ext cx="1279238" cy="11917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4C17A6C-3B5B-49CC-99F3-21D3D71E0EB7}"/>
              </a:ext>
            </a:extLst>
          </p:cNvPr>
          <p:cNvGrpSpPr/>
          <p:nvPr/>
        </p:nvGrpSpPr>
        <p:grpSpPr>
          <a:xfrm>
            <a:off x="1794767" y="2507872"/>
            <a:ext cx="1638649" cy="1431841"/>
            <a:chOff x="1440024" y="2503537"/>
            <a:chExt cx="1811452" cy="155212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491D1F3-C5A4-48A0-9FC8-FF512DAFE033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6658237-216A-4411-A987-7AF60609DA7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2868731" y="3596315"/>
              <a:ext cx="382745" cy="45934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AAD16E9-F585-46CE-9C20-D44712C031A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64719" y="3939713"/>
            <a:ext cx="368697" cy="48129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3338017" y="1216460"/>
            <a:ext cx="1514356" cy="800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Corbeille : </a:t>
            </a:r>
            <a:r>
              <a:rPr lang="fr-FR" sz="1400" dirty="0"/>
              <a:t>on y retrouve ce qui est supprimé</a:t>
            </a:r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B268D2D-9785-4860-9371-82A97E8E1C92}"/>
              </a:ext>
            </a:extLst>
          </p:cNvPr>
          <p:cNvSpPr/>
          <p:nvPr/>
        </p:nvSpPr>
        <p:spPr>
          <a:xfrm>
            <a:off x="1883179" y="1146612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9DEA6F2-01D6-4EB8-B0DE-B276896ADAE8}"/>
              </a:ext>
            </a:extLst>
          </p:cNvPr>
          <p:cNvCxnSpPr>
            <a:cxnSpLocks/>
            <a:stCxn id="18" idx="6"/>
            <a:endCxn id="28" idx="1"/>
          </p:cNvCxnSpPr>
          <p:nvPr/>
        </p:nvCxnSpPr>
        <p:spPr>
          <a:xfrm flipV="1">
            <a:off x="2970140" y="1616570"/>
            <a:ext cx="367877" cy="5391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878E7E9-5BA5-47EB-B166-0893FB7CC226}"/>
              </a:ext>
            </a:extLst>
          </p:cNvPr>
          <p:cNvGrpSpPr/>
          <p:nvPr/>
        </p:nvGrpSpPr>
        <p:grpSpPr>
          <a:xfrm>
            <a:off x="1597619" y="5645616"/>
            <a:ext cx="807616" cy="533458"/>
            <a:chOff x="687452" y="2503537"/>
            <a:chExt cx="2292123" cy="143691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FA6C01D-A8C7-4FA4-AF46-32F1AFB550C9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1B2E2851-93AA-4359-9F3C-25D37E35E76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687452" y="3221994"/>
              <a:ext cx="75257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C371CAD-DE4C-4AAD-846B-3B306F944477}"/>
              </a:ext>
            </a:extLst>
          </p:cNvPr>
          <p:cNvSpPr txBox="1"/>
          <p:nvPr/>
        </p:nvSpPr>
        <p:spPr>
          <a:xfrm>
            <a:off x="-12979" y="5334847"/>
            <a:ext cx="1866101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Menu démarrer  </a:t>
            </a:r>
            <a:r>
              <a:rPr lang="fr-FR" sz="1400" dirty="0"/>
              <a:t>permet de se déplacer et d’éteindre l’ordinateur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BF8836A-C4D4-4051-8449-8857F6ADEC82}"/>
              </a:ext>
            </a:extLst>
          </p:cNvPr>
          <p:cNvSpPr txBox="1"/>
          <p:nvPr/>
        </p:nvSpPr>
        <p:spPr>
          <a:xfrm>
            <a:off x="7707504" y="1311085"/>
            <a:ext cx="1514356" cy="8002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Dossier : </a:t>
            </a:r>
            <a:r>
              <a:rPr lang="fr-FR" sz="1400" dirty="0"/>
              <a:t>Espace pour ranger des fichiers</a:t>
            </a:r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C266951-06BB-4BB2-86D7-5310F1A7DCCB}"/>
              </a:ext>
            </a:extLst>
          </p:cNvPr>
          <p:cNvSpPr/>
          <p:nvPr/>
        </p:nvSpPr>
        <p:spPr>
          <a:xfrm rot="20692185">
            <a:off x="9596401" y="1146612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EB91FC0-0980-4DB4-8B2A-C848E51A9A00}"/>
              </a:ext>
            </a:extLst>
          </p:cNvPr>
          <p:cNvCxnSpPr>
            <a:cxnSpLocks/>
            <a:stCxn id="32" idx="2"/>
            <a:endCxn id="30" idx="3"/>
          </p:cNvCxnSpPr>
          <p:nvPr/>
        </p:nvCxnSpPr>
        <p:spPr>
          <a:xfrm flipH="1" flipV="1">
            <a:off x="9221860" y="1711195"/>
            <a:ext cx="393381" cy="1011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1510AF9E-73F1-4C5E-9B7D-9681D9A3322A}"/>
              </a:ext>
            </a:extLst>
          </p:cNvPr>
          <p:cNvSpPr/>
          <p:nvPr/>
        </p:nvSpPr>
        <p:spPr>
          <a:xfrm rot="20692185">
            <a:off x="4546566" y="2549671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C3797B-BA94-4373-9AFD-CA9C00AA76E4}"/>
              </a:ext>
            </a:extLst>
          </p:cNvPr>
          <p:cNvSpPr/>
          <p:nvPr/>
        </p:nvSpPr>
        <p:spPr>
          <a:xfrm>
            <a:off x="4286628" y="3914912"/>
            <a:ext cx="1371809" cy="14369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9AEF47F-C9BF-4665-A012-55BEF6639B3D}"/>
              </a:ext>
            </a:extLst>
          </p:cNvPr>
          <p:cNvCxnSpPr>
            <a:cxnSpLocks/>
          </p:cNvCxnSpPr>
          <p:nvPr/>
        </p:nvCxnSpPr>
        <p:spPr>
          <a:xfrm>
            <a:off x="5610618" y="3015036"/>
            <a:ext cx="829957" cy="41321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D81A78C-9795-4883-BBD2-C38A90DF221A}"/>
              </a:ext>
            </a:extLst>
          </p:cNvPr>
          <p:cNvCxnSpPr>
            <a:cxnSpLocks/>
          </p:cNvCxnSpPr>
          <p:nvPr/>
        </p:nvCxnSpPr>
        <p:spPr>
          <a:xfrm flipV="1">
            <a:off x="5624005" y="3833436"/>
            <a:ext cx="720811" cy="8183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9B588554-ACE9-49AF-85EA-70350A64910D}"/>
              </a:ext>
            </a:extLst>
          </p:cNvPr>
          <p:cNvSpPr txBox="1"/>
          <p:nvPr/>
        </p:nvSpPr>
        <p:spPr>
          <a:xfrm>
            <a:off x="5592620" y="3464104"/>
            <a:ext cx="2870245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Icônes : </a:t>
            </a:r>
            <a:r>
              <a:rPr lang="fr-FR" sz="1400" dirty="0">
                <a:solidFill>
                  <a:schemeClr val="bg1"/>
                </a:solidFill>
              </a:rPr>
              <a:t>représentent des logiciels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F10C616-9009-4891-B374-4BEAC7C5F1CA}"/>
              </a:ext>
            </a:extLst>
          </p:cNvPr>
          <p:cNvSpPr/>
          <p:nvPr/>
        </p:nvSpPr>
        <p:spPr>
          <a:xfrm>
            <a:off x="7924773" y="5608875"/>
            <a:ext cx="2685742" cy="62799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E50EE09-1ACF-4736-A01F-F29084596C23}"/>
              </a:ext>
            </a:extLst>
          </p:cNvPr>
          <p:cNvSpPr txBox="1"/>
          <p:nvPr/>
        </p:nvSpPr>
        <p:spPr>
          <a:xfrm>
            <a:off x="8043378" y="6235324"/>
            <a:ext cx="302433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Paramètres : </a:t>
            </a:r>
            <a:r>
              <a:rPr lang="fr-FR" sz="1400" dirty="0"/>
              <a:t>batterie, connexion, son, date et heure…</a:t>
            </a:r>
            <a:endParaRPr lang="fr-FR" dirty="0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A5DB851-9D10-4BF9-AB3C-399E4B122ECD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47346" y="3914912"/>
            <a:ext cx="668340" cy="3070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5DF9BB0-ED91-4AC7-B7FA-220FA0B58912}"/>
              </a:ext>
            </a:extLst>
          </p:cNvPr>
          <p:cNvSpPr/>
          <p:nvPr/>
        </p:nvSpPr>
        <p:spPr>
          <a:xfrm>
            <a:off x="4249909" y="2458643"/>
            <a:ext cx="4626306" cy="2967135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C7FD57-610C-4DEA-9201-EC4452368B3D}"/>
              </a:ext>
            </a:extLst>
          </p:cNvPr>
          <p:cNvSpPr/>
          <p:nvPr/>
        </p:nvSpPr>
        <p:spPr>
          <a:xfrm>
            <a:off x="8663041" y="2351777"/>
            <a:ext cx="2069106" cy="2967134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7177F145-A8C5-46B9-93DB-661068C4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546" y="2435427"/>
            <a:ext cx="1105054" cy="152421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5B22505E-E028-49FD-9091-5961D9452EA4}"/>
              </a:ext>
            </a:extLst>
          </p:cNvPr>
          <p:cNvSpPr txBox="1"/>
          <p:nvPr/>
        </p:nvSpPr>
        <p:spPr>
          <a:xfrm>
            <a:off x="8997108" y="2899249"/>
            <a:ext cx="1437156" cy="10156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Fichier : </a:t>
            </a:r>
            <a:r>
              <a:rPr lang="fr-FR" sz="1400" dirty="0"/>
              <a:t>Ce peut être une vidéo, une photo…</a:t>
            </a:r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783E4CB-5ABB-4DF5-86EB-B12BA5082FED}"/>
              </a:ext>
            </a:extLst>
          </p:cNvPr>
          <p:cNvSpPr/>
          <p:nvPr/>
        </p:nvSpPr>
        <p:spPr>
          <a:xfrm>
            <a:off x="7030124" y="2691050"/>
            <a:ext cx="1371809" cy="12951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F03375B-3FF3-4A66-A492-9F2F1C14C82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8421255" y="3344570"/>
            <a:ext cx="575853" cy="625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508A63C-3F3C-4B79-A43C-B9EC05FE7E07}"/>
              </a:ext>
            </a:extLst>
          </p:cNvPr>
          <p:cNvSpPr txBox="1"/>
          <p:nvPr/>
        </p:nvSpPr>
        <p:spPr>
          <a:xfrm>
            <a:off x="4418109" y="4960846"/>
            <a:ext cx="3214974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Barre des tâches : </a:t>
            </a:r>
            <a:r>
              <a:rPr lang="fr-FR" sz="1400" dirty="0">
                <a:solidFill>
                  <a:schemeClr val="bg1"/>
                </a:solidFill>
              </a:rPr>
              <a:t>une icone y apparaît quand vous ouvrez une fenêtre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C76132A-9796-40E2-87F1-750D64B39C56}"/>
              </a:ext>
            </a:extLst>
          </p:cNvPr>
          <p:cNvCxnSpPr>
            <a:cxnSpLocks/>
          </p:cNvCxnSpPr>
          <p:nvPr/>
        </p:nvCxnSpPr>
        <p:spPr>
          <a:xfrm flipH="1">
            <a:off x="5850294" y="5549530"/>
            <a:ext cx="141657" cy="3395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432A9D6-48A2-4F93-9D4A-1DC86C2FC967}"/>
              </a:ext>
            </a:extLst>
          </p:cNvPr>
          <p:cNvSpPr txBox="1"/>
          <p:nvPr/>
        </p:nvSpPr>
        <p:spPr>
          <a:xfrm>
            <a:off x="3433416" y="3539603"/>
            <a:ext cx="1514356" cy="800219"/>
          </a:xfrm>
          <a:prstGeom prst="rect">
            <a:avLst/>
          </a:prstGeom>
          <a:noFill/>
          <a:ln w="28575"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Navigateurs : </a:t>
            </a:r>
            <a:r>
              <a:rPr lang="fr-FR" sz="1400" dirty="0"/>
              <a:t>permettent d’aller sur internet</a:t>
            </a:r>
            <a:endParaRPr lang="fr-FR" dirty="0"/>
          </a:p>
        </p:txBody>
      </p:sp>
      <p:sp>
        <p:nvSpPr>
          <p:cNvPr id="77" name="Espace réservé de la date 76">
            <a:extLst>
              <a:ext uri="{FF2B5EF4-FFF2-40B4-BE49-F238E27FC236}">
                <a16:creationId xmlns:a16="http://schemas.microsoft.com/office/drawing/2014/main" id="{C6550C7F-B1EB-4194-9B10-AA5BC6ED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5A91-ED07-4261-8C09-DDA07ABB4B14}" type="datetime1">
              <a:rPr lang="fr-FR" smtClean="0"/>
              <a:t>14/11/2022</a:t>
            </a:fld>
            <a:endParaRPr lang="fr-FR"/>
          </a:p>
        </p:txBody>
      </p:sp>
      <p:sp>
        <p:nvSpPr>
          <p:cNvPr id="78" name="Espace réservé du pied de page 77">
            <a:extLst>
              <a:ext uri="{FF2B5EF4-FFF2-40B4-BE49-F238E27FC236}">
                <a16:creationId xmlns:a16="http://schemas.microsoft.com/office/drawing/2014/main" id="{03C1211F-8129-454D-A3DE-EB7597F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</p:spTree>
    <p:extLst>
      <p:ext uri="{BB962C8B-B14F-4D97-AF65-F5344CB8AC3E}">
        <p14:creationId xmlns:p14="http://schemas.microsoft.com/office/powerpoint/2010/main" val="126461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220355" y="944256"/>
            <a:ext cx="9751290" cy="553997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Explorateur </a:t>
            </a:r>
            <a:r>
              <a:rPr lang="fr-FR" b="1" dirty="0" err="1">
                <a:solidFill>
                  <a:srgbClr val="FFC000"/>
                </a:solidFill>
              </a:rPr>
              <a:t>windows</a:t>
            </a:r>
            <a:r>
              <a:rPr lang="fr-FR" b="1" dirty="0">
                <a:solidFill>
                  <a:srgbClr val="FFC000"/>
                </a:solidFill>
              </a:rPr>
              <a:t>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br>
              <a:rPr lang="fr-FR" sz="1400" b="1" dirty="0"/>
            </a:b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0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6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A417FC-4DF4-485D-BB64-DF77E9D3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72" y="1471987"/>
            <a:ext cx="8109655" cy="4603697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9E0E49-0682-4F5C-9A36-44EE70E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4643-F707-40A8-92F4-7D84C80F3DBE}" type="datetime1">
              <a:rPr lang="fr-FR" smtClean="0"/>
              <a:t>14/11/2022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577E53-9D42-4C8F-89C3-2B9C98C624D2}"/>
              </a:ext>
            </a:extLst>
          </p:cNvPr>
          <p:cNvGrpSpPr/>
          <p:nvPr/>
        </p:nvGrpSpPr>
        <p:grpSpPr>
          <a:xfrm>
            <a:off x="4356993" y="5126538"/>
            <a:ext cx="921188" cy="992571"/>
            <a:chOff x="1440024" y="1198696"/>
            <a:chExt cx="2631037" cy="274175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AA273E5-9FA0-42A5-AC42-E4011F3872F1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9E714C2-EFFB-43E0-8525-C8FD9DB4FE8B}"/>
                </a:ext>
              </a:extLst>
            </p:cNvPr>
            <p:cNvCxnSpPr>
              <a:cxnSpLocks/>
              <a:stCxn id="11" idx="7"/>
            </p:cNvCxnSpPr>
            <p:nvPr/>
          </p:nvCxnSpPr>
          <p:spPr>
            <a:xfrm flipV="1">
              <a:off x="2754112" y="1198696"/>
              <a:ext cx="1316949" cy="151527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E103F64D-AEF1-49F3-B4B6-7C443CCE0B10}"/>
              </a:ext>
            </a:extLst>
          </p:cNvPr>
          <p:cNvSpPr txBox="1"/>
          <p:nvPr/>
        </p:nvSpPr>
        <p:spPr>
          <a:xfrm>
            <a:off x="5278181" y="4326319"/>
            <a:ext cx="3214974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Explorateur de fichiers : </a:t>
            </a:r>
            <a:r>
              <a:rPr lang="fr-FR" sz="1400" dirty="0"/>
              <a:t>permet d’accéder à tous les dossiers stockés dans votre ordinateur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64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D’accord, mais ça sert à quoi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79DA-F9A3-4992-AA4C-D3F380CD1B3E}" type="datetime1">
              <a:rPr lang="fr-FR" smtClean="0"/>
              <a:t>14/11/2022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</p:spTree>
    <p:extLst>
      <p:ext uri="{BB962C8B-B14F-4D97-AF65-F5344CB8AC3E}">
        <p14:creationId xmlns:p14="http://schemas.microsoft.com/office/powerpoint/2010/main" val="429305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🔍 Zoom sur l’explorateur de fichiers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9E0E49-0682-4F5C-9A36-44EE70E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8D1-90F7-4712-848A-851901D9EB71}" type="datetime1">
              <a:rPr lang="fr-FR" smtClean="0"/>
              <a:t>14/11/2022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7CD70473-3281-4E6F-89FC-9FCA828922D0}"/>
              </a:ext>
            </a:extLst>
          </p:cNvPr>
          <p:cNvSpPr txBox="1">
            <a:spLocks/>
          </p:cNvSpPr>
          <p:nvPr/>
        </p:nvSpPr>
        <p:spPr>
          <a:xfrm>
            <a:off x="276775" y="948889"/>
            <a:ext cx="4171692" cy="107536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Tout mon ordinateur est rangé dans des dossiers, puis des sous dossiers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Quand je </a:t>
            </a:r>
            <a:r>
              <a:rPr lang="fr-FR" sz="2400" dirty="0">
                <a:solidFill>
                  <a:srgbClr val="FFC000"/>
                </a:solidFill>
              </a:rPr>
              <a:t>clique</a:t>
            </a:r>
            <a:r>
              <a:rPr lang="fr-FR" sz="2400" dirty="0"/>
              <a:t> sur l’explorateur, </a:t>
            </a:r>
            <a:br>
              <a:rPr lang="fr-FR" sz="2400" dirty="0"/>
            </a:br>
            <a:r>
              <a:rPr lang="fr-FR" sz="2400" dirty="0"/>
              <a:t>une </a:t>
            </a:r>
            <a:r>
              <a:rPr lang="fr-FR" sz="2400" dirty="0">
                <a:solidFill>
                  <a:srgbClr val="FFC000"/>
                </a:solidFill>
              </a:rPr>
              <a:t>nouvelle fenêtre </a:t>
            </a:r>
            <a:r>
              <a:rPr lang="fr-FR" sz="2400" dirty="0"/>
              <a:t>s’ouvre.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1CE3D10-F8BF-41D8-84E9-E64D9ED1FFE3}"/>
              </a:ext>
            </a:extLst>
          </p:cNvPr>
          <p:cNvCxnSpPr>
            <a:cxnSpLocks/>
          </p:cNvCxnSpPr>
          <p:nvPr/>
        </p:nvCxnSpPr>
        <p:spPr>
          <a:xfrm flipV="1">
            <a:off x="4133850" y="1474161"/>
            <a:ext cx="578109" cy="1736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EF0E87C5-43ED-41CB-BFF2-0E906150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12" y="1076624"/>
            <a:ext cx="6794151" cy="495721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A322B61A-08E1-4BDE-B4DF-99D6663E6556}"/>
              </a:ext>
            </a:extLst>
          </p:cNvPr>
          <p:cNvSpPr/>
          <p:nvPr/>
        </p:nvSpPr>
        <p:spPr>
          <a:xfrm>
            <a:off x="4758612" y="3562107"/>
            <a:ext cx="860748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F8FFE48-8D3E-4845-820A-C004B45C814D}"/>
              </a:ext>
            </a:extLst>
          </p:cNvPr>
          <p:cNvSpPr/>
          <p:nvPr/>
        </p:nvSpPr>
        <p:spPr>
          <a:xfrm>
            <a:off x="4603103" y="2761598"/>
            <a:ext cx="1909692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136D713-284A-4FC8-ABB5-1E31C56D8B61}"/>
              </a:ext>
            </a:extLst>
          </p:cNvPr>
          <p:cNvSpPr/>
          <p:nvPr/>
        </p:nvSpPr>
        <p:spPr>
          <a:xfrm>
            <a:off x="4711959" y="5796220"/>
            <a:ext cx="860748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3CBB593-DF17-4451-8FC6-95D430BFA094}"/>
              </a:ext>
            </a:extLst>
          </p:cNvPr>
          <p:cNvSpPr/>
          <p:nvPr/>
        </p:nvSpPr>
        <p:spPr>
          <a:xfrm>
            <a:off x="6273322" y="3174588"/>
            <a:ext cx="2460129" cy="284068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76BA8E4-9A9A-4CC5-ABE8-06101535F15D}"/>
              </a:ext>
            </a:extLst>
          </p:cNvPr>
          <p:cNvSpPr/>
          <p:nvPr/>
        </p:nvSpPr>
        <p:spPr>
          <a:xfrm>
            <a:off x="9018096" y="2686960"/>
            <a:ext cx="2460129" cy="3442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9E0666-5B9A-4567-857C-9B7594FC420F}"/>
              </a:ext>
            </a:extLst>
          </p:cNvPr>
          <p:cNvSpPr txBox="1"/>
          <p:nvPr/>
        </p:nvSpPr>
        <p:spPr>
          <a:xfrm>
            <a:off x="323753" y="2125822"/>
            <a:ext cx="1909692" cy="800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Accès rapide : </a:t>
            </a:r>
            <a:r>
              <a:rPr lang="fr-FR" sz="1400" dirty="0"/>
              <a:t>Dossiers sélectionnés comme raccourcis</a:t>
            </a:r>
            <a:endParaRPr lang="fr-FR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07C128E-FE9D-4F92-8CB5-5CE96AFD3F05}"/>
              </a:ext>
            </a:extLst>
          </p:cNvPr>
          <p:cNvCxnSpPr>
            <a:cxnSpLocks/>
            <a:stCxn id="68" idx="1"/>
            <a:endCxn id="32" idx="3"/>
          </p:cNvCxnSpPr>
          <p:nvPr/>
        </p:nvCxnSpPr>
        <p:spPr>
          <a:xfrm flipH="1" flipV="1">
            <a:off x="2233445" y="2525932"/>
            <a:ext cx="457269" cy="1904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0B7ADDA-B71D-4060-AE48-08048A72D743}"/>
              </a:ext>
            </a:extLst>
          </p:cNvPr>
          <p:cNvSpPr txBox="1"/>
          <p:nvPr/>
        </p:nvSpPr>
        <p:spPr>
          <a:xfrm>
            <a:off x="150566" y="4132256"/>
            <a:ext cx="1909692" cy="800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Ce PC : </a:t>
            </a:r>
            <a:r>
              <a:rPr lang="fr-FR" sz="1400" dirty="0"/>
              <a:t>Dossiers présents dans votre ordinateur</a:t>
            </a:r>
            <a:endParaRPr lang="fr-FR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701A932-2465-4050-811B-81E6FA48D0A7}"/>
              </a:ext>
            </a:extLst>
          </p:cNvPr>
          <p:cNvCxnSpPr>
            <a:cxnSpLocks/>
            <a:stCxn id="84" idx="1"/>
            <a:endCxn id="36" idx="3"/>
          </p:cNvCxnSpPr>
          <p:nvPr/>
        </p:nvCxnSpPr>
        <p:spPr>
          <a:xfrm flipH="1" flipV="1">
            <a:off x="2060258" y="4532366"/>
            <a:ext cx="630430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70D22650-39A6-4C5E-A8C8-F66635B73B39}"/>
              </a:ext>
            </a:extLst>
          </p:cNvPr>
          <p:cNvSpPr txBox="1"/>
          <p:nvPr/>
        </p:nvSpPr>
        <p:spPr>
          <a:xfrm>
            <a:off x="1172221" y="5568859"/>
            <a:ext cx="2610176" cy="7386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Nombre de fichiers/dossiers dans le dossier dans lequel vous vous trouvez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8328757-C13F-4549-92E1-2DE063BFD836}"/>
              </a:ext>
            </a:extLst>
          </p:cNvPr>
          <p:cNvCxnSpPr>
            <a:cxnSpLocks/>
            <a:stCxn id="26" idx="2"/>
            <a:endCxn id="40" idx="3"/>
          </p:cNvCxnSpPr>
          <p:nvPr/>
        </p:nvCxnSpPr>
        <p:spPr>
          <a:xfrm flipH="1" flipV="1">
            <a:off x="3782397" y="5938191"/>
            <a:ext cx="929562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870FBFC5-E5D3-46BA-A603-E702CA449D50}"/>
              </a:ext>
            </a:extLst>
          </p:cNvPr>
          <p:cNvSpPr/>
          <p:nvPr/>
        </p:nvSpPr>
        <p:spPr>
          <a:xfrm>
            <a:off x="5547063" y="1059958"/>
            <a:ext cx="1195174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2DEEA9-2F22-4305-99F7-FA4C4D4E4CA4}"/>
              </a:ext>
            </a:extLst>
          </p:cNvPr>
          <p:cNvSpPr txBox="1"/>
          <p:nvPr/>
        </p:nvSpPr>
        <p:spPr>
          <a:xfrm>
            <a:off x="7373936" y="866382"/>
            <a:ext cx="261017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Nom du dossier dans lequel vous vous trouvez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1224465-4377-416C-94FB-CA2FAD1CE48C}"/>
              </a:ext>
            </a:extLst>
          </p:cNvPr>
          <p:cNvCxnSpPr>
            <a:cxnSpLocks/>
            <a:stCxn id="45" idx="6"/>
            <a:endCxn id="46" idx="1"/>
          </p:cNvCxnSpPr>
          <p:nvPr/>
        </p:nvCxnSpPr>
        <p:spPr>
          <a:xfrm flipV="1">
            <a:off x="6742237" y="1127992"/>
            <a:ext cx="631699" cy="739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8945945F-3FAD-42A0-8CA4-C97A22CBDFB2}"/>
              </a:ext>
            </a:extLst>
          </p:cNvPr>
          <p:cNvSpPr txBox="1"/>
          <p:nvPr/>
        </p:nvSpPr>
        <p:spPr>
          <a:xfrm>
            <a:off x="7757236" y="6129903"/>
            <a:ext cx="19524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Liste des fichiers présents dans le dossier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431ACF5-2588-4421-BAC0-B63F1E529186}"/>
              </a:ext>
            </a:extLst>
          </p:cNvPr>
          <p:cNvCxnSpPr>
            <a:cxnSpLocks/>
            <a:stCxn id="29" idx="4"/>
            <a:endCxn id="54" idx="1"/>
          </p:cNvCxnSpPr>
          <p:nvPr/>
        </p:nvCxnSpPr>
        <p:spPr>
          <a:xfrm>
            <a:off x="7503387" y="6015271"/>
            <a:ext cx="253849" cy="3762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3EA1F180-EC20-40E0-BA5D-F5CBC41B887D}"/>
              </a:ext>
            </a:extLst>
          </p:cNvPr>
          <p:cNvSpPr txBox="1"/>
          <p:nvPr/>
        </p:nvSpPr>
        <p:spPr>
          <a:xfrm>
            <a:off x="9858570" y="6109696"/>
            <a:ext cx="211260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🔍 Emplacement des fichiers dans l’ordinateur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8B0ED9E3-DA1E-42AE-87E6-13EBB3F2FD8A}"/>
              </a:ext>
            </a:extLst>
          </p:cNvPr>
          <p:cNvCxnSpPr>
            <a:cxnSpLocks/>
          </p:cNvCxnSpPr>
          <p:nvPr/>
        </p:nvCxnSpPr>
        <p:spPr>
          <a:xfrm>
            <a:off x="10086392" y="5874762"/>
            <a:ext cx="905069" cy="2199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>
            <a:extLst>
              <a:ext uri="{FF2B5EF4-FFF2-40B4-BE49-F238E27FC236}">
                <a16:creationId xmlns:a16="http://schemas.microsoft.com/office/drawing/2014/main" id="{7BDE46EC-478F-4708-B6B8-636D7628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714" y="2101945"/>
            <a:ext cx="1800476" cy="122889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61566E2B-D664-4F50-8B52-9616E85BC2A6}"/>
              </a:ext>
            </a:extLst>
          </p:cNvPr>
          <p:cNvCxnSpPr>
            <a:cxnSpLocks/>
            <a:stCxn id="24" idx="1"/>
            <a:endCxn id="68" idx="3"/>
          </p:cNvCxnSpPr>
          <p:nvPr/>
        </p:nvCxnSpPr>
        <p:spPr>
          <a:xfrm flipH="1" flipV="1">
            <a:off x="4491190" y="2716393"/>
            <a:ext cx="391581" cy="867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>
            <a:extLst>
              <a:ext uri="{FF2B5EF4-FFF2-40B4-BE49-F238E27FC236}">
                <a16:creationId xmlns:a16="http://schemas.microsoft.com/office/drawing/2014/main" id="{7D5A20E7-592A-4690-B8F7-5C792A9F5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688" y="3508286"/>
            <a:ext cx="1781424" cy="2048161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88FDC6B-B4E2-4FFC-B7B5-800750A30986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448467" y="3704079"/>
            <a:ext cx="310145" cy="2056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>
            <a:extLst>
              <a:ext uri="{FF2B5EF4-FFF2-40B4-BE49-F238E27FC236}">
                <a16:creationId xmlns:a16="http://schemas.microsoft.com/office/drawing/2014/main" id="{4A309616-D4A9-42D3-BC54-E6B07A1E7CF0}"/>
              </a:ext>
            </a:extLst>
          </p:cNvPr>
          <p:cNvSpPr/>
          <p:nvPr/>
        </p:nvSpPr>
        <p:spPr>
          <a:xfrm>
            <a:off x="6600367" y="5817212"/>
            <a:ext cx="410069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13FFB4D-1EDF-421B-8A74-5D35C2A1E6D8}"/>
              </a:ext>
            </a:extLst>
          </p:cNvPr>
          <p:cNvSpPr txBox="1"/>
          <p:nvPr/>
        </p:nvSpPr>
        <p:spPr>
          <a:xfrm>
            <a:off x="3972942" y="6162885"/>
            <a:ext cx="2432087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Taille de l’élément sélectionné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D3097764-393B-4152-8678-6F2C41EB0EB4}"/>
              </a:ext>
            </a:extLst>
          </p:cNvPr>
          <p:cNvCxnSpPr>
            <a:cxnSpLocks/>
            <a:stCxn id="98" idx="3"/>
            <a:endCxn id="99" idx="3"/>
          </p:cNvCxnSpPr>
          <p:nvPr/>
        </p:nvCxnSpPr>
        <p:spPr>
          <a:xfrm flipH="1">
            <a:off x="6405029" y="6059573"/>
            <a:ext cx="255391" cy="2572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 110">
            <a:extLst>
              <a:ext uri="{FF2B5EF4-FFF2-40B4-BE49-F238E27FC236}">
                <a16:creationId xmlns:a16="http://schemas.microsoft.com/office/drawing/2014/main" id="{0F24FBE3-44EB-457F-ACEC-9886F8C71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28" y="1552226"/>
            <a:ext cx="499944" cy="4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🔍 Zoom sur l’explorateur de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0B7ADDA-B71D-4060-AE48-08048A72D743}"/>
              </a:ext>
            </a:extLst>
          </p:cNvPr>
          <p:cNvSpPr txBox="1"/>
          <p:nvPr/>
        </p:nvSpPr>
        <p:spPr>
          <a:xfrm>
            <a:off x="614712" y="2553345"/>
            <a:ext cx="1909692" cy="12311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La flèche : </a:t>
            </a:r>
            <a:r>
              <a:rPr lang="fr-FR" sz="1400" dirty="0"/>
              <a:t>permet de faire dérouler le contenu d’un dossier pour afficher ses </a:t>
            </a:r>
            <a:r>
              <a:rPr lang="fr-FR" sz="1400" b="1" dirty="0">
                <a:solidFill>
                  <a:srgbClr val="FFC000"/>
                </a:solidFill>
              </a:rPr>
              <a:t>Sous dossiers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D4F76F-4D4D-40D7-A09F-6288A285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81" y="1526903"/>
            <a:ext cx="2388547" cy="2563979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76DAD15A-C841-48BF-AFD2-BB3C9673F333}"/>
              </a:ext>
            </a:extLst>
          </p:cNvPr>
          <p:cNvSpPr/>
          <p:nvPr/>
        </p:nvSpPr>
        <p:spPr>
          <a:xfrm>
            <a:off x="2897796" y="2515245"/>
            <a:ext cx="250566" cy="2508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6393964-E6FB-4E47-8FBA-B92DF04DAB6D}"/>
              </a:ext>
            </a:extLst>
          </p:cNvPr>
          <p:cNvCxnSpPr>
            <a:cxnSpLocks/>
            <a:stCxn id="38" idx="2"/>
            <a:endCxn id="36" idx="3"/>
          </p:cNvCxnSpPr>
          <p:nvPr/>
        </p:nvCxnSpPr>
        <p:spPr>
          <a:xfrm flipH="1">
            <a:off x="2524404" y="2640677"/>
            <a:ext cx="373392" cy="5282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AA2FF35E-22D2-4B64-8384-EAB5BCAD9FF8}"/>
              </a:ext>
            </a:extLst>
          </p:cNvPr>
          <p:cNvSpPr txBox="1"/>
          <p:nvPr/>
        </p:nvSpPr>
        <p:spPr>
          <a:xfrm>
            <a:off x="1490038" y="4332844"/>
            <a:ext cx="3810974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💡 Le décalage : </a:t>
            </a:r>
            <a:r>
              <a:rPr lang="fr-FR" sz="1400" dirty="0"/>
              <a:t>permet de savoir dans quel dossier nous nous trouvons . </a:t>
            </a:r>
            <a:r>
              <a:rPr lang="fr-FR" sz="1400" i="1" dirty="0"/>
              <a:t>Ici le dossier </a:t>
            </a:r>
            <a:r>
              <a:rPr lang="fr-FR" sz="1400" b="1" i="1" dirty="0"/>
              <a:t>captures d’écran </a:t>
            </a:r>
            <a:r>
              <a:rPr lang="fr-FR" sz="1400" i="1" dirty="0"/>
              <a:t>se trouve dans le dossier </a:t>
            </a:r>
            <a:r>
              <a:rPr lang="fr-FR" sz="1400" b="1" i="1" dirty="0"/>
              <a:t>Images </a:t>
            </a:r>
            <a:r>
              <a:rPr lang="fr-FR" sz="1400" i="1" dirty="0"/>
              <a:t>(qui contient ici 3 sous dossiers)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E5A2B5B-C344-483E-B36A-E2E40831A6A7}"/>
              </a:ext>
            </a:extLst>
          </p:cNvPr>
          <p:cNvSpPr/>
          <p:nvPr/>
        </p:nvSpPr>
        <p:spPr>
          <a:xfrm>
            <a:off x="3465741" y="2808892"/>
            <a:ext cx="1416171" cy="3600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2DF091E-67FB-4085-8FB9-DDADD27A2D82}"/>
              </a:ext>
            </a:extLst>
          </p:cNvPr>
          <p:cNvCxnSpPr>
            <a:cxnSpLocks/>
          </p:cNvCxnSpPr>
          <p:nvPr/>
        </p:nvCxnSpPr>
        <p:spPr>
          <a:xfrm flipV="1">
            <a:off x="2746620" y="2988895"/>
            <a:ext cx="465453" cy="134394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A61F7DEC-6A79-4A44-BFF5-D2F60727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957" y="1978794"/>
            <a:ext cx="5891784" cy="132376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40C0666D-4C60-4F40-8F15-E98418F0D27A}"/>
              </a:ext>
            </a:extLst>
          </p:cNvPr>
          <p:cNvSpPr/>
          <p:nvPr/>
        </p:nvSpPr>
        <p:spPr>
          <a:xfrm>
            <a:off x="10092725" y="2896224"/>
            <a:ext cx="1668016" cy="3600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4E707D6-BE5A-4664-A2B6-36A30B2755CF}"/>
              </a:ext>
            </a:extLst>
          </p:cNvPr>
          <p:cNvSpPr txBox="1"/>
          <p:nvPr/>
        </p:nvSpPr>
        <p:spPr>
          <a:xfrm>
            <a:off x="7820538" y="3558107"/>
            <a:ext cx="2388546" cy="12926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💡 La barre de recherche : </a:t>
            </a:r>
            <a:r>
              <a:rPr lang="fr-FR" sz="1400" dirty="0"/>
              <a:t>permet de retrouver un fichier ou un dossier si on ne se souvient plus où on l’a rangé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8852AAFF-BD55-45E3-9B06-352FFEBB51A7}"/>
              </a:ext>
            </a:extLst>
          </p:cNvPr>
          <p:cNvCxnSpPr>
            <a:cxnSpLocks/>
            <a:stCxn id="53" idx="4"/>
            <a:endCxn id="56" idx="3"/>
          </p:cNvCxnSpPr>
          <p:nvPr/>
        </p:nvCxnSpPr>
        <p:spPr>
          <a:xfrm flipH="1">
            <a:off x="10209084" y="3256230"/>
            <a:ext cx="717649" cy="9482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12BE07-2D3D-EB72-26BE-4E1600A0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3EA-D143-4081-A907-9C1B8085E11D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C7E02F-718B-FD7E-F159-E2C7E671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- 3/5 - explorateur de fichiers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438901-CDA5-1430-470F-26AA70FE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75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2239</Words>
  <Application>Microsoft Office PowerPoint</Application>
  <PresentationFormat>Grand écran</PresentationFormat>
  <Paragraphs>440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Quicksand</vt:lpstr>
      <vt:lpstr>Thème Office</vt:lpstr>
      <vt:lpstr>Bienvenue aux ateliers de perfectionnement</vt:lpstr>
      <vt:lpstr>Tout un programme !</vt:lpstr>
      <vt:lpstr>Tout un programme !</vt:lpstr>
      <vt:lpstr>Retour dans le passé !</vt:lpstr>
      <vt:lpstr>Retour dans le passé !</vt:lpstr>
      <vt:lpstr> Zoom sur le bureau</vt:lpstr>
      <vt:lpstr> Zoom sur le bureau</vt:lpstr>
      <vt:lpstr> 🔍 Zoom sur l’explorateur de fichiers</vt:lpstr>
      <vt:lpstr> 🔍 Zoom sur l’explorateur de fichiers</vt:lpstr>
      <vt:lpstr>Présentation PowerPoint</vt:lpstr>
      <vt:lpstr> 📲 Copier des fichiers d’un appareil externe</vt:lpstr>
      <vt:lpstr> 📲 Copier des fichiers d’un appareil externe</vt:lpstr>
      <vt:lpstr> 📲 Copier des fichiers d’un appareil externe</vt:lpstr>
      <vt:lpstr> 📲 Copier des fichiers d’un appareil externe</vt:lpstr>
      <vt:lpstr> 📲 Copier des fichiers d’un appareil externe</vt:lpstr>
      <vt:lpstr> 📲 Copier des fichiers d’un appareil externe</vt:lpstr>
      <vt:lpstr> 📲 Copier des fichiers d’un appareil externe</vt:lpstr>
      <vt:lpstr>📲 Copier des fichiers d’un appareil externe</vt:lpstr>
      <vt:lpstr>📲 Copier des fichiers d’un appareil externe</vt:lpstr>
      <vt:lpstr>Place à la manipulation !</vt:lpstr>
      <vt:lpstr>🔽 Télécharger des fichiers</vt:lpstr>
      <vt:lpstr>🔽 Télécharger des fichiers</vt:lpstr>
      <vt:lpstr>Place à la manipulation !</vt:lpstr>
      <vt:lpstr>🖨 Scanner des fichiers</vt:lpstr>
      <vt:lpstr>🖨 Scanner des fichiers</vt:lpstr>
      <vt:lpstr>🖨 Scanner des fichiers</vt:lpstr>
      <vt:lpstr>🖨 Scanner des fichiers</vt:lpstr>
      <vt:lpstr>🖨 Scanner des fichiers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34</cp:revision>
  <cp:lastPrinted>2022-02-17T13:32:19Z</cp:lastPrinted>
  <dcterms:created xsi:type="dcterms:W3CDTF">2021-12-15T13:49:53Z</dcterms:created>
  <dcterms:modified xsi:type="dcterms:W3CDTF">2022-11-14T10:36:56Z</dcterms:modified>
</cp:coreProperties>
</file>