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262" r:id="rId3"/>
    <p:sldId id="279" r:id="rId4"/>
    <p:sldId id="282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12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L’écran : </a:t>
            </a:r>
            <a:r>
              <a:rPr lang="fr-FR" sz="1200" b="0" dirty="0"/>
              <a:t>permet d’afficher ce que vous tapez avec le clavier ainsi que le curseur de la souris lorsque vous la déplacez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/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Souris</a:t>
            </a:r>
            <a:r>
              <a:rPr lang="fr-FR" sz="1200" dirty="0"/>
              <a:t> : </a:t>
            </a:r>
            <a:r>
              <a:rPr lang="fr-FR" sz="1200" dirty="0">
                <a:effectLst/>
              </a:rPr>
              <a:t>C’est grâce à elle que vous pouvez </a:t>
            </a:r>
            <a:r>
              <a:rPr lang="fr-FR" sz="1200" dirty="0"/>
              <a:t>« cliquer » en appuyant sur les boutons.	</a:t>
            </a:r>
          </a:p>
          <a:p>
            <a:r>
              <a:rPr lang="fr-FR" sz="1200" dirty="0"/>
              <a:t>Elle </a:t>
            </a:r>
            <a:r>
              <a:rPr lang="fr-FR" sz="1200" dirty="0">
                <a:effectLst/>
              </a:rPr>
              <a:t>permet de toucher, déplacer ou encore prendre des choses. </a:t>
            </a:r>
          </a:p>
          <a:p>
            <a:endParaRPr lang="fr-FR" sz="1200" dirty="0">
              <a:effectLst/>
            </a:endParaRPr>
          </a:p>
          <a:p>
            <a:r>
              <a:rPr lang="fr-FR" sz="1200" b="1" dirty="0"/>
              <a:t>La flèche </a:t>
            </a:r>
            <a:r>
              <a:rPr lang="fr-FR" sz="1200" dirty="0"/>
              <a:t>vous permet de voir où vous allez pouvoir interagir.</a:t>
            </a:r>
            <a:endParaRPr lang="fr-FR" sz="1200" dirty="0">
              <a:effectLst/>
            </a:endParaRPr>
          </a:p>
          <a:p>
            <a:endParaRPr lang="fr-FR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C’est grâce au clavier et à la souris que vous pouvez envoyer des informations à l’ordinateur. Il pourra ensuite exécuter les instructions que vous lui communiquez.</a:t>
            </a:r>
            <a:endParaRPr lang="fr-FR" sz="1200" dirty="0">
              <a:solidFill>
                <a:srgbClr val="FFBD59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66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zone, en bleu, regroupe toutes les lettres de l’alphabet, disposées en « AZERTY ».</a:t>
            </a:r>
            <a:br>
              <a:rPr lang="fr-FR" dirty="0"/>
            </a:br>
            <a:r>
              <a:rPr lang="fr-FR" dirty="0"/>
              <a:t>La zone, en rouge, regroupe les caractères spéciaux : accents, apostrophes, parenthèses, retour à la ligne (entrée), suppression (</a:t>
            </a:r>
            <a:r>
              <a:rPr lang="fr-FR" dirty="0" err="1"/>
              <a:t>del</a:t>
            </a:r>
            <a:r>
              <a:rPr lang="fr-FR" dirty="0"/>
              <a:t> =&gt; flèche vers la gauche)…</a:t>
            </a:r>
            <a:br>
              <a:rPr lang="fr-FR" dirty="0"/>
            </a:br>
            <a:r>
              <a:rPr lang="fr-FR" dirty="0"/>
              <a:t>La zone jaune, regroupe les chiffres et les opérations de base (+ – * / ) = n’apparait pas sur tous les claviers : cela fait gagner de la place, notamment si l’ordinateur portable est de petite taille.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dirty="0"/>
              <a:t>La zone verte  : barre d’espace (permet d’insérer un espace entre deux mots)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dirty="0"/>
              <a:t>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dirty="0"/>
              <a:t>Shift = Maj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dirty="0"/>
              <a:t>Enter = entrée (pour passer à la ligne)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dirty="0"/>
              <a:t>&lt;- = </a:t>
            </a:r>
            <a:r>
              <a:rPr lang="fr-FR" sz="1200" i="0" dirty="0" err="1"/>
              <a:t>del</a:t>
            </a:r>
            <a:r>
              <a:rPr lang="fr-FR" sz="1200" i="0" dirty="0"/>
              <a:t> : pour effacer	</a:t>
            </a:r>
            <a:endParaRPr lang="fr-FR" sz="1400" i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48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Faire ouvrir Bloc-Notes sur leurs ordinateurs</a:t>
            </a:r>
          </a:p>
          <a:p>
            <a:r>
              <a:rPr lang="fr-FR" dirty="0"/>
              <a:t>Leur donner les claviers papier</a:t>
            </a:r>
          </a:p>
          <a:p>
            <a:r>
              <a:rPr lang="fr-FR" dirty="0"/>
              <a:t>Leur demander de faire les manipulations demandées.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68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77B9-7FD6-48B3-84FB-70D3072B7261}" type="datetime1">
              <a:rPr lang="fr-FR" smtClean="0"/>
              <a:t>18/01/2023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71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F94-DBE4-4F0E-89B4-3487F854EF62}" type="datetime1">
              <a:rPr lang="fr-FR" smtClean="0"/>
              <a:t>18/01/2023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94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E260-6658-4261-BBCD-72551C742E9D}" type="datetime1">
              <a:rPr lang="fr-FR" smtClean="0"/>
              <a:t>18/01/2023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1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A24C-888D-4F67-9C59-924B9F4FC5A7}" type="datetime1">
              <a:rPr lang="fr-FR" smtClean="0"/>
              <a:t>18/01/2023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93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7B42-7A45-4F05-9653-DB3E0E5DA503}" type="datetime1">
              <a:rPr lang="fr-FR" smtClean="0"/>
              <a:t>18/01/2023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1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9445-A87D-4656-A67B-0EEFBC744160}" type="datetime1">
              <a:rPr lang="fr-FR" smtClean="0"/>
              <a:t>18/01/2023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7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A6E-1DFF-4A71-81AD-63110F75D8F4}" type="datetime1">
              <a:rPr lang="fr-FR" smtClean="0"/>
              <a:t>18/01/2023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33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C04A-8918-4025-927A-19151B8C3198}" type="datetime1">
              <a:rPr lang="fr-FR" smtClean="0"/>
              <a:t>18/01/2023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09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648D-C877-4BAD-8580-23C349993AF8}" type="datetime1">
              <a:rPr lang="fr-FR" smtClean="0"/>
              <a:t>18/01/2023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14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70E-6A87-4D95-BBEE-D33F1766173A}" type="datetime1">
              <a:rPr lang="fr-FR" smtClean="0"/>
              <a:t>18/01/2023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7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A636-4454-4701-A7B9-470337F259A8}" type="datetime1">
              <a:rPr lang="fr-FR" smtClean="0"/>
              <a:t>18/01/2023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0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ECDB-BFFC-47C1-8D6E-96264A0A8189}" type="datetime1">
              <a:rPr lang="fr-FR" smtClean="0"/>
              <a:t>18/01/2023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ordinateur - 1/5 prise en main du matériel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76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714" y="373870"/>
            <a:ext cx="3435859" cy="1077020"/>
          </a:xfrm>
        </p:spPr>
        <p:txBody>
          <a:bodyPr>
            <a:normAutofit/>
          </a:bodyPr>
          <a:lstStyle/>
          <a:p>
            <a:pPr algn="ctr"/>
            <a:r>
              <a:rPr lang="fr-FR" sz="1463" dirty="0"/>
              <a:t>À quoi peut servir un ordinateur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176628"/>
            <a:ext cx="3899352" cy="817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138" dirty="0"/>
              <a:t>👉Communiquer avec ses proches (même s’ils sont loin !)</a:t>
            </a:r>
          </a:p>
          <a:p>
            <a:pPr marL="0" indent="0">
              <a:buNone/>
            </a:pPr>
            <a:r>
              <a:rPr lang="fr-FR" sz="1138" dirty="0"/>
              <a:t>👉 Faire des démarches administratives</a:t>
            </a:r>
          </a:p>
          <a:p>
            <a:pPr marL="0" indent="0">
              <a:buNone/>
            </a:pPr>
            <a:r>
              <a:rPr lang="fr-FR" sz="1138" dirty="0"/>
              <a:t>👉 Faire des recherches sur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33325" y="1065533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2FF560F-5900-455F-8017-3CAA38C9F95E}"/>
              </a:ext>
            </a:extLst>
          </p:cNvPr>
          <p:cNvSpPr txBox="1"/>
          <p:nvPr/>
        </p:nvSpPr>
        <p:spPr>
          <a:xfrm>
            <a:off x="4610778" y="1140929"/>
            <a:ext cx="4951864" cy="985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</a:pPr>
            <a:r>
              <a:rPr lang="fr-FR" sz="1138" dirty="0"/>
              <a:t>👉 Faire des achats en ligne</a:t>
            </a:r>
          </a:p>
          <a:p>
            <a:pPr>
              <a:spcAft>
                <a:spcPts val="488"/>
              </a:spcAft>
            </a:pPr>
            <a:r>
              <a:rPr lang="fr-FR" sz="1138" dirty="0"/>
              <a:t>👉 Écrire des documents</a:t>
            </a:r>
          </a:p>
          <a:p>
            <a:pPr>
              <a:spcAft>
                <a:spcPts val="488"/>
              </a:spcAft>
            </a:pPr>
            <a:r>
              <a:rPr lang="fr-FR" sz="1138" dirty="0"/>
              <a:t>👉 Sauvegarder des photos et des documents</a:t>
            </a:r>
          </a:p>
          <a:p>
            <a:pPr>
              <a:spcAft>
                <a:spcPts val="488"/>
              </a:spcAft>
            </a:pPr>
            <a:r>
              <a:rPr lang="fr-FR" sz="1138" dirty="0"/>
              <a:t>👉 Jouer, écouter de la musique, regarder des films…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56773C8-72A8-4D21-85B6-7921CB806642}"/>
              </a:ext>
            </a:extLst>
          </p:cNvPr>
          <p:cNvCxnSpPr>
            <a:cxnSpLocks/>
          </p:cNvCxnSpPr>
          <p:nvPr/>
        </p:nvCxnSpPr>
        <p:spPr>
          <a:xfrm flipV="1">
            <a:off x="-143137" y="2094215"/>
            <a:ext cx="10049137" cy="3886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A88F12B4-F68A-4984-9236-98182D5D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870" y="2776402"/>
            <a:ext cx="3666821" cy="2514614"/>
          </a:xfrm>
          <a:prstGeom prst="rect">
            <a:avLst/>
          </a:prstGeom>
        </p:spPr>
      </p:pic>
      <p:sp>
        <p:nvSpPr>
          <p:cNvPr id="18" name="Bulle narrative : rectangle 17">
            <a:extLst>
              <a:ext uri="{FF2B5EF4-FFF2-40B4-BE49-F238E27FC236}">
                <a16:creationId xmlns:a16="http://schemas.microsoft.com/office/drawing/2014/main" id="{35718BCC-D154-45A4-AD17-07C4E36FBC20}"/>
              </a:ext>
            </a:extLst>
          </p:cNvPr>
          <p:cNvSpPr/>
          <p:nvPr/>
        </p:nvSpPr>
        <p:spPr>
          <a:xfrm>
            <a:off x="45560" y="5289132"/>
            <a:ext cx="880344" cy="346019"/>
          </a:xfrm>
          <a:prstGeom prst="wedgeRectCallout">
            <a:avLst>
              <a:gd name="adj1" fmla="val 69862"/>
              <a:gd name="adj2" fmla="val -55535"/>
            </a:avLst>
          </a:prstGeom>
          <a:solidFill>
            <a:schemeClr val="bg1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9" name="Bulle narrative : rectangle 18">
            <a:extLst>
              <a:ext uri="{FF2B5EF4-FFF2-40B4-BE49-F238E27FC236}">
                <a16:creationId xmlns:a16="http://schemas.microsoft.com/office/drawing/2014/main" id="{BE74F490-E45A-4F1E-8795-5F4037F56980}"/>
              </a:ext>
            </a:extLst>
          </p:cNvPr>
          <p:cNvSpPr/>
          <p:nvPr/>
        </p:nvSpPr>
        <p:spPr>
          <a:xfrm>
            <a:off x="3229299" y="4692641"/>
            <a:ext cx="880344" cy="346019"/>
          </a:xfrm>
          <a:prstGeom prst="wedgeRectCallout">
            <a:avLst>
              <a:gd name="adj1" fmla="val -60211"/>
              <a:gd name="adj2" fmla="val 19319"/>
            </a:avLst>
          </a:prstGeom>
          <a:solidFill>
            <a:schemeClr val="bg1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8B59D4AA-099D-4AFC-99C5-9CA6EE1EBC06}"/>
              </a:ext>
            </a:extLst>
          </p:cNvPr>
          <p:cNvSpPr txBox="1">
            <a:spLocks/>
          </p:cNvSpPr>
          <p:nvPr/>
        </p:nvSpPr>
        <p:spPr>
          <a:xfrm>
            <a:off x="536832" y="2226653"/>
            <a:ext cx="3666821" cy="41122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63" b="1" dirty="0"/>
              <a:t>De quoi se compose un ordinateur « fixe » ?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641948-EEAD-4F56-B073-0643008B2B0A}"/>
              </a:ext>
            </a:extLst>
          </p:cNvPr>
          <p:cNvGrpSpPr/>
          <p:nvPr/>
        </p:nvGrpSpPr>
        <p:grpSpPr>
          <a:xfrm>
            <a:off x="132759" y="3036313"/>
            <a:ext cx="647681" cy="442557"/>
            <a:chOff x="2445201" y="2803974"/>
            <a:chExt cx="797146" cy="544685"/>
          </a:xfrm>
        </p:grpSpPr>
        <p:sp>
          <p:nvSpPr>
            <p:cNvPr id="17" name="Bulle narrative : rectangle 16">
              <a:extLst>
                <a:ext uri="{FF2B5EF4-FFF2-40B4-BE49-F238E27FC236}">
                  <a16:creationId xmlns:a16="http://schemas.microsoft.com/office/drawing/2014/main" id="{C69058D0-D4FC-4B79-A2E8-6C638D2067B6}"/>
                </a:ext>
              </a:extLst>
            </p:cNvPr>
            <p:cNvSpPr/>
            <p:nvPr/>
          </p:nvSpPr>
          <p:spPr>
            <a:xfrm>
              <a:off x="2445201" y="2815724"/>
              <a:ext cx="797146" cy="307777"/>
            </a:xfrm>
            <a:prstGeom prst="wedgeRectCallout">
              <a:avLst>
                <a:gd name="adj1" fmla="val 76365"/>
                <a:gd name="adj2" fmla="val -20399"/>
              </a:avLst>
            </a:prstGeom>
            <a:solidFill>
              <a:schemeClr val="bg1"/>
            </a:solidFill>
            <a:ln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449D108-17A0-4FAC-85D8-1FF60CDFE6F9}"/>
                </a:ext>
              </a:extLst>
            </p:cNvPr>
            <p:cNvSpPr txBox="1"/>
            <p:nvPr/>
          </p:nvSpPr>
          <p:spPr>
            <a:xfrm>
              <a:off x="2501298" y="2803974"/>
              <a:ext cx="729841" cy="54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38" dirty="0"/>
                <a:t>L’écran</a:t>
              </a:r>
              <a:endParaRPr lang="fr-FR" sz="1463" dirty="0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B2EFA69-925F-4B23-8245-3F85D4444E12}"/>
              </a:ext>
            </a:extLst>
          </p:cNvPr>
          <p:cNvGrpSpPr/>
          <p:nvPr/>
        </p:nvGrpSpPr>
        <p:grpSpPr>
          <a:xfrm>
            <a:off x="2592379" y="2806026"/>
            <a:ext cx="714551" cy="442557"/>
            <a:chOff x="8678257" y="2197473"/>
            <a:chExt cx="879447" cy="544686"/>
          </a:xfrm>
        </p:grpSpPr>
        <p:sp>
          <p:nvSpPr>
            <p:cNvPr id="16" name="Bulle narrative : rectangle 15">
              <a:extLst>
                <a:ext uri="{FF2B5EF4-FFF2-40B4-BE49-F238E27FC236}">
                  <a16:creationId xmlns:a16="http://schemas.microsoft.com/office/drawing/2014/main" id="{F74F020A-01D2-4678-B0AB-D10CEA74CF89}"/>
                </a:ext>
              </a:extLst>
            </p:cNvPr>
            <p:cNvSpPr/>
            <p:nvPr/>
          </p:nvSpPr>
          <p:spPr>
            <a:xfrm>
              <a:off x="8678257" y="2233319"/>
              <a:ext cx="879447" cy="451528"/>
            </a:xfrm>
            <a:prstGeom prst="wedgeRectCallout">
              <a:avLst>
                <a:gd name="adj1" fmla="val 70093"/>
                <a:gd name="adj2" fmla="val 22945"/>
              </a:avLst>
            </a:prstGeom>
            <a:solidFill>
              <a:schemeClr val="bg1"/>
            </a:solidFill>
            <a:ln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5E93502-EEE8-4506-BA87-FE32C6DE7251}"/>
                </a:ext>
              </a:extLst>
            </p:cNvPr>
            <p:cNvSpPr txBox="1"/>
            <p:nvPr/>
          </p:nvSpPr>
          <p:spPr>
            <a:xfrm>
              <a:off x="8678257" y="2197473"/>
              <a:ext cx="851603" cy="54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38" dirty="0"/>
                <a:t>L’unité centrale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90F50CC8-5087-4C3C-B16F-2D25CB7719DB}"/>
              </a:ext>
            </a:extLst>
          </p:cNvPr>
          <p:cNvSpPr txBox="1"/>
          <p:nvPr/>
        </p:nvSpPr>
        <p:spPr>
          <a:xfrm>
            <a:off x="3358626" y="4739930"/>
            <a:ext cx="674188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/>
              <a:t>La souris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39FE262-313E-42FE-8473-E806ADDA0D23}"/>
              </a:ext>
            </a:extLst>
          </p:cNvPr>
          <p:cNvSpPr txBox="1"/>
          <p:nvPr/>
        </p:nvSpPr>
        <p:spPr>
          <a:xfrm>
            <a:off x="108862" y="5310571"/>
            <a:ext cx="75374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/>
              <a:t>Le clavier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5CD31E7-8E6E-49B3-A2D3-7C81490678B5}"/>
              </a:ext>
            </a:extLst>
          </p:cNvPr>
          <p:cNvGrpSpPr/>
          <p:nvPr/>
        </p:nvGrpSpPr>
        <p:grpSpPr>
          <a:xfrm>
            <a:off x="2630714" y="3595766"/>
            <a:ext cx="982729" cy="820670"/>
            <a:chOff x="8578350" y="3970308"/>
            <a:chExt cx="1209513" cy="1010055"/>
          </a:xfrm>
        </p:grpSpPr>
        <p:sp>
          <p:nvSpPr>
            <p:cNvPr id="20" name="Bulle narrative : rectangle 19">
              <a:extLst>
                <a:ext uri="{FF2B5EF4-FFF2-40B4-BE49-F238E27FC236}">
                  <a16:creationId xmlns:a16="http://schemas.microsoft.com/office/drawing/2014/main" id="{E6E7A75C-E9E6-44D0-9FE7-E719CE61D0D0}"/>
                </a:ext>
              </a:extLst>
            </p:cNvPr>
            <p:cNvSpPr/>
            <p:nvPr/>
          </p:nvSpPr>
          <p:spPr>
            <a:xfrm>
              <a:off x="8578350" y="4019561"/>
              <a:ext cx="1076779" cy="960802"/>
            </a:xfrm>
            <a:prstGeom prst="wedgeRectCallout">
              <a:avLst>
                <a:gd name="adj1" fmla="val 62907"/>
                <a:gd name="adj2" fmla="val 22925"/>
              </a:avLst>
            </a:prstGeom>
            <a:solidFill>
              <a:schemeClr val="bg1"/>
            </a:solidFill>
            <a:ln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FD58208-3967-4A7E-882E-1B1A433B944A}"/>
                </a:ext>
              </a:extLst>
            </p:cNvPr>
            <p:cNvSpPr txBox="1"/>
            <p:nvPr/>
          </p:nvSpPr>
          <p:spPr>
            <a:xfrm>
              <a:off x="8682066" y="3970308"/>
              <a:ext cx="1105797" cy="97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38" dirty="0"/>
                <a:t>Le bouton pour allumer l’ordinateur</a:t>
              </a:r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2E2304EC-F509-4F28-82D8-F83A6D668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6675" r="3553"/>
          <a:stretch/>
        </p:blipFill>
        <p:spPr>
          <a:xfrm>
            <a:off x="4820223" y="2872037"/>
            <a:ext cx="4803970" cy="278198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3F4C910-BCCC-4343-8457-DC4247888CB9}"/>
              </a:ext>
            </a:extLst>
          </p:cNvPr>
          <p:cNvSpPr/>
          <p:nvPr/>
        </p:nvSpPr>
        <p:spPr>
          <a:xfrm>
            <a:off x="5533822" y="3244967"/>
            <a:ext cx="592997" cy="184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F4756F-0FAD-49F8-8284-1C190FE076B3}"/>
              </a:ext>
            </a:extLst>
          </p:cNvPr>
          <p:cNvSpPr/>
          <p:nvPr/>
        </p:nvSpPr>
        <p:spPr>
          <a:xfrm>
            <a:off x="5001919" y="4067895"/>
            <a:ext cx="753741" cy="255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2AFEC3-5C39-45F4-B97A-F43CC52DCB55}"/>
              </a:ext>
            </a:extLst>
          </p:cNvPr>
          <p:cNvSpPr/>
          <p:nvPr/>
        </p:nvSpPr>
        <p:spPr>
          <a:xfrm>
            <a:off x="8535975" y="3669267"/>
            <a:ext cx="803158" cy="221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CAA399-C36C-4963-9631-6A403D08A793}"/>
              </a:ext>
            </a:extLst>
          </p:cNvPr>
          <p:cNvSpPr/>
          <p:nvPr/>
        </p:nvSpPr>
        <p:spPr>
          <a:xfrm>
            <a:off x="6845673" y="4115825"/>
            <a:ext cx="1013239" cy="255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224BD4-2C99-4AE9-B3A6-8308B468EFB5}"/>
              </a:ext>
            </a:extLst>
          </p:cNvPr>
          <p:cNvSpPr/>
          <p:nvPr/>
        </p:nvSpPr>
        <p:spPr>
          <a:xfrm>
            <a:off x="6845673" y="5180851"/>
            <a:ext cx="815574" cy="255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0D774B9-B869-4781-8F2F-56E41904F924}"/>
              </a:ext>
            </a:extLst>
          </p:cNvPr>
          <p:cNvSpPr txBox="1"/>
          <p:nvPr/>
        </p:nvSpPr>
        <p:spPr>
          <a:xfrm>
            <a:off x="5560741" y="3199940"/>
            <a:ext cx="592996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/>
              <a:t>L’écran</a:t>
            </a:r>
            <a:endParaRPr lang="fr-FR" sz="1463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6388EBF-2676-4B69-98AB-795FDEA6C063}"/>
              </a:ext>
            </a:extLst>
          </p:cNvPr>
          <p:cNvSpPr txBox="1"/>
          <p:nvPr/>
        </p:nvSpPr>
        <p:spPr>
          <a:xfrm>
            <a:off x="4980018" y="4066722"/>
            <a:ext cx="850303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/>
              <a:t>Le chargeur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907B690-72E9-4CCD-8593-9036401C6E75}"/>
              </a:ext>
            </a:extLst>
          </p:cNvPr>
          <p:cNvSpPr txBox="1"/>
          <p:nvPr/>
        </p:nvSpPr>
        <p:spPr>
          <a:xfrm>
            <a:off x="8598458" y="3669268"/>
            <a:ext cx="74067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/>
              <a:t>La souris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3D42CDC-F044-4198-8A8F-E41969F1ED7A}"/>
              </a:ext>
            </a:extLst>
          </p:cNvPr>
          <p:cNvSpPr txBox="1"/>
          <p:nvPr/>
        </p:nvSpPr>
        <p:spPr>
          <a:xfrm>
            <a:off x="6845673" y="5180851"/>
            <a:ext cx="75374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/>
              <a:t>Le clavier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4254DCD-8148-419C-920E-01B4CF0B781C}"/>
              </a:ext>
            </a:extLst>
          </p:cNvPr>
          <p:cNvSpPr txBox="1"/>
          <p:nvPr/>
        </p:nvSpPr>
        <p:spPr>
          <a:xfrm>
            <a:off x="6789929" y="4048007"/>
            <a:ext cx="1134872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/>
              <a:t>Le bouton pour allumer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B215D98D-C9B1-459D-B4FE-F240E09B6FCE}"/>
              </a:ext>
            </a:extLst>
          </p:cNvPr>
          <p:cNvSpPr txBox="1">
            <a:spLocks/>
          </p:cNvSpPr>
          <p:nvPr/>
        </p:nvSpPr>
        <p:spPr>
          <a:xfrm>
            <a:off x="5681616" y="2248120"/>
            <a:ext cx="3666821" cy="41122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63" b="1" dirty="0"/>
              <a:t>De quoi se compose un ordinateur « portable » ?</a:t>
            </a:r>
          </a:p>
        </p:txBody>
      </p:sp>
    </p:spTree>
    <p:extLst>
      <p:ext uri="{BB962C8B-B14F-4D97-AF65-F5344CB8AC3E}">
        <p14:creationId xmlns:p14="http://schemas.microsoft.com/office/powerpoint/2010/main" val="427809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>
            <a:extLst>
              <a:ext uri="{FF2B5EF4-FFF2-40B4-BE49-F238E27FC236}">
                <a16:creationId xmlns:a16="http://schemas.microsoft.com/office/drawing/2014/main" id="{4BC12B42-865E-4EDE-8250-DF8202CCC6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t="11710" r="11932" b="31408"/>
          <a:stretch/>
        </p:blipFill>
        <p:spPr>
          <a:xfrm>
            <a:off x="5303796" y="1963838"/>
            <a:ext cx="1105335" cy="9445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34" y="65191"/>
            <a:ext cx="6315075" cy="49966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600" dirty="0"/>
              <a:t>🤔</a:t>
            </a:r>
            <a:r>
              <a:rPr lang="fr-FR" sz="3250" dirty="0"/>
              <a:t>D’accord, mais ça sert à quoi ?!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7A0E8FE-33A1-490E-B4EB-913F7357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16" y="773362"/>
            <a:ext cx="7643352" cy="255153"/>
          </a:xfrm>
          <a:ln w="19050"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1138" b="1" dirty="0">
                <a:solidFill>
                  <a:srgbClr val="FFC000"/>
                </a:solidFill>
              </a:rPr>
              <a:t>L’écran</a:t>
            </a:r>
            <a:r>
              <a:rPr lang="fr-FR" sz="1138" dirty="0">
                <a:solidFill>
                  <a:srgbClr val="FFC000"/>
                </a:solidFill>
              </a:rPr>
              <a:t> :</a:t>
            </a:r>
            <a:r>
              <a:rPr lang="fr-FR" sz="1138" dirty="0">
                <a:solidFill>
                  <a:srgbClr val="FFBD59"/>
                </a:solidFill>
              </a:rPr>
              <a:t> </a:t>
            </a:r>
            <a:r>
              <a:rPr lang="fr-FR" sz="1138" dirty="0"/>
              <a:t>C’est sur l’écran de l’ordinateur que vous allez voir apparaître le </a:t>
            </a:r>
            <a:r>
              <a:rPr lang="fr-FR" sz="1138" dirty="0">
                <a:solidFill>
                  <a:srgbClr val="FFC000"/>
                </a:solidFill>
              </a:rPr>
              <a:t>texte</a:t>
            </a:r>
            <a:r>
              <a:rPr lang="fr-FR" sz="1138" dirty="0"/>
              <a:t> que vous tapez ou encore le </a:t>
            </a:r>
            <a:r>
              <a:rPr lang="fr-FR" sz="1138" dirty="0">
                <a:solidFill>
                  <a:srgbClr val="FFC000"/>
                </a:solidFill>
              </a:rPr>
              <a:t>curseur</a:t>
            </a:r>
            <a:r>
              <a:rPr lang="fr-FR" sz="1138" dirty="0"/>
              <a:t> de la souris.</a:t>
            </a:r>
            <a:endParaRPr lang="fr-FR" sz="1138" dirty="0">
              <a:solidFill>
                <a:srgbClr val="FFBD59"/>
              </a:solidFill>
            </a:endParaRP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1AAADB0-7940-4881-B870-1A80BB3A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2418" y="5384705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60118" y="564851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779F5C1-FEE0-4248-94AD-5DC52DBAA93D}"/>
              </a:ext>
            </a:extLst>
          </p:cNvPr>
          <p:cNvSpPr/>
          <p:nvPr/>
        </p:nvSpPr>
        <p:spPr>
          <a:xfrm>
            <a:off x="4622029" y="4244471"/>
            <a:ext cx="917327" cy="255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443BE5B-662F-4B88-92E4-11352AB866F1}"/>
              </a:ext>
            </a:extLst>
          </p:cNvPr>
          <p:cNvGrpSpPr/>
          <p:nvPr/>
        </p:nvGrpSpPr>
        <p:grpSpPr>
          <a:xfrm>
            <a:off x="3127174" y="1206486"/>
            <a:ext cx="2921595" cy="787366"/>
            <a:chOff x="1269671" y="2310993"/>
            <a:chExt cx="3595809" cy="969066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432C5FF-1A46-490B-88E2-B6B69C409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888" b="16408"/>
            <a:stretch/>
          </p:blipFill>
          <p:spPr>
            <a:xfrm>
              <a:off x="2338245" y="2545667"/>
              <a:ext cx="1290879" cy="462777"/>
            </a:xfrm>
            <a:prstGeom prst="rect">
              <a:avLst/>
            </a:prstGeom>
          </p:spPr>
        </p:pic>
        <p:sp>
          <p:nvSpPr>
            <p:cNvPr id="18" name="Espace réservé du contenu 16">
              <a:extLst>
                <a:ext uri="{FF2B5EF4-FFF2-40B4-BE49-F238E27FC236}">
                  <a16:creationId xmlns:a16="http://schemas.microsoft.com/office/drawing/2014/main" id="{D019CE63-2473-4F62-9041-48EBCBF31991}"/>
                </a:ext>
              </a:extLst>
            </p:cNvPr>
            <p:cNvSpPr txBox="1">
              <a:spLocks/>
            </p:cNvSpPr>
            <p:nvPr/>
          </p:nvSpPr>
          <p:spPr>
            <a:xfrm>
              <a:off x="1269671" y="2310993"/>
              <a:ext cx="3595809" cy="969066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txBody>
            <a:bodyPr vert="horz" lIns="74295" tIns="37148" rIns="74295" bIns="37148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b="1" dirty="0">
                  <a:solidFill>
                    <a:srgbClr val="FFC000"/>
                  </a:solidFill>
                </a:rPr>
                <a:t>La souris</a:t>
              </a:r>
              <a:r>
                <a:rPr lang="fr-FR" sz="1138" dirty="0">
                  <a:solidFill>
                    <a:srgbClr val="FFC000"/>
                  </a:solidFill>
                </a:rPr>
                <a:t>: </a:t>
              </a:r>
              <a:r>
                <a:rPr lang="fr-FR" sz="1138" dirty="0"/>
                <a:t>C’est comme une </a:t>
              </a:r>
              <a:r>
                <a:rPr lang="fr-FR" sz="1138" dirty="0">
                  <a:solidFill>
                    <a:srgbClr val="FFC000"/>
                  </a:solidFill>
                </a:rPr>
                <a:t>vraie main</a:t>
              </a:r>
              <a:r>
                <a:rPr lang="fr-FR" sz="1138" dirty="0"/>
                <a:t>. </a:t>
              </a:r>
            </a:p>
            <a:p>
              <a:pPr marL="0" indent="0">
                <a:buNone/>
              </a:pPr>
              <a:endParaRPr lang="fr-FR" sz="1138" dirty="0"/>
            </a:p>
            <a:p>
              <a:pPr marL="0" indent="0">
                <a:buNone/>
              </a:pPr>
              <a:r>
                <a:rPr lang="fr-FR" sz="1138" dirty="0"/>
                <a:t>La flèche sur l’écran joue le rôle de pointeur.</a:t>
              </a:r>
              <a:endParaRPr lang="fr-FR" sz="1138" dirty="0">
                <a:solidFill>
                  <a:srgbClr val="FFBD59"/>
                </a:solidFill>
              </a:endParaRPr>
            </a:p>
          </p:txBody>
        </p:sp>
      </p:grpSp>
      <p:sp>
        <p:nvSpPr>
          <p:cNvPr id="13" name="Espace réservé du contenu 16">
            <a:extLst>
              <a:ext uri="{FF2B5EF4-FFF2-40B4-BE49-F238E27FC236}">
                <a16:creationId xmlns:a16="http://schemas.microsoft.com/office/drawing/2014/main" id="{20D6E617-4BD0-481E-80D7-AB9EDB332CBE}"/>
              </a:ext>
            </a:extLst>
          </p:cNvPr>
          <p:cNvSpPr txBox="1">
            <a:spLocks/>
          </p:cNvSpPr>
          <p:nvPr/>
        </p:nvSpPr>
        <p:spPr>
          <a:xfrm>
            <a:off x="718013" y="2112874"/>
            <a:ext cx="4045557" cy="1393828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50" b="1" dirty="0">
                <a:solidFill>
                  <a:srgbClr val="FFC000"/>
                </a:solidFill>
              </a:rPr>
              <a:t>La souris (ou le pavé tactile) :</a:t>
            </a:r>
          </a:p>
          <a:p>
            <a:pPr marL="0" indent="0">
              <a:buNone/>
            </a:pPr>
            <a:r>
              <a:rPr lang="fr-FR" sz="1138" dirty="0"/>
              <a:t>Lorsque vous déplacer la souris avec </a:t>
            </a:r>
            <a:r>
              <a:rPr lang="fr-FR" sz="1138" dirty="0">
                <a:solidFill>
                  <a:srgbClr val="FFC000"/>
                </a:solidFill>
              </a:rPr>
              <a:t>votre main </a:t>
            </a:r>
            <a:r>
              <a:rPr lang="fr-FR" sz="1138" dirty="0"/>
              <a:t>ou le pavé tactile avec </a:t>
            </a:r>
            <a:r>
              <a:rPr lang="fr-FR" sz="1138" dirty="0">
                <a:solidFill>
                  <a:srgbClr val="FFC000"/>
                </a:solidFill>
              </a:rPr>
              <a:t>votre doigt</a:t>
            </a:r>
            <a:r>
              <a:rPr lang="fr-FR" sz="1138" dirty="0"/>
              <a:t>, vous voyez </a:t>
            </a:r>
            <a:r>
              <a:rPr lang="fr-FR" sz="1138" dirty="0">
                <a:solidFill>
                  <a:srgbClr val="FFC000"/>
                </a:solidFill>
              </a:rPr>
              <a:t>le curseur </a:t>
            </a:r>
            <a:r>
              <a:rPr lang="fr-FR" sz="1138" dirty="0"/>
              <a:t>(flèche blanche) se déplacer en même temps à l’écran.</a:t>
            </a:r>
            <a:r>
              <a:rPr lang="fr-FR" sz="1138" dirty="0">
                <a:solidFill>
                  <a:srgbClr val="FFBD59"/>
                </a:solidFill>
              </a:rPr>
              <a:t> </a:t>
            </a:r>
          </a:p>
          <a:p>
            <a:pPr marL="0" indent="0">
              <a:buNone/>
            </a:pPr>
            <a:endParaRPr lang="fr-FR" sz="1463" dirty="0">
              <a:solidFill>
                <a:srgbClr val="FFBD59"/>
              </a:solidFill>
            </a:endParaRPr>
          </a:p>
          <a:p>
            <a:pPr marL="0" indent="0">
              <a:buNone/>
            </a:pPr>
            <a:endParaRPr lang="fr-FR" sz="1463" dirty="0"/>
          </a:p>
          <a:p>
            <a:pPr marL="0" indent="0">
              <a:buNone/>
            </a:pPr>
            <a:endParaRPr lang="fr-FR" sz="1463" dirty="0"/>
          </a:p>
          <a:p>
            <a:pPr marL="0" indent="0">
              <a:buNone/>
            </a:pPr>
            <a:endParaRPr lang="fr-FR" sz="1463" dirty="0"/>
          </a:p>
          <a:p>
            <a:pPr marL="0" indent="0">
              <a:buNone/>
            </a:pPr>
            <a:endParaRPr lang="fr-FR" sz="1463" dirty="0"/>
          </a:p>
          <a:p>
            <a:pPr marL="0" indent="0">
              <a:buNone/>
            </a:pPr>
            <a:endParaRPr lang="fr-FR" sz="1463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3CA3D01-0A38-46CF-A57F-38F61A17E4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63" b="7694"/>
          <a:stretch/>
        </p:blipFill>
        <p:spPr>
          <a:xfrm>
            <a:off x="60510" y="3224578"/>
            <a:ext cx="1199215" cy="123171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28AC935-EAE6-4FC1-A22C-B87A90FC3FF7}"/>
              </a:ext>
            </a:extLst>
          </p:cNvPr>
          <p:cNvSpPr txBox="1"/>
          <p:nvPr/>
        </p:nvSpPr>
        <p:spPr>
          <a:xfrm>
            <a:off x="1285957" y="3424280"/>
            <a:ext cx="3290440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38" dirty="0"/>
              <a:t>💡 On peut </a:t>
            </a:r>
            <a:r>
              <a:rPr lang="fr-FR" sz="1138" dirty="0">
                <a:solidFill>
                  <a:srgbClr val="FFC000"/>
                </a:solidFill>
              </a:rPr>
              <a:t>cliquer</a:t>
            </a:r>
            <a:r>
              <a:rPr lang="fr-FR" sz="1138" dirty="0">
                <a:solidFill>
                  <a:srgbClr val="FFBD59"/>
                </a:solidFill>
              </a:rPr>
              <a:t> </a:t>
            </a:r>
            <a:r>
              <a:rPr lang="fr-FR" sz="1138" dirty="0"/>
              <a:t>en appuyant sur le </a:t>
            </a:r>
            <a:r>
              <a:rPr lang="fr-FR" sz="1138" dirty="0">
                <a:solidFill>
                  <a:srgbClr val="FFC000"/>
                </a:solidFill>
              </a:rPr>
              <a:t>bouton</a:t>
            </a:r>
            <a:r>
              <a:rPr lang="fr-FR" sz="1138" dirty="0">
                <a:solidFill>
                  <a:srgbClr val="FFBD59"/>
                </a:solidFill>
              </a:rPr>
              <a:t> </a:t>
            </a:r>
            <a:r>
              <a:rPr lang="fr-FR" sz="1138" dirty="0"/>
              <a:t>gauche ou droit de la souris : on appelle ça </a:t>
            </a:r>
            <a:r>
              <a:rPr lang="fr-FR" sz="1138" b="1" dirty="0">
                <a:solidFill>
                  <a:srgbClr val="FFC000"/>
                </a:solidFill>
              </a:rPr>
              <a:t>un clic gauche </a:t>
            </a:r>
            <a:r>
              <a:rPr lang="fr-FR" sz="1138" dirty="0"/>
              <a:t>ou </a:t>
            </a:r>
            <a:r>
              <a:rPr lang="fr-FR" sz="1138" b="1" dirty="0">
                <a:solidFill>
                  <a:srgbClr val="FFC000"/>
                </a:solidFill>
              </a:rPr>
              <a:t>un clic droit</a:t>
            </a:r>
            <a:r>
              <a:rPr lang="fr-FR" sz="1138" dirty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070968-E332-4284-966D-B60CEFE1C22B}"/>
              </a:ext>
            </a:extLst>
          </p:cNvPr>
          <p:cNvSpPr txBox="1"/>
          <p:nvPr/>
        </p:nvSpPr>
        <p:spPr>
          <a:xfrm>
            <a:off x="1269519" y="4403216"/>
            <a:ext cx="3290440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38" dirty="0"/>
              <a:t>💡 Lorsque l’on appuie deux fois rapidement sur le bouton gauche de la souris, on fait un </a:t>
            </a:r>
            <a:r>
              <a:rPr lang="fr-FR" sz="1138" b="1" dirty="0">
                <a:solidFill>
                  <a:srgbClr val="FFC000"/>
                </a:solidFill>
              </a:rPr>
              <a:t>double clic</a:t>
            </a:r>
            <a:r>
              <a:rPr lang="fr-FR" sz="1138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9BA8C1F-D822-4F82-9CF4-DCE3176222C7}"/>
              </a:ext>
            </a:extLst>
          </p:cNvPr>
          <p:cNvSpPr txBox="1"/>
          <p:nvPr/>
        </p:nvSpPr>
        <p:spPr>
          <a:xfrm>
            <a:off x="6478343" y="2258946"/>
            <a:ext cx="3387841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38" dirty="0"/>
              <a:t>💡 Comme un ascenseur, la </a:t>
            </a:r>
            <a:r>
              <a:rPr lang="fr-FR" sz="1138" b="1" dirty="0">
                <a:solidFill>
                  <a:srgbClr val="FFBD59"/>
                </a:solidFill>
              </a:rPr>
              <a:t>molette</a:t>
            </a:r>
            <a:r>
              <a:rPr lang="fr-FR" sz="1138" dirty="0"/>
              <a:t> permet de faire monter et descendre la barre de défilement.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EC6EE6-8A97-4F55-BABB-3706043057E1}"/>
              </a:ext>
            </a:extLst>
          </p:cNvPr>
          <p:cNvSpPr/>
          <p:nvPr/>
        </p:nvSpPr>
        <p:spPr>
          <a:xfrm rot="5400000">
            <a:off x="6022171" y="2303524"/>
            <a:ext cx="423419" cy="72115"/>
          </a:xfrm>
          <a:prstGeom prst="rect">
            <a:avLst/>
          </a:prstGeom>
          <a:solidFill>
            <a:srgbClr val="FFBD59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0AF3FE71-0F84-481A-B288-93D14AE8080A}"/>
              </a:ext>
            </a:extLst>
          </p:cNvPr>
          <p:cNvCxnSpPr>
            <a:cxnSpLocks/>
          </p:cNvCxnSpPr>
          <p:nvPr/>
        </p:nvCxnSpPr>
        <p:spPr>
          <a:xfrm>
            <a:off x="6018823" y="2037887"/>
            <a:ext cx="0" cy="708870"/>
          </a:xfrm>
          <a:prstGeom prst="straightConnector1">
            <a:avLst/>
          </a:prstGeom>
          <a:ln w="38100">
            <a:solidFill>
              <a:srgbClr val="FFBD5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rganigramme : Alternative 48">
            <a:extLst>
              <a:ext uri="{FF2B5EF4-FFF2-40B4-BE49-F238E27FC236}">
                <a16:creationId xmlns:a16="http://schemas.microsoft.com/office/drawing/2014/main" id="{1E8C0650-53F1-4B93-BB84-D9810DF9A7C3}"/>
              </a:ext>
            </a:extLst>
          </p:cNvPr>
          <p:cNvSpPr/>
          <p:nvPr/>
        </p:nvSpPr>
        <p:spPr>
          <a:xfrm>
            <a:off x="5593871" y="2204813"/>
            <a:ext cx="33593" cy="136069"/>
          </a:xfrm>
          <a:prstGeom prst="flowChartAlternateProcess">
            <a:avLst/>
          </a:prstGeom>
          <a:solidFill>
            <a:srgbClr val="FFBD59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C0EB7F50-7E21-405F-8512-A811D0EBDA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8"/>
          <a:stretch/>
        </p:blipFill>
        <p:spPr>
          <a:xfrm>
            <a:off x="6979334" y="3781722"/>
            <a:ext cx="2886850" cy="1515243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A5409EA5-ABCE-444D-B79C-7C2E34E6565A}"/>
              </a:ext>
            </a:extLst>
          </p:cNvPr>
          <p:cNvSpPr txBox="1"/>
          <p:nvPr/>
        </p:nvSpPr>
        <p:spPr>
          <a:xfrm>
            <a:off x="4990081" y="3557191"/>
            <a:ext cx="1989253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38" dirty="0"/>
              <a:t>💡 Ne soyez pas surpris ! Lorsque vous déplacez votre souris, la </a:t>
            </a:r>
            <a:r>
              <a:rPr lang="fr-FR" sz="1138" dirty="0">
                <a:solidFill>
                  <a:srgbClr val="FFC000"/>
                </a:solidFill>
              </a:rPr>
              <a:t>flèche </a:t>
            </a:r>
            <a:r>
              <a:rPr lang="fr-FR" sz="1138" dirty="0"/>
              <a:t>peut </a:t>
            </a:r>
            <a:r>
              <a:rPr lang="fr-FR" sz="1138" dirty="0">
                <a:solidFill>
                  <a:srgbClr val="FFC000"/>
                </a:solidFill>
              </a:rPr>
              <a:t>changer d’apparence</a:t>
            </a:r>
            <a:r>
              <a:rPr lang="fr-FR" sz="1138" dirty="0">
                <a:solidFill>
                  <a:srgbClr val="FFBD59"/>
                </a:solidFill>
              </a:rPr>
              <a:t> </a:t>
            </a:r>
            <a:r>
              <a:rPr lang="fr-FR" sz="1138" dirty="0"/>
              <a:t>! 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AC165EF3-A1D5-4298-868F-B52F0D72D8BA}"/>
              </a:ext>
            </a:extLst>
          </p:cNvPr>
          <p:cNvCxnSpPr>
            <a:cxnSpLocks/>
          </p:cNvCxnSpPr>
          <p:nvPr/>
        </p:nvCxnSpPr>
        <p:spPr>
          <a:xfrm>
            <a:off x="8922543" y="3828332"/>
            <a:ext cx="804732" cy="0"/>
          </a:xfrm>
          <a:prstGeom prst="line">
            <a:avLst/>
          </a:prstGeom>
          <a:ln w="1905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73F264A-1544-405C-BECC-E2A3143123F3}"/>
              </a:ext>
            </a:extLst>
          </p:cNvPr>
          <p:cNvCxnSpPr>
            <a:cxnSpLocks/>
          </p:cNvCxnSpPr>
          <p:nvPr/>
        </p:nvCxnSpPr>
        <p:spPr>
          <a:xfrm>
            <a:off x="8022900" y="3828332"/>
            <a:ext cx="804732" cy="0"/>
          </a:xfrm>
          <a:prstGeom prst="line">
            <a:avLst/>
          </a:prstGeom>
          <a:ln w="1905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B432F7B4-B1C2-4D06-AB59-6CE5ADA52EDC}"/>
              </a:ext>
            </a:extLst>
          </p:cNvPr>
          <p:cNvCxnSpPr>
            <a:cxnSpLocks/>
          </p:cNvCxnSpPr>
          <p:nvPr/>
        </p:nvCxnSpPr>
        <p:spPr>
          <a:xfrm>
            <a:off x="8022900" y="4573980"/>
            <a:ext cx="804732" cy="0"/>
          </a:xfrm>
          <a:prstGeom prst="line">
            <a:avLst/>
          </a:prstGeom>
          <a:ln w="1905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645730BA-2E7A-4D96-846E-6DF2C7FE4B09}"/>
              </a:ext>
            </a:extLst>
          </p:cNvPr>
          <p:cNvCxnSpPr>
            <a:cxnSpLocks/>
          </p:cNvCxnSpPr>
          <p:nvPr/>
        </p:nvCxnSpPr>
        <p:spPr>
          <a:xfrm>
            <a:off x="7124576" y="3828332"/>
            <a:ext cx="804732" cy="0"/>
          </a:xfrm>
          <a:prstGeom prst="line">
            <a:avLst/>
          </a:prstGeom>
          <a:ln w="1905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ulle narrative : rectangle 55">
            <a:extLst>
              <a:ext uri="{FF2B5EF4-FFF2-40B4-BE49-F238E27FC236}">
                <a16:creationId xmlns:a16="http://schemas.microsoft.com/office/drawing/2014/main" id="{3EE6F8E6-B19C-4DBF-8258-F8606001AD2F}"/>
              </a:ext>
            </a:extLst>
          </p:cNvPr>
          <p:cNvSpPr/>
          <p:nvPr/>
        </p:nvSpPr>
        <p:spPr>
          <a:xfrm>
            <a:off x="8049993" y="3420804"/>
            <a:ext cx="777639" cy="330363"/>
          </a:xfrm>
          <a:prstGeom prst="wedgeRectCallout">
            <a:avLst>
              <a:gd name="adj1" fmla="val -20535"/>
              <a:gd name="adj2" fmla="val 71173"/>
            </a:avLst>
          </a:prstGeom>
          <a:solidFill>
            <a:schemeClr val="bg1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B133EC3-F376-43A6-8774-6B43FC86DFA6}"/>
              </a:ext>
            </a:extLst>
          </p:cNvPr>
          <p:cNvSpPr txBox="1"/>
          <p:nvPr/>
        </p:nvSpPr>
        <p:spPr>
          <a:xfrm>
            <a:off x="8059787" y="3383313"/>
            <a:ext cx="7776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75" dirty="0"/>
              <a:t>Permet d’</a:t>
            </a:r>
            <a:r>
              <a:rPr lang="fr-FR" sz="975" dirty="0">
                <a:solidFill>
                  <a:srgbClr val="FFBD59"/>
                </a:solidFill>
              </a:rPr>
              <a:t>écrire</a:t>
            </a:r>
            <a:endParaRPr lang="fr-FR" sz="975" dirty="0"/>
          </a:p>
        </p:txBody>
      </p:sp>
      <p:sp>
        <p:nvSpPr>
          <p:cNvPr id="58" name="Bulle narrative : rectangle 57">
            <a:extLst>
              <a:ext uri="{FF2B5EF4-FFF2-40B4-BE49-F238E27FC236}">
                <a16:creationId xmlns:a16="http://schemas.microsoft.com/office/drawing/2014/main" id="{184F2670-3B7D-4EAA-9087-8EF665E98BA8}"/>
              </a:ext>
            </a:extLst>
          </p:cNvPr>
          <p:cNvSpPr/>
          <p:nvPr/>
        </p:nvSpPr>
        <p:spPr>
          <a:xfrm>
            <a:off x="8922543" y="3424662"/>
            <a:ext cx="867406" cy="330363"/>
          </a:xfrm>
          <a:prstGeom prst="wedgeRectCallout">
            <a:avLst>
              <a:gd name="adj1" fmla="val 27822"/>
              <a:gd name="adj2" fmla="val 70551"/>
            </a:avLst>
          </a:prstGeom>
          <a:solidFill>
            <a:schemeClr val="bg1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EFC6851-310D-4C40-B845-80EAA5731EC2}"/>
              </a:ext>
            </a:extLst>
          </p:cNvPr>
          <p:cNvSpPr txBox="1"/>
          <p:nvPr/>
        </p:nvSpPr>
        <p:spPr>
          <a:xfrm>
            <a:off x="8827631" y="3380825"/>
            <a:ext cx="103855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75" dirty="0"/>
              <a:t>Permet de </a:t>
            </a:r>
            <a:r>
              <a:rPr lang="fr-FR" sz="975" dirty="0">
                <a:solidFill>
                  <a:srgbClr val="FFBD59"/>
                </a:solidFill>
              </a:rPr>
              <a:t>mettre en action</a:t>
            </a:r>
            <a:endParaRPr lang="fr-FR" sz="975" dirty="0"/>
          </a:p>
        </p:txBody>
      </p:sp>
      <p:sp>
        <p:nvSpPr>
          <p:cNvPr id="60" name="Bulle narrative : rectangle 59">
            <a:extLst>
              <a:ext uri="{FF2B5EF4-FFF2-40B4-BE49-F238E27FC236}">
                <a16:creationId xmlns:a16="http://schemas.microsoft.com/office/drawing/2014/main" id="{261CBD4F-3702-406F-A22E-4E936B569949}"/>
              </a:ext>
            </a:extLst>
          </p:cNvPr>
          <p:cNvSpPr/>
          <p:nvPr/>
        </p:nvSpPr>
        <p:spPr>
          <a:xfrm>
            <a:off x="7144466" y="3413816"/>
            <a:ext cx="777639" cy="330363"/>
          </a:xfrm>
          <a:prstGeom prst="wedgeRectCallout">
            <a:avLst>
              <a:gd name="adj1" fmla="val 1064"/>
              <a:gd name="adj2" fmla="val 73039"/>
            </a:avLst>
          </a:prstGeom>
          <a:solidFill>
            <a:schemeClr val="bg1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CA2D416-870D-4EF2-BEB3-1CE156E6D5E3}"/>
              </a:ext>
            </a:extLst>
          </p:cNvPr>
          <p:cNvSpPr txBox="1"/>
          <p:nvPr/>
        </p:nvSpPr>
        <p:spPr>
          <a:xfrm>
            <a:off x="7083463" y="3374735"/>
            <a:ext cx="89964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75" dirty="0"/>
              <a:t>Permet de </a:t>
            </a:r>
            <a:r>
              <a:rPr lang="fr-FR" sz="975" dirty="0">
                <a:solidFill>
                  <a:srgbClr val="FFBD59"/>
                </a:solidFill>
              </a:rPr>
              <a:t>pointer</a:t>
            </a:r>
            <a:endParaRPr lang="fr-FR" sz="975" dirty="0"/>
          </a:p>
        </p:txBody>
      </p:sp>
      <p:sp>
        <p:nvSpPr>
          <p:cNvPr id="62" name="Bulle narrative : rectangle 61">
            <a:extLst>
              <a:ext uri="{FF2B5EF4-FFF2-40B4-BE49-F238E27FC236}">
                <a16:creationId xmlns:a16="http://schemas.microsoft.com/office/drawing/2014/main" id="{259808FC-333D-4052-AC91-813F2E0C86EA}"/>
              </a:ext>
            </a:extLst>
          </p:cNvPr>
          <p:cNvSpPr/>
          <p:nvPr/>
        </p:nvSpPr>
        <p:spPr>
          <a:xfrm>
            <a:off x="7152374" y="4704679"/>
            <a:ext cx="777639" cy="330363"/>
          </a:xfrm>
          <a:prstGeom prst="wedgeRectCallout">
            <a:avLst>
              <a:gd name="adj1" fmla="val 61349"/>
              <a:gd name="adj2" fmla="val -10940"/>
            </a:avLst>
          </a:prstGeom>
          <a:solidFill>
            <a:schemeClr val="bg1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2CA72EA-F153-4CFA-BBCF-1295B1B5D4C0}"/>
              </a:ext>
            </a:extLst>
          </p:cNvPr>
          <p:cNvSpPr txBox="1"/>
          <p:nvPr/>
        </p:nvSpPr>
        <p:spPr>
          <a:xfrm>
            <a:off x="7083463" y="4671778"/>
            <a:ext cx="89964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75" dirty="0"/>
              <a:t>Indique qu’il faut </a:t>
            </a:r>
            <a:r>
              <a:rPr lang="fr-FR" sz="975" dirty="0">
                <a:solidFill>
                  <a:srgbClr val="FFBD59"/>
                </a:solidFill>
              </a:rPr>
              <a:t>patienter</a:t>
            </a:r>
            <a:endParaRPr lang="fr-FR" sz="975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46C7A6-A1F8-9867-FFAC-0DCE0BD34333}"/>
              </a:ext>
            </a:extLst>
          </p:cNvPr>
          <p:cNvSpPr txBox="1"/>
          <p:nvPr/>
        </p:nvSpPr>
        <p:spPr>
          <a:xfrm>
            <a:off x="2495260" y="5567267"/>
            <a:ext cx="3115407" cy="738664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Pour m’exercer à la maison :</a:t>
            </a:r>
          </a:p>
          <a:p>
            <a:pPr algn="ctr"/>
            <a:r>
              <a:rPr lang="fr-FR" sz="1400" dirty="0"/>
              <a:t>👉 </a:t>
            </a:r>
            <a:r>
              <a:rPr lang="fr-FR" sz="1400" b="1" dirty="0">
                <a:solidFill>
                  <a:srgbClr val="FFC000"/>
                </a:solidFill>
              </a:rPr>
              <a:t>clic-formation.net</a:t>
            </a:r>
          </a:p>
          <a:p>
            <a:pPr algn="ctr"/>
            <a:r>
              <a:rPr lang="fr-FR" sz="1400" b="1" dirty="0"/>
              <a:t>🖱 « Débutant »</a:t>
            </a:r>
          </a:p>
        </p:txBody>
      </p:sp>
    </p:spTree>
    <p:extLst>
      <p:ext uri="{BB962C8B-B14F-4D97-AF65-F5344CB8AC3E}">
        <p14:creationId xmlns:p14="http://schemas.microsoft.com/office/powerpoint/2010/main" val="19921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257240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🤔</a:t>
            </a:r>
            <a:r>
              <a:rPr lang="fr-FR" sz="3250" dirty="0"/>
              <a:t>Et on l’utilise comment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65EBB03-4053-46E9-8D64-7457CBD0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463458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8" y="58328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671471" y="583284"/>
            <a:ext cx="8543925" cy="1127808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b="1" dirty="0">
                <a:solidFill>
                  <a:srgbClr val="FFC000"/>
                </a:solidFill>
              </a:rPr>
              <a:t>Le clavier :</a:t>
            </a:r>
          </a:p>
          <a:p>
            <a:pPr marL="0" indent="0">
              <a:buNone/>
            </a:pPr>
            <a:r>
              <a:rPr lang="fr-FR" sz="1788" dirty="0"/>
              <a:t>Le clavier permet d’</a:t>
            </a:r>
            <a:r>
              <a:rPr lang="fr-FR" sz="1788" dirty="0">
                <a:solidFill>
                  <a:srgbClr val="FFC000"/>
                </a:solidFill>
              </a:rPr>
              <a:t>écrire</a:t>
            </a:r>
            <a:r>
              <a:rPr lang="fr-FR" sz="1788" dirty="0"/>
              <a:t>. Les lettres de l’alphabet se trouvent au centre et apparaissent naturellement en </a:t>
            </a:r>
            <a:r>
              <a:rPr lang="fr-FR" sz="1788" dirty="0">
                <a:solidFill>
                  <a:srgbClr val="FFC000"/>
                </a:solidFill>
              </a:rPr>
              <a:t>minuscule</a:t>
            </a:r>
            <a:r>
              <a:rPr lang="fr-FR" sz="1788" dirty="0"/>
              <a:t> quand on tape sur les touches du clavier.</a:t>
            </a:r>
            <a:endParaRPr lang="fr-FR" sz="1788" dirty="0">
              <a:solidFill>
                <a:srgbClr val="FFBD59"/>
              </a:solidFill>
            </a:endParaRPr>
          </a:p>
          <a:p>
            <a:pPr marL="0" indent="0">
              <a:buNone/>
            </a:pPr>
            <a:endParaRPr lang="fr-FR" sz="1788" dirty="0">
              <a:solidFill>
                <a:srgbClr val="FFBD59"/>
              </a:solidFill>
            </a:endParaRPr>
          </a:p>
          <a:p>
            <a:pPr marL="0" indent="0">
              <a:buNone/>
            </a:pPr>
            <a:endParaRPr lang="fr-FR" sz="1788" dirty="0"/>
          </a:p>
          <a:p>
            <a:pPr marL="0" indent="0">
              <a:buNone/>
            </a:pPr>
            <a:endParaRPr lang="fr-FR" sz="1788" dirty="0"/>
          </a:p>
          <a:p>
            <a:pPr marL="0" indent="0">
              <a:buNone/>
            </a:pPr>
            <a:endParaRPr lang="fr-FR" sz="1788" dirty="0"/>
          </a:p>
          <a:p>
            <a:pPr marL="0" indent="0">
              <a:buNone/>
            </a:pPr>
            <a:endParaRPr lang="fr-FR" sz="1788" dirty="0"/>
          </a:p>
          <a:p>
            <a:pPr marL="0" indent="0">
              <a:buNone/>
            </a:pPr>
            <a:endParaRPr lang="fr-FR" sz="1788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C598C9-40AB-4284-BE54-025608C0F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94" y="1521189"/>
            <a:ext cx="7136412" cy="2298823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84514F6-525A-459D-965B-0C067AEEDD5E}"/>
              </a:ext>
            </a:extLst>
          </p:cNvPr>
          <p:cNvSpPr/>
          <p:nvPr/>
        </p:nvSpPr>
        <p:spPr>
          <a:xfrm>
            <a:off x="3839307" y="3717921"/>
            <a:ext cx="601435" cy="16807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C4BB2CD-1D38-4969-8529-B0B52DA66138}"/>
              </a:ext>
            </a:extLst>
          </p:cNvPr>
          <p:cNvSpPr/>
          <p:nvPr/>
        </p:nvSpPr>
        <p:spPr>
          <a:xfrm>
            <a:off x="2659482" y="3392451"/>
            <a:ext cx="1876715" cy="318407"/>
          </a:xfrm>
          <a:custGeom>
            <a:avLst/>
            <a:gdLst>
              <a:gd name="connsiteX0" fmla="*/ 0 w 2203269"/>
              <a:gd name="connsiteY0" fmla="*/ 0 h 330925"/>
              <a:gd name="connsiteX1" fmla="*/ 0 w 2203269"/>
              <a:gd name="connsiteY1" fmla="*/ 330925 h 330925"/>
              <a:gd name="connsiteX2" fmla="*/ 2203269 w 2203269"/>
              <a:gd name="connsiteY2" fmla="*/ 322217 h 330925"/>
              <a:gd name="connsiteX3" fmla="*/ 2185852 w 2203269"/>
              <a:gd name="connsiteY3" fmla="*/ 17417 h 330925"/>
              <a:gd name="connsiteX4" fmla="*/ 1262743 w 2203269"/>
              <a:gd name="connsiteY4" fmla="*/ 17417 h 330925"/>
              <a:gd name="connsiteX5" fmla="*/ 1271452 w 2203269"/>
              <a:gd name="connsiteY5" fmla="*/ 165463 h 330925"/>
              <a:gd name="connsiteX6" fmla="*/ 357052 w 2203269"/>
              <a:gd name="connsiteY6" fmla="*/ 156754 h 330925"/>
              <a:gd name="connsiteX7" fmla="*/ 383177 w 2203269"/>
              <a:gd name="connsiteY7" fmla="*/ 0 h 330925"/>
              <a:gd name="connsiteX8" fmla="*/ 0 w 2203269"/>
              <a:gd name="connsiteY8" fmla="*/ 0 h 33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269" h="330925">
                <a:moveTo>
                  <a:pt x="0" y="0"/>
                </a:moveTo>
                <a:lnTo>
                  <a:pt x="0" y="330925"/>
                </a:lnTo>
                <a:lnTo>
                  <a:pt x="2203269" y="322217"/>
                </a:lnTo>
                <a:lnTo>
                  <a:pt x="2185852" y="17417"/>
                </a:lnTo>
                <a:lnTo>
                  <a:pt x="1262743" y="17417"/>
                </a:lnTo>
                <a:lnTo>
                  <a:pt x="1271452" y="165463"/>
                </a:lnTo>
                <a:lnTo>
                  <a:pt x="357052" y="156754"/>
                </a:lnTo>
                <a:lnTo>
                  <a:pt x="38317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0B050">
                  <a:alpha val="33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249D6E3-01F7-43EB-9765-87998CCA7DC0}"/>
              </a:ext>
            </a:extLst>
          </p:cNvPr>
          <p:cNvSpPr txBox="1"/>
          <p:nvPr/>
        </p:nvSpPr>
        <p:spPr>
          <a:xfrm>
            <a:off x="3901529" y="3657227"/>
            <a:ext cx="544831" cy="417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6" b="1" dirty="0">
                <a:solidFill>
                  <a:schemeClr val="bg1"/>
                </a:solidFill>
              </a:rPr>
              <a:t>Espace</a:t>
            </a:r>
            <a:endParaRPr lang="fr-FR" sz="1056" dirty="0">
              <a:solidFill>
                <a:schemeClr val="bg1"/>
              </a:solidFill>
            </a:endParaRP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8B280DA7-D66B-49B9-AD35-3D4B58EE02C7}"/>
              </a:ext>
            </a:extLst>
          </p:cNvPr>
          <p:cNvSpPr/>
          <p:nvPr/>
        </p:nvSpPr>
        <p:spPr>
          <a:xfrm>
            <a:off x="3901529" y="3776010"/>
            <a:ext cx="59525" cy="5189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A0AE2E1-E2BE-4768-BB48-4BC9AB265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2" t="26995" r="33951" b="60100"/>
          <a:stretch/>
        </p:blipFill>
        <p:spPr>
          <a:xfrm>
            <a:off x="6725244" y="3946806"/>
            <a:ext cx="664578" cy="63688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5B278D-515D-463E-897D-55677794D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 t="39901" r="34059" b="31821"/>
          <a:stretch/>
        </p:blipFill>
        <p:spPr>
          <a:xfrm>
            <a:off x="4782741" y="3930448"/>
            <a:ext cx="986730" cy="920948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A9F0E29-6F94-47F7-BA93-181137F96F1E}"/>
              </a:ext>
            </a:extLst>
          </p:cNvPr>
          <p:cNvCxnSpPr>
            <a:cxnSpLocks/>
          </p:cNvCxnSpPr>
          <p:nvPr/>
        </p:nvCxnSpPr>
        <p:spPr>
          <a:xfrm flipH="1">
            <a:off x="5525690" y="2954016"/>
            <a:ext cx="332781" cy="1137447"/>
          </a:xfrm>
          <a:prstGeom prst="straightConnector1">
            <a:avLst/>
          </a:prstGeom>
          <a:ln w="19050">
            <a:solidFill>
              <a:srgbClr val="D35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9F260DA4-48D8-4B4D-BA59-3B5811C34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5" t="68179" r="33733" b="20348"/>
          <a:stretch/>
        </p:blipFill>
        <p:spPr>
          <a:xfrm>
            <a:off x="449971" y="3884249"/>
            <a:ext cx="1549738" cy="472903"/>
          </a:xfrm>
          <a:prstGeom prst="rect">
            <a:avLst/>
          </a:prstGeom>
        </p:spPr>
      </p:pic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A30367F-147A-43D3-85D4-3EBF55350435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1224840" y="3256171"/>
            <a:ext cx="422788" cy="628077"/>
          </a:xfrm>
          <a:prstGeom prst="straightConnector1">
            <a:avLst/>
          </a:prstGeom>
          <a:ln w="19050">
            <a:solidFill>
              <a:srgbClr val="D35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7C9CD62-A1E4-4425-AC83-C450A5CDCB72}"/>
              </a:ext>
            </a:extLst>
          </p:cNvPr>
          <p:cNvSpPr/>
          <p:nvPr/>
        </p:nvSpPr>
        <p:spPr>
          <a:xfrm>
            <a:off x="4669737" y="3894792"/>
            <a:ext cx="422567" cy="462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412174-EEF1-4BB6-8315-DDBEDB8F72FB}"/>
              </a:ext>
            </a:extLst>
          </p:cNvPr>
          <p:cNvSpPr/>
          <p:nvPr/>
        </p:nvSpPr>
        <p:spPr>
          <a:xfrm>
            <a:off x="1924639" y="3866673"/>
            <a:ext cx="422567" cy="490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959A6F-5189-46A2-AE9F-7B4DCB9EE26F}"/>
              </a:ext>
            </a:extLst>
          </p:cNvPr>
          <p:cNvSpPr/>
          <p:nvPr/>
        </p:nvSpPr>
        <p:spPr>
          <a:xfrm>
            <a:off x="7316555" y="3946805"/>
            <a:ext cx="422567" cy="73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40A3A2-DF69-4449-847E-0662E69B0D11}"/>
              </a:ext>
            </a:extLst>
          </p:cNvPr>
          <p:cNvSpPr/>
          <p:nvPr/>
        </p:nvSpPr>
        <p:spPr>
          <a:xfrm rot="16200000">
            <a:off x="6887024" y="3528987"/>
            <a:ext cx="237232" cy="73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A802609-DB1E-47E3-8BB8-DE500F144770}"/>
              </a:ext>
            </a:extLst>
          </p:cNvPr>
          <p:cNvCxnSpPr>
            <a:cxnSpLocks/>
          </p:cNvCxnSpPr>
          <p:nvPr/>
        </p:nvCxnSpPr>
        <p:spPr>
          <a:xfrm>
            <a:off x="6031056" y="2330074"/>
            <a:ext cx="783190" cy="1761389"/>
          </a:xfrm>
          <a:prstGeom prst="straightConnector1">
            <a:avLst/>
          </a:prstGeom>
          <a:ln w="19050">
            <a:solidFill>
              <a:srgbClr val="D35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117D8-847D-4A7E-9AB8-41D7AB12237C}"/>
              </a:ext>
            </a:extLst>
          </p:cNvPr>
          <p:cNvSpPr/>
          <p:nvPr/>
        </p:nvSpPr>
        <p:spPr>
          <a:xfrm>
            <a:off x="5744300" y="3866673"/>
            <a:ext cx="422567" cy="1047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7" name="Espace réservé du contenu 16">
            <a:extLst>
              <a:ext uri="{FF2B5EF4-FFF2-40B4-BE49-F238E27FC236}">
                <a16:creationId xmlns:a16="http://schemas.microsoft.com/office/drawing/2014/main" id="{86EEC491-3983-0F1E-2CBE-93DB81C50326}"/>
              </a:ext>
            </a:extLst>
          </p:cNvPr>
          <p:cNvSpPr txBox="1">
            <a:spLocks/>
          </p:cNvSpPr>
          <p:nvPr/>
        </p:nvSpPr>
        <p:spPr>
          <a:xfrm>
            <a:off x="3724642" y="3904908"/>
            <a:ext cx="2456715" cy="685737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169" b="1" dirty="0"/>
              <a:t>Bon à savoir </a:t>
            </a:r>
            <a:r>
              <a:rPr lang="fr-FR" sz="3169" dirty="0"/>
              <a:t>:</a:t>
            </a:r>
            <a:endParaRPr lang="fr-FR" sz="1788" dirty="0"/>
          </a:p>
          <a:p>
            <a:pPr marL="0" indent="0">
              <a:buNone/>
            </a:pPr>
            <a:endParaRPr lang="fr-FR" sz="1788" dirty="0"/>
          </a:p>
          <a:p>
            <a:pPr marL="0" indent="0">
              <a:buNone/>
            </a:pPr>
            <a:endParaRPr lang="fr-FR" sz="1788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676EA7C-C392-1655-AC66-8EF5DE609830}"/>
              </a:ext>
            </a:extLst>
          </p:cNvPr>
          <p:cNvGrpSpPr/>
          <p:nvPr/>
        </p:nvGrpSpPr>
        <p:grpSpPr>
          <a:xfrm>
            <a:off x="7087631" y="4678083"/>
            <a:ext cx="2465510" cy="2233950"/>
            <a:chOff x="8106631" y="1695188"/>
            <a:chExt cx="3797472" cy="351291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5E3EEC2-C04D-DDA9-8C99-7239D7662899}"/>
                </a:ext>
              </a:extLst>
            </p:cNvPr>
            <p:cNvSpPr txBox="1"/>
            <p:nvPr/>
          </p:nvSpPr>
          <p:spPr>
            <a:xfrm>
              <a:off x="8511185" y="1988688"/>
              <a:ext cx="3023649" cy="87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500" dirty="0"/>
                <a:t>💡 </a:t>
              </a:r>
              <a:r>
                <a:rPr lang="fr-FR" sz="1500" dirty="0">
                  <a:solidFill>
                    <a:srgbClr val="FFC000"/>
                  </a:solidFill>
                </a:rPr>
                <a:t>Caractères spéciaux </a:t>
              </a:r>
              <a:r>
                <a:rPr lang="fr-FR" sz="1500" dirty="0"/>
                <a:t>:			       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1E43BBB-9A60-656A-FE72-70FAD201A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762"/>
            <a:stretch/>
          </p:blipFill>
          <p:spPr>
            <a:xfrm>
              <a:off x="8406618" y="4075816"/>
              <a:ext cx="3284000" cy="80000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2026916-556C-CFB6-2367-F24948AC4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926" b="9391"/>
            <a:stretch/>
          </p:blipFill>
          <p:spPr>
            <a:xfrm>
              <a:off x="8381010" y="2529541"/>
              <a:ext cx="3284000" cy="155277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48B3F6-0F30-75E9-8EEF-FB5F9D938ED8}"/>
                </a:ext>
              </a:extLst>
            </p:cNvPr>
            <p:cNvSpPr/>
            <p:nvPr/>
          </p:nvSpPr>
          <p:spPr>
            <a:xfrm>
              <a:off x="8106631" y="1695188"/>
              <a:ext cx="3797472" cy="351291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13F8683-BE7F-EA22-E345-6897373BDE89}"/>
              </a:ext>
            </a:extLst>
          </p:cNvPr>
          <p:cNvGrpSpPr/>
          <p:nvPr/>
        </p:nvGrpSpPr>
        <p:grpSpPr>
          <a:xfrm>
            <a:off x="371524" y="5482403"/>
            <a:ext cx="5486947" cy="1047905"/>
            <a:chOff x="863164" y="2097189"/>
            <a:chExt cx="7243467" cy="1756456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569A7CA-D407-D189-7762-EF27F2716A8F}"/>
                </a:ext>
              </a:extLst>
            </p:cNvPr>
            <p:cNvSpPr txBox="1"/>
            <p:nvPr/>
          </p:nvSpPr>
          <p:spPr>
            <a:xfrm>
              <a:off x="992533" y="3114314"/>
              <a:ext cx="7114098" cy="45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788" dirty="0"/>
                <a:t>💡 </a:t>
              </a:r>
              <a:r>
                <a:rPr lang="fr-FR" sz="1788" dirty="0">
                  <a:solidFill>
                    <a:srgbClr val="FFC000"/>
                  </a:solidFill>
                </a:rPr>
                <a:t>Majuscules</a:t>
              </a:r>
              <a:r>
                <a:rPr lang="fr-FR" sz="1788" dirty="0"/>
                <a:t> :                                 +</a:t>
              </a:r>
              <a:endParaRPr lang="fr-FR" sz="1463" dirty="0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89E5C34-99F0-13B4-1430-6E5B9E0C0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55" t="68179" r="33733" b="20348"/>
            <a:stretch/>
          </p:blipFill>
          <p:spPr>
            <a:xfrm>
              <a:off x="2908912" y="3062067"/>
              <a:ext cx="1907370" cy="582035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0F75E26-44D5-DF3C-E9C4-0CB477765214}"/>
                </a:ext>
              </a:extLst>
            </p:cNvPr>
            <p:cNvSpPr txBox="1"/>
            <p:nvPr/>
          </p:nvSpPr>
          <p:spPr>
            <a:xfrm>
              <a:off x="1016885" y="2212025"/>
              <a:ext cx="3532698" cy="45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788" dirty="0"/>
                <a:t>💡 Si j’appuie sur la touche  </a:t>
              </a:r>
              <a:endParaRPr lang="fr-FR" sz="1463" dirty="0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EE265E1D-30FE-CF7F-CE70-8A1DC5949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3" t="40382" r="75051" b="46443"/>
            <a:stretch/>
          </p:blipFill>
          <p:spPr>
            <a:xfrm>
              <a:off x="5225857" y="3058249"/>
              <a:ext cx="639604" cy="610526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FD05960E-36E2-5343-E23A-4B6CEE2D4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3" t="40382" r="75051" b="46443"/>
            <a:stretch/>
          </p:blipFill>
          <p:spPr>
            <a:xfrm>
              <a:off x="4229780" y="2147603"/>
              <a:ext cx="639604" cy="610526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45FD508-14D3-B18F-D4C6-97B817C3C449}"/>
                </a:ext>
              </a:extLst>
            </p:cNvPr>
            <p:cNvSpPr txBox="1"/>
            <p:nvPr/>
          </p:nvSpPr>
          <p:spPr>
            <a:xfrm>
              <a:off x="5776160" y="2990659"/>
              <a:ext cx="2041506" cy="606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3" dirty="0"/>
                <a:t>, </a:t>
              </a:r>
              <a:r>
                <a:rPr lang="fr-FR" sz="1788" dirty="0"/>
                <a:t>j’obtiens</a:t>
              </a:r>
              <a:r>
                <a:rPr lang="fr-FR" sz="1463" dirty="0"/>
                <a:t> </a:t>
              </a:r>
              <a:r>
                <a:rPr lang="fr-FR" sz="1788" dirty="0"/>
                <a:t>👉 </a:t>
              </a:r>
              <a:r>
                <a:rPr lang="fr-FR" sz="2600" b="1" dirty="0">
                  <a:solidFill>
                    <a:srgbClr val="FFC000"/>
                  </a:solidFill>
                </a:rPr>
                <a:t>R</a:t>
              </a:r>
              <a:endParaRPr lang="fr-FR" sz="1788" b="1" dirty="0">
                <a:solidFill>
                  <a:srgbClr val="FFC000"/>
                </a:solidFill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2075C63-F763-72CC-355F-B608C2E5F227}"/>
                </a:ext>
              </a:extLst>
            </p:cNvPr>
            <p:cNvSpPr txBox="1"/>
            <p:nvPr/>
          </p:nvSpPr>
          <p:spPr>
            <a:xfrm>
              <a:off x="4816281" y="2117171"/>
              <a:ext cx="1956670" cy="606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3" dirty="0"/>
                <a:t>, </a:t>
              </a:r>
              <a:r>
                <a:rPr lang="fr-FR" sz="1788" dirty="0"/>
                <a:t>j’obtiens</a:t>
              </a:r>
              <a:r>
                <a:rPr lang="fr-FR" sz="1463" dirty="0"/>
                <a:t> </a:t>
              </a:r>
              <a:r>
                <a:rPr lang="fr-FR" sz="1788" dirty="0"/>
                <a:t>👉 </a:t>
              </a:r>
              <a:r>
                <a:rPr lang="fr-FR" sz="2600" b="1" dirty="0">
                  <a:solidFill>
                    <a:srgbClr val="FFC000"/>
                  </a:solidFill>
                </a:rPr>
                <a:t>r</a:t>
              </a:r>
              <a:endParaRPr lang="fr-FR" sz="1788" b="1" dirty="0">
                <a:solidFill>
                  <a:srgbClr val="FFC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25A948-B7E9-C65E-2EFA-DF98D82E94BE}"/>
                </a:ext>
              </a:extLst>
            </p:cNvPr>
            <p:cNvSpPr/>
            <p:nvPr/>
          </p:nvSpPr>
          <p:spPr>
            <a:xfrm>
              <a:off x="863164" y="2097189"/>
              <a:ext cx="6980023" cy="175645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</p:spTree>
    <p:extLst>
      <p:ext uri="{BB962C8B-B14F-4D97-AF65-F5344CB8AC3E}">
        <p14:creationId xmlns:p14="http://schemas.microsoft.com/office/powerpoint/2010/main" val="278728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209922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Pour s’exercer à la maison !</a:t>
            </a:r>
            <a:endParaRPr lang="fr-FR" sz="325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5721-F291-4E0E-9DF2-3EF22D434AD7}" type="datetime1">
              <a:rPr lang="fr-FR" smtClean="0"/>
              <a:t>18/01/2023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652142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681036" y="963954"/>
            <a:ext cx="8543925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3" dirty="0"/>
              <a:t>👉RDV sur le site internet </a:t>
            </a:r>
          </a:p>
          <a:p>
            <a:pPr algn="ctr"/>
            <a:r>
              <a:rPr lang="fr-FR" sz="1463" dirty="0"/>
              <a:t>www.typingclub.com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622446-1133-473F-828A-38D007D98C34}"/>
              </a:ext>
            </a:extLst>
          </p:cNvPr>
          <p:cNvSpPr/>
          <p:nvPr/>
        </p:nvSpPr>
        <p:spPr>
          <a:xfrm>
            <a:off x="3495272" y="1047631"/>
            <a:ext cx="398393" cy="375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75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125E05-7DF5-39BB-3F15-1A056015F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764"/>
          <a:stretch/>
        </p:blipFill>
        <p:spPr>
          <a:xfrm>
            <a:off x="0" y="2103928"/>
            <a:ext cx="9906000" cy="45308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93E84F8-F8F8-4696-D102-4E380FE70A6B}"/>
              </a:ext>
            </a:extLst>
          </p:cNvPr>
          <p:cNvSpPr/>
          <p:nvPr/>
        </p:nvSpPr>
        <p:spPr>
          <a:xfrm>
            <a:off x="8851719" y="2132562"/>
            <a:ext cx="580209" cy="29010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785ECA9-1C31-23B7-D181-E2D658A7F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868" y="2788216"/>
            <a:ext cx="5052060" cy="2557431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3DA613A-0AB6-F018-59F0-7CC9A106FE23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8788039" y="2422667"/>
            <a:ext cx="353785" cy="36554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4F45872F-5DD6-6A34-79AF-E5865EDDE81B}"/>
              </a:ext>
            </a:extLst>
          </p:cNvPr>
          <p:cNvSpPr/>
          <p:nvPr/>
        </p:nvSpPr>
        <p:spPr>
          <a:xfrm>
            <a:off x="6415597" y="2758787"/>
            <a:ext cx="435156" cy="1843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D33A46C-1044-D536-F3D4-3727494E9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56" y="2856304"/>
            <a:ext cx="4133026" cy="2645653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0031D091-83CA-4933-87CF-0E2AA78A4D4C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3965940" y="2850982"/>
            <a:ext cx="2449657" cy="36554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73B6B77-D882-A367-CB24-0D28A5C00A00}"/>
              </a:ext>
            </a:extLst>
          </p:cNvPr>
          <p:cNvSpPr/>
          <p:nvPr/>
        </p:nvSpPr>
        <p:spPr>
          <a:xfrm>
            <a:off x="8964931" y="1753466"/>
            <a:ext cx="398393" cy="375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75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E1FE4A-8BB7-BCC3-D4FA-BEA4B491F4A1}"/>
              </a:ext>
            </a:extLst>
          </p:cNvPr>
          <p:cNvSpPr/>
          <p:nvPr/>
        </p:nvSpPr>
        <p:spPr>
          <a:xfrm>
            <a:off x="6035585" y="2503329"/>
            <a:ext cx="398393" cy="375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75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5A54CA-BF5B-D66B-236E-B6298BE2DA00}"/>
              </a:ext>
            </a:extLst>
          </p:cNvPr>
          <p:cNvSpPr/>
          <p:nvPr/>
        </p:nvSpPr>
        <p:spPr>
          <a:xfrm>
            <a:off x="1243172" y="2796593"/>
            <a:ext cx="398393" cy="375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75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8298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</TotalTime>
  <Words>643</Words>
  <Application>Microsoft Office PowerPoint</Application>
  <PresentationFormat>Format A4 (210 x 297 mm)</PresentationFormat>
  <Paragraphs>86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À quoi peut servir un ordinateur ?</vt:lpstr>
      <vt:lpstr>🤔D’accord, mais ça sert à quoi ?!</vt:lpstr>
      <vt:lpstr>🤔Et on l’utilise comment ?</vt:lpstr>
      <vt:lpstr>Pour s’exercer à la maison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15</cp:revision>
  <cp:lastPrinted>2023-01-18T10:20:27Z</cp:lastPrinted>
  <dcterms:created xsi:type="dcterms:W3CDTF">2021-12-15T13:49:53Z</dcterms:created>
  <dcterms:modified xsi:type="dcterms:W3CDTF">2023-01-18T10:28:08Z</dcterms:modified>
</cp:coreProperties>
</file>