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75" r:id="rId3"/>
    <p:sldId id="274" r:id="rId4"/>
    <p:sldId id="294" r:id="rId5"/>
    <p:sldId id="295" r:id="rId6"/>
    <p:sldId id="296" r:id="rId7"/>
    <p:sldId id="293" r:id="rId8"/>
    <p:sldId id="341" r:id="rId9"/>
    <p:sldId id="298" r:id="rId10"/>
    <p:sldId id="299" r:id="rId11"/>
    <p:sldId id="300" r:id="rId12"/>
    <p:sldId id="342" r:id="rId13"/>
    <p:sldId id="305" r:id="rId14"/>
    <p:sldId id="307" r:id="rId15"/>
    <p:sldId id="308" r:id="rId16"/>
    <p:sldId id="313" r:id="rId17"/>
    <p:sldId id="311" r:id="rId18"/>
    <p:sldId id="314" r:id="rId19"/>
    <p:sldId id="312" r:id="rId20"/>
    <p:sldId id="309" r:id="rId21"/>
    <p:sldId id="310" r:id="rId22"/>
    <p:sldId id="306" r:id="rId23"/>
    <p:sldId id="331" r:id="rId24"/>
    <p:sldId id="332" r:id="rId25"/>
    <p:sldId id="330" r:id="rId26"/>
    <p:sldId id="297" r:id="rId27"/>
    <p:sldId id="280" r:id="rId28"/>
    <p:sldId id="317" r:id="rId29"/>
    <p:sldId id="316" r:id="rId30"/>
    <p:sldId id="318" r:id="rId31"/>
    <p:sldId id="319" r:id="rId32"/>
    <p:sldId id="320" r:id="rId33"/>
    <p:sldId id="321" r:id="rId34"/>
    <p:sldId id="322" r:id="rId35"/>
    <p:sldId id="323" r:id="rId36"/>
    <p:sldId id="327" r:id="rId37"/>
    <p:sldId id="324" r:id="rId38"/>
    <p:sldId id="329" r:id="rId39"/>
    <p:sldId id="315" r:id="rId40"/>
    <p:sldId id="328" r:id="rId41"/>
    <p:sldId id="335" r:id="rId42"/>
    <p:sldId id="336" r:id="rId43"/>
    <p:sldId id="282" r:id="rId44"/>
    <p:sldId id="287" r:id="rId45"/>
    <p:sldId id="288" r:id="rId46"/>
    <p:sldId id="289" r:id="rId47"/>
    <p:sldId id="290" r:id="rId48"/>
    <p:sldId id="291" r:id="rId49"/>
    <p:sldId id="292" r:id="rId50"/>
    <p:sldId id="334" r:id="rId51"/>
    <p:sldId id="337" r:id="rId52"/>
    <p:sldId id="338" r:id="rId53"/>
    <p:sldId id="339" r:id="rId54"/>
    <p:sldId id="340" r:id="rId55"/>
    <p:sldId id="269" r:id="rId56"/>
    <p:sldId id="270" r:id="rId57"/>
    <p:sldId id="333" r:id="rId58"/>
    <p:sldId id="278" r:id="rId5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89E"/>
    <a:srgbClr val="47484D"/>
    <a:srgbClr val="00653D"/>
    <a:srgbClr val="FFFFFF"/>
    <a:srgbClr val="46484D"/>
    <a:srgbClr val="0984B3"/>
    <a:srgbClr val="E5EDF5"/>
    <a:srgbClr val="465F9D"/>
    <a:srgbClr val="000091"/>
    <a:srgbClr val="3A3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0055" autoAdjust="0"/>
  </p:normalViewPr>
  <p:slideViewPr>
    <p:cSldViewPr snapToGrid="0">
      <p:cViewPr varScale="1">
        <p:scale>
          <a:sx n="108" d="100"/>
          <a:sy n="108" d="100"/>
        </p:scale>
        <p:origin x="78" y="8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1D5B9-4F09-46E8-BACB-25BD0B4A1053}" type="datetime1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922CB-28A4-4AB2-BFD8-86DA95E2E8D6}" type="datetime1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1C55C4-FEA5-4CDE-8467-45CEE443148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8E81BFB-EE26-45EE-AE3C-0B4E96AD41AE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638CFD-A734-4BA4-909D-83BE306007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A9E4EB-F7CE-440F-B832-A1BEAE1420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Compte </a:t>
            </a:r>
            <a:r>
              <a:rPr lang="fr-FR" dirty="0" err="1"/>
              <a:t>éduconnect</a:t>
            </a:r>
            <a:r>
              <a:rPr lang="fr-FR" dirty="0"/>
              <a:t> : grâce à mon nom, prénom, n° portable renseigné lors de l’inscription de mon enfant</a:t>
            </a:r>
          </a:p>
          <a:p>
            <a:r>
              <a:rPr lang="fr-FR" dirty="0"/>
              <a:t>Je vais recevoir un code sur mon téléphone pour pouvoir accéder à mon compte.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AAE7124-29D2-43C5-93B3-6DF27AB69460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832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1BF65E-F858-422B-9CCD-236D31BAEE8B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161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636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0433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3398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7796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685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517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3677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607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955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8174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172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568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721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8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Quand je clique sur «ENT», cela ouvre un nouvel onglet dans mon navigateur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320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A9F6FA5-ADB0-4DC8-A989-A56DF10C3AF8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997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EA9F8A-A557-49A8-BD88-0B9A2305B3AA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84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Environnement Numérique de Travail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481737-D9FF-4AA9-B9EE-734D32993719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675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1C13B7A-FCD6-475A-AB0C-860FDC6D76AD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66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07D612-BBBB-4CF7-87B1-64D4BE0E979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66787D4-CCA9-488B-A25B-5BC976C43FF9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B73EF-CA44-447D-8260-273D9BF0BF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A2EBE-E48C-4CCE-B1FC-E400D3729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477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07B104-17EB-4E41-AC96-CF837470A6BC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6731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63E00F-DE5C-43E5-A80E-A68C68DEEB25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676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2D1C72-DC45-4743-AB48-0306F35BE004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120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F0E5B7F-5396-4ABE-B6C0-05FB5AF50BA1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324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2F530A9-7E55-456D-93AF-0A8E3EB14E79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554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90B30A-E5FD-4341-863A-60E5F62A3FF5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9695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Toues les catégories sont cliquables et vous emmènent sur la page concernée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38B06C-5C69-4C92-B70B-FC7F8122DBF5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5009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F4E8084-9F7D-4ECE-B8D7-F127A7E44E90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3751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Quand je clique sur « </a:t>
            </a:r>
            <a:r>
              <a:rPr lang="fr-FR" dirty="0" err="1"/>
              <a:t>pronote</a:t>
            </a:r>
            <a:r>
              <a:rPr lang="fr-FR" dirty="0"/>
              <a:t> », cela ouvre un nouvel onglet dans mon navigateur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ED1FCBB-AE98-482F-B2C3-1256E6949737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562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23FB67A-E6BC-48A9-9A41-CDC1035D4846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03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C’est un outil créé par l'Etat.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Il s'adresse aux parents de chaque élève.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Il permet de suivre l'élève du CP à la 3ème. 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8208848-846B-4396-8820-E5187887CE81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4182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66D7A6-273F-4490-98EB-768A2AA756EA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4730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628DA1C-6E23-4019-9C88-22E56933B399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0607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F4B3713-BB5D-4064-BB15-A600AF2400B4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3247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7038712-76FB-45E8-B3C7-12FD7AE3ADF5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1847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AFA6CE-B9CB-4F3A-967A-A78FE6CDDA95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3178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E17A41-EE3A-4682-88D4-23647E8C4BA8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0742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6FA1652-AE6D-49DC-91B1-A7E04F407004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2177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C621760-A875-4D5F-902A-694308F00845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9895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BD22748-6F17-4EF7-B87C-1C2CFFBEF344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3823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5DE2BE-C952-441A-865A-4C177A7EC21F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17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6A7FB46-2B90-4067-A849-5B9FADBC08C7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4773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5688C68-5C3B-4329-AFAD-169F90B6D7F4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3968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B82C0C-F9DC-4C00-AD9C-C8E4B26A5173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5166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BC1616-22F8-4086-A7F0-66F824334560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5313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51475AE-4837-49F6-B6C3-40C8B38A6AEB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1068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F7FD0C1-9786-450B-8184-7C6E030555FA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009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1EF6A8-47FD-41ED-825D-E3BCA7974E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10CF949-FEAA-467E-83CF-B509B09C60E5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638FFF-3B8F-4255-9B56-D86332095B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4821F5-F3C4-4E78-84E9-75F89C60A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8247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Quicksand"/>
            </a:endParaRP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7FA6EA-764B-4182-95F6-8170AB6085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103D792-7ABB-4FB0-B30F-39CF65B21F05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C32C13-5B06-4E5C-8BB2-2135BBAA63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E0BE57-4B50-4928-A899-4221F7493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550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Quicksand"/>
            </a:endParaRP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7FA6EA-764B-4182-95F6-8170AB6085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7C4F641-99C9-4ECC-9C48-4F17CC5D11FA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C32C13-5B06-4E5C-8BB2-2135BBAA63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E0BE57-4B50-4928-A899-4221F7493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0793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Tutoiements ?</a:t>
            </a:r>
          </a:p>
          <a:p>
            <a:pPr marL="171450" indent="-171450">
              <a:buFontTx/>
              <a:buChar char="-"/>
            </a:pPr>
            <a:r>
              <a:rPr lang="fr-FR" dirty="0"/>
              <a:t>On s’écoute</a:t>
            </a:r>
          </a:p>
          <a:p>
            <a:pPr marL="171450" indent="-171450">
              <a:buFontTx/>
              <a:buChar char="-"/>
            </a:pPr>
            <a:r>
              <a:rPr lang="fr-FR" dirty="0"/>
              <a:t>Pas de jugement</a:t>
            </a:r>
          </a:p>
          <a:p>
            <a:pPr marL="171450" indent="-171450">
              <a:buFontTx/>
              <a:buChar char="-"/>
            </a:pPr>
            <a:r>
              <a:rPr lang="fr-FR" dirty="0"/>
              <a:t>Respect, tolérance</a:t>
            </a:r>
          </a:p>
          <a:p>
            <a:pPr marL="171450" indent="-171450">
              <a:buFontTx/>
              <a:buChar char="-"/>
            </a:pPr>
            <a:r>
              <a:rPr lang="fr-FR" dirty="0"/>
              <a:t>IL N’Y A PAS DE QUESTIONS BÊTES : n’hésitez pas à me poser des questions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2497-F95B-4FF1-9521-1B6DBA0C4D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26A68C4-F884-4ED3-9D49-380E4AD9335D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6785C0-E2CC-401B-9D1B-0D1811A797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6A0524-5F1A-4B72-AFF5-8F39D16C0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29C33C-6A05-47C0-BB48-4C91B45F98BF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25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CBA6371-DFE5-49EE-AADD-007F694A85BF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86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20B9C62-15ED-44AD-A7B2-5148DB49D298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55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737293C-DF60-4516-8055-059AE540298F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27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FB38-D6A1-4D2B-BC3A-E076024A6660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44D2-211F-4C92-A13C-58916D88FA7E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841F-5603-41C1-9EAB-797CA3ADF5F4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D73-24E2-4628-BB57-2D69BE89B52B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2CD4-16DB-4572-9196-985E33CA7F57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3EF4-DA68-4E18-AFD0-08A4244D455B}" type="datetime1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AD0E-BBDE-45E4-AB61-DF90C45A82D7}" type="datetime1">
              <a:rPr lang="fr-FR" smtClean="0"/>
              <a:t>16/10/2023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0AFC-49E6-4091-B800-A737DBAA6EE9}" type="datetime1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12CB-6B70-490F-BD95-C86971188887}" type="datetime1">
              <a:rPr lang="fr-FR" smtClean="0"/>
              <a:t>16/10/2023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065C-C01A-486A-93C4-6D0569B8A447}" type="datetime1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D465-1381-4BB6-8456-F3357DE696B1}" type="datetime1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069D7-F8F6-4EA4-B1B8-A20C02FE4B5F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demo.index-education.net/pronote/parent.htm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yruis.fr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017" y="1851479"/>
            <a:ext cx="9144000" cy="31550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« T</a:t>
            </a:r>
            <a:r>
              <a:rPr lang="fr-FR" dirty="0">
                <a:solidFill>
                  <a:schemeClr val="bg1"/>
                </a:solidFill>
              </a:rPr>
              <a:t>ous les chemins mènent à Pronote »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AC86E3-3225-25CE-BEEE-77B4DE358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31" y="1238341"/>
            <a:ext cx="7905189" cy="5156109"/>
          </a:xfrm>
          <a:prstGeom prst="rect">
            <a:avLst/>
          </a:prstGeom>
          <a:ln>
            <a:solidFill>
              <a:srgbClr val="03989E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Le livret scolaire unique</a:t>
            </a:r>
            <a:r>
              <a:rPr lang="fr-FR" sz="4000" dirty="0"/>
              <a:t>, on le trouve où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C1963F-2A67-849A-0D11-AAB67F2AB8E4}"/>
              </a:ext>
            </a:extLst>
          </p:cNvPr>
          <p:cNvSpPr txBox="1"/>
          <p:nvPr/>
        </p:nvSpPr>
        <p:spPr>
          <a:xfrm>
            <a:off x="7772400" y="3216721"/>
            <a:ext cx="3714189" cy="1815882"/>
          </a:xfrm>
          <a:prstGeom prst="rect">
            <a:avLst/>
          </a:prstGeom>
          <a:noFill/>
          <a:ln w="28575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Je me connecte avec mon compte </a:t>
            </a:r>
            <a:r>
              <a:rPr lang="fr-FR" sz="2800" dirty="0" err="1"/>
              <a:t>ÉduConnect</a:t>
            </a:r>
            <a:r>
              <a:rPr lang="fr-FR" sz="2800" dirty="0"/>
              <a:t> ou mon compte </a:t>
            </a:r>
            <a:r>
              <a:rPr lang="fr-FR" sz="2800" dirty="0" err="1"/>
              <a:t>FranceConnect</a:t>
            </a:r>
            <a:endParaRPr lang="fr-FR" sz="2800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9EAF474-F83F-8B7C-21AC-E3FA91AF24A9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7267575" y="3429000"/>
            <a:ext cx="504825" cy="695662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DEC7844-E483-EC75-BA28-AF3A80B2DD74}"/>
              </a:ext>
            </a:extLst>
          </p:cNvPr>
          <p:cNvCxnSpPr>
            <a:cxnSpLocks/>
          </p:cNvCxnSpPr>
          <p:nvPr/>
        </p:nvCxnSpPr>
        <p:spPr>
          <a:xfrm flipH="1">
            <a:off x="6172200" y="4468019"/>
            <a:ext cx="1600200" cy="923131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08ECE5D3-5474-08F5-3ADF-EDC3E0E74B0E}"/>
              </a:ext>
            </a:extLst>
          </p:cNvPr>
          <p:cNvSpPr/>
          <p:nvPr/>
        </p:nvSpPr>
        <p:spPr>
          <a:xfrm>
            <a:off x="3581400" y="2635226"/>
            <a:ext cx="2209800" cy="65965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AC6AF55-FB25-0E75-D3B1-435ACF6609BB}"/>
              </a:ext>
            </a:extLst>
          </p:cNvPr>
          <p:cNvSpPr/>
          <p:nvPr/>
        </p:nvSpPr>
        <p:spPr>
          <a:xfrm>
            <a:off x="3467100" y="3432969"/>
            <a:ext cx="2209800" cy="480219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A09BC9D-2E67-D5FC-3EE2-3CAA0FA9CB83}"/>
              </a:ext>
            </a:extLst>
          </p:cNvPr>
          <p:cNvSpPr/>
          <p:nvPr/>
        </p:nvSpPr>
        <p:spPr>
          <a:xfrm>
            <a:off x="4862231" y="3963350"/>
            <a:ext cx="1304926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219F535-F7EC-F19E-49BB-A86B7D79F07D}"/>
              </a:ext>
            </a:extLst>
          </p:cNvPr>
          <p:cNvSpPr/>
          <p:nvPr/>
        </p:nvSpPr>
        <p:spPr>
          <a:xfrm>
            <a:off x="4862231" y="5391150"/>
            <a:ext cx="1304926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5E2E49F-571A-B3A4-D8C6-E134D5D71D9B}"/>
              </a:ext>
            </a:extLst>
          </p:cNvPr>
          <p:cNvSpPr/>
          <p:nvPr/>
        </p:nvSpPr>
        <p:spPr>
          <a:xfrm>
            <a:off x="4862231" y="4322379"/>
            <a:ext cx="1304926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75724E6-5883-6750-3A66-CACBD7431E73}"/>
              </a:ext>
            </a:extLst>
          </p:cNvPr>
          <p:cNvCxnSpPr>
            <a:cxnSpLocks/>
            <a:stCxn id="13" idx="3"/>
            <a:endCxn id="8" idx="2"/>
          </p:cNvCxnSpPr>
          <p:nvPr/>
        </p:nvCxnSpPr>
        <p:spPr>
          <a:xfrm flipV="1">
            <a:off x="3462057" y="4504942"/>
            <a:ext cx="1400174" cy="141131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5936F69-7198-ACBE-B0A5-8273021C37C5}"/>
              </a:ext>
            </a:extLst>
          </p:cNvPr>
          <p:cNvSpPr txBox="1"/>
          <p:nvPr/>
        </p:nvSpPr>
        <p:spPr>
          <a:xfrm>
            <a:off x="266420" y="4169019"/>
            <a:ext cx="3195637" cy="954107"/>
          </a:xfrm>
          <a:prstGeom prst="rect">
            <a:avLst/>
          </a:prstGeom>
          <a:solidFill>
            <a:srgbClr val="03989E"/>
          </a:solidFill>
          <a:ln w="28575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Pour créer mon compte la 1</a:t>
            </a:r>
            <a:r>
              <a:rPr lang="fr-FR" sz="2800" b="1" baseline="30000" dirty="0">
                <a:solidFill>
                  <a:schemeClr val="bg1"/>
                </a:solidFill>
              </a:rPr>
              <a:t>ère</a:t>
            </a:r>
            <a:r>
              <a:rPr lang="fr-FR" sz="2800" b="1" dirty="0">
                <a:solidFill>
                  <a:schemeClr val="bg1"/>
                </a:solidFill>
              </a:rPr>
              <a:t> fois</a:t>
            </a:r>
          </a:p>
        </p:txBody>
      </p:sp>
    </p:spTree>
    <p:extLst>
      <p:ext uri="{BB962C8B-B14F-4D97-AF65-F5344CB8AC3E}">
        <p14:creationId xmlns:p14="http://schemas.microsoft.com/office/powerpoint/2010/main" val="104503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190589F-6AC2-AE0D-3A05-0FA89D7F1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73"/>
          <a:stretch/>
        </p:blipFill>
        <p:spPr>
          <a:xfrm>
            <a:off x="370493" y="1642995"/>
            <a:ext cx="7039957" cy="20609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💡 France </a:t>
            </a:r>
            <a:r>
              <a:rPr lang="fr-FR" sz="4000" b="1" dirty="0" err="1"/>
              <a:t>Connect</a:t>
            </a:r>
            <a:r>
              <a:rPr lang="fr-FR" sz="4000" b="1" dirty="0"/>
              <a:t> : En bref !</a:t>
            </a:r>
            <a:endParaRPr lang="fr-FR" sz="40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97A41A-B520-08FC-E6FB-20D71535F852}"/>
              </a:ext>
            </a:extLst>
          </p:cNvPr>
          <p:cNvSpPr txBox="1"/>
          <p:nvPr/>
        </p:nvSpPr>
        <p:spPr>
          <a:xfrm>
            <a:off x="7296150" y="2420843"/>
            <a:ext cx="4695825" cy="2492990"/>
          </a:xfrm>
          <a:prstGeom prst="rect">
            <a:avLst/>
          </a:prstGeom>
          <a:noFill/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👉 Pour </a:t>
            </a:r>
            <a:r>
              <a:rPr lang="fr-FR" sz="2600" b="1" dirty="0"/>
              <a:t>se connecter</a:t>
            </a:r>
            <a:r>
              <a:rPr lang="fr-FR" sz="2600" dirty="0"/>
              <a:t>, </a:t>
            </a:r>
            <a:r>
              <a:rPr lang="fr-FR" sz="2600" b="1" dirty="0"/>
              <a:t>choisir</a:t>
            </a:r>
            <a:r>
              <a:rPr lang="fr-FR" sz="2600" dirty="0"/>
              <a:t> un compte que l'on connaît parmi ceux disponibles : le compte impots.gouv.fr, ameli.fr, l’Identité Numérique, France Identité et moi, msa.fr, </a:t>
            </a:r>
            <a:r>
              <a:rPr lang="fr-FR" sz="2600" dirty="0" err="1"/>
              <a:t>Yris</a:t>
            </a:r>
            <a:r>
              <a:rPr lang="fr-FR" sz="2600" dirty="0"/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7D0CAD-1BA0-6B03-B434-9372D6D77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4" t="32726" r="27032" b="8248"/>
          <a:stretch/>
        </p:blipFill>
        <p:spPr>
          <a:xfrm>
            <a:off x="1020418" y="3750647"/>
            <a:ext cx="5307496" cy="16138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1427F2-DC85-F064-5502-B9B631C741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707" t="32726" r="4313" b="38279"/>
          <a:stretch/>
        </p:blipFill>
        <p:spPr>
          <a:xfrm>
            <a:off x="1020417" y="4557583"/>
            <a:ext cx="1749287" cy="7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2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1794492" y="841488"/>
            <a:ext cx="8543925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1824039" y="-57043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💡 France </a:t>
            </a:r>
            <a:r>
              <a:rPr lang="fr-FR" sz="3250" b="1" dirty="0" err="1"/>
              <a:t>Connect</a:t>
            </a:r>
            <a:r>
              <a:rPr lang="fr-FR" sz="3250" b="1" dirty="0"/>
              <a:t> : En bref !</a:t>
            </a:r>
            <a:endParaRPr lang="fr-FR" sz="3250" dirty="0"/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A3E8098E-B376-44F5-9DD0-67287F7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861" y="1510813"/>
            <a:ext cx="6526623" cy="3695932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1950" dirty="0"/>
              <a:t>🌐</a:t>
            </a:r>
            <a:r>
              <a:rPr lang="fr-FR" sz="1950" i="1" dirty="0"/>
              <a:t> </a:t>
            </a:r>
            <a:r>
              <a:rPr lang="fr-FR" sz="1950" dirty="0"/>
              <a:t>Se rendre sur un service en ligne  </a:t>
            </a:r>
          </a:p>
          <a:p>
            <a:pPr marL="0" indent="0" algn="ctr">
              <a:buNone/>
            </a:pPr>
            <a:endParaRPr lang="fr-FR" sz="1950" dirty="0"/>
          </a:p>
          <a:p>
            <a:pPr marL="0" indent="0" algn="ctr">
              <a:buNone/>
            </a:pPr>
            <a:r>
              <a:rPr lang="fr-FR" sz="1950" dirty="0"/>
              <a:t>🖱 Cliquer sur           l       		</a:t>
            </a:r>
          </a:p>
          <a:p>
            <a:pPr marL="0" indent="0" algn="ctr">
              <a:buNone/>
            </a:pPr>
            <a:endParaRPr lang="fr-FR" sz="1950" dirty="0"/>
          </a:p>
          <a:p>
            <a:pPr marL="0" indent="0" algn="ctr">
              <a:buNone/>
            </a:pPr>
            <a:r>
              <a:rPr lang="fr-FR" sz="1950" dirty="0"/>
              <a:t>🔑</a:t>
            </a:r>
            <a:r>
              <a:rPr lang="fr-FR" sz="1950" b="1" dirty="0"/>
              <a:t> Avoir un compte </a:t>
            </a:r>
            <a:r>
              <a:rPr lang="fr-FR" sz="1950" dirty="0"/>
              <a:t>sur un des 5 services          </a:t>
            </a:r>
          </a:p>
          <a:p>
            <a:pPr marL="0" indent="0" algn="ctr">
              <a:buNone/>
            </a:pPr>
            <a:r>
              <a:rPr lang="fr-FR" sz="1950" dirty="0"/>
              <a:t>et choisir son </a:t>
            </a:r>
            <a:r>
              <a:rPr lang="fr-FR" sz="1950" b="1" dirty="0">
                <a:solidFill>
                  <a:srgbClr val="03989E"/>
                </a:solidFill>
              </a:rPr>
              <a:t>service clé</a:t>
            </a:r>
          </a:p>
          <a:p>
            <a:pPr marL="0" indent="0" algn="ctr">
              <a:buNone/>
            </a:pPr>
            <a:endParaRPr lang="fr-FR" sz="1950" dirty="0"/>
          </a:p>
          <a:p>
            <a:pPr marL="0" indent="0" algn="ctr">
              <a:buNone/>
            </a:pPr>
            <a:r>
              <a:rPr lang="fr-FR" sz="1950" dirty="0"/>
              <a:t>🖊 Entrer ses identifiants et mot de passe</a:t>
            </a:r>
          </a:p>
          <a:p>
            <a:pPr marL="0" indent="0" algn="ctr">
              <a:buNone/>
            </a:pPr>
            <a:endParaRPr lang="fr-FR" sz="1950" dirty="0"/>
          </a:p>
          <a:p>
            <a:pPr marL="0" indent="0" algn="ctr">
              <a:buNone/>
            </a:pPr>
            <a:r>
              <a:rPr lang="fr-FR" sz="1950" dirty="0"/>
              <a:t>✔Confirmer son identité et se connecter</a:t>
            </a:r>
          </a:p>
          <a:p>
            <a:pPr marL="0" indent="0" algn="ctr">
              <a:buNone/>
            </a:pPr>
            <a:endParaRPr lang="fr-FR" sz="1950" dirty="0"/>
          </a:p>
          <a:p>
            <a:pPr marL="0" indent="0" algn="ctr">
              <a:buNone/>
            </a:pPr>
            <a:r>
              <a:rPr lang="fr-FR" sz="1950" dirty="0"/>
              <a:t>❗ Sur un ordinateur public, penser à se déconnecter en partant</a:t>
            </a:r>
          </a:p>
          <a:p>
            <a:pPr marL="0" indent="0" algn="ctr">
              <a:buNone/>
            </a:pPr>
            <a:endParaRPr lang="fr-FR" sz="1950" dirty="0"/>
          </a:p>
          <a:p>
            <a:pPr marL="0" indent="0" algn="ctr">
              <a:buNone/>
            </a:pPr>
            <a:endParaRPr lang="fr-FR" sz="1950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CD7984E6-DA47-536A-BCD1-2B0465B3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3B9FA974-6FDF-2BA1-2A2F-238B9FC6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58691-DCB4-419F-BE05-7917F76A9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74" y="1924411"/>
            <a:ext cx="2027193" cy="5463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90D04B-07FC-4278-BE52-4135741A091E}"/>
              </a:ext>
            </a:extLst>
          </p:cNvPr>
          <p:cNvSpPr/>
          <p:nvPr/>
        </p:nvSpPr>
        <p:spPr>
          <a:xfrm>
            <a:off x="1824039" y="4733320"/>
            <a:ext cx="6064897" cy="546312"/>
          </a:xfrm>
          <a:prstGeom prst="rect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8D18013-0102-0122-9D38-8D6EF1F47978}"/>
              </a:ext>
            </a:extLst>
          </p:cNvPr>
          <p:cNvGrpSpPr/>
          <p:nvPr/>
        </p:nvGrpSpPr>
        <p:grpSpPr>
          <a:xfrm>
            <a:off x="7040358" y="2077610"/>
            <a:ext cx="4681190" cy="1986386"/>
            <a:chOff x="1948844" y="3750647"/>
            <a:chExt cx="4379069" cy="1331562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8F57F06C-1369-8BF2-1D4D-4C549AA0C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4" t="32726" r="27032" b="8248"/>
            <a:stretch/>
          </p:blipFill>
          <p:spPr>
            <a:xfrm>
              <a:off x="1948844" y="3750647"/>
              <a:ext cx="4379069" cy="1331562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1A4482F-11A5-2672-6668-C717C62FB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707" t="32726" r="4313" b="38279"/>
            <a:stretch/>
          </p:blipFill>
          <p:spPr>
            <a:xfrm>
              <a:off x="1972299" y="4416428"/>
              <a:ext cx="1443290" cy="654090"/>
            </a:xfrm>
            <a:prstGeom prst="rect">
              <a:avLst/>
            </a:prstGeom>
          </p:spPr>
        </p:pic>
      </p:grp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AC22E52-AF48-D699-D173-DDCF228FD5A0}"/>
              </a:ext>
            </a:extLst>
          </p:cNvPr>
          <p:cNvCxnSpPr/>
          <p:nvPr/>
        </p:nvCxnSpPr>
        <p:spPr>
          <a:xfrm flipV="1">
            <a:off x="6152323" y="3061252"/>
            <a:ext cx="841513" cy="125896"/>
          </a:xfrm>
          <a:prstGeom prst="straightConnector1">
            <a:avLst/>
          </a:prstGeom>
          <a:ln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5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8927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199" y="-127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📚 « Scolarité services »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A81562-956D-9E3F-BAC2-19D26C4E7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811"/>
            <a:ext cx="8787659" cy="5854197"/>
          </a:xfrm>
          <a:prstGeom prst="rect">
            <a:avLst/>
          </a:prstGeom>
          <a:ln>
            <a:solidFill>
              <a:srgbClr val="03989E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DB2551-A43F-0EF0-970D-E5D22A88E09B}"/>
              </a:ext>
            </a:extLst>
          </p:cNvPr>
          <p:cNvSpPr/>
          <p:nvPr/>
        </p:nvSpPr>
        <p:spPr>
          <a:xfrm>
            <a:off x="1696616" y="3105460"/>
            <a:ext cx="1026368" cy="197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91"/>
                </a:solidFill>
              </a:rPr>
              <a:t>Prénom 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D54157-EAA1-2EAF-91AC-302EFEB10FC0}"/>
              </a:ext>
            </a:extLst>
          </p:cNvPr>
          <p:cNvSpPr txBox="1"/>
          <p:nvPr/>
        </p:nvSpPr>
        <p:spPr>
          <a:xfrm>
            <a:off x="7496175" y="4028417"/>
            <a:ext cx="4695825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C’est le site pour les démarches liées à l’éducation nationale :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B6DB3B-038B-6953-9E61-3DFFCDCD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36ACA00-1D2F-7D09-DB42-FCC13338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34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8927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199" y="-127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📚 « Scolarité services »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A81562-956D-9E3F-BAC2-19D26C4E7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811"/>
            <a:ext cx="8787659" cy="5854197"/>
          </a:xfrm>
          <a:prstGeom prst="rect">
            <a:avLst/>
          </a:prstGeom>
          <a:ln>
            <a:solidFill>
              <a:srgbClr val="03989E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DB2551-A43F-0EF0-970D-E5D22A88E09B}"/>
              </a:ext>
            </a:extLst>
          </p:cNvPr>
          <p:cNvSpPr/>
          <p:nvPr/>
        </p:nvSpPr>
        <p:spPr>
          <a:xfrm>
            <a:off x="1696616" y="3105459"/>
            <a:ext cx="1026368" cy="197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91"/>
                </a:solidFill>
              </a:rPr>
              <a:t>Prénom 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D54157-EAA1-2EAF-91AC-302EFEB10FC0}"/>
              </a:ext>
            </a:extLst>
          </p:cNvPr>
          <p:cNvSpPr txBox="1"/>
          <p:nvPr/>
        </p:nvSpPr>
        <p:spPr>
          <a:xfrm>
            <a:off x="7496175" y="4028417"/>
            <a:ext cx="4695825" cy="129266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C’est le site pour les démarches liées à l’éducation nationale :</a:t>
            </a:r>
          </a:p>
          <a:p>
            <a:pPr algn="ctr"/>
            <a:r>
              <a:rPr lang="fr-FR" sz="2600" dirty="0"/>
              <a:t>👉Fiche de renseignement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14BBDD9-2920-6660-D383-089DFC31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CF7BF88-BC17-8F9A-8766-6DBC5F63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487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8927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199" y="-127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📚 « Scolarité services »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A81562-956D-9E3F-BAC2-19D26C4E7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811"/>
            <a:ext cx="8787659" cy="5854197"/>
          </a:xfrm>
          <a:prstGeom prst="rect">
            <a:avLst/>
          </a:prstGeom>
          <a:ln>
            <a:solidFill>
              <a:srgbClr val="03989E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DB2551-A43F-0EF0-970D-E5D22A88E09B}"/>
              </a:ext>
            </a:extLst>
          </p:cNvPr>
          <p:cNvSpPr/>
          <p:nvPr/>
        </p:nvSpPr>
        <p:spPr>
          <a:xfrm>
            <a:off x="1696616" y="3140629"/>
            <a:ext cx="1026368" cy="197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91"/>
                </a:solidFill>
              </a:rPr>
              <a:t>Prénom 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D54157-EAA1-2EAF-91AC-302EFEB10FC0}"/>
              </a:ext>
            </a:extLst>
          </p:cNvPr>
          <p:cNvSpPr txBox="1"/>
          <p:nvPr/>
        </p:nvSpPr>
        <p:spPr>
          <a:xfrm>
            <a:off x="7496175" y="4028417"/>
            <a:ext cx="4695825" cy="1692771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C’est le site pour les démarches liées à l’éducation nationale :</a:t>
            </a:r>
          </a:p>
          <a:p>
            <a:pPr algn="ctr"/>
            <a:r>
              <a:rPr lang="fr-FR" sz="2600" dirty="0"/>
              <a:t>👉Fiche de renseignement</a:t>
            </a:r>
          </a:p>
          <a:p>
            <a:pPr algn="ctr"/>
            <a:r>
              <a:rPr lang="fr-FR" sz="2600" dirty="0"/>
              <a:t>👉 Demande de bourse...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FE85855-D0F2-AEDE-0CD3-90B6F14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57808A0-0A46-186F-4E20-11119558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190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8927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199" y="-127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📚 « Scolarité services »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A81562-956D-9E3F-BAC2-19D26C4E7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811"/>
            <a:ext cx="8787659" cy="5854197"/>
          </a:xfrm>
          <a:prstGeom prst="rect">
            <a:avLst/>
          </a:prstGeom>
          <a:ln>
            <a:solidFill>
              <a:srgbClr val="03989E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DB2551-A43F-0EF0-970D-E5D22A88E09B}"/>
              </a:ext>
            </a:extLst>
          </p:cNvPr>
          <p:cNvSpPr/>
          <p:nvPr/>
        </p:nvSpPr>
        <p:spPr>
          <a:xfrm>
            <a:off x="1657636" y="3105662"/>
            <a:ext cx="1026368" cy="197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91"/>
                </a:solidFill>
              </a:rPr>
              <a:t>Prénom N.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2E20C4-232A-124C-0851-2BA9F9A6EF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650"/>
          <a:stretch/>
        </p:blipFill>
        <p:spPr>
          <a:xfrm>
            <a:off x="4637961" y="1077085"/>
            <a:ext cx="5951197" cy="4193720"/>
          </a:xfrm>
          <a:prstGeom prst="rect">
            <a:avLst/>
          </a:prstGeom>
          <a:ln w="28575">
            <a:solidFill>
              <a:srgbClr val="03989E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4D54157-EAA1-2EAF-91AC-302EFEB10FC0}"/>
              </a:ext>
            </a:extLst>
          </p:cNvPr>
          <p:cNvSpPr txBox="1"/>
          <p:nvPr/>
        </p:nvSpPr>
        <p:spPr>
          <a:xfrm>
            <a:off x="8181640" y="2782669"/>
            <a:ext cx="2416849" cy="129266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Je retrouve l’établissement de mon enfant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9340ACD-DAA9-4443-78D5-ED4F388C8057}"/>
              </a:ext>
            </a:extLst>
          </p:cNvPr>
          <p:cNvSpPr/>
          <p:nvPr/>
        </p:nvSpPr>
        <p:spPr>
          <a:xfrm>
            <a:off x="1657636" y="1904960"/>
            <a:ext cx="828369" cy="480219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220BB62-B052-5211-F5B3-3D17FB78CB9D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2486005" y="1913300"/>
            <a:ext cx="2151956" cy="231770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2AB862B6-B7CE-A208-0AF6-69D2E170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5BC1D7B5-E615-7249-996A-C138BF96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137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8927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199" y="-127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📚 « Scolarité services »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A81562-956D-9E3F-BAC2-19D26C4E7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811"/>
            <a:ext cx="8787659" cy="5854197"/>
          </a:xfrm>
          <a:prstGeom prst="rect">
            <a:avLst/>
          </a:prstGeom>
          <a:ln>
            <a:solidFill>
              <a:srgbClr val="03989E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DB2551-A43F-0EF0-970D-E5D22A88E09B}"/>
              </a:ext>
            </a:extLst>
          </p:cNvPr>
          <p:cNvSpPr/>
          <p:nvPr/>
        </p:nvSpPr>
        <p:spPr>
          <a:xfrm>
            <a:off x="1696616" y="3106918"/>
            <a:ext cx="1026368" cy="197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91"/>
                </a:solidFill>
              </a:rPr>
              <a:t>Prénom 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D54157-EAA1-2EAF-91AC-302EFEB10FC0}"/>
              </a:ext>
            </a:extLst>
          </p:cNvPr>
          <p:cNvSpPr txBox="1"/>
          <p:nvPr/>
        </p:nvSpPr>
        <p:spPr>
          <a:xfrm>
            <a:off x="5323042" y="2214366"/>
            <a:ext cx="2663529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Mes informations personnelles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D436E1F-F5E7-F0F4-6507-FA8648D46F1D}"/>
              </a:ext>
            </a:extLst>
          </p:cNvPr>
          <p:cNvSpPr/>
          <p:nvPr/>
        </p:nvSpPr>
        <p:spPr>
          <a:xfrm>
            <a:off x="6240623" y="1197720"/>
            <a:ext cx="828369" cy="480219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2AA16A5-FC51-516B-799B-80FE7544C502}"/>
              </a:ext>
            </a:extLst>
          </p:cNvPr>
          <p:cNvCxnSpPr>
            <a:cxnSpLocks/>
            <a:stCxn id="7" idx="4"/>
            <a:endCxn id="5" idx="0"/>
          </p:cNvCxnSpPr>
          <p:nvPr/>
        </p:nvCxnSpPr>
        <p:spPr>
          <a:xfrm flipH="1">
            <a:off x="6654807" y="1677939"/>
            <a:ext cx="1" cy="536427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234D6FC8-C7F4-43BD-FD1E-7244B648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EF927197-E561-91C4-7439-79C745DE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821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8927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199" y="-127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📚 « Scolarité services »</a:t>
            </a:r>
            <a:endParaRPr lang="fr-FR" sz="4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D54157-EAA1-2EAF-91AC-302EFEB10FC0}"/>
              </a:ext>
            </a:extLst>
          </p:cNvPr>
          <p:cNvSpPr txBox="1"/>
          <p:nvPr/>
        </p:nvSpPr>
        <p:spPr>
          <a:xfrm>
            <a:off x="5323042" y="2214366"/>
            <a:ext cx="2663529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Mes informations personnelles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D2CCCC-9845-BA8A-7F7B-973E00F62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928434"/>
            <a:ext cx="8650560" cy="5879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B52C57-AD65-DBD2-AFB8-5BBEF86E526A}"/>
              </a:ext>
            </a:extLst>
          </p:cNvPr>
          <p:cNvSpPr/>
          <p:nvPr/>
        </p:nvSpPr>
        <p:spPr>
          <a:xfrm>
            <a:off x="1072700" y="5187818"/>
            <a:ext cx="2028171" cy="18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</a:rPr>
              <a:t>+33 6 12 34 56 78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661F64-97A7-E98D-0258-D8A289CC794C}"/>
              </a:ext>
            </a:extLst>
          </p:cNvPr>
          <p:cNvSpPr/>
          <p:nvPr/>
        </p:nvSpPr>
        <p:spPr>
          <a:xfrm>
            <a:off x="1178448" y="3261814"/>
            <a:ext cx="1085780" cy="18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c.berge22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A603BD-3600-5E57-D9E5-1B3EAF03AFCC}"/>
              </a:ext>
            </a:extLst>
          </p:cNvPr>
          <p:cNvSpPr/>
          <p:nvPr/>
        </p:nvSpPr>
        <p:spPr>
          <a:xfrm>
            <a:off x="1072700" y="4550916"/>
            <a:ext cx="1297276" cy="18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test@orange.fr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0F50B-77ED-5958-136D-0402124FCC39}"/>
              </a:ext>
            </a:extLst>
          </p:cNvPr>
          <p:cNvSpPr/>
          <p:nvPr/>
        </p:nvSpPr>
        <p:spPr>
          <a:xfrm>
            <a:off x="4378847" y="2492688"/>
            <a:ext cx="1085780" cy="18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1</a:t>
            </a:r>
            <a:r>
              <a:rPr lang="fr-FR" sz="1100" baseline="30000" dirty="0">
                <a:solidFill>
                  <a:schemeClr val="tx1"/>
                </a:solidFill>
              </a:rPr>
              <a:t>er</a:t>
            </a:r>
            <a:r>
              <a:rPr lang="fr-FR" sz="1100" dirty="0">
                <a:solidFill>
                  <a:schemeClr val="tx1"/>
                </a:solidFill>
              </a:rPr>
              <a:t> enfant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5C14BD-F7A5-FB61-D19E-56D7BF938C3A}"/>
              </a:ext>
            </a:extLst>
          </p:cNvPr>
          <p:cNvSpPr/>
          <p:nvPr/>
        </p:nvSpPr>
        <p:spPr>
          <a:xfrm>
            <a:off x="4364149" y="3273276"/>
            <a:ext cx="1085780" cy="18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2</a:t>
            </a:r>
            <a:r>
              <a:rPr lang="fr-FR" sz="1100" baseline="30000" dirty="0">
                <a:solidFill>
                  <a:schemeClr val="tx1"/>
                </a:solidFill>
              </a:rPr>
              <a:t>ème</a:t>
            </a:r>
            <a:r>
              <a:rPr lang="fr-FR" sz="1100" dirty="0">
                <a:solidFill>
                  <a:schemeClr val="tx1"/>
                </a:solidFill>
              </a:rPr>
              <a:t> enfant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AC81AC-4BFA-5A8B-C64A-F4EE2D07D425}"/>
              </a:ext>
            </a:extLst>
          </p:cNvPr>
          <p:cNvSpPr/>
          <p:nvPr/>
        </p:nvSpPr>
        <p:spPr>
          <a:xfrm>
            <a:off x="4378847" y="4030258"/>
            <a:ext cx="1085780" cy="18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3</a:t>
            </a:r>
            <a:r>
              <a:rPr lang="fr-FR" sz="1100" baseline="30000" dirty="0">
                <a:solidFill>
                  <a:schemeClr val="tx1"/>
                </a:solidFill>
              </a:rPr>
              <a:t>ème</a:t>
            </a:r>
            <a:r>
              <a:rPr lang="fr-FR" sz="1100" dirty="0">
                <a:solidFill>
                  <a:schemeClr val="tx1"/>
                </a:solidFill>
              </a:rPr>
              <a:t> enfant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C9CB09E-A175-30E2-C119-031DDF5208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70" b="42382"/>
          <a:stretch/>
        </p:blipFill>
        <p:spPr>
          <a:xfrm>
            <a:off x="1355890" y="228687"/>
            <a:ext cx="2028171" cy="614509"/>
          </a:xfrm>
          <a:prstGeom prst="rect">
            <a:avLst/>
          </a:prstGeom>
          <a:ln w="76200">
            <a:solidFill>
              <a:srgbClr val="03989E"/>
            </a:solidFill>
          </a:ln>
        </p:spPr>
      </p:pic>
      <p:sp>
        <p:nvSpPr>
          <p:cNvPr id="20" name="Espace réservé du pied de page 19">
            <a:extLst>
              <a:ext uri="{FF2B5EF4-FFF2-40B4-BE49-F238E27FC236}">
                <a16:creationId xmlns:a16="http://schemas.microsoft.com/office/drawing/2014/main" id="{E3E09CB0-B4F1-3C00-916F-172B0837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7FA0EFF0-EC5B-E6F5-0446-90DCCA5F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22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8927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199" y="-127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📚 « Scolarité services »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A81562-956D-9E3F-BAC2-19D26C4E7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811"/>
            <a:ext cx="8787659" cy="5854197"/>
          </a:xfrm>
          <a:prstGeom prst="rect">
            <a:avLst/>
          </a:prstGeom>
          <a:ln>
            <a:solidFill>
              <a:srgbClr val="03989E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DB2551-A43F-0EF0-970D-E5D22A88E09B}"/>
              </a:ext>
            </a:extLst>
          </p:cNvPr>
          <p:cNvSpPr/>
          <p:nvPr/>
        </p:nvSpPr>
        <p:spPr>
          <a:xfrm>
            <a:off x="1696616" y="3111923"/>
            <a:ext cx="1026368" cy="197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91"/>
                </a:solidFill>
              </a:rPr>
              <a:t>Prénom 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D54157-EAA1-2EAF-91AC-302EFEB10FC0}"/>
              </a:ext>
            </a:extLst>
          </p:cNvPr>
          <p:cNvSpPr txBox="1"/>
          <p:nvPr/>
        </p:nvSpPr>
        <p:spPr>
          <a:xfrm>
            <a:off x="7245148" y="1819261"/>
            <a:ext cx="3998240" cy="129266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Si je suis sur un ordinateur public, je pense bien à me déconnecter quand j’ai fini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D436E1F-F5E7-F0F4-6507-FA8648D46F1D}"/>
              </a:ext>
            </a:extLst>
          </p:cNvPr>
          <p:cNvSpPr/>
          <p:nvPr/>
        </p:nvSpPr>
        <p:spPr>
          <a:xfrm>
            <a:off x="7158202" y="1197720"/>
            <a:ext cx="828369" cy="480219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2AA16A5-FC51-516B-799B-80FE7544C502}"/>
              </a:ext>
            </a:extLst>
          </p:cNvPr>
          <p:cNvCxnSpPr>
            <a:cxnSpLocks/>
            <a:stCxn id="7" idx="6"/>
            <a:endCxn id="5" idx="0"/>
          </p:cNvCxnSpPr>
          <p:nvPr/>
        </p:nvCxnSpPr>
        <p:spPr>
          <a:xfrm>
            <a:off x="7986571" y="1437830"/>
            <a:ext cx="1257697" cy="381431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AF469911-62D5-A2DF-416C-A54A9E7F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674D7A0B-7DAB-FCEE-0701-0D7B6CFA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4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Faisons connaissance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140590" y="2418306"/>
            <a:ext cx="791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Claire Bergé-Lallemant</a:t>
            </a:r>
            <a:endParaRPr lang="fr-FR" sz="2800" dirty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Conseillère numérique</a:t>
            </a:r>
          </a:p>
          <a:p>
            <a:pPr algn="ctr"/>
            <a:r>
              <a:rPr lang="fr-FR" sz="2800" b="1" dirty="0"/>
              <a:t>À la mairie de Peyruis</a:t>
            </a:r>
          </a:p>
          <a:p>
            <a:pPr algn="ctr"/>
            <a:r>
              <a:rPr lang="fr-FR" sz="2800" dirty="0"/>
              <a:t>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890959D-01DE-4667-8816-1D90F14D8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2" t="12514" r="1553" b="12869"/>
          <a:stretch/>
        </p:blipFill>
        <p:spPr>
          <a:xfrm>
            <a:off x="4850673" y="4804047"/>
            <a:ext cx="2490652" cy="12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5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8927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199" y="-127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📚 « Scolarité services »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A81562-956D-9E3F-BAC2-19D26C4E7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811"/>
            <a:ext cx="8787659" cy="5854197"/>
          </a:xfrm>
          <a:prstGeom prst="rect">
            <a:avLst/>
          </a:prstGeom>
          <a:ln>
            <a:solidFill>
              <a:srgbClr val="03989E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DB2551-A43F-0EF0-970D-E5D22A88E09B}"/>
              </a:ext>
            </a:extLst>
          </p:cNvPr>
          <p:cNvSpPr/>
          <p:nvPr/>
        </p:nvSpPr>
        <p:spPr>
          <a:xfrm>
            <a:off x="1666568" y="3110090"/>
            <a:ext cx="1026368" cy="197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91"/>
                </a:solidFill>
              </a:rPr>
              <a:t>Prénom 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D54157-EAA1-2EAF-91AC-302EFEB10FC0}"/>
              </a:ext>
            </a:extLst>
          </p:cNvPr>
          <p:cNvSpPr txBox="1"/>
          <p:nvPr/>
        </p:nvSpPr>
        <p:spPr>
          <a:xfrm>
            <a:off x="7496175" y="4028417"/>
            <a:ext cx="4695825" cy="129266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Dernières actualités. En début d’année, raccourci pour aller faire une demande de bourse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3219FBB-152D-C6D3-C728-107A255D8D7F}"/>
              </a:ext>
            </a:extLst>
          </p:cNvPr>
          <p:cNvSpPr/>
          <p:nvPr/>
        </p:nvSpPr>
        <p:spPr>
          <a:xfrm>
            <a:off x="0" y="2929812"/>
            <a:ext cx="8341595" cy="109860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D436E1F-F5E7-F0F4-6507-FA8648D46F1D}"/>
              </a:ext>
            </a:extLst>
          </p:cNvPr>
          <p:cNvSpPr/>
          <p:nvPr/>
        </p:nvSpPr>
        <p:spPr>
          <a:xfrm>
            <a:off x="838199" y="1929065"/>
            <a:ext cx="828369" cy="480219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2AA16A5-FC51-516B-799B-80FE7544C502}"/>
              </a:ext>
            </a:extLst>
          </p:cNvPr>
          <p:cNvCxnSpPr>
            <a:cxnSpLocks/>
          </p:cNvCxnSpPr>
          <p:nvPr/>
        </p:nvCxnSpPr>
        <p:spPr>
          <a:xfrm>
            <a:off x="7651102" y="3778898"/>
            <a:ext cx="279918" cy="249519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EDAC5E74-6C0E-C125-01F2-AAAB3E94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53A824E-AC93-88C3-B3CE-B4034317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033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8927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199" y="-127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📚 « Scolarité services »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A81562-956D-9E3F-BAC2-19D26C4E7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811"/>
            <a:ext cx="8787659" cy="5854197"/>
          </a:xfrm>
          <a:prstGeom prst="rect">
            <a:avLst/>
          </a:prstGeom>
          <a:ln>
            <a:solidFill>
              <a:srgbClr val="03989E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DB2551-A43F-0EF0-970D-E5D22A88E09B}"/>
              </a:ext>
            </a:extLst>
          </p:cNvPr>
          <p:cNvSpPr/>
          <p:nvPr/>
        </p:nvSpPr>
        <p:spPr>
          <a:xfrm>
            <a:off x="1666568" y="3121816"/>
            <a:ext cx="1026368" cy="197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91"/>
                </a:solidFill>
              </a:rPr>
              <a:t>Prénom 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D54157-EAA1-2EAF-91AC-302EFEB10FC0}"/>
              </a:ext>
            </a:extLst>
          </p:cNvPr>
          <p:cNvSpPr txBox="1"/>
          <p:nvPr/>
        </p:nvSpPr>
        <p:spPr>
          <a:xfrm>
            <a:off x="4091834" y="1864183"/>
            <a:ext cx="2663529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Tous les services liés à mon compte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D436E1F-F5E7-F0F4-6507-FA8648D46F1D}"/>
              </a:ext>
            </a:extLst>
          </p:cNvPr>
          <p:cNvSpPr/>
          <p:nvPr/>
        </p:nvSpPr>
        <p:spPr>
          <a:xfrm>
            <a:off x="838199" y="1929065"/>
            <a:ext cx="828369" cy="480219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2AA16A5-FC51-516B-799B-80FE7544C502}"/>
              </a:ext>
            </a:extLst>
          </p:cNvPr>
          <p:cNvCxnSpPr>
            <a:cxnSpLocks/>
            <a:stCxn id="7" idx="6"/>
            <a:endCxn id="5" idx="1"/>
          </p:cNvCxnSpPr>
          <p:nvPr/>
        </p:nvCxnSpPr>
        <p:spPr>
          <a:xfrm>
            <a:off x="1666568" y="2169175"/>
            <a:ext cx="2425266" cy="141284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2F37CA27-66E1-05DC-3EB5-5C53FE70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39226F1C-D224-E54A-23A4-9F0AE476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368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8927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4A2D5A4F-AED0-882E-3C30-351AF24C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70" y="823549"/>
            <a:ext cx="11707859" cy="52109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5B5E5E-3312-7BED-A0E3-63C02C3CED66}"/>
              </a:ext>
            </a:extLst>
          </p:cNvPr>
          <p:cNvSpPr/>
          <p:nvPr/>
        </p:nvSpPr>
        <p:spPr>
          <a:xfrm>
            <a:off x="9721514" y="1395804"/>
            <a:ext cx="1026368" cy="197698"/>
          </a:xfrm>
          <a:prstGeom prst="rect">
            <a:avLst/>
          </a:prstGeom>
          <a:solidFill>
            <a:srgbClr val="465F9D"/>
          </a:solidFill>
          <a:ln>
            <a:solidFill>
              <a:srgbClr val="46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FFFF"/>
                </a:solidFill>
              </a:rPr>
              <a:t>Prénom N.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A4FC592-59B1-9614-594B-499E5BBD9CFE}"/>
              </a:ext>
            </a:extLst>
          </p:cNvPr>
          <p:cNvSpPr/>
          <p:nvPr/>
        </p:nvSpPr>
        <p:spPr>
          <a:xfrm>
            <a:off x="443442" y="2861188"/>
            <a:ext cx="1461306" cy="52752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F9A5914-B133-4835-13C0-CB2B4A636E3E}"/>
              </a:ext>
            </a:extLst>
          </p:cNvPr>
          <p:cNvSpPr/>
          <p:nvPr/>
        </p:nvSpPr>
        <p:spPr>
          <a:xfrm>
            <a:off x="9721513" y="1266899"/>
            <a:ext cx="1209247" cy="52752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FF3450-D758-2592-DACE-169525A3E146}"/>
              </a:ext>
            </a:extLst>
          </p:cNvPr>
          <p:cNvSpPr txBox="1"/>
          <p:nvPr/>
        </p:nvSpPr>
        <p:spPr>
          <a:xfrm>
            <a:off x="3430543" y="2782669"/>
            <a:ext cx="484330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Permet de faire sa demande de bourse (papier ou en ligne)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7F6B22A-D630-A2E1-C3C7-3DEF7DA273AF}"/>
              </a:ext>
            </a:extLst>
          </p:cNvPr>
          <p:cNvCxnSpPr>
            <a:cxnSpLocks/>
            <a:stCxn id="3" idx="6"/>
            <a:endCxn id="11" idx="1"/>
          </p:cNvCxnSpPr>
          <p:nvPr/>
        </p:nvCxnSpPr>
        <p:spPr>
          <a:xfrm>
            <a:off x="1904748" y="3124949"/>
            <a:ext cx="1525795" cy="103996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A47192E-0B50-446B-F773-78593AC2C164}"/>
              </a:ext>
            </a:extLst>
          </p:cNvPr>
          <p:cNvSpPr txBox="1"/>
          <p:nvPr/>
        </p:nvSpPr>
        <p:spPr>
          <a:xfrm>
            <a:off x="5756711" y="1074749"/>
            <a:ext cx="381609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Nom de l’enfant dont nous consultons le compte 👉</a:t>
            </a:r>
          </a:p>
        </p:txBody>
      </p:sp>
      <p:sp>
        <p:nvSpPr>
          <p:cNvPr id="31" name="Espace réservé du pied de page 30">
            <a:extLst>
              <a:ext uri="{FF2B5EF4-FFF2-40B4-BE49-F238E27FC236}">
                <a16:creationId xmlns:a16="http://schemas.microsoft.com/office/drawing/2014/main" id="{D513003D-877E-9B0E-2532-168EC3B3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32" name="Espace réservé du numéro de diapositive 31">
            <a:extLst>
              <a:ext uri="{FF2B5EF4-FFF2-40B4-BE49-F238E27FC236}">
                <a16:creationId xmlns:a16="http://schemas.microsoft.com/office/drawing/2014/main" id="{0FEC1106-9764-53A5-54F9-9BF7593D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44C91E7-1996-5224-4A07-470E3E4ED93D}"/>
              </a:ext>
            </a:extLst>
          </p:cNvPr>
          <p:cNvSpPr txBox="1">
            <a:spLocks/>
          </p:cNvSpPr>
          <p:nvPr/>
        </p:nvSpPr>
        <p:spPr>
          <a:xfrm>
            <a:off x="838199" y="-127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📚 « Scolarité services »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05145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8927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4A2D5A4F-AED0-882E-3C30-351AF24C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70" y="823549"/>
            <a:ext cx="11707859" cy="52109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5B5E5E-3312-7BED-A0E3-63C02C3CED66}"/>
              </a:ext>
            </a:extLst>
          </p:cNvPr>
          <p:cNvSpPr/>
          <p:nvPr/>
        </p:nvSpPr>
        <p:spPr>
          <a:xfrm>
            <a:off x="9721514" y="1395804"/>
            <a:ext cx="1026368" cy="197698"/>
          </a:xfrm>
          <a:prstGeom prst="rect">
            <a:avLst/>
          </a:prstGeom>
          <a:solidFill>
            <a:srgbClr val="465F9D"/>
          </a:solidFill>
          <a:ln>
            <a:solidFill>
              <a:srgbClr val="46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FFFF"/>
                </a:solidFill>
              </a:rPr>
              <a:t>Prénom N.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A4FC592-59B1-9614-594B-499E5BBD9CFE}"/>
              </a:ext>
            </a:extLst>
          </p:cNvPr>
          <p:cNvSpPr/>
          <p:nvPr/>
        </p:nvSpPr>
        <p:spPr>
          <a:xfrm>
            <a:off x="443442" y="2861188"/>
            <a:ext cx="1461306" cy="52752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F49D384-9D75-3540-E2F7-F6843440869D}"/>
              </a:ext>
            </a:extLst>
          </p:cNvPr>
          <p:cNvSpPr/>
          <p:nvPr/>
        </p:nvSpPr>
        <p:spPr>
          <a:xfrm>
            <a:off x="600759" y="3618271"/>
            <a:ext cx="1655744" cy="52752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F9A5914-B133-4835-13C0-CB2B4A636E3E}"/>
              </a:ext>
            </a:extLst>
          </p:cNvPr>
          <p:cNvSpPr/>
          <p:nvPr/>
        </p:nvSpPr>
        <p:spPr>
          <a:xfrm>
            <a:off x="9721513" y="1266899"/>
            <a:ext cx="1209247" cy="52752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FF3450-D758-2592-DACE-169525A3E146}"/>
              </a:ext>
            </a:extLst>
          </p:cNvPr>
          <p:cNvSpPr txBox="1"/>
          <p:nvPr/>
        </p:nvSpPr>
        <p:spPr>
          <a:xfrm>
            <a:off x="3430543" y="2782669"/>
            <a:ext cx="484330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Permet de faire sa demande de bourse (papier ou en ligne)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7F6B22A-D630-A2E1-C3C7-3DEF7DA273AF}"/>
              </a:ext>
            </a:extLst>
          </p:cNvPr>
          <p:cNvCxnSpPr>
            <a:cxnSpLocks/>
            <a:stCxn id="3" idx="6"/>
            <a:endCxn id="11" idx="1"/>
          </p:cNvCxnSpPr>
          <p:nvPr/>
        </p:nvCxnSpPr>
        <p:spPr>
          <a:xfrm>
            <a:off x="1904748" y="3124949"/>
            <a:ext cx="1525795" cy="103996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5B97A26D-22EA-0742-B6EF-DBD39ABD4F01}"/>
              </a:ext>
            </a:extLst>
          </p:cNvPr>
          <p:cNvSpPr txBox="1"/>
          <p:nvPr/>
        </p:nvSpPr>
        <p:spPr>
          <a:xfrm>
            <a:off x="3674349" y="3846044"/>
            <a:ext cx="484330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On y retrouve la fiche de notre enfant et la nôtre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A1E826F-E81E-E756-0F73-57EDDF8AE89F}"/>
              </a:ext>
            </a:extLst>
          </p:cNvPr>
          <p:cNvCxnSpPr>
            <a:cxnSpLocks/>
            <a:stCxn id="5" idx="6"/>
            <a:endCxn id="18" idx="1"/>
          </p:cNvCxnSpPr>
          <p:nvPr/>
        </p:nvCxnSpPr>
        <p:spPr>
          <a:xfrm>
            <a:off x="2256503" y="3882032"/>
            <a:ext cx="1417846" cy="410288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A47192E-0B50-446B-F773-78593AC2C164}"/>
              </a:ext>
            </a:extLst>
          </p:cNvPr>
          <p:cNvSpPr txBox="1"/>
          <p:nvPr/>
        </p:nvSpPr>
        <p:spPr>
          <a:xfrm>
            <a:off x="5756711" y="1074749"/>
            <a:ext cx="381609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Nom de l’enfant dont nous consultons le compte 👉</a:t>
            </a:r>
          </a:p>
        </p:txBody>
      </p:sp>
      <p:sp>
        <p:nvSpPr>
          <p:cNvPr id="31" name="Espace réservé du pied de page 30">
            <a:extLst>
              <a:ext uri="{FF2B5EF4-FFF2-40B4-BE49-F238E27FC236}">
                <a16:creationId xmlns:a16="http://schemas.microsoft.com/office/drawing/2014/main" id="{D513003D-877E-9B0E-2532-168EC3B3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32" name="Espace réservé du numéro de diapositive 31">
            <a:extLst>
              <a:ext uri="{FF2B5EF4-FFF2-40B4-BE49-F238E27FC236}">
                <a16:creationId xmlns:a16="http://schemas.microsoft.com/office/drawing/2014/main" id="{0FEC1106-9764-53A5-54F9-9BF7593D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1E3AF8-7CA2-C1B9-5D42-F189DD2B75F1}"/>
              </a:ext>
            </a:extLst>
          </p:cNvPr>
          <p:cNvSpPr txBox="1">
            <a:spLocks/>
          </p:cNvSpPr>
          <p:nvPr/>
        </p:nvSpPr>
        <p:spPr>
          <a:xfrm>
            <a:off x="838199" y="-127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📚 « Scolarité services »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023827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8927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4A2D5A4F-AED0-882E-3C30-351AF24C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70" y="823549"/>
            <a:ext cx="11707859" cy="52109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5B5E5E-3312-7BED-A0E3-63C02C3CED66}"/>
              </a:ext>
            </a:extLst>
          </p:cNvPr>
          <p:cNvSpPr/>
          <p:nvPr/>
        </p:nvSpPr>
        <p:spPr>
          <a:xfrm>
            <a:off x="9721514" y="1395804"/>
            <a:ext cx="1026368" cy="197698"/>
          </a:xfrm>
          <a:prstGeom prst="rect">
            <a:avLst/>
          </a:prstGeom>
          <a:solidFill>
            <a:srgbClr val="465F9D"/>
          </a:solidFill>
          <a:ln>
            <a:solidFill>
              <a:srgbClr val="46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FFFF"/>
                </a:solidFill>
              </a:rPr>
              <a:t>Prénom N.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A4FC592-59B1-9614-594B-499E5BBD9CFE}"/>
              </a:ext>
            </a:extLst>
          </p:cNvPr>
          <p:cNvSpPr/>
          <p:nvPr/>
        </p:nvSpPr>
        <p:spPr>
          <a:xfrm>
            <a:off x="443442" y="2861188"/>
            <a:ext cx="1461306" cy="52752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F49D384-9D75-3540-E2F7-F6843440869D}"/>
              </a:ext>
            </a:extLst>
          </p:cNvPr>
          <p:cNvSpPr/>
          <p:nvPr/>
        </p:nvSpPr>
        <p:spPr>
          <a:xfrm>
            <a:off x="600759" y="3618271"/>
            <a:ext cx="1655744" cy="52752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A7958C7-F174-F0D8-0716-8562EE2BAC7A}"/>
              </a:ext>
            </a:extLst>
          </p:cNvPr>
          <p:cNvSpPr/>
          <p:nvPr/>
        </p:nvSpPr>
        <p:spPr>
          <a:xfrm>
            <a:off x="583301" y="4324784"/>
            <a:ext cx="1655744" cy="52752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F9A5914-B133-4835-13C0-CB2B4A636E3E}"/>
              </a:ext>
            </a:extLst>
          </p:cNvPr>
          <p:cNvSpPr/>
          <p:nvPr/>
        </p:nvSpPr>
        <p:spPr>
          <a:xfrm>
            <a:off x="9721513" y="1266899"/>
            <a:ext cx="1209247" cy="52752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FF3450-D758-2592-DACE-169525A3E146}"/>
              </a:ext>
            </a:extLst>
          </p:cNvPr>
          <p:cNvSpPr txBox="1"/>
          <p:nvPr/>
        </p:nvSpPr>
        <p:spPr>
          <a:xfrm>
            <a:off x="3430543" y="2782669"/>
            <a:ext cx="484330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Permet de faire sa demande de bourse (papier ou en ligne)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7F6B22A-D630-A2E1-C3C7-3DEF7DA273AF}"/>
              </a:ext>
            </a:extLst>
          </p:cNvPr>
          <p:cNvCxnSpPr>
            <a:cxnSpLocks/>
            <a:stCxn id="3" idx="6"/>
            <a:endCxn id="11" idx="1"/>
          </p:cNvCxnSpPr>
          <p:nvPr/>
        </p:nvCxnSpPr>
        <p:spPr>
          <a:xfrm>
            <a:off x="1904748" y="3124949"/>
            <a:ext cx="1525795" cy="103996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5B97A26D-22EA-0742-B6EF-DBD39ABD4F01}"/>
              </a:ext>
            </a:extLst>
          </p:cNvPr>
          <p:cNvSpPr txBox="1"/>
          <p:nvPr/>
        </p:nvSpPr>
        <p:spPr>
          <a:xfrm>
            <a:off x="3674349" y="3846044"/>
            <a:ext cx="484330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On y retrouve la fiche de notre enfant et la nôtre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A1E826F-E81E-E756-0F73-57EDDF8AE89F}"/>
              </a:ext>
            </a:extLst>
          </p:cNvPr>
          <p:cNvCxnSpPr>
            <a:cxnSpLocks/>
            <a:stCxn id="5" idx="6"/>
            <a:endCxn id="18" idx="1"/>
          </p:cNvCxnSpPr>
          <p:nvPr/>
        </p:nvCxnSpPr>
        <p:spPr>
          <a:xfrm>
            <a:off x="2256503" y="3882032"/>
            <a:ext cx="1417846" cy="410288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8C231A6-1B20-4877-C950-60B1946E77FC}"/>
              </a:ext>
            </a:extLst>
          </p:cNvPr>
          <p:cNvSpPr txBox="1"/>
          <p:nvPr/>
        </p:nvSpPr>
        <p:spPr>
          <a:xfrm>
            <a:off x="3348396" y="4865650"/>
            <a:ext cx="6493403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On peut y consulter et télécharger les bilans de notre enfant : du CP à la troisième.  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49AEBF7-8C7A-0A5B-B804-563230E7E63B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172638" y="4559358"/>
            <a:ext cx="1175758" cy="752568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A47192E-0B50-446B-F773-78593AC2C164}"/>
              </a:ext>
            </a:extLst>
          </p:cNvPr>
          <p:cNvSpPr txBox="1"/>
          <p:nvPr/>
        </p:nvSpPr>
        <p:spPr>
          <a:xfrm>
            <a:off x="5756711" y="1074749"/>
            <a:ext cx="381609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Nom de l’enfant dont nous consultons le compte 👉</a:t>
            </a:r>
          </a:p>
        </p:txBody>
      </p:sp>
      <p:sp>
        <p:nvSpPr>
          <p:cNvPr id="31" name="Espace réservé du pied de page 30">
            <a:extLst>
              <a:ext uri="{FF2B5EF4-FFF2-40B4-BE49-F238E27FC236}">
                <a16:creationId xmlns:a16="http://schemas.microsoft.com/office/drawing/2014/main" id="{D513003D-877E-9B0E-2532-168EC3B3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32" name="Espace réservé du numéro de diapositive 31">
            <a:extLst>
              <a:ext uri="{FF2B5EF4-FFF2-40B4-BE49-F238E27FC236}">
                <a16:creationId xmlns:a16="http://schemas.microsoft.com/office/drawing/2014/main" id="{0FEC1106-9764-53A5-54F9-9BF7593D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6A4196-440C-4389-EE90-E75D25A511A3}"/>
              </a:ext>
            </a:extLst>
          </p:cNvPr>
          <p:cNvSpPr txBox="1">
            <a:spLocks/>
          </p:cNvSpPr>
          <p:nvPr/>
        </p:nvSpPr>
        <p:spPr>
          <a:xfrm>
            <a:off x="838199" y="-127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📚 « Scolarité services »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651170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8927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4A2D5A4F-AED0-882E-3C30-351AF24C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70" y="823549"/>
            <a:ext cx="11707859" cy="521090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73BF7AAE-BFBE-A726-2DE4-5961AD6E671E}"/>
              </a:ext>
            </a:extLst>
          </p:cNvPr>
          <p:cNvSpPr/>
          <p:nvPr/>
        </p:nvSpPr>
        <p:spPr>
          <a:xfrm>
            <a:off x="600759" y="5168154"/>
            <a:ext cx="1461306" cy="411546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5B5E5E-3312-7BED-A0E3-63C02C3CED66}"/>
              </a:ext>
            </a:extLst>
          </p:cNvPr>
          <p:cNvSpPr/>
          <p:nvPr/>
        </p:nvSpPr>
        <p:spPr>
          <a:xfrm>
            <a:off x="9721514" y="1395804"/>
            <a:ext cx="1026368" cy="197698"/>
          </a:xfrm>
          <a:prstGeom prst="rect">
            <a:avLst/>
          </a:prstGeom>
          <a:solidFill>
            <a:srgbClr val="465F9D"/>
          </a:solidFill>
          <a:ln>
            <a:solidFill>
              <a:srgbClr val="46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FFFF"/>
                </a:solidFill>
              </a:rPr>
              <a:t>Prénom N.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A4FC592-59B1-9614-594B-499E5BBD9CFE}"/>
              </a:ext>
            </a:extLst>
          </p:cNvPr>
          <p:cNvSpPr/>
          <p:nvPr/>
        </p:nvSpPr>
        <p:spPr>
          <a:xfrm>
            <a:off x="443442" y="2861188"/>
            <a:ext cx="1461306" cy="52752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F49D384-9D75-3540-E2F7-F6843440869D}"/>
              </a:ext>
            </a:extLst>
          </p:cNvPr>
          <p:cNvSpPr/>
          <p:nvPr/>
        </p:nvSpPr>
        <p:spPr>
          <a:xfrm>
            <a:off x="600759" y="3618271"/>
            <a:ext cx="1655744" cy="52752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A7958C7-F174-F0D8-0716-8562EE2BAC7A}"/>
              </a:ext>
            </a:extLst>
          </p:cNvPr>
          <p:cNvSpPr/>
          <p:nvPr/>
        </p:nvSpPr>
        <p:spPr>
          <a:xfrm>
            <a:off x="583301" y="4324784"/>
            <a:ext cx="1655744" cy="52752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F9A5914-B133-4835-13C0-CB2B4A636E3E}"/>
              </a:ext>
            </a:extLst>
          </p:cNvPr>
          <p:cNvSpPr/>
          <p:nvPr/>
        </p:nvSpPr>
        <p:spPr>
          <a:xfrm>
            <a:off x="9721513" y="1266899"/>
            <a:ext cx="1209247" cy="52752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FF3450-D758-2592-DACE-169525A3E146}"/>
              </a:ext>
            </a:extLst>
          </p:cNvPr>
          <p:cNvSpPr txBox="1"/>
          <p:nvPr/>
        </p:nvSpPr>
        <p:spPr>
          <a:xfrm>
            <a:off x="3430543" y="2782669"/>
            <a:ext cx="484330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Permet de faire sa demande de bourse (papier ou en ligne)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7F6B22A-D630-A2E1-C3C7-3DEF7DA273AF}"/>
              </a:ext>
            </a:extLst>
          </p:cNvPr>
          <p:cNvCxnSpPr>
            <a:cxnSpLocks/>
            <a:stCxn id="3" idx="6"/>
            <a:endCxn id="11" idx="1"/>
          </p:cNvCxnSpPr>
          <p:nvPr/>
        </p:nvCxnSpPr>
        <p:spPr>
          <a:xfrm>
            <a:off x="1904748" y="3124949"/>
            <a:ext cx="1525795" cy="103996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5B97A26D-22EA-0742-B6EF-DBD39ABD4F01}"/>
              </a:ext>
            </a:extLst>
          </p:cNvPr>
          <p:cNvSpPr txBox="1"/>
          <p:nvPr/>
        </p:nvSpPr>
        <p:spPr>
          <a:xfrm>
            <a:off x="3674349" y="3846044"/>
            <a:ext cx="484330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On y retrouve la fiche de notre enfant et la nôtre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A1E826F-E81E-E756-0F73-57EDDF8AE89F}"/>
              </a:ext>
            </a:extLst>
          </p:cNvPr>
          <p:cNvCxnSpPr>
            <a:cxnSpLocks/>
            <a:stCxn id="5" idx="6"/>
            <a:endCxn id="18" idx="1"/>
          </p:cNvCxnSpPr>
          <p:nvPr/>
        </p:nvCxnSpPr>
        <p:spPr>
          <a:xfrm>
            <a:off x="2256503" y="3882032"/>
            <a:ext cx="1417846" cy="410288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8C231A6-1B20-4877-C950-60B1946E77FC}"/>
              </a:ext>
            </a:extLst>
          </p:cNvPr>
          <p:cNvSpPr txBox="1"/>
          <p:nvPr/>
        </p:nvSpPr>
        <p:spPr>
          <a:xfrm>
            <a:off x="3348396" y="4865650"/>
            <a:ext cx="6493403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On peut y consulter et télécharger les bilans de notre enfant : du CP à la troisième.  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49AEBF7-8C7A-0A5B-B804-563230E7E63B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172638" y="4559358"/>
            <a:ext cx="1175758" cy="752568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60EA48FF-61ED-5502-531F-FF3C8452B3AC}"/>
              </a:ext>
            </a:extLst>
          </p:cNvPr>
          <p:cNvSpPr txBox="1"/>
          <p:nvPr/>
        </p:nvSpPr>
        <p:spPr>
          <a:xfrm>
            <a:off x="3237823" y="5930455"/>
            <a:ext cx="5613099" cy="492443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On accède (enfin) à l’ENT !! 🎉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1D0B4CC-C6C0-6513-F63A-ACDD18A58646}"/>
              </a:ext>
            </a:extLst>
          </p:cNvPr>
          <p:cNvCxnSpPr>
            <a:cxnSpLocks/>
            <a:stCxn id="2" idx="6"/>
            <a:endCxn id="25" idx="1"/>
          </p:cNvCxnSpPr>
          <p:nvPr/>
        </p:nvCxnSpPr>
        <p:spPr>
          <a:xfrm>
            <a:off x="2062065" y="5373927"/>
            <a:ext cx="1175758" cy="802750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A47192E-0B50-446B-F773-78593AC2C164}"/>
              </a:ext>
            </a:extLst>
          </p:cNvPr>
          <p:cNvSpPr txBox="1"/>
          <p:nvPr/>
        </p:nvSpPr>
        <p:spPr>
          <a:xfrm>
            <a:off x="5756711" y="1074749"/>
            <a:ext cx="381609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Nom de l’enfant dont nous consultons le compte 👉</a:t>
            </a:r>
          </a:p>
        </p:txBody>
      </p:sp>
      <p:sp>
        <p:nvSpPr>
          <p:cNvPr id="31" name="Espace réservé du pied de page 30">
            <a:extLst>
              <a:ext uri="{FF2B5EF4-FFF2-40B4-BE49-F238E27FC236}">
                <a16:creationId xmlns:a16="http://schemas.microsoft.com/office/drawing/2014/main" id="{D513003D-877E-9B0E-2532-168EC3B3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32" name="Espace réservé du numéro de diapositive 31">
            <a:extLst>
              <a:ext uri="{FF2B5EF4-FFF2-40B4-BE49-F238E27FC236}">
                <a16:creationId xmlns:a16="http://schemas.microsoft.com/office/drawing/2014/main" id="{0FEC1106-9764-53A5-54F9-9BF7593D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909915D-0D73-EAB2-F485-2A6F83CF7E86}"/>
              </a:ext>
            </a:extLst>
          </p:cNvPr>
          <p:cNvSpPr txBox="1">
            <a:spLocks/>
          </p:cNvSpPr>
          <p:nvPr/>
        </p:nvSpPr>
        <p:spPr>
          <a:xfrm>
            <a:off x="838199" y="-127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📚 « Scolarité services »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849785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9B5F09F-9890-7F64-0202-CAA0AF9F6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01" y="1834054"/>
            <a:ext cx="8674399" cy="33824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29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Le site du collège</a:t>
            </a:r>
            <a:r>
              <a:rPr lang="fr-FR" sz="4000" dirty="0"/>
              <a:t>, on y trouve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28020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-74183" y="2315165"/>
            <a:ext cx="38412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500" dirty="0"/>
          </a:p>
          <a:p>
            <a:pPr algn="ctr"/>
            <a:r>
              <a:rPr lang="fr-FR" sz="1500" dirty="0"/>
              <a:t>👉 Mis à jour régulièrement,</a:t>
            </a:r>
          </a:p>
          <a:p>
            <a:pPr algn="ctr"/>
            <a:r>
              <a:rPr lang="fr-FR" sz="1500" dirty="0"/>
              <a:t>Pour y retrouver l’actualité du collège</a:t>
            </a:r>
          </a:p>
          <a:p>
            <a:pPr algn="ctr"/>
            <a:endParaRPr lang="fr-FR" sz="1500" dirty="0"/>
          </a:p>
          <a:p>
            <a:pPr algn="ctr"/>
            <a:r>
              <a:rPr lang="fr-FR" sz="1500" dirty="0"/>
              <a:t>👉 un accès direct à </a:t>
            </a:r>
            <a:r>
              <a:rPr lang="fr-FR" sz="1500" dirty="0" err="1"/>
              <a:t>EduConnect</a:t>
            </a:r>
            <a:endParaRPr lang="fr-FR" sz="1500" dirty="0"/>
          </a:p>
          <a:p>
            <a:pPr algn="ctr"/>
            <a:endParaRPr lang="fr-FR" sz="1500" dirty="0"/>
          </a:p>
          <a:p>
            <a:pPr algn="ctr"/>
            <a:r>
              <a:rPr lang="fr-FR" sz="1500" dirty="0"/>
              <a:t>👉 Un accès direct à Néo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9D7DE7F-53D8-386E-F08C-B57AF5D8A05A}"/>
              </a:ext>
            </a:extLst>
          </p:cNvPr>
          <p:cNvSpPr/>
          <p:nvPr/>
        </p:nvSpPr>
        <p:spPr>
          <a:xfrm>
            <a:off x="4125745" y="4481627"/>
            <a:ext cx="2088623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775B3EC-3A9E-0568-1EB2-9B7DA200902F}"/>
              </a:ext>
            </a:extLst>
          </p:cNvPr>
          <p:cNvSpPr/>
          <p:nvPr/>
        </p:nvSpPr>
        <p:spPr>
          <a:xfrm>
            <a:off x="7936258" y="4518977"/>
            <a:ext cx="3417542" cy="29042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275B35-0C7F-7B69-C877-A645C2952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056" y="4809401"/>
            <a:ext cx="5269251" cy="42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86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A0B2573-E7DD-7BCB-A958-D430587A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solidFill>
            <a:srgbClr val="03989E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Néo</a:t>
            </a:r>
            <a:r>
              <a:rPr lang="fr-FR" sz="4000" b="1" dirty="0">
                <a:solidFill>
                  <a:schemeClr val="bg1"/>
                </a:solidFill>
              </a:rPr>
              <a:t>, c’est quoi ?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9821E46-8DAF-2987-0F05-5B4D40A88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75"/>
          <a:stretch/>
        </p:blipFill>
        <p:spPr>
          <a:xfrm>
            <a:off x="3754090" y="2970188"/>
            <a:ext cx="1546595" cy="7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93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763E1D-3DCC-A1A3-BCE5-D51D62B67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75"/>
          <a:stretch/>
        </p:blipFill>
        <p:spPr>
          <a:xfrm>
            <a:off x="2902502" y="3249054"/>
            <a:ext cx="2001810" cy="918788"/>
          </a:xfrm>
          <a:prstGeom prst="rect">
            <a:avLst/>
          </a:prstGeom>
        </p:spPr>
      </p:pic>
      <p:sp>
        <p:nvSpPr>
          <p:cNvPr id="11" name="Est égal à 10">
            <a:extLst>
              <a:ext uri="{FF2B5EF4-FFF2-40B4-BE49-F238E27FC236}">
                <a16:creationId xmlns:a16="http://schemas.microsoft.com/office/drawing/2014/main" id="{68E1E23E-9E0E-2C49-833A-1E469D1E61C6}"/>
              </a:ext>
            </a:extLst>
          </p:cNvPr>
          <p:cNvSpPr/>
          <p:nvPr/>
        </p:nvSpPr>
        <p:spPr>
          <a:xfrm>
            <a:off x="5638800" y="3249054"/>
            <a:ext cx="914400" cy="914400"/>
          </a:xfrm>
          <a:prstGeom prst="mathEqual">
            <a:avLst/>
          </a:prstGeom>
          <a:solidFill>
            <a:srgbClr val="03989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3989E"/>
                </a:solidFill>
              </a:ln>
              <a:solidFill>
                <a:srgbClr val="03989E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0F8A42D-182B-7121-7B27-EE8D104E2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29" y="1918222"/>
            <a:ext cx="3017342" cy="3021555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DA0B2573-E7DD-7BCB-A958-D430587A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49"/>
            <a:ext cx="10515600" cy="1325563"/>
          </a:xfrm>
          <a:solidFill>
            <a:srgbClr val="03989E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Néo</a:t>
            </a:r>
            <a:r>
              <a:rPr lang="fr-FR" sz="4000" dirty="0"/>
              <a:t>, c’est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9821E46-8DAF-2987-0F05-5B4D40A88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75"/>
          <a:stretch/>
        </p:blipFill>
        <p:spPr>
          <a:xfrm>
            <a:off x="3718579" y="705619"/>
            <a:ext cx="1546595" cy="7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A0B2573-E7DD-7BCB-A958-D430587A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49"/>
            <a:ext cx="10515600" cy="1325563"/>
          </a:xfrm>
          <a:solidFill>
            <a:srgbClr val="03989E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Néo</a:t>
            </a:r>
            <a:r>
              <a:rPr lang="fr-FR" sz="4000" dirty="0"/>
              <a:t>, on y trouve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9821E46-8DAF-2987-0F05-5B4D40A88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75"/>
          <a:stretch/>
        </p:blipFill>
        <p:spPr>
          <a:xfrm>
            <a:off x="3013589" y="705619"/>
            <a:ext cx="1546595" cy="7098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EFBF709-5471-658C-321A-9A34188C134A}"/>
              </a:ext>
            </a:extLst>
          </p:cNvPr>
          <p:cNvSpPr txBox="1"/>
          <p:nvPr/>
        </p:nvSpPr>
        <p:spPr>
          <a:xfrm>
            <a:off x="1340874" y="2219695"/>
            <a:ext cx="95102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C’est l'équivalent d’un bureau virtuel accessible via internet.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On y trouve :</a:t>
            </a:r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8254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679613" y="1744842"/>
            <a:ext cx="7910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</a:t>
            </a:r>
            <a:r>
              <a:rPr lang="fr-FR" sz="2800" dirty="0"/>
              <a:t>📖 Le livret scolaire unique</a:t>
            </a:r>
          </a:p>
          <a:p>
            <a:endParaRPr lang="fr-FR" sz="2800" dirty="0"/>
          </a:p>
          <a:p>
            <a:r>
              <a:rPr lang="fr-FR" sz="2800" dirty="0"/>
              <a:t>   ✔  </a:t>
            </a:r>
            <a:r>
              <a:rPr lang="fr-FR" sz="2800" dirty="0" err="1"/>
              <a:t>ÉduConnect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 📚  Scolarité Services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🦋		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CD2186-29CB-988F-84DD-A6FFA3F2E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75"/>
          <a:stretch/>
        </p:blipFill>
        <p:spPr>
          <a:xfrm>
            <a:off x="3459205" y="4241174"/>
            <a:ext cx="1546595" cy="7098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4C366C6-5850-8AD4-5E12-C4323FD89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9" y="5093734"/>
            <a:ext cx="2590639" cy="8738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F417E4-85E7-A625-060F-0EA9DFA9B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96" y="4325947"/>
            <a:ext cx="539553" cy="54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00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A0B2573-E7DD-7BCB-A958-D430587A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49"/>
            <a:ext cx="10515600" cy="1325563"/>
          </a:xfrm>
          <a:solidFill>
            <a:srgbClr val="03989E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Néo</a:t>
            </a:r>
            <a:r>
              <a:rPr lang="fr-FR" sz="4000" dirty="0"/>
              <a:t>, on y trouve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9821E46-8DAF-2987-0F05-5B4D40A88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75"/>
          <a:stretch/>
        </p:blipFill>
        <p:spPr>
          <a:xfrm>
            <a:off x="3013589" y="705619"/>
            <a:ext cx="1546595" cy="7098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EFBF709-5471-658C-321A-9A34188C134A}"/>
              </a:ext>
            </a:extLst>
          </p:cNvPr>
          <p:cNvSpPr txBox="1"/>
          <p:nvPr/>
        </p:nvSpPr>
        <p:spPr>
          <a:xfrm>
            <a:off x="1340874" y="2219695"/>
            <a:ext cx="95102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C’est l'équivalent d’un bureau virtuel accessible via internet.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On y trouve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Une messagerie</a:t>
            </a:r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61424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A0B2573-E7DD-7BCB-A958-D430587A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49"/>
            <a:ext cx="10515600" cy="1325563"/>
          </a:xfrm>
          <a:solidFill>
            <a:srgbClr val="03989E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Néo</a:t>
            </a:r>
            <a:r>
              <a:rPr lang="fr-FR" sz="4000" dirty="0"/>
              <a:t>, on y trouve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9821E46-8DAF-2987-0F05-5B4D40A88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75"/>
          <a:stretch/>
        </p:blipFill>
        <p:spPr>
          <a:xfrm>
            <a:off x="3013589" y="705619"/>
            <a:ext cx="1546595" cy="7098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EFBF709-5471-658C-321A-9A34188C134A}"/>
              </a:ext>
            </a:extLst>
          </p:cNvPr>
          <p:cNvSpPr txBox="1"/>
          <p:nvPr/>
        </p:nvSpPr>
        <p:spPr>
          <a:xfrm>
            <a:off x="1340874" y="2219695"/>
            <a:ext cx="95102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C’est l'équivalent d’un bureau virtuel accessible via internet.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On y trouve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Une messagerie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 agenda</a:t>
            </a:r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71992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A0B2573-E7DD-7BCB-A958-D430587A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49"/>
            <a:ext cx="10515600" cy="1325563"/>
          </a:xfrm>
          <a:solidFill>
            <a:srgbClr val="03989E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Néo</a:t>
            </a:r>
            <a:r>
              <a:rPr lang="fr-FR" sz="4000" dirty="0"/>
              <a:t>, on y trouve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9821E46-8DAF-2987-0F05-5B4D40A88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75"/>
          <a:stretch/>
        </p:blipFill>
        <p:spPr>
          <a:xfrm>
            <a:off x="3013589" y="705619"/>
            <a:ext cx="1546595" cy="7098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EFBF709-5471-658C-321A-9A34188C134A}"/>
              </a:ext>
            </a:extLst>
          </p:cNvPr>
          <p:cNvSpPr txBox="1"/>
          <p:nvPr/>
        </p:nvSpPr>
        <p:spPr>
          <a:xfrm>
            <a:off x="1340874" y="2219695"/>
            <a:ext cx="95102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C’est l'équivalent d’un bureau virtuel accessible via internet.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On y trouve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Une messagerie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Des contacts</a:t>
            </a:r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50600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A0B2573-E7DD-7BCB-A958-D430587A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49"/>
            <a:ext cx="10515600" cy="1325563"/>
          </a:xfrm>
          <a:solidFill>
            <a:srgbClr val="03989E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Néo</a:t>
            </a:r>
            <a:r>
              <a:rPr lang="fr-FR" sz="4000" dirty="0"/>
              <a:t>, on y trouve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9821E46-8DAF-2987-0F05-5B4D40A88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75"/>
          <a:stretch/>
        </p:blipFill>
        <p:spPr>
          <a:xfrm>
            <a:off x="3013589" y="705619"/>
            <a:ext cx="1546595" cy="7098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EFBF709-5471-658C-321A-9A34188C134A}"/>
              </a:ext>
            </a:extLst>
          </p:cNvPr>
          <p:cNvSpPr txBox="1"/>
          <p:nvPr/>
        </p:nvSpPr>
        <p:spPr>
          <a:xfrm>
            <a:off x="1340874" y="2219695"/>
            <a:ext cx="95102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C’est l'équivalent d’un bureau virtuel accessible via internet.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On y trouve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Une messagerie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Des contacts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Les paramètres généraux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05690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A0B2573-E7DD-7BCB-A958-D430587A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49"/>
            <a:ext cx="10515600" cy="1325563"/>
          </a:xfrm>
          <a:solidFill>
            <a:srgbClr val="03989E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Néo</a:t>
            </a:r>
            <a:r>
              <a:rPr lang="fr-FR" sz="4000" dirty="0"/>
              <a:t>, on y trouve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9821E46-8DAF-2987-0F05-5B4D40A88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75"/>
          <a:stretch/>
        </p:blipFill>
        <p:spPr>
          <a:xfrm>
            <a:off x="3013589" y="705619"/>
            <a:ext cx="1546595" cy="7098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EFBF709-5471-658C-321A-9A34188C134A}"/>
              </a:ext>
            </a:extLst>
          </p:cNvPr>
          <p:cNvSpPr txBox="1"/>
          <p:nvPr/>
        </p:nvSpPr>
        <p:spPr>
          <a:xfrm>
            <a:off x="1340874" y="2219695"/>
            <a:ext cx="95102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C’est l'équivalent d’un bureau virtuel accessible via internet.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On y trouve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Une messagerie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Des contacts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Les paramètres généraux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Un accès à Pronote</a:t>
            </a:r>
          </a:p>
          <a:p>
            <a:pPr algn="ctr"/>
            <a:endParaRPr lang="fr-FR"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23A970-08E3-EF07-7A2E-FB55D0200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81" y="5515370"/>
            <a:ext cx="2195006" cy="7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42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A0B2573-E7DD-7BCB-A958-D430587A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7" y="-238683"/>
            <a:ext cx="10515600" cy="1325563"/>
          </a:xfrm>
          <a:solidFill>
            <a:srgbClr val="03989E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Néo</a:t>
            </a:r>
            <a:r>
              <a:rPr lang="fr-FR" sz="4000" dirty="0"/>
              <a:t>, on y trouve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9821E46-8DAF-2987-0F05-5B4D40A88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75"/>
          <a:stretch/>
        </p:blipFill>
        <p:spPr>
          <a:xfrm>
            <a:off x="3146324" y="47606"/>
            <a:ext cx="1546595" cy="7098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E63017-CC4F-D9D8-BBF5-0C44EBEC0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57460"/>
            <a:ext cx="12192000" cy="6179507"/>
          </a:xfrm>
          <a:prstGeom prst="rect">
            <a:avLst/>
          </a:prstGeom>
          <a:ln w="38100">
            <a:solidFill>
              <a:srgbClr val="03989E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ABCFAB-2BD9-AFC7-CD3C-204AE8159A51}"/>
              </a:ext>
            </a:extLst>
          </p:cNvPr>
          <p:cNvSpPr/>
          <p:nvPr/>
        </p:nvSpPr>
        <p:spPr>
          <a:xfrm>
            <a:off x="1302818" y="6784125"/>
            <a:ext cx="841572" cy="147749"/>
          </a:xfrm>
          <a:prstGeom prst="rect">
            <a:avLst/>
          </a:prstGeom>
          <a:solidFill>
            <a:srgbClr val="0984B3"/>
          </a:solidFill>
          <a:ln>
            <a:solidFill>
              <a:srgbClr val="098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Enfant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A13C6D-F93E-9B2C-9447-0F4EB630814E}"/>
              </a:ext>
            </a:extLst>
          </p:cNvPr>
          <p:cNvSpPr/>
          <p:nvPr/>
        </p:nvSpPr>
        <p:spPr>
          <a:xfrm>
            <a:off x="4194585" y="6035023"/>
            <a:ext cx="923840" cy="113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269487-34FE-A73A-702E-8A04BCBA4673}"/>
              </a:ext>
            </a:extLst>
          </p:cNvPr>
          <p:cNvSpPr/>
          <p:nvPr/>
        </p:nvSpPr>
        <p:spPr>
          <a:xfrm>
            <a:off x="4194585" y="5192101"/>
            <a:ext cx="923840" cy="15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83B4C5-5AF4-8F19-4AEA-48BC9DA8EAD5}"/>
              </a:ext>
            </a:extLst>
          </p:cNvPr>
          <p:cNvSpPr/>
          <p:nvPr/>
        </p:nvSpPr>
        <p:spPr>
          <a:xfrm>
            <a:off x="4183121" y="4425367"/>
            <a:ext cx="1019596" cy="15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CB190-3824-590C-72AE-DB840B06E880}"/>
              </a:ext>
            </a:extLst>
          </p:cNvPr>
          <p:cNvSpPr/>
          <p:nvPr/>
        </p:nvSpPr>
        <p:spPr>
          <a:xfrm>
            <a:off x="4183121" y="3582445"/>
            <a:ext cx="1019596" cy="15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78FFA0-10E7-0E05-471E-04F316861284}"/>
              </a:ext>
            </a:extLst>
          </p:cNvPr>
          <p:cNvSpPr/>
          <p:nvPr/>
        </p:nvSpPr>
        <p:spPr>
          <a:xfrm>
            <a:off x="4194585" y="2749742"/>
            <a:ext cx="765833" cy="15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D5CF9-3224-6745-6F82-0C13584DFD64}"/>
              </a:ext>
            </a:extLst>
          </p:cNvPr>
          <p:cNvSpPr/>
          <p:nvPr/>
        </p:nvSpPr>
        <p:spPr>
          <a:xfrm>
            <a:off x="4194585" y="1971100"/>
            <a:ext cx="1413196" cy="164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1152E33-C559-EA25-C753-175C148E6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428" y="2872811"/>
            <a:ext cx="285790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47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36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E63017-CC4F-D9D8-BBF5-0C44EBEC0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7460"/>
            <a:ext cx="12192000" cy="6179507"/>
          </a:xfrm>
          <a:prstGeom prst="rect">
            <a:avLst/>
          </a:prstGeom>
          <a:ln w="38100">
            <a:solidFill>
              <a:srgbClr val="03989E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ABCFAB-2BD9-AFC7-CD3C-204AE8159A51}"/>
              </a:ext>
            </a:extLst>
          </p:cNvPr>
          <p:cNvSpPr/>
          <p:nvPr/>
        </p:nvSpPr>
        <p:spPr>
          <a:xfrm>
            <a:off x="1302818" y="6784125"/>
            <a:ext cx="841572" cy="147749"/>
          </a:xfrm>
          <a:prstGeom prst="rect">
            <a:avLst/>
          </a:prstGeom>
          <a:solidFill>
            <a:srgbClr val="0984B3"/>
          </a:solidFill>
          <a:ln>
            <a:solidFill>
              <a:srgbClr val="098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Enfant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A13C6D-F93E-9B2C-9447-0F4EB630814E}"/>
              </a:ext>
            </a:extLst>
          </p:cNvPr>
          <p:cNvSpPr/>
          <p:nvPr/>
        </p:nvSpPr>
        <p:spPr>
          <a:xfrm>
            <a:off x="4194585" y="6035023"/>
            <a:ext cx="923840" cy="113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269487-34FE-A73A-702E-8A04BCBA4673}"/>
              </a:ext>
            </a:extLst>
          </p:cNvPr>
          <p:cNvSpPr/>
          <p:nvPr/>
        </p:nvSpPr>
        <p:spPr>
          <a:xfrm>
            <a:off x="4194585" y="5192101"/>
            <a:ext cx="923840" cy="15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83B4C5-5AF4-8F19-4AEA-48BC9DA8EAD5}"/>
              </a:ext>
            </a:extLst>
          </p:cNvPr>
          <p:cNvSpPr/>
          <p:nvPr/>
        </p:nvSpPr>
        <p:spPr>
          <a:xfrm>
            <a:off x="4183121" y="4425367"/>
            <a:ext cx="1019596" cy="15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CB190-3824-590C-72AE-DB840B06E880}"/>
              </a:ext>
            </a:extLst>
          </p:cNvPr>
          <p:cNvSpPr/>
          <p:nvPr/>
        </p:nvSpPr>
        <p:spPr>
          <a:xfrm>
            <a:off x="4183121" y="3582445"/>
            <a:ext cx="1019596" cy="15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78FFA0-10E7-0E05-471E-04F316861284}"/>
              </a:ext>
            </a:extLst>
          </p:cNvPr>
          <p:cNvSpPr/>
          <p:nvPr/>
        </p:nvSpPr>
        <p:spPr>
          <a:xfrm>
            <a:off x="4194585" y="2749742"/>
            <a:ext cx="765833" cy="15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D5CF9-3224-6745-6F82-0C13584DFD64}"/>
              </a:ext>
            </a:extLst>
          </p:cNvPr>
          <p:cNvSpPr/>
          <p:nvPr/>
        </p:nvSpPr>
        <p:spPr>
          <a:xfrm>
            <a:off x="4194585" y="1971100"/>
            <a:ext cx="1413196" cy="164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1152E33-C559-EA25-C753-175C148E6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428" y="2872811"/>
            <a:ext cx="285790" cy="29531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B7F8A798-EB3B-F858-E54B-419754F429BE}"/>
              </a:ext>
            </a:extLst>
          </p:cNvPr>
          <p:cNvSpPr/>
          <p:nvPr/>
        </p:nvSpPr>
        <p:spPr>
          <a:xfrm>
            <a:off x="443442" y="2861188"/>
            <a:ext cx="1080558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B03318-63C5-794E-231E-BF52FE672C0A}"/>
              </a:ext>
            </a:extLst>
          </p:cNvPr>
          <p:cNvSpPr txBox="1"/>
          <p:nvPr/>
        </p:nvSpPr>
        <p:spPr>
          <a:xfrm>
            <a:off x="2562749" y="3374659"/>
            <a:ext cx="1475851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Les dernières infos publiées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3DECDD1-82BC-2543-E779-8E3B6CF50565}"/>
              </a:ext>
            </a:extLst>
          </p:cNvPr>
          <p:cNvCxnSpPr>
            <a:cxnSpLocks/>
            <a:stCxn id="2" idx="6"/>
            <a:endCxn id="3" idx="1"/>
          </p:cNvCxnSpPr>
          <p:nvPr/>
        </p:nvCxnSpPr>
        <p:spPr>
          <a:xfrm>
            <a:off x="1524000" y="3043751"/>
            <a:ext cx="1038749" cy="623296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58EF3DE-BE03-A33C-3759-FFD10568CC77}"/>
              </a:ext>
            </a:extLst>
          </p:cNvPr>
          <p:cNvCxnSpPr>
            <a:cxnSpLocks/>
            <a:stCxn id="3" idx="0"/>
            <a:endCxn id="24" idx="3"/>
          </p:cNvCxnSpPr>
          <p:nvPr/>
        </p:nvCxnSpPr>
        <p:spPr>
          <a:xfrm flipV="1">
            <a:off x="3300675" y="1568070"/>
            <a:ext cx="85163" cy="1806589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0606F419-BA26-F5A4-F459-765453050598}"/>
              </a:ext>
            </a:extLst>
          </p:cNvPr>
          <p:cNvSpPr/>
          <p:nvPr/>
        </p:nvSpPr>
        <p:spPr>
          <a:xfrm>
            <a:off x="3161579" y="1256416"/>
            <a:ext cx="1531339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C907644-9064-C2C6-E2DA-AFFAE257C819}"/>
              </a:ext>
            </a:extLst>
          </p:cNvPr>
          <p:cNvCxnSpPr>
            <a:cxnSpLocks/>
            <a:stCxn id="24" idx="6"/>
          </p:cNvCxnSpPr>
          <p:nvPr/>
        </p:nvCxnSpPr>
        <p:spPr>
          <a:xfrm>
            <a:off x="4692918" y="1438979"/>
            <a:ext cx="318104" cy="365125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62B00B86-0642-F81D-4C58-0DDA78AFD81B}"/>
              </a:ext>
            </a:extLst>
          </p:cNvPr>
          <p:cNvSpPr/>
          <p:nvPr/>
        </p:nvSpPr>
        <p:spPr>
          <a:xfrm>
            <a:off x="222260" y="5065646"/>
            <a:ext cx="1080558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9BE80FC-DB8F-651B-8AEB-BC5148EC5120}"/>
              </a:ext>
            </a:extLst>
          </p:cNvPr>
          <p:cNvSpPr txBox="1"/>
          <p:nvPr/>
        </p:nvSpPr>
        <p:spPr>
          <a:xfrm>
            <a:off x="1739568" y="4934140"/>
            <a:ext cx="1475851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Les prochains rdv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25D7AEE-7001-06A6-B8CD-31AB75C3ECE8}"/>
              </a:ext>
            </a:extLst>
          </p:cNvPr>
          <p:cNvCxnSpPr>
            <a:cxnSpLocks/>
            <a:stCxn id="29" idx="6"/>
            <a:endCxn id="30" idx="1"/>
          </p:cNvCxnSpPr>
          <p:nvPr/>
        </p:nvCxnSpPr>
        <p:spPr>
          <a:xfrm flipV="1">
            <a:off x="1302818" y="5226528"/>
            <a:ext cx="436750" cy="21681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B4905BBF-716A-B88D-063B-44F8CD9A9D47}"/>
              </a:ext>
            </a:extLst>
          </p:cNvPr>
          <p:cNvSpPr/>
          <p:nvPr/>
        </p:nvSpPr>
        <p:spPr>
          <a:xfrm>
            <a:off x="8733692" y="1294802"/>
            <a:ext cx="683497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770C036-2178-8187-C605-9B2E35990F83}"/>
              </a:ext>
            </a:extLst>
          </p:cNvPr>
          <p:cNvSpPr txBox="1"/>
          <p:nvPr/>
        </p:nvSpPr>
        <p:spPr>
          <a:xfrm>
            <a:off x="9801087" y="1270297"/>
            <a:ext cx="119908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Nos outils préférés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6E0B93C-6C00-BE42-F013-EC9223A4D3EF}"/>
              </a:ext>
            </a:extLst>
          </p:cNvPr>
          <p:cNvCxnSpPr>
            <a:cxnSpLocks/>
            <a:stCxn id="34" idx="6"/>
            <a:endCxn id="35" idx="1"/>
          </p:cNvCxnSpPr>
          <p:nvPr/>
        </p:nvCxnSpPr>
        <p:spPr>
          <a:xfrm>
            <a:off x="9417189" y="1477365"/>
            <a:ext cx="383898" cy="85320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>
            <a:extLst>
              <a:ext uri="{FF2B5EF4-FFF2-40B4-BE49-F238E27FC236}">
                <a16:creationId xmlns:a16="http://schemas.microsoft.com/office/drawing/2014/main" id="{5149DA1E-8109-E40A-5FA4-D8B75D59182B}"/>
              </a:ext>
            </a:extLst>
          </p:cNvPr>
          <p:cNvSpPr/>
          <p:nvPr/>
        </p:nvSpPr>
        <p:spPr>
          <a:xfrm>
            <a:off x="77461" y="784902"/>
            <a:ext cx="2028088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69C5B16-9F0D-C932-5FFA-5EC4C6115FAB}"/>
              </a:ext>
            </a:extLst>
          </p:cNvPr>
          <p:cNvSpPr txBox="1"/>
          <p:nvPr/>
        </p:nvSpPr>
        <p:spPr>
          <a:xfrm>
            <a:off x="2144390" y="202558"/>
            <a:ext cx="1475851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Pour revenir à l’accueil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0E097CF-FD90-BB4E-4FDA-AE3407A17688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973015" y="494946"/>
            <a:ext cx="1171375" cy="292387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C978855A-EA60-5A7E-DEA6-B13A06D7B2EE}"/>
              </a:ext>
            </a:extLst>
          </p:cNvPr>
          <p:cNvSpPr/>
          <p:nvPr/>
        </p:nvSpPr>
        <p:spPr>
          <a:xfrm>
            <a:off x="9566326" y="774344"/>
            <a:ext cx="364348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7533424C-FB75-E50D-6789-E6B9392A9896}"/>
              </a:ext>
            </a:extLst>
          </p:cNvPr>
          <p:cNvCxnSpPr>
            <a:cxnSpLocks/>
            <a:stCxn id="49" idx="2"/>
            <a:endCxn id="42" idx="3"/>
          </p:cNvCxnSpPr>
          <p:nvPr/>
        </p:nvCxnSpPr>
        <p:spPr>
          <a:xfrm flipH="1" flipV="1">
            <a:off x="3620241" y="494946"/>
            <a:ext cx="5946085" cy="461961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B4C7132D-5AB8-6419-3ED2-58A0B1D104B5}"/>
              </a:ext>
            </a:extLst>
          </p:cNvPr>
          <p:cNvCxnSpPr>
            <a:cxnSpLocks/>
            <a:stCxn id="35" idx="0"/>
            <a:endCxn id="58" idx="5"/>
          </p:cNvCxnSpPr>
          <p:nvPr/>
        </p:nvCxnSpPr>
        <p:spPr>
          <a:xfrm flipH="1" flipV="1">
            <a:off x="10176426" y="1074378"/>
            <a:ext cx="224201" cy="195919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id="{5B9625B3-FDCD-06F5-EA82-70661897D13A}"/>
              </a:ext>
            </a:extLst>
          </p:cNvPr>
          <p:cNvSpPr/>
          <p:nvPr/>
        </p:nvSpPr>
        <p:spPr>
          <a:xfrm>
            <a:off x="9865436" y="762724"/>
            <a:ext cx="364348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6F1EABE-FE79-83AF-37A8-790740E70BEB}"/>
              </a:ext>
            </a:extLst>
          </p:cNvPr>
          <p:cNvSpPr/>
          <p:nvPr/>
        </p:nvSpPr>
        <p:spPr>
          <a:xfrm>
            <a:off x="10205840" y="774344"/>
            <a:ext cx="364348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CF3BA413-55CF-79C0-50F9-0D594336AD07}"/>
              </a:ext>
            </a:extLst>
          </p:cNvPr>
          <p:cNvSpPr/>
          <p:nvPr/>
        </p:nvSpPr>
        <p:spPr>
          <a:xfrm>
            <a:off x="10511122" y="785529"/>
            <a:ext cx="364348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CCA12F13-37C2-BC9D-0E00-C66BC06E150B}"/>
              </a:ext>
            </a:extLst>
          </p:cNvPr>
          <p:cNvSpPr/>
          <p:nvPr/>
        </p:nvSpPr>
        <p:spPr>
          <a:xfrm>
            <a:off x="10792460" y="774343"/>
            <a:ext cx="364348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CF6A4999-96B0-D94C-9A83-D44EDB9D0F3F}"/>
              </a:ext>
            </a:extLst>
          </p:cNvPr>
          <p:cNvSpPr/>
          <p:nvPr/>
        </p:nvSpPr>
        <p:spPr>
          <a:xfrm>
            <a:off x="11097742" y="774343"/>
            <a:ext cx="364348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9C75069-21BB-BFD1-D80B-9A4421F6B838}"/>
              </a:ext>
            </a:extLst>
          </p:cNvPr>
          <p:cNvSpPr txBox="1"/>
          <p:nvPr/>
        </p:nvSpPr>
        <p:spPr>
          <a:xfrm>
            <a:off x="7499084" y="208678"/>
            <a:ext cx="2096221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Messagerie interne propre au collège</a:t>
            </a: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143A97AF-D744-EA12-39BB-AE06351B5301}"/>
              </a:ext>
            </a:extLst>
          </p:cNvPr>
          <p:cNvCxnSpPr>
            <a:cxnSpLocks/>
            <a:stCxn id="59" idx="1"/>
            <a:endCxn id="63" idx="3"/>
          </p:cNvCxnSpPr>
          <p:nvPr/>
        </p:nvCxnSpPr>
        <p:spPr>
          <a:xfrm flipH="1" flipV="1">
            <a:off x="9595305" y="501066"/>
            <a:ext cx="663893" cy="326749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8C1AD126-97E4-E584-4A18-43FB9C7269DE}"/>
              </a:ext>
            </a:extLst>
          </p:cNvPr>
          <p:cNvSpPr txBox="1"/>
          <p:nvPr/>
        </p:nvSpPr>
        <p:spPr>
          <a:xfrm>
            <a:off x="11215314" y="1382716"/>
            <a:ext cx="559566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Aide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23A66EA3-D4AA-34D4-CA32-F4FB9BB036D4}"/>
              </a:ext>
            </a:extLst>
          </p:cNvPr>
          <p:cNvCxnSpPr>
            <a:cxnSpLocks/>
            <a:stCxn id="60" idx="5"/>
            <a:endCxn id="73" idx="0"/>
          </p:cNvCxnSpPr>
          <p:nvPr/>
        </p:nvCxnSpPr>
        <p:spPr>
          <a:xfrm>
            <a:off x="10822112" y="1097183"/>
            <a:ext cx="672985" cy="285533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1699727E-B222-CE15-E7A0-E9E567D50E81}"/>
              </a:ext>
            </a:extLst>
          </p:cNvPr>
          <p:cNvSpPr txBox="1"/>
          <p:nvPr/>
        </p:nvSpPr>
        <p:spPr>
          <a:xfrm>
            <a:off x="10027558" y="10537"/>
            <a:ext cx="882946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Mon compte</a:t>
            </a: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6A489C36-2DD8-DDE3-311B-90F0A1A24496}"/>
              </a:ext>
            </a:extLst>
          </p:cNvPr>
          <p:cNvCxnSpPr>
            <a:cxnSpLocks/>
            <a:stCxn id="61" idx="0"/>
            <a:endCxn id="78" idx="2"/>
          </p:cNvCxnSpPr>
          <p:nvPr/>
        </p:nvCxnSpPr>
        <p:spPr>
          <a:xfrm flipH="1" flipV="1">
            <a:off x="10469031" y="595312"/>
            <a:ext cx="505603" cy="179031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FC88F9F8-4101-F5D4-AD5A-E1153F03CC7A}"/>
              </a:ext>
            </a:extLst>
          </p:cNvPr>
          <p:cNvSpPr txBox="1"/>
          <p:nvPr/>
        </p:nvSpPr>
        <p:spPr>
          <a:xfrm>
            <a:off x="10968462" y="-3703"/>
            <a:ext cx="122600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Pour se déconnecter</a:t>
            </a:r>
          </a:p>
        </p:txBody>
      </p: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63AB8649-6469-B3D1-058E-9B2736CCD651}"/>
              </a:ext>
            </a:extLst>
          </p:cNvPr>
          <p:cNvCxnSpPr>
            <a:cxnSpLocks/>
            <a:stCxn id="62" idx="7"/>
            <a:endCxn id="83" idx="2"/>
          </p:cNvCxnSpPr>
          <p:nvPr/>
        </p:nvCxnSpPr>
        <p:spPr>
          <a:xfrm flipV="1">
            <a:off x="11408732" y="581072"/>
            <a:ext cx="172731" cy="246742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llipse 94">
            <a:extLst>
              <a:ext uri="{FF2B5EF4-FFF2-40B4-BE49-F238E27FC236}">
                <a16:creationId xmlns:a16="http://schemas.microsoft.com/office/drawing/2014/main" id="{312A178B-1F6A-DBA2-F8C5-3D8CB68F33ED}"/>
              </a:ext>
            </a:extLst>
          </p:cNvPr>
          <p:cNvSpPr/>
          <p:nvPr/>
        </p:nvSpPr>
        <p:spPr>
          <a:xfrm>
            <a:off x="11878995" y="1377569"/>
            <a:ext cx="364348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677E01E0-D7CA-B6DF-3219-F5B4583C99A5}"/>
              </a:ext>
            </a:extLst>
          </p:cNvPr>
          <p:cNvSpPr txBox="1"/>
          <p:nvPr/>
        </p:nvSpPr>
        <p:spPr>
          <a:xfrm>
            <a:off x="10849089" y="2346526"/>
            <a:ext cx="122600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Options d’affichage de la page</a:t>
            </a:r>
          </a:p>
        </p:txBody>
      </p: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259B3DC8-3E8C-FA6F-1153-A3737DB713CD}"/>
              </a:ext>
            </a:extLst>
          </p:cNvPr>
          <p:cNvCxnSpPr>
            <a:cxnSpLocks/>
            <a:stCxn id="95" idx="3"/>
          </p:cNvCxnSpPr>
          <p:nvPr/>
        </p:nvCxnSpPr>
        <p:spPr>
          <a:xfrm flipH="1">
            <a:off x="11710566" y="1689223"/>
            <a:ext cx="221787" cy="678727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lipse 101">
            <a:extLst>
              <a:ext uri="{FF2B5EF4-FFF2-40B4-BE49-F238E27FC236}">
                <a16:creationId xmlns:a16="http://schemas.microsoft.com/office/drawing/2014/main" id="{DE5378D1-3B34-CFBF-6130-598A50A822B5}"/>
              </a:ext>
            </a:extLst>
          </p:cNvPr>
          <p:cNvSpPr/>
          <p:nvPr/>
        </p:nvSpPr>
        <p:spPr>
          <a:xfrm>
            <a:off x="417120" y="1403876"/>
            <a:ext cx="1519872" cy="85429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4A3FB32A-0BCC-DACD-B7BC-D2353654359B}"/>
              </a:ext>
            </a:extLst>
          </p:cNvPr>
          <p:cNvSpPr txBox="1"/>
          <p:nvPr/>
        </p:nvSpPr>
        <p:spPr>
          <a:xfrm>
            <a:off x="2056675" y="1356145"/>
            <a:ext cx="882946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Mon compte</a:t>
            </a:r>
          </a:p>
        </p:txBody>
      </p: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ECCE4905-9E65-1873-D12E-366A3A7AC12F}"/>
              </a:ext>
            </a:extLst>
          </p:cNvPr>
          <p:cNvCxnSpPr>
            <a:cxnSpLocks/>
            <a:stCxn id="102" idx="7"/>
            <a:endCxn id="103" idx="1"/>
          </p:cNvCxnSpPr>
          <p:nvPr/>
        </p:nvCxnSpPr>
        <p:spPr>
          <a:xfrm>
            <a:off x="1714412" y="1528984"/>
            <a:ext cx="342263" cy="119549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llipse 118">
            <a:extLst>
              <a:ext uri="{FF2B5EF4-FFF2-40B4-BE49-F238E27FC236}">
                <a16:creationId xmlns:a16="http://schemas.microsoft.com/office/drawing/2014/main" id="{B65A7367-6964-F155-5007-865378C17308}"/>
              </a:ext>
            </a:extLst>
          </p:cNvPr>
          <p:cNvSpPr/>
          <p:nvPr/>
        </p:nvSpPr>
        <p:spPr>
          <a:xfrm>
            <a:off x="242543" y="6055872"/>
            <a:ext cx="1191314" cy="41253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46C05D13-87CF-555F-1A81-293F99B10CA1}"/>
              </a:ext>
            </a:extLst>
          </p:cNvPr>
          <p:cNvSpPr txBox="1"/>
          <p:nvPr/>
        </p:nvSpPr>
        <p:spPr>
          <a:xfrm>
            <a:off x="1867405" y="6001312"/>
            <a:ext cx="1475851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Infos de mon enfant</a:t>
            </a:r>
          </a:p>
        </p:txBody>
      </p: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8F4AF3E9-0ACA-3505-3D33-0C6B89D577F0}"/>
              </a:ext>
            </a:extLst>
          </p:cNvPr>
          <p:cNvCxnSpPr>
            <a:cxnSpLocks/>
          </p:cNvCxnSpPr>
          <p:nvPr/>
        </p:nvCxnSpPr>
        <p:spPr>
          <a:xfrm flipV="1">
            <a:off x="1432256" y="6246475"/>
            <a:ext cx="436750" cy="21681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521CD8C2-305A-D257-22B7-8074A01A15E1}"/>
              </a:ext>
            </a:extLst>
          </p:cNvPr>
          <p:cNvSpPr/>
          <p:nvPr/>
        </p:nvSpPr>
        <p:spPr>
          <a:xfrm>
            <a:off x="2774811" y="2911263"/>
            <a:ext cx="275407" cy="261171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687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37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8A673D9-B041-128B-942F-4BFCD5072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143" y="279001"/>
            <a:ext cx="4858913" cy="48697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093C27-F763-8477-EF81-29D9F03F8774}"/>
              </a:ext>
            </a:extLst>
          </p:cNvPr>
          <p:cNvSpPr/>
          <p:nvPr/>
        </p:nvSpPr>
        <p:spPr>
          <a:xfrm>
            <a:off x="3774830" y="1586123"/>
            <a:ext cx="527538" cy="246184"/>
          </a:xfrm>
          <a:prstGeom prst="rect">
            <a:avLst/>
          </a:prstGeom>
          <a:solidFill>
            <a:srgbClr val="0984B3"/>
          </a:solidFill>
          <a:ln>
            <a:solidFill>
              <a:srgbClr val="098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B47F7B-660F-0A2A-73EF-E365BC3437FB}"/>
              </a:ext>
            </a:extLst>
          </p:cNvPr>
          <p:cNvSpPr/>
          <p:nvPr/>
        </p:nvSpPr>
        <p:spPr>
          <a:xfrm>
            <a:off x="3460795" y="1586123"/>
            <a:ext cx="1017419" cy="246184"/>
          </a:xfrm>
          <a:prstGeom prst="rect">
            <a:avLst/>
          </a:prstGeom>
          <a:solidFill>
            <a:srgbClr val="0984B3"/>
          </a:solidFill>
          <a:ln>
            <a:solidFill>
              <a:srgbClr val="098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Enfant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5E82A50-FE5E-9BBA-C0ED-193CD1AC9F16}"/>
              </a:ext>
            </a:extLst>
          </p:cNvPr>
          <p:cNvSpPr/>
          <p:nvPr/>
        </p:nvSpPr>
        <p:spPr>
          <a:xfrm>
            <a:off x="5814941" y="528160"/>
            <a:ext cx="364348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B35EACE-73BF-87CA-5059-CE47AC251169}"/>
              </a:ext>
            </a:extLst>
          </p:cNvPr>
          <p:cNvSpPr txBox="1"/>
          <p:nvPr/>
        </p:nvSpPr>
        <p:spPr>
          <a:xfrm>
            <a:off x="6778441" y="489238"/>
            <a:ext cx="3804416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Permet de « ranger » votre page d’accueil Néo comme vous le souhaitez. </a:t>
            </a:r>
          </a:p>
          <a:p>
            <a:pPr algn="ctr"/>
            <a:r>
              <a:rPr lang="fr-FR" sz="1600" dirty="0"/>
              <a:t>💡 Maintenez cliqué et déplacez les cadres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DE12A1D-C071-40A4-DBCF-56DC72880E21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6179289" y="710723"/>
            <a:ext cx="599152" cy="194014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0CE3690C-58FC-F4FF-24D2-D411B7CA6461}"/>
              </a:ext>
            </a:extLst>
          </p:cNvPr>
          <p:cNvSpPr txBox="1"/>
          <p:nvPr/>
        </p:nvSpPr>
        <p:spPr>
          <a:xfrm>
            <a:off x="6179289" y="3039872"/>
            <a:ext cx="3804416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Chaque catégorie est cliquable et vous donne accès aux informations citées.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548AFB4-1A83-B031-FE6B-016CAFFDDA9C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4105602" y="2075543"/>
            <a:ext cx="2073687" cy="1256717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61CC887-F745-9CE9-735D-B4ACB17911FF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4308696" y="2677134"/>
            <a:ext cx="1870593" cy="655126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6D1CEFA-69CC-55DE-7DB8-D00A43CEA20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3781158" y="3332260"/>
            <a:ext cx="2398131" cy="59981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3383175-6DD1-CA43-757F-0AC3A6E077B7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642338" y="3332260"/>
            <a:ext cx="1536951" cy="635182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96E38E15-BFAB-A2CC-AE3D-56D078927257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642338" y="3332260"/>
            <a:ext cx="1536951" cy="1286632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38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38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A0B2573-E7DD-7BCB-A958-D430587A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7" y="-238683"/>
            <a:ext cx="10515600" cy="1325563"/>
          </a:xfrm>
          <a:solidFill>
            <a:srgbClr val="03989E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Néo</a:t>
            </a:r>
            <a:r>
              <a:rPr lang="fr-FR" sz="4000" dirty="0"/>
              <a:t>, on y trouve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9821E46-8DAF-2987-0F05-5B4D40A88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75"/>
          <a:stretch/>
        </p:blipFill>
        <p:spPr>
          <a:xfrm>
            <a:off x="3146324" y="47606"/>
            <a:ext cx="1546595" cy="7098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E63017-CC4F-D9D8-BBF5-0C44EBEC0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57460"/>
            <a:ext cx="12192000" cy="6179507"/>
          </a:xfrm>
          <a:prstGeom prst="rect">
            <a:avLst/>
          </a:prstGeom>
          <a:ln w="38100">
            <a:solidFill>
              <a:srgbClr val="03989E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ABCFAB-2BD9-AFC7-CD3C-204AE8159A51}"/>
              </a:ext>
            </a:extLst>
          </p:cNvPr>
          <p:cNvSpPr/>
          <p:nvPr/>
        </p:nvSpPr>
        <p:spPr>
          <a:xfrm>
            <a:off x="1302818" y="6784125"/>
            <a:ext cx="841572" cy="147749"/>
          </a:xfrm>
          <a:prstGeom prst="rect">
            <a:avLst/>
          </a:prstGeom>
          <a:solidFill>
            <a:srgbClr val="0984B3"/>
          </a:solidFill>
          <a:ln>
            <a:solidFill>
              <a:srgbClr val="098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Enfant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A13C6D-F93E-9B2C-9447-0F4EB630814E}"/>
              </a:ext>
            </a:extLst>
          </p:cNvPr>
          <p:cNvSpPr/>
          <p:nvPr/>
        </p:nvSpPr>
        <p:spPr>
          <a:xfrm>
            <a:off x="4194585" y="6035023"/>
            <a:ext cx="923840" cy="113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269487-34FE-A73A-702E-8A04BCBA4673}"/>
              </a:ext>
            </a:extLst>
          </p:cNvPr>
          <p:cNvSpPr/>
          <p:nvPr/>
        </p:nvSpPr>
        <p:spPr>
          <a:xfrm>
            <a:off x="4194585" y="5192101"/>
            <a:ext cx="923840" cy="15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83B4C5-5AF4-8F19-4AEA-48BC9DA8EAD5}"/>
              </a:ext>
            </a:extLst>
          </p:cNvPr>
          <p:cNvSpPr/>
          <p:nvPr/>
        </p:nvSpPr>
        <p:spPr>
          <a:xfrm>
            <a:off x="4183121" y="4425367"/>
            <a:ext cx="1019596" cy="15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CB190-3824-590C-72AE-DB840B06E880}"/>
              </a:ext>
            </a:extLst>
          </p:cNvPr>
          <p:cNvSpPr/>
          <p:nvPr/>
        </p:nvSpPr>
        <p:spPr>
          <a:xfrm>
            <a:off x="4183121" y="3582445"/>
            <a:ext cx="1019596" cy="15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78FFA0-10E7-0E05-471E-04F316861284}"/>
              </a:ext>
            </a:extLst>
          </p:cNvPr>
          <p:cNvSpPr/>
          <p:nvPr/>
        </p:nvSpPr>
        <p:spPr>
          <a:xfrm>
            <a:off x="4194585" y="2749742"/>
            <a:ext cx="765833" cy="15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D5CF9-3224-6745-6F82-0C13584DFD64}"/>
              </a:ext>
            </a:extLst>
          </p:cNvPr>
          <p:cNvSpPr/>
          <p:nvPr/>
        </p:nvSpPr>
        <p:spPr>
          <a:xfrm>
            <a:off x="4194585" y="1971100"/>
            <a:ext cx="1413196" cy="164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1152E33-C559-EA25-C753-175C148E6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428" y="2872811"/>
            <a:ext cx="285790" cy="29531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53F4F82-754A-DD18-05B6-443D823B8E7C}"/>
              </a:ext>
            </a:extLst>
          </p:cNvPr>
          <p:cNvSpPr/>
          <p:nvPr/>
        </p:nvSpPr>
        <p:spPr>
          <a:xfrm>
            <a:off x="8554203" y="1540230"/>
            <a:ext cx="873369" cy="861740"/>
          </a:xfrm>
          <a:prstGeom prst="ellipse">
            <a:avLst/>
          </a:prstGeom>
          <a:noFill/>
          <a:ln w="57150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46A46C-1257-B7C8-C6E0-B1AB3C887AF4}"/>
              </a:ext>
            </a:extLst>
          </p:cNvPr>
          <p:cNvSpPr txBox="1"/>
          <p:nvPr/>
        </p:nvSpPr>
        <p:spPr>
          <a:xfrm>
            <a:off x="8443073" y="3002014"/>
            <a:ext cx="224650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🥳🥳🥳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D4A85B3-59DC-0176-CB71-89A16C168C3F}"/>
              </a:ext>
            </a:extLst>
          </p:cNvPr>
          <p:cNvCxnSpPr>
            <a:cxnSpLocks/>
            <a:stCxn id="2" idx="4"/>
          </p:cNvCxnSpPr>
          <p:nvPr/>
        </p:nvCxnSpPr>
        <p:spPr>
          <a:xfrm>
            <a:off x="8990888" y="2401970"/>
            <a:ext cx="528250" cy="600044"/>
          </a:xfrm>
          <a:prstGeom prst="straightConnector1">
            <a:avLst/>
          </a:prstGeom>
          <a:ln w="3810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>
            <a:extLst>
              <a:ext uri="{FF2B5EF4-FFF2-40B4-BE49-F238E27FC236}">
                <a16:creationId xmlns:a16="http://schemas.microsoft.com/office/drawing/2014/main" id="{861499A3-2FD6-1997-BBD5-FB96257E7814}"/>
              </a:ext>
            </a:extLst>
          </p:cNvPr>
          <p:cNvSpPr txBox="1">
            <a:spLocks/>
          </p:cNvSpPr>
          <p:nvPr/>
        </p:nvSpPr>
        <p:spPr>
          <a:xfrm>
            <a:off x="229260" y="2866102"/>
            <a:ext cx="7829331" cy="1564486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chemeClr val="bg1"/>
                </a:solidFill>
              </a:rPr>
              <a:t>Zoom sur </a:t>
            </a:r>
            <a:r>
              <a:rPr lang="fr-FR" sz="4000" b="1" dirty="0">
                <a:solidFill>
                  <a:srgbClr val="03989E"/>
                </a:solidFill>
              </a:rPr>
              <a:t>Pronote</a:t>
            </a:r>
            <a:endParaRPr lang="fr-FR" sz="4000" dirty="0">
              <a:solidFill>
                <a:srgbClr val="03989E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42E8599-8CD6-C87B-10D2-77D3AB46B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52" y="3184297"/>
            <a:ext cx="2590639" cy="8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94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4025"/>
            <a:ext cx="10515600" cy="1325563"/>
          </a:xfrm>
          <a:solidFill>
            <a:srgbClr val="03989E"/>
          </a:solidFill>
          <a:ln>
            <a:solidFill>
              <a:srgbClr val="03989E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b="1" dirty="0">
                <a:solidFill>
                  <a:schemeClr val="bg1"/>
                </a:solidFill>
              </a:rPr>
              <a:t>, c’est quoi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64E2E2-B6D6-D09F-6BA1-083679CE6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54" y="2481098"/>
            <a:ext cx="2195006" cy="7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0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D6BA00-F63A-4F67-9AA3-B10C14E19BE1}"/>
              </a:ext>
            </a:extLst>
          </p:cNvPr>
          <p:cNvSpPr txBox="1"/>
          <p:nvPr/>
        </p:nvSpPr>
        <p:spPr>
          <a:xfrm>
            <a:off x="3942766" y="2309326"/>
            <a:ext cx="4306468" cy="1384995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Le livret scolaire unique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79184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c’est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3221394" y="1797584"/>
            <a:ext cx="5749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accès à des informations sur la scolarité de vos enfants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64E2E2-B6D6-D09F-6BA1-083679CE6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33" y="327116"/>
            <a:ext cx="2195006" cy="7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44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c’est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3221394" y="1797584"/>
            <a:ext cx="5749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accès à des informations sur la scolarité de vos enfants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Sur ordinateur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64E2E2-B6D6-D09F-6BA1-083679CE6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33" y="327116"/>
            <a:ext cx="2195006" cy="7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99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c’est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3221394" y="1797584"/>
            <a:ext cx="57492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accès à des informations sur la scolarité de vos enfants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Sur ordinateur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Via une application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64E2E2-B6D6-D09F-6BA1-083679CE6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33" y="327116"/>
            <a:ext cx="2195006" cy="7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78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c’est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3221394" y="1797584"/>
            <a:ext cx="5749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accès à des informations sur la scolarité de vos enfants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D6BA00-F63A-4F67-9AA3-B10C14E19BE1}"/>
              </a:ext>
            </a:extLst>
          </p:cNvPr>
          <p:cNvSpPr txBox="1"/>
          <p:nvPr/>
        </p:nvSpPr>
        <p:spPr>
          <a:xfrm>
            <a:off x="3942765" y="3429000"/>
            <a:ext cx="4306468" cy="1384995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pPr algn="ctr"/>
            <a:r>
              <a:rPr lang="fr-FR" sz="2800" dirty="0"/>
              <a:t>🤔 </a:t>
            </a:r>
            <a:r>
              <a:rPr lang="fr-FR" sz="2800" b="1" dirty="0">
                <a:solidFill>
                  <a:schemeClr val="bg1"/>
                </a:solidFill>
              </a:rPr>
              <a:t>Et on y trouve quoi ?</a:t>
            </a:r>
          </a:p>
          <a:p>
            <a:endParaRPr lang="fr-FR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84AC8E-9B5F-F3EF-2185-075C3BDCC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12" y="348322"/>
            <a:ext cx="2195006" cy="7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58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1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c’est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996920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89B5EA-DD34-18F5-4786-416D8838F7F0}"/>
              </a:ext>
            </a:extLst>
          </p:cNvPr>
          <p:cNvSpPr txBox="1"/>
          <p:nvPr/>
        </p:nvSpPr>
        <p:spPr>
          <a:xfrm>
            <a:off x="838199" y="1977798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👉 Trouver des informations sur l’établissement</a:t>
            </a:r>
          </a:p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308A30-423F-D372-1EDB-3323AB31F809}"/>
              </a:ext>
            </a:extLst>
          </p:cNvPr>
          <p:cNvSpPr txBox="1"/>
          <p:nvPr/>
        </p:nvSpPr>
        <p:spPr>
          <a:xfrm>
            <a:off x="3221393" y="1181094"/>
            <a:ext cx="574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outil qui permet de…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1F3127-9BF0-B9C2-BBF8-29A5EFDD3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6" y="167205"/>
            <a:ext cx="2195006" cy="7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37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1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c’est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996920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89B5EA-DD34-18F5-4786-416D8838F7F0}"/>
              </a:ext>
            </a:extLst>
          </p:cNvPr>
          <p:cNvSpPr txBox="1"/>
          <p:nvPr/>
        </p:nvSpPr>
        <p:spPr>
          <a:xfrm>
            <a:off x="838199" y="1977798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👉 Trouver des informations sur l’établissement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Prendre rdv avec des enseignants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308A30-423F-D372-1EDB-3323AB31F809}"/>
              </a:ext>
            </a:extLst>
          </p:cNvPr>
          <p:cNvSpPr txBox="1"/>
          <p:nvPr/>
        </p:nvSpPr>
        <p:spPr>
          <a:xfrm>
            <a:off x="3221393" y="1181094"/>
            <a:ext cx="574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outil qui permet de…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DE3BCD-F1AA-4C2B-C409-E8F356E90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00" y="119773"/>
            <a:ext cx="2195006" cy="7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82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1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c’est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996920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46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89B5EA-DD34-18F5-4786-416D8838F7F0}"/>
              </a:ext>
            </a:extLst>
          </p:cNvPr>
          <p:cNvSpPr txBox="1"/>
          <p:nvPr/>
        </p:nvSpPr>
        <p:spPr>
          <a:xfrm>
            <a:off x="838199" y="1977798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👉 Trouver des informations sur l’établissement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Prendre rdv avec des enseignants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Consulter l’emploi du temps</a:t>
            </a:r>
          </a:p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308A30-423F-D372-1EDB-3323AB31F809}"/>
              </a:ext>
            </a:extLst>
          </p:cNvPr>
          <p:cNvSpPr txBox="1"/>
          <p:nvPr/>
        </p:nvSpPr>
        <p:spPr>
          <a:xfrm>
            <a:off x="3221393" y="1181094"/>
            <a:ext cx="574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outil qui permet de…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1D422D-FFD9-7438-3C34-14B239AFF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5" y="127750"/>
            <a:ext cx="2195006" cy="7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060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1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c’est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996920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47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89B5EA-DD34-18F5-4786-416D8838F7F0}"/>
              </a:ext>
            </a:extLst>
          </p:cNvPr>
          <p:cNvSpPr txBox="1"/>
          <p:nvPr/>
        </p:nvSpPr>
        <p:spPr>
          <a:xfrm>
            <a:off x="838199" y="1977798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👉 Trouver des informations sur l’établissement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Prendre rdv avec des enseignants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Consulter l’emploi du temps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Retrouver les devoirs à faire</a:t>
            </a:r>
          </a:p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308A30-423F-D372-1EDB-3323AB31F809}"/>
              </a:ext>
            </a:extLst>
          </p:cNvPr>
          <p:cNvSpPr txBox="1"/>
          <p:nvPr/>
        </p:nvSpPr>
        <p:spPr>
          <a:xfrm>
            <a:off x="3221393" y="1181094"/>
            <a:ext cx="574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outil qui permet de…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3524F4-ACE0-5033-6724-AB5D3D8A1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4" y="76197"/>
            <a:ext cx="2195006" cy="7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08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1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c’est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996920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48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89B5EA-DD34-18F5-4786-416D8838F7F0}"/>
              </a:ext>
            </a:extLst>
          </p:cNvPr>
          <p:cNvSpPr txBox="1"/>
          <p:nvPr/>
        </p:nvSpPr>
        <p:spPr>
          <a:xfrm>
            <a:off x="838199" y="1977798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👉 Trouver des informations sur l’établissement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Prendre rdv avec des enseignants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Consulter l’emploi du temps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Retrouver les devoirs à faire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Être </a:t>
            </a:r>
            <a:r>
              <a:rPr lang="fr-FR" dirty="0" err="1"/>
              <a:t>informé·e</a:t>
            </a:r>
            <a:r>
              <a:rPr lang="fr-FR" dirty="0"/>
              <a:t> des retards et des absences de son enfant</a:t>
            </a:r>
          </a:p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308A30-423F-D372-1EDB-3323AB31F809}"/>
              </a:ext>
            </a:extLst>
          </p:cNvPr>
          <p:cNvSpPr txBox="1"/>
          <p:nvPr/>
        </p:nvSpPr>
        <p:spPr>
          <a:xfrm>
            <a:off x="3221393" y="1181094"/>
            <a:ext cx="574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outil qui permet de…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274515-AB27-D057-7CAC-6F2CD4933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4" y="76197"/>
            <a:ext cx="2195006" cy="7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47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1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c’est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996920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89B5EA-DD34-18F5-4786-416D8838F7F0}"/>
              </a:ext>
            </a:extLst>
          </p:cNvPr>
          <p:cNvSpPr txBox="1"/>
          <p:nvPr/>
        </p:nvSpPr>
        <p:spPr>
          <a:xfrm>
            <a:off x="838199" y="1977798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👉 Trouver des informations sur l’établissement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Prendre rdv avec des enseignants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Consulter l’emploi du temps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Retrouver les devoirs à faire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Être </a:t>
            </a:r>
            <a:r>
              <a:rPr lang="fr-FR" dirty="0" err="1"/>
              <a:t>informé·e</a:t>
            </a:r>
            <a:r>
              <a:rPr lang="fr-FR" dirty="0"/>
              <a:t> des retards et des absences de son enfant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Connaître ses notes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308A30-423F-D372-1EDB-3323AB31F809}"/>
              </a:ext>
            </a:extLst>
          </p:cNvPr>
          <p:cNvSpPr txBox="1"/>
          <p:nvPr/>
        </p:nvSpPr>
        <p:spPr>
          <a:xfrm>
            <a:off x="3221393" y="1181094"/>
            <a:ext cx="574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outil qui permet de…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22B8D7-01F5-DF4C-9F61-33B198BCA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4" y="76197"/>
            <a:ext cx="2195006" cy="7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1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Le livret scolaire unique</a:t>
            </a:r>
            <a:r>
              <a:rPr lang="fr-FR" sz="4000" dirty="0"/>
              <a:t>, on y trouve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668166" y="2131205"/>
            <a:ext cx="7240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 Bilans des cycles en cours et précédents : difficultés, acquis et progrès.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</p:spTree>
    <p:extLst>
      <p:ext uri="{BB962C8B-B14F-4D97-AF65-F5344CB8AC3E}">
        <p14:creationId xmlns:p14="http://schemas.microsoft.com/office/powerpoint/2010/main" val="3830114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611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c’est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996920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22B8D7-01F5-DF4C-9F61-33B198BCA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4" y="76197"/>
            <a:ext cx="2195006" cy="74040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28E60C7-C868-4886-48B0-3C90CE651C98}"/>
              </a:ext>
            </a:extLst>
          </p:cNvPr>
          <p:cNvSpPr txBox="1"/>
          <p:nvPr/>
        </p:nvSpPr>
        <p:spPr>
          <a:xfrm>
            <a:off x="7721942" y="6352842"/>
            <a:ext cx="2743200" cy="523220"/>
          </a:xfrm>
          <a:prstGeom prst="rect">
            <a:avLst/>
          </a:prstGeom>
          <a:solidFill>
            <a:srgbClr val="0398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Démo Pronote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37AF0D7-FAC1-A200-CCEE-5D18B0D51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21" y="737760"/>
            <a:ext cx="11766749" cy="565638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849C01D-37D9-6C4C-793D-F54FF2F81DE1}"/>
              </a:ext>
            </a:extLst>
          </p:cNvPr>
          <p:cNvSpPr txBox="1"/>
          <p:nvPr/>
        </p:nvSpPr>
        <p:spPr>
          <a:xfrm>
            <a:off x="148202" y="115192"/>
            <a:ext cx="1365687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Je sélectionne mon enfant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791B1A3-3107-969F-1BC8-CC3A497850A2}"/>
              </a:ext>
            </a:extLst>
          </p:cNvPr>
          <p:cNvCxnSpPr>
            <a:cxnSpLocks/>
          </p:cNvCxnSpPr>
          <p:nvPr/>
        </p:nvCxnSpPr>
        <p:spPr>
          <a:xfrm flipV="1">
            <a:off x="422031" y="699967"/>
            <a:ext cx="510814" cy="261325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1181345C-F441-8E84-4CD7-918648C34954}"/>
              </a:ext>
            </a:extLst>
          </p:cNvPr>
          <p:cNvSpPr txBox="1"/>
          <p:nvPr/>
        </p:nvSpPr>
        <p:spPr>
          <a:xfrm>
            <a:off x="241928" y="1034260"/>
            <a:ext cx="978819" cy="200055"/>
          </a:xfrm>
          <a:prstGeom prst="rect">
            <a:avLst/>
          </a:prstGeom>
          <a:solidFill>
            <a:srgbClr val="46484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bg1"/>
                </a:solidFill>
              </a:rPr>
              <a:t>Nom Prénom (classe)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3284C77-CF5A-EF0C-9364-42700498F0E7}"/>
              </a:ext>
            </a:extLst>
          </p:cNvPr>
          <p:cNvSpPr/>
          <p:nvPr/>
        </p:nvSpPr>
        <p:spPr>
          <a:xfrm>
            <a:off x="161061" y="955743"/>
            <a:ext cx="1093307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D305294-C994-001D-58E6-1F2250156BBE}"/>
              </a:ext>
            </a:extLst>
          </p:cNvPr>
          <p:cNvSpPr txBox="1"/>
          <p:nvPr/>
        </p:nvSpPr>
        <p:spPr>
          <a:xfrm>
            <a:off x="1530549" y="97931"/>
            <a:ext cx="10737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Page d’accueil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90EAF81E-44EB-62CB-C516-817E55CFFD01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1513889" y="682706"/>
            <a:ext cx="553510" cy="239591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A46504C3-DB9B-B14B-1BA9-E2817145ED79}"/>
              </a:ext>
            </a:extLst>
          </p:cNvPr>
          <p:cNvSpPr/>
          <p:nvPr/>
        </p:nvSpPr>
        <p:spPr>
          <a:xfrm>
            <a:off x="1252920" y="916748"/>
            <a:ext cx="355616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F63CC1E-45F9-62E2-A394-107CB6C29742}"/>
              </a:ext>
            </a:extLst>
          </p:cNvPr>
          <p:cNvSpPr txBox="1"/>
          <p:nvPr/>
        </p:nvSpPr>
        <p:spPr>
          <a:xfrm>
            <a:off x="8792308" y="4263"/>
            <a:ext cx="245669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Pour contacter les enseignants de mon enfant et le personnel du collège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E77EF9F2-F5E2-AF81-C42F-118EA62A7930}"/>
              </a:ext>
            </a:extLst>
          </p:cNvPr>
          <p:cNvCxnSpPr>
            <a:cxnSpLocks/>
            <a:stCxn id="35" idx="1"/>
            <a:endCxn id="33" idx="2"/>
          </p:cNvCxnSpPr>
          <p:nvPr/>
        </p:nvCxnSpPr>
        <p:spPr>
          <a:xfrm flipH="1" flipV="1">
            <a:off x="10020654" y="835260"/>
            <a:ext cx="1135022" cy="150074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69930C1B-3FEB-3096-357C-A2674D1CF3DA}"/>
              </a:ext>
            </a:extLst>
          </p:cNvPr>
          <p:cNvSpPr/>
          <p:nvPr/>
        </p:nvSpPr>
        <p:spPr>
          <a:xfrm>
            <a:off x="11103597" y="931863"/>
            <a:ext cx="355616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834EC55-9181-0A78-F2CE-08BF91003CEF}"/>
              </a:ext>
            </a:extLst>
          </p:cNvPr>
          <p:cNvSpPr txBox="1"/>
          <p:nvPr/>
        </p:nvSpPr>
        <p:spPr>
          <a:xfrm>
            <a:off x="10867292" y="1684644"/>
            <a:ext cx="1308442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Notifications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7C721712-5E77-98B3-0612-DAAF4DB91F4A}"/>
              </a:ext>
            </a:extLst>
          </p:cNvPr>
          <p:cNvCxnSpPr>
            <a:cxnSpLocks/>
            <a:stCxn id="43" idx="4"/>
            <a:endCxn id="41" idx="0"/>
          </p:cNvCxnSpPr>
          <p:nvPr/>
        </p:nvCxnSpPr>
        <p:spPr>
          <a:xfrm flipH="1">
            <a:off x="11521513" y="1320868"/>
            <a:ext cx="77456" cy="363776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EC26FDA6-4E31-EAD7-3003-E8B2D673DF6B}"/>
              </a:ext>
            </a:extLst>
          </p:cNvPr>
          <p:cNvSpPr/>
          <p:nvPr/>
        </p:nvSpPr>
        <p:spPr>
          <a:xfrm>
            <a:off x="11459213" y="986639"/>
            <a:ext cx="279511" cy="334229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17CD80D-C33A-BD48-049A-0ABC5250D9EE}"/>
              </a:ext>
            </a:extLst>
          </p:cNvPr>
          <p:cNvSpPr txBox="1"/>
          <p:nvPr/>
        </p:nvSpPr>
        <p:spPr>
          <a:xfrm>
            <a:off x="419044" y="4716824"/>
            <a:ext cx="1507771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Emploi du temps du jour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AA8F2F90-B141-CBF8-9979-3688AB8511C0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1101284" y="4406973"/>
            <a:ext cx="71646" cy="309851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9B28359D-0236-0F19-D455-49BB3CF26984}"/>
              </a:ext>
            </a:extLst>
          </p:cNvPr>
          <p:cNvSpPr txBox="1"/>
          <p:nvPr/>
        </p:nvSpPr>
        <p:spPr>
          <a:xfrm>
            <a:off x="5506860" y="3543418"/>
            <a:ext cx="1507771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Devoirs à faire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2237872-A676-1479-EB1E-6CDB7F20F69F}"/>
              </a:ext>
            </a:extLst>
          </p:cNvPr>
          <p:cNvCxnSpPr>
            <a:cxnSpLocks/>
            <a:stCxn id="52" idx="1"/>
          </p:cNvCxnSpPr>
          <p:nvPr/>
        </p:nvCxnSpPr>
        <p:spPr>
          <a:xfrm flipH="1" flipV="1">
            <a:off x="5064369" y="3403677"/>
            <a:ext cx="442491" cy="309018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6C2E69CA-0116-60AA-C7C5-FE194C8B6351}"/>
              </a:ext>
            </a:extLst>
          </p:cNvPr>
          <p:cNvSpPr txBox="1"/>
          <p:nvPr/>
        </p:nvSpPr>
        <p:spPr>
          <a:xfrm>
            <a:off x="5823384" y="5430797"/>
            <a:ext cx="119124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Cours à télécharger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A1A43607-D98C-5D46-F2A2-88225E2A9962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5345723" y="5723185"/>
            <a:ext cx="477661" cy="46166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5ECD5B0D-F8A9-26E7-7137-48B572758C3E}"/>
              </a:ext>
            </a:extLst>
          </p:cNvPr>
          <p:cNvSpPr txBox="1"/>
          <p:nvPr/>
        </p:nvSpPr>
        <p:spPr>
          <a:xfrm>
            <a:off x="9349794" y="4584359"/>
            <a:ext cx="245669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Permet d’accéder à la catégorie nommée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0DDCD785-848A-290A-6970-F9B11446B87C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10484337" y="4107978"/>
            <a:ext cx="93803" cy="476381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>
            <a:extLst>
              <a:ext uri="{FF2B5EF4-FFF2-40B4-BE49-F238E27FC236}">
                <a16:creationId xmlns:a16="http://schemas.microsoft.com/office/drawing/2014/main" id="{613E4A5E-23AF-2A80-AB46-B15B6451B732}"/>
              </a:ext>
            </a:extLst>
          </p:cNvPr>
          <p:cNvSpPr/>
          <p:nvPr/>
        </p:nvSpPr>
        <p:spPr>
          <a:xfrm>
            <a:off x="10306529" y="3725592"/>
            <a:ext cx="355616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F9FA00D-053F-6B2D-E733-D13EBC1C8A02}"/>
              </a:ext>
            </a:extLst>
          </p:cNvPr>
          <p:cNvSpPr txBox="1"/>
          <p:nvPr/>
        </p:nvSpPr>
        <p:spPr>
          <a:xfrm>
            <a:off x="7988663" y="5441447"/>
            <a:ext cx="1835591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Des tutos pour utiliser Pronote</a:t>
            </a: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6BD9FDBA-B6AF-C41A-B12F-B052CDFBE66F}"/>
              </a:ext>
            </a:extLst>
          </p:cNvPr>
          <p:cNvCxnSpPr>
            <a:cxnSpLocks/>
            <a:stCxn id="70" idx="0"/>
          </p:cNvCxnSpPr>
          <p:nvPr/>
        </p:nvCxnSpPr>
        <p:spPr>
          <a:xfrm flipH="1" flipV="1">
            <a:off x="9824254" y="5723184"/>
            <a:ext cx="276304" cy="272452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>
            <a:extLst>
              <a:ext uri="{FF2B5EF4-FFF2-40B4-BE49-F238E27FC236}">
                <a16:creationId xmlns:a16="http://schemas.microsoft.com/office/drawing/2014/main" id="{D1A5B5A7-8A14-EEF2-5D52-76E43522B463}"/>
              </a:ext>
            </a:extLst>
          </p:cNvPr>
          <p:cNvSpPr/>
          <p:nvPr/>
        </p:nvSpPr>
        <p:spPr>
          <a:xfrm>
            <a:off x="9464774" y="5995636"/>
            <a:ext cx="1271567" cy="36512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DC33EF-DF8E-55B8-0E2D-17228745F9DF}"/>
              </a:ext>
            </a:extLst>
          </p:cNvPr>
          <p:cNvSpPr txBox="1"/>
          <p:nvPr/>
        </p:nvSpPr>
        <p:spPr>
          <a:xfrm>
            <a:off x="5788610" y="1273854"/>
            <a:ext cx="146649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Pour configurer l’application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682E871-D3B9-846C-5AFF-B46BCFAFA577}"/>
              </a:ext>
            </a:extLst>
          </p:cNvPr>
          <p:cNvCxnSpPr>
            <a:cxnSpLocks/>
            <a:stCxn id="10" idx="3"/>
            <a:endCxn id="8" idx="0"/>
          </p:cNvCxnSpPr>
          <p:nvPr/>
        </p:nvCxnSpPr>
        <p:spPr>
          <a:xfrm flipH="1">
            <a:off x="6521857" y="1017494"/>
            <a:ext cx="337880" cy="256360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921FE142-CCF4-6A7A-62D4-D7C9D39C46BA}"/>
              </a:ext>
            </a:extLst>
          </p:cNvPr>
          <p:cNvSpPr/>
          <p:nvPr/>
        </p:nvSpPr>
        <p:spPr>
          <a:xfrm>
            <a:off x="6827714" y="812990"/>
            <a:ext cx="218667" cy="239591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3E77BEB-AF7B-CDFC-3689-78BAD4D941CF}"/>
              </a:ext>
            </a:extLst>
          </p:cNvPr>
          <p:cNvSpPr/>
          <p:nvPr/>
        </p:nvSpPr>
        <p:spPr>
          <a:xfrm>
            <a:off x="7014632" y="807805"/>
            <a:ext cx="240195" cy="226456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38E83C4-5858-2422-8FA7-70B4B716F8D5}"/>
              </a:ext>
            </a:extLst>
          </p:cNvPr>
          <p:cNvSpPr txBox="1"/>
          <p:nvPr/>
        </p:nvSpPr>
        <p:spPr>
          <a:xfrm>
            <a:off x="7624506" y="835260"/>
            <a:ext cx="146649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Pour se déconnecter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B3122CA-DDF5-67FF-18B4-FDF1F1D9284E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7254827" y="921033"/>
            <a:ext cx="369679" cy="206615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037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1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l’application!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22870" y="873095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308A30-423F-D372-1EDB-3323AB31F809}"/>
              </a:ext>
            </a:extLst>
          </p:cNvPr>
          <p:cNvSpPr txBox="1"/>
          <p:nvPr/>
        </p:nvSpPr>
        <p:spPr>
          <a:xfrm>
            <a:off x="3210036" y="834511"/>
            <a:ext cx="574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Comment télécharger l’application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22B8D7-01F5-DF4C-9F61-33B198BCA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30" y="54534"/>
            <a:ext cx="2195006" cy="740405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4ADAEFEE-BB77-AE6F-87DC-24D419B2EC11}"/>
              </a:ext>
            </a:extLst>
          </p:cNvPr>
          <p:cNvGrpSpPr/>
          <p:nvPr/>
        </p:nvGrpSpPr>
        <p:grpSpPr>
          <a:xfrm>
            <a:off x="109827" y="2831970"/>
            <a:ext cx="2937227" cy="1938992"/>
            <a:chOff x="455476" y="1198901"/>
            <a:chExt cx="3047384" cy="1996322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1F82052-E0B9-0C05-E5FC-0A4C83E022A8}"/>
                </a:ext>
              </a:extLst>
            </p:cNvPr>
            <p:cNvSpPr txBox="1"/>
            <p:nvPr/>
          </p:nvSpPr>
          <p:spPr>
            <a:xfrm>
              <a:off x="455476" y="1198901"/>
              <a:ext cx="3047384" cy="1996322"/>
            </a:xfrm>
            <a:prstGeom prst="rect">
              <a:avLst/>
            </a:prstGeom>
            <a:solidFill>
              <a:srgbClr val="03989E"/>
            </a:solidFill>
            <a:ln>
              <a:solidFill>
                <a:srgbClr val="03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1500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500" b="1" dirty="0">
                  <a:solidFill>
                    <a:schemeClr val="bg1"/>
                  </a:solidFill>
                </a:rPr>
                <a:t>Rendez-vous sur le</a:t>
              </a:r>
            </a:p>
            <a:p>
              <a:pPr algn="ctr"/>
              <a:endParaRPr lang="fr-FR" sz="1500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500" b="1" dirty="0">
                  <a:solidFill>
                    <a:schemeClr val="bg1"/>
                  </a:solidFill>
                </a:rPr>
                <a:t>       « </a:t>
              </a:r>
              <a:r>
                <a:rPr lang="fr-FR" sz="1500" b="1" dirty="0" err="1">
                  <a:solidFill>
                    <a:schemeClr val="bg1"/>
                  </a:solidFill>
                </a:rPr>
                <a:t>Playstore</a:t>
              </a:r>
              <a:r>
                <a:rPr lang="fr-FR" sz="1500" b="1" dirty="0">
                  <a:solidFill>
                    <a:schemeClr val="bg1"/>
                  </a:solidFill>
                </a:rPr>
                <a:t> »</a:t>
              </a:r>
            </a:p>
            <a:p>
              <a:pPr algn="ctr"/>
              <a:endParaRPr lang="fr-FR" sz="1500" b="1" dirty="0">
                <a:solidFill>
                  <a:schemeClr val="bg1"/>
                </a:solidFill>
              </a:endParaRPr>
            </a:p>
            <a:p>
              <a:pPr algn="ctr"/>
              <a:endParaRPr lang="fr-FR" sz="1500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500" b="1" dirty="0">
                  <a:solidFill>
                    <a:schemeClr val="bg1"/>
                  </a:solidFill>
                </a:rPr>
                <a:t>     l’« Appstore » ?</a:t>
              </a:r>
            </a:p>
            <a:p>
              <a:pPr algn="ctr"/>
              <a:endParaRPr lang="fr-FR" sz="1500" dirty="0">
                <a:solidFill>
                  <a:schemeClr val="bg1"/>
                </a:solidFill>
              </a:endParaRP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7FA698A-2EAA-BA6B-F06A-9189D0336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65" t="8333" r="23379" b="6666"/>
            <a:stretch/>
          </p:blipFill>
          <p:spPr>
            <a:xfrm>
              <a:off x="993323" y="2581265"/>
              <a:ext cx="379908" cy="375920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FDFBDC0-9417-97E5-01E7-57A734F5783D}"/>
                </a:ext>
              </a:extLst>
            </p:cNvPr>
            <p:cNvSpPr txBox="1"/>
            <p:nvPr/>
          </p:nvSpPr>
          <p:spPr>
            <a:xfrm>
              <a:off x="1738844" y="2276923"/>
              <a:ext cx="41594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500" b="1" dirty="0">
                  <a:solidFill>
                    <a:schemeClr val="bg1"/>
                  </a:solidFill>
                </a:rPr>
                <a:t>ou</a:t>
              </a:r>
              <a:endParaRPr lang="fr-FR" sz="1500" dirty="0"/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9B97FA8-78CA-26B2-0926-5865078B5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6743" y="1910957"/>
              <a:ext cx="302274" cy="304362"/>
            </a:xfrm>
            <a:prstGeom prst="rect">
              <a:avLst/>
            </a:prstGeom>
          </p:spPr>
        </p:pic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2D0548AF-813D-709C-6320-A0E3FAD75132}"/>
              </a:ext>
            </a:extLst>
          </p:cNvPr>
          <p:cNvSpPr txBox="1"/>
          <p:nvPr/>
        </p:nvSpPr>
        <p:spPr>
          <a:xfrm>
            <a:off x="198776" y="2373961"/>
            <a:ext cx="291591" cy="323165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1</a:t>
            </a:r>
            <a:endParaRPr lang="fr-FR" sz="1500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3E9BCA0-586A-3A18-9887-76B2B6DCBEC6}"/>
              </a:ext>
            </a:extLst>
          </p:cNvPr>
          <p:cNvGrpSpPr/>
          <p:nvPr/>
        </p:nvGrpSpPr>
        <p:grpSpPr>
          <a:xfrm>
            <a:off x="3461787" y="1825589"/>
            <a:ext cx="3031128" cy="4115891"/>
            <a:chOff x="190265" y="2463284"/>
            <a:chExt cx="3031128" cy="4115891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0C721C7-A07E-FD7D-BBDD-72F0B33069F0}"/>
                </a:ext>
              </a:extLst>
            </p:cNvPr>
            <p:cNvSpPr txBox="1"/>
            <p:nvPr/>
          </p:nvSpPr>
          <p:spPr>
            <a:xfrm>
              <a:off x="190265" y="5101847"/>
              <a:ext cx="3031128" cy="1477328"/>
            </a:xfrm>
            <a:prstGeom prst="rect">
              <a:avLst/>
            </a:prstGeom>
            <a:solidFill>
              <a:srgbClr val="03989E"/>
            </a:solidFill>
            <a:ln>
              <a:solidFill>
                <a:srgbClr val="03989E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21"/>
                </a:rPr>
                <a:t>👉 Faire une recherche dans le « store »</a:t>
              </a:r>
            </a:p>
            <a:p>
              <a:pPr algn="ctr"/>
              <a:endParaRPr lang="fr-FR" dirty="0">
                <a:solidFill>
                  <a:schemeClr val="bg1"/>
                </a:solidFill>
                <a:latin typeface="21"/>
              </a:endParaRPr>
            </a:p>
            <a:p>
              <a:pPr algn="ctr"/>
              <a:r>
                <a:rPr lang="fr-FR" dirty="0">
                  <a:solidFill>
                    <a:schemeClr val="bg1"/>
                  </a:solidFill>
                  <a:latin typeface="21"/>
                </a:rPr>
                <a:t>👉 Choisir l’application « Pronote »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F06D37E-625C-7939-F70B-FD66CF9B7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" t="-1" r="-79" b="55508"/>
            <a:stretch/>
          </p:blipFill>
          <p:spPr>
            <a:xfrm>
              <a:off x="305323" y="2463284"/>
              <a:ext cx="2628143" cy="2588853"/>
            </a:xfrm>
            <a:prstGeom prst="rect">
              <a:avLst/>
            </a:prstGeom>
            <a:ln>
              <a:solidFill>
                <a:srgbClr val="03989E"/>
              </a:solidFill>
            </a:ln>
          </p:spPr>
        </p:pic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4AB8086-03CE-B9F8-2CBB-4F0A79649431}"/>
                </a:ext>
              </a:extLst>
            </p:cNvPr>
            <p:cNvSpPr/>
            <p:nvPr/>
          </p:nvSpPr>
          <p:spPr>
            <a:xfrm>
              <a:off x="455477" y="2691574"/>
              <a:ext cx="2336127" cy="401436"/>
            </a:xfrm>
            <a:prstGeom prst="ellipse">
              <a:avLst/>
            </a:prstGeom>
            <a:noFill/>
            <a:ln w="19050">
              <a:solidFill>
                <a:srgbClr val="039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85FD0B33-C136-B621-8EE9-C46793F29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77" y="3011656"/>
              <a:ext cx="183478" cy="2088465"/>
            </a:xfrm>
            <a:prstGeom prst="straightConnector1">
              <a:avLst/>
            </a:prstGeom>
            <a:ln w="38100">
              <a:solidFill>
                <a:srgbClr val="039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6FEC581-65F2-CF19-D946-AF39D3AE82EA}"/>
                </a:ext>
              </a:extLst>
            </p:cNvPr>
            <p:cNvSpPr txBox="1"/>
            <p:nvPr/>
          </p:nvSpPr>
          <p:spPr>
            <a:xfrm>
              <a:off x="372639" y="2473570"/>
              <a:ext cx="291591" cy="323165"/>
            </a:xfrm>
            <a:prstGeom prst="rect">
              <a:avLst/>
            </a:prstGeom>
            <a:solidFill>
              <a:srgbClr val="03989E"/>
            </a:solidFill>
            <a:ln>
              <a:solidFill>
                <a:srgbClr val="03989E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500" b="1" dirty="0">
                  <a:solidFill>
                    <a:schemeClr val="bg1"/>
                  </a:solidFill>
                </a:rPr>
                <a:t>2</a:t>
              </a:r>
              <a:endParaRPr lang="fr-FR" sz="1500" dirty="0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3B42D61-4FC4-1DCD-4728-322B73F83372}"/>
              </a:ext>
            </a:extLst>
          </p:cNvPr>
          <p:cNvCxnSpPr>
            <a:cxnSpLocks/>
          </p:cNvCxnSpPr>
          <p:nvPr/>
        </p:nvCxnSpPr>
        <p:spPr>
          <a:xfrm>
            <a:off x="3219290" y="1311104"/>
            <a:ext cx="5158" cy="4955582"/>
          </a:xfrm>
          <a:prstGeom prst="line">
            <a:avLst/>
          </a:prstGeom>
          <a:ln w="19050">
            <a:solidFill>
              <a:srgbClr val="03989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3F025F02-1D4B-4E79-22CF-7F47A6677D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6"/>
          <a:stretch/>
        </p:blipFill>
        <p:spPr>
          <a:xfrm>
            <a:off x="9461798" y="1129697"/>
            <a:ext cx="2354265" cy="4669485"/>
          </a:xfrm>
          <a:prstGeom prst="rect">
            <a:avLst/>
          </a:prstGeom>
          <a:ln>
            <a:solidFill>
              <a:srgbClr val="03989E"/>
            </a:solidFill>
          </a:ln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2087FF2-01D9-1CA5-1048-E0CF62B70025}"/>
              </a:ext>
            </a:extLst>
          </p:cNvPr>
          <p:cNvCxnSpPr>
            <a:cxnSpLocks/>
            <a:stCxn id="16" idx="3"/>
            <a:endCxn id="35" idx="2"/>
          </p:cNvCxnSpPr>
          <p:nvPr/>
        </p:nvCxnSpPr>
        <p:spPr>
          <a:xfrm flipV="1">
            <a:off x="9374087" y="2417380"/>
            <a:ext cx="656606" cy="493561"/>
          </a:xfrm>
          <a:prstGeom prst="straightConnector1">
            <a:avLst/>
          </a:prstGeom>
          <a:ln w="3810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140F408F-DC19-E823-7854-D05F7CA177C4}"/>
              </a:ext>
            </a:extLst>
          </p:cNvPr>
          <p:cNvSpPr txBox="1"/>
          <p:nvPr/>
        </p:nvSpPr>
        <p:spPr>
          <a:xfrm>
            <a:off x="7208379" y="2172277"/>
            <a:ext cx="2165708" cy="1477328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21"/>
              </a:rPr>
              <a:t>👉 Cliquer sur « installer », le smartphone fait le reste du travail tout seul 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83EAB8-9C6B-C72B-6BB2-D7D9FD9AA19C}"/>
              </a:ext>
            </a:extLst>
          </p:cNvPr>
          <p:cNvSpPr txBox="1"/>
          <p:nvPr/>
        </p:nvSpPr>
        <p:spPr>
          <a:xfrm>
            <a:off x="8311770" y="5984905"/>
            <a:ext cx="2570922" cy="646331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21"/>
              </a:rPr>
              <a:t>💡 Elle apparaît sur votre bureau !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EC06CC9-10B2-D992-6ED5-E46265457193}"/>
              </a:ext>
            </a:extLst>
          </p:cNvPr>
          <p:cNvSpPr/>
          <p:nvPr/>
        </p:nvSpPr>
        <p:spPr>
          <a:xfrm>
            <a:off x="10030693" y="2286646"/>
            <a:ext cx="1216474" cy="261467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C976F05-2E9B-44BC-85B1-7F2F94784F92}"/>
              </a:ext>
            </a:extLst>
          </p:cNvPr>
          <p:cNvSpPr txBox="1"/>
          <p:nvPr/>
        </p:nvSpPr>
        <p:spPr>
          <a:xfrm>
            <a:off x="7267781" y="1726106"/>
            <a:ext cx="291591" cy="323165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3</a:t>
            </a:r>
            <a:endParaRPr lang="fr-FR" sz="1500" dirty="0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471D0647-43C2-097F-25EB-7A936F41AC70}"/>
              </a:ext>
            </a:extLst>
          </p:cNvPr>
          <p:cNvCxnSpPr>
            <a:cxnSpLocks/>
          </p:cNvCxnSpPr>
          <p:nvPr/>
        </p:nvCxnSpPr>
        <p:spPr>
          <a:xfrm>
            <a:off x="6848068" y="1334250"/>
            <a:ext cx="5158" cy="4955582"/>
          </a:xfrm>
          <a:prstGeom prst="line">
            <a:avLst/>
          </a:prstGeom>
          <a:ln w="19050">
            <a:solidFill>
              <a:srgbClr val="03989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4D82578C-C9B8-E33B-4F8B-46EF8601740D}"/>
              </a:ext>
            </a:extLst>
          </p:cNvPr>
          <p:cNvSpPr txBox="1"/>
          <p:nvPr/>
        </p:nvSpPr>
        <p:spPr>
          <a:xfrm>
            <a:off x="8395341" y="5572078"/>
            <a:ext cx="291591" cy="323165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4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1845739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1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l’application?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996920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308A30-423F-D372-1EDB-3323AB31F809}"/>
              </a:ext>
            </a:extLst>
          </p:cNvPr>
          <p:cNvSpPr txBox="1"/>
          <p:nvPr/>
        </p:nvSpPr>
        <p:spPr>
          <a:xfrm>
            <a:off x="188770" y="1782214"/>
            <a:ext cx="57492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Comment paramétrer l’application ?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👉Connectez-vous au site de l’ENT sur un ordinateur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Cliquez sur le QR code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Choisissez un code provisoire à 4 chiffres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Validez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Cela vous crée un QR code personnel, </a:t>
            </a:r>
          </a:p>
          <a:p>
            <a:pPr algn="ctr"/>
            <a:r>
              <a:rPr lang="fr-FR" sz="2000" dirty="0"/>
              <a:t>valable 10 minutes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Ouvrez l’application sur votre smartphone</a:t>
            </a:r>
          </a:p>
          <a:p>
            <a:pPr algn="ctr"/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22B8D7-01F5-DF4C-9F61-33B198BCA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55" y="54534"/>
            <a:ext cx="2195006" cy="74040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30189CEB-776A-1CBB-34EC-8C7B5C837A24}"/>
              </a:ext>
            </a:extLst>
          </p:cNvPr>
          <p:cNvGrpSpPr/>
          <p:nvPr/>
        </p:nvGrpSpPr>
        <p:grpSpPr>
          <a:xfrm>
            <a:off x="5940934" y="1782214"/>
            <a:ext cx="5663179" cy="2934109"/>
            <a:chOff x="4495800" y="3123995"/>
            <a:chExt cx="5663179" cy="2934109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D29AADF-4A31-D054-0245-EEEB5F39D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308"/>
            <a:stretch/>
          </p:blipFill>
          <p:spPr>
            <a:xfrm>
              <a:off x="4495800" y="3123995"/>
              <a:ext cx="5663179" cy="2934109"/>
            </a:xfrm>
            <a:prstGeom prst="rect">
              <a:avLst/>
            </a:prstGeom>
            <a:ln>
              <a:solidFill>
                <a:srgbClr val="03989E"/>
              </a:solidFill>
            </a:ln>
          </p:spPr>
        </p:pic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AB955D3-C6A7-76BF-F0E9-0FB1F0BE7F78}"/>
                </a:ext>
              </a:extLst>
            </p:cNvPr>
            <p:cNvSpPr/>
            <p:nvPr/>
          </p:nvSpPr>
          <p:spPr>
            <a:xfrm>
              <a:off x="4913189" y="3307471"/>
              <a:ext cx="316036" cy="354124"/>
            </a:xfrm>
            <a:prstGeom prst="ellipse">
              <a:avLst/>
            </a:prstGeom>
            <a:noFill/>
            <a:ln w="28575">
              <a:solidFill>
                <a:srgbClr val="039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184B1DA3-F228-7265-F0CA-0457DFBD2A17}"/>
                </a:ext>
              </a:extLst>
            </p:cNvPr>
            <p:cNvCxnSpPr>
              <a:cxnSpLocks/>
            </p:cNvCxnSpPr>
            <p:nvPr/>
          </p:nvCxnSpPr>
          <p:spPr>
            <a:xfrm>
              <a:off x="5229225" y="3558287"/>
              <a:ext cx="369679" cy="206615"/>
            </a:xfrm>
            <a:prstGeom prst="straightConnector1">
              <a:avLst/>
            </a:prstGeom>
            <a:ln w="28575">
              <a:solidFill>
                <a:srgbClr val="039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8F8F84C-4B31-AADE-A2C0-C18F34FC3985}"/>
              </a:ext>
            </a:extLst>
          </p:cNvPr>
          <p:cNvCxnSpPr>
            <a:cxnSpLocks/>
          </p:cNvCxnSpPr>
          <p:nvPr/>
        </p:nvCxnSpPr>
        <p:spPr>
          <a:xfrm flipV="1">
            <a:off x="5429252" y="3538883"/>
            <a:ext cx="3505198" cy="366367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0C888361-1C0C-33AF-3894-150B6FF1FC11}"/>
              </a:ext>
            </a:extLst>
          </p:cNvPr>
          <p:cNvSpPr/>
          <p:nvPr/>
        </p:nvSpPr>
        <p:spPr>
          <a:xfrm>
            <a:off x="10418637" y="3714651"/>
            <a:ext cx="849437" cy="35412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CD44DDD-8649-4596-26B4-9295FA1A132F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5133748" y="2267954"/>
            <a:ext cx="1270857" cy="1088075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8D516E5-C51E-DB04-47B4-889AC02B3F42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3771900" y="3891713"/>
            <a:ext cx="6646737" cy="693080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8AF19F8E-CB3A-D8DD-7776-0A92F5EBB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021" y="5042322"/>
            <a:ext cx="2353840" cy="1312228"/>
          </a:xfrm>
          <a:prstGeom prst="rect">
            <a:avLst/>
          </a:prstGeom>
          <a:ln>
            <a:solidFill>
              <a:srgbClr val="03989E"/>
            </a:solidFill>
          </a:ln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BF1B32A-491C-26AE-D9DE-BDB96B2AD77D}"/>
              </a:ext>
            </a:extLst>
          </p:cNvPr>
          <p:cNvCxnSpPr>
            <a:cxnSpLocks/>
          </p:cNvCxnSpPr>
          <p:nvPr/>
        </p:nvCxnSpPr>
        <p:spPr>
          <a:xfrm>
            <a:off x="4337558" y="5406445"/>
            <a:ext cx="2067047" cy="278266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363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1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l’application?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996920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22B8D7-01F5-DF4C-9F61-33B198BCA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55" y="54534"/>
            <a:ext cx="2195006" cy="740405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CD44DDD-8649-4596-26B4-9295FA1A132F}"/>
              </a:ext>
            </a:extLst>
          </p:cNvPr>
          <p:cNvCxnSpPr>
            <a:cxnSpLocks/>
          </p:cNvCxnSpPr>
          <p:nvPr/>
        </p:nvCxnSpPr>
        <p:spPr>
          <a:xfrm flipV="1">
            <a:off x="9987671" y="320102"/>
            <a:ext cx="1122003" cy="463828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350C5C3C-D204-10F4-1AB9-A4A15FB421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t="10001" r="11594" b="21165"/>
          <a:stretch/>
        </p:blipFill>
        <p:spPr>
          <a:xfrm>
            <a:off x="231893" y="1701914"/>
            <a:ext cx="2385405" cy="4720644"/>
          </a:xfrm>
          <a:prstGeom prst="rect">
            <a:avLst/>
          </a:prstGeom>
          <a:ln>
            <a:solidFill>
              <a:srgbClr val="03989E"/>
            </a:solidFill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530DA1F-B76E-CC8B-AA33-BC4B14184AA2}"/>
              </a:ext>
            </a:extLst>
          </p:cNvPr>
          <p:cNvSpPr txBox="1"/>
          <p:nvPr/>
        </p:nvSpPr>
        <p:spPr>
          <a:xfrm>
            <a:off x="-102524" y="1000871"/>
            <a:ext cx="303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👉 Acceptez les conditions générales d’utilisation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6DF75BC-D5B1-B913-57D7-AC6AD574C3EF}"/>
              </a:ext>
            </a:extLst>
          </p:cNvPr>
          <p:cNvCxnSpPr>
            <a:cxnSpLocks/>
          </p:cNvCxnSpPr>
          <p:nvPr/>
        </p:nvCxnSpPr>
        <p:spPr>
          <a:xfrm>
            <a:off x="2875944" y="1161528"/>
            <a:ext cx="19493" cy="5407223"/>
          </a:xfrm>
          <a:prstGeom prst="line">
            <a:avLst/>
          </a:prstGeom>
          <a:ln w="19050">
            <a:solidFill>
              <a:srgbClr val="03989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AFEDFE2C-7DF1-B037-A485-934AF91A0A37}"/>
              </a:ext>
            </a:extLst>
          </p:cNvPr>
          <p:cNvSpPr/>
          <p:nvPr/>
        </p:nvSpPr>
        <p:spPr>
          <a:xfrm>
            <a:off x="2115772" y="5464306"/>
            <a:ext cx="401840" cy="26427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ECBD0B3-B374-FDB0-9F71-BEA042BB2FB5}"/>
              </a:ext>
            </a:extLst>
          </p:cNvPr>
          <p:cNvSpPr/>
          <p:nvPr/>
        </p:nvSpPr>
        <p:spPr>
          <a:xfrm>
            <a:off x="1250303" y="6117110"/>
            <a:ext cx="1378484" cy="26427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640AA88-47EA-ADD4-AC23-03313ED3838A}"/>
              </a:ext>
            </a:extLst>
          </p:cNvPr>
          <p:cNvSpPr txBox="1"/>
          <p:nvPr/>
        </p:nvSpPr>
        <p:spPr>
          <a:xfrm>
            <a:off x="2691937" y="938846"/>
            <a:ext cx="303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👉 Cliquez sur le + , puis sur « flasher le QR code »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218E3C6-2DCE-CD2D-E22D-D0AC743D95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9" t="93925" r="2062" b="550"/>
          <a:stretch/>
        </p:blipFill>
        <p:spPr>
          <a:xfrm>
            <a:off x="4734839" y="1036401"/>
            <a:ext cx="225008" cy="250254"/>
          </a:xfrm>
          <a:prstGeom prst="rect">
            <a:avLst/>
          </a:prstGeom>
        </p:spPr>
      </p:pic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15853B8-1478-E7B3-35E7-959840947FA0}"/>
              </a:ext>
            </a:extLst>
          </p:cNvPr>
          <p:cNvCxnSpPr>
            <a:cxnSpLocks/>
          </p:cNvCxnSpPr>
          <p:nvPr/>
        </p:nvCxnSpPr>
        <p:spPr>
          <a:xfrm>
            <a:off x="5590608" y="1090708"/>
            <a:ext cx="16647" cy="5331850"/>
          </a:xfrm>
          <a:prstGeom prst="line">
            <a:avLst/>
          </a:prstGeom>
          <a:ln w="19050">
            <a:solidFill>
              <a:srgbClr val="03989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173E7574-F4A4-286D-D4F9-D647ABD5B3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t="10012" r="11278" b="20322"/>
          <a:stretch/>
        </p:blipFill>
        <p:spPr>
          <a:xfrm>
            <a:off x="3026291" y="1686212"/>
            <a:ext cx="2404991" cy="4777630"/>
          </a:xfrm>
          <a:prstGeom prst="rect">
            <a:avLst/>
          </a:prstGeom>
          <a:ln>
            <a:solidFill>
              <a:srgbClr val="03989E"/>
            </a:solidFill>
          </a:ln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1C69B82F-471F-8683-F57B-324D32BCAF6C}"/>
              </a:ext>
            </a:extLst>
          </p:cNvPr>
          <p:cNvSpPr/>
          <p:nvPr/>
        </p:nvSpPr>
        <p:spPr>
          <a:xfrm>
            <a:off x="3115225" y="2497903"/>
            <a:ext cx="2183464" cy="109041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C961909-2B2F-3325-08F7-713A66DEC0E0}"/>
              </a:ext>
            </a:extLst>
          </p:cNvPr>
          <p:cNvSpPr txBox="1"/>
          <p:nvPr/>
        </p:nvSpPr>
        <p:spPr>
          <a:xfrm>
            <a:off x="37278" y="1079832"/>
            <a:ext cx="363481" cy="323165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1</a:t>
            </a:r>
            <a:endParaRPr lang="fr-FR" sz="15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4B4C7DA-9471-F5BC-B054-91B4BD3A24E5}"/>
              </a:ext>
            </a:extLst>
          </p:cNvPr>
          <p:cNvSpPr txBox="1"/>
          <p:nvPr/>
        </p:nvSpPr>
        <p:spPr>
          <a:xfrm>
            <a:off x="2948464" y="1042183"/>
            <a:ext cx="357876" cy="323165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2</a:t>
            </a:r>
            <a:endParaRPr lang="fr-FR" sz="15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5989222-9824-9CE3-389F-EF1871619C7F}"/>
              </a:ext>
            </a:extLst>
          </p:cNvPr>
          <p:cNvSpPr txBox="1"/>
          <p:nvPr/>
        </p:nvSpPr>
        <p:spPr>
          <a:xfrm>
            <a:off x="3152438" y="4914185"/>
            <a:ext cx="2228072" cy="1015663"/>
          </a:xfrm>
          <a:prstGeom prst="rect">
            <a:avLst/>
          </a:prstGeom>
          <a:noFill/>
          <a:ln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👉 Flashez le QR code (présent sur votre ordinateur)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62B5647-01B8-669A-957C-AC860F43EC3A}"/>
              </a:ext>
            </a:extLst>
          </p:cNvPr>
          <p:cNvSpPr txBox="1"/>
          <p:nvPr/>
        </p:nvSpPr>
        <p:spPr>
          <a:xfrm>
            <a:off x="3356377" y="4945539"/>
            <a:ext cx="366537" cy="323165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3</a:t>
            </a:r>
            <a:endParaRPr lang="fr-FR" sz="1500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2B03286D-BFF0-AFFC-38D1-4EF065A3C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0803" r="11111" b="65034"/>
          <a:stretch/>
        </p:blipFill>
        <p:spPr>
          <a:xfrm>
            <a:off x="5795220" y="3342376"/>
            <a:ext cx="2404992" cy="1657074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8B0E7BE4-F960-6E81-4A10-72B76EB40745}"/>
              </a:ext>
            </a:extLst>
          </p:cNvPr>
          <p:cNvSpPr txBox="1"/>
          <p:nvPr/>
        </p:nvSpPr>
        <p:spPr>
          <a:xfrm>
            <a:off x="5859570" y="2265401"/>
            <a:ext cx="2228072" cy="1015663"/>
          </a:xfrm>
          <a:prstGeom prst="rect">
            <a:avLst/>
          </a:prstGeom>
          <a:noFill/>
          <a:ln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👉 Entrez le code que vous avez choisi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B8E1A44-315D-522E-8250-FE7B0D45B56D}"/>
              </a:ext>
            </a:extLst>
          </p:cNvPr>
          <p:cNvSpPr txBox="1"/>
          <p:nvPr/>
        </p:nvSpPr>
        <p:spPr>
          <a:xfrm>
            <a:off x="6057619" y="2313152"/>
            <a:ext cx="329633" cy="323165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4</a:t>
            </a:r>
            <a:endParaRPr lang="fr-FR" sz="1500" dirty="0"/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89CB454C-107B-C605-A78D-68C6F5B7D6E7}"/>
              </a:ext>
            </a:extLst>
          </p:cNvPr>
          <p:cNvCxnSpPr>
            <a:cxnSpLocks/>
          </p:cNvCxnSpPr>
          <p:nvPr/>
        </p:nvCxnSpPr>
        <p:spPr>
          <a:xfrm>
            <a:off x="8465467" y="1090708"/>
            <a:ext cx="0" cy="5373134"/>
          </a:xfrm>
          <a:prstGeom prst="line">
            <a:avLst/>
          </a:prstGeom>
          <a:ln w="19050">
            <a:solidFill>
              <a:srgbClr val="03989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42">
            <a:extLst>
              <a:ext uri="{FF2B5EF4-FFF2-40B4-BE49-F238E27FC236}">
                <a16:creationId xmlns:a16="http://schemas.microsoft.com/office/drawing/2014/main" id="{43F03136-F98E-B4D4-823A-AC32136B66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" b="38640"/>
          <a:stretch/>
        </p:blipFill>
        <p:spPr>
          <a:xfrm>
            <a:off x="9502998" y="2538846"/>
            <a:ext cx="1989232" cy="2729858"/>
          </a:xfrm>
          <a:prstGeom prst="rect">
            <a:avLst/>
          </a:prstGeom>
          <a:ln>
            <a:solidFill>
              <a:srgbClr val="03989E"/>
            </a:solidFill>
          </a:ln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0C888361-1C0C-33AF-3894-150B6FF1FC11}"/>
              </a:ext>
            </a:extLst>
          </p:cNvPr>
          <p:cNvSpPr/>
          <p:nvPr/>
        </p:nvSpPr>
        <p:spPr>
          <a:xfrm>
            <a:off x="9387553" y="3502192"/>
            <a:ext cx="1984074" cy="35412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6EA1066-3182-88B6-A5E1-DFB142F2C452}"/>
              </a:ext>
            </a:extLst>
          </p:cNvPr>
          <p:cNvSpPr txBox="1"/>
          <p:nvPr/>
        </p:nvSpPr>
        <p:spPr>
          <a:xfrm>
            <a:off x="9013944" y="1121868"/>
            <a:ext cx="2890562" cy="1323439"/>
          </a:xfrm>
          <a:prstGeom prst="rect">
            <a:avLst/>
          </a:prstGeom>
          <a:noFill/>
          <a:ln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👉 Cliquez sur votre compte et acceptez d’être automatiquement connecté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308A30-423F-D372-1EDB-3323AB31F809}"/>
              </a:ext>
            </a:extLst>
          </p:cNvPr>
          <p:cNvSpPr txBox="1"/>
          <p:nvPr/>
        </p:nvSpPr>
        <p:spPr>
          <a:xfrm>
            <a:off x="8908066" y="4116821"/>
            <a:ext cx="2978886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🎉🎉 Vous êtes dans l’application Pronote pour votre enfant.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0970CF0-4F24-7FAE-9BE8-242E634526BF}"/>
              </a:ext>
            </a:extLst>
          </p:cNvPr>
          <p:cNvSpPr txBox="1"/>
          <p:nvPr/>
        </p:nvSpPr>
        <p:spPr>
          <a:xfrm>
            <a:off x="9387553" y="1172119"/>
            <a:ext cx="329633" cy="323165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5</a:t>
            </a:r>
            <a:endParaRPr lang="fr-FR" sz="1500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97289F8-59CE-0FAA-78BE-18B8341E3DD6}"/>
              </a:ext>
            </a:extLst>
          </p:cNvPr>
          <p:cNvSpPr txBox="1"/>
          <p:nvPr/>
        </p:nvSpPr>
        <p:spPr>
          <a:xfrm>
            <a:off x="8890147" y="5353248"/>
            <a:ext cx="2978886" cy="1015663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💡 </a:t>
            </a:r>
            <a:r>
              <a:rPr lang="fr-FR" sz="2000" dirty="0">
                <a:solidFill>
                  <a:schemeClr val="bg1"/>
                </a:solidFill>
              </a:rPr>
              <a:t>Les prochaines fois, vous arrivez directement à l’étape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29DB6BA-AEF9-56A9-02E0-21B734A9F170}"/>
              </a:ext>
            </a:extLst>
          </p:cNvPr>
          <p:cNvSpPr txBox="1"/>
          <p:nvPr/>
        </p:nvSpPr>
        <p:spPr>
          <a:xfrm>
            <a:off x="10780041" y="6020559"/>
            <a:ext cx="329633" cy="323165"/>
          </a:xfrm>
          <a:prstGeom prst="rect">
            <a:avLst/>
          </a:prstGeom>
          <a:solidFill>
            <a:srgbClr val="FFFFFF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solidFill>
                  <a:srgbClr val="03989E"/>
                </a:solidFill>
              </a:rPr>
              <a:t>5</a:t>
            </a:r>
            <a:endParaRPr lang="fr-FR" sz="1500" dirty="0">
              <a:solidFill>
                <a:srgbClr val="0398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971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1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Pronote</a:t>
            </a:r>
            <a:r>
              <a:rPr lang="fr-FR" sz="4000" dirty="0"/>
              <a:t>, l’application!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22870" y="873095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308A30-423F-D372-1EDB-3323AB31F809}"/>
              </a:ext>
            </a:extLst>
          </p:cNvPr>
          <p:cNvSpPr txBox="1"/>
          <p:nvPr/>
        </p:nvSpPr>
        <p:spPr>
          <a:xfrm>
            <a:off x="3210036" y="834511"/>
            <a:ext cx="574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Ça ressemble à quoi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22B8D7-01F5-DF4C-9F61-33B198BCA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30" y="54534"/>
            <a:ext cx="2195006" cy="74040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EAB61FF-CC3D-4A40-7EAE-0B0E02F88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71" y="996013"/>
            <a:ext cx="2442959" cy="543233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133D265-BA78-F646-405B-5673EA354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20" y="996013"/>
            <a:ext cx="2442959" cy="5432333"/>
          </a:xfrm>
          <a:prstGeom prst="rect">
            <a:avLst/>
          </a:prstGeom>
          <a:ln>
            <a:solidFill>
              <a:srgbClr val="03989E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8E77478-21B8-B40C-76D5-4418A7325976}"/>
              </a:ext>
            </a:extLst>
          </p:cNvPr>
          <p:cNvSpPr/>
          <p:nvPr/>
        </p:nvSpPr>
        <p:spPr>
          <a:xfrm>
            <a:off x="1648309" y="1243337"/>
            <a:ext cx="1022106" cy="230738"/>
          </a:xfrm>
          <a:prstGeom prst="rect">
            <a:avLst/>
          </a:prstGeom>
          <a:solidFill>
            <a:srgbClr val="00653D"/>
          </a:solidFill>
          <a:ln>
            <a:solidFill>
              <a:srgbClr val="006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NOM Prénom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EF5CE7-8E60-905C-9B4C-92B1C24DD178}"/>
              </a:ext>
            </a:extLst>
          </p:cNvPr>
          <p:cNvSpPr/>
          <p:nvPr/>
        </p:nvSpPr>
        <p:spPr>
          <a:xfrm>
            <a:off x="8903416" y="1301165"/>
            <a:ext cx="1453716" cy="230738"/>
          </a:xfrm>
          <a:prstGeom prst="rect">
            <a:avLst/>
          </a:prstGeom>
          <a:solidFill>
            <a:srgbClr val="47484D"/>
          </a:solidFill>
          <a:ln>
            <a:solidFill>
              <a:srgbClr val="474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NOM Prénom (classe)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ACC6E1A-6665-3436-1AE7-DE014BDAA1C8}"/>
              </a:ext>
            </a:extLst>
          </p:cNvPr>
          <p:cNvCxnSpPr>
            <a:cxnSpLocks/>
            <a:stCxn id="33" idx="6"/>
            <a:endCxn id="50" idx="1"/>
          </p:cNvCxnSpPr>
          <p:nvPr/>
        </p:nvCxnSpPr>
        <p:spPr>
          <a:xfrm>
            <a:off x="3523633" y="1481695"/>
            <a:ext cx="1539825" cy="233436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22682526-F057-EE6E-BE0A-2320D996A489}"/>
              </a:ext>
            </a:extLst>
          </p:cNvPr>
          <p:cNvSpPr/>
          <p:nvPr/>
        </p:nvSpPr>
        <p:spPr>
          <a:xfrm>
            <a:off x="3311445" y="1366964"/>
            <a:ext cx="212188" cy="22946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9933C28-A460-0390-8911-C7D8004C280C}"/>
              </a:ext>
            </a:extLst>
          </p:cNvPr>
          <p:cNvSpPr/>
          <p:nvPr/>
        </p:nvSpPr>
        <p:spPr>
          <a:xfrm>
            <a:off x="3064535" y="1365279"/>
            <a:ext cx="212188" cy="230738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828D0947-F752-C33C-8BEB-5779C4974194}"/>
              </a:ext>
            </a:extLst>
          </p:cNvPr>
          <p:cNvCxnSpPr>
            <a:cxnSpLocks/>
            <a:stCxn id="38" idx="4"/>
            <a:endCxn id="48" idx="0"/>
          </p:cNvCxnSpPr>
          <p:nvPr/>
        </p:nvCxnSpPr>
        <p:spPr>
          <a:xfrm>
            <a:off x="3170629" y="1596017"/>
            <a:ext cx="1786735" cy="1174222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274809BE-E6C0-CC85-65D6-0ACAA2FEBA6C}"/>
              </a:ext>
            </a:extLst>
          </p:cNvPr>
          <p:cNvSpPr txBox="1"/>
          <p:nvPr/>
        </p:nvSpPr>
        <p:spPr>
          <a:xfrm>
            <a:off x="3701644" y="2770239"/>
            <a:ext cx="2511440" cy="584775"/>
          </a:xfrm>
          <a:prstGeom prst="rect">
            <a:avLst/>
          </a:prstGeom>
          <a:noFill/>
          <a:ln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👉 pour revenir à la page d’accueil où que vous </a:t>
            </a:r>
            <a:r>
              <a:rPr lang="fr-FR" sz="1600" dirty="0" err="1"/>
              <a:t>soyiez</a:t>
            </a:r>
            <a:endParaRPr lang="fr-FR" sz="1600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0B677031-EC48-7822-16CB-CE00F93FB8CC}"/>
              </a:ext>
            </a:extLst>
          </p:cNvPr>
          <p:cNvSpPr/>
          <p:nvPr/>
        </p:nvSpPr>
        <p:spPr>
          <a:xfrm>
            <a:off x="1648308" y="1480648"/>
            <a:ext cx="820571" cy="230738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E7D9708-90EE-A133-C36B-36A15C644C7B}"/>
              </a:ext>
            </a:extLst>
          </p:cNvPr>
          <p:cNvSpPr txBox="1"/>
          <p:nvPr/>
        </p:nvSpPr>
        <p:spPr>
          <a:xfrm>
            <a:off x="5063458" y="1422743"/>
            <a:ext cx="2171180" cy="584775"/>
          </a:xfrm>
          <a:prstGeom prst="rect">
            <a:avLst/>
          </a:prstGeom>
          <a:noFill/>
          <a:ln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👉 pour retrouver tous les outils de Pronote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E67B8127-B29B-FC65-A165-32A5FC9B281B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7234638" y="1715131"/>
            <a:ext cx="1136582" cy="292387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>
            <a:extLst>
              <a:ext uri="{FF2B5EF4-FFF2-40B4-BE49-F238E27FC236}">
                <a16:creationId xmlns:a16="http://schemas.microsoft.com/office/drawing/2014/main" id="{6BA69DED-0149-F14B-B224-1A301B639E7D}"/>
              </a:ext>
            </a:extLst>
          </p:cNvPr>
          <p:cNvSpPr/>
          <p:nvPr/>
        </p:nvSpPr>
        <p:spPr>
          <a:xfrm>
            <a:off x="8674816" y="1303303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3082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Place à la manipulation !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2046830"/>
            <a:ext cx="1051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👉 Créer votre compte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Accéder à Néo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Choisir ses applications favorites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accéder à Pronote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Aller sur le cahier de texte de votre enfant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Configurer l’accès sur votre application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423A0E-36DF-4346-8DAD-B994B29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4969D4-3F6C-4419-BBAE-B15090FA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3008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061003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423A0E-36DF-4346-8DAD-B994B29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4969D4-3F6C-4419-BBAE-B15090FA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746760" y="2690336"/>
            <a:ext cx="10698480" cy="1692771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z="3200" dirty="0"/>
              <a:t>💡</a:t>
            </a:r>
            <a:r>
              <a:rPr lang="fr-FR" dirty="0"/>
              <a:t> </a:t>
            </a:r>
            <a:r>
              <a:rPr lang="fr-FR" sz="3200" b="1" dirty="0">
                <a:solidFill>
                  <a:schemeClr val="bg1"/>
                </a:solidFill>
              </a:rPr>
              <a:t>Avez-vous des questions ?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61104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5" y="-3014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674142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423A0E-36DF-4346-8DAD-B994B29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4969D4-3F6C-4419-BBAE-B15090FA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812583"/>
            <a:ext cx="1051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Retrouvez des informations et des aides sur le site de la mairie de Peyruis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>
                <a:hlinkClick r:id="rId3"/>
              </a:rPr>
              <a:t>www.peyruis.fr</a:t>
            </a:r>
            <a:r>
              <a:rPr lang="fr-FR" dirty="0"/>
              <a:t>   =&gt;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360CE82-9941-A5CB-9778-90858CBD14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84" b="-1"/>
          <a:stretch/>
        </p:blipFill>
        <p:spPr>
          <a:xfrm>
            <a:off x="2051538" y="2193371"/>
            <a:ext cx="7737231" cy="41629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8A75E67-06C8-F90C-5C46-860AFB279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614" y="1186077"/>
            <a:ext cx="1448002" cy="1314633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F8E81198-190D-0643-994F-416F371D7D49}"/>
              </a:ext>
            </a:extLst>
          </p:cNvPr>
          <p:cNvSpPr/>
          <p:nvPr/>
        </p:nvSpPr>
        <p:spPr>
          <a:xfrm>
            <a:off x="7408373" y="1186077"/>
            <a:ext cx="1351797" cy="1303678"/>
          </a:xfrm>
          <a:prstGeom prst="ellipse">
            <a:avLst/>
          </a:prstGeom>
          <a:noFill/>
          <a:ln w="57150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2139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03989E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58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1" y="3203369"/>
            <a:ext cx="721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A94A715-90E4-0C83-8F86-4B3D2767F176}"/>
              </a:ext>
            </a:extLst>
          </p:cNvPr>
          <p:cNvGrpSpPr/>
          <p:nvPr/>
        </p:nvGrpSpPr>
        <p:grpSpPr>
          <a:xfrm>
            <a:off x="2822926" y="6000960"/>
            <a:ext cx="10299569" cy="453361"/>
            <a:chOff x="2927155" y="5806913"/>
            <a:chExt cx="10515600" cy="623367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5DF50EC-6709-4CB5-5ACF-0C2F6F4AB102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4C661206-2B35-0B2C-9B4B-B813263AA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Le livret scolaire unique</a:t>
            </a:r>
            <a:r>
              <a:rPr lang="fr-FR" sz="4000" dirty="0"/>
              <a:t>, on y trouve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668166" y="2131205"/>
            <a:ext cx="7240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 Bilans des cycles en cours et des précédents : difficultés, acquis et progrès.</a:t>
            </a:r>
          </a:p>
          <a:p>
            <a:endParaRPr lang="fr-F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 Les attestations obtenues par l'élève.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</p:spTree>
    <p:extLst>
      <p:ext uri="{BB962C8B-B14F-4D97-AF65-F5344CB8AC3E}">
        <p14:creationId xmlns:p14="http://schemas.microsoft.com/office/powerpoint/2010/main" val="372442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Le livret scolaire unique</a:t>
            </a:r>
            <a:r>
              <a:rPr lang="fr-FR" sz="4000" dirty="0"/>
              <a:t>, on y trouve quoi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668166" y="2131205"/>
            <a:ext cx="7240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 Bilans des cycles en cours et précédents : difficultés, acquis et progrès.</a:t>
            </a:r>
          </a:p>
          <a:p>
            <a:endParaRPr lang="fr-F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 Les attestations obtenues par l'élève.</a:t>
            </a:r>
          </a:p>
          <a:p>
            <a:endParaRPr lang="fr-F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 Les notes, les appréciations et le bilan global.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</p:spTree>
    <p:extLst>
      <p:ext uri="{BB962C8B-B14F-4D97-AF65-F5344CB8AC3E}">
        <p14:creationId xmlns:p14="http://schemas.microsoft.com/office/powerpoint/2010/main" val="14945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29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Le livret scolaire unique</a:t>
            </a:r>
            <a:r>
              <a:rPr lang="fr-FR" sz="4000" dirty="0"/>
              <a:t>, on le trouve où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28020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475528" y="963250"/>
            <a:ext cx="724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Maintenant, on y a accès en ligne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EE15FD8-C86C-D62D-3EB6-AC3DE00056CB}"/>
              </a:ext>
            </a:extLst>
          </p:cNvPr>
          <p:cNvGrpSpPr/>
          <p:nvPr/>
        </p:nvGrpSpPr>
        <p:grpSpPr>
          <a:xfrm>
            <a:off x="1561456" y="1486470"/>
            <a:ext cx="9640588" cy="4919418"/>
            <a:chOff x="1417332" y="1938582"/>
            <a:chExt cx="9640588" cy="491941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DEC12AE-A32D-BED2-79C6-BEDC7480B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7332" y="1999572"/>
              <a:ext cx="9021434" cy="4858428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0E3E912-A4F7-472C-80DD-A22ABD5D9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100"/>
            <a:stretch/>
          </p:blipFill>
          <p:spPr>
            <a:xfrm>
              <a:off x="7161651" y="1938582"/>
              <a:ext cx="3896269" cy="1365722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717B419-BA84-34CA-D998-4762A5F56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460"/>
            <a:stretch/>
          </p:blipFill>
          <p:spPr>
            <a:xfrm>
              <a:off x="6105525" y="1938582"/>
              <a:ext cx="3962953" cy="523221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8F7D9D4F-713B-199A-CD9B-13E090B40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19" t="35903" r="30476" b="1254"/>
            <a:stretch/>
          </p:blipFill>
          <p:spPr>
            <a:xfrm>
              <a:off x="7295001" y="2828244"/>
              <a:ext cx="2680849" cy="933912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77259864-E061-B1BC-CFF9-326B072AD9AB}"/>
              </a:ext>
            </a:extLst>
          </p:cNvPr>
          <p:cNvSpPr txBox="1"/>
          <p:nvPr/>
        </p:nvSpPr>
        <p:spPr>
          <a:xfrm>
            <a:off x="6801465" y="1918280"/>
            <a:ext cx="3781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3989E"/>
                </a:solidFill>
              </a:rPr>
              <a:t>🌐 educonnect.education.gouv.fr</a:t>
            </a:r>
          </a:p>
        </p:txBody>
      </p:sp>
    </p:spTree>
    <p:extLst>
      <p:ext uri="{BB962C8B-B14F-4D97-AF65-F5344CB8AC3E}">
        <p14:creationId xmlns:p14="http://schemas.microsoft.com/office/powerpoint/2010/main" val="164381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3989E"/>
                </a:solidFill>
              </a:rPr>
              <a:t>Le livret scolaire unique</a:t>
            </a:r>
            <a:r>
              <a:rPr lang="fr-FR" sz="4000" dirty="0"/>
              <a:t>, on le trouve où ?</a:t>
            </a:r>
            <a:endParaRPr lang="fr-FR" sz="4000" dirty="0">
              <a:solidFill>
                <a:srgbClr val="03989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 | Mairie de Peyruis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3120BDF-0BD7-5719-E296-E6274D48D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61" y="1356589"/>
            <a:ext cx="11298227" cy="518232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5638800" y="1520348"/>
            <a:ext cx="5469294" cy="523220"/>
          </a:xfrm>
          <a:prstGeom prst="rect">
            <a:avLst/>
          </a:prstGeom>
          <a:noFill/>
          <a:ln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Maintenant, on y a accès en ligne !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E8A397C1-695F-E6F6-E267-FD25455CE45E}"/>
              </a:ext>
            </a:extLst>
          </p:cNvPr>
          <p:cNvSpPr/>
          <p:nvPr/>
        </p:nvSpPr>
        <p:spPr>
          <a:xfrm>
            <a:off x="8253898" y="2048949"/>
            <a:ext cx="713403" cy="633203"/>
          </a:xfrm>
          <a:prstGeom prst="downArrow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0D5F047-AC34-0208-41FF-A8DF035421B7}"/>
              </a:ext>
            </a:extLst>
          </p:cNvPr>
          <p:cNvSpPr/>
          <p:nvPr/>
        </p:nvSpPr>
        <p:spPr>
          <a:xfrm>
            <a:off x="5638800" y="4143375"/>
            <a:ext cx="2514600" cy="246697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5009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6217</TotalTime>
  <Words>3130</Words>
  <Application>Microsoft Office PowerPoint</Application>
  <PresentationFormat>Grand écran</PresentationFormat>
  <Paragraphs>601</Paragraphs>
  <Slides>58</Slides>
  <Notes>58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4" baseType="lpstr">
      <vt:lpstr>21</vt:lpstr>
      <vt:lpstr>Arial</vt:lpstr>
      <vt:lpstr>Calibri</vt:lpstr>
      <vt:lpstr>Calibri Light</vt:lpstr>
      <vt:lpstr>Quicksand</vt:lpstr>
      <vt:lpstr>Thème Office</vt:lpstr>
      <vt:lpstr>Bienvenue à l’atelier  « Tous les chemins mènent à Pronote »</vt:lpstr>
      <vt:lpstr>Faisons connaissance</vt:lpstr>
      <vt:lpstr>Tout un programme !</vt:lpstr>
      <vt:lpstr>Présentation PowerPoint</vt:lpstr>
      <vt:lpstr>Le livret scolaire unique, on y trouve quoi ?</vt:lpstr>
      <vt:lpstr>Le livret scolaire unique, on y trouve quoi ?</vt:lpstr>
      <vt:lpstr>Le livret scolaire unique, on y trouve quoi ?</vt:lpstr>
      <vt:lpstr>Le livret scolaire unique, on le trouve où ?</vt:lpstr>
      <vt:lpstr>Le livret scolaire unique, on le trouve où ?</vt:lpstr>
      <vt:lpstr>Le livret scolaire unique, on le trouve où ?</vt:lpstr>
      <vt:lpstr>💡 France Connect : En bref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site du collège, on y trouve quoi ?</vt:lpstr>
      <vt:lpstr>Néo, c’est quoi ?</vt:lpstr>
      <vt:lpstr>Néo, c’est quoi ?</vt:lpstr>
      <vt:lpstr>Néo, on y trouve quoi ?</vt:lpstr>
      <vt:lpstr>Néo, on y trouve quoi ?</vt:lpstr>
      <vt:lpstr>Néo, on y trouve quoi ?</vt:lpstr>
      <vt:lpstr>Néo, on y trouve quoi ?</vt:lpstr>
      <vt:lpstr>Néo, on y trouve quoi ?</vt:lpstr>
      <vt:lpstr>Néo, on y trouve quoi ?</vt:lpstr>
      <vt:lpstr>Néo, on y trouve quoi ?</vt:lpstr>
      <vt:lpstr>Présentation PowerPoint</vt:lpstr>
      <vt:lpstr>Présentation PowerPoint</vt:lpstr>
      <vt:lpstr>Néo, on y trouve quoi ?</vt:lpstr>
      <vt:lpstr>Pronote, c’est quoi ?</vt:lpstr>
      <vt:lpstr>Pronote, c’est quoi ?</vt:lpstr>
      <vt:lpstr>Pronote, c’est quoi ?</vt:lpstr>
      <vt:lpstr>Pronote, c’est quoi ?</vt:lpstr>
      <vt:lpstr>Pronote, c’est quoi ?</vt:lpstr>
      <vt:lpstr>Pronote, c’est quoi ?</vt:lpstr>
      <vt:lpstr>Pronote, c’est quoi ?</vt:lpstr>
      <vt:lpstr>Pronote, c’est quoi ?</vt:lpstr>
      <vt:lpstr>Pronote, c’est quoi ?</vt:lpstr>
      <vt:lpstr>Pronote, c’est quoi ?</vt:lpstr>
      <vt:lpstr>Pronote, c’est quoi ?</vt:lpstr>
      <vt:lpstr>Pronote, c’est quoi ?</vt:lpstr>
      <vt:lpstr>Pronote, l’application!</vt:lpstr>
      <vt:lpstr>Pronote, l’application?</vt:lpstr>
      <vt:lpstr>Pronote, l’application?</vt:lpstr>
      <vt:lpstr>Pronote, l’application!</vt:lpstr>
      <vt:lpstr>Place à la manipulation !</vt:lpstr>
      <vt:lpstr>Synthèse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Claire BERGE-LALLEMANT</cp:lastModifiedBy>
  <cp:revision>40</cp:revision>
  <dcterms:created xsi:type="dcterms:W3CDTF">2021-12-15T13:49:53Z</dcterms:created>
  <dcterms:modified xsi:type="dcterms:W3CDTF">2023-10-16T09:02:40Z</dcterms:modified>
</cp:coreProperties>
</file>