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89" r:id="rId2"/>
    <p:sldId id="387" r:id="rId3"/>
    <p:sldId id="257" r:id="rId4"/>
    <p:sldId id="272" r:id="rId5"/>
    <p:sldId id="362" r:id="rId6"/>
    <p:sldId id="361" r:id="rId7"/>
    <p:sldId id="363" r:id="rId8"/>
    <p:sldId id="364" r:id="rId9"/>
    <p:sldId id="365" r:id="rId10"/>
    <p:sldId id="366" r:id="rId11"/>
    <p:sldId id="367" r:id="rId12"/>
    <p:sldId id="369" r:id="rId13"/>
    <p:sldId id="400" r:id="rId14"/>
    <p:sldId id="368" r:id="rId15"/>
    <p:sldId id="373" r:id="rId16"/>
    <p:sldId id="371" r:id="rId17"/>
    <p:sldId id="372" r:id="rId18"/>
    <p:sldId id="374" r:id="rId19"/>
    <p:sldId id="376" r:id="rId20"/>
    <p:sldId id="391" r:id="rId21"/>
    <p:sldId id="390" r:id="rId22"/>
    <p:sldId id="398" r:id="rId23"/>
    <p:sldId id="392" r:id="rId24"/>
    <p:sldId id="393" r:id="rId25"/>
    <p:sldId id="394" r:id="rId26"/>
    <p:sldId id="335" r:id="rId27"/>
    <p:sldId id="396" r:id="rId28"/>
    <p:sldId id="397" r:id="rId29"/>
    <p:sldId id="399" r:id="rId30"/>
    <p:sldId id="395" r:id="rId31"/>
    <p:sldId id="278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CDC92-3D2C-43E9-AF7B-3FEB04C99C45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17E0E-A872-430D-8221-FF137CE5A2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62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800" b="0" i="0" u="none" strike="noStrike" baseline="0" dirty="0">
                <a:solidFill>
                  <a:srgbClr val="3F3F3F"/>
                </a:solidFill>
                <a:latin typeface="BalooChettan2-Regular"/>
              </a:rPr>
              <a:t>Pendant cet atelier, vous allez découvrir</a:t>
            </a:r>
          </a:p>
          <a:p>
            <a:pPr algn="l"/>
            <a:r>
              <a:rPr lang="fr-FR" sz="1800" b="0" i="0" u="none" strike="noStrike" baseline="0" dirty="0">
                <a:solidFill>
                  <a:srgbClr val="3F3F3F"/>
                </a:solidFill>
                <a:latin typeface="BalooChettan2-Regular"/>
              </a:rPr>
              <a:t>les conseils les règles de sécurité essentielles, à appliquer quand on utilise Internet. . Êtes-vous prêts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6516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615407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903123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32187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10706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9958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5758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07050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416838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Dans un formulaire, il y aura parfois des conditions générales d'utilisation (</a:t>
            </a:r>
            <a:r>
              <a:rPr lang="fr-FR" b="1" dirty="0"/>
              <a:t>CGU</a:t>
            </a:r>
            <a:r>
              <a:rPr lang="fr-FR" dirty="0"/>
              <a:t>) ou conditions générales de vente (</a:t>
            </a:r>
            <a:r>
              <a:rPr lang="fr-FR" b="1" dirty="0"/>
              <a:t>CGV</a:t>
            </a:r>
            <a:r>
              <a:rPr lang="fr-FR" dirty="0"/>
              <a:t>). Il est </a:t>
            </a:r>
            <a:r>
              <a:rPr lang="fr-FR" b="1" dirty="0"/>
              <a:t>très important de lire</a:t>
            </a:r>
            <a:r>
              <a:rPr lang="fr-FR" dirty="0"/>
              <a:t> les conditions générales avant de les accepter.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556437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Dans un formulaire, il y aura parfois des conditions générales d'utilisation (</a:t>
            </a:r>
            <a:r>
              <a:rPr lang="fr-FR" b="1" dirty="0"/>
              <a:t>CGU</a:t>
            </a:r>
            <a:r>
              <a:rPr lang="fr-FR" dirty="0"/>
              <a:t>) ou conditions générales de vente (</a:t>
            </a:r>
            <a:r>
              <a:rPr lang="fr-FR" b="1" dirty="0"/>
              <a:t>CGV</a:t>
            </a:r>
            <a:r>
              <a:rPr lang="fr-FR" dirty="0"/>
              <a:t>). Il est </a:t>
            </a:r>
            <a:r>
              <a:rPr lang="fr-FR" b="1" dirty="0"/>
              <a:t>très important de lire</a:t>
            </a:r>
            <a:r>
              <a:rPr lang="fr-FR" dirty="0"/>
              <a:t> les conditions générales avant de les accepter.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196775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5188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6055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Dans un formulaire, il y aura parfois des conditions générales d'utilisation (</a:t>
            </a:r>
            <a:r>
              <a:rPr lang="fr-FR" b="1" dirty="0"/>
              <a:t>CGU</a:t>
            </a:r>
            <a:r>
              <a:rPr lang="fr-FR" dirty="0"/>
              <a:t>) ou conditions générales de vente (</a:t>
            </a:r>
            <a:r>
              <a:rPr lang="fr-FR" b="1" dirty="0"/>
              <a:t>CGV</a:t>
            </a:r>
            <a:r>
              <a:rPr lang="fr-FR" dirty="0"/>
              <a:t>). Il est </a:t>
            </a:r>
            <a:r>
              <a:rPr lang="fr-FR" b="1" dirty="0"/>
              <a:t>très important de lire</a:t>
            </a:r>
            <a:r>
              <a:rPr lang="fr-FR" dirty="0"/>
              <a:t> les conditions générales avant de les accepter.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590275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Dans un formulaire, il y aura parfois des conditions générales d'utilisation (</a:t>
            </a:r>
            <a:r>
              <a:rPr lang="fr-FR" b="1" dirty="0"/>
              <a:t>CGU</a:t>
            </a:r>
            <a:r>
              <a:rPr lang="fr-FR" dirty="0"/>
              <a:t>) ou conditions générales de vente (</a:t>
            </a:r>
            <a:r>
              <a:rPr lang="fr-FR" b="1" dirty="0"/>
              <a:t>CGV</a:t>
            </a:r>
            <a:r>
              <a:rPr lang="fr-FR" dirty="0"/>
              <a:t>). Il est </a:t>
            </a:r>
            <a:r>
              <a:rPr lang="fr-FR" b="1" dirty="0"/>
              <a:t>très important de lire</a:t>
            </a:r>
            <a:r>
              <a:rPr lang="fr-FR" dirty="0"/>
              <a:t> les conditions générales avant de les accepter.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1508632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Dans un formulaire, il y aura parfois des conditions générales d'utilisation (</a:t>
            </a:r>
            <a:r>
              <a:rPr lang="fr-FR" b="1" dirty="0"/>
              <a:t>CGU</a:t>
            </a:r>
            <a:r>
              <a:rPr lang="fr-FR" dirty="0"/>
              <a:t>) ou conditions générales de vente (</a:t>
            </a:r>
            <a:r>
              <a:rPr lang="fr-FR" b="1" dirty="0"/>
              <a:t>CGV</a:t>
            </a:r>
            <a:r>
              <a:rPr lang="fr-FR" dirty="0"/>
              <a:t>). Il est </a:t>
            </a:r>
            <a:r>
              <a:rPr lang="fr-FR" b="1" dirty="0"/>
              <a:t>très important de lire</a:t>
            </a:r>
            <a:r>
              <a:rPr lang="fr-FR" dirty="0"/>
              <a:t> les conditions générales avant de les accepter.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8772745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Dans un formulaire, il y aura parfois des conditions générales d'utilisation (</a:t>
            </a:r>
            <a:r>
              <a:rPr lang="fr-FR" b="1" dirty="0"/>
              <a:t>CGU</a:t>
            </a:r>
            <a:r>
              <a:rPr lang="fr-FR" dirty="0"/>
              <a:t>) ou conditions générales de vente (</a:t>
            </a:r>
            <a:r>
              <a:rPr lang="fr-FR" b="1" dirty="0"/>
              <a:t>CGV</a:t>
            </a:r>
            <a:r>
              <a:rPr lang="fr-FR" dirty="0"/>
              <a:t>). Il est </a:t>
            </a:r>
            <a:r>
              <a:rPr lang="fr-FR" b="1" dirty="0"/>
              <a:t>très important de lire</a:t>
            </a:r>
            <a:r>
              <a:rPr lang="fr-FR" dirty="0"/>
              <a:t> les conditions générales avant de les accepter.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544548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Dans un formulaire, il y aura parfois des conditions générales d'utilisation (</a:t>
            </a:r>
            <a:r>
              <a:rPr lang="fr-FR" b="1" dirty="0"/>
              <a:t>CGU</a:t>
            </a:r>
            <a:r>
              <a:rPr lang="fr-FR" dirty="0"/>
              <a:t>) ou conditions générales de vente (</a:t>
            </a:r>
            <a:r>
              <a:rPr lang="fr-FR" b="1" dirty="0"/>
              <a:t>CGV</a:t>
            </a:r>
            <a:r>
              <a:rPr lang="fr-FR" dirty="0"/>
              <a:t>). Il est </a:t>
            </a:r>
            <a:r>
              <a:rPr lang="fr-FR" b="1" dirty="0"/>
              <a:t>très important de lire</a:t>
            </a:r>
            <a:r>
              <a:rPr lang="fr-FR" dirty="0"/>
              <a:t> les conditions générales avant de les accepter.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5685172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Qu’est ce que c’est qu’un navigateur ?</a:t>
            </a:r>
          </a:p>
          <a:p>
            <a:r>
              <a:rPr lang="fr-FR" dirty="0"/>
              <a:t>Citez moi quelques exemples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🤔 Quels sont les signes pour reconnaître un site sécurisé ?</a:t>
            </a:r>
          </a:p>
          <a:p>
            <a:endParaRPr lang="fr-FR" dirty="0"/>
          </a:p>
          <a:p>
            <a:r>
              <a:rPr lang="fr-FR" dirty="0"/>
              <a:t>Qu’est ce qu’un moteur de recherche ?</a:t>
            </a:r>
          </a:p>
          <a:p>
            <a:r>
              <a:rPr lang="fr-FR" dirty="0"/>
              <a:t>Citez moi quelques exemples ?</a:t>
            </a:r>
          </a:p>
          <a:p>
            <a:r>
              <a:rPr lang="fr-FR" dirty="0"/>
              <a:t>Une bonne recherche, c’est comment ?</a:t>
            </a:r>
          </a:p>
          <a:p>
            <a:endParaRPr lang="fr-FR" dirty="0"/>
          </a:p>
          <a:p>
            <a:pPr algn="ctr"/>
            <a:r>
              <a:rPr lang="fr-FR" dirty="0"/>
              <a:t>🧐 Comment faire une recherche efficace ?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🍪 Qu’est ce qu’un cookie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94748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Dans un formulaire, il y aura parfois des conditions générales d'utilisation (</a:t>
            </a:r>
            <a:r>
              <a:rPr lang="fr-FR" b="1" dirty="0"/>
              <a:t>CGU</a:t>
            </a:r>
            <a:r>
              <a:rPr lang="fr-FR" dirty="0"/>
              <a:t>) ou conditions générales de vente (</a:t>
            </a:r>
            <a:r>
              <a:rPr lang="fr-FR" b="1" dirty="0"/>
              <a:t>CGV</a:t>
            </a:r>
            <a:r>
              <a:rPr lang="fr-FR" dirty="0"/>
              <a:t>). Il est </a:t>
            </a:r>
            <a:r>
              <a:rPr lang="fr-FR" b="1" dirty="0"/>
              <a:t>très important de lire</a:t>
            </a:r>
            <a:r>
              <a:rPr lang="fr-FR" dirty="0"/>
              <a:t> les conditions générales avant de les accepter.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0407881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Dans un formulaire, il y aura parfois des conditions générales d'utilisation (</a:t>
            </a:r>
            <a:r>
              <a:rPr lang="fr-FR" b="1" dirty="0"/>
              <a:t>CGU</a:t>
            </a:r>
            <a:r>
              <a:rPr lang="fr-FR" dirty="0"/>
              <a:t>) ou conditions générales de vente (</a:t>
            </a:r>
            <a:r>
              <a:rPr lang="fr-FR" b="1" dirty="0"/>
              <a:t>CGV</a:t>
            </a:r>
            <a:r>
              <a:rPr lang="fr-FR" dirty="0"/>
              <a:t>). Il est </a:t>
            </a:r>
            <a:r>
              <a:rPr lang="fr-FR" b="1" dirty="0"/>
              <a:t>très important de lire</a:t>
            </a:r>
            <a:r>
              <a:rPr lang="fr-FR" dirty="0"/>
              <a:t> les conditions générales avant de les accepter.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6069992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Qu’est ce que c’est qu’un navigateur ?</a:t>
            </a:r>
          </a:p>
          <a:p>
            <a:r>
              <a:rPr lang="fr-FR" dirty="0"/>
              <a:t>Citez moi quelques exemples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🤔 Quels sont les signes pour reconnaître un site sécurisé ?</a:t>
            </a:r>
          </a:p>
          <a:p>
            <a:endParaRPr lang="fr-FR" dirty="0"/>
          </a:p>
          <a:p>
            <a:r>
              <a:rPr lang="fr-FR" dirty="0"/>
              <a:t>Qu’est ce qu’un moteur de recherche ?</a:t>
            </a:r>
          </a:p>
          <a:p>
            <a:r>
              <a:rPr lang="fr-FR" dirty="0"/>
              <a:t>Citez moi quelques exemples ?</a:t>
            </a:r>
          </a:p>
          <a:p>
            <a:r>
              <a:rPr lang="fr-FR" dirty="0"/>
              <a:t>Une bonne recherche, c’est comment ?</a:t>
            </a:r>
          </a:p>
          <a:p>
            <a:endParaRPr lang="fr-FR" dirty="0"/>
          </a:p>
          <a:p>
            <a:pPr algn="ctr"/>
            <a:r>
              <a:rPr lang="fr-FR" dirty="0"/>
              <a:t>🧐 Comment faire une recherche efficace ?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🍪 Qu’est ce qu’un cookie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5931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9114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6138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9500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0182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258215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966630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839502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847934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6AF211-1BB2-4D6F-8A5C-FE3D5952D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D660B45-443E-4F9C-8A87-059BA523E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E85F08-CEF7-4C51-A852-0A8B5EE7C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FDC0-5E21-46EC-8587-7F399631A940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FC089A-F305-485B-9DF5-3665353D3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DA3BDA-144D-43DC-AE4D-3589002E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87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ED5ACE-6CB5-4F65-8DE0-4B8863EC5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2BBD962-B7D3-4FA8-9B0D-73C1310D2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1562FE-25B8-4F5A-B87E-A22DF9D5F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7831-78F1-4D4D-9CF5-71E5139A352A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1E31EC-5106-4B08-8A82-DCA4FB531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9FC0C8-3AB9-4C4B-86B9-85CA90025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890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EEA814D-3966-4C0C-BC97-5C4AFC73CC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78C977A-A3A5-4413-BEE2-89E9F19DA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60AF52-E917-46EF-B8D3-DDF5A509A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030E-AE86-4861-9C64-ACED64B38E9E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D5F29C-9DBB-44A8-9155-BF53F4C6E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53347C-2C25-4DEC-92DD-CE53C2680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1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B3FF9F-FF74-4675-B535-79E25A0BD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F8EA81-52C5-4B3B-AEC4-823B14EDE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C8F414-51C6-4B65-89D0-A86E3FD17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F0F0-656E-43C1-8677-6C5747577EA3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B755A2-5A15-40D6-AB83-7C67133A7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34CD11-FD01-470F-B45A-56F5C1932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62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18AEF0-FA9A-4C9F-A9F1-0B5F2D4D8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878999-6FF6-4749-A423-EE6F2B089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6CE483-F361-44F8-A0F7-350A0BE7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FC3BC-53CF-46A4-AED0-CAB9927B9D52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371A16-5151-43DD-ABDC-21842CD5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2D786B-3390-42F5-9BEB-783F7C1E1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408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2E0746-590E-4E64-840B-1EAF66FC0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FEECAB-54A5-445C-A45F-8F7B54AD9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F4445A9-C51D-4514-B4B5-FF57E7DEB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D6D3FF-A6C1-45AF-B6A0-272628EA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F47C-E177-4B35-B01D-00AACBB656DD}" type="datetime1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50C321-5BB7-4AB4-A696-313024979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BAF9E2-D9BD-4F39-AD32-360F09CB8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47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5544B5-C415-478C-B21E-2BB96CBA8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89919F-BE10-4BD7-AF89-A261C0A7D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3BE0720-FE89-43F2-9FDB-B768A2CF7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8FA9C67-824A-4073-B5E5-2C52220F4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C03C252-A3C4-433B-8D14-4C2EE5E3F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B0E225E-E260-4E1E-81CB-AD4B83739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C6AF-32BB-45DE-8E7D-84FB7441DFDA}" type="datetime1">
              <a:rPr lang="fr-FR" smtClean="0"/>
              <a:t>15/02/2023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1F071D2-40A9-428D-BD52-4C6D34D6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DCCE300-0A7B-4930-AD22-3A9EC6C3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93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CBA7DD-820E-45CF-9797-83EA7A1B5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CCD80E-B1A4-4059-961D-32C0A9E46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A538-EF43-4B69-84E5-7405810F6D89}" type="datetime1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77BA7B-DC55-46A1-A742-55F826B54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F953D7-09A9-45FB-AEA5-B319801E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77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B2AAB9E-097E-4C95-883A-47AEFE729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19D7-FFFA-405D-9A09-B3B4F49436E6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E72A04-EFFA-4E4A-A3A7-A36BC7CC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1135CB-F9BF-4782-882E-F3DB7C660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38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A032DF-04F6-4C06-A720-FBAC3F4F7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951947-B60B-400E-855D-C12DA2F01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D7F711-E14F-4E10-B8F3-B9F138B12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6329BD-D56C-4D85-BC21-2847D824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9930-F1A7-4B26-91FE-CFE071745B9D}" type="datetime1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F430C7-D933-4512-88C8-848FC2918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D6AA756-85AB-46A1-BE09-800B9D35A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121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702533-ACB0-4A7A-AB60-95D1D1F7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7786FF8-9DFB-4BBB-817A-D1F8216DDB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974CA6-6B8F-42F9-99E5-7705E3796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A24FC4-81F6-437E-AA4C-2EA1F0C20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94B7-719F-489E-A8E6-4785DD580ABF}" type="datetime1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CBA472-F832-45AB-AD7B-527721EFF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F3604C-37B5-4A71-AAB4-D900F39D8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52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1CC1DE4-5482-4059-9F57-EC3CB574F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9F6D0C-A715-4F22-A307-51824366E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CD49F4-0071-4B63-A90C-B8C3EF12CC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E34D-6F4E-4EF1-853A-4F111EE92512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84BCEA-7EF4-49D7-9D25-B52395E19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1F8478-8D0C-426E-BAD0-BBD83A129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57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5059C4-780F-4D21-9161-0852A15280CC}"/>
              </a:ext>
            </a:extLst>
          </p:cNvPr>
          <p:cNvSpPr/>
          <p:nvPr/>
        </p:nvSpPr>
        <p:spPr>
          <a:xfrm>
            <a:off x="445768" y="403823"/>
            <a:ext cx="11308359" cy="60232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1FA5E5-CBB9-48CD-86BD-C304011F9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7566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Bienvenue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à l’atelier Initiation smartphone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F648D56-6D1B-4EBA-B38B-3B91D6FD9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01" y="5651747"/>
            <a:ext cx="2741433" cy="632433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15F14F57-0700-4038-9537-AFDCB1D53020}"/>
              </a:ext>
            </a:extLst>
          </p:cNvPr>
          <p:cNvSpPr txBox="1">
            <a:spLocks/>
          </p:cNvSpPr>
          <p:nvPr/>
        </p:nvSpPr>
        <p:spPr>
          <a:xfrm>
            <a:off x="1524000" y="281765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1" dirty="0">
                <a:solidFill>
                  <a:schemeClr val="bg1"/>
                </a:solidFill>
              </a:rPr>
              <a:t>Pour aller plus loin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B04EAD-1A98-117D-683E-6051196FB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EF36-0BE7-42AB-AFAA-1325ACC3B760}" type="datetime1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9C3A394-814A-E426-CA68-C100BFF4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6EB6B1-29A8-E98E-4FA9-E4A4F7269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646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0" y="968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📜 Remplir un </a:t>
            </a:r>
            <a:r>
              <a:rPr lang="fr-FR" sz="4000" b="1" dirty="0">
                <a:solidFill>
                  <a:srgbClr val="92D050"/>
                </a:solidFill>
              </a:rPr>
              <a:t>formulaire</a:t>
            </a:r>
            <a:r>
              <a:rPr lang="fr-FR" sz="4000" b="1" dirty="0"/>
              <a:t> en ligne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6272AB7-8373-4E13-B240-4E250631E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167" y="147419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fr-FR" sz="2400" dirty="0">
                <a:effectLst/>
              </a:rPr>
              <a:t>Imaginez que vous souhaitiez acheter un billet de train :</a:t>
            </a:r>
            <a:r>
              <a:rPr lang="fr-FR" sz="2400" b="1" dirty="0">
                <a:effectLst/>
              </a:rPr>
              <a:t> quelles sont les différences entre faire votre demande au guichet ou sur internet ?</a:t>
            </a:r>
            <a:endParaRPr lang="fr-FR" sz="2400" dirty="0"/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0877F3D-A012-457C-850A-C4E9F8DB4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795" y="2646789"/>
            <a:ext cx="8700410" cy="2130485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69EB10-FB18-DFD4-A76B-16A13103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1958-DF58-4288-899D-D2167156117C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BA19BD-583D-767D-64E2-ABFEB0287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E1E0CAF-DEA4-548D-6017-E2469F6FA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31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0" y="968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📜 Remplir un </a:t>
            </a:r>
            <a:r>
              <a:rPr lang="fr-FR" sz="4000" b="1" dirty="0">
                <a:solidFill>
                  <a:srgbClr val="92D050"/>
                </a:solidFill>
              </a:rPr>
              <a:t>formulaire</a:t>
            </a:r>
            <a:r>
              <a:rPr lang="fr-FR" sz="4000" b="1" dirty="0"/>
              <a:t> en ligne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6272AB7-8373-4E13-B240-4E250631E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167" y="147419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fr-FR" sz="2400" dirty="0">
                <a:effectLst/>
              </a:rPr>
              <a:t>Imaginez que vous souhaitiez acheter un billet de train :</a:t>
            </a:r>
            <a:r>
              <a:rPr lang="fr-FR" sz="2400" b="1" dirty="0">
                <a:effectLst/>
              </a:rPr>
              <a:t> quelles sont les différences entre faire votre demande au guichet ou sur internet ?</a:t>
            </a:r>
            <a:endParaRPr lang="fr-FR" sz="2400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3D95EE0-0EAE-43F1-A528-919A10158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520" y="4627512"/>
            <a:ext cx="9030302" cy="161736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CA68FDE-91E8-4769-B583-79373A4EA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629" y="2445000"/>
            <a:ext cx="8756775" cy="2279007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97F21FE-F0E8-1F77-63BA-BC30BD9E1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C238-7685-44F9-9E1C-F86373120139}" type="datetime1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B2FE67-D0B1-BB97-16FA-D6509C7FC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283ACEE-1268-ADCE-7347-E2F25D74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093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0" y="-2739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📜 Remplir un </a:t>
            </a:r>
            <a:r>
              <a:rPr lang="fr-FR" sz="4000" b="1" dirty="0">
                <a:solidFill>
                  <a:srgbClr val="92D050"/>
                </a:solidFill>
              </a:rPr>
              <a:t>formulaire</a:t>
            </a:r>
            <a:r>
              <a:rPr lang="fr-FR" sz="4000" b="1" dirty="0"/>
              <a:t> en ligne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7980" y="807560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6272AB7-8373-4E13-B240-4E250631E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489" y="828920"/>
            <a:ext cx="10515600" cy="1325562"/>
          </a:xfrm>
        </p:spPr>
        <p:txBody>
          <a:bodyPr/>
          <a:lstStyle/>
          <a:p>
            <a:pPr marL="0" indent="0" algn="ctr">
              <a:buNone/>
            </a:pPr>
            <a:r>
              <a:rPr lang="fr-FR" sz="2400" dirty="0">
                <a:effectLst/>
              </a:rPr>
              <a:t>Les différents champs de formulaires</a:t>
            </a:r>
          </a:p>
          <a:p>
            <a:pPr marL="0" indent="0" algn="ctr">
              <a:buNone/>
            </a:pPr>
            <a:r>
              <a:rPr lang="fr-FR" sz="2400" dirty="0"/>
              <a:t>💡 Quand vous les survolez avec votre souris, vous pouvez avoir des indices quand à ce que vous devez y renseigner ! 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E93A821-4380-4752-BC5D-6966825DFE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772"/>
          <a:stretch/>
        </p:blipFill>
        <p:spPr>
          <a:xfrm>
            <a:off x="1682346" y="2015048"/>
            <a:ext cx="3791479" cy="462768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9C1C657-F5DE-4A93-AF03-065A734EE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270" y="2133123"/>
            <a:ext cx="3572374" cy="4153480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4F344D3F-E869-4F27-9F56-585ABDA2BBA3}"/>
              </a:ext>
            </a:extLst>
          </p:cNvPr>
          <p:cNvCxnSpPr>
            <a:cxnSpLocks/>
          </p:cNvCxnSpPr>
          <p:nvPr/>
        </p:nvCxnSpPr>
        <p:spPr>
          <a:xfrm>
            <a:off x="6095780" y="2133123"/>
            <a:ext cx="0" cy="4370171"/>
          </a:xfrm>
          <a:prstGeom prst="line">
            <a:avLst/>
          </a:prstGeom>
          <a:ln w="57150">
            <a:solidFill>
              <a:srgbClr val="92D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298C1F0D-55E8-4DE6-981F-B80F86DE1B5D}"/>
              </a:ext>
            </a:extLst>
          </p:cNvPr>
          <p:cNvSpPr txBox="1"/>
          <p:nvPr/>
        </p:nvSpPr>
        <p:spPr>
          <a:xfrm>
            <a:off x="2572919" y="1939821"/>
            <a:ext cx="515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18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C23767-2E09-4913-B412-DE32FE7BC9F2}"/>
              </a:ext>
            </a:extLst>
          </p:cNvPr>
          <p:cNvSpPr/>
          <p:nvPr/>
        </p:nvSpPr>
        <p:spPr>
          <a:xfrm>
            <a:off x="2748649" y="1988845"/>
            <a:ext cx="166931" cy="17496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1">
            <a:extLst>
              <a:ext uri="{FF2B5EF4-FFF2-40B4-BE49-F238E27FC236}">
                <a16:creationId xmlns:a16="http://schemas.microsoft.com/office/drawing/2014/main" id="{2131564D-72ED-41DE-8584-2C0ABEF00F79}"/>
              </a:ext>
            </a:extLst>
          </p:cNvPr>
          <p:cNvSpPr txBox="1">
            <a:spLocks/>
          </p:cNvSpPr>
          <p:nvPr/>
        </p:nvSpPr>
        <p:spPr>
          <a:xfrm>
            <a:off x="260178" y="1759708"/>
            <a:ext cx="1422168" cy="83226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dirty="0"/>
              <a:t>L’astérisque indique que la question est obligatoire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31E0A011-97BD-4CC4-BB7D-6C4E28BE4405}"/>
              </a:ext>
            </a:extLst>
          </p:cNvPr>
          <p:cNvCxnSpPr>
            <a:cxnSpLocks/>
          </p:cNvCxnSpPr>
          <p:nvPr/>
        </p:nvCxnSpPr>
        <p:spPr>
          <a:xfrm>
            <a:off x="1682346" y="1865553"/>
            <a:ext cx="1066303" cy="188207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A97F101-074F-4999-A170-A5BF926F3F08}"/>
              </a:ext>
            </a:extLst>
          </p:cNvPr>
          <p:cNvSpPr/>
          <p:nvPr/>
        </p:nvSpPr>
        <p:spPr>
          <a:xfrm>
            <a:off x="8210940" y="2309153"/>
            <a:ext cx="254684" cy="28213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contenu 11">
            <a:extLst>
              <a:ext uri="{FF2B5EF4-FFF2-40B4-BE49-F238E27FC236}">
                <a16:creationId xmlns:a16="http://schemas.microsoft.com/office/drawing/2014/main" id="{4BD55E10-E775-4064-A742-31C3D424E78B}"/>
              </a:ext>
            </a:extLst>
          </p:cNvPr>
          <p:cNvSpPr txBox="1">
            <a:spLocks/>
          </p:cNvSpPr>
          <p:nvPr/>
        </p:nvSpPr>
        <p:spPr>
          <a:xfrm>
            <a:off x="8852475" y="2013317"/>
            <a:ext cx="1657175" cy="674109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dirty="0"/>
              <a:t>En cliquant ici plusieurs réponses apparaissent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068B0388-906C-44CF-947C-59D0259590C7}"/>
              </a:ext>
            </a:extLst>
          </p:cNvPr>
          <p:cNvCxnSpPr>
            <a:cxnSpLocks/>
          </p:cNvCxnSpPr>
          <p:nvPr/>
        </p:nvCxnSpPr>
        <p:spPr>
          <a:xfrm flipH="1">
            <a:off x="8488457" y="2405929"/>
            <a:ext cx="364019" cy="52719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AAB28504-992D-475C-90FF-E50773D43178}"/>
              </a:ext>
            </a:extLst>
          </p:cNvPr>
          <p:cNvSpPr/>
          <p:nvPr/>
        </p:nvSpPr>
        <p:spPr>
          <a:xfrm>
            <a:off x="7374296" y="2910615"/>
            <a:ext cx="254684" cy="28213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space réservé du contenu 11">
            <a:extLst>
              <a:ext uri="{FF2B5EF4-FFF2-40B4-BE49-F238E27FC236}">
                <a16:creationId xmlns:a16="http://schemas.microsoft.com/office/drawing/2014/main" id="{842F1A1C-8296-45CE-903B-69D6771789F4}"/>
              </a:ext>
            </a:extLst>
          </p:cNvPr>
          <p:cNvSpPr txBox="1">
            <a:spLocks/>
          </p:cNvSpPr>
          <p:nvPr/>
        </p:nvSpPr>
        <p:spPr>
          <a:xfrm>
            <a:off x="8734972" y="2851261"/>
            <a:ext cx="1920587" cy="472301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dirty="0"/>
              <a:t>Permettent de changer les chiffres présents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95C0F459-020A-4E04-B04F-2A0A5EABEC7D}"/>
              </a:ext>
            </a:extLst>
          </p:cNvPr>
          <p:cNvCxnSpPr>
            <a:cxnSpLocks/>
          </p:cNvCxnSpPr>
          <p:nvPr/>
        </p:nvCxnSpPr>
        <p:spPr>
          <a:xfrm flipH="1" flipV="1">
            <a:off x="7628980" y="3025324"/>
            <a:ext cx="1092864" cy="77383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367B306-2806-46D3-B0C8-87588EA987EE}"/>
              </a:ext>
            </a:extLst>
          </p:cNvPr>
          <p:cNvSpPr/>
          <p:nvPr/>
        </p:nvSpPr>
        <p:spPr>
          <a:xfrm>
            <a:off x="6702270" y="3814395"/>
            <a:ext cx="1796237" cy="28213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**********</a:t>
            </a:r>
          </a:p>
        </p:txBody>
      </p:sp>
      <p:sp>
        <p:nvSpPr>
          <p:cNvPr id="36" name="Espace réservé du contenu 11">
            <a:extLst>
              <a:ext uri="{FF2B5EF4-FFF2-40B4-BE49-F238E27FC236}">
                <a16:creationId xmlns:a16="http://schemas.microsoft.com/office/drawing/2014/main" id="{1CC0DF35-AF8E-4CE8-9925-A8DF6D2603E3}"/>
              </a:ext>
            </a:extLst>
          </p:cNvPr>
          <p:cNvSpPr txBox="1">
            <a:spLocks/>
          </p:cNvSpPr>
          <p:nvPr/>
        </p:nvSpPr>
        <p:spPr>
          <a:xfrm>
            <a:off x="8960546" y="3704018"/>
            <a:ext cx="1920587" cy="472301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dirty="0"/>
              <a:t>Ce que vous écrivez est masqué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12FD8A70-C629-44B3-9B40-EC96F411D51D}"/>
              </a:ext>
            </a:extLst>
          </p:cNvPr>
          <p:cNvCxnSpPr>
            <a:cxnSpLocks/>
            <a:endCxn id="35" idx="3"/>
          </p:cNvCxnSpPr>
          <p:nvPr/>
        </p:nvCxnSpPr>
        <p:spPr>
          <a:xfrm flipH="1">
            <a:off x="8498507" y="3955464"/>
            <a:ext cx="448911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A881939-0965-0CCC-93EB-62FC35E71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EA62C-7407-4245-9556-E42E8BDE4CC8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170452-FD76-B70B-4577-20F157699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AE4EF4E-E08D-2404-B0B0-11CDBA565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12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E5F7E1-9413-6294-5A58-85A44F7C0B9E}"/>
              </a:ext>
            </a:extLst>
          </p:cNvPr>
          <p:cNvSpPr/>
          <p:nvPr/>
        </p:nvSpPr>
        <p:spPr>
          <a:xfrm>
            <a:off x="6603519" y="5253528"/>
            <a:ext cx="3671124" cy="58268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7049AF-369B-F216-1342-185A339D8A72}"/>
              </a:ext>
            </a:extLst>
          </p:cNvPr>
          <p:cNvSpPr/>
          <p:nvPr/>
        </p:nvSpPr>
        <p:spPr>
          <a:xfrm>
            <a:off x="6646617" y="5881240"/>
            <a:ext cx="995704" cy="45038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Espace réservé du contenu 11">
            <a:extLst>
              <a:ext uri="{FF2B5EF4-FFF2-40B4-BE49-F238E27FC236}">
                <a16:creationId xmlns:a16="http://schemas.microsoft.com/office/drawing/2014/main" id="{25F57D02-FEAB-C92E-F350-DF6E7F045E12}"/>
              </a:ext>
            </a:extLst>
          </p:cNvPr>
          <p:cNvSpPr txBox="1">
            <a:spLocks/>
          </p:cNvSpPr>
          <p:nvPr/>
        </p:nvSpPr>
        <p:spPr>
          <a:xfrm>
            <a:off x="8210940" y="5557694"/>
            <a:ext cx="2803805" cy="116294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dirty="0"/>
              <a:t>Pour valider l’envoi de votre formulaire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dirty="0"/>
              <a:t>💡 Si vous n’avez pas rempli tous les champs obligatoires, cela sera indiqué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8BA442AF-6FAF-A79F-EBE5-5D1003E1F72B}"/>
              </a:ext>
            </a:extLst>
          </p:cNvPr>
          <p:cNvCxnSpPr>
            <a:cxnSpLocks/>
            <a:stCxn id="13" idx="1"/>
            <a:endCxn id="12" idx="3"/>
          </p:cNvCxnSpPr>
          <p:nvPr/>
        </p:nvCxnSpPr>
        <p:spPr>
          <a:xfrm flipH="1" flipV="1">
            <a:off x="7642321" y="6106433"/>
            <a:ext cx="568619" cy="32733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space réservé du contenu 11">
            <a:extLst>
              <a:ext uri="{FF2B5EF4-FFF2-40B4-BE49-F238E27FC236}">
                <a16:creationId xmlns:a16="http://schemas.microsoft.com/office/drawing/2014/main" id="{190E65D1-99D5-71DD-7C62-F1EEA3C2E680}"/>
              </a:ext>
            </a:extLst>
          </p:cNvPr>
          <p:cNvSpPr txBox="1">
            <a:spLocks/>
          </p:cNvSpPr>
          <p:nvPr/>
        </p:nvSpPr>
        <p:spPr>
          <a:xfrm>
            <a:off x="2868363" y="4824425"/>
            <a:ext cx="1920587" cy="472301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dirty="0"/>
              <a:t>Une seule réponse possible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</p:txBody>
      </p:sp>
      <p:sp>
        <p:nvSpPr>
          <p:cNvPr id="38" name="Espace réservé du contenu 11">
            <a:extLst>
              <a:ext uri="{FF2B5EF4-FFF2-40B4-BE49-F238E27FC236}">
                <a16:creationId xmlns:a16="http://schemas.microsoft.com/office/drawing/2014/main" id="{398272ED-9D0F-7C0A-2D30-053CCFCF18CB}"/>
              </a:ext>
            </a:extLst>
          </p:cNvPr>
          <p:cNvSpPr txBox="1">
            <a:spLocks/>
          </p:cNvSpPr>
          <p:nvPr/>
        </p:nvSpPr>
        <p:spPr>
          <a:xfrm>
            <a:off x="2762472" y="5983805"/>
            <a:ext cx="1920587" cy="472301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dirty="0"/>
              <a:t>Plusieurs réponses possibles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E447D27-762F-E68D-9F5B-9210E92F6D70}"/>
              </a:ext>
            </a:extLst>
          </p:cNvPr>
          <p:cNvSpPr/>
          <p:nvPr/>
        </p:nvSpPr>
        <p:spPr>
          <a:xfrm>
            <a:off x="1767198" y="4781549"/>
            <a:ext cx="254684" cy="22788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437CB85-8B93-E88A-7C6C-8D845AD7C0F5}"/>
              </a:ext>
            </a:extLst>
          </p:cNvPr>
          <p:cNvSpPr/>
          <p:nvPr/>
        </p:nvSpPr>
        <p:spPr>
          <a:xfrm>
            <a:off x="1767198" y="5869451"/>
            <a:ext cx="254684" cy="22788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992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860" y="45186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b="1" dirty="0"/>
              <a:t>📜 Remplir un </a:t>
            </a:r>
            <a:r>
              <a:rPr lang="fr-FR" sz="3250" b="1" dirty="0">
                <a:solidFill>
                  <a:srgbClr val="92D050"/>
                </a:solidFill>
              </a:rPr>
              <a:t>formulaire</a:t>
            </a:r>
            <a:r>
              <a:rPr lang="fr-FR" sz="3250" b="1" dirty="0"/>
              <a:t> en ligne</a:t>
            </a:r>
            <a:endParaRPr lang="fr-FR" sz="3250" dirty="0">
              <a:solidFill>
                <a:srgbClr val="FFC000"/>
              </a:solidFill>
            </a:endParaRP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6272AB7-8373-4E13-B240-4E250631E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382" y="1081005"/>
            <a:ext cx="8543925" cy="1077019"/>
          </a:xfrm>
        </p:spPr>
        <p:txBody>
          <a:bodyPr/>
          <a:lstStyle/>
          <a:p>
            <a:pPr marL="0" indent="0" algn="ctr">
              <a:buNone/>
            </a:pPr>
            <a:r>
              <a:rPr lang="fr-FR" sz="1950" dirty="0"/>
              <a:t> 🔍 Comment joindre un fichier dans un formulaire ?</a:t>
            </a: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1823860" y="923874"/>
            <a:ext cx="8543925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30294DE0-E4B3-4F5D-9C26-D0664FD9A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860" y="1658879"/>
            <a:ext cx="4004275" cy="1371566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7AF089CE-25F2-47B1-BD24-15A90B6CAF14}"/>
              </a:ext>
            </a:extLst>
          </p:cNvPr>
          <p:cNvSpPr/>
          <p:nvPr/>
        </p:nvSpPr>
        <p:spPr>
          <a:xfrm>
            <a:off x="1464300" y="1729857"/>
            <a:ext cx="248913" cy="25017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1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E5725D8D-3D0E-4D96-B67A-AD1EDF107520}"/>
              </a:ext>
            </a:extLst>
          </p:cNvPr>
          <p:cNvSpPr/>
          <p:nvPr/>
        </p:nvSpPr>
        <p:spPr>
          <a:xfrm>
            <a:off x="1464300" y="3109244"/>
            <a:ext cx="248913" cy="25017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FD69D48-C2D7-40CB-B44F-74AEDAA9E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3859" y="3096580"/>
            <a:ext cx="4236266" cy="3105819"/>
          </a:xfrm>
          <a:prstGeom prst="rect">
            <a:avLst/>
          </a:prstGeom>
        </p:spPr>
      </p:pic>
      <p:sp>
        <p:nvSpPr>
          <p:cNvPr id="29" name="Ellipse 28">
            <a:extLst>
              <a:ext uri="{FF2B5EF4-FFF2-40B4-BE49-F238E27FC236}">
                <a16:creationId xmlns:a16="http://schemas.microsoft.com/office/drawing/2014/main" id="{0A18A789-D6C3-4DE6-93AC-BB32289ED5F3}"/>
              </a:ext>
            </a:extLst>
          </p:cNvPr>
          <p:cNvSpPr/>
          <p:nvPr/>
        </p:nvSpPr>
        <p:spPr>
          <a:xfrm>
            <a:off x="5703678" y="1725013"/>
            <a:ext cx="248913" cy="2501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1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1CF8DFDB-9FD6-4DC7-9EF2-F3A1E9C340FB}"/>
              </a:ext>
            </a:extLst>
          </p:cNvPr>
          <p:cNvSpPr/>
          <p:nvPr/>
        </p:nvSpPr>
        <p:spPr>
          <a:xfrm>
            <a:off x="5773488" y="3035971"/>
            <a:ext cx="248913" cy="2501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1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E3CF431-A39F-4BFC-97FC-3E26AC5B31A9}"/>
              </a:ext>
            </a:extLst>
          </p:cNvPr>
          <p:cNvCxnSpPr>
            <a:cxnSpLocks/>
          </p:cNvCxnSpPr>
          <p:nvPr/>
        </p:nvCxnSpPr>
        <p:spPr>
          <a:xfrm>
            <a:off x="6022400" y="2050113"/>
            <a:ext cx="0" cy="4025973"/>
          </a:xfrm>
          <a:prstGeom prst="line">
            <a:avLst/>
          </a:prstGeom>
          <a:ln w="57150">
            <a:solidFill>
              <a:srgbClr val="92D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id="{EE68E998-155B-4B96-89C9-C18E56DCA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026" y="1628613"/>
            <a:ext cx="4051235" cy="2892131"/>
          </a:xfrm>
          <a:prstGeom prst="rect">
            <a:avLst/>
          </a:prstGeom>
        </p:spPr>
      </p:pic>
      <p:sp>
        <p:nvSpPr>
          <p:cNvPr id="38" name="Ellipse 37">
            <a:extLst>
              <a:ext uri="{FF2B5EF4-FFF2-40B4-BE49-F238E27FC236}">
                <a16:creationId xmlns:a16="http://schemas.microsoft.com/office/drawing/2014/main" id="{1DFC333E-EFF0-45E6-8F5E-ABC612349FDB}"/>
              </a:ext>
            </a:extLst>
          </p:cNvPr>
          <p:cNvSpPr/>
          <p:nvPr/>
        </p:nvSpPr>
        <p:spPr>
          <a:xfrm>
            <a:off x="6182795" y="1712737"/>
            <a:ext cx="248913" cy="25017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3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A57AB3A5-8B39-4278-B23E-F7D601D42886}"/>
              </a:ext>
            </a:extLst>
          </p:cNvPr>
          <p:cNvSpPr/>
          <p:nvPr/>
        </p:nvSpPr>
        <p:spPr>
          <a:xfrm>
            <a:off x="10246666" y="1704436"/>
            <a:ext cx="248913" cy="2724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1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28A0AC60-0FFD-4E49-9115-1BDE7C7B6EB2}"/>
              </a:ext>
            </a:extLst>
          </p:cNvPr>
          <p:cNvSpPr/>
          <p:nvPr/>
        </p:nvSpPr>
        <p:spPr>
          <a:xfrm>
            <a:off x="10153956" y="1605130"/>
            <a:ext cx="248913" cy="2501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1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BC92BBFA-4772-4F83-82B6-3630FE09CC43}"/>
              </a:ext>
            </a:extLst>
          </p:cNvPr>
          <p:cNvSpPr/>
          <p:nvPr/>
        </p:nvSpPr>
        <p:spPr>
          <a:xfrm>
            <a:off x="10644306" y="4272306"/>
            <a:ext cx="248913" cy="2501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1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9F3F8CE-504C-4199-BF92-46FD3415C1DC}"/>
              </a:ext>
            </a:extLst>
          </p:cNvPr>
          <p:cNvSpPr/>
          <p:nvPr/>
        </p:nvSpPr>
        <p:spPr>
          <a:xfrm>
            <a:off x="6166268" y="4333005"/>
            <a:ext cx="248913" cy="25017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4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E685DCA1-FF72-4BC3-85F5-DA28AD2E99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026" y="4358472"/>
            <a:ext cx="4578708" cy="870916"/>
          </a:xfrm>
          <a:prstGeom prst="rect">
            <a:avLst/>
          </a:prstGeom>
        </p:spPr>
      </p:pic>
      <p:sp>
        <p:nvSpPr>
          <p:cNvPr id="43" name="Ellipse 42">
            <a:extLst>
              <a:ext uri="{FF2B5EF4-FFF2-40B4-BE49-F238E27FC236}">
                <a16:creationId xmlns:a16="http://schemas.microsoft.com/office/drawing/2014/main" id="{2C8B962B-7772-4E6D-9BAE-077F1C93968E}"/>
              </a:ext>
            </a:extLst>
          </p:cNvPr>
          <p:cNvSpPr/>
          <p:nvPr/>
        </p:nvSpPr>
        <p:spPr>
          <a:xfrm>
            <a:off x="6400302" y="5018051"/>
            <a:ext cx="248913" cy="2501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1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2A02AD60-333B-44B9-84D2-20261A96A2B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1321" b="6946"/>
          <a:stretch/>
        </p:blipFill>
        <p:spPr>
          <a:xfrm>
            <a:off x="6931546" y="5018404"/>
            <a:ext cx="2940413" cy="1158755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049895F-C89F-044F-A484-89967DCBE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FF06C1-2166-5A4A-2B16-213BD0235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13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5EBE75-2F95-0C58-F965-0CADFB8C33B1}"/>
              </a:ext>
            </a:extLst>
          </p:cNvPr>
          <p:cNvSpPr/>
          <p:nvPr/>
        </p:nvSpPr>
        <p:spPr>
          <a:xfrm>
            <a:off x="3719513" y="5043488"/>
            <a:ext cx="483393" cy="203307"/>
          </a:xfrm>
          <a:prstGeom prst="rect">
            <a:avLst/>
          </a:prstGeom>
          <a:solidFill>
            <a:srgbClr val="E5F3FF"/>
          </a:solid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chien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A81FC1-44A5-8D4C-DD0A-D9B907390D6B}"/>
              </a:ext>
            </a:extLst>
          </p:cNvPr>
          <p:cNvSpPr/>
          <p:nvPr/>
        </p:nvSpPr>
        <p:spPr>
          <a:xfrm>
            <a:off x="3126239" y="5026082"/>
            <a:ext cx="483393" cy="20330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chemeClr val="tx1"/>
                </a:solidFill>
              </a:rPr>
              <a:t>Ciel.png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D5B883-F325-5CAE-FE9E-2099147751D5}"/>
              </a:ext>
            </a:extLst>
          </p:cNvPr>
          <p:cNvSpPr/>
          <p:nvPr/>
        </p:nvSpPr>
        <p:spPr>
          <a:xfrm>
            <a:off x="4424363" y="5026082"/>
            <a:ext cx="554096" cy="20330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chemeClr val="tx1"/>
                </a:solidFill>
              </a:rPr>
              <a:t>montagne.png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7FB38D-D44F-2730-3D64-3859D4752559}"/>
              </a:ext>
            </a:extLst>
          </p:cNvPr>
          <p:cNvSpPr/>
          <p:nvPr/>
        </p:nvSpPr>
        <p:spPr>
          <a:xfrm>
            <a:off x="8221946" y="3338586"/>
            <a:ext cx="483393" cy="203307"/>
          </a:xfrm>
          <a:prstGeom prst="rect">
            <a:avLst/>
          </a:prstGeom>
          <a:solidFill>
            <a:srgbClr val="E5F3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chien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08CB4B-69D1-DD1F-B35C-5A6920C112EF}"/>
              </a:ext>
            </a:extLst>
          </p:cNvPr>
          <p:cNvSpPr/>
          <p:nvPr/>
        </p:nvSpPr>
        <p:spPr>
          <a:xfrm>
            <a:off x="7647439" y="3364313"/>
            <a:ext cx="483393" cy="20330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chemeClr val="tx1"/>
                </a:solidFill>
              </a:rPr>
              <a:t>Ciel.png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2E6BC5-DD9A-EB1A-5821-ECE4F508832C}"/>
              </a:ext>
            </a:extLst>
          </p:cNvPr>
          <p:cNvSpPr/>
          <p:nvPr/>
        </p:nvSpPr>
        <p:spPr>
          <a:xfrm>
            <a:off x="8824957" y="3358340"/>
            <a:ext cx="554096" cy="20330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chemeClr val="tx1"/>
                </a:solidFill>
              </a:rPr>
              <a:t>montagne.png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208344E-866C-5DE7-C3B9-86BCC21E82C5}"/>
              </a:ext>
            </a:extLst>
          </p:cNvPr>
          <p:cNvSpPr/>
          <p:nvPr/>
        </p:nvSpPr>
        <p:spPr>
          <a:xfrm>
            <a:off x="8341565" y="5246795"/>
            <a:ext cx="1037489" cy="20330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Chien.jpg</a:t>
            </a:r>
          </a:p>
        </p:txBody>
      </p:sp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0DCFB44B-2114-C528-B615-69BE55DB2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721C-C7BB-40EB-8BAD-522B513EB8CB}" type="datetime1">
              <a:rPr lang="fr-FR" smtClean="0"/>
              <a:t>15/02/2023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917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1769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Manipulons !</a:t>
            </a:r>
            <a:endParaRPr lang="fr-FR" sz="4000" dirty="0"/>
          </a:p>
        </p:txBody>
      </p:sp>
      <p:sp>
        <p:nvSpPr>
          <p:cNvPr id="11" name="Espace réservé du contenu 11">
            <a:extLst>
              <a:ext uri="{FF2B5EF4-FFF2-40B4-BE49-F238E27FC236}">
                <a16:creationId xmlns:a16="http://schemas.microsoft.com/office/drawing/2014/main" id="{A3E8098E-B376-44F5-9DD0-67287F703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98" y="1675261"/>
            <a:ext cx="10722204" cy="25003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/>
              <a:t>Rendez vous à l’adresse suivante :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3600" b="1" dirty="0"/>
              <a:t>🌐 bit.ly/</a:t>
            </a:r>
            <a:r>
              <a:rPr lang="fr-FR" sz="3600" b="1" dirty="0" err="1"/>
              <a:t>testformulaire</a:t>
            </a:r>
            <a:endParaRPr lang="fr-FR" sz="3600" b="1" dirty="0"/>
          </a:p>
          <a:p>
            <a:pPr marL="0" indent="0" algn="ctr">
              <a:buNone/>
            </a:pPr>
            <a:endParaRPr lang="fr-FR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357FBA-5A28-4161-A35C-E58D2DBF7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291" y="3720030"/>
            <a:ext cx="2925417" cy="2925417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95394F8-5DA5-80E1-7EEA-0C03788C0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AFE7-5841-4C41-9BD2-2B09BF4FAAB8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40F5BA-96C6-A852-7965-86663D85A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B7CFA7-8C60-AD47-DBB1-C0167B4F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587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E48460C-060E-43B8-9D06-4DDD5A6BE56A}"/>
              </a:ext>
            </a:extLst>
          </p:cNvPr>
          <p:cNvSpPr/>
          <p:nvPr/>
        </p:nvSpPr>
        <p:spPr>
          <a:xfrm>
            <a:off x="1306286" y="2143435"/>
            <a:ext cx="9489232" cy="213127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7" y="25462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🔒 Formulaires et sécurité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C7F87-2855-4074-B854-E3FDD3BBCEE4}"/>
              </a:ext>
            </a:extLst>
          </p:cNvPr>
          <p:cNvSpPr/>
          <p:nvPr/>
        </p:nvSpPr>
        <p:spPr>
          <a:xfrm>
            <a:off x="1054099" y="6172200"/>
            <a:ext cx="9850437" cy="184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E084927-C290-5CE3-B714-E90D7F2CE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3D1D-F18B-4820-B3A4-4441E9346FDD}" type="datetime1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59531AD-C1CA-A620-A04C-3BF36A677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20A083-7FC0-FC96-E8E6-D711AC351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77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0" y="-2739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🔒 </a:t>
            </a:r>
            <a:r>
              <a:rPr lang="fr-FR" sz="4000" b="1" dirty="0">
                <a:solidFill>
                  <a:srgbClr val="92D050"/>
                </a:solidFill>
              </a:rPr>
              <a:t>Formulaires</a:t>
            </a:r>
            <a:r>
              <a:rPr lang="fr-FR" sz="4000" b="1" dirty="0"/>
              <a:t> et sécurité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7980" y="807560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6272AB7-8373-4E13-B240-4E250631E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0" y="1080367"/>
            <a:ext cx="10702431" cy="1325562"/>
          </a:xfrm>
        </p:spPr>
        <p:txBody>
          <a:bodyPr/>
          <a:lstStyle/>
          <a:p>
            <a:pPr marL="0" indent="0" algn="ctr">
              <a:buNone/>
            </a:pPr>
            <a:r>
              <a:rPr lang="fr-FR" sz="2400" dirty="0">
                <a:effectLst/>
              </a:rPr>
              <a:t>Lorsque vous remplissez un formulaire, vous pouvez tomber sur ce type d’encadrés :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7F0CEF1-B0FC-4FFD-BE68-6ED9DA71D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552" y="2045894"/>
            <a:ext cx="3667637" cy="1324160"/>
          </a:xfrm>
          <a:prstGeom prst="rect">
            <a:avLst/>
          </a:prstGeom>
        </p:spPr>
      </p:pic>
      <p:sp>
        <p:nvSpPr>
          <p:cNvPr id="23" name="Espace réservé du contenu 6">
            <a:extLst>
              <a:ext uri="{FF2B5EF4-FFF2-40B4-BE49-F238E27FC236}">
                <a16:creationId xmlns:a16="http://schemas.microsoft.com/office/drawing/2014/main" id="{A8AD230E-7B3C-4BA7-BF8D-0C17FA24015F}"/>
              </a:ext>
            </a:extLst>
          </p:cNvPr>
          <p:cNvSpPr txBox="1">
            <a:spLocks/>
          </p:cNvSpPr>
          <p:nvPr/>
        </p:nvSpPr>
        <p:spPr>
          <a:xfrm>
            <a:off x="6479111" y="4202174"/>
            <a:ext cx="5091624" cy="1517828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dirty="0"/>
              <a:t>💡 </a:t>
            </a:r>
            <a:r>
              <a:rPr lang="fr-FR" sz="1800" b="1" dirty="0"/>
              <a:t>Par</a:t>
            </a:r>
            <a:r>
              <a:rPr lang="fr-FR" sz="1800" dirty="0"/>
              <a:t> </a:t>
            </a:r>
            <a:r>
              <a:rPr lang="fr-FR" sz="1800" b="1" dirty="0"/>
              <a:t>mesures de sécurité, </a:t>
            </a:r>
            <a:r>
              <a:rPr lang="fr-FR" sz="1800" dirty="0"/>
              <a:t>ces tests servent à </a:t>
            </a:r>
            <a:r>
              <a:rPr lang="fr-FR" sz="1800" b="1" dirty="0"/>
              <a:t>vérifier que vous êtes une personne</a:t>
            </a:r>
            <a:r>
              <a:rPr lang="fr-FR" sz="1800" dirty="0"/>
              <a:t>. </a:t>
            </a:r>
          </a:p>
          <a:p>
            <a:pPr marL="0" indent="0" algn="just">
              <a:buNone/>
            </a:pPr>
            <a:r>
              <a:rPr lang="fr-FR" sz="1800" dirty="0"/>
              <a:t>Lire du texte déformé ou analyser des images est encore </a:t>
            </a:r>
            <a:r>
              <a:rPr lang="fr-FR" sz="1800" b="1" dirty="0"/>
              <a:t>difficile pour les programmes automatisés.</a:t>
            </a:r>
            <a:endParaRPr lang="fr-FR" sz="1800" dirty="0"/>
          </a:p>
          <a:p>
            <a:pPr marL="0" indent="0" algn="just">
              <a:buNone/>
            </a:pP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229F2D7-B0B2-4345-9200-C5C24C83AB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52" r="8510"/>
          <a:stretch/>
        </p:blipFill>
        <p:spPr>
          <a:xfrm>
            <a:off x="480239" y="1461318"/>
            <a:ext cx="5687296" cy="5216045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01D441A-3599-1701-80B6-278E7285E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6090-CF46-4320-BDBC-A39931C5D920}" type="datetime1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88134A-F1CD-B038-858C-CD78C943D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6E37D52-19E5-7F10-A85A-FDAD162D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211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7980" y="807560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contenu 6">
            <a:extLst>
              <a:ext uri="{FF2B5EF4-FFF2-40B4-BE49-F238E27FC236}">
                <a16:creationId xmlns:a16="http://schemas.microsoft.com/office/drawing/2014/main" id="{A8AD230E-7B3C-4BA7-BF8D-0C17FA24015F}"/>
              </a:ext>
            </a:extLst>
          </p:cNvPr>
          <p:cNvSpPr txBox="1">
            <a:spLocks/>
          </p:cNvSpPr>
          <p:nvPr/>
        </p:nvSpPr>
        <p:spPr>
          <a:xfrm>
            <a:off x="1679511" y="1849339"/>
            <a:ext cx="9350049" cy="3860996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💡Parfois en fin de formulaire, un site vous propose </a:t>
            </a:r>
            <a:r>
              <a:rPr lang="fr-FR" b="1" dirty="0"/>
              <a:t>un service supplémentaire</a:t>
            </a:r>
            <a:r>
              <a:rPr lang="fr-FR" dirty="0"/>
              <a:t>. </a:t>
            </a:r>
            <a:r>
              <a:rPr lang="fr-FR" b="1" dirty="0">
                <a:solidFill>
                  <a:srgbClr val="92D050"/>
                </a:solidFill>
              </a:rPr>
              <a:t>Vous ne devez pas accepter obligatoirement. 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👉 Par exemple, une newsletter est une série de mails envoyés régulièrement, contenant souvent </a:t>
            </a:r>
            <a:r>
              <a:rPr lang="fr-FR" b="1" dirty="0"/>
              <a:t>des offres promotionnelles</a:t>
            </a:r>
            <a:r>
              <a:rPr lang="fr-FR" dirty="0"/>
              <a:t>. 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👉 Certains sites vous demanderont aussi s'ils peuvent "</a:t>
            </a:r>
            <a:r>
              <a:rPr lang="fr-FR" b="1" dirty="0"/>
              <a:t>communiquer vos informations à des tiers"</a:t>
            </a:r>
            <a:r>
              <a:rPr lang="fr-FR" dirty="0"/>
              <a:t>.</a:t>
            </a:r>
          </a:p>
          <a:p>
            <a:pPr marL="0" indent="0" algn="just">
              <a:buNone/>
            </a:pP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573FF96-C5B3-4B4A-B3AA-14AD63FC0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0" y="-1875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🔒 </a:t>
            </a:r>
            <a:r>
              <a:rPr lang="fr-FR" sz="4000" b="1" dirty="0">
                <a:solidFill>
                  <a:srgbClr val="92D050"/>
                </a:solidFill>
              </a:rPr>
              <a:t>Formulaires </a:t>
            </a:r>
            <a:r>
              <a:rPr lang="fr-FR" sz="4000" b="1" dirty="0"/>
              <a:t>et sécurité</a:t>
            </a:r>
            <a:endParaRPr lang="fr-FR" sz="4000" dirty="0">
              <a:solidFill>
                <a:srgbClr val="FFC000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69BE6CD-B0F4-350B-2FFA-5C0CBAD6A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ED9B-F79D-421F-A146-564E0F942143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EF44F65-368F-891E-3F13-2C5F5D7E3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977BCA-1BBE-CDBB-8CEE-F5ABD8AA2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242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7980" y="807560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contenu 6">
            <a:extLst>
              <a:ext uri="{FF2B5EF4-FFF2-40B4-BE49-F238E27FC236}">
                <a16:creationId xmlns:a16="http://schemas.microsoft.com/office/drawing/2014/main" id="{A8AD230E-7B3C-4BA7-BF8D-0C17FA24015F}"/>
              </a:ext>
            </a:extLst>
          </p:cNvPr>
          <p:cNvSpPr txBox="1">
            <a:spLocks/>
          </p:cNvSpPr>
          <p:nvPr/>
        </p:nvSpPr>
        <p:spPr>
          <a:xfrm>
            <a:off x="1679511" y="1849339"/>
            <a:ext cx="9350049" cy="3860996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🤔 Devez-vous cocher obligatoirement cette case avant d’envoyer le formulaire ?</a:t>
            </a:r>
          </a:p>
          <a:p>
            <a:pPr marL="0" indent="0" algn="just">
              <a:buNone/>
            </a:pP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573FF96-C5B3-4B4A-B3AA-14AD63FC0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0" y="-1875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🔒 </a:t>
            </a:r>
            <a:r>
              <a:rPr lang="fr-FR" sz="4000" b="1" dirty="0">
                <a:solidFill>
                  <a:srgbClr val="92D050"/>
                </a:solidFill>
              </a:rPr>
              <a:t>Formulaires</a:t>
            </a:r>
            <a:r>
              <a:rPr lang="fr-FR" sz="4000" b="1" dirty="0"/>
              <a:t> et sécurité</a:t>
            </a:r>
            <a:endParaRPr lang="fr-FR" sz="4000" dirty="0">
              <a:solidFill>
                <a:srgbClr val="FFC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78FC48B-6D86-46F7-9379-7A8F5F737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908" y="3064260"/>
            <a:ext cx="4429743" cy="990738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CDF4893-1542-7BB5-89B8-4E857514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C116-8E00-41F7-BD69-6D86B9E93E22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F792D34-B96E-D851-8F67-F5ADF042C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4628375-2543-0C86-4A1E-1E7FCE8F6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767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7980" y="807560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contenu 6">
            <a:extLst>
              <a:ext uri="{FF2B5EF4-FFF2-40B4-BE49-F238E27FC236}">
                <a16:creationId xmlns:a16="http://schemas.microsoft.com/office/drawing/2014/main" id="{A8AD230E-7B3C-4BA7-BF8D-0C17FA24015F}"/>
              </a:ext>
            </a:extLst>
          </p:cNvPr>
          <p:cNvSpPr txBox="1">
            <a:spLocks/>
          </p:cNvSpPr>
          <p:nvPr/>
        </p:nvSpPr>
        <p:spPr>
          <a:xfrm>
            <a:off x="1679511" y="1849339"/>
            <a:ext cx="9350049" cy="3860996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🤔 Devez-vous cocher obligatoirement cette case avant d’envoyer le formulaire ?</a:t>
            </a:r>
          </a:p>
          <a:p>
            <a:pPr marL="0" indent="0" algn="just">
              <a:buNone/>
            </a:pP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573FF96-C5B3-4B4A-B3AA-14AD63FC0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0" y="-1875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🔒 </a:t>
            </a:r>
            <a:r>
              <a:rPr lang="fr-FR" sz="4000" b="1" dirty="0">
                <a:solidFill>
                  <a:srgbClr val="92D050"/>
                </a:solidFill>
              </a:rPr>
              <a:t>Formulaires</a:t>
            </a:r>
            <a:r>
              <a:rPr lang="fr-FR" sz="4000" b="1" dirty="0"/>
              <a:t> et sécurité</a:t>
            </a:r>
            <a:endParaRPr lang="fr-FR" sz="4000" dirty="0">
              <a:solidFill>
                <a:srgbClr val="FFC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78FC48B-6D86-46F7-9379-7A8F5F737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908" y="3064260"/>
            <a:ext cx="4429743" cy="99073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0AFDFF8-C1DA-46C1-A086-A98E69EDA5DC}"/>
              </a:ext>
            </a:extLst>
          </p:cNvPr>
          <p:cNvSpPr txBox="1"/>
          <p:nvPr/>
        </p:nvSpPr>
        <p:spPr>
          <a:xfrm>
            <a:off x="3047002" y="4510006"/>
            <a:ext cx="6097554" cy="163121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dirty="0"/>
              <a:t>💡 </a:t>
            </a:r>
            <a:r>
              <a:rPr lang="fr-FR" sz="2000" dirty="0"/>
              <a:t>Dans un formulaire, il y aura parfois des conditions générales d'utilisation (</a:t>
            </a:r>
            <a:r>
              <a:rPr lang="fr-FR" sz="2000" b="1" dirty="0"/>
              <a:t>CGU</a:t>
            </a:r>
            <a:r>
              <a:rPr lang="fr-FR" sz="2000" dirty="0"/>
              <a:t>) ou conditions générales de vente (</a:t>
            </a:r>
            <a:r>
              <a:rPr lang="fr-FR" sz="2000" b="1" dirty="0"/>
              <a:t>CGV</a:t>
            </a:r>
            <a:r>
              <a:rPr lang="fr-FR" sz="2000" dirty="0"/>
              <a:t>). </a:t>
            </a:r>
          </a:p>
          <a:p>
            <a:pPr algn="just"/>
            <a:r>
              <a:rPr lang="fr-FR" sz="2000" dirty="0"/>
              <a:t>Il est </a:t>
            </a:r>
            <a:r>
              <a:rPr lang="fr-FR" sz="2000" b="1" dirty="0"/>
              <a:t>très important de lire</a:t>
            </a:r>
            <a:r>
              <a:rPr lang="fr-FR" sz="2000" dirty="0"/>
              <a:t> les conditions générales avant de les accepter.</a:t>
            </a:r>
            <a:endParaRPr lang="fr-FR" sz="2000" b="1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797BDAB-4BF2-9C42-F108-595E6BC48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AC80-E264-410F-812A-C29991813D91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41F48A4-EA9F-C4E5-82AB-8120C046E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69037B7-754B-FDE3-D0B8-40657C055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087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Tout un programme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B48F2A06-A841-48AB-9194-70250D73B7BE}"/>
              </a:ext>
            </a:extLst>
          </p:cNvPr>
          <p:cNvSpPr txBox="1"/>
          <p:nvPr/>
        </p:nvSpPr>
        <p:spPr>
          <a:xfrm>
            <a:off x="2074084" y="2368485"/>
            <a:ext cx="92797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1/ Les notifications et autorisations</a:t>
            </a:r>
          </a:p>
          <a:p>
            <a:r>
              <a:rPr lang="fr-FR" sz="2800" dirty="0"/>
              <a:t>2/ La sécurité</a:t>
            </a:r>
          </a:p>
          <a:p>
            <a:r>
              <a:rPr lang="fr-FR" sz="2800" dirty="0"/>
              <a:t>3/ Remplir des formulaires, créer des comptes, e-démarches</a:t>
            </a:r>
          </a:p>
          <a:p>
            <a:r>
              <a:rPr lang="fr-FR" sz="2800" dirty="0"/>
              <a:t>4</a:t>
            </a:r>
            <a:r>
              <a:rPr lang="fr-FR" sz="2800"/>
              <a:t>/ Les mails, le retour | Agenda</a:t>
            </a:r>
          </a:p>
          <a:p>
            <a:r>
              <a:rPr lang="fr-FR" sz="2800"/>
              <a:t>5</a:t>
            </a:r>
            <a:r>
              <a:rPr lang="fr-FR" sz="2800" dirty="0"/>
              <a:t>/ Du smartphone à l’ordinateur !</a:t>
            </a:r>
          </a:p>
          <a:p>
            <a:r>
              <a:rPr lang="fr-FR" sz="2800" dirty="0"/>
              <a:t>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572090-C6BD-4F33-94D6-0EE54A398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51C7-1FF8-4140-AE22-A10F7E24315F}" type="datetime1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65C232-89B6-427C-9473-1EBD23067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BCBC3B-CB57-4455-A100-E23860325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004032B-0C56-459C-B1A8-5F4201197B63}"/>
              </a:ext>
            </a:extLst>
          </p:cNvPr>
          <p:cNvSpPr txBox="1"/>
          <p:nvPr/>
        </p:nvSpPr>
        <p:spPr>
          <a:xfrm>
            <a:off x="1464733" y="3238689"/>
            <a:ext cx="745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👉</a:t>
            </a:r>
          </a:p>
        </p:txBody>
      </p:sp>
    </p:spTree>
    <p:extLst>
      <p:ext uri="{BB962C8B-B14F-4D97-AF65-F5344CB8AC3E}">
        <p14:creationId xmlns:p14="http://schemas.microsoft.com/office/powerpoint/2010/main" val="3823445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E48460C-060E-43B8-9D06-4DDD5A6BE56A}"/>
              </a:ext>
            </a:extLst>
          </p:cNvPr>
          <p:cNvSpPr/>
          <p:nvPr/>
        </p:nvSpPr>
        <p:spPr>
          <a:xfrm>
            <a:off x="1306286" y="2143435"/>
            <a:ext cx="9489232" cy="213127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7" y="25462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📜 E-démarches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C7F87-2855-4074-B854-E3FDD3BBCEE4}"/>
              </a:ext>
            </a:extLst>
          </p:cNvPr>
          <p:cNvSpPr/>
          <p:nvPr/>
        </p:nvSpPr>
        <p:spPr>
          <a:xfrm>
            <a:off x="1054099" y="6172200"/>
            <a:ext cx="9850437" cy="184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FD8526D-C371-88F2-4D9D-A9C519E01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CE84-4D97-429D-9E03-202997CB9DC2}" type="datetime1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B9B894-15FB-6C0C-58A9-1376DC7FF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75DA8F-F2B8-D078-B227-26695E741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738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7980" y="807560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573FF96-C5B3-4B4A-B3AA-14AD63FC0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0" y="-1875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📜 </a:t>
            </a:r>
            <a:r>
              <a:rPr lang="fr-FR" sz="4000" b="1" dirty="0">
                <a:solidFill>
                  <a:srgbClr val="92D050"/>
                </a:solidFill>
              </a:rPr>
              <a:t>Les e-démarches</a:t>
            </a:r>
            <a:endParaRPr lang="fr-FR" sz="4000" dirty="0">
              <a:solidFill>
                <a:srgbClr val="FFC000"/>
              </a:solidFill>
            </a:endParaRPr>
          </a:p>
        </p:txBody>
      </p:sp>
      <p:pic>
        <p:nvPicPr>
          <p:cNvPr id="2" name="XY_TYPgaq8MPsJo4_transcoded-MzoHB_YuE-647O9E-la paperasse vidéo">
            <a:hlinkClick r:id="" action="ppaction://media"/>
            <a:extLst>
              <a:ext uri="{FF2B5EF4-FFF2-40B4-BE49-F238E27FC236}">
                <a16:creationId xmlns:a16="http://schemas.microsoft.com/office/drawing/2014/main" id="{336ABCE9-2F0D-4FC4-A032-A5C6E5CB90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69321" y="1669410"/>
            <a:ext cx="9253357" cy="4261605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FCC68B1-68B6-42AF-75EE-CECFB660F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039D-8FC0-4800-8DE3-E74F7831F307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6DE005-61DF-F882-E1E0-F472510B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13686F-FCC5-2C28-739F-0B9A8998E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57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7980" y="807560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573FF96-C5B3-4B4A-B3AA-14AD63FC0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0" y="-1875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📜 </a:t>
            </a:r>
            <a:r>
              <a:rPr lang="fr-FR" sz="4000" b="1" dirty="0">
                <a:solidFill>
                  <a:srgbClr val="92D050"/>
                </a:solidFill>
              </a:rPr>
              <a:t>Les e-démarches</a:t>
            </a:r>
            <a:endParaRPr lang="fr-FR" sz="4000" dirty="0">
              <a:solidFill>
                <a:srgbClr val="FFC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B443871-9009-459B-A9BA-4C1C26E3B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579" y="2472829"/>
            <a:ext cx="8727467" cy="1912342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E14A23E-9D96-4B3E-8DCD-B67C1556B001}"/>
              </a:ext>
            </a:extLst>
          </p:cNvPr>
          <p:cNvSpPr/>
          <p:nvPr/>
        </p:nvSpPr>
        <p:spPr>
          <a:xfrm>
            <a:off x="1719014" y="2472829"/>
            <a:ext cx="397565" cy="38431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65466DE-0FA0-4A6D-ADF5-767929ACFF85}"/>
              </a:ext>
            </a:extLst>
          </p:cNvPr>
          <p:cNvSpPr/>
          <p:nvPr/>
        </p:nvSpPr>
        <p:spPr>
          <a:xfrm>
            <a:off x="1719013" y="3322890"/>
            <a:ext cx="397565" cy="38431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A887EAE-EBA2-4E05-9429-E8FFCADE5147}"/>
              </a:ext>
            </a:extLst>
          </p:cNvPr>
          <p:cNvSpPr/>
          <p:nvPr/>
        </p:nvSpPr>
        <p:spPr>
          <a:xfrm>
            <a:off x="1719013" y="4132653"/>
            <a:ext cx="397565" cy="38431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44B3DF1-3327-63E7-BEF2-510E41CA2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C246-5D31-4207-B045-6D6999BB81A8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35FBC9D-A5BB-EE9E-44F3-36ECE1857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0845973-019C-568E-E894-08D9C255C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249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7980" y="807560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573FF96-C5B3-4B4A-B3AA-14AD63FC0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0" y="-1875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📜 </a:t>
            </a:r>
            <a:r>
              <a:rPr lang="fr-FR" sz="4000" b="1" dirty="0">
                <a:solidFill>
                  <a:srgbClr val="92D050"/>
                </a:solidFill>
              </a:rPr>
              <a:t>Les e-démarches</a:t>
            </a:r>
            <a:endParaRPr lang="fr-FR" sz="4000" dirty="0">
              <a:solidFill>
                <a:srgbClr val="FFC000"/>
              </a:solidFill>
            </a:endParaRPr>
          </a:p>
        </p:txBody>
      </p:sp>
      <p:sp>
        <p:nvSpPr>
          <p:cNvPr id="5" name="Espace réservé du contenu 6">
            <a:extLst>
              <a:ext uri="{FF2B5EF4-FFF2-40B4-BE49-F238E27FC236}">
                <a16:creationId xmlns:a16="http://schemas.microsoft.com/office/drawing/2014/main" id="{9D02C640-D034-424D-9FCE-52CB20DB9144}"/>
              </a:ext>
            </a:extLst>
          </p:cNvPr>
          <p:cNvSpPr txBox="1">
            <a:spLocks/>
          </p:cNvSpPr>
          <p:nvPr/>
        </p:nvSpPr>
        <p:spPr>
          <a:xfrm>
            <a:off x="1420975" y="2377846"/>
            <a:ext cx="9350049" cy="2378712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💡Pour simplifier vos démarches en ligne, vous pouvez installer les applications dédiées sur votre smartphone ou tablette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👉 La Caf, Mes Démarches, Impôts, Ameli, Pôle emploi, Mon compte Formation…</a:t>
            </a:r>
          </a:p>
          <a:p>
            <a:pPr marL="0" indent="0" algn="just">
              <a:buNone/>
            </a:pP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D7750BA-B88E-911A-8ADD-20923286E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1F9D-4C79-49E2-8CEB-0E3CCBB695F4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BC3B5D0-CAB6-D3A1-2669-3FDD01C30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647CFF-0B64-5C17-8D35-7A9B94AD0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283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7980" y="807560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573FF96-C5B3-4B4A-B3AA-14AD63FC0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0" y="-1875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📜 </a:t>
            </a:r>
            <a:r>
              <a:rPr lang="fr-FR" sz="4000" b="1" dirty="0">
                <a:solidFill>
                  <a:srgbClr val="92D050"/>
                </a:solidFill>
              </a:rPr>
              <a:t>Les e-démarches</a:t>
            </a:r>
            <a:endParaRPr lang="fr-FR" sz="4000" dirty="0">
              <a:solidFill>
                <a:srgbClr val="FFC000"/>
              </a:solidFill>
            </a:endParaRPr>
          </a:p>
        </p:txBody>
      </p:sp>
      <p:sp>
        <p:nvSpPr>
          <p:cNvPr id="5" name="Espace réservé du contenu 6">
            <a:extLst>
              <a:ext uri="{FF2B5EF4-FFF2-40B4-BE49-F238E27FC236}">
                <a16:creationId xmlns:a16="http://schemas.microsoft.com/office/drawing/2014/main" id="{9D02C640-D034-424D-9FCE-52CB20DB9144}"/>
              </a:ext>
            </a:extLst>
          </p:cNvPr>
          <p:cNvSpPr txBox="1">
            <a:spLocks/>
          </p:cNvSpPr>
          <p:nvPr/>
        </p:nvSpPr>
        <p:spPr>
          <a:xfrm>
            <a:off x="1420975" y="2377846"/>
            <a:ext cx="9350049" cy="2378712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💡Pour mieux les retrouver organisez bien votre smartphone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👉 Créer des dossiers pour mieux ranger vos applications (par thème par exemple)</a:t>
            </a:r>
          </a:p>
          <a:p>
            <a:pPr marL="0" indent="0" algn="just">
              <a:buNone/>
            </a:pP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A1F532C-44BF-B52F-8465-500C2789B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370D-366C-4801-B9EC-C3262C19C1BE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9EE0778-1A48-21D9-1C58-17F2CE3E3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487C3B-B352-FAC2-8A70-7ADACA118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447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7980" y="807560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573FF96-C5B3-4B4A-B3AA-14AD63FC0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0" y="-1875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📜 </a:t>
            </a:r>
            <a:r>
              <a:rPr lang="fr-FR" sz="4000" b="1" dirty="0">
                <a:solidFill>
                  <a:srgbClr val="92D050"/>
                </a:solidFill>
              </a:rPr>
              <a:t>Les e-démarches</a:t>
            </a:r>
            <a:endParaRPr lang="fr-FR" sz="4000" dirty="0">
              <a:solidFill>
                <a:srgbClr val="FFC000"/>
              </a:solidFill>
            </a:endParaRPr>
          </a:p>
        </p:txBody>
      </p:sp>
      <p:sp>
        <p:nvSpPr>
          <p:cNvPr id="5" name="Espace réservé du contenu 6">
            <a:extLst>
              <a:ext uri="{FF2B5EF4-FFF2-40B4-BE49-F238E27FC236}">
                <a16:creationId xmlns:a16="http://schemas.microsoft.com/office/drawing/2014/main" id="{9D02C640-D034-424D-9FCE-52CB20DB9144}"/>
              </a:ext>
            </a:extLst>
          </p:cNvPr>
          <p:cNvSpPr txBox="1">
            <a:spLocks/>
          </p:cNvSpPr>
          <p:nvPr/>
        </p:nvSpPr>
        <p:spPr>
          <a:xfrm>
            <a:off x="2209100" y="1904084"/>
            <a:ext cx="7773359" cy="3049831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👉 Appuyer longuement sur une application</a:t>
            </a:r>
          </a:p>
          <a:p>
            <a:pPr marL="0" indent="0">
              <a:buNone/>
            </a:pPr>
            <a:r>
              <a:rPr lang="fr-FR" dirty="0"/>
              <a:t>👉 La faire glisser sur une autre application</a:t>
            </a:r>
          </a:p>
          <a:p>
            <a:pPr marL="0" indent="0">
              <a:buNone/>
            </a:pPr>
            <a:r>
              <a:rPr lang="fr-FR" dirty="0"/>
              <a:t>👉 Un dossier se crée</a:t>
            </a:r>
          </a:p>
          <a:p>
            <a:pPr marL="0" indent="0">
              <a:buNone/>
            </a:pPr>
            <a:r>
              <a:rPr lang="fr-FR" dirty="0"/>
              <a:t>👉 Vous pouvez modifier le nom du dossier créé en cliquant dessus</a:t>
            </a:r>
          </a:p>
          <a:p>
            <a:pPr marL="0" indent="0">
              <a:buNone/>
            </a:pPr>
            <a:r>
              <a:rPr lang="fr-FR" dirty="0"/>
              <a:t>👉Choisissez un nom explicite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47E10F2-9E74-E8F7-5709-6A0E669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C7DA-7A9E-4458-A0F5-B1519BCE2E45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8C13B46-4393-93BE-37C9-2A6595717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A92E0E-CD2E-5B01-2568-95D866322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756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📱 Manipulons !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6">
            <a:extLst>
              <a:ext uri="{FF2B5EF4-FFF2-40B4-BE49-F238E27FC236}">
                <a16:creationId xmlns:a16="http://schemas.microsoft.com/office/drawing/2014/main" id="{CC4C50E8-265F-4F1B-85B2-F4AB6290627A}"/>
              </a:ext>
            </a:extLst>
          </p:cNvPr>
          <p:cNvSpPr txBox="1">
            <a:spLocks/>
          </p:cNvSpPr>
          <p:nvPr/>
        </p:nvSpPr>
        <p:spPr>
          <a:xfrm>
            <a:off x="2683078" y="2374085"/>
            <a:ext cx="6825843" cy="2021746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👉 Créez un dossier dans votre smartphone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👉 Renommez le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👉 Rangez-y quelques applications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8499D04-FFE1-9096-44CC-E8370E5FB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85FC-76E4-4209-A070-E2C099E1A56D}" type="datetime1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01364D-287D-A45B-669B-9577804E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054D32-0241-7715-0469-D9948EA76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564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7980" y="807560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573FF96-C5B3-4B4A-B3AA-14AD63FC0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0" y="-1875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📜 </a:t>
            </a:r>
            <a:r>
              <a:rPr lang="fr-FR" sz="4000" b="1" dirty="0">
                <a:solidFill>
                  <a:srgbClr val="92D050"/>
                </a:solidFill>
              </a:rPr>
              <a:t>Les e-démarches</a:t>
            </a:r>
            <a:endParaRPr lang="fr-FR" sz="4000" dirty="0">
              <a:solidFill>
                <a:srgbClr val="FFC000"/>
              </a:solidFill>
            </a:endParaRPr>
          </a:p>
        </p:txBody>
      </p:sp>
      <p:sp>
        <p:nvSpPr>
          <p:cNvPr id="5" name="Espace réservé du contenu 6">
            <a:extLst>
              <a:ext uri="{FF2B5EF4-FFF2-40B4-BE49-F238E27FC236}">
                <a16:creationId xmlns:a16="http://schemas.microsoft.com/office/drawing/2014/main" id="{9D02C640-D034-424D-9FCE-52CB20DB9144}"/>
              </a:ext>
            </a:extLst>
          </p:cNvPr>
          <p:cNvSpPr txBox="1">
            <a:spLocks/>
          </p:cNvSpPr>
          <p:nvPr/>
        </p:nvSpPr>
        <p:spPr>
          <a:xfrm>
            <a:off x="2095629" y="1048408"/>
            <a:ext cx="8000302" cy="872671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💡 Pour chaque application de e-démarche, vous devrez rentrer votre identifiant et votre mot de passe.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C941C15-68D3-49F5-BC69-ECBAA5E89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500" y="2049125"/>
            <a:ext cx="9812119" cy="4991797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5668337-74A6-5C79-0491-81C9E643C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3A1D-9FA8-4B41-8691-541DDA2334A6}" type="datetime1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13E9E0-231C-40A6-5A58-FAFCE4C92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959A94-B208-896C-2AC8-B3E22261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129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7980" y="807560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573FF96-C5B3-4B4A-B3AA-14AD63FC0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0" y="-1875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📜 </a:t>
            </a:r>
            <a:r>
              <a:rPr lang="fr-FR" sz="4000" b="1" dirty="0">
                <a:solidFill>
                  <a:srgbClr val="92D050"/>
                </a:solidFill>
              </a:rPr>
              <a:t>Les e-démarches</a:t>
            </a:r>
            <a:endParaRPr lang="fr-FR" sz="4000" dirty="0">
              <a:solidFill>
                <a:srgbClr val="FFC000"/>
              </a:solidFill>
            </a:endParaRPr>
          </a:p>
        </p:txBody>
      </p:sp>
      <p:sp>
        <p:nvSpPr>
          <p:cNvPr id="6" name="Espace réservé du contenu 6">
            <a:extLst>
              <a:ext uri="{FF2B5EF4-FFF2-40B4-BE49-F238E27FC236}">
                <a16:creationId xmlns:a16="http://schemas.microsoft.com/office/drawing/2014/main" id="{1E9E9F43-C971-470A-8450-6E1E39E3056F}"/>
              </a:ext>
            </a:extLst>
          </p:cNvPr>
          <p:cNvSpPr txBox="1">
            <a:spLocks/>
          </p:cNvSpPr>
          <p:nvPr/>
        </p:nvSpPr>
        <p:spPr>
          <a:xfrm>
            <a:off x="2324119" y="1137998"/>
            <a:ext cx="7543322" cy="1046686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🔍 Renseignements sur les diverses e-démarches possibles</a:t>
            </a:r>
          </a:p>
        </p:txBody>
      </p:sp>
      <p:sp>
        <p:nvSpPr>
          <p:cNvPr id="5" name="Espace réservé du contenu 6">
            <a:extLst>
              <a:ext uri="{FF2B5EF4-FFF2-40B4-BE49-F238E27FC236}">
                <a16:creationId xmlns:a16="http://schemas.microsoft.com/office/drawing/2014/main" id="{1DC961DB-48A3-4883-B35E-AA0DCAC949F9}"/>
              </a:ext>
            </a:extLst>
          </p:cNvPr>
          <p:cNvSpPr txBox="1">
            <a:spLocks/>
          </p:cNvSpPr>
          <p:nvPr/>
        </p:nvSpPr>
        <p:spPr>
          <a:xfrm>
            <a:off x="2407050" y="2515121"/>
            <a:ext cx="7210119" cy="3675734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/>
              <a:t>💡 Rdv vous sur le site </a:t>
            </a:r>
            <a:r>
              <a:rPr lang="fr-FR" b="1" dirty="0">
                <a:solidFill>
                  <a:srgbClr val="92D050"/>
                </a:solidFill>
              </a:rPr>
              <a:t>miroir</a:t>
            </a:r>
            <a:r>
              <a:rPr lang="fr-FR" dirty="0"/>
              <a:t> (fictif) des impôts pour apprendre à y naviguer facilement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💡 Retrouvez sur YouTube différents </a:t>
            </a:r>
            <a:r>
              <a:rPr lang="fr-FR" b="1" dirty="0">
                <a:solidFill>
                  <a:srgbClr val="92D050"/>
                </a:solidFill>
              </a:rPr>
              <a:t>tutoriels</a:t>
            </a:r>
            <a:r>
              <a:rPr lang="fr-FR" b="1" dirty="0">
                <a:solidFill>
                  <a:srgbClr val="FFC000"/>
                </a:solidFill>
              </a:rPr>
              <a:t> </a:t>
            </a:r>
            <a:r>
              <a:rPr lang="fr-FR" dirty="0"/>
              <a:t>pour vous aider dans vos démarches.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BD9C495-D4F9-4CD1-99B1-E8B2E91915A8}"/>
              </a:ext>
            </a:extLst>
          </p:cNvPr>
          <p:cNvSpPr txBox="1"/>
          <p:nvPr/>
        </p:nvSpPr>
        <p:spPr>
          <a:xfrm>
            <a:off x="4044420" y="3429000"/>
            <a:ext cx="39353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👉 bit.ly/impots-miroir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2B3897A-E6CA-4AF3-B123-78F0D492C20B}"/>
              </a:ext>
            </a:extLst>
          </p:cNvPr>
          <p:cNvSpPr txBox="1"/>
          <p:nvPr/>
        </p:nvSpPr>
        <p:spPr>
          <a:xfrm>
            <a:off x="4376719" y="5480239"/>
            <a:ext cx="3270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👉bit.ly/tutos-ameli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84C6543-87F6-7D10-C69F-E2B14F0F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39C44-B2B8-450E-B2F4-1D0CB9060DAB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63C92F4-DD03-C031-CC3C-3FD423E3A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5BC7617-A93E-3C56-DBBC-C1A536862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228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0559C5E-5904-4A63-BF28-3C758473E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001" y="444637"/>
            <a:ext cx="3943998" cy="5968725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14F8D4E-B010-5C78-417C-6490EB843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83A8-ECFA-491E-B01E-5F20A764BE17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DE7EF25-D502-5E9E-77DB-034E048EE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EC2BBC-87E9-0E3F-D225-4AF41CAC1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29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Tout un programme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B48F2A06-A841-48AB-9194-70250D73B7BE}"/>
              </a:ext>
            </a:extLst>
          </p:cNvPr>
          <p:cNvSpPr txBox="1"/>
          <p:nvPr/>
        </p:nvSpPr>
        <p:spPr>
          <a:xfrm>
            <a:off x="3461918" y="2070497"/>
            <a:ext cx="54191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🔍 Zoom sur la semaine dernière  </a:t>
            </a:r>
          </a:p>
          <a:p>
            <a:endParaRPr lang="fr-FR" sz="2800" dirty="0"/>
          </a:p>
          <a:p>
            <a:r>
              <a:rPr lang="fr-FR" sz="2800" dirty="0"/>
              <a:t>🧐 Les formulaires</a:t>
            </a:r>
          </a:p>
          <a:p>
            <a:endParaRPr lang="fr-FR" sz="2800" dirty="0"/>
          </a:p>
          <a:p>
            <a:r>
              <a:rPr lang="fr-FR" sz="2800" dirty="0"/>
              <a:t>📜 Les e-démarches</a:t>
            </a:r>
          </a:p>
          <a:p>
            <a:endParaRPr lang="fr-FR" sz="2800" dirty="0"/>
          </a:p>
          <a:p>
            <a:endParaRPr lang="fr-FR" sz="2800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572090-C6BD-4F33-94D6-0EE54A398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7089-F71D-4176-8EA7-C0DAA44F90C4}" type="datetime1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65C232-89B6-427C-9473-1EBD23067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BCBC3B-CB57-4455-A100-E23860325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263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Synthèse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4797C82-DE68-4485-9C13-9B2E69FCF37F}"/>
              </a:ext>
            </a:extLst>
          </p:cNvPr>
          <p:cNvSpPr txBox="1"/>
          <p:nvPr/>
        </p:nvSpPr>
        <p:spPr>
          <a:xfrm>
            <a:off x="838200" y="3075057"/>
            <a:ext cx="105156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💡 Avez-vous des questions ?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81DE9E5-A8CB-2B9B-BF8E-2FCA016BB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B43D-14BB-4F4B-8B47-8959D730B079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3D8F3A-864B-733D-5852-5E04928B9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96FFE8-BB79-BDBC-EEC7-E68756112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975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Alternative 2">
            <a:extLst>
              <a:ext uri="{FF2B5EF4-FFF2-40B4-BE49-F238E27FC236}">
                <a16:creationId xmlns:a16="http://schemas.microsoft.com/office/drawing/2014/main" id="{E3EBFEEF-84EB-4195-B573-5B45F3FA6563}"/>
              </a:ext>
            </a:extLst>
          </p:cNvPr>
          <p:cNvSpPr/>
          <p:nvPr/>
        </p:nvSpPr>
        <p:spPr>
          <a:xfrm>
            <a:off x="2490651" y="2487132"/>
            <a:ext cx="7210697" cy="2064149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92D050"/>
                </a:solidFill>
              </a:rPr>
              <a:t>MERCI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490650" y="3139624"/>
            <a:ext cx="7210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      Et à très bientôt !</a:t>
            </a:r>
            <a:endParaRPr lang="fr-FR" sz="2800" b="1" dirty="0">
              <a:solidFill>
                <a:schemeClr val="bg1"/>
              </a:solidFill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	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AB1ECC9-9ACC-49A5-AF21-13E92CA470EA}"/>
              </a:ext>
            </a:extLst>
          </p:cNvPr>
          <p:cNvGrpSpPr/>
          <p:nvPr/>
        </p:nvGrpSpPr>
        <p:grpSpPr>
          <a:xfrm>
            <a:off x="2907383" y="5960352"/>
            <a:ext cx="10299569" cy="453361"/>
            <a:chOff x="2927155" y="5806913"/>
            <a:chExt cx="10515600" cy="623367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A27D9C8B-10F9-4E01-8B4B-9D522F162544}"/>
                </a:ext>
              </a:extLst>
            </p:cNvPr>
            <p:cNvSpPr txBox="1"/>
            <p:nvPr/>
          </p:nvSpPr>
          <p:spPr>
            <a:xfrm>
              <a:off x="2927155" y="6049409"/>
              <a:ext cx="10515600" cy="380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Cet atelier est inspiré de la formation proposée par </a:t>
              </a:r>
              <a:r>
                <a:rPr lang="fr-FR" sz="1200" dirty="0" err="1"/>
                <a:t>WeTechCare</a:t>
              </a:r>
              <a:r>
                <a:rPr lang="fr-FR" sz="1200" dirty="0"/>
                <a:t> sur 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9E53339C-A231-487B-A068-9D65A9BC6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610" t="30511" r="15457"/>
            <a:stretch/>
          </p:blipFill>
          <p:spPr>
            <a:xfrm>
              <a:off x="10389908" y="5806913"/>
              <a:ext cx="1527143" cy="549437"/>
            </a:xfrm>
            <a:prstGeom prst="rect">
              <a:avLst/>
            </a:prstGeom>
          </p:spPr>
        </p:pic>
      </p:grp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AE5A4D-2657-7379-74F8-352730B76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1061-5532-4931-9265-8F1DEE53CAC4}" type="datetime1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42A53F-58F1-3EE9-AA89-4C4D70D58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3A2F2E-0179-3438-6D35-49B2FBEB8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104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Partons du début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3469184" y="3069411"/>
            <a:ext cx="5448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🧐 Avez-vous des questions sur ce que l’on a vu lors du dernier atelier?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AC26A6-69E6-4C6A-9360-C0E2D54A2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5099-C1FE-4487-958E-A4648B6E231F}" type="datetime1">
              <a:rPr lang="fr-FR" smtClean="0"/>
              <a:t>15/02/2023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A6A13AC-8C94-466C-B533-2FDF6EBA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041A42-5547-4ED9-A0A5-66EDB834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165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E48460C-060E-43B8-9D06-4DDD5A6BE56A}"/>
              </a:ext>
            </a:extLst>
          </p:cNvPr>
          <p:cNvSpPr/>
          <p:nvPr/>
        </p:nvSpPr>
        <p:spPr>
          <a:xfrm>
            <a:off x="1306286" y="2143435"/>
            <a:ext cx="9489232" cy="213127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7" y="25462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📜 Comment remplir un formulaire en ligne?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C7F87-2855-4074-B854-E3FDD3BBCEE4}"/>
              </a:ext>
            </a:extLst>
          </p:cNvPr>
          <p:cNvSpPr/>
          <p:nvPr/>
        </p:nvSpPr>
        <p:spPr>
          <a:xfrm>
            <a:off x="1054099" y="6172200"/>
            <a:ext cx="9850437" cy="184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3D0A5B8-70AC-F8A6-E772-641B4B39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242B-45BA-482E-8368-EF5CC7D49DAD}" type="datetime1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DAF571-191D-22CE-B55E-435B4C116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47B42A2-ABD6-83B4-9E5F-44DF9A6BD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981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0" y="968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📜 Remplir un </a:t>
            </a:r>
            <a:r>
              <a:rPr lang="fr-FR" sz="4000" b="1" dirty="0">
                <a:solidFill>
                  <a:srgbClr val="92D050"/>
                </a:solidFill>
              </a:rPr>
              <a:t>formulaire</a:t>
            </a:r>
            <a:r>
              <a:rPr lang="fr-FR" sz="4000" b="1" dirty="0"/>
              <a:t> en ligne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contenu 11">
            <a:extLst>
              <a:ext uri="{FF2B5EF4-FFF2-40B4-BE49-F238E27FC236}">
                <a16:creationId xmlns:a16="http://schemas.microsoft.com/office/drawing/2014/main" id="{A3021921-43E3-472D-B9CE-7D3664FE8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678" y="1670471"/>
            <a:ext cx="10722204" cy="40305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/>
              <a:t>👉 Le formulaire est un imprimé physique ou sur Internet sur lequel figure une série de questions auxquelles vous devez répondre.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B311445-9A9E-D421-1873-572DD7864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8807-AD8E-44AF-8137-9CAB26B8BAC0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7013C7-7155-19F0-34F5-65D01393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57CA07-173C-664C-F521-4BC15BEC4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741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0" y="968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📜 Remplir un </a:t>
            </a:r>
            <a:r>
              <a:rPr lang="fr-FR" sz="4000" b="1" dirty="0">
                <a:solidFill>
                  <a:srgbClr val="92D050"/>
                </a:solidFill>
              </a:rPr>
              <a:t>formulaire</a:t>
            </a:r>
            <a:r>
              <a:rPr lang="fr-FR" sz="4000" b="1" dirty="0"/>
              <a:t> en ligne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6272AB7-8373-4E13-B240-4E250631E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167" y="147419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fr-FR" sz="2400" dirty="0">
                <a:effectLst/>
              </a:rPr>
              <a:t>Imaginez que vous souhaitiez acheter un billet de train :</a:t>
            </a:r>
            <a:r>
              <a:rPr lang="fr-FR" sz="2400" b="1" dirty="0">
                <a:effectLst/>
              </a:rPr>
              <a:t> quelles sont les différences entre faire votre demande au guichet ou sur internet ?</a:t>
            </a:r>
            <a:endParaRPr lang="fr-FR" sz="2400" dirty="0"/>
          </a:p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54FE4B6-0C39-4B5A-854C-7F09308A9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392" y="2890152"/>
            <a:ext cx="8756775" cy="2279007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5235E3-E7E7-44D2-FD44-38E34410C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E397-A5D2-475B-9E20-8210F7DE57A4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EF9E88-FFBC-60B6-6586-159BD37E4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5AB25E-D8AD-B650-F9F5-15787000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347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0" y="968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📜 Remplir un </a:t>
            </a:r>
            <a:r>
              <a:rPr lang="fr-FR" sz="4000" b="1" dirty="0">
                <a:solidFill>
                  <a:srgbClr val="92D050"/>
                </a:solidFill>
              </a:rPr>
              <a:t>formulaire</a:t>
            </a:r>
            <a:r>
              <a:rPr lang="fr-FR" sz="4000" b="1" dirty="0"/>
              <a:t> en ligne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6272AB7-8373-4E13-B240-4E250631E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167" y="147419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fr-FR" sz="2400" dirty="0">
                <a:effectLst/>
              </a:rPr>
              <a:t>Imaginez que vous souhaitiez acheter un billet de train :</a:t>
            </a:r>
            <a:r>
              <a:rPr lang="fr-FR" sz="2400" b="1" dirty="0">
                <a:effectLst/>
              </a:rPr>
              <a:t> quelles sont les différences entre faire votre demande au guichet ou sur internet ?</a:t>
            </a:r>
            <a:endParaRPr lang="fr-FR" sz="2400" dirty="0"/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7532566-83CD-4AE1-8168-90A72ACCF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240" y="2621487"/>
            <a:ext cx="8987080" cy="2056745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1667AE9-F723-E709-F92D-88A5C771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8321-EBA5-49A0-99A7-89D6679D224F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9DC64D-C0B4-840E-BDAA-0ADE8DE16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DB9EFCD-AD24-4FD1-EC2F-31D946A8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73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0" y="968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📜 Remplir un </a:t>
            </a:r>
            <a:r>
              <a:rPr lang="fr-FR" sz="4000" b="1" dirty="0">
                <a:solidFill>
                  <a:srgbClr val="92D050"/>
                </a:solidFill>
              </a:rPr>
              <a:t>formulaire</a:t>
            </a:r>
            <a:r>
              <a:rPr lang="fr-FR" sz="4000" b="1" dirty="0"/>
              <a:t> en ligne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6272AB7-8373-4E13-B240-4E250631E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167" y="147419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fr-FR" sz="2400" dirty="0">
                <a:effectLst/>
              </a:rPr>
              <a:t>Imaginez que vous souhaitiez acheter un billet de train :</a:t>
            </a:r>
            <a:r>
              <a:rPr lang="fr-FR" sz="2400" b="1" dirty="0">
                <a:effectLst/>
              </a:rPr>
              <a:t> quelles sont les différences entre faire votre demande au guichet ou sur internet ?</a:t>
            </a:r>
            <a:endParaRPr lang="fr-FR" sz="2400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2B5D749-B064-406D-BC18-8B57D4380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829" y="2490076"/>
            <a:ext cx="9115902" cy="2319568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3BD353A-D703-A2AC-39DE-AF234C521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685A-C768-419D-9FFD-F331A716803A}" type="datetime1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E1AE53-71E1-0EA3-0286-5E1C3696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- 8/10 - Formulaires &amp; démarches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F87CBFB-FB5D-9B5F-73DE-7D641252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2584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1617</Words>
  <Application>Microsoft Office PowerPoint</Application>
  <PresentationFormat>Grand écran</PresentationFormat>
  <Paragraphs>255</Paragraphs>
  <Slides>31</Slides>
  <Notes>30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6" baseType="lpstr">
      <vt:lpstr>Arial</vt:lpstr>
      <vt:lpstr>BalooChettan2-Regular</vt:lpstr>
      <vt:lpstr>Calibri</vt:lpstr>
      <vt:lpstr>Calibri Light</vt:lpstr>
      <vt:lpstr>Thème Office</vt:lpstr>
      <vt:lpstr>Bienvenue à l’atelier Initiation smartphone</vt:lpstr>
      <vt:lpstr>Tout un programme !</vt:lpstr>
      <vt:lpstr>Tout un programme !</vt:lpstr>
      <vt:lpstr>Partons du début !</vt:lpstr>
      <vt:lpstr>📜 Comment remplir un formulaire en ligne?</vt:lpstr>
      <vt:lpstr>📜 Remplir un formulaire en ligne</vt:lpstr>
      <vt:lpstr>📜 Remplir un formulaire en ligne</vt:lpstr>
      <vt:lpstr>📜 Remplir un formulaire en ligne</vt:lpstr>
      <vt:lpstr>📜 Remplir un formulaire en ligne</vt:lpstr>
      <vt:lpstr>📜 Remplir un formulaire en ligne</vt:lpstr>
      <vt:lpstr>📜 Remplir un formulaire en ligne</vt:lpstr>
      <vt:lpstr>📜 Remplir un formulaire en ligne</vt:lpstr>
      <vt:lpstr>📜 Remplir un formulaire en ligne</vt:lpstr>
      <vt:lpstr>Présentation PowerPoint</vt:lpstr>
      <vt:lpstr>🔒 Formulaires et sécurité</vt:lpstr>
      <vt:lpstr>🔒 Formulaires et sécurité</vt:lpstr>
      <vt:lpstr>🔒 Formulaires et sécurité</vt:lpstr>
      <vt:lpstr>🔒 Formulaires et sécurité</vt:lpstr>
      <vt:lpstr>🔒 Formulaires et sécurité</vt:lpstr>
      <vt:lpstr>📜 E-démarches</vt:lpstr>
      <vt:lpstr>📜 Les e-démarches</vt:lpstr>
      <vt:lpstr>📜 Les e-démarches</vt:lpstr>
      <vt:lpstr>📜 Les e-démarches</vt:lpstr>
      <vt:lpstr>📜 Les e-démarches</vt:lpstr>
      <vt:lpstr>📜 Les e-démarches</vt:lpstr>
      <vt:lpstr>📱 Manipulons !</vt:lpstr>
      <vt:lpstr>📜 Les e-démarches</vt:lpstr>
      <vt:lpstr>📜 Les e-démarches</vt:lpstr>
      <vt:lpstr>Présentation PowerPoint</vt:lpstr>
      <vt:lpstr>Synthèse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Conseiller Numérique - Mairie Peyruis</dc:creator>
  <cp:lastModifiedBy>Conseiller Numérique - Mairie Peyruis</cp:lastModifiedBy>
  <cp:revision>13</cp:revision>
  <dcterms:created xsi:type="dcterms:W3CDTF">2022-02-09T15:40:36Z</dcterms:created>
  <dcterms:modified xsi:type="dcterms:W3CDTF">2023-02-15T09:21:25Z</dcterms:modified>
</cp:coreProperties>
</file>