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351" r:id="rId3"/>
    <p:sldId id="420" r:id="rId4"/>
    <p:sldId id="426" r:id="rId5"/>
    <p:sldId id="427" r:id="rId6"/>
    <p:sldId id="276" r:id="rId7"/>
    <p:sldId id="424" r:id="rId8"/>
    <p:sldId id="428" r:id="rId9"/>
    <p:sldId id="429" r:id="rId10"/>
    <p:sldId id="430" r:id="rId11"/>
    <p:sldId id="431" r:id="rId12"/>
    <p:sldId id="455" r:id="rId13"/>
    <p:sldId id="425" r:id="rId14"/>
    <p:sldId id="432" r:id="rId15"/>
    <p:sldId id="433" r:id="rId16"/>
    <p:sldId id="435" r:id="rId17"/>
    <p:sldId id="436" r:id="rId18"/>
    <p:sldId id="457" r:id="rId19"/>
    <p:sldId id="444" r:id="rId20"/>
    <p:sldId id="445" r:id="rId21"/>
    <p:sldId id="437" r:id="rId22"/>
    <p:sldId id="438" r:id="rId23"/>
    <p:sldId id="439" r:id="rId24"/>
    <p:sldId id="442" r:id="rId25"/>
    <p:sldId id="443" r:id="rId26"/>
    <p:sldId id="440" r:id="rId27"/>
    <p:sldId id="456" r:id="rId28"/>
    <p:sldId id="441" r:id="rId29"/>
    <p:sldId id="447" r:id="rId30"/>
    <p:sldId id="446" r:id="rId31"/>
    <p:sldId id="448" r:id="rId32"/>
    <p:sldId id="449" r:id="rId33"/>
    <p:sldId id="450" r:id="rId34"/>
    <p:sldId id="451" r:id="rId35"/>
    <p:sldId id="452" r:id="rId36"/>
    <p:sldId id="453" r:id="rId37"/>
    <p:sldId id="454" r:id="rId38"/>
    <p:sldId id="458" r:id="rId39"/>
    <p:sldId id="459" r:id="rId40"/>
    <p:sldId id="460" r:id="rId41"/>
    <p:sldId id="462" r:id="rId42"/>
    <p:sldId id="463" r:id="rId43"/>
    <p:sldId id="464" r:id="rId44"/>
    <p:sldId id="465" r:id="rId45"/>
    <p:sldId id="466" r:id="rId46"/>
    <p:sldId id="467" r:id="rId47"/>
    <p:sldId id="468" r:id="rId48"/>
    <p:sldId id="469" r:id="rId49"/>
    <p:sldId id="470" r:id="rId50"/>
    <p:sldId id="472" r:id="rId51"/>
    <p:sldId id="471" r:id="rId52"/>
    <p:sldId id="473" r:id="rId53"/>
    <p:sldId id="474" r:id="rId54"/>
    <p:sldId id="476" r:id="rId55"/>
    <p:sldId id="477" r:id="rId56"/>
    <p:sldId id="475" r:id="rId57"/>
    <p:sldId id="478" r:id="rId58"/>
    <p:sldId id="479" r:id="rId59"/>
    <p:sldId id="497" r:id="rId60"/>
    <p:sldId id="481" r:id="rId61"/>
    <p:sldId id="486" r:id="rId62"/>
    <p:sldId id="483" r:id="rId63"/>
    <p:sldId id="487" r:id="rId64"/>
    <p:sldId id="485" r:id="rId65"/>
    <p:sldId id="488" r:id="rId66"/>
    <p:sldId id="489" r:id="rId67"/>
    <p:sldId id="490" r:id="rId68"/>
    <p:sldId id="491" r:id="rId69"/>
    <p:sldId id="492" r:id="rId70"/>
    <p:sldId id="493" r:id="rId71"/>
    <p:sldId id="494" r:id="rId72"/>
    <p:sldId id="495" r:id="rId73"/>
    <p:sldId id="496" r:id="rId74"/>
    <p:sldId id="416" r:id="rId75"/>
    <p:sldId id="278" r:id="rId76"/>
    <p:sldId id="482" r:id="rId77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eiller Numérique - Mairie Peyruis" initials="CNMP" lastIdx="1" clrIdx="0">
    <p:extLst>
      <p:ext uri="{19B8F6BF-5375-455C-9EA6-DF929625EA0E}">
        <p15:presenceInfo xmlns:p15="http://schemas.microsoft.com/office/powerpoint/2012/main" userId="S::conseiller.numerique@peyruis.fr::78b7c5b4-2592-4ce4-a952-9cd0c938cd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37"/>
    <a:srgbClr val="044A75"/>
    <a:srgbClr val="00CC57"/>
    <a:srgbClr val="B9FFD7"/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29" autoAdjust="0"/>
    <p:restoredTop sz="92515" autoAdjust="0"/>
  </p:normalViewPr>
  <p:slideViewPr>
    <p:cSldViewPr snapToGrid="0">
      <p:cViewPr varScale="1">
        <p:scale>
          <a:sx n="103" d="100"/>
          <a:sy n="103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8112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7907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627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1351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6863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8953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7328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909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06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135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6477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962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749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929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1356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7840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7407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7758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2058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2319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92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1682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31540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84327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03192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7335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36005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80405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33061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2009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53914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05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76406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43712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50130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3632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6601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91633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02166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45505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86197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59003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95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22251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36227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67282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2629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8404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0291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1732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4756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62385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09147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062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plateforme qui permet d’envoyer des newsletters gratuites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04457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91545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642952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203999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98787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54047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60402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0654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244736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171645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817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22641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05140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5960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9851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45902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9829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9455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913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F5FE-D5D9-4A16-9271-AD320624B6C3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B3C8-3489-4B14-8960-ADDCB71F4569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F3AF-068E-409E-A444-CEFDE26E48DA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BD66-9B9A-4144-8DC0-F51EBA6D52BC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AC78-476D-4750-ACCD-4C894E3EAE6B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CADA-793C-49B6-81CD-90AEE7FCF352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4914-9ED7-49C1-B048-CEE2AED2AB09}" type="datetime1">
              <a:rPr lang="fr-FR" smtClean="0"/>
              <a:t>09/02/2023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BE61-654D-4DC2-B163-3AB9C0DFBBC9}" type="datetime1">
              <a:rPr lang="fr-FR" smtClean="0"/>
              <a:t>09/02/2023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4712-E363-4315-A99A-018D78132F62}" type="datetime1">
              <a:rPr lang="fr-FR" smtClean="0"/>
              <a:t>09/02/2023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B579-CF88-44B7-A4D0-63E9E2B9439C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4E779-FA56-4D1D-B1CB-0901088C70BF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12C6C-A688-4553-9698-529A9B3568CC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Newsletter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" TargetMode="External"/><Relationship Id="rId2" Type="http://schemas.openxmlformats.org/officeDocument/2006/relationships/hyperlink" Target="https://unsplash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freepik.com/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27839" y="385894"/>
            <a:ext cx="11308359" cy="6023295"/>
          </a:xfrm>
          <a:prstGeom prst="rect">
            <a:avLst/>
          </a:prstGeom>
          <a:solidFill>
            <a:srgbClr val="008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017" y="2601119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à l’atelier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« Création d’une newsletter »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11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🔧 Les différents outils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779899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C3FE03C-D4D4-C3C7-57E2-4CEA4E512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117601"/>
            <a:ext cx="4631674" cy="1205983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F4E903AC-B5F8-0FBB-363B-14859A3E8847}"/>
              </a:ext>
            </a:extLst>
          </p:cNvPr>
          <p:cNvSpPr/>
          <p:nvPr/>
        </p:nvSpPr>
        <p:spPr>
          <a:xfrm>
            <a:off x="1287624" y="1502470"/>
            <a:ext cx="2472612" cy="1205983"/>
          </a:xfrm>
          <a:prstGeom prst="ellipse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Gratuit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C876336-49F5-60F4-07A0-B5C8C0B3B8A0}"/>
              </a:ext>
            </a:extLst>
          </p:cNvPr>
          <p:cNvSpPr/>
          <p:nvPr/>
        </p:nvSpPr>
        <p:spPr>
          <a:xfrm>
            <a:off x="1874875" y="4292175"/>
            <a:ext cx="2472612" cy="1205983"/>
          </a:xfrm>
          <a:prstGeom prst="ellipse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Facile à utiliser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821A434-AFA4-C5F1-1577-14E19E7DCF62}"/>
              </a:ext>
            </a:extLst>
          </p:cNvPr>
          <p:cNvSpPr/>
          <p:nvPr/>
        </p:nvSpPr>
        <p:spPr>
          <a:xfrm>
            <a:off x="6390892" y="1189048"/>
            <a:ext cx="2472612" cy="1205983"/>
          </a:xfrm>
          <a:prstGeom prst="ellipse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Pratique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C51B9E9-A0DC-D53D-D674-1AF91DD58645}"/>
              </a:ext>
            </a:extLst>
          </p:cNvPr>
          <p:cNvSpPr/>
          <p:nvPr/>
        </p:nvSpPr>
        <p:spPr>
          <a:xfrm>
            <a:off x="5740462" y="5065960"/>
            <a:ext cx="2472612" cy="1205983"/>
          </a:xfrm>
          <a:prstGeom prst="ellipse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RGPD</a:t>
            </a:r>
          </a:p>
        </p:txBody>
      </p:sp>
    </p:spTree>
    <p:extLst>
      <p:ext uri="{BB962C8B-B14F-4D97-AF65-F5344CB8AC3E}">
        <p14:creationId xmlns:p14="http://schemas.microsoft.com/office/powerpoint/2010/main" val="46354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11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🔧 Les différents outils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779899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C3FE03C-D4D4-C3C7-57E2-4CEA4E512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117601"/>
            <a:ext cx="4631674" cy="1205983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F4E903AC-B5F8-0FBB-363B-14859A3E8847}"/>
              </a:ext>
            </a:extLst>
          </p:cNvPr>
          <p:cNvSpPr/>
          <p:nvPr/>
        </p:nvSpPr>
        <p:spPr>
          <a:xfrm>
            <a:off x="1287624" y="1502470"/>
            <a:ext cx="2472612" cy="1205983"/>
          </a:xfrm>
          <a:prstGeom prst="ellipse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Gratuit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C576346-BC4B-997F-7C5A-400EA0B90736}"/>
              </a:ext>
            </a:extLst>
          </p:cNvPr>
          <p:cNvSpPr/>
          <p:nvPr/>
        </p:nvSpPr>
        <p:spPr>
          <a:xfrm>
            <a:off x="9080820" y="3401744"/>
            <a:ext cx="2472612" cy="1205983"/>
          </a:xfrm>
          <a:prstGeom prst="ellipse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Français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C876336-49F5-60F4-07A0-B5C8C0B3B8A0}"/>
              </a:ext>
            </a:extLst>
          </p:cNvPr>
          <p:cNvSpPr/>
          <p:nvPr/>
        </p:nvSpPr>
        <p:spPr>
          <a:xfrm>
            <a:off x="1874875" y="4292175"/>
            <a:ext cx="2472612" cy="1205983"/>
          </a:xfrm>
          <a:prstGeom prst="ellipse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Facile à utiliser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821A434-AFA4-C5F1-1577-14E19E7DCF62}"/>
              </a:ext>
            </a:extLst>
          </p:cNvPr>
          <p:cNvSpPr/>
          <p:nvPr/>
        </p:nvSpPr>
        <p:spPr>
          <a:xfrm>
            <a:off x="6390892" y="1189048"/>
            <a:ext cx="2472612" cy="1205983"/>
          </a:xfrm>
          <a:prstGeom prst="ellipse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Pratique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C51B9E9-A0DC-D53D-D674-1AF91DD58645}"/>
              </a:ext>
            </a:extLst>
          </p:cNvPr>
          <p:cNvSpPr/>
          <p:nvPr/>
        </p:nvSpPr>
        <p:spPr>
          <a:xfrm>
            <a:off x="5740462" y="5065960"/>
            <a:ext cx="2472612" cy="1205983"/>
          </a:xfrm>
          <a:prstGeom prst="ellipse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RGPD</a:t>
            </a:r>
          </a:p>
        </p:txBody>
      </p:sp>
    </p:spTree>
    <p:extLst>
      <p:ext uri="{BB962C8B-B14F-4D97-AF65-F5344CB8AC3E}">
        <p14:creationId xmlns:p14="http://schemas.microsoft.com/office/powerpoint/2010/main" val="1469632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0" y="1914226"/>
            <a:ext cx="7210697" cy="2064149"/>
          </a:xfrm>
          <a:prstGeom prst="flowChartAlternateProcess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2653912"/>
            <a:ext cx="721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Comment ça fonctionne ?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3B1AB1-88D0-49C0-81F5-CB95FDA5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7E23-F404-41E1-8F9C-F622972CF723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8D4A5C-45CD-422F-B829-636080C2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F4DB2B-A6D3-4F56-8C3A-D775A299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043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Sendinblue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DB83470-2105-22BC-0400-B792401F6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3" r="80090" b="26053"/>
          <a:stretch/>
        </p:blipFill>
        <p:spPr>
          <a:xfrm>
            <a:off x="3649627" y="0"/>
            <a:ext cx="922176" cy="71459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4812554-A6B4-A335-1F90-9F302A50B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7985"/>
            <a:ext cx="12192000" cy="5635074"/>
          </a:xfrm>
          <a:prstGeom prst="rect">
            <a:avLst/>
          </a:prstGeom>
          <a:ln>
            <a:solidFill>
              <a:srgbClr val="008037"/>
            </a:solidFill>
          </a:ln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9F7DE138-9A65-C4FC-EE72-1A7EA56D4293}"/>
              </a:ext>
            </a:extLst>
          </p:cNvPr>
          <p:cNvSpPr/>
          <p:nvPr/>
        </p:nvSpPr>
        <p:spPr>
          <a:xfrm>
            <a:off x="9293870" y="949569"/>
            <a:ext cx="2500604" cy="803889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823AC73-53DC-57E9-4BEF-E44D94F614FB}"/>
              </a:ext>
            </a:extLst>
          </p:cNvPr>
          <p:cNvSpPr/>
          <p:nvPr/>
        </p:nvSpPr>
        <p:spPr>
          <a:xfrm>
            <a:off x="152399" y="5769898"/>
            <a:ext cx="2743200" cy="1034854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045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Sendinblue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DB83470-2105-22BC-0400-B792401F6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3" r="80090" b="26053"/>
          <a:stretch/>
        </p:blipFill>
        <p:spPr>
          <a:xfrm>
            <a:off x="3649627" y="0"/>
            <a:ext cx="922176" cy="7145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3CC56B0-D026-E46F-72DF-DB5BDE74B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720" y="1017985"/>
            <a:ext cx="7237034" cy="5137611"/>
          </a:xfrm>
          <a:prstGeom prst="rect">
            <a:avLst/>
          </a:prstGeom>
        </p:spPr>
      </p:pic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2FE84995-3B2D-1FB5-8476-92FEC09179D1}"/>
              </a:ext>
            </a:extLst>
          </p:cNvPr>
          <p:cNvSpPr/>
          <p:nvPr/>
        </p:nvSpPr>
        <p:spPr>
          <a:xfrm>
            <a:off x="9202971" y="4666146"/>
            <a:ext cx="2264850" cy="1325563"/>
          </a:xfrm>
          <a:prstGeom prst="flowChartAlternateProcess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Validez votre compte avec le code reçu par texto</a:t>
            </a:r>
          </a:p>
        </p:txBody>
      </p:sp>
    </p:spTree>
    <p:extLst>
      <p:ext uri="{BB962C8B-B14F-4D97-AF65-F5344CB8AC3E}">
        <p14:creationId xmlns:p14="http://schemas.microsoft.com/office/powerpoint/2010/main" val="4132081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Sendinblue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DB83470-2105-22BC-0400-B792401F6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3" r="80090" b="26053"/>
          <a:stretch/>
        </p:blipFill>
        <p:spPr>
          <a:xfrm>
            <a:off x="3649627" y="0"/>
            <a:ext cx="922176" cy="7145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E12DD4D-E3F5-1D74-172F-44853A45C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0" y="0"/>
            <a:ext cx="11982659" cy="6858000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53593FA6-2CED-D181-DA9E-E7E864389545}"/>
              </a:ext>
            </a:extLst>
          </p:cNvPr>
          <p:cNvSpPr/>
          <p:nvPr/>
        </p:nvSpPr>
        <p:spPr>
          <a:xfrm>
            <a:off x="152399" y="6251510"/>
            <a:ext cx="2743200" cy="553242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01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Sendinblue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DB83470-2105-22BC-0400-B792401F6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3" r="80090" b="26053"/>
          <a:stretch/>
        </p:blipFill>
        <p:spPr>
          <a:xfrm>
            <a:off x="3649627" y="0"/>
            <a:ext cx="922176" cy="7145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FAEEE2D-7435-CECE-C28F-4CB9FD482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239"/>
            <a:ext cx="12192000" cy="53481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92C5000-EBD7-42B8-E1FA-A93DCB37E2B8}"/>
              </a:ext>
            </a:extLst>
          </p:cNvPr>
          <p:cNvSpPr/>
          <p:nvPr/>
        </p:nvSpPr>
        <p:spPr>
          <a:xfrm>
            <a:off x="4767943" y="3116422"/>
            <a:ext cx="1903445" cy="229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mail@mail.com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2E4AA8-B959-96A1-9B38-453C75813ACF}"/>
              </a:ext>
            </a:extLst>
          </p:cNvPr>
          <p:cNvSpPr/>
          <p:nvPr/>
        </p:nvSpPr>
        <p:spPr>
          <a:xfrm>
            <a:off x="4767943" y="3984170"/>
            <a:ext cx="933060" cy="229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Prénom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4F2A50-54D2-533F-BC83-970D7452D7ED}"/>
              </a:ext>
            </a:extLst>
          </p:cNvPr>
          <p:cNvSpPr/>
          <p:nvPr/>
        </p:nvSpPr>
        <p:spPr>
          <a:xfrm>
            <a:off x="7745186" y="3990391"/>
            <a:ext cx="1124338" cy="229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272D91-DFCA-DDCB-A228-18798E2494A7}"/>
              </a:ext>
            </a:extLst>
          </p:cNvPr>
          <p:cNvSpPr/>
          <p:nvPr/>
        </p:nvSpPr>
        <p:spPr>
          <a:xfrm>
            <a:off x="5391901" y="4767190"/>
            <a:ext cx="1158189" cy="229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6 12 34 56 78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E461ED-3C9F-F888-E960-39B235DDBBF8}"/>
              </a:ext>
            </a:extLst>
          </p:cNvPr>
          <p:cNvSpPr/>
          <p:nvPr/>
        </p:nvSpPr>
        <p:spPr>
          <a:xfrm>
            <a:off x="4693298" y="5961525"/>
            <a:ext cx="2649894" cy="229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Nom de votre entreprise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87A15C-0EA1-0612-6FA6-D0449FE896CD}"/>
              </a:ext>
            </a:extLst>
          </p:cNvPr>
          <p:cNvSpPr/>
          <p:nvPr/>
        </p:nvSpPr>
        <p:spPr>
          <a:xfrm>
            <a:off x="10683551" y="1017986"/>
            <a:ext cx="1265853" cy="256328"/>
          </a:xfrm>
          <a:prstGeom prst="rect">
            <a:avLst/>
          </a:prstGeom>
          <a:solidFill>
            <a:srgbClr val="044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Entreprise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5C3FD64-A8F2-1308-7549-24FFF271B241}"/>
              </a:ext>
            </a:extLst>
          </p:cNvPr>
          <p:cNvSpPr/>
          <p:nvPr/>
        </p:nvSpPr>
        <p:spPr>
          <a:xfrm>
            <a:off x="10671606" y="937239"/>
            <a:ext cx="1277798" cy="365126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8F60BDCD-FAA8-416A-5E5F-D9F5EECB4820}"/>
              </a:ext>
            </a:extLst>
          </p:cNvPr>
          <p:cNvSpPr/>
          <p:nvPr/>
        </p:nvSpPr>
        <p:spPr>
          <a:xfrm>
            <a:off x="11029416" y="223935"/>
            <a:ext cx="1045609" cy="428574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Votre compte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095B48D-8992-FB81-F434-C73B82EDA540}"/>
              </a:ext>
            </a:extLst>
          </p:cNvPr>
          <p:cNvCxnSpPr>
            <a:cxnSpLocks/>
            <a:stCxn id="3" idx="0"/>
            <a:endCxn id="10" idx="2"/>
          </p:cNvCxnSpPr>
          <p:nvPr/>
        </p:nvCxnSpPr>
        <p:spPr>
          <a:xfrm flipV="1">
            <a:off x="11310505" y="652509"/>
            <a:ext cx="241716" cy="284730"/>
          </a:xfrm>
          <a:prstGeom prst="straightConnector1">
            <a:avLst/>
          </a:prstGeom>
          <a:ln w="28575"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E6D9F88B-53A4-E8A5-2018-5178C9F20D05}"/>
              </a:ext>
            </a:extLst>
          </p:cNvPr>
          <p:cNvSpPr/>
          <p:nvPr/>
        </p:nvSpPr>
        <p:spPr>
          <a:xfrm>
            <a:off x="70849" y="906020"/>
            <a:ext cx="337457" cy="365126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rganigramme : Alternative 23">
            <a:extLst>
              <a:ext uri="{FF2B5EF4-FFF2-40B4-BE49-F238E27FC236}">
                <a16:creationId xmlns:a16="http://schemas.microsoft.com/office/drawing/2014/main" id="{98DE7A4C-E6BD-894B-E8F9-4E79F99292A3}"/>
              </a:ext>
            </a:extLst>
          </p:cNvPr>
          <p:cNvSpPr/>
          <p:nvPr/>
        </p:nvSpPr>
        <p:spPr>
          <a:xfrm>
            <a:off x="116976" y="349471"/>
            <a:ext cx="919988" cy="365126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Tableau de bord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1F0F832-DC20-C6EB-B555-A155D247E5EA}"/>
              </a:ext>
            </a:extLst>
          </p:cNvPr>
          <p:cNvCxnSpPr>
            <a:cxnSpLocks/>
            <a:stCxn id="23" idx="7"/>
            <a:endCxn id="24" idx="2"/>
          </p:cNvCxnSpPr>
          <p:nvPr/>
        </p:nvCxnSpPr>
        <p:spPr>
          <a:xfrm flipV="1">
            <a:off x="358887" y="714597"/>
            <a:ext cx="218083" cy="244894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959FC20D-59DF-1ED1-C25C-8DD54C5133D8}"/>
              </a:ext>
            </a:extLst>
          </p:cNvPr>
          <p:cNvSpPr/>
          <p:nvPr/>
        </p:nvSpPr>
        <p:spPr>
          <a:xfrm>
            <a:off x="588915" y="947050"/>
            <a:ext cx="903983" cy="365126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rganigramme : Alternative 30">
            <a:extLst>
              <a:ext uri="{FF2B5EF4-FFF2-40B4-BE49-F238E27FC236}">
                <a16:creationId xmlns:a16="http://schemas.microsoft.com/office/drawing/2014/main" id="{BC68EF90-B68E-6B47-9364-6280C104D078}"/>
              </a:ext>
            </a:extLst>
          </p:cNvPr>
          <p:cNvSpPr/>
          <p:nvPr/>
        </p:nvSpPr>
        <p:spPr>
          <a:xfrm>
            <a:off x="1423307" y="302359"/>
            <a:ext cx="993322" cy="365126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Campagne email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7223B1C6-D022-C2C5-E4DF-ABF92C266D6F}"/>
              </a:ext>
            </a:extLst>
          </p:cNvPr>
          <p:cNvCxnSpPr>
            <a:cxnSpLocks/>
            <a:stCxn id="30" idx="7"/>
            <a:endCxn id="31" idx="2"/>
          </p:cNvCxnSpPr>
          <p:nvPr/>
        </p:nvCxnSpPr>
        <p:spPr>
          <a:xfrm flipV="1">
            <a:off x="1360513" y="667485"/>
            <a:ext cx="559455" cy="333036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58DCDC95-2127-2F4D-695F-0EDA581E52B3}"/>
              </a:ext>
            </a:extLst>
          </p:cNvPr>
          <p:cNvSpPr/>
          <p:nvPr/>
        </p:nvSpPr>
        <p:spPr>
          <a:xfrm>
            <a:off x="1653707" y="947050"/>
            <a:ext cx="903983" cy="365126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Organigramme : Alternative 37">
            <a:extLst>
              <a:ext uri="{FF2B5EF4-FFF2-40B4-BE49-F238E27FC236}">
                <a16:creationId xmlns:a16="http://schemas.microsoft.com/office/drawing/2014/main" id="{3679D5C5-76FF-FF79-6553-056F2AF68284}"/>
              </a:ext>
            </a:extLst>
          </p:cNvPr>
          <p:cNvSpPr/>
          <p:nvPr/>
        </p:nvSpPr>
        <p:spPr>
          <a:xfrm>
            <a:off x="1130271" y="1588193"/>
            <a:ext cx="1286358" cy="365126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Réponses automatiques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07EC0870-0761-D6F4-36A9-FD1D8110D353}"/>
              </a:ext>
            </a:extLst>
          </p:cNvPr>
          <p:cNvCxnSpPr>
            <a:cxnSpLocks/>
            <a:stCxn id="37" idx="4"/>
            <a:endCxn id="38" idx="0"/>
          </p:cNvCxnSpPr>
          <p:nvPr/>
        </p:nvCxnSpPr>
        <p:spPr>
          <a:xfrm flipH="1">
            <a:off x="1773450" y="1312176"/>
            <a:ext cx="332249" cy="276017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6BA904E4-B3A3-8B89-3EAC-306F9043C1EF}"/>
              </a:ext>
            </a:extLst>
          </p:cNvPr>
          <p:cNvSpPr/>
          <p:nvPr/>
        </p:nvSpPr>
        <p:spPr>
          <a:xfrm>
            <a:off x="3961422" y="959491"/>
            <a:ext cx="903983" cy="365126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Organigramme : Alternative 49">
            <a:extLst>
              <a:ext uri="{FF2B5EF4-FFF2-40B4-BE49-F238E27FC236}">
                <a16:creationId xmlns:a16="http://schemas.microsoft.com/office/drawing/2014/main" id="{708ED9EB-7CBA-EBD8-D010-5A8210A93E0B}"/>
              </a:ext>
            </a:extLst>
          </p:cNvPr>
          <p:cNvSpPr/>
          <p:nvPr/>
        </p:nvSpPr>
        <p:spPr>
          <a:xfrm>
            <a:off x="3437986" y="1600634"/>
            <a:ext cx="1133817" cy="365126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Devinez !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F2F2908A-F411-FA99-DA3B-C8FA8E127E6B}"/>
              </a:ext>
            </a:extLst>
          </p:cNvPr>
          <p:cNvCxnSpPr>
            <a:cxnSpLocks/>
            <a:stCxn id="49" idx="4"/>
            <a:endCxn id="50" idx="0"/>
          </p:cNvCxnSpPr>
          <p:nvPr/>
        </p:nvCxnSpPr>
        <p:spPr>
          <a:xfrm flipH="1">
            <a:off x="4004895" y="1324617"/>
            <a:ext cx="408519" cy="276017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127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Sendinblue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DB83470-2105-22BC-0400-B792401F6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3" r="80090" b="26053"/>
          <a:stretch/>
        </p:blipFill>
        <p:spPr>
          <a:xfrm>
            <a:off x="3649627" y="0"/>
            <a:ext cx="922176" cy="71459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C5E93B5-98A0-5E84-1F46-1E7DB07D8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1" y="1088583"/>
            <a:ext cx="12192000" cy="5624864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EFFCBB67-1488-CDAC-A4A2-AB3EA55576B0}"/>
              </a:ext>
            </a:extLst>
          </p:cNvPr>
          <p:cNvSpPr/>
          <p:nvPr/>
        </p:nvSpPr>
        <p:spPr>
          <a:xfrm>
            <a:off x="12441" y="1080555"/>
            <a:ext cx="428233" cy="365126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Alternative 20">
            <a:extLst>
              <a:ext uri="{FF2B5EF4-FFF2-40B4-BE49-F238E27FC236}">
                <a16:creationId xmlns:a16="http://schemas.microsoft.com/office/drawing/2014/main" id="{4B11E2E2-2974-2D69-4292-B1701C128833}"/>
              </a:ext>
            </a:extLst>
          </p:cNvPr>
          <p:cNvSpPr/>
          <p:nvPr/>
        </p:nvSpPr>
        <p:spPr>
          <a:xfrm>
            <a:off x="1511558" y="2009291"/>
            <a:ext cx="1768081" cy="687256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Retrouvez les envois « campagnes » que vous avez faits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EF66C0F-5D4A-878F-28CB-B9691304D1EA}"/>
              </a:ext>
            </a:extLst>
          </p:cNvPr>
          <p:cNvCxnSpPr>
            <a:cxnSpLocks/>
          </p:cNvCxnSpPr>
          <p:nvPr/>
        </p:nvCxnSpPr>
        <p:spPr>
          <a:xfrm>
            <a:off x="838200" y="2058394"/>
            <a:ext cx="673359" cy="73729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36C9D6FF-8237-6541-1564-56E24853EAAB}"/>
              </a:ext>
            </a:extLst>
          </p:cNvPr>
          <p:cNvSpPr/>
          <p:nvPr/>
        </p:nvSpPr>
        <p:spPr>
          <a:xfrm>
            <a:off x="12441" y="1485409"/>
            <a:ext cx="1307912" cy="365126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4F7530C-65FE-71C3-49A3-3245B25BAA16}"/>
              </a:ext>
            </a:extLst>
          </p:cNvPr>
          <p:cNvCxnSpPr>
            <a:cxnSpLocks/>
          </p:cNvCxnSpPr>
          <p:nvPr/>
        </p:nvCxnSpPr>
        <p:spPr>
          <a:xfrm>
            <a:off x="1320352" y="1667972"/>
            <a:ext cx="1852056" cy="108834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266EF5CF-2CD4-F288-626D-D3EE12E1258E}"/>
              </a:ext>
            </a:extLst>
          </p:cNvPr>
          <p:cNvSpPr/>
          <p:nvPr/>
        </p:nvSpPr>
        <p:spPr>
          <a:xfrm>
            <a:off x="0" y="1933216"/>
            <a:ext cx="852719" cy="258638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19062D5-E582-E7D6-28D0-495903BEAF4E}"/>
              </a:ext>
            </a:extLst>
          </p:cNvPr>
          <p:cNvSpPr/>
          <p:nvPr/>
        </p:nvSpPr>
        <p:spPr>
          <a:xfrm>
            <a:off x="49240" y="2281531"/>
            <a:ext cx="949136" cy="258638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8C388ACA-6B03-6ED1-1C65-DF9AF92C2318}"/>
              </a:ext>
            </a:extLst>
          </p:cNvPr>
          <p:cNvSpPr/>
          <p:nvPr/>
        </p:nvSpPr>
        <p:spPr>
          <a:xfrm>
            <a:off x="49240" y="2608716"/>
            <a:ext cx="1023780" cy="258638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8FD6FAC-55D3-8243-F69B-3F1A026A0BEC}"/>
              </a:ext>
            </a:extLst>
          </p:cNvPr>
          <p:cNvSpPr/>
          <p:nvPr/>
        </p:nvSpPr>
        <p:spPr>
          <a:xfrm>
            <a:off x="77232" y="2961422"/>
            <a:ext cx="949136" cy="258638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Organigramme : Alternative 41">
            <a:extLst>
              <a:ext uri="{FF2B5EF4-FFF2-40B4-BE49-F238E27FC236}">
                <a16:creationId xmlns:a16="http://schemas.microsoft.com/office/drawing/2014/main" id="{62DA22F0-CECF-8F82-0E22-CA7803D0CADA}"/>
              </a:ext>
            </a:extLst>
          </p:cNvPr>
          <p:cNvSpPr/>
          <p:nvPr/>
        </p:nvSpPr>
        <p:spPr>
          <a:xfrm>
            <a:off x="1671734" y="2821725"/>
            <a:ext cx="1768081" cy="687256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Retrouvez les modèles de mails que vous avez crées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89A07C04-BCB9-182A-A4E9-F45111088231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998376" y="2410850"/>
            <a:ext cx="673359" cy="533707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rganigramme : Alternative 44">
            <a:extLst>
              <a:ext uri="{FF2B5EF4-FFF2-40B4-BE49-F238E27FC236}">
                <a16:creationId xmlns:a16="http://schemas.microsoft.com/office/drawing/2014/main" id="{22F6FB81-032B-1538-B4CC-B2950D3BC09C}"/>
              </a:ext>
            </a:extLst>
          </p:cNvPr>
          <p:cNvSpPr/>
          <p:nvPr/>
        </p:nvSpPr>
        <p:spPr>
          <a:xfrm>
            <a:off x="1671734" y="3713661"/>
            <a:ext cx="1183433" cy="248010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Devinez !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EBBAEB1D-863E-82F8-41FE-96C7D353B704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1073020" y="2738035"/>
            <a:ext cx="598715" cy="1098458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FBCC0F63-ECF0-51EF-E3E6-6EC7C6CEC61C}"/>
              </a:ext>
            </a:extLst>
          </p:cNvPr>
          <p:cNvCxnSpPr>
            <a:cxnSpLocks/>
            <a:stCxn id="36" idx="6"/>
          </p:cNvCxnSpPr>
          <p:nvPr/>
        </p:nvCxnSpPr>
        <p:spPr>
          <a:xfrm>
            <a:off x="1026368" y="3090741"/>
            <a:ext cx="645365" cy="753780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rganigramme : Alternative 53">
            <a:extLst>
              <a:ext uri="{FF2B5EF4-FFF2-40B4-BE49-F238E27FC236}">
                <a16:creationId xmlns:a16="http://schemas.microsoft.com/office/drawing/2014/main" id="{7C5E45CD-B1A6-A167-A01C-8A9CD10CB402}"/>
              </a:ext>
            </a:extLst>
          </p:cNvPr>
          <p:cNvSpPr/>
          <p:nvPr/>
        </p:nvSpPr>
        <p:spPr>
          <a:xfrm>
            <a:off x="8784439" y="1589588"/>
            <a:ext cx="1254898" cy="687256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Pour créer un nouvel envoi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155B4E5A-3EE8-19FE-ED87-D0F941F3EA2F}"/>
              </a:ext>
            </a:extLst>
          </p:cNvPr>
          <p:cNvCxnSpPr>
            <a:cxnSpLocks/>
            <a:stCxn id="56" idx="2"/>
            <a:endCxn id="54" idx="3"/>
          </p:cNvCxnSpPr>
          <p:nvPr/>
        </p:nvCxnSpPr>
        <p:spPr>
          <a:xfrm flipH="1">
            <a:off x="10039337" y="1753962"/>
            <a:ext cx="405951" cy="179254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>
            <a:extLst>
              <a:ext uri="{FF2B5EF4-FFF2-40B4-BE49-F238E27FC236}">
                <a16:creationId xmlns:a16="http://schemas.microsoft.com/office/drawing/2014/main" id="{AD28C0B6-E9EF-7B8A-0558-E92393ACA28A}"/>
              </a:ext>
            </a:extLst>
          </p:cNvPr>
          <p:cNvSpPr/>
          <p:nvPr/>
        </p:nvSpPr>
        <p:spPr>
          <a:xfrm>
            <a:off x="10445288" y="1538360"/>
            <a:ext cx="1572541" cy="431203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822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0" y="1914226"/>
            <a:ext cx="7210697" cy="2064149"/>
          </a:xfrm>
          <a:prstGeom prst="flowChartAlternateProcess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2653912"/>
            <a:ext cx="721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🖼 Comment créer des </a:t>
            </a:r>
            <a:r>
              <a:rPr lang="fr-FR" sz="3200" b="1" dirty="0" err="1">
                <a:solidFill>
                  <a:schemeClr val="bg1"/>
                </a:solidFill>
              </a:rPr>
              <a:t>templates</a:t>
            </a:r>
            <a:r>
              <a:rPr lang="fr-FR" sz="3200" b="1" dirty="0">
                <a:solidFill>
                  <a:schemeClr val="bg1"/>
                </a:solidFill>
              </a:rPr>
              <a:t> ?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3B1AB1-88D0-49C0-81F5-CB95FDA5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7E23-F404-41E1-8F9C-F622972CF723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8D4A5C-45CD-422F-B829-636080C2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F4DB2B-A6D3-4F56-8C3A-D775A299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346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🖼 TEMPLATE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632C903-112E-9EE9-FF63-3F0153426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87" y="909176"/>
            <a:ext cx="10383699" cy="581106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CBD3ED0A-CAF2-C14B-E72B-2FCCC3B5C2C1}"/>
              </a:ext>
            </a:extLst>
          </p:cNvPr>
          <p:cNvSpPr/>
          <p:nvPr/>
        </p:nvSpPr>
        <p:spPr>
          <a:xfrm>
            <a:off x="9366782" y="984127"/>
            <a:ext cx="1572541" cy="431203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9BDBC98-4DC3-10D6-A906-F2B731D76044}"/>
              </a:ext>
            </a:extLst>
          </p:cNvPr>
          <p:cNvSpPr/>
          <p:nvPr/>
        </p:nvSpPr>
        <p:spPr>
          <a:xfrm>
            <a:off x="10786634" y="850845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B18A89-58A0-35AE-DF65-147C7602B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06" y="1604366"/>
            <a:ext cx="10526594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7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27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B0E-7843-4AEB-965A-3D1FA3E0A4B8}" type="datetime1">
              <a:rPr lang="fr-FR" smtClean="0"/>
              <a:t>09/02/2023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2987351" y="767778"/>
            <a:ext cx="53946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   </a:t>
            </a:r>
            <a:endParaRPr lang="fr-FR" sz="2800" dirty="0"/>
          </a:p>
          <a:p>
            <a:r>
              <a:rPr lang="fr-FR" sz="2800" dirty="0"/>
              <a:t>🤓 Newsletter, quésaco ?!</a:t>
            </a:r>
            <a:endParaRPr lang="fr-FR" sz="2800" b="1" dirty="0"/>
          </a:p>
          <a:p>
            <a:pPr algn="ctr"/>
            <a:endParaRPr lang="fr-FR" sz="2800" b="1" dirty="0"/>
          </a:p>
          <a:p>
            <a:r>
              <a:rPr lang="fr-FR" sz="2800" b="1" dirty="0"/>
              <a:t>🔧 </a:t>
            </a:r>
            <a:r>
              <a:rPr lang="fr-FR" sz="2800" dirty="0"/>
              <a:t>Présentation des outils choisis</a:t>
            </a:r>
          </a:p>
          <a:p>
            <a:endParaRPr lang="fr-FR" sz="2800" dirty="0"/>
          </a:p>
          <a:p>
            <a:r>
              <a:rPr lang="fr-FR" sz="2800" dirty="0"/>
              <a:t>       Sendinblue</a:t>
            </a:r>
          </a:p>
          <a:p>
            <a:endParaRPr lang="fr-FR" sz="2800" dirty="0"/>
          </a:p>
          <a:p>
            <a:r>
              <a:rPr lang="fr-FR" sz="2800" dirty="0"/>
              <a:t>🖼 </a:t>
            </a:r>
            <a:r>
              <a:rPr lang="fr-FR" sz="2800" dirty="0" err="1"/>
              <a:t>Templates</a:t>
            </a:r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👥 Contacts       </a:t>
            </a:r>
          </a:p>
          <a:p>
            <a:endParaRPr lang="fr-FR" sz="2800" dirty="0"/>
          </a:p>
          <a:p>
            <a:r>
              <a:rPr lang="fr-FR" sz="2800" dirty="0"/>
              <a:t>🤖 Automatisation	</a:t>
            </a:r>
          </a:p>
          <a:p>
            <a:r>
              <a:rPr lang="fr-FR" sz="2800" dirty="0"/>
              <a:t>	</a:t>
            </a:r>
          </a:p>
          <a:p>
            <a:r>
              <a:rPr lang="fr-FR" sz="2800" dirty="0"/>
              <a:t>	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FABB387-2D2C-6D66-2B82-96316ABC5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3" r="80090" b="26053"/>
          <a:stretch/>
        </p:blipFill>
        <p:spPr>
          <a:xfrm>
            <a:off x="2833395" y="2860119"/>
            <a:ext cx="748005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16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83FE4C6-2168-0D54-F767-1C2D7CE094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60"/>
          <a:stretch/>
        </p:blipFill>
        <p:spPr>
          <a:xfrm>
            <a:off x="1241498" y="1526476"/>
            <a:ext cx="9709003" cy="5231346"/>
          </a:xfrm>
          <a:prstGeom prst="rect">
            <a:avLst/>
          </a:prstGeom>
          <a:ln>
            <a:solidFill>
              <a:srgbClr val="008037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🖼 TEMPLATE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0632C903-112E-9EE9-FF63-3F0153426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87" y="909176"/>
            <a:ext cx="10383699" cy="581106"/>
          </a:xfrm>
          <a:prstGeom prst="rect">
            <a:avLst/>
          </a:prstGeom>
        </p:spPr>
      </p:pic>
      <p:sp>
        <p:nvSpPr>
          <p:cNvPr id="12" name="Organigramme : Alternative 11">
            <a:extLst>
              <a:ext uri="{FF2B5EF4-FFF2-40B4-BE49-F238E27FC236}">
                <a16:creationId xmlns:a16="http://schemas.microsoft.com/office/drawing/2014/main" id="{0BAE68A2-CF0A-A6EF-6186-CC40A920155D}"/>
              </a:ext>
            </a:extLst>
          </p:cNvPr>
          <p:cNvSpPr/>
          <p:nvPr/>
        </p:nvSpPr>
        <p:spPr>
          <a:xfrm>
            <a:off x="10950501" y="2191854"/>
            <a:ext cx="1254898" cy="1167163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Utilise les informations des contacts dans les mails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54F10C1-1AF8-30C1-13ED-5C895F5BF65D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9022702" y="1199729"/>
            <a:ext cx="344080" cy="326747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CBD3ED0A-CAF2-C14B-E72B-2FCCC3B5C2C1}"/>
              </a:ext>
            </a:extLst>
          </p:cNvPr>
          <p:cNvSpPr/>
          <p:nvPr/>
        </p:nvSpPr>
        <p:spPr>
          <a:xfrm>
            <a:off x="9366782" y="984127"/>
            <a:ext cx="1572541" cy="431203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DF2F0B7-E432-0AFE-F524-D87E79B16162}"/>
              </a:ext>
            </a:extLst>
          </p:cNvPr>
          <p:cNvCxnSpPr>
            <a:cxnSpLocks/>
          </p:cNvCxnSpPr>
          <p:nvPr/>
        </p:nvCxnSpPr>
        <p:spPr>
          <a:xfrm>
            <a:off x="10527221" y="2899213"/>
            <a:ext cx="412102" cy="0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DAE4F5EC-6F87-90CF-D898-E69F31779576}"/>
              </a:ext>
            </a:extLst>
          </p:cNvPr>
          <p:cNvSpPr/>
          <p:nvPr/>
        </p:nvSpPr>
        <p:spPr>
          <a:xfrm>
            <a:off x="9022702" y="2683611"/>
            <a:ext cx="1504519" cy="431203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9BDBC98-4DC3-10D6-A906-F2B731D76044}"/>
              </a:ext>
            </a:extLst>
          </p:cNvPr>
          <p:cNvSpPr/>
          <p:nvPr/>
        </p:nvSpPr>
        <p:spPr>
          <a:xfrm>
            <a:off x="10786634" y="850845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5" name="Organigramme : Alternative 24">
            <a:extLst>
              <a:ext uri="{FF2B5EF4-FFF2-40B4-BE49-F238E27FC236}">
                <a16:creationId xmlns:a16="http://schemas.microsoft.com/office/drawing/2014/main" id="{CA61C86E-028D-719C-05E6-B93854D6A205}"/>
              </a:ext>
            </a:extLst>
          </p:cNvPr>
          <p:cNvSpPr/>
          <p:nvPr/>
        </p:nvSpPr>
        <p:spPr>
          <a:xfrm>
            <a:off x="-24578" y="1732050"/>
            <a:ext cx="1254898" cy="502690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Complétez le formulaire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61A9DD5-3BE0-7479-7AFF-27F17FEB4E30}"/>
              </a:ext>
            </a:extLst>
          </p:cNvPr>
          <p:cNvSpPr/>
          <p:nvPr/>
        </p:nvSpPr>
        <p:spPr>
          <a:xfrm>
            <a:off x="1065772" y="1582914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71043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83FE4C6-2168-0D54-F767-1C2D7CE094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60"/>
          <a:stretch/>
        </p:blipFill>
        <p:spPr>
          <a:xfrm>
            <a:off x="1241498" y="1526476"/>
            <a:ext cx="9709003" cy="5231346"/>
          </a:xfrm>
          <a:prstGeom prst="rect">
            <a:avLst/>
          </a:prstGeom>
          <a:ln>
            <a:solidFill>
              <a:srgbClr val="008037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🖼 TEMPLATE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632C903-112E-9EE9-FF63-3F0153426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87" y="909176"/>
            <a:ext cx="10383699" cy="581106"/>
          </a:xfrm>
          <a:prstGeom prst="rect">
            <a:avLst/>
          </a:prstGeom>
        </p:spPr>
      </p:pic>
      <p:sp>
        <p:nvSpPr>
          <p:cNvPr id="12" name="Organigramme : Alternative 11">
            <a:extLst>
              <a:ext uri="{FF2B5EF4-FFF2-40B4-BE49-F238E27FC236}">
                <a16:creationId xmlns:a16="http://schemas.microsoft.com/office/drawing/2014/main" id="{0BAE68A2-CF0A-A6EF-6186-CC40A920155D}"/>
              </a:ext>
            </a:extLst>
          </p:cNvPr>
          <p:cNvSpPr/>
          <p:nvPr/>
        </p:nvSpPr>
        <p:spPr>
          <a:xfrm>
            <a:off x="10950501" y="2191854"/>
            <a:ext cx="1254898" cy="1167163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Utilise les informations des contacts dans les mails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54F10C1-1AF8-30C1-13ED-5C895F5BF65D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9022702" y="1199729"/>
            <a:ext cx="344080" cy="326747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CBD3ED0A-CAF2-C14B-E72B-2FCCC3B5C2C1}"/>
              </a:ext>
            </a:extLst>
          </p:cNvPr>
          <p:cNvSpPr/>
          <p:nvPr/>
        </p:nvSpPr>
        <p:spPr>
          <a:xfrm>
            <a:off x="9366782" y="984127"/>
            <a:ext cx="1572541" cy="431203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0DF2F0B7-E432-0AFE-F524-D87E79B16162}"/>
              </a:ext>
            </a:extLst>
          </p:cNvPr>
          <p:cNvCxnSpPr>
            <a:cxnSpLocks/>
          </p:cNvCxnSpPr>
          <p:nvPr/>
        </p:nvCxnSpPr>
        <p:spPr>
          <a:xfrm>
            <a:off x="10527221" y="2899213"/>
            <a:ext cx="412102" cy="0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DAE4F5EC-6F87-90CF-D898-E69F31779576}"/>
              </a:ext>
            </a:extLst>
          </p:cNvPr>
          <p:cNvSpPr/>
          <p:nvPr/>
        </p:nvSpPr>
        <p:spPr>
          <a:xfrm>
            <a:off x="9022702" y="2683611"/>
            <a:ext cx="1504519" cy="431203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C6C0229-C639-0A58-160B-148AF3CCD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4921" y="6405074"/>
            <a:ext cx="2547079" cy="411079"/>
          </a:xfrm>
          <a:prstGeom prst="rect">
            <a:avLst/>
          </a:prstGeom>
          <a:ln>
            <a:solidFill>
              <a:srgbClr val="008037"/>
            </a:solidFill>
          </a:ln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C9BDBC98-4DC3-10D6-A906-F2B731D76044}"/>
              </a:ext>
            </a:extLst>
          </p:cNvPr>
          <p:cNvSpPr/>
          <p:nvPr/>
        </p:nvSpPr>
        <p:spPr>
          <a:xfrm>
            <a:off x="10786634" y="850845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5" name="Organigramme : Alternative 24">
            <a:extLst>
              <a:ext uri="{FF2B5EF4-FFF2-40B4-BE49-F238E27FC236}">
                <a16:creationId xmlns:a16="http://schemas.microsoft.com/office/drawing/2014/main" id="{CA61C86E-028D-719C-05E6-B93854D6A205}"/>
              </a:ext>
            </a:extLst>
          </p:cNvPr>
          <p:cNvSpPr/>
          <p:nvPr/>
        </p:nvSpPr>
        <p:spPr>
          <a:xfrm>
            <a:off x="-24578" y="1732050"/>
            <a:ext cx="1254898" cy="502690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Complétez le formulaire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61A9DD5-3BE0-7479-7AFF-27F17FEB4E30}"/>
              </a:ext>
            </a:extLst>
          </p:cNvPr>
          <p:cNvSpPr/>
          <p:nvPr/>
        </p:nvSpPr>
        <p:spPr>
          <a:xfrm>
            <a:off x="1065772" y="1582914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453C0C3-46B2-C7BB-79D9-78A43B543AE4}"/>
              </a:ext>
            </a:extLst>
          </p:cNvPr>
          <p:cNvSpPr/>
          <p:nvPr/>
        </p:nvSpPr>
        <p:spPr>
          <a:xfrm>
            <a:off x="10717762" y="6093529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27" name="Organigramme : Alternative 26">
            <a:extLst>
              <a:ext uri="{FF2B5EF4-FFF2-40B4-BE49-F238E27FC236}">
                <a16:creationId xmlns:a16="http://schemas.microsoft.com/office/drawing/2014/main" id="{CD458B96-EA60-F8A7-5603-FDA9A39A442C}"/>
              </a:ext>
            </a:extLst>
          </p:cNvPr>
          <p:cNvSpPr/>
          <p:nvPr/>
        </p:nvSpPr>
        <p:spPr>
          <a:xfrm>
            <a:off x="11018928" y="6031022"/>
            <a:ext cx="794892" cy="381588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Validez</a:t>
            </a:r>
          </a:p>
        </p:txBody>
      </p:sp>
    </p:spTree>
    <p:extLst>
      <p:ext uri="{BB962C8B-B14F-4D97-AF65-F5344CB8AC3E}">
        <p14:creationId xmlns:p14="http://schemas.microsoft.com/office/powerpoint/2010/main" val="4076704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🖼 TEMPLATE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9FB5CB-F048-BBFC-4D7F-8C661FC517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32"/>
          <a:stretch/>
        </p:blipFill>
        <p:spPr>
          <a:xfrm>
            <a:off x="1091807" y="1109977"/>
            <a:ext cx="9610859" cy="5689556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40DC11B1-8F31-A95E-FA6A-636779244603}"/>
              </a:ext>
            </a:extLst>
          </p:cNvPr>
          <p:cNvSpPr/>
          <p:nvPr/>
        </p:nvSpPr>
        <p:spPr>
          <a:xfrm>
            <a:off x="1091807" y="1151090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1" name="Organigramme : Alternative 10">
            <a:extLst>
              <a:ext uri="{FF2B5EF4-FFF2-40B4-BE49-F238E27FC236}">
                <a16:creationId xmlns:a16="http://schemas.microsoft.com/office/drawing/2014/main" id="{6553029E-A7F7-F860-D23B-8A7A09516084}"/>
              </a:ext>
            </a:extLst>
          </p:cNvPr>
          <p:cNvSpPr/>
          <p:nvPr/>
        </p:nvSpPr>
        <p:spPr>
          <a:xfrm>
            <a:off x="1392972" y="1088582"/>
            <a:ext cx="1294243" cy="544273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Choisissez votre modèle</a:t>
            </a:r>
          </a:p>
        </p:txBody>
      </p:sp>
    </p:spTree>
    <p:extLst>
      <p:ext uri="{BB962C8B-B14F-4D97-AF65-F5344CB8AC3E}">
        <p14:creationId xmlns:p14="http://schemas.microsoft.com/office/powerpoint/2010/main" val="3700239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🖼 TEMPLATE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FD15DE-A0B5-2A68-5ACA-5A1D3DABA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6291"/>
            <a:ext cx="12192000" cy="5822665"/>
          </a:xfrm>
          <a:prstGeom prst="rect">
            <a:avLst/>
          </a:prstGeom>
        </p:spPr>
      </p:pic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FB0C6657-CC17-B178-A752-9816FA24A231}"/>
              </a:ext>
            </a:extLst>
          </p:cNvPr>
          <p:cNvSpPr/>
          <p:nvPr/>
        </p:nvSpPr>
        <p:spPr>
          <a:xfrm>
            <a:off x="305456" y="5796573"/>
            <a:ext cx="2258966" cy="365125"/>
          </a:xfrm>
          <a:prstGeom prst="flowChartAlternateProcess">
            <a:avLst/>
          </a:prstGeom>
          <a:solidFill>
            <a:srgbClr val="008037"/>
          </a:solidFill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Principe du glisser-déposer</a:t>
            </a:r>
          </a:p>
        </p:txBody>
      </p: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21DDC9C9-06FD-62D1-EC8D-E18F0E09CC0D}"/>
              </a:ext>
            </a:extLst>
          </p:cNvPr>
          <p:cNvSpPr/>
          <p:nvPr/>
        </p:nvSpPr>
        <p:spPr>
          <a:xfrm>
            <a:off x="4850688" y="875151"/>
            <a:ext cx="2093098" cy="365125"/>
          </a:xfrm>
          <a:prstGeom prst="flowChartAlternateProcess">
            <a:avLst/>
          </a:prstGeom>
          <a:solidFill>
            <a:srgbClr val="008037"/>
          </a:solidFill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Rédigez votre message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8B7EC8C-6B0D-5E16-0C7F-9053A620018B}"/>
              </a:ext>
            </a:extLst>
          </p:cNvPr>
          <p:cNvSpPr/>
          <p:nvPr/>
        </p:nvSpPr>
        <p:spPr>
          <a:xfrm>
            <a:off x="9950654" y="842112"/>
            <a:ext cx="477706" cy="290171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Organigramme : Alternative 41">
            <a:extLst>
              <a:ext uri="{FF2B5EF4-FFF2-40B4-BE49-F238E27FC236}">
                <a16:creationId xmlns:a16="http://schemas.microsoft.com/office/drawing/2014/main" id="{3F31BFB6-1B67-1576-1860-6FE31B971BD4}"/>
              </a:ext>
            </a:extLst>
          </p:cNvPr>
          <p:cNvSpPr/>
          <p:nvPr/>
        </p:nvSpPr>
        <p:spPr>
          <a:xfrm>
            <a:off x="9220046" y="-12652"/>
            <a:ext cx="1816737" cy="731406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Visualisez la version ordi/smartphone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CF8E1552-F1F4-798B-3395-C2A3DDB52EBF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10128415" y="718754"/>
            <a:ext cx="53505" cy="147536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rganigramme : Alternative 48">
            <a:extLst>
              <a:ext uri="{FF2B5EF4-FFF2-40B4-BE49-F238E27FC236}">
                <a16:creationId xmlns:a16="http://schemas.microsoft.com/office/drawing/2014/main" id="{78F852EC-4083-90DF-C2CA-4CAEE3F05F7F}"/>
              </a:ext>
            </a:extLst>
          </p:cNvPr>
          <p:cNvSpPr/>
          <p:nvPr/>
        </p:nvSpPr>
        <p:spPr>
          <a:xfrm>
            <a:off x="326398" y="6135102"/>
            <a:ext cx="2219583" cy="651180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Ajoutez des nouveaux blocs en les faisant glisser</a:t>
            </a:r>
          </a:p>
        </p:txBody>
      </p:sp>
    </p:spTree>
    <p:extLst>
      <p:ext uri="{BB962C8B-B14F-4D97-AF65-F5344CB8AC3E}">
        <p14:creationId xmlns:p14="http://schemas.microsoft.com/office/powerpoint/2010/main" val="3847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🖼 TEMPLATE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FD15DE-A0B5-2A68-5ACA-5A1D3DABA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6291"/>
            <a:ext cx="12192000" cy="5822665"/>
          </a:xfrm>
          <a:prstGeom prst="rect">
            <a:avLst/>
          </a:prstGeom>
        </p:spPr>
      </p:pic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FB0C6657-CC17-B178-A752-9816FA24A231}"/>
              </a:ext>
            </a:extLst>
          </p:cNvPr>
          <p:cNvSpPr/>
          <p:nvPr/>
        </p:nvSpPr>
        <p:spPr>
          <a:xfrm>
            <a:off x="305456" y="5796573"/>
            <a:ext cx="2258966" cy="365125"/>
          </a:xfrm>
          <a:prstGeom prst="flowChartAlternateProcess">
            <a:avLst/>
          </a:prstGeom>
          <a:solidFill>
            <a:srgbClr val="008037"/>
          </a:solidFill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Principe du glisser-déposer</a:t>
            </a:r>
          </a:p>
        </p:txBody>
      </p: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21DDC9C9-06FD-62D1-EC8D-E18F0E09CC0D}"/>
              </a:ext>
            </a:extLst>
          </p:cNvPr>
          <p:cNvSpPr/>
          <p:nvPr/>
        </p:nvSpPr>
        <p:spPr>
          <a:xfrm>
            <a:off x="4850688" y="875151"/>
            <a:ext cx="2093098" cy="365125"/>
          </a:xfrm>
          <a:prstGeom prst="flowChartAlternateProcess">
            <a:avLst/>
          </a:prstGeom>
          <a:solidFill>
            <a:srgbClr val="008037"/>
          </a:solidFill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Rédigez votre message</a:t>
            </a:r>
          </a:p>
        </p:txBody>
      </p:sp>
      <p:sp>
        <p:nvSpPr>
          <p:cNvPr id="17" name="Organigramme : Alternative 16">
            <a:extLst>
              <a:ext uri="{FF2B5EF4-FFF2-40B4-BE49-F238E27FC236}">
                <a16:creationId xmlns:a16="http://schemas.microsoft.com/office/drawing/2014/main" id="{367E089F-4F94-7ADF-7C47-0F115DA1CE39}"/>
              </a:ext>
            </a:extLst>
          </p:cNvPr>
          <p:cNvSpPr/>
          <p:nvPr/>
        </p:nvSpPr>
        <p:spPr>
          <a:xfrm>
            <a:off x="4734995" y="2705052"/>
            <a:ext cx="2093098" cy="365125"/>
          </a:xfrm>
          <a:prstGeom prst="flowChartAlternateProcess">
            <a:avLst/>
          </a:prstGeom>
          <a:solidFill>
            <a:srgbClr val="008037"/>
          </a:solidFill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Fonctionne par blocs</a:t>
            </a:r>
          </a:p>
        </p:txBody>
      </p:sp>
      <p:sp>
        <p:nvSpPr>
          <p:cNvPr id="18" name="Organigramme : Alternative 17">
            <a:extLst>
              <a:ext uri="{FF2B5EF4-FFF2-40B4-BE49-F238E27FC236}">
                <a16:creationId xmlns:a16="http://schemas.microsoft.com/office/drawing/2014/main" id="{CAA6F196-E1B1-B74E-7E0E-42491832D7FD}"/>
              </a:ext>
            </a:extLst>
          </p:cNvPr>
          <p:cNvSpPr/>
          <p:nvPr/>
        </p:nvSpPr>
        <p:spPr>
          <a:xfrm>
            <a:off x="2616639" y="1539551"/>
            <a:ext cx="882341" cy="292072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9" name="Organigramme : Alternative 18">
            <a:extLst>
              <a:ext uri="{FF2B5EF4-FFF2-40B4-BE49-F238E27FC236}">
                <a16:creationId xmlns:a16="http://schemas.microsoft.com/office/drawing/2014/main" id="{44D90278-748F-2255-A04A-E139402E3350}"/>
              </a:ext>
            </a:extLst>
          </p:cNvPr>
          <p:cNvSpPr/>
          <p:nvPr/>
        </p:nvSpPr>
        <p:spPr>
          <a:xfrm>
            <a:off x="2616639" y="1844413"/>
            <a:ext cx="9419851" cy="852134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0" name="Organigramme : Alternative 19">
            <a:extLst>
              <a:ext uri="{FF2B5EF4-FFF2-40B4-BE49-F238E27FC236}">
                <a16:creationId xmlns:a16="http://schemas.microsoft.com/office/drawing/2014/main" id="{DA2CC8AE-698D-CC28-28B0-38B565B792D0}"/>
              </a:ext>
            </a:extLst>
          </p:cNvPr>
          <p:cNvSpPr/>
          <p:nvPr/>
        </p:nvSpPr>
        <p:spPr>
          <a:xfrm>
            <a:off x="2613529" y="2709337"/>
            <a:ext cx="1323989" cy="365125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1" name="Organigramme : Alternative 20">
            <a:extLst>
              <a:ext uri="{FF2B5EF4-FFF2-40B4-BE49-F238E27FC236}">
                <a16:creationId xmlns:a16="http://schemas.microsoft.com/office/drawing/2014/main" id="{9D03DCC7-569F-15CC-1AC7-D2C28B18D20A}"/>
              </a:ext>
            </a:extLst>
          </p:cNvPr>
          <p:cNvSpPr/>
          <p:nvPr/>
        </p:nvSpPr>
        <p:spPr>
          <a:xfrm>
            <a:off x="4571803" y="3078682"/>
            <a:ext cx="2407635" cy="1082766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Cliquez sur les différents blocs pour les modifier, gérer la mise en page, créer des liens vers d’autres sites…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BFC16A3-1DBC-B709-276F-7B5BDFAA001B}"/>
              </a:ext>
            </a:extLst>
          </p:cNvPr>
          <p:cNvCxnSpPr>
            <a:cxnSpLocks/>
          </p:cNvCxnSpPr>
          <p:nvPr/>
        </p:nvCxnSpPr>
        <p:spPr>
          <a:xfrm flipH="1" flipV="1">
            <a:off x="4264090" y="2696547"/>
            <a:ext cx="307713" cy="895739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lipse 40">
            <a:extLst>
              <a:ext uri="{FF2B5EF4-FFF2-40B4-BE49-F238E27FC236}">
                <a16:creationId xmlns:a16="http://schemas.microsoft.com/office/drawing/2014/main" id="{A8B7EC8C-6B0D-5E16-0C7F-9053A620018B}"/>
              </a:ext>
            </a:extLst>
          </p:cNvPr>
          <p:cNvSpPr/>
          <p:nvPr/>
        </p:nvSpPr>
        <p:spPr>
          <a:xfrm>
            <a:off x="9950654" y="842112"/>
            <a:ext cx="477706" cy="290171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Organigramme : Alternative 41">
            <a:extLst>
              <a:ext uri="{FF2B5EF4-FFF2-40B4-BE49-F238E27FC236}">
                <a16:creationId xmlns:a16="http://schemas.microsoft.com/office/drawing/2014/main" id="{3F31BFB6-1B67-1576-1860-6FE31B971BD4}"/>
              </a:ext>
            </a:extLst>
          </p:cNvPr>
          <p:cNvSpPr/>
          <p:nvPr/>
        </p:nvSpPr>
        <p:spPr>
          <a:xfrm>
            <a:off x="9220046" y="-12652"/>
            <a:ext cx="1816737" cy="731406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Visualisez la version ordi/smartphone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CF8E1552-F1F4-798B-3395-C2A3DDB52EBF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10128415" y="718754"/>
            <a:ext cx="53505" cy="147536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:a16="http://schemas.microsoft.com/office/drawing/2014/main" id="{28BE7D3E-B30D-FECE-51A0-805C5984C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834" y="4181655"/>
            <a:ext cx="5547399" cy="2109888"/>
          </a:xfrm>
          <a:prstGeom prst="rect">
            <a:avLst/>
          </a:prstGeom>
          <a:ln>
            <a:solidFill>
              <a:srgbClr val="008037"/>
            </a:solidFill>
          </a:ln>
        </p:spPr>
      </p:pic>
      <p:sp>
        <p:nvSpPr>
          <p:cNvPr id="49" name="Organigramme : Alternative 48">
            <a:extLst>
              <a:ext uri="{FF2B5EF4-FFF2-40B4-BE49-F238E27FC236}">
                <a16:creationId xmlns:a16="http://schemas.microsoft.com/office/drawing/2014/main" id="{78F852EC-4083-90DF-C2CA-4CAEE3F05F7F}"/>
              </a:ext>
            </a:extLst>
          </p:cNvPr>
          <p:cNvSpPr/>
          <p:nvPr/>
        </p:nvSpPr>
        <p:spPr>
          <a:xfrm>
            <a:off x="326398" y="6135102"/>
            <a:ext cx="2219583" cy="651180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Ajoutez des nouveaux blocs en les faisant glisser</a:t>
            </a:r>
          </a:p>
        </p:txBody>
      </p:sp>
      <p:sp>
        <p:nvSpPr>
          <p:cNvPr id="51" name="Organigramme : Alternative 50">
            <a:extLst>
              <a:ext uri="{FF2B5EF4-FFF2-40B4-BE49-F238E27FC236}">
                <a16:creationId xmlns:a16="http://schemas.microsoft.com/office/drawing/2014/main" id="{5404B7C4-5431-7EF3-286C-A2BE8C24A167}"/>
              </a:ext>
            </a:extLst>
          </p:cNvPr>
          <p:cNvSpPr/>
          <p:nvPr/>
        </p:nvSpPr>
        <p:spPr>
          <a:xfrm>
            <a:off x="5225829" y="5510518"/>
            <a:ext cx="2802109" cy="651180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En passant la souris sur les boutons, vous en découvrez les options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A4806577-8BCE-B399-9F69-AD758201970D}"/>
              </a:ext>
            </a:extLst>
          </p:cNvPr>
          <p:cNvCxnSpPr>
            <a:cxnSpLocks/>
          </p:cNvCxnSpPr>
          <p:nvPr/>
        </p:nvCxnSpPr>
        <p:spPr>
          <a:xfrm flipV="1">
            <a:off x="6943786" y="4262279"/>
            <a:ext cx="259447" cy="1228032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149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🖼 TEMPLATE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FD15DE-A0B5-2A68-5ACA-5A1D3DABA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6291"/>
            <a:ext cx="12192000" cy="5822665"/>
          </a:xfrm>
          <a:prstGeom prst="rect">
            <a:avLst/>
          </a:prstGeom>
        </p:spPr>
      </p:pic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FB0C6657-CC17-B178-A752-9816FA24A231}"/>
              </a:ext>
            </a:extLst>
          </p:cNvPr>
          <p:cNvSpPr/>
          <p:nvPr/>
        </p:nvSpPr>
        <p:spPr>
          <a:xfrm>
            <a:off x="305456" y="5796573"/>
            <a:ext cx="2258966" cy="365125"/>
          </a:xfrm>
          <a:prstGeom prst="flowChartAlternateProcess">
            <a:avLst/>
          </a:prstGeom>
          <a:solidFill>
            <a:srgbClr val="008037"/>
          </a:solidFill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Principe du glisser-déposer</a:t>
            </a:r>
          </a:p>
        </p:txBody>
      </p: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21DDC9C9-06FD-62D1-EC8D-E18F0E09CC0D}"/>
              </a:ext>
            </a:extLst>
          </p:cNvPr>
          <p:cNvSpPr/>
          <p:nvPr/>
        </p:nvSpPr>
        <p:spPr>
          <a:xfrm>
            <a:off x="4850688" y="875151"/>
            <a:ext cx="2093098" cy="365125"/>
          </a:xfrm>
          <a:prstGeom prst="flowChartAlternateProcess">
            <a:avLst/>
          </a:prstGeom>
          <a:solidFill>
            <a:srgbClr val="008037"/>
          </a:solidFill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Rédigez votre message</a:t>
            </a:r>
          </a:p>
        </p:txBody>
      </p:sp>
      <p:sp>
        <p:nvSpPr>
          <p:cNvPr id="17" name="Organigramme : Alternative 16">
            <a:extLst>
              <a:ext uri="{FF2B5EF4-FFF2-40B4-BE49-F238E27FC236}">
                <a16:creationId xmlns:a16="http://schemas.microsoft.com/office/drawing/2014/main" id="{367E089F-4F94-7ADF-7C47-0F115DA1CE39}"/>
              </a:ext>
            </a:extLst>
          </p:cNvPr>
          <p:cNvSpPr/>
          <p:nvPr/>
        </p:nvSpPr>
        <p:spPr>
          <a:xfrm>
            <a:off x="4734995" y="2705052"/>
            <a:ext cx="2093098" cy="365125"/>
          </a:xfrm>
          <a:prstGeom prst="flowChartAlternateProcess">
            <a:avLst/>
          </a:prstGeom>
          <a:solidFill>
            <a:srgbClr val="008037"/>
          </a:solidFill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Fonctionne par blocs</a:t>
            </a:r>
          </a:p>
        </p:txBody>
      </p:sp>
      <p:sp>
        <p:nvSpPr>
          <p:cNvPr id="18" name="Organigramme : Alternative 17">
            <a:extLst>
              <a:ext uri="{FF2B5EF4-FFF2-40B4-BE49-F238E27FC236}">
                <a16:creationId xmlns:a16="http://schemas.microsoft.com/office/drawing/2014/main" id="{CAA6F196-E1B1-B74E-7E0E-42491832D7FD}"/>
              </a:ext>
            </a:extLst>
          </p:cNvPr>
          <p:cNvSpPr/>
          <p:nvPr/>
        </p:nvSpPr>
        <p:spPr>
          <a:xfrm>
            <a:off x="2616639" y="1539551"/>
            <a:ext cx="882341" cy="292072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9" name="Organigramme : Alternative 18">
            <a:extLst>
              <a:ext uri="{FF2B5EF4-FFF2-40B4-BE49-F238E27FC236}">
                <a16:creationId xmlns:a16="http://schemas.microsoft.com/office/drawing/2014/main" id="{44D90278-748F-2255-A04A-E139402E3350}"/>
              </a:ext>
            </a:extLst>
          </p:cNvPr>
          <p:cNvSpPr/>
          <p:nvPr/>
        </p:nvSpPr>
        <p:spPr>
          <a:xfrm>
            <a:off x="2616639" y="1844413"/>
            <a:ext cx="9419851" cy="852134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0" name="Organigramme : Alternative 19">
            <a:extLst>
              <a:ext uri="{FF2B5EF4-FFF2-40B4-BE49-F238E27FC236}">
                <a16:creationId xmlns:a16="http://schemas.microsoft.com/office/drawing/2014/main" id="{DA2CC8AE-698D-CC28-28B0-38B565B792D0}"/>
              </a:ext>
            </a:extLst>
          </p:cNvPr>
          <p:cNvSpPr/>
          <p:nvPr/>
        </p:nvSpPr>
        <p:spPr>
          <a:xfrm>
            <a:off x="2613529" y="2709337"/>
            <a:ext cx="1323989" cy="365125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1" name="Organigramme : Alternative 20">
            <a:extLst>
              <a:ext uri="{FF2B5EF4-FFF2-40B4-BE49-F238E27FC236}">
                <a16:creationId xmlns:a16="http://schemas.microsoft.com/office/drawing/2014/main" id="{9D03DCC7-569F-15CC-1AC7-D2C28B18D20A}"/>
              </a:ext>
            </a:extLst>
          </p:cNvPr>
          <p:cNvSpPr/>
          <p:nvPr/>
        </p:nvSpPr>
        <p:spPr>
          <a:xfrm>
            <a:off x="4571803" y="3078682"/>
            <a:ext cx="2407635" cy="1082766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Cliquez sur les différents blocs pour les modifier, gérer la mise en page, créer des liens vers d’autres sites…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BFC16A3-1DBC-B709-276F-7B5BDFAA001B}"/>
              </a:ext>
            </a:extLst>
          </p:cNvPr>
          <p:cNvCxnSpPr>
            <a:cxnSpLocks/>
          </p:cNvCxnSpPr>
          <p:nvPr/>
        </p:nvCxnSpPr>
        <p:spPr>
          <a:xfrm flipH="1" flipV="1">
            <a:off x="4264090" y="2696547"/>
            <a:ext cx="307713" cy="895739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88ECBD66-E143-4092-2BBA-D3241A7A5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997" y="3674668"/>
            <a:ext cx="3381847" cy="2915057"/>
          </a:xfrm>
          <a:prstGeom prst="rect">
            <a:avLst/>
          </a:prstGeom>
          <a:ln>
            <a:solidFill>
              <a:srgbClr val="008037"/>
            </a:solidFill>
          </a:ln>
        </p:spPr>
      </p:pic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2E6B7A01-6985-7DE8-E38A-61E18AAB0D50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10181921" y="2696547"/>
            <a:ext cx="343010" cy="978121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EEEF263-1838-F541-A0EC-9505577FFBCE}"/>
              </a:ext>
            </a:extLst>
          </p:cNvPr>
          <p:cNvCxnSpPr>
            <a:cxnSpLocks/>
          </p:cNvCxnSpPr>
          <p:nvPr/>
        </p:nvCxnSpPr>
        <p:spPr>
          <a:xfrm flipH="1">
            <a:off x="10754642" y="1132283"/>
            <a:ext cx="227489" cy="699340"/>
          </a:xfrm>
          <a:prstGeom prst="line">
            <a:avLst/>
          </a:prstGeom>
          <a:ln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>
            <a:extLst>
              <a:ext uri="{FF2B5EF4-FFF2-40B4-BE49-F238E27FC236}">
                <a16:creationId xmlns:a16="http://schemas.microsoft.com/office/drawing/2014/main" id="{7FBB7854-6D7E-45DB-C5B6-1D44DFB9F84C}"/>
              </a:ext>
            </a:extLst>
          </p:cNvPr>
          <p:cNvSpPr/>
          <p:nvPr/>
        </p:nvSpPr>
        <p:spPr>
          <a:xfrm>
            <a:off x="10524931" y="842112"/>
            <a:ext cx="828869" cy="290171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A8B7EC8C-6B0D-5E16-0C7F-9053A620018B}"/>
              </a:ext>
            </a:extLst>
          </p:cNvPr>
          <p:cNvSpPr/>
          <p:nvPr/>
        </p:nvSpPr>
        <p:spPr>
          <a:xfrm>
            <a:off x="9950654" y="842112"/>
            <a:ext cx="477706" cy="290171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Organigramme : Alternative 41">
            <a:extLst>
              <a:ext uri="{FF2B5EF4-FFF2-40B4-BE49-F238E27FC236}">
                <a16:creationId xmlns:a16="http://schemas.microsoft.com/office/drawing/2014/main" id="{3F31BFB6-1B67-1576-1860-6FE31B971BD4}"/>
              </a:ext>
            </a:extLst>
          </p:cNvPr>
          <p:cNvSpPr/>
          <p:nvPr/>
        </p:nvSpPr>
        <p:spPr>
          <a:xfrm>
            <a:off x="9220046" y="-12652"/>
            <a:ext cx="1816737" cy="731406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Visualisez la version ordi/smartphone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CF8E1552-F1F4-798B-3395-C2A3DDB52EBF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10128415" y="718754"/>
            <a:ext cx="53505" cy="147536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:a16="http://schemas.microsoft.com/office/drawing/2014/main" id="{28BE7D3E-B30D-FECE-51A0-805C5984C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834" y="4181655"/>
            <a:ext cx="5547399" cy="2109888"/>
          </a:xfrm>
          <a:prstGeom prst="rect">
            <a:avLst/>
          </a:prstGeom>
          <a:ln>
            <a:solidFill>
              <a:srgbClr val="008037"/>
            </a:solidFill>
          </a:ln>
        </p:spPr>
      </p:pic>
      <p:sp>
        <p:nvSpPr>
          <p:cNvPr id="49" name="Organigramme : Alternative 48">
            <a:extLst>
              <a:ext uri="{FF2B5EF4-FFF2-40B4-BE49-F238E27FC236}">
                <a16:creationId xmlns:a16="http://schemas.microsoft.com/office/drawing/2014/main" id="{78F852EC-4083-90DF-C2CA-4CAEE3F05F7F}"/>
              </a:ext>
            </a:extLst>
          </p:cNvPr>
          <p:cNvSpPr/>
          <p:nvPr/>
        </p:nvSpPr>
        <p:spPr>
          <a:xfrm>
            <a:off x="326398" y="6135102"/>
            <a:ext cx="2219583" cy="651180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Ajoutez des nouveaux blocs en les faisant glisser</a:t>
            </a:r>
          </a:p>
        </p:txBody>
      </p:sp>
      <p:sp>
        <p:nvSpPr>
          <p:cNvPr id="51" name="Organigramme : Alternative 50">
            <a:extLst>
              <a:ext uri="{FF2B5EF4-FFF2-40B4-BE49-F238E27FC236}">
                <a16:creationId xmlns:a16="http://schemas.microsoft.com/office/drawing/2014/main" id="{5404B7C4-5431-7EF3-286C-A2BE8C24A167}"/>
              </a:ext>
            </a:extLst>
          </p:cNvPr>
          <p:cNvSpPr/>
          <p:nvPr/>
        </p:nvSpPr>
        <p:spPr>
          <a:xfrm>
            <a:off x="5225829" y="5510518"/>
            <a:ext cx="2802109" cy="651180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En passant la souris sur les boutons, vous en découvrez les options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A4806577-8BCE-B399-9F69-AD758201970D}"/>
              </a:ext>
            </a:extLst>
          </p:cNvPr>
          <p:cNvCxnSpPr>
            <a:cxnSpLocks/>
          </p:cNvCxnSpPr>
          <p:nvPr/>
        </p:nvCxnSpPr>
        <p:spPr>
          <a:xfrm flipV="1">
            <a:off x="6943786" y="4262279"/>
            <a:ext cx="259447" cy="1228032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11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🖼 TEMPLATE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26</a:t>
            </a:fld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50507C6-396D-2E93-B539-1C83E82F833D}"/>
              </a:ext>
            </a:extLst>
          </p:cNvPr>
          <p:cNvGrpSpPr/>
          <p:nvPr/>
        </p:nvGrpSpPr>
        <p:grpSpPr>
          <a:xfrm>
            <a:off x="838200" y="1053285"/>
            <a:ext cx="10515600" cy="5338363"/>
            <a:chOff x="0" y="1521897"/>
            <a:chExt cx="8280918" cy="3813724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125DC6BB-40AC-51C2-BFB6-670E55369E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286" r="19069"/>
            <a:stretch/>
          </p:blipFill>
          <p:spPr>
            <a:xfrm>
              <a:off x="765110" y="1522377"/>
              <a:ext cx="7515808" cy="3813243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45E776C-29E3-20BE-F0C8-7F71DA882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724"/>
            <a:stretch/>
          </p:blipFill>
          <p:spPr>
            <a:xfrm>
              <a:off x="0" y="1522378"/>
              <a:ext cx="765110" cy="3813243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1EDB86C7-5B17-36BC-4EF8-447DAD359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711" b="90425"/>
            <a:stretch/>
          </p:blipFill>
          <p:spPr>
            <a:xfrm>
              <a:off x="5075852" y="1521897"/>
              <a:ext cx="3205066" cy="365125"/>
            </a:xfrm>
            <a:prstGeom prst="rect">
              <a:avLst/>
            </a:prstGeom>
          </p:spPr>
        </p:pic>
      </p:grpSp>
      <p:sp>
        <p:nvSpPr>
          <p:cNvPr id="14" name="Organigramme : Alternative 13">
            <a:extLst>
              <a:ext uri="{FF2B5EF4-FFF2-40B4-BE49-F238E27FC236}">
                <a16:creationId xmlns:a16="http://schemas.microsoft.com/office/drawing/2014/main" id="{51D9BF3A-657A-8C4F-267C-0791DE173A77}"/>
              </a:ext>
            </a:extLst>
          </p:cNvPr>
          <p:cNvSpPr/>
          <p:nvPr/>
        </p:nvSpPr>
        <p:spPr>
          <a:xfrm>
            <a:off x="4850688" y="875151"/>
            <a:ext cx="2093098" cy="365125"/>
          </a:xfrm>
          <a:prstGeom prst="flowChartAlternateProcess">
            <a:avLst/>
          </a:prstGeom>
          <a:solidFill>
            <a:srgbClr val="008037"/>
          </a:solidFill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Retrouvez votre modèle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F964658-4E99-DC37-82E7-F020F76C3491}"/>
              </a:ext>
            </a:extLst>
          </p:cNvPr>
          <p:cNvSpPr/>
          <p:nvPr/>
        </p:nvSpPr>
        <p:spPr>
          <a:xfrm>
            <a:off x="9982200" y="1181395"/>
            <a:ext cx="1371600" cy="290171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111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0" y="1914226"/>
            <a:ext cx="7210697" cy="2064149"/>
          </a:xfrm>
          <a:prstGeom prst="flowChartAlternateProcess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49" y="2407691"/>
            <a:ext cx="7210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👥 Comment importer 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ou créer des contacts ?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3B1AB1-88D0-49C0-81F5-CB95FDA5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7E23-F404-41E1-8F9C-F622972CF723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8D4A5C-45CD-422F-B829-636080C2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F4DB2B-A6D3-4F56-8C3A-D775A299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64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👥 Contacts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28</a:t>
            </a:fld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BB4EE0B-D164-094D-E2FB-4D7D0FD1A78F}"/>
              </a:ext>
            </a:extLst>
          </p:cNvPr>
          <p:cNvGrpSpPr/>
          <p:nvPr/>
        </p:nvGrpSpPr>
        <p:grpSpPr>
          <a:xfrm>
            <a:off x="0" y="1035790"/>
            <a:ext cx="12192000" cy="4786420"/>
            <a:chOff x="0" y="1035790"/>
            <a:chExt cx="12192000" cy="47864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BA924AE-9E7C-F451-74FC-D87D18456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35790"/>
              <a:ext cx="12192000" cy="478642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12A60E7-1FEB-943F-7EAF-48FDA02C4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028" r="94375" b="6886"/>
            <a:stretch/>
          </p:blipFill>
          <p:spPr>
            <a:xfrm>
              <a:off x="0" y="5243712"/>
              <a:ext cx="685800" cy="578498"/>
            </a:xfrm>
            <a:prstGeom prst="rect">
              <a:avLst/>
            </a:prstGeom>
          </p:spPr>
        </p:pic>
      </p:grp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F449C20A-82CC-943D-C976-3B4BCF9A02AD}"/>
              </a:ext>
            </a:extLst>
          </p:cNvPr>
          <p:cNvCxnSpPr>
            <a:cxnSpLocks/>
            <a:stCxn id="12" idx="2"/>
          </p:cNvCxnSpPr>
          <p:nvPr/>
        </p:nvCxnSpPr>
        <p:spPr>
          <a:xfrm flipH="1" flipV="1">
            <a:off x="7985673" y="1379829"/>
            <a:ext cx="671768" cy="85884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BCA8B349-C59B-2282-FAB7-0BDE77FFE7C4}"/>
              </a:ext>
            </a:extLst>
          </p:cNvPr>
          <p:cNvSpPr/>
          <p:nvPr/>
        </p:nvSpPr>
        <p:spPr>
          <a:xfrm>
            <a:off x="8657441" y="1260323"/>
            <a:ext cx="174619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2DE98526-812A-C1C3-007D-8861A58C25B6}"/>
              </a:ext>
            </a:extLst>
          </p:cNvPr>
          <p:cNvSpPr/>
          <p:nvPr/>
        </p:nvSpPr>
        <p:spPr>
          <a:xfrm>
            <a:off x="6168936" y="1014125"/>
            <a:ext cx="1816737" cy="955433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À partir d’un fichier </a:t>
            </a:r>
            <a:r>
              <a:rPr lang="fr-FR" sz="1400" dirty="0" err="1">
                <a:solidFill>
                  <a:schemeClr val="tx1"/>
                </a:solidFill>
              </a:rPr>
              <a:t>excel</a:t>
            </a:r>
            <a:r>
              <a:rPr lang="fr-FR" sz="1400" dirty="0">
                <a:solidFill>
                  <a:schemeClr val="tx1"/>
                </a:solidFill>
              </a:rPr>
              <a:t> par exemple : permet d’ajouter une liste complète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0083120-6CA6-1B08-E43C-766F4B2DADE6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10217020" y="1506558"/>
            <a:ext cx="228789" cy="478344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23D207A7-E2F8-2FA0-A355-33A73318274C}"/>
              </a:ext>
            </a:extLst>
          </p:cNvPr>
          <p:cNvSpPr/>
          <p:nvPr/>
        </p:nvSpPr>
        <p:spPr>
          <a:xfrm>
            <a:off x="10445809" y="1301168"/>
            <a:ext cx="174619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Organigramme : Alternative 17">
            <a:extLst>
              <a:ext uri="{FF2B5EF4-FFF2-40B4-BE49-F238E27FC236}">
                <a16:creationId xmlns:a16="http://schemas.microsoft.com/office/drawing/2014/main" id="{1E149D96-0B37-69D8-E829-6BDF9F10BC7D}"/>
              </a:ext>
            </a:extLst>
          </p:cNvPr>
          <p:cNvSpPr/>
          <p:nvPr/>
        </p:nvSpPr>
        <p:spPr>
          <a:xfrm>
            <a:off x="8873412" y="1984902"/>
            <a:ext cx="1432474" cy="731406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Ajout de contacts 1 par 1</a:t>
            </a:r>
          </a:p>
        </p:txBody>
      </p:sp>
    </p:spTree>
    <p:extLst>
      <p:ext uri="{BB962C8B-B14F-4D97-AF65-F5344CB8AC3E}">
        <p14:creationId xmlns:p14="http://schemas.microsoft.com/office/powerpoint/2010/main" val="2918364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👥 Contacts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29</a:t>
            </a:fld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BB4EE0B-D164-094D-E2FB-4D7D0FD1A78F}"/>
              </a:ext>
            </a:extLst>
          </p:cNvPr>
          <p:cNvGrpSpPr/>
          <p:nvPr/>
        </p:nvGrpSpPr>
        <p:grpSpPr>
          <a:xfrm>
            <a:off x="0" y="1035790"/>
            <a:ext cx="12192000" cy="4786420"/>
            <a:chOff x="0" y="1035790"/>
            <a:chExt cx="12192000" cy="47864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BA924AE-9E7C-F451-74FC-D87D18456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5873"/>
            <a:stretch/>
          </p:blipFill>
          <p:spPr>
            <a:xfrm>
              <a:off x="0" y="1035790"/>
              <a:ext cx="12192000" cy="67615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12A60E7-1FEB-943F-7EAF-48FDA02C4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028" r="94375" b="6886"/>
            <a:stretch/>
          </p:blipFill>
          <p:spPr>
            <a:xfrm>
              <a:off x="0" y="5243712"/>
              <a:ext cx="685800" cy="578498"/>
            </a:xfrm>
            <a:prstGeom prst="rect">
              <a:avLst/>
            </a:prstGeom>
          </p:spPr>
        </p:pic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BCA8B349-C59B-2282-FAB7-0BDE77FFE7C4}"/>
              </a:ext>
            </a:extLst>
          </p:cNvPr>
          <p:cNvSpPr/>
          <p:nvPr/>
        </p:nvSpPr>
        <p:spPr>
          <a:xfrm>
            <a:off x="8657441" y="1260323"/>
            <a:ext cx="174619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A08E540-9E0F-31CB-D75D-9F6F84564ED3}"/>
              </a:ext>
            </a:extLst>
          </p:cNvPr>
          <p:cNvSpPr/>
          <p:nvPr/>
        </p:nvSpPr>
        <p:spPr>
          <a:xfrm>
            <a:off x="8434874" y="1297570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9085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41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🤓 Newsletter, quésaco ?!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86815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794E-857D-4EC9-8AD6-CD9D9A0A728E}" type="datetime1">
              <a:rPr lang="fr-FR" smtClean="0"/>
              <a:t>09/02/2023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35E406-F6A0-7A55-8CA1-1F938B4D0CE7}"/>
              </a:ext>
            </a:extLst>
          </p:cNvPr>
          <p:cNvSpPr txBox="1"/>
          <p:nvPr/>
        </p:nvSpPr>
        <p:spPr>
          <a:xfrm>
            <a:off x="2140591" y="1843950"/>
            <a:ext cx="791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Un email pour informer </a:t>
            </a:r>
            <a:r>
              <a:rPr lang="fr-FR" sz="2800" dirty="0"/>
              <a:t>des dernières nouveautés, évènements…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01393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👥 Contacts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30</a:t>
            </a:fld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BB4EE0B-D164-094D-E2FB-4D7D0FD1A78F}"/>
              </a:ext>
            </a:extLst>
          </p:cNvPr>
          <p:cNvGrpSpPr/>
          <p:nvPr/>
        </p:nvGrpSpPr>
        <p:grpSpPr>
          <a:xfrm>
            <a:off x="0" y="1035790"/>
            <a:ext cx="12192000" cy="4786420"/>
            <a:chOff x="0" y="1035790"/>
            <a:chExt cx="12192000" cy="47864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BA924AE-9E7C-F451-74FC-D87D18456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5873"/>
            <a:stretch/>
          </p:blipFill>
          <p:spPr>
            <a:xfrm>
              <a:off x="0" y="1035790"/>
              <a:ext cx="12192000" cy="67615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12A60E7-1FEB-943F-7EAF-48FDA02C4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028" r="94375" b="6886"/>
            <a:stretch/>
          </p:blipFill>
          <p:spPr>
            <a:xfrm>
              <a:off x="0" y="5243712"/>
              <a:ext cx="685800" cy="578498"/>
            </a:xfrm>
            <a:prstGeom prst="rect">
              <a:avLst/>
            </a:prstGeom>
          </p:spPr>
        </p:pic>
      </p:grp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30F951A-5F1B-31C4-53A0-85CE36F57628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10104083" y="1632334"/>
            <a:ext cx="0" cy="272742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61E3973E-F60C-CAEB-34B2-A3423D804EB9}"/>
              </a:ext>
            </a:extLst>
          </p:cNvPr>
          <p:cNvSpPr/>
          <p:nvPr/>
        </p:nvSpPr>
        <p:spPr>
          <a:xfrm>
            <a:off x="8613616" y="1281711"/>
            <a:ext cx="174619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1D95C87-AFEA-1823-6A33-31BFAE77C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59" y="1964984"/>
            <a:ext cx="11098174" cy="4029637"/>
          </a:xfrm>
          <a:prstGeom prst="rect">
            <a:avLst/>
          </a:prstGeom>
          <a:ln>
            <a:solidFill>
              <a:srgbClr val="008037"/>
            </a:solidFill>
          </a:ln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6AFC8F75-4487-7F87-8ED4-B9771B561935}"/>
              </a:ext>
            </a:extLst>
          </p:cNvPr>
          <p:cNvSpPr/>
          <p:nvPr/>
        </p:nvSpPr>
        <p:spPr>
          <a:xfrm>
            <a:off x="6237220" y="3429000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5445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👥 Contacts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31</a:t>
            </a:fld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BB4EE0B-D164-094D-E2FB-4D7D0FD1A78F}"/>
              </a:ext>
            </a:extLst>
          </p:cNvPr>
          <p:cNvGrpSpPr/>
          <p:nvPr/>
        </p:nvGrpSpPr>
        <p:grpSpPr>
          <a:xfrm>
            <a:off x="0" y="1035790"/>
            <a:ext cx="12192000" cy="4786420"/>
            <a:chOff x="0" y="1035790"/>
            <a:chExt cx="12192000" cy="47864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BA924AE-9E7C-F451-74FC-D87D18456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5873"/>
            <a:stretch/>
          </p:blipFill>
          <p:spPr>
            <a:xfrm>
              <a:off x="0" y="1035790"/>
              <a:ext cx="12192000" cy="67615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12A60E7-1FEB-943F-7EAF-48FDA02C4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028" r="94375" b="6886"/>
            <a:stretch/>
          </p:blipFill>
          <p:spPr>
            <a:xfrm>
              <a:off x="0" y="5243712"/>
              <a:ext cx="685800" cy="578498"/>
            </a:xfrm>
            <a:prstGeom prst="rect">
              <a:avLst/>
            </a:prstGeom>
          </p:spPr>
        </p:pic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F1D95C87-AFEA-1823-6A33-31BFAE77C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59" y="1964984"/>
            <a:ext cx="11098174" cy="4029637"/>
          </a:xfrm>
          <a:prstGeom prst="rect">
            <a:avLst/>
          </a:prstGeom>
          <a:ln>
            <a:solidFill>
              <a:srgbClr val="008037"/>
            </a:solidFill>
          </a:ln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AD0259B-56AD-1F98-6CD0-33087E2A1AE1}"/>
              </a:ext>
            </a:extLst>
          </p:cNvPr>
          <p:cNvCxnSpPr>
            <a:cxnSpLocks/>
          </p:cNvCxnSpPr>
          <p:nvPr/>
        </p:nvCxnSpPr>
        <p:spPr>
          <a:xfrm flipH="1">
            <a:off x="6739812" y="4460033"/>
            <a:ext cx="304800" cy="518524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8B1DD488-B568-288E-54B0-E8E24E6CE9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44" b="25984"/>
          <a:stretch/>
        </p:blipFill>
        <p:spPr>
          <a:xfrm>
            <a:off x="5574238" y="4978557"/>
            <a:ext cx="5753903" cy="1856793"/>
          </a:xfrm>
          <a:prstGeom prst="rect">
            <a:avLst/>
          </a:prstGeom>
          <a:ln>
            <a:solidFill>
              <a:srgbClr val="008037"/>
            </a:solidFill>
          </a:ln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5486FC5-9F84-E3D1-68E0-A40FC77B336B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10104083" y="1632334"/>
            <a:ext cx="0" cy="272742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22B8F30F-E7A5-87DB-39EB-0A59FE21E8F3}"/>
              </a:ext>
            </a:extLst>
          </p:cNvPr>
          <p:cNvSpPr/>
          <p:nvPr/>
        </p:nvSpPr>
        <p:spPr>
          <a:xfrm>
            <a:off x="8613616" y="1281711"/>
            <a:ext cx="174619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C9E43BD-8136-A274-FED4-0566F0F21BB6}"/>
              </a:ext>
            </a:extLst>
          </p:cNvPr>
          <p:cNvSpPr/>
          <p:nvPr/>
        </p:nvSpPr>
        <p:spPr>
          <a:xfrm>
            <a:off x="5567667" y="4962240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061FC3B-F5E7-FCF2-2E50-9EB340D995A0}"/>
              </a:ext>
            </a:extLst>
          </p:cNvPr>
          <p:cNvSpPr/>
          <p:nvPr/>
        </p:nvSpPr>
        <p:spPr>
          <a:xfrm>
            <a:off x="8363474" y="1320071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EB384DF-0100-F8A3-9226-6013B63D2435}"/>
              </a:ext>
            </a:extLst>
          </p:cNvPr>
          <p:cNvSpPr/>
          <p:nvPr/>
        </p:nvSpPr>
        <p:spPr>
          <a:xfrm>
            <a:off x="6857844" y="3529720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8" name="Organigramme : Alternative 17">
            <a:extLst>
              <a:ext uri="{FF2B5EF4-FFF2-40B4-BE49-F238E27FC236}">
                <a16:creationId xmlns:a16="http://schemas.microsoft.com/office/drawing/2014/main" id="{75BE5B36-FE5A-DEE2-489D-7DDB9411C5C9}"/>
              </a:ext>
            </a:extLst>
          </p:cNvPr>
          <p:cNvSpPr/>
          <p:nvPr/>
        </p:nvSpPr>
        <p:spPr>
          <a:xfrm>
            <a:off x="7865397" y="6431779"/>
            <a:ext cx="3462744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💡 Les mails/noms/prénoms doivent être séparés uniquement par une virgule</a:t>
            </a:r>
          </a:p>
        </p:txBody>
      </p:sp>
    </p:spTree>
    <p:extLst>
      <p:ext uri="{BB962C8B-B14F-4D97-AF65-F5344CB8AC3E}">
        <p14:creationId xmlns:p14="http://schemas.microsoft.com/office/powerpoint/2010/main" val="2756942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👥 Contacts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32</a:t>
            </a:fld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BB4EE0B-D164-094D-E2FB-4D7D0FD1A78F}"/>
              </a:ext>
            </a:extLst>
          </p:cNvPr>
          <p:cNvGrpSpPr/>
          <p:nvPr/>
        </p:nvGrpSpPr>
        <p:grpSpPr>
          <a:xfrm>
            <a:off x="0" y="1035790"/>
            <a:ext cx="12192000" cy="4786420"/>
            <a:chOff x="0" y="1035790"/>
            <a:chExt cx="12192000" cy="47864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BA924AE-9E7C-F451-74FC-D87D18456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5873"/>
            <a:stretch/>
          </p:blipFill>
          <p:spPr>
            <a:xfrm>
              <a:off x="0" y="1035790"/>
              <a:ext cx="12192000" cy="67615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12A60E7-1FEB-943F-7EAF-48FDA02C4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028" r="94375" b="6886"/>
            <a:stretch/>
          </p:blipFill>
          <p:spPr>
            <a:xfrm>
              <a:off x="0" y="5243712"/>
              <a:ext cx="685800" cy="578498"/>
            </a:xfrm>
            <a:prstGeom prst="rect">
              <a:avLst/>
            </a:prstGeom>
          </p:spPr>
        </p:pic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F1D95C87-AFEA-1823-6A33-31BFAE77C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59" y="1964984"/>
            <a:ext cx="11098174" cy="4029637"/>
          </a:xfrm>
          <a:prstGeom prst="rect">
            <a:avLst/>
          </a:prstGeom>
          <a:ln>
            <a:solidFill>
              <a:srgbClr val="008037"/>
            </a:solidFill>
          </a:ln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AD0259B-56AD-1F98-6CD0-33087E2A1AE1}"/>
              </a:ext>
            </a:extLst>
          </p:cNvPr>
          <p:cNvCxnSpPr>
            <a:cxnSpLocks/>
          </p:cNvCxnSpPr>
          <p:nvPr/>
        </p:nvCxnSpPr>
        <p:spPr>
          <a:xfrm flipH="1">
            <a:off x="6739812" y="4460033"/>
            <a:ext cx="304800" cy="518524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8B1DD488-B568-288E-54B0-E8E24E6CE9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44" b="25984"/>
          <a:stretch/>
        </p:blipFill>
        <p:spPr>
          <a:xfrm>
            <a:off x="5574238" y="4978557"/>
            <a:ext cx="5753903" cy="1856793"/>
          </a:xfrm>
          <a:prstGeom prst="rect">
            <a:avLst/>
          </a:prstGeom>
          <a:ln>
            <a:solidFill>
              <a:srgbClr val="008037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1C9CDC4-4496-086D-8614-3D13CE2E97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31" t="19633" r="6747" b="8786"/>
          <a:stretch/>
        </p:blipFill>
        <p:spPr>
          <a:xfrm>
            <a:off x="9623166" y="6385294"/>
            <a:ext cx="1704975" cy="450056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1B5B9E6-6054-FCD2-9FA8-4F4BE4775B7C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10104083" y="1632334"/>
            <a:ext cx="0" cy="272742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59AEFDFF-895A-F9B7-0021-2DAA783AF85A}"/>
              </a:ext>
            </a:extLst>
          </p:cNvPr>
          <p:cNvSpPr/>
          <p:nvPr/>
        </p:nvSpPr>
        <p:spPr>
          <a:xfrm>
            <a:off x="8613616" y="1281711"/>
            <a:ext cx="174619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85AB91B-A374-4054-51FE-A211166939A3}"/>
              </a:ext>
            </a:extLst>
          </p:cNvPr>
          <p:cNvSpPr/>
          <p:nvPr/>
        </p:nvSpPr>
        <p:spPr>
          <a:xfrm>
            <a:off x="8378714" y="1303553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30CBBB5-5484-8E0B-2A36-EB51DD6DF428}"/>
              </a:ext>
            </a:extLst>
          </p:cNvPr>
          <p:cNvSpPr/>
          <p:nvPr/>
        </p:nvSpPr>
        <p:spPr>
          <a:xfrm>
            <a:off x="6564086" y="3529720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13BB387-E2B7-BCA6-C394-9E09A8280EBA}"/>
              </a:ext>
            </a:extLst>
          </p:cNvPr>
          <p:cNvSpPr/>
          <p:nvPr/>
        </p:nvSpPr>
        <p:spPr>
          <a:xfrm>
            <a:off x="5589884" y="4983564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4510669-B67D-BC14-E6EA-949BD9E207B9}"/>
              </a:ext>
            </a:extLst>
          </p:cNvPr>
          <p:cNvSpPr/>
          <p:nvPr/>
        </p:nvSpPr>
        <p:spPr>
          <a:xfrm>
            <a:off x="9447440" y="6271580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D730C9C-3FF7-2E52-6871-AA34C9DF9D2C}"/>
              </a:ext>
            </a:extLst>
          </p:cNvPr>
          <p:cNvSpPr/>
          <p:nvPr/>
        </p:nvSpPr>
        <p:spPr>
          <a:xfrm>
            <a:off x="9607609" y="6395465"/>
            <a:ext cx="174619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350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👥 Contacts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33</a:t>
            </a:fld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BB4EE0B-D164-094D-E2FB-4D7D0FD1A78F}"/>
              </a:ext>
            </a:extLst>
          </p:cNvPr>
          <p:cNvGrpSpPr/>
          <p:nvPr/>
        </p:nvGrpSpPr>
        <p:grpSpPr>
          <a:xfrm>
            <a:off x="0" y="1035790"/>
            <a:ext cx="12192000" cy="4786420"/>
            <a:chOff x="0" y="1035790"/>
            <a:chExt cx="12192000" cy="47864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BA924AE-9E7C-F451-74FC-D87D18456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5873"/>
            <a:stretch/>
          </p:blipFill>
          <p:spPr>
            <a:xfrm>
              <a:off x="0" y="1035790"/>
              <a:ext cx="12192000" cy="67615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12A60E7-1FEB-943F-7EAF-48FDA02C4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028" r="94375" b="6886"/>
            <a:stretch/>
          </p:blipFill>
          <p:spPr>
            <a:xfrm>
              <a:off x="0" y="5243712"/>
              <a:ext cx="685800" cy="578498"/>
            </a:xfrm>
            <a:prstGeom prst="rect">
              <a:avLst/>
            </a:prstGeom>
          </p:spPr>
        </p:pic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74D08B4F-8A1E-DE60-1CB2-015B12DC1A24}"/>
              </a:ext>
            </a:extLst>
          </p:cNvPr>
          <p:cNvSpPr/>
          <p:nvPr/>
        </p:nvSpPr>
        <p:spPr>
          <a:xfrm>
            <a:off x="8610600" y="1316445"/>
            <a:ext cx="174619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0E5FD13-FFEE-F703-7FE1-7089CDA58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985" y="2060086"/>
            <a:ext cx="10136015" cy="2448267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209CD818-9621-0B21-728F-2F9B98A59EC0}"/>
              </a:ext>
            </a:extLst>
          </p:cNvPr>
          <p:cNvSpPr/>
          <p:nvPr/>
        </p:nvSpPr>
        <p:spPr>
          <a:xfrm>
            <a:off x="2376080" y="1970919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8" name="Organigramme : Alternative 17">
            <a:extLst>
              <a:ext uri="{FF2B5EF4-FFF2-40B4-BE49-F238E27FC236}">
                <a16:creationId xmlns:a16="http://schemas.microsoft.com/office/drawing/2014/main" id="{2AB26728-AAA3-8F2A-A830-B3D3AA8C3463}"/>
              </a:ext>
            </a:extLst>
          </p:cNvPr>
          <p:cNvSpPr/>
          <p:nvPr/>
        </p:nvSpPr>
        <p:spPr>
          <a:xfrm>
            <a:off x="6344196" y="2416717"/>
            <a:ext cx="3462744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Vérifiez que les informations sont bonnes</a:t>
            </a:r>
          </a:p>
        </p:txBody>
      </p:sp>
    </p:spTree>
    <p:extLst>
      <p:ext uri="{BB962C8B-B14F-4D97-AF65-F5344CB8AC3E}">
        <p14:creationId xmlns:p14="http://schemas.microsoft.com/office/powerpoint/2010/main" val="3342866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👥 Contacts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34</a:t>
            </a:fld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BB4EE0B-D164-094D-E2FB-4D7D0FD1A78F}"/>
              </a:ext>
            </a:extLst>
          </p:cNvPr>
          <p:cNvGrpSpPr/>
          <p:nvPr/>
        </p:nvGrpSpPr>
        <p:grpSpPr>
          <a:xfrm>
            <a:off x="0" y="1035790"/>
            <a:ext cx="12192000" cy="4786420"/>
            <a:chOff x="0" y="1035790"/>
            <a:chExt cx="12192000" cy="47864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BA924AE-9E7C-F451-74FC-D87D18456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5873"/>
            <a:stretch/>
          </p:blipFill>
          <p:spPr>
            <a:xfrm>
              <a:off x="0" y="1035790"/>
              <a:ext cx="12192000" cy="67615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12A60E7-1FEB-943F-7EAF-48FDA02C4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028" r="94375" b="6886"/>
            <a:stretch/>
          </p:blipFill>
          <p:spPr>
            <a:xfrm>
              <a:off x="0" y="5243712"/>
              <a:ext cx="685800" cy="578498"/>
            </a:xfrm>
            <a:prstGeom prst="rect">
              <a:avLst/>
            </a:prstGeom>
          </p:spPr>
        </p:pic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74D08B4F-8A1E-DE60-1CB2-015B12DC1A24}"/>
              </a:ext>
            </a:extLst>
          </p:cNvPr>
          <p:cNvSpPr/>
          <p:nvPr/>
        </p:nvSpPr>
        <p:spPr>
          <a:xfrm>
            <a:off x="8610600" y="1284777"/>
            <a:ext cx="174619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0E5FD13-FFEE-F703-7FE1-7089CDA58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985" y="2060086"/>
            <a:ext cx="10136015" cy="2448267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209CD818-9621-0B21-728F-2F9B98A59EC0}"/>
              </a:ext>
            </a:extLst>
          </p:cNvPr>
          <p:cNvSpPr/>
          <p:nvPr/>
        </p:nvSpPr>
        <p:spPr>
          <a:xfrm>
            <a:off x="2376080" y="1970919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8" name="Organigramme : Alternative 17">
            <a:extLst>
              <a:ext uri="{FF2B5EF4-FFF2-40B4-BE49-F238E27FC236}">
                <a16:creationId xmlns:a16="http://schemas.microsoft.com/office/drawing/2014/main" id="{2AB26728-AAA3-8F2A-A830-B3D3AA8C3463}"/>
              </a:ext>
            </a:extLst>
          </p:cNvPr>
          <p:cNvSpPr/>
          <p:nvPr/>
        </p:nvSpPr>
        <p:spPr>
          <a:xfrm>
            <a:off x="6344196" y="2416717"/>
            <a:ext cx="3462744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Vérifiez que les informations sont bonnes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E39230B-8893-1088-87E5-21F539094D9E}"/>
              </a:ext>
            </a:extLst>
          </p:cNvPr>
          <p:cNvSpPr/>
          <p:nvPr/>
        </p:nvSpPr>
        <p:spPr>
          <a:xfrm>
            <a:off x="6948266" y="3496177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77933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👥 Contacts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35</a:t>
            </a:fld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BB4EE0B-D164-094D-E2FB-4D7D0FD1A78F}"/>
              </a:ext>
            </a:extLst>
          </p:cNvPr>
          <p:cNvGrpSpPr/>
          <p:nvPr/>
        </p:nvGrpSpPr>
        <p:grpSpPr>
          <a:xfrm>
            <a:off x="0" y="1035790"/>
            <a:ext cx="12192000" cy="4786420"/>
            <a:chOff x="0" y="1035790"/>
            <a:chExt cx="12192000" cy="47864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BA924AE-9E7C-F451-74FC-D87D18456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5873"/>
            <a:stretch/>
          </p:blipFill>
          <p:spPr>
            <a:xfrm>
              <a:off x="0" y="1035790"/>
              <a:ext cx="12192000" cy="67615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12A60E7-1FEB-943F-7EAF-48FDA02C4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028" r="94375" b="6886"/>
            <a:stretch/>
          </p:blipFill>
          <p:spPr>
            <a:xfrm>
              <a:off x="0" y="5243712"/>
              <a:ext cx="685800" cy="578498"/>
            </a:xfrm>
            <a:prstGeom prst="rect">
              <a:avLst/>
            </a:prstGeom>
          </p:spPr>
        </p:pic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74D08B4F-8A1E-DE60-1CB2-015B12DC1A24}"/>
              </a:ext>
            </a:extLst>
          </p:cNvPr>
          <p:cNvSpPr/>
          <p:nvPr/>
        </p:nvSpPr>
        <p:spPr>
          <a:xfrm>
            <a:off x="8610600" y="1301168"/>
            <a:ext cx="174619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816B195-A668-562E-3EF9-7169D21EF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001" y="1853031"/>
            <a:ext cx="9054472" cy="4868444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A9DEF1D8-1BAA-E765-F757-EFD99BF6B6B4}"/>
              </a:ext>
            </a:extLst>
          </p:cNvPr>
          <p:cNvGrpSpPr/>
          <p:nvPr/>
        </p:nvGrpSpPr>
        <p:grpSpPr>
          <a:xfrm>
            <a:off x="1311878" y="3420780"/>
            <a:ext cx="3462744" cy="403571"/>
            <a:chOff x="2376080" y="1942847"/>
            <a:chExt cx="3462744" cy="403571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09CD818-9621-0B21-728F-2F9B98A59EC0}"/>
                </a:ext>
              </a:extLst>
            </p:cNvPr>
            <p:cNvSpPr/>
            <p:nvPr/>
          </p:nvSpPr>
          <p:spPr>
            <a:xfrm>
              <a:off x="2376080" y="1970919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7</a:t>
              </a:r>
            </a:p>
          </p:txBody>
        </p:sp>
        <p:sp>
          <p:nvSpPr>
            <p:cNvPr id="18" name="Organigramme : Alternative 17">
              <a:extLst>
                <a:ext uri="{FF2B5EF4-FFF2-40B4-BE49-F238E27FC236}">
                  <a16:creationId xmlns:a16="http://schemas.microsoft.com/office/drawing/2014/main" id="{2AB26728-AAA3-8F2A-A830-B3D3AA8C3463}"/>
                </a:ext>
              </a:extLst>
            </p:cNvPr>
            <p:cNvSpPr/>
            <p:nvPr/>
          </p:nvSpPr>
          <p:spPr>
            <a:xfrm>
              <a:off x="2376080" y="1942847"/>
              <a:ext cx="3462744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Nommez les champs</a:t>
              </a:r>
            </a:p>
          </p:txBody>
        </p:sp>
      </p:grp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2B570E9-30FC-DA3D-0844-F39698C7736C}"/>
              </a:ext>
            </a:extLst>
          </p:cNvPr>
          <p:cNvCxnSpPr>
            <a:cxnSpLocks/>
          </p:cNvCxnSpPr>
          <p:nvPr/>
        </p:nvCxnSpPr>
        <p:spPr>
          <a:xfrm flipH="1">
            <a:off x="2415462" y="3824351"/>
            <a:ext cx="308688" cy="311168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4D52BE6-2E77-ADD1-A507-F9C6B39F3659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4774622" y="3622566"/>
            <a:ext cx="4512253" cy="512953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6E2D3679-A816-D58F-5079-85429EA8041F}"/>
              </a:ext>
            </a:extLst>
          </p:cNvPr>
          <p:cNvSpPr/>
          <p:nvPr/>
        </p:nvSpPr>
        <p:spPr>
          <a:xfrm>
            <a:off x="7200900" y="5945570"/>
            <a:ext cx="1266825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957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👥 Contacts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36</a:t>
            </a:fld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BB4EE0B-D164-094D-E2FB-4D7D0FD1A78F}"/>
              </a:ext>
            </a:extLst>
          </p:cNvPr>
          <p:cNvGrpSpPr/>
          <p:nvPr/>
        </p:nvGrpSpPr>
        <p:grpSpPr>
          <a:xfrm>
            <a:off x="0" y="1035790"/>
            <a:ext cx="12192000" cy="4786420"/>
            <a:chOff x="0" y="1035790"/>
            <a:chExt cx="12192000" cy="47864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BA924AE-9E7C-F451-74FC-D87D18456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5873"/>
            <a:stretch/>
          </p:blipFill>
          <p:spPr>
            <a:xfrm>
              <a:off x="0" y="1035790"/>
              <a:ext cx="12192000" cy="67615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12A60E7-1FEB-943F-7EAF-48FDA02C4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028" r="94375" b="6886"/>
            <a:stretch/>
          </p:blipFill>
          <p:spPr>
            <a:xfrm>
              <a:off x="0" y="5243712"/>
              <a:ext cx="685800" cy="578498"/>
            </a:xfrm>
            <a:prstGeom prst="rect">
              <a:avLst/>
            </a:prstGeom>
          </p:spPr>
        </p:pic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74D08B4F-8A1E-DE60-1CB2-015B12DC1A24}"/>
              </a:ext>
            </a:extLst>
          </p:cNvPr>
          <p:cNvSpPr/>
          <p:nvPr/>
        </p:nvSpPr>
        <p:spPr>
          <a:xfrm>
            <a:off x="8610600" y="1301168"/>
            <a:ext cx="174619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9DEF1D8-1BAA-E765-F757-EFD99BF6B6B4}"/>
              </a:ext>
            </a:extLst>
          </p:cNvPr>
          <p:cNvGrpSpPr/>
          <p:nvPr/>
        </p:nvGrpSpPr>
        <p:grpSpPr>
          <a:xfrm>
            <a:off x="1283303" y="1795427"/>
            <a:ext cx="3926872" cy="403571"/>
            <a:chOff x="2376080" y="1942847"/>
            <a:chExt cx="3462744" cy="403571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09CD818-9621-0B21-728F-2F9B98A59EC0}"/>
                </a:ext>
              </a:extLst>
            </p:cNvPr>
            <p:cNvSpPr/>
            <p:nvPr/>
          </p:nvSpPr>
          <p:spPr>
            <a:xfrm>
              <a:off x="2376080" y="1976489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8</a:t>
              </a:r>
            </a:p>
          </p:txBody>
        </p:sp>
        <p:sp>
          <p:nvSpPr>
            <p:cNvPr id="18" name="Organigramme : Alternative 17">
              <a:extLst>
                <a:ext uri="{FF2B5EF4-FFF2-40B4-BE49-F238E27FC236}">
                  <a16:creationId xmlns:a16="http://schemas.microsoft.com/office/drawing/2014/main" id="{2AB26728-AAA3-8F2A-A830-B3D3AA8C3463}"/>
                </a:ext>
              </a:extLst>
            </p:cNvPr>
            <p:cNvSpPr/>
            <p:nvPr/>
          </p:nvSpPr>
          <p:spPr>
            <a:xfrm>
              <a:off x="2376080" y="1942847"/>
              <a:ext cx="3462744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Choisissez ou créez une liste de diffusion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30864C98-58B2-F892-1630-A500079B1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07" y="2711952"/>
            <a:ext cx="9926435" cy="3343742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6E2D3679-A816-D58F-5079-85429EA8041F}"/>
              </a:ext>
            </a:extLst>
          </p:cNvPr>
          <p:cNvSpPr/>
          <p:nvPr/>
        </p:nvSpPr>
        <p:spPr>
          <a:xfrm>
            <a:off x="3246740" y="3197604"/>
            <a:ext cx="1087136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4D52BE6-2E77-ADD1-A507-F9C6B39F3659}"/>
              </a:ext>
            </a:extLst>
          </p:cNvPr>
          <p:cNvCxnSpPr>
            <a:cxnSpLocks/>
          </p:cNvCxnSpPr>
          <p:nvPr/>
        </p:nvCxnSpPr>
        <p:spPr>
          <a:xfrm flipH="1">
            <a:off x="4038600" y="2224902"/>
            <a:ext cx="714375" cy="2434101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897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CEAAA6A-A120-8BD4-1E06-7F739B4EE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101" y="1301168"/>
            <a:ext cx="10383699" cy="55538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👥 Contacts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37</a:t>
            </a:fld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BB4EE0B-D164-094D-E2FB-4D7D0FD1A78F}"/>
              </a:ext>
            </a:extLst>
          </p:cNvPr>
          <p:cNvGrpSpPr/>
          <p:nvPr/>
        </p:nvGrpSpPr>
        <p:grpSpPr>
          <a:xfrm>
            <a:off x="0" y="1035790"/>
            <a:ext cx="12192000" cy="4786420"/>
            <a:chOff x="0" y="1035790"/>
            <a:chExt cx="12192000" cy="47864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BA924AE-9E7C-F451-74FC-D87D18456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5873"/>
            <a:stretch/>
          </p:blipFill>
          <p:spPr>
            <a:xfrm>
              <a:off x="0" y="1035790"/>
              <a:ext cx="12192000" cy="67615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12A60E7-1FEB-943F-7EAF-48FDA02C4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1028" r="94375" b="6886"/>
            <a:stretch/>
          </p:blipFill>
          <p:spPr>
            <a:xfrm>
              <a:off x="0" y="5243712"/>
              <a:ext cx="685800" cy="578498"/>
            </a:xfrm>
            <a:prstGeom prst="rect">
              <a:avLst/>
            </a:prstGeom>
          </p:spPr>
        </p:pic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74D08B4F-8A1E-DE60-1CB2-015B12DC1A24}"/>
              </a:ext>
            </a:extLst>
          </p:cNvPr>
          <p:cNvSpPr/>
          <p:nvPr/>
        </p:nvSpPr>
        <p:spPr>
          <a:xfrm>
            <a:off x="8610600" y="1301168"/>
            <a:ext cx="174619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9DEF1D8-1BAA-E765-F757-EFD99BF6B6B4}"/>
              </a:ext>
            </a:extLst>
          </p:cNvPr>
          <p:cNvGrpSpPr/>
          <p:nvPr/>
        </p:nvGrpSpPr>
        <p:grpSpPr>
          <a:xfrm>
            <a:off x="2894777" y="6356350"/>
            <a:ext cx="2287646" cy="403571"/>
            <a:chOff x="2116521" y="6264815"/>
            <a:chExt cx="2017263" cy="403571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09CD818-9621-0B21-728F-2F9B98A59EC0}"/>
                </a:ext>
              </a:extLst>
            </p:cNvPr>
            <p:cNvSpPr/>
            <p:nvPr/>
          </p:nvSpPr>
          <p:spPr>
            <a:xfrm>
              <a:off x="2116521" y="6298457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9</a:t>
              </a:r>
            </a:p>
          </p:txBody>
        </p:sp>
        <p:sp>
          <p:nvSpPr>
            <p:cNvPr id="18" name="Organigramme : Alternative 17">
              <a:extLst>
                <a:ext uri="{FF2B5EF4-FFF2-40B4-BE49-F238E27FC236}">
                  <a16:creationId xmlns:a16="http://schemas.microsoft.com/office/drawing/2014/main" id="{2AB26728-AAA3-8F2A-A830-B3D3AA8C3463}"/>
                </a:ext>
              </a:extLst>
            </p:cNvPr>
            <p:cNvSpPr/>
            <p:nvPr/>
          </p:nvSpPr>
          <p:spPr>
            <a:xfrm>
              <a:off x="2116521" y="6264815"/>
              <a:ext cx="201726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Validez l’import</a:t>
              </a:r>
            </a:p>
          </p:txBody>
        </p:sp>
      </p:grpSp>
      <p:sp>
        <p:nvSpPr>
          <p:cNvPr id="17" name="Ellipse 16">
            <a:extLst>
              <a:ext uri="{FF2B5EF4-FFF2-40B4-BE49-F238E27FC236}">
                <a16:creationId xmlns:a16="http://schemas.microsoft.com/office/drawing/2014/main" id="{664C0F17-4F37-FF0E-7CA6-E6C886BAE143}"/>
              </a:ext>
            </a:extLst>
          </p:cNvPr>
          <p:cNvSpPr/>
          <p:nvPr/>
        </p:nvSpPr>
        <p:spPr>
          <a:xfrm>
            <a:off x="1295401" y="4114800"/>
            <a:ext cx="217626" cy="2629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940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👥 Contacts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38</a:t>
            </a:fld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BB4EE0B-D164-094D-E2FB-4D7D0FD1A78F}"/>
              </a:ext>
            </a:extLst>
          </p:cNvPr>
          <p:cNvGrpSpPr/>
          <p:nvPr/>
        </p:nvGrpSpPr>
        <p:grpSpPr>
          <a:xfrm>
            <a:off x="0" y="1035790"/>
            <a:ext cx="12192000" cy="4786420"/>
            <a:chOff x="0" y="1035790"/>
            <a:chExt cx="12192000" cy="47864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BA924AE-9E7C-F451-74FC-D87D18456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5873"/>
            <a:stretch/>
          </p:blipFill>
          <p:spPr>
            <a:xfrm>
              <a:off x="0" y="1035790"/>
              <a:ext cx="12192000" cy="67615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12A60E7-1FEB-943F-7EAF-48FDA02C4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028" r="94375" b="6886"/>
            <a:stretch/>
          </p:blipFill>
          <p:spPr>
            <a:xfrm>
              <a:off x="0" y="5243712"/>
              <a:ext cx="685800" cy="578498"/>
            </a:xfrm>
            <a:prstGeom prst="rect">
              <a:avLst/>
            </a:prstGeom>
          </p:spPr>
        </p:pic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BCA8B349-C59B-2282-FAB7-0BDE77FFE7C4}"/>
              </a:ext>
            </a:extLst>
          </p:cNvPr>
          <p:cNvSpPr/>
          <p:nvPr/>
        </p:nvSpPr>
        <p:spPr>
          <a:xfrm>
            <a:off x="10445809" y="1260323"/>
            <a:ext cx="174619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A08E540-9E0F-31CB-D75D-9F6F84564ED3}"/>
              </a:ext>
            </a:extLst>
          </p:cNvPr>
          <p:cNvSpPr/>
          <p:nvPr/>
        </p:nvSpPr>
        <p:spPr>
          <a:xfrm>
            <a:off x="10339874" y="1334817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23478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👥 Contacts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39</a:t>
            </a:fld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BB4EE0B-D164-094D-E2FB-4D7D0FD1A78F}"/>
              </a:ext>
            </a:extLst>
          </p:cNvPr>
          <p:cNvGrpSpPr/>
          <p:nvPr/>
        </p:nvGrpSpPr>
        <p:grpSpPr>
          <a:xfrm>
            <a:off x="0" y="1035790"/>
            <a:ext cx="12192000" cy="4786420"/>
            <a:chOff x="0" y="1035790"/>
            <a:chExt cx="12192000" cy="47864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BA924AE-9E7C-F451-74FC-D87D18456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5873"/>
            <a:stretch/>
          </p:blipFill>
          <p:spPr>
            <a:xfrm>
              <a:off x="0" y="1035790"/>
              <a:ext cx="12192000" cy="67615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12A60E7-1FEB-943F-7EAF-48FDA02C4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028" r="94375" b="6886"/>
            <a:stretch/>
          </p:blipFill>
          <p:spPr>
            <a:xfrm>
              <a:off x="0" y="5243712"/>
              <a:ext cx="685800" cy="578498"/>
            </a:xfrm>
            <a:prstGeom prst="rect">
              <a:avLst/>
            </a:prstGeom>
          </p:spPr>
        </p:pic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BCA8B349-C59B-2282-FAB7-0BDE77FFE7C4}"/>
              </a:ext>
            </a:extLst>
          </p:cNvPr>
          <p:cNvSpPr/>
          <p:nvPr/>
        </p:nvSpPr>
        <p:spPr>
          <a:xfrm>
            <a:off x="10445809" y="1260323"/>
            <a:ext cx="174619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A08E540-9E0F-31CB-D75D-9F6F84564ED3}"/>
              </a:ext>
            </a:extLst>
          </p:cNvPr>
          <p:cNvSpPr/>
          <p:nvPr/>
        </p:nvSpPr>
        <p:spPr>
          <a:xfrm>
            <a:off x="10339874" y="1334817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DCF57C5-623B-B9F5-CA23-C57DD6BDD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922114"/>
            <a:ext cx="3695700" cy="4938574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0784B8EE-097B-4555-1BEC-E2DD1D2A084E}"/>
              </a:ext>
            </a:extLst>
          </p:cNvPr>
          <p:cNvGrpSpPr/>
          <p:nvPr/>
        </p:nvGrpSpPr>
        <p:grpSpPr>
          <a:xfrm>
            <a:off x="342900" y="1679660"/>
            <a:ext cx="2743199" cy="403571"/>
            <a:chOff x="2116520" y="6264815"/>
            <a:chExt cx="2418973" cy="403571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D1270783-2505-1BF6-D6D4-384F73A1B6AD}"/>
                </a:ext>
              </a:extLst>
            </p:cNvPr>
            <p:cNvSpPr/>
            <p:nvPr/>
          </p:nvSpPr>
          <p:spPr>
            <a:xfrm>
              <a:off x="2116521" y="6298457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</a:p>
          </p:txBody>
        </p:sp>
        <p:sp>
          <p:nvSpPr>
            <p:cNvPr id="17" name="Organigramme : Alternative 16">
              <a:extLst>
                <a:ext uri="{FF2B5EF4-FFF2-40B4-BE49-F238E27FC236}">
                  <a16:creationId xmlns:a16="http://schemas.microsoft.com/office/drawing/2014/main" id="{FB155B28-A7E8-8F7C-A5F1-D872093109B3}"/>
                </a:ext>
              </a:extLst>
            </p:cNvPr>
            <p:cNvSpPr/>
            <p:nvPr/>
          </p:nvSpPr>
          <p:spPr>
            <a:xfrm>
              <a:off x="2116520" y="6264815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Remplissez le formulaire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575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41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🤓 Newsletter, quésaco ?!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86815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794E-857D-4EC9-8AD6-CD9D9A0A728E}" type="datetime1">
              <a:rPr lang="fr-FR" smtClean="0"/>
              <a:t>09/02/2023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35E406-F6A0-7A55-8CA1-1F938B4D0CE7}"/>
              </a:ext>
            </a:extLst>
          </p:cNvPr>
          <p:cNvSpPr txBox="1"/>
          <p:nvPr/>
        </p:nvSpPr>
        <p:spPr>
          <a:xfrm>
            <a:off x="2140591" y="1843950"/>
            <a:ext cx="79108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Un email pour informer </a:t>
            </a:r>
            <a:r>
              <a:rPr lang="fr-FR" sz="2800" dirty="0"/>
              <a:t>des dernières nouveautés, évènements…</a:t>
            </a:r>
          </a:p>
          <a:p>
            <a:endParaRPr lang="fr-FR" sz="2800" dirty="0"/>
          </a:p>
          <a:p>
            <a:r>
              <a:rPr lang="fr-FR" sz="2800" b="1" dirty="0"/>
              <a:t>Entretenir la relation </a:t>
            </a:r>
            <a:r>
              <a:rPr lang="fr-FR" sz="2800" dirty="0"/>
              <a:t>avec les clients, partenaires	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273110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👥 Contacts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40</a:t>
            </a:fld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BB4EE0B-D164-094D-E2FB-4D7D0FD1A78F}"/>
              </a:ext>
            </a:extLst>
          </p:cNvPr>
          <p:cNvGrpSpPr/>
          <p:nvPr/>
        </p:nvGrpSpPr>
        <p:grpSpPr>
          <a:xfrm>
            <a:off x="0" y="1035790"/>
            <a:ext cx="12192000" cy="4786420"/>
            <a:chOff x="0" y="1035790"/>
            <a:chExt cx="12192000" cy="47864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BA924AE-9E7C-F451-74FC-D87D18456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5873"/>
            <a:stretch/>
          </p:blipFill>
          <p:spPr>
            <a:xfrm>
              <a:off x="0" y="1035790"/>
              <a:ext cx="12192000" cy="67615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12A60E7-1FEB-943F-7EAF-48FDA02C4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028" r="94375" b="6886"/>
            <a:stretch/>
          </p:blipFill>
          <p:spPr>
            <a:xfrm>
              <a:off x="0" y="5243712"/>
              <a:ext cx="685800" cy="578498"/>
            </a:xfrm>
            <a:prstGeom prst="rect">
              <a:avLst/>
            </a:prstGeom>
          </p:spPr>
        </p:pic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BCA8B349-C59B-2282-FAB7-0BDE77FFE7C4}"/>
              </a:ext>
            </a:extLst>
          </p:cNvPr>
          <p:cNvSpPr/>
          <p:nvPr/>
        </p:nvSpPr>
        <p:spPr>
          <a:xfrm>
            <a:off x="10445809" y="1260323"/>
            <a:ext cx="174619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A08E540-9E0F-31CB-D75D-9F6F84564ED3}"/>
              </a:ext>
            </a:extLst>
          </p:cNvPr>
          <p:cNvSpPr/>
          <p:nvPr/>
        </p:nvSpPr>
        <p:spPr>
          <a:xfrm>
            <a:off x="10339874" y="1334817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DCF57C5-623B-B9F5-CA23-C57DD6BDD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922114"/>
            <a:ext cx="3695700" cy="4938574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0784B8EE-097B-4555-1BEC-E2DD1D2A084E}"/>
              </a:ext>
            </a:extLst>
          </p:cNvPr>
          <p:cNvGrpSpPr/>
          <p:nvPr/>
        </p:nvGrpSpPr>
        <p:grpSpPr>
          <a:xfrm>
            <a:off x="342900" y="1679660"/>
            <a:ext cx="2743199" cy="403571"/>
            <a:chOff x="2116520" y="6264815"/>
            <a:chExt cx="2418973" cy="403571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D1270783-2505-1BF6-D6D4-384F73A1B6AD}"/>
                </a:ext>
              </a:extLst>
            </p:cNvPr>
            <p:cNvSpPr/>
            <p:nvPr/>
          </p:nvSpPr>
          <p:spPr>
            <a:xfrm>
              <a:off x="2116521" y="6298457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</a:p>
          </p:txBody>
        </p:sp>
        <p:sp>
          <p:nvSpPr>
            <p:cNvPr id="17" name="Organigramme : Alternative 16">
              <a:extLst>
                <a:ext uri="{FF2B5EF4-FFF2-40B4-BE49-F238E27FC236}">
                  <a16:creationId xmlns:a16="http://schemas.microsoft.com/office/drawing/2014/main" id="{FB155B28-A7E8-8F7C-A5F1-D872093109B3}"/>
                </a:ext>
              </a:extLst>
            </p:cNvPr>
            <p:cNvSpPr/>
            <p:nvPr/>
          </p:nvSpPr>
          <p:spPr>
            <a:xfrm>
              <a:off x="2116520" y="6264815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Remplissez le formulaire</a:t>
              </a:r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3CF5660A-A00F-1C23-6FC2-9352800EF8DD}"/>
              </a:ext>
            </a:extLst>
          </p:cNvPr>
          <p:cNvSpPr/>
          <p:nvPr/>
        </p:nvSpPr>
        <p:spPr>
          <a:xfrm>
            <a:off x="2010520" y="6385189"/>
            <a:ext cx="398559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03711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👥 Contacts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41</a:t>
            </a:fld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BB4EE0B-D164-094D-E2FB-4D7D0FD1A78F}"/>
              </a:ext>
            </a:extLst>
          </p:cNvPr>
          <p:cNvGrpSpPr/>
          <p:nvPr/>
        </p:nvGrpSpPr>
        <p:grpSpPr>
          <a:xfrm>
            <a:off x="0" y="1035790"/>
            <a:ext cx="12192000" cy="4786420"/>
            <a:chOff x="0" y="1035790"/>
            <a:chExt cx="12192000" cy="47864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BA924AE-9E7C-F451-74FC-D87D18456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5873"/>
            <a:stretch/>
          </p:blipFill>
          <p:spPr>
            <a:xfrm>
              <a:off x="0" y="1035790"/>
              <a:ext cx="12192000" cy="67615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12A60E7-1FEB-943F-7EAF-48FDA02C4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028" r="94375" b="6886"/>
            <a:stretch/>
          </p:blipFill>
          <p:spPr>
            <a:xfrm>
              <a:off x="0" y="5243712"/>
              <a:ext cx="685800" cy="578498"/>
            </a:xfrm>
            <a:prstGeom prst="rect">
              <a:avLst/>
            </a:prstGeom>
          </p:spPr>
        </p:pic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BCA8B349-C59B-2282-FAB7-0BDE77FFE7C4}"/>
              </a:ext>
            </a:extLst>
          </p:cNvPr>
          <p:cNvSpPr/>
          <p:nvPr/>
        </p:nvSpPr>
        <p:spPr>
          <a:xfrm>
            <a:off x="10445809" y="1260323"/>
            <a:ext cx="174619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A08E540-9E0F-31CB-D75D-9F6F84564ED3}"/>
              </a:ext>
            </a:extLst>
          </p:cNvPr>
          <p:cNvSpPr/>
          <p:nvPr/>
        </p:nvSpPr>
        <p:spPr>
          <a:xfrm>
            <a:off x="10339874" y="1334817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DCF57C5-623B-B9F5-CA23-C57DD6BDD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922114"/>
            <a:ext cx="3695700" cy="4938574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0784B8EE-097B-4555-1BEC-E2DD1D2A084E}"/>
              </a:ext>
            </a:extLst>
          </p:cNvPr>
          <p:cNvGrpSpPr/>
          <p:nvPr/>
        </p:nvGrpSpPr>
        <p:grpSpPr>
          <a:xfrm>
            <a:off x="342900" y="1679660"/>
            <a:ext cx="2743199" cy="403571"/>
            <a:chOff x="2116520" y="6264815"/>
            <a:chExt cx="2418973" cy="403571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D1270783-2505-1BF6-D6D4-384F73A1B6AD}"/>
                </a:ext>
              </a:extLst>
            </p:cNvPr>
            <p:cNvSpPr/>
            <p:nvPr/>
          </p:nvSpPr>
          <p:spPr>
            <a:xfrm>
              <a:off x="2116521" y="6298457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</a:p>
          </p:txBody>
        </p:sp>
        <p:sp>
          <p:nvSpPr>
            <p:cNvPr id="17" name="Organigramme : Alternative 16">
              <a:extLst>
                <a:ext uri="{FF2B5EF4-FFF2-40B4-BE49-F238E27FC236}">
                  <a16:creationId xmlns:a16="http://schemas.microsoft.com/office/drawing/2014/main" id="{FB155B28-A7E8-8F7C-A5F1-D872093109B3}"/>
                </a:ext>
              </a:extLst>
            </p:cNvPr>
            <p:cNvSpPr/>
            <p:nvPr/>
          </p:nvSpPr>
          <p:spPr>
            <a:xfrm>
              <a:off x="2116520" y="6264815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Remplissez le formulaire</a:t>
              </a:r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3CF5660A-A00F-1C23-6FC2-9352800EF8DD}"/>
              </a:ext>
            </a:extLst>
          </p:cNvPr>
          <p:cNvSpPr/>
          <p:nvPr/>
        </p:nvSpPr>
        <p:spPr>
          <a:xfrm>
            <a:off x="2010520" y="6385189"/>
            <a:ext cx="398559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2D2FABE-A213-60A5-DD21-CAF0CD083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381" y="2324102"/>
            <a:ext cx="4001058" cy="2305372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25DE9FF6-19AD-AD07-EF03-0649050CC45E}"/>
              </a:ext>
            </a:extLst>
          </p:cNvPr>
          <p:cNvGrpSpPr/>
          <p:nvPr/>
        </p:nvGrpSpPr>
        <p:grpSpPr>
          <a:xfrm>
            <a:off x="5052771" y="4126171"/>
            <a:ext cx="2743199" cy="403571"/>
            <a:chOff x="2116520" y="6264815"/>
            <a:chExt cx="2418973" cy="403571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C379672B-07F1-4FDE-4B07-D3ED58E0E188}"/>
                </a:ext>
              </a:extLst>
            </p:cNvPr>
            <p:cNvSpPr/>
            <p:nvPr/>
          </p:nvSpPr>
          <p:spPr>
            <a:xfrm>
              <a:off x="2116521" y="6298457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4</a:t>
              </a:r>
            </a:p>
          </p:txBody>
        </p:sp>
        <p:sp>
          <p:nvSpPr>
            <p:cNvPr id="25" name="Organigramme : Alternative 24">
              <a:extLst>
                <a:ext uri="{FF2B5EF4-FFF2-40B4-BE49-F238E27FC236}">
                  <a16:creationId xmlns:a16="http://schemas.microsoft.com/office/drawing/2014/main" id="{119B5381-FFB5-72A8-8191-DF917F03E5E8}"/>
                </a:ext>
              </a:extLst>
            </p:cNvPr>
            <p:cNvSpPr/>
            <p:nvPr/>
          </p:nvSpPr>
          <p:spPr>
            <a:xfrm>
              <a:off x="2116520" y="6264815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Ce message apparaît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53329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👥 Contacts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42</a:t>
            </a:fld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BB4EE0B-D164-094D-E2FB-4D7D0FD1A78F}"/>
              </a:ext>
            </a:extLst>
          </p:cNvPr>
          <p:cNvGrpSpPr/>
          <p:nvPr/>
        </p:nvGrpSpPr>
        <p:grpSpPr>
          <a:xfrm>
            <a:off x="0" y="1035790"/>
            <a:ext cx="12192000" cy="4786420"/>
            <a:chOff x="0" y="1035790"/>
            <a:chExt cx="12192000" cy="47864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BA924AE-9E7C-F451-74FC-D87D18456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5873"/>
            <a:stretch/>
          </p:blipFill>
          <p:spPr>
            <a:xfrm>
              <a:off x="0" y="1035790"/>
              <a:ext cx="12192000" cy="67615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12A60E7-1FEB-943F-7EAF-48FDA02C4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1028" r="94375" b="6886"/>
            <a:stretch/>
          </p:blipFill>
          <p:spPr>
            <a:xfrm>
              <a:off x="0" y="5243712"/>
              <a:ext cx="685800" cy="578498"/>
            </a:xfrm>
            <a:prstGeom prst="rect">
              <a:avLst/>
            </a:prstGeom>
          </p:spPr>
        </p:pic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BCA8B349-C59B-2282-FAB7-0BDE77FFE7C4}"/>
              </a:ext>
            </a:extLst>
          </p:cNvPr>
          <p:cNvSpPr/>
          <p:nvPr/>
        </p:nvSpPr>
        <p:spPr>
          <a:xfrm>
            <a:off x="10445809" y="1260323"/>
            <a:ext cx="174619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A08E540-9E0F-31CB-D75D-9F6F84564ED3}"/>
              </a:ext>
            </a:extLst>
          </p:cNvPr>
          <p:cNvSpPr/>
          <p:nvPr/>
        </p:nvSpPr>
        <p:spPr>
          <a:xfrm>
            <a:off x="10339874" y="1334817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DCF57C5-623B-B9F5-CA23-C57DD6BDD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922114"/>
            <a:ext cx="3695700" cy="4938574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0784B8EE-097B-4555-1BEC-E2DD1D2A084E}"/>
              </a:ext>
            </a:extLst>
          </p:cNvPr>
          <p:cNvGrpSpPr/>
          <p:nvPr/>
        </p:nvGrpSpPr>
        <p:grpSpPr>
          <a:xfrm>
            <a:off x="342900" y="1679660"/>
            <a:ext cx="2743199" cy="403571"/>
            <a:chOff x="2116520" y="6264815"/>
            <a:chExt cx="2418973" cy="403571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D1270783-2505-1BF6-D6D4-384F73A1B6AD}"/>
                </a:ext>
              </a:extLst>
            </p:cNvPr>
            <p:cNvSpPr/>
            <p:nvPr/>
          </p:nvSpPr>
          <p:spPr>
            <a:xfrm>
              <a:off x="2116521" y="6298457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</a:p>
          </p:txBody>
        </p:sp>
        <p:sp>
          <p:nvSpPr>
            <p:cNvPr id="17" name="Organigramme : Alternative 16">
              <a:extLst>
                <a:ext uri="{FF2B5EF4-FFF2-40B4-BE49-F238E27FC236}">
                  <a16:creationId xmlns:a16="http://schemas.microsoft.com/office/drawing/2014/main" id="{FB155B28-A7E8-8F7C-A5F1-D872093109B3}"/>
                </a:ext>
              </a:extLst>
            </p:cNvPr>
            <p:cNvSpPr/>
            <p:nvPr/>
          </p:nvSpPr>
          <p:spPr>
            <a:xfrm>
              <a:off x="2116520" y="6264815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Remplissez le formulaire</a:t>
              </a:r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3CF5660A-A00F-1C23-6FC2-9352800EF8DD}"/>
              </a:ext>
            </a:extLst>
          </p:cNvPr>
          <p:cNvSpPr/>
          <p:nvPr/>
        </p:nvSpPr>
        <p:spPr>
          <a:xfrm>
            <a:off x="2010520" y="6385189"/>
            <a:ext cx="398559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2D2FABE-A213-60A5-DD21-CAF0CD083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381" y="2324102"/>
            <a:ext cx="4001058" cy="230537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23382CD-5879-58B2-918A-E0B51B38CA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371" y="5375398"/>
            <a:ext cx="3458058" cy="1009791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75C539B9-E583-7B32-C1FE-BB0D6C155191}"/>
              </a:ext>
            </a:extLst>
          </p:cNvPr>
          <p:cNvGrpSpPr/>
          <p:nvPr/>
        </p:nvGrpSpPr>
        <p:grpSpPr>
          <a:xfrm>
            <a:off x="6981081" y="6185725"/>
            <a:ext cx="3200399" cy="403571"/>
            <a:chOff x="2116520" y="6264815"/>
            <a:chExt cx="2822135" cy="403571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09129A76-0793-3A52-FE2E-7D6C86B87E92}"/>
                </a:ext>
              </a:extLst>
            </p:cNvPr>
            <p:cNvSpPr/>
            <p:nvPr/>
          </p:nvSpPr>
          <p:spPr>
            <a:xfrm>
              <a:off x="2116521" y="6298457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5</a:t>
              </a:r>
            </a:p>
          </p:txBody>
        </p:sp>
        <p:sp>
          <p:nvSpPr>
            <p:cNvPr id="23" name="Organigramme : Alternative 22">
              <a:extLst>
                <a:ext uri="{FF2B5EF4-FFF2-40B4-BE49-F238E27FC236}">
                  <a16:creationId xmlns:a16="http://schemas.microsoft.com/office/drawing/2014/main" id="{DA0BB186-80E0-ED7D-EA17-1E923A737FE0}"/>
                </a:ext>
              </a:extLst>
            </p:cNvPr>
            <p:cNvSpPr/>
            <p:nvPr/>
          </p:nvSpPr>
          <p:spPr>
            <a:xfrm>
              <a:off x="2116520" y="6264815"/>
              <a:ext cx="2822135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Continuez ou passez à la suite !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5DE9FF6-19AD-AD07-EF03-0649050CC45E}"/>
              </a:ext>
            </a:extLst>
          </p:cNvPr>
          <p:cNvGrpSpPr/>
          <p:nvPr/>
        </p:nvGrpSpPr>
        <p:grpSpPr>
          <a:xfrm>
            <a:off x="5052771" y="4126171"/>
            <a:ext cx="2743199" cy="403571"/>
            <a:chOff x="2116520" y="6264815"/>
            <a:chExt cx="2418973" cy="403571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C379672B-07F1-4FDE-4B07-D3ED58E0E188}"/>
                </a:ext>
              </a:extLst>
            </p:cNvPr>
            <p:cNvSpPr/>
            <p:nvPr/>
          </p:nvSpPr>
          <p:spPr>
            <a:xfrm>
              <a:off x="2116521" y="6298457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4</a:t>
              </a:r>
            </a:p>
          </p:txBody>
        </p:sp>
        <p:sp>
          <p:nvSpPr>
            <p:cNvPr id="25" name="Organigramme : Alternative 24">
              <a:extLst>
                <a:ext uri="{FF2B5EF4-FFF2-40B4-BE49-F238E27FC236}">
                  <a16:creationId xmlns:a16="http://schemas.microsoft.com/office/drawing/2014/main" id="{119B5381-FFB5-72A8-8191-DF917F03E5E8}"/>
                </a:ext>
              </a:extLst>
            </p:cNvPr>
            <p:cNvSpPr/>
            <p:nvPr/>
          </p:nvSpPr>
          <p:spPr>
            <a:xfrm>
              <a:off x="2116520" y="6264815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Ce message apparaît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358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0" y="1914226"/>
            <a:ext cx="7210697" cy="2064149"/>
          </a:xfrm>
          <a:prstGeom prst="flowChartAlternateProcess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2653912"/>
            <a:ext cx="721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📩 Comment programmer un envoi ?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3B1AB1-88D0-49C0-81F5-CB95FDA5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7E23-F404-41E1-8F9C-F622972CF723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8D4A5C-45CD-422F-B829-636080C2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F4DB2B-A6D3-4F56-8C3A-D775A299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219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📩 Envoyer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44</a:t>
            </a:fld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0BAB72E-89A2-C82C-5C9F-AA56D5F10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250"/>
            <a:ext cx="12192000" cy="1422400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072DB662-B364-0DAB-9BDB-FB1466B6E625}"/>
              </a:ext>
            </a:extLst>
          </p:cNvPr>
          <p:cNvSpPr/>
          <p:nvPr/>
        </p:nvSpPr>
        <p:spPr>
          <a:xfrm>
            <a:off x="493548" y="1006310"/>
            <a:ext cx="123184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A5F1473-43C9-0E4F-7D62-2839CC01FD91}"/>
              </a:ext>
            </a:extLst>
          </p:cNvPr>
          <p:cNvSpPr/>
          <p:nvPr/>
        </p:nvSpPr>
        <p:spPr>
          <a:xfrm>
            <a:off x="463711" y="870255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373276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📩 Envoyer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45</a:t>
            </a:fld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0BAB72E-89A2-C82C-5C9F-AA56D5F10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250"/>
            <a:ext cx="12192000" cy="1422400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072DB662-B364-0DAB-9BDB-FB1466B6E625}"/>
              </a:ext>
            </a:extLst>
          </p:cNvPr>
          <p:cNvSpPr/>
          <p:nvPr/>
        </p:nvSpPr>
        <p:spPr>
          <a:xfrm>
            <a:off x="493548" y="1006310"/>
            <a:ext cx="123184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A5F1473-43C9-0E4F-7D62-2839CC01FD91}"/>
              </a:ext>
            </a:extLst>
          </p:cNvPr>
          <p:cNvSpPr/>
          <p:nvPr/>
        </p:nvSpPr>
        <p:spPr>
          <a:xfrm>
            <a:off x="463711" y="870255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F3FA803-FF49-31E0-2718-9B10591AD9AE}"/>
              </a:ext>
            </a:extLst>
          </p:cNvPr>
          <p:cNvSpPr/>
          <p:nvPr/>
        </p:nvSpPr>
        <p:spPr>
          <a:xfrm>
            <a:off x="10121959" y="1674926"/>
            <a:ext cx="207004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AD20163-4885-E33F-6007-14E52EE67549}"/>
              </a:ext>
            </a:extLst>
          </p:cNvPr>
          <p:cNvSpPr/>
          <p:nvPr/>
        </p:nvSpPr>
        <p:spPr>
          <a:xfrm>
            <a:off x="10121959" y="1713232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96409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📩 Envoyer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46</a:t>
            </a:fld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0BAB72E-89A2-C82C-5C9F-AA56D5F10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250"/>
            <a:ext cx="12192000" cy="1422400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072DB662-B364-0DAB-9BDB-FB1466B6E625}"/>
              </a:ext>
            </a:extLst>
          </p:cNvPr>
          <p:cNvSpPr/>
          <p:nvPr/>
        </p:nvSpPr>
        <p:spPr>
          <a:xfrm>
            <a:off x="493548" y="1006310"/>
            <a:ext cx="123184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A5F1473-43C9-0E4F-7D62-2839CC01FD91}"/>
              </a:ext>
            </a:extLst>
          </p:cNvPr>
          <p:cNvSpPr/>
          <p:nvPr/>
        </p:nvSpPr>
        <p:spPr>
          <a:xfrm>
            <a:off x="463711" y="870255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F3FA803-FF49-31E0-2718-9B10591AD9AE}"/>
              </a:ext>
            </a:extLst>
          </p:cNvPr>
          <p:cNvSpPr/>
          <p:nvPr/>
        </p:nvSpPr>
        <p:spPr>
          <a:xfrm>
            <a:off x="10121959" y="1674926"/>
            <a:ext cx="207004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AD20163-4885-E33F-6007-14E52EE67549}"/>
              </a:ext>
            </a:extLst>
          </p:cNvPr>
          <p:cNvSpPr/>
          <p:nvPr/>
        </p:nvSpPr>
        <p:spPr>
          <a:xfrm>
            <a:off x="10121959" y="1713232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006A688-5706-EC5D-02FA-4B4B0D80D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028" y="2309813"/>
            <a:ext cx="8954750" cy="4096322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D1DC3584-1F82-778E-5555-FED1DD74F999}"/>
              </a:ext>
            </a:extLst>
          </p:cNvPr>
          <p:cNvSpPr/>
          <p:nvPr/>
        </p:nvSpPr>
        <p:spPr>
          <a:xfrm>
            <a:off x="1635184" y="4040571"/>
            <a:ext cx="207004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90FAB16-7C41-85CB-0F6A-0D026C7F7298}"/>
              </a:ext>
            </a:extLst>
          </p:cNvPr>
          <p:cNvSpPr/>
          <p:nvPr/>
        </p:nvSpPr>
        <p:spPr>
          <a:xfrm>
            <a:off x="1635184" y="3763550"/>
            <a:ext cx="398559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4107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📩 Envoyer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47</a:t>
            </a:fld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0BAB72E-89A2-C82C-5C9F-AA56D5F10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250"/>
            <a:ext cx="12192000" cy="1422400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072DB662-B364-0DAB-9BDB-FB1466B6E625}"/>
              </a:ext>
            </a:extLst>
          </p:cNvPr>
          <p:cNvSpPr/>
          <p:nvPr/>
        </p:nvSpPr>
        <p:spPr>
          <a:xfrm>
            <a:off x="493548" y="1006310"/>
            <a:ext cx="123184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A5F1473-43C9-0E4F-7D62-2839CC01FD91}"/>
              </a:ext>
            </a:extLst>
          </p:cNvPr>
          <p:cNvSpPr/>
          <p:nvPr/>
        </p:nvSpPr>
        <p:spPr>
          <a:xfrm>
            <a:off x="463711" y="870255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F3FA803-FF49-31E0-2718-9B10591AD9AE}"/>
              </a:ext>
            </a:extLst>
          </p:cNvPr>
          <p:cNvSpPr/>
          <p:nvPr/>
        </p:nvSpPr>
        <p:spPr>
          <a:xfrm>
            <a:off x="10121959" y="1674926"/>
            <a:ext cx="207004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AD20163-4885-E33F-6007-14E52EE67549}"/>
              </a:ext>
            </a:extLst>
          </p:cNvPr>
          <p:cNvSpPr/>
          <p:nvPr/>
        </p:nvSpPr>
        <p:spPr>
          <a:xfrm>
            <a:off x="10121959" y="1713232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0EFE991-C7FE-F07F-2DD1-4A10CD588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295" y="2361918"/>
            <a:ext cx="7201905" cy="4039164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4BCE66A6-9FF5-2062-920C-98E0067944DD}"/>
              </a:ext>
            </a:extLst>
          </p:cNvPr>
          <p:cNvGrpSpPr/>
          <p:nvPr/>
        </p:nvGrpSpPr>
        <p:grpSpPr>
          <a:xfrm>
            <a:off x="4293493" y="5144430"/>
            <a:ext cx="2743199" cy="403571"/>
            <a:chOff x="3846102" y="5668456"/>
            <a:chExt cx="2418973" cy="403571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A822736-9435-2FA0-2E28-40F8E17CC943}"/>
                </a:ext>
              </a:extLst>
            </p:cNvPr>
            <p:cNvSpPr/>
            <p:nvPr/>
          </p:nvSpPr>
          <p:spPr>
            <a:xfrm>
              <a:off x="3846102" y="5702098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4</a:t>
              </a:r>
            </a:p>
          </p:txBody>
        </p:sp>
        <p:sp>
          <p:nvSpPr>
            <p:cNvPr id="31" name="Organigramme : Alternative 30">
              <a:extLst>
                <a:ext uri="{FF2B5EF4-FFF2-40B4-BE49-F238E27FC236}">
                  <a16:creationId xmlns:a16="http://schemas.microsoft.com/office/drawing/2014/main" id="{1FB6317C-74B7-96D1-EF4E-A9C25A0CA85C}"/>
                </a:ext>
              </a:extLst>
            </p:cNvPr>
            <p:cNvSpPr/>
            <p:nvPr/>
          </p:nvSpPr>
          <p:spPr>
            <a:xfrm>
              <a:off x="3846102" y="5668456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Nommez votre campagne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0796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📩 Envoyer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66291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48</a:t>
            </a:fld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10BAB72E-89A2-C82C-5C9F-AA56D5F10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250"/>
            <a:ext cx="12192000" cy="1422400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072DB662-B364-0DAB-9BDB-FB1466B6E625}"/>
              </a:ext>
            </a:extLst>
          </p:cNvPr>
          <p:cNvSpPr/>
          <p:nvPr/>
        </p:nvSpPr>
        <p:spPr>
          <a:xfrm>
            <a:off x="493548" y="1006310"/>
            <a:ext cx="123184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A5F1473-43C9-0E4F-7D62-2839CC01FD91}"/>
              </a:ext>
            </a:extLst>
          </p:cNvPr>
          <p:cNvSpPr/>
          <p:nvPr/>
        </p:nvSpPr>
        <p:spPr>
          <a:xfrm>
            <a:off x="463711" y="870255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F3FA803-FF49-31E0-2718-9B10591AD9AE}"/>
              </a:ext>
            </a:extLst>
          </p:cNvPr>
          <p:cNvSpPr/>
          <p:nvPr/>
        </p:nvSpPr>
        <p:spPr>
          <a:xfrm>
            <a:off x="10121959" y="1674926"/>
            <a:ext cx="207004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AD20163-4885-E33F-6007-14E52EE67549}"/>
              </a:ext>
            </a:extLst>
          </p:cNvPr>
          <p:cNvSpPr/>
          <p:nvPr/>
        </p:nvSpPr>
        <p:spPr>
          <a:xfrm>
            <a:off x="10121959" y="1713232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0EFE991-C7FE-F07F-2DD1-4A10CD588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295" y="2361918"/>
            <a:ext cx="7201905" cy="4039164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4BCE66A6-9FF5-2062-920C-98E0067944DD}"/>
              </a:ext>
            </a:extLst>
          </p:cNvPr>
          <p:cNvGrpSpPr/>
          <p:nvPr/>
        </p:nvGrpSpPr>
        <p:grpSpPr>
          <a:xfrm>
            <a:off x="4293493" y="5144430"/>
            <a:ext cx="2743199" cy="403571"/>
            <a:chOff x="3846102" y="5668456"/>
            <a:chExt cx="2418973" cy="403571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A822736-9435-2FA0-2E28-40F8E17CC943}"/>
                </a:ext>
              </a:extLst>
            </p:cNvPr>
            <p:cNvSpPr/>
            <p:nvPr/>
          </p:nvSpPr>
          <p:spPr>
            <a:xfrm>
              <a:off x="3846102" y="5702098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4</a:t>
              </a:r>
            </a:p>
          </p:txBody>
        </p:sp>
        <p:sp>
          <p:nvSpPr>
            <p:cNvPr id="31" name="Organigramme : Alternative 30">
              <a:extLst>
                <a:ext uri="{FF2B5EF4-FFF2-40B4-BE49-F238E27FC236}">
                  <a16:creationId xmlns:a16="http://schemas.microsoft.com/office/drawing/2014/main" id="{1FB6317C-74B7-96D1-EF4E-A9C25A0CA85C}"/>
                </a:ext>
              </a:extLst>
            </p:cNvPr>
            <p:cNvSpPr/>
            <p:nvPr/>
          </p:nvSpPr>
          <p:spPr>
            <a:xfrm>
              <a:off x="3846102" y="5668456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Nommez votre campagne</a:t>
              </a:r>
            </a:p>
          </p:txBody>
        </p:sp>
      </p:grpSp>
      <p:sp>
        <p:nvSpPr>
          <p:cNvPr id="9" name="Ellipse 8">
            <a:extLst>
              <a:ext uri="{FF2B5EF4-FFF2-40B4-BE49-F238E27FC236}">
                <a16:creationId xmlns:a16="http://schemas.microsoft.com/office/drawing/2014/main" id="{F6D56045-DCBF-1BC3-4596-6A02205CEBAD}"/>
              </a:ext>
            </a:extLst>
          </p:cNvPr>
          <p:cNvSpPr/>
          <p:nvPr/>
        </p:nvSpPr>
        <p:spPr>
          <a:xfrm>
            <a:off x="6616759" y="5729964"/>
            <a:ext cx="207004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75C359E-5D99-8BF9-75D8-EA93A4C04E4E}"/>
              </a:ext>
            </a:extLst>
          </p:cNvPr>
          <p:cNvSpPr/>
          <p:nvPr/>
        </p:nvSpPr>
        <p:spPr>
          <a:xfrm>
            <a:off x="8335348" y="5744118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413261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49</a:t>
            </a:fld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BCE66A6-9FF5-2062-920C-98E0067944DD}"/>
              </a:ext>
            </a:extLst>
          </p:cNvPr>
          <p:cNvGrpSpPr/>
          <p:nvPr/>
        </p:nvGrpSpPr>
        <p:grpSpPr>
          <a:xfrm>
            <a:off x="1711643" y="143859"/>
            <a:ext cx="2743199" cy="403571"/>
            <a:chOff x="3846102" y="5668456"/>
            <a:chExt cx="2418973" cy="403571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A822736-9435-2FA0-2E28-40F8E17CC943}"/>
                </a:ext>
              </a:extLst>
            </p:cNvPr>
            <p:cNvSpPr/>
            <p:nvPr/>
          </p:nvSpPr>
          <p:spPr>
            <a:xfrm>
              <a:off x="3846102" y="5702098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6</a:t>
              </a:r>
            </a:p>
          </p:txBody>
        </p:sp>
        <p:sp>
          <p:nvSpPr>
            <p:cNvPr id="31" name="Organigramme : Alternative 30">
              <a:extLst>
                <a:ext uri="{FF2B5EF4-FFF2-40B4-BE49-F238E27FC236}">
                  <a16:creationId xmlns:a16="http://schemas.microsoft.com/office/drawing/2014/main" id="{1FB6317C-74B7-96D1-EF4E-A9C25A0CA85C}"/>
                </a:ext>
              </a:extLst>
            </p:cNvPr>
            <p:cNvSpPr/>
            <p:nvPr/>
          </p:nvSpPr>
          <p:spPr>
            <a:xfrm>
              <a:off x="3846102" y="5668456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Remplissez le formulaire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E92A56A1-119D-F5A8-BCA1-C192EDEE1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435" y="0"/>
            <a:ext cx="6583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8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41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🤓 Newsletter, quésaco ?!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86815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DE61E-B928-4A2C-817A-C66DA4C7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EBA2ABC-521D-439D-820B-B50083F0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794E-857D-4EC9-8AD6-CD9D9A0A728E}" type="datetime1">
              <a:rPr lang="fr-FR" smtClean="0"/>
              <a:t>09/02/2023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38AC66D-B011-4188-A7F9-E3643680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35E406-F6A0-7A55-8CA1-1F938B4D0CE7}"/>
              </a:ext>
            </a:extLst>
          </p:cNvPr>
          <p:cNvSpPr txBox="1"/>
          <p:nvPr/>
        </p:nvSpPr>
        <p:spPr>
          <a:xfrm>
            <a:off x="2140591" y="1843950"/>
            <a:ext cx="79108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Un email pour informer </a:t>
            </a:r>
            <a:r>
              <a:rPr lang="fr-FR" sz="2800" dirty="0"/>
              <a:t>des dernières nouveautés, évènements…</a:t>
            </a:r>
          </a:p>
          <a:p>
            <a:endParaRPr lang="fr-FR" sz="2800" dirty="0"/>
          </a:p>
          <a:p>
            <a:r>
              <a:rPr lang="fr-FR" sz="2800" b="1" dirty="0"/>
              <a:t>Entretenir la relation </a:t>
            </a:r>
            <a:r>
              <a:rPr lang="fr-FR" sz="2800" dirty="0"/>
              <a:t>avec les clients, partenaires	</a:t>
            </a:r>
          </a:p>
          <a:p>
            <a:endParaRPr lang="fr-FR" sz="2800" dirty="0"/>
          </a:p>
          <a:p>
            <a:r>
              <a:rPr lang="fr-FR" sz="2800" dirty="0"/>
              <a:t>Permet de créer et </a:t>
            </a:r>
            <a:r>
              <a:rPr lang="fr-FR" sz="2800" b="1" dirty="0"/>
              <a:t>d’envoyer des mails</a:t>
            </a:r>
            <a:r>
              <a:rPr lang="fr-FR" sz="2800" dirty="0"/>
              <a:t> à grande échelle</a:t>
            </a:r>
          </a:p>
        </p:txBody>
      </p:sp>
    </p:spTree>
    <p:extLst>
      <p:ext uri="{BB962C8B-B14F-4D97-AF65-F5344CB8AC3E}">
        <p14:creationId xmlns:p14="http://schemas.microsoft.com/office/powerpoint/2010/main" val="14146461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50</a:t>
            </a:fld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BCE66A6-9FF5-2062-920C-98E0067944DD}"/>
              </a:ext>
            </a:extLst>
          </p:cNvPr>
          <p:cNvGrpSpPr/>
          <p:nvPr/>
        </p:nvGrpSpPr>
        <p:grpSpPr>
          <a:xfrm>
            <a:off x="1711643" y="143859"/>
            <a:ext cx="2743199" cy="403571"/>
            <a:chOff x="3846102" y="5668456"/>
            <a:chExt cx="2418973" cy="403571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A822736-9435-2FA0-2E28-40F8E17CC943}"/>
                </a:ext>
              </a:extLst>
            </p:cNvPr>
            <p:cNvSpPr/>
            <p:nvPr/>
          </p:nvSpPr>
          <p:spPr>
            <a:xfrm>
              <a:off x="3846102" y="5702098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6</a:t>
              </a:r>
            </a:p>
          </p:txBody>
        </p:sp>
        <p:sp>
          <p:nvSpPr>
            <p:cNvPr id="31" name="Organigramme : Alternative 30">
              <a:extLst>
                <a:ext uri="{FF2B5EF4-FFF2-40B4-BE49-F238E27FC236}">
                  <a16:creationId xmlns:a16="http://schemas.microsoft.com/office/drawing/2014/main" id="{1FB6317C-74B7-96D1-EF4E-A9C25A0CA85C}"/>
                </a:ext>
              </a:extLst>
            </p:cNvPr>
            <p:cNvSpPr/>
            <p:nvPr/>
          </p:nvSpPr>
          <p:spPr>
            <a:xfrm>
              <a:off x="3846102" y="5668456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Remplissez le formulaire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E92A56A1-119D-F5A8-BCA1-C192EDEE1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389"/>
          <a:stretch/>
        </p:blipFill>
        <p:spPr>
          <a:xfrm>
            <a:off x="5004435" y="0"/>
            <a:ext cx="6583680" cy="9334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CEAE5EC-D122-5900-6A80-23D28ACD9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876" y="1404635"/>
            <a:ext cx="7868748" cy="4334480"/>
          </a:xfrm>
          <a:prstGeom prst="rect">
            <a:avLst/>
          </a:prstGeom>
        </p:spPr>
      </p:pic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BBBFF97B-F17E-D78A-CFA7-F1BD344E3226}"/>
              </a:ext>
            </a:extLst>
          </p:cNvPr>
          <p:cNvSpPr/>
          <p:nvPr/>
        </p:nvSpPr>
        <p:spPr>
          <a:xfrm>
            <a:off x="6781800" y="1404635"/>
            <a:ext cx="2743199" cy="78959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Vous voyez ce à quoi ça va ressembler pour les gens qui reçoivent vos mails</a:t>
            </a:r>
          </a:p>
        </p:txBody>
      </p:sp>
    </p:spTree>
    <p:extLst>
      <p:ext uri="{BB962C8B-B14F-4D97-AF65-F5344CB8AC3E}">
        <p14:creationId xmlns:p14="http://schemas.microsoft.com/office/powerpoint/2010/main" val="1712434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51</a:t>
            </a:fld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BCE66A6-9FF5-2062-920C-98E0067944DD}"/>
              </a:ext>
            </a:extLst>
          </p:cNvPr>
          <p:cNvGrpSpPr/>
          <p:nvPr/>
        </p:nvGrpSpPr>
        <p:grpSpPr>
          <a:xfrm>
            <a:off x="1711643" y="143859"/>
            <a:ext cx="2743199" cy="403571"/>
            <a:chOff x="3846102" y="5668456"/>
            <a:chExt cx="2418973" cy="403571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A822736-9435-2FA0-2E28-40F8E17CC943}"/>
                </a:ext>
              </a:extLst>
            </p:cNvPr>
            <p:cNvSpPr/>
            <p:nvPr/>
          </p:nvSpPr>
          <p:spPr>
            <a:xfrm>
              <a:off x="3846102" y="5702098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6</a:t>
              </a:r>
            </a:p>
          </p:txBody>
        </p:sp>
        <p:sp>
          <p:nvSpPr>
            <p:cNvPr id="31" name="Organigramme : Alternative 30">
              <a:extLst>
                <a:ext uri="{FF2B5EF4-FFF2-40B4-BE49-F238E27FC236}">
                  <a16:creationId xmlns:a16="http://schemas.microsoft.com/office/drawing/2014/main" id="{1FB6317C-74B7-96D1-EF4E-A9C25A0CA85C}"/>
                </a:ext>
              </a:extLst>
            </p:cNvPr>
            <p:cNvSpPr/>
            <p:nvPr/>
          </p:nvSpPr>
          <p:spPr>
            <a:xfrm>
              <a:off x="3846102" y="5668456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Remplissez le formulaire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E92A56A1-119D-F5A8-BCA1-C192EDEE1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11" b="74028"/>
          <a:stretch/>
        </p:blipFill>
        <p:spPr>
          <a:xfrm>
            <a:off x="4994910" y="136525"/>
            <a:ext cx="6583680" cy="8477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D8A0147-F847-A932-C020-DEC658ACE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089681"/>
            <a:ext cx="7935432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452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52</a:t>
            </a:fld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BCE66A6-9FF5-2062-920C-98E0067944DD}"/>
              </a:ext>
            </a:extLst>
          </p:cNvPr>
          <p:cNvGrpSpPr/>
          <p:nvPr/>
        </p:nvGrpSpPr>
        <p:grpSpPr>
          <a:xfrm>
            <a:off x="1711643" y="143859"/>
            <a:ext cx="2743199" cy="403571"/>
            <a:chOff x="3846102" y="5668456"/>
            <a:chExt cx="2418973" cy="403571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A822736-9435-2FA0-2E28-40F8E17CC943}"/>
                </a:ext>
              </a:extLst>
            </p:cNvPr>
            <p:cNvSpPr/>
            <p:nvPr/>
          </p:nvSpPr>
          <p:spPr>
            <a:xfrm>
              <a:off x="3846102" y="5702098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6</a:t>
              </a:r>
            </a:p>
          </p:txBody>
        </p:sp>
        <p:sp>
          <p:nvSpPr>
            <p:cNvPr id="31" name="Organigramme : Alternative 30">
              <a:extLst>
                <a:ext uri="{FF2B5EF4-FFF2-40B4-BE49-F238E27FC236}">
                  <a16:creationId xmlns:a16="http://schemas.microsoft.com/office/drawing/2014/main" id="{1FB6317C-74B7-96D1-EF4E-A9C25A0CA85C}"/>
                </a:ext>
              </a:extLst>
            </p:cNvPr>
            <p:cNvSpPr/>
            <p:nvPr/>
          </p:nvSpPr>
          <p:spPr>
            <a:xfrm>
              <a:off x="3846102" y="5668456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Remplissez le formulaire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E92A56A1-119D-F5A8-BCA1-C192EDEE1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44" b="61111"/>
          <a:stretch/>
        </p:blipFill>
        <p:spPr>
          <a:xfrm>
            <a:off x="4861560" y="104212"/>
            <a:ext cx="6583680" cy="8191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2A43030-5F30-40B8-3423-928361560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028403"/>
            <a:ext cx="7954485" cy="424874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A8E2375-E3BF-6A28-0B44-A2607A551257}"/>
              </a:ext>
            </a:extLst>
          </p:cNvPr>
          <p:cNvSpPr/>
          <p:nvPr/>
        </p:nvSpPr>
        <p:spPr>
          <a:xfrm>
            <a:off x="5648672" y="2436926"/>
            <a:ext cx="396845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F602366E-9AB1-499F-9C7C-38E38987737E}"/>
              </a:ext>
            </a:extLst>
          </p:cNvPr>
          <p:cNvSpPr/>
          <p:nvPr/>
        </p:nvSpPr>
        <p:spPr>
          <a:xfrm>
            <a:off x="3664268" y="2033355"/>
            <a:ext cx="2743199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Permet de personnaliser avec les champs des contacts</a:t>
            </a:r>
          </a:p>
        </p:txBody>
      </p:sp>
      <p:sp>
        <p:nvSpPr>
          <p:cNvPr id="11" name="Organigramme : Alternative 10">
            <a:extLst>
              <a:ext uri="{FF2B5EF4-FFF2-40B4-BE49-F238E27FC236}">
                <a16:creationId xmlns:a16="http://schemas.microsoft.com/office/drawing/2014/main" id="{9B6A6087-96E6-E25E-8250-F9374DA233BF}"/>
              </a:ext>
            </a:extLst>
          </p:cNvPr>
          <p:cNvSpPr/>
          <p:nvPr/>
        </p:nvSpPr>
        <p:spPr>
          <a:xfrm>
            <a:off x="2435543" y="3251679"/>
            <a:ext cx="2743199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Texte visible avant l’ouverture de votre mail</a:t>
            </a:r>
          </a:p>
        </p:txBody>
      </p:sp>
    </p:spTree>
    <p:extLst>
      <p:ext uri="{BB962C8B-B14F-4D97-AF65-F5344CB8AC3E}">
        <p14:creationId xmlns:p14="http://schemas.microsoft.com/office/powerpoint/2010/main" val="11009701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53</a:t>
            </a:fld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BCE66A6-9FF5-2062-920C-98E0067944DD}"/>
              </a:ext>
            </a:extLst>
          </p:cNvPr>
          <p:cNvGrpSpPr/>
          <p:nvPr/>
        </p:nvGrpSpPr>
        <p:grpSpPr>
          <a:xfrm>
            <a:off x="1711643" y="143859"/>
            <a:ext cx="2743199" cy="403571"/>
            <a:chOff x="3846102" y="5668456"/>
            <a:chExt cx="2418973" cy="403571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A822736-9435-2FA0-2E28-40F8E17CC943}"/>
                </a:ext>
              </a:extLst>
            </p:cNvPr>
            <p:cNvSpPr/>
            <p:nvPr/>
          </p:nvSpPr>
          <p:spPr>
            <a:xfrm>
              <a:off x="3846102" y="5702098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6</a:t>
              </a:r>
            </a:p>
          </p:txBody>
        </p:sp>
        <p:sp>
          <p:nvSpPr>
            <p:cNvPr id="31" name="Organigramme : Alternative 30">
              <a:extLst>
                <a:ext uri="{FF2B5EF4-FFF2-40B4-BE49-F238E27FC236}">
                  <a16:creationId xmlns:a16="http://schemas.microsoft.com/office/drawing/2014/main" id="{1FB6317C-74B7-96D1-EF4E-A9C25A0CA85C}"/>
                </a:ext>
              </a:extLst>
            </p:cNvPr>
            <p:cNvSpPr/>
            <p:nvPr/>
          </p:nvSpPr>
          <p:spPr>
            <a:xfrm>
              <a:off x="3846102" y="5668456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Remplissez le formulaire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E92A56A1-119D-F5A8-BCA1-C192EDEE1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861" b="47917"/>
          <a:stretch/>
        </p:blipFill>
        <p:spPr>
          <a:xfrm>
            <a:off x="4770120" y="94686"/>
            <a:ext cx="6583680" cy="8382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C0F7AC1-C3EB-0B1C-AE40-30D8F25A4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71" y="1250491"/>
            <a:ext cx="10983858" cy="5430008"/>
          </a:xfrm>
          <a:prstGeom prst="rect">
            <a:avLst/>
          </a:prstGeom>
        </p:spPr>
      </p:pic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E6972004-5907-A097-9BA1-2F6014847ADC}"/>
              </a:ext>
            </a:extLst>
          </p:cNvPr>
          <p:cNvSpPr/>
          <p:nvPr/>
        </p:nvSpPr>
        <p:spPr>
          <a:xfrm>
            <a:off x="2110202" y="2014305"/>
            <a:ext cx="2743199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Choisissez un modèle existant ou retrouvez vos propres modèles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E1051D9-39C2-BA7F-599E-4C063D19DBB4}"/>
              </a:ext>
            </a:extLst>
          </p:cNvPr>
          <p:cNvCxnSpPr>
            <a:cxnSpLocks/>
          </p:cNvCxnSpPr>
          <p:nvPr/>
        </p:nvCxnSpPr>
        <p:spPr>
          <a:xfrm flipH="1" flipV="1">
            <a:off x="4752975" y="1762125"/>
            <a:ext cx="17145" cy="252180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D59CA3B-E8BA-412D-F1EF-031199A2C17B}"/>
              </a:ext>
            </a:extLst>
          </p:cNvPr>
          <p:cNvCxnSpPr>
            <a:cxnSpLocks/>
          </p:cNvCxnSpPr>
          <p:nvPr/>
        </p:nvCxnSpPr>
        <p:spPr>
          <a:xfrm>
            <a:off x="4853401" y="2228850"/>
            <a:ext cx="909224" cy="514350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5393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54</a:t>
            </a:fld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BCE66A6-9FF5-2062-920C-98E0067944DD}"/>
              </a:ext>
            </a:extLst>
          </p:cNvPr>
          <p:cNvGrpSpPr/>
          <p:nvPr/>
        </p:nvGrpSpPr>
        <p:grpSpPr>
          <a:xfrm>
            <a:off x="1711643" y="143859"/>
            <a:ext cx="2743199" cy="403571"/>
            <a:chOff x="3846102" y="5668456"/>
            <a:chExt cx="2418973" cy="403571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A822736-9435-2FA0-2E28-40F8E17CC943}"/>
                </a:ext>
              </a:extLst>
            </p:cNvPr>
            <p:cNvSpPr/>
            <p:nvPr/>
          </p:nvSpPr>
          <p:spPr>
            <a:xfrm>
              <a:off x="3846102" y="5702098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6</a:t>
              </a:r>
            </a:p>
          </p:txBody>
        </p:sp>
        <p:sp>
          <p:nvSpPr>
            <p:cNvPr id="31" name="Organigramme : Alternative 30">
              <a:extLst>
                <a:ext uri="{FF2B5EF4-FFF2-40B4-BE49-F238E27FC236}">
                  <a16:creationId xmlns:a16="http://schemas.microsoft.com/office/drawing/2014/main" id="{1FB6317C-74B7-96D1-EF4E-A9C25A0CA85C}"/>
                </a:ext>
              </a:extLst>
            </p:cNvPr>
            <p:cNvSpPr/>
            <p:nvPr/>
          </p:nvSpPr>
          <p:spPr>
            <a:xfrm>
              <a:off x="3846102" y="5668456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Remplissez le formulaire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E92A56A1-119D-F5A8-BCA1-C192EDEE1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861" b="47917"/>
          <a:stretch/>
        </p:blipFill>
        <p:spPr>
          <a:xfrm>
            <a:off x="4770120" y="94686"/>
            <a:ext cx="6583680" cy="8382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C0F7AC1-C3EB-0B1C-AE40-30D8F25A4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71" y="1250491"/>
            <a:ext cx="10983858" cy="5430008"/>
          </a:xfrm>
          <a:prstGeom prst="rect">
            <a:avLst/>
          </a:prstGeom>
        </p:spPr>
      </p:pic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E6972004-5907-A097-9BA1-2F6014847ADC}"/>
              </a:ext>
            </a:extLst>
          </p:cNvPr>
          <p:cNvSpPr/>
          <p:nvPr/>
        </p:nvSpPr>
        <p:spPr>
          <a:xfrm>
            <a:off x="2110202" y="2014305"/>
            <a:ext cx="2743199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Choisissez un modèle existant ou retrouvez vos propres modèles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E1051D9-39C2-BA7F-599E-4C063D19DBB4}"/>
              </a:ext>
            </a:extLst>
          </p:cNvPr>
          <p:cNvCxnSpPr>
            <a:cxnSpLocks/>
          </p:cNvCxnSpPr>
          <p:nvPr/>
        </p:nvCxnSpPr>
        <p:spPr>
          <a:xfrm flipH="1" flipV="1">
            <a:off x="4752975" y="1762125"/>
            <a:ext cx="17145" cy="252180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D59CA3B-E8BA-412D-F1EF-031199A2C17B}"/>
              </a:ext>
            </a:extLst>
          </p:cNvPr>
          <p:cNvCxnSpPr>
            <a:cxnSpLocks/>
          </p:cNvCxnSpPr>
          <p:nvPr/>
        </p:nvCxnSpPr>
        <p:spPr>
          <a:xfrm>
            <a:off x="4853401" y="2228850"/>
            <a:ext cx="909224" cy="514350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5CD060CB-BCAF-1D7E-9E6A-2CAB17E0D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747" y="2674850"/>
            <a:ext cx="2543530" cy="3581900"/>
          </a:xfrm>
          <a:prstGeom prst="rect">
            <a:avLst/>
          </a:prstGeom>
        </p:spPr>
      </p:pic>
      <p:sp>
        <p:nvSpPr>
          <p:cNvPr id="19" name="Organigramme : Alternative 18">
            <a:extLst>
              <a:ext uri="{FF2B5EF4-FFF2-40B4-BE49-F238E27FC236}">
                <a16:creationId xmlns:a16="http://schemas.microsoft.com/office/drawing/2014/main" id="{3E16CEE3-595D-F2E5-F57F-4C4643AED3A0}"/>
              </a:ext>
            </a:extLst>
          </p:cNvPr>
          <p:cNvSpPr/>
          <p:nvPr/>
        </p:nvSpPr>
        <p:spPr>
          <a:xfrm>
            <a:off x="6356939" y="3171825"/>
            <a:ext cx="2093146" cy="707795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Quand je survole avec ma souris, je peux choisir des options :</a:t>
            </a:r>
          </a:p>
        </p:txBody>
      </p:sp>
    </p:spTree>
    <p:extLst>
      <p:ext uri="{BB962C8B-B14F-4D97-AF65-F5344CB8AC3E}">
        <p14:creationId xmlns:p14="http://schemas.microsoft.com/office/powerpoint/2010/main" val="15298847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55</a:t>
            </a:fld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BCE66A6-9FF5-2062-920C-98E0067944DD}"/>
              </a:ext>
            </a:extLst>
          </p:cNvPr>
          <p:cNvGrpSpPr/>
          <p:nvPr/>
        </p:nvGrpSpPr>
        <p:grpSpPr>
          <a:xfrm>
            <a:off x="1711643" y="143859"/>
            <a:ext cx="2743199" cy="403571"/>
            <a:chOff x="3846102" y="5668456"/>
            <a:chExt cx="2418973" cy="403571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A822736-9435-2FA0-2E28-40F8E17CC943}"/>
                </a:ext>
              </a:extLst>
            </p:cNvPr>
            <p:cNvSpPr/>
            <p:nvPr/>
          </p:nvSpPr>
          <p:spPr>
            <a:xfrm>
              <a:off x="3846102" y="5702098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6</a:t>
              </a:r>
            </a:p>
          </p:txBody>
        </p:sp>
        <p:sp>
          <p:nvSpPr>
            <p:cNvPr id="31" name="Organigramme : Alternative 30">
              <a:extLst>
                <a:ext uri="{FF2B5EF4-FFF2-40B4-BE49-F238E27FC236}">
                  <a16:creationId xmlns:a16="http://schemas.microsoft.com/office/drawing/2014/main" id="{1FB6317C-74B7-96D1-EF4E-A9C25A0CA85C}"/>
                </a:ext>
              </a:extLst>
            </p:cNvPr>
            <p:cNvSpPr/>
            <p:nvPr/>
          </p:nvSpPr>
          <p:spPr>
            <a:xfrm>
              <a:off x="3846102" y="5668456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Remplissez le formulaire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E92A56A1-119D-F5A8-BCA1-C192EDEE1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861" b="47917"/>
          <a:stretch/>
        </p:blipFill>
        <p:spPr>
          <a:xfrm>
            <a:off x="4770120" y="94686"/>
            <a:ext cx="6583680" cy="8382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C0F7AC1-C3EB-0B1C-AE40-30D8F25A4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71" y="1250491"/>
            <a:ext cx="10983858" cy="5430008"/>
          </a:xfrm>
          <a:prstGeom prst="rect">
            <a:avLst/>
          </a:prstGeom>
        </p:spPr>
      </p:pic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E6972004-5907-A097-9BA1-2F6014847ADC}"/>
              </a:ext>
            </a:extLst>
          </p:cNvPr>
          <p:cNvSpPr/>
          <p:nvPr/>
        </p:nvSpPr>
        <p:spPr>
          <a:xfrm>
            <a:off x="2110202" y="2014305"/>
            <a:ext cx="2743199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Choisissez un modèle existant ou retrouvez vos propres modèles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E1051D9-39C2-BA7F-599E-4C063D19DBB4}"/>
              </a:ext>
            </a:extLst>
          </p:cNvPr>
          <p:cNvCxnSpPr>
            <a:cxnSpLocks/>
          </p:cNvCxnSpPr>
          <p:nvPr/>
        </p:nvCxnSpPr>
        <p:spPr>
          <a:xfrm flipH="1" flipV="1">
            <a:off x="4752975" y="1762125"/>
            <a:ext cx="17145" cy="252180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D59CA3B-E8BA-412D-F1EF-031199A2C17B}"/>
              </a:ext>
            </a:extLst>
          </p:cNvPr>
          <p:cNvCxnSpPr>
            <a:cxnSpLocks/>
          </p:cNvCxnSpPr>
          <p:nvPr/>
        </p:nvCxnSpPr>
        <p:spPr>
          <a:xfrm>
            <a:off x="4853401" y="2228850"/>
            <a:ext cx="909224" cy="514350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5CD060CB-BCAF-1D7E-9E6A-2CAB17E0D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747" y="2674850"/>
            <a:ext cx="2543530" cy="3581900"/>
          </a:xfrm>
          <a:prstGeom prst="rect">
            <a:avLst/>
          </a:prstGeom>
        </p:spPr>
      </p:pic>
      <p:sp>
        <p:nvSpPr>
          <p:cNvPr id="19" name="Organigramme : Alternative 18">
            <a:extLst>
              <a:ext uri="{FF2B5EF4-FFF2-40B4-BE49-F238E27FC236}">
                <a16:creationId xmlns:a16="http://schemas.microsoft.com/office/drawing/2014/main" id="{3E16CEE3-595D-F2E5-F57F-4C4643AED3A0}"/>
              </a:ext>
            </a:extLst>
          </p:cNvPr>
          <p:cNvSpPr/>
          <p:nvPr/>
        </p:nvSpPr>
        <p:spPr>
          <a:xfrm>
            <a:off x="6356939" y="3171825"/>
            <a:ext cx="2093146" cy="707795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Quand je survole avec ma souris, je peux choisir des options :</a:t>
            </a:r>
          </a:p>
        </p:txBody>
      </p:sp>
      <p:sp>
        <p:nvSpPr>
          <p:cNvPr id="2" name="Organigramme : Alternative 1">
            <a:extLst>
              <a:ext uri="{FF2B5EF4-FFF2-40B4-BE49-F238E27FC236}">
                <a16:creationId xmlns:a16="http://schemas.microsoft.com/office/drawing/2014/main" id="{ECEA8318-2EF6-3C58-22BD-981B989F2231}"/>
              </a:ext>
            </a:extLst>
          </p:cNvPr>
          <p:cNvSpPr/>
          <p:nvPr/>
        </p:nvSpPr>
        <p:spPr>
          <a:xfrm>
            <a:off x="6356939" y="5135856"/>
            <a:ext cx="2093146" cy="707795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Je retrouve le modèle choisis que je peux modifier (</a:t>
            </a:r>
            <a:r>
              <a:rPr lang="fr-FR" sz="1400" dirty="0" err="1">
                <a:solidFill>
                  <a:schemeClr val="tx1"/>
                </a:solidFill>
              </a:rPr>
              <a:t>cf</a:t>
            </a:r>
            <a:r>
              <a:rPr lang="fr-FR" sz="1400" dirty="0">
                <a:solidFill>
                  <a:schemeClr val="tx1"/>
                </a:solidFill>
              </a:rPr>
              <a:t> plus haut)</a:t>
            </a:r>
          </a:p>
        </p:txBody>
      </p:sp>
    </p:spTree>
    <p:extLst>
      <p:ext uri="{BB962C8B-B14F-4D97-AF65-F5344CB8AC3E}">
        <p14:creationId xmlns:p14="http://schemas.microsoft.com/office/powerpoint/2010/main" val="28500223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56</a:t>
            </a:fld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BCE66A6-9FF5-2062-920C-98E0067944DD}"/>
              </a:ext>
            </a:extLst>
          </p:cNvPr>
          <p:cNvGrpSpPr/>
          <p:nvPr/>
        </p:nvGrpSpPr>
        <p:grpSpPr>
          <a:xfrm>
            <a:off x="1711643" y="143859"/>
            <a:ext cx="2743199" cy="403571"/>
            <a:chOff x="3846102" y="5668456"/>
            <a:chExt cx="2418973" cy="403571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A822736-9435-2FA0-2E28-40F8E17CC943}"/>
                </a:ext>
              </a:extLst>
            </p:cNvPr>
            <p:cNvSpPr/>
            <p:nvPr/>
          </p:nvSpPr>
          <p:spPr>
            <a:xfrm>
              <a:off x="3846102" y="5702098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6</a:t>
              </a:r>
            </a:p>
          </p:txBody>
        </p:sp>
        <p:sp>
          <p:nvSpPr>
            <p:cNvPr id="31" name="Organigramme : Alternative 30">
              <a:extLst>
                <a:ext uri="{FF2B5EF4-FFF2-40B4-BE49-F238E27FC236}">
                  <a16:creationId xmlns:a16="http://schemas.microsoft.com/office/drawing/2014/main" id="{1FB6317C-74B7-96D1-EF4E-A9C25A0CA85C}"/>
                </a:ext>
              </a:extLst>
            </p:cNvPr>
            <p:cNvSpPr/>
            <p:nvPr/>
          </p:nvSpPr>
          <p:spPr>
            <a:xfrm>
              <a:off x="3846102" y="5668456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Remplissez le formulaire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E92A56A1-119D-F5A8-BCA1-C192EDEE1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639"/>
          <a:stretch/>
        </p:blipFill>
        <p:spPr>
          <a:xfrm>
            <a:off x="5242560" y="136525"/>
            <a:ext cx="6583680" cy="3248025"/>
          </a:xfrm>
          <a:prstGeom prst="rect">
            <a:avLst/>
          </a:prstGeom>
        </p:spPr>
      </p:pic>
      <p:sp>
        <p:nvSpPr>
          <p:cNvPr id="2" name="Organigramme : Alternative 1">
            <a:extLst>
              <a:ext uri="{FF2B5EF4-FFF2-40B4-BE49-F238E27FC236}">
                <a16:creationId xmlns:a16="http://schemas.microsoft.com/office/drawing/2014/main" id="{81B99471-0B59-3E9A-BA14-FFD9DD5CB011}"/>
              </a:ext>
            </a:extLst>
          </p:cNvPr>
          <p:cNvSpPr/>
          <p:nvPr/>
        </p:nvSpPr>
        <p:spPr>
          <a:xfrm>
            <a:off x="2019301" y="966555"/>
            <a:ext cx="2743199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Vous pouvez notamment ajouter une pièce jointe à votre mail</a:t>
            </a:r>
          </a:p>
        </p:txBody>
      </p:sp>
    </p:spTree>
    <p:extLst>
      <p:ext uri="{BB962C8B-B14F-4D97-AF65-F5344CB8AC3E}">
        <p14:creationId xmlns:p14="http://schemas.microsoft.com/office/powerpoint/2010/main" val="14010946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57</a:t>
            </a:fld>
            <a:endParaRPr lang="fr-FR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4BCE66A6-9FF5-2062-920C-98E0067944DD}"/>
              </a:ext>
            </a:extLst>
          </p:cNvPr>
          <p:cNvGrpSpPr/>
          <p:nvPr/>
        </p:nvGrpSpPr>
        <p:grpSpPr>
          <a:xfrm>
            <a:off x="1711643" y="143859"/>
            <a:ext cx="2743199" cy="403571"/>
            <a:chOff x="3846102" y="5668456"/>
            <a:chExt cx="2418973" cy="403571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A822736-9435-2FA0-2E28-40F8E17CC943}"/>
                </a:ext>
              </a:extLst>
            </p:cNvPr>
            <p:cNvSpPr/>
            <p:nvPr/>
          </p:nvSpPr>
          <p:spPr>
            <a:xfrm>
              <a:off x="3846102" y="5702098"/>
              <a:ext cx="351452" cy="336286"/>
            </a:xfrm>
            <a:prstGeom prst="ellipse">
              <a:avLst/>
            </a:prstGeom>
            <a:solidFill>
              <a:srgbClr val="008037"/>
            </a:solidFill>
            <a:ln w="28575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6</a:t>
              </a:r>
            </a:p>
          </p:txBody>
        </p:sp>
        <p:sp>
          <p:nvSpPr>
            <p:cNvPr id="31" name="Organigramme : Alternative 30">
              <a:extLst>
                <a:ext uri="{FF2B5EF4-FFF2-40B4-BE49-F238E27FC236}">
                  <a16:creationId xmlns:a16="http://schemas.microsoft.com/office/drawing/2014/main" id="{1FB6317C-74B7-96D1-EF4E-A9C25A0CA85C}"/>
                </a:ext>
              </a:extLst>
            </p:cNvPr>
            <p:cNvSpPr/>
            <p:nvPr/>
          </p:nvSpPr>
          <p:spPr>
            <a:xfrm>
              <a:off x="3846102" y="5668456"/>
              <a:ext cx="2418973" cy="403571"/>
            </a:xfrm>
            <a:prstGeom prst="flowChartAlternateProcess">
              <a:avLst/>
            </a:prstGeom>
            <a:noFill/>
            <a:ln w="19050">
              <a:solidFill>
                <a:srgbClr val="008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Remplissez le formulaire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E92A56A1-119D-F5A8-BCA1-C192EDEE1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639"/>
          <a:stretch/>
        </p:blipFill>
        <p:spPr>
          <a:xfrm>
            <a:off x="5242560" y="136525"/>
            <a:ext cx="6583680" cy="32480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CE572B5-BE02-08D4-CB1A-0A5749449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281" y="1370126"/>
            <a:ext cx="7973538" cy="5077534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DA9E230-7DD0-E162-BF41-1855CFF17E27}"/>
              </a:ext>
            </a:extLst>
          </p:cNvPr>
          <p:cNvCxnSpPr/>
          <p:nvPr/>
        </p:nvCxnSpPr>
        <p:spPr>
          <a:xfrm>
            <a:off x="2657475" y="2552700"/>
            <a:ext cx="2585085" cy="0"/>
          </a:xfrm>
          <a:prstGeom prst="line">
            <a:avLst/>
          </a:prstGeom>
          <a:ln w="127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31C286F6-1E93-4DA3-2FB7-357A0B46D56A}"/>
              </a:ext>
            </a:extLst>
          </p:cNvPr>
          <p:cNvSpPr/>
          <p:nvPr/>
        </p:nvSpPr>
        <p:spPr>
          <a:xfrm>
            <a:off x="1756033" y="2350914"/>
            <a:ext cx="907534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trike="sngStrike" dirty="0">
                <a:solidFill>
                  <a:schemeClr val="tx1"/>
                </a:solidFill>
              </a:rPr>
              <a:t>RGPD</a:t>
            </a:r>
          </a:p>
        </p:txBody>
      </p:sp>
    </p:spTree>
    <p:extLst>
      <p:ext uri="{BB962C8B-B14F-4D97-AF65-F5344CB8AC3E}">
        <p14:creationId xmlns:p14="http://schemas.microsoft.com/office/powerpoint/2010/main" val="19965486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873144B8-A19C-13EB-514B-57C925F837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694"/>
          <a:stretch/>
        </p:blipFill>
        <p:spPr>
          <a:xfrm>
            <a:off x="0" y="709334"/>
            <a:ext cx="12192000" cy="103374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📩 Envoyer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58</a:t>
            </a:fld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F3FA803-FF49-31E0-2718-9B10591AD9AE}"/>
              </a:ext>
            </a:extLst>
          </p:cNvPr>
          <p:cNvSpPr/>
          <p:nvPr/>
        </p:nvSpPr>
        <p:spPr>
          <a:xfrm>
            <a:off x="10871229" y="1230761"/>
            <a:ext cx="118742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AD20163-4885-E33F-6007-14E52EE67549}"/>
              </a:ext>
            </a:extLst>
          </p:cNvPr>
          <p:cNvSpPr/>
          <p:nvPr/>
        </p:nvSpPr>
        <p:spPr>
          <a:xfrm>
            <a:off x="11289213" y="1615576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894673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873144B8-A19C-13EB-514B-57C925F837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694"/>
          <a:stretch/>
        </p:blipFill>
        <p:spPr>
          <a:xfrm>
            <a:off x="0" y="709334"/>
            <a:ext cx="12192000" cy="103374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📩 Envoyer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59</a:t>
            </a:fld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F3FA803-FF49-31E0-2718-9B10591AD9AE}"/>
              </a:ext>
            </a:extLst>
          </p:cNvPr>
          <p:cNvSpPr/>
          <p:nvPr/>
        </p:nvSpPr>
        <p:spPr>
          <a:xfrm>
            <a:off x="10871229" y="1230761"/>
            <a:ext cx="118742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AD20163-4885-E33F-6007-14E52EE67549}"/>
              </a:ext>
            </a:extLst>
          </p:cNvPr>
          <p:cNvSpPr/>
          <p:nvPr/>
        </p:nvSpPr>
        <p:spPr>
          <a:xfrm>
            <a:off x="11289213" y="1615576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A836206-67B9-AB45-E0F9-EC8C2D990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584" y="1743075"/>
            <a:ext cx="4029637" cy="261021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0A1919A-DCF7-E1DB-FA0B-1FB0402D1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701" y="4224293"/>
            <a:ext cx="1276528" cy="638264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D5B249A3-9364-13E8-DC89-3F6A7DD5B649}"/>
              </a:ext>
            </a:extLst>
          </p:cNvPr>
          <p:cNvSpPr/>
          <p:nvPr/>
        </p:nvSpPr>
        <p:spPr>
          <a:xfrm>
            <a:off x="9418975" y="4439780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4504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07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🔧 Les différents outils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820275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84E0-EB4C-4D66-841D-774CC0537206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E795214-80D7-A025-5AF9-49D2A806C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25" y="1840480"/>
            <a:ext cx="3905521" cy="129692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3FE03C-D4D4-C3C7-57E2-4CEA4E512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117601"/>
            <a:ext cx="4631674" cy="120598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36FA4A1-D898-3CC7-9A2D-3715CBF16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195" y="4783624"/>
            <a:ext cx="3625597" cy="111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241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41D7344-3F6A-51B4-CED0-613550974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308" y="2127890"/>
            <a:ext cx="10631384" cy="46583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73144B8-A19C-13EB-514B-57C925F837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694"/>
          <a:stretch/>
        </p:blipFill>
        <p:spPr>
          <a:xfrm>
            <a:off x="0" y="709334"/>
            <a:ext cx="12192000" cy="103374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📩 Envoyer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60</a:t>
            </a:fld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F3FA803-FF49-31E0-2718-9B10591AD9AE}"/>
              </a:ext>
            </a:extLst>
          </p:cNvPr>
          <p:cNvSpPr/>
          <p:nvPr/>
        </p:nvSpPr>
        <p:spPr>
          <a:xfrm>
            <a:off x="10871229" y="1230761"/>
            <a:ext cx="1187421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AD20163-4885-E33F-6007-14E52EE67549}"/>
              </a:ext>
            </a:extLst>
          </p:cNvPr>
          <p:cNvSpPr/>
          <p:nvPr/>
        </p:nvSpPr>
        <p:spPr>
          <a:xfrm>
            <a:off x="4297864" y="3462642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9</a:t>
            </a:r>
          </a:p>
        </p:txBody>
      </p:sp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6F7DB834-5F69-70FC-7A4D-C9C9133B9A86}"/>
              </a:ext>
            </a:extLst>
          </p:cNvPr>
          <p:cNvSpPr/>
          <p:nvPr/>
        </p:nvSpPr>
        <p:spPr>
          <a:xfrm>
            <a:off x="4297864" y="3429000"/>
            <a:ext cx="3345462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Retrouvez votre newsletter dans les campagnes programmées</a:t>
            </a:r>
          </a:p>
        </p:txBody>
      </p:sp>
    </p:spTree>
    <p:extLst>
      <p:ext uri="{BB962C8B-B14F-4D97-AF65-F5344CB8AC3E}">
        <p14:creationId xmlns:p14="http://schemas.microsoft.com/office/powerpoint/2010/main" val="11738878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0" y="1914226"/>
            <a:ext cx="7210697" cy="2064149"/>
          </a:xfrm>
          <a:prstGeom prst="flowChartAlternateProcess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2653912"/>
            <a:ext cx="721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🤖 Comment automatiser un envoi ?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3B1AB1-88D0-49C0-81F5-CB95FDA5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7E23-F404-41E1-8F9C-F622972CF723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8D4A5C-45CD-422F-B829-636080C2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F4DB2B-A6D3-4F56-8C3A-D775A299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6938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83933E99-78BA-BF36-E722-AADE16372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2225"/>
            <a:ext cx="12192000" cy="429386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🤖 Automation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62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6E84F57-AB7E-5133-28DF-31DCA229E8D9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8BC7F615-E743-BA99-0401-574B2AD3DA86}"/>
              </a:ext>
            </a:extLst>
          </p:cNvPr>
          <p:cNvSpPr/>
          <p:nvPr/>
        </p:nvSpPr>
        <p:spPr>
          <a:xfrm>
            <a:off x="1554197" y="1088583"/>
            <a:ext cx="1189004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5B5E074-F891-81FB-D9E1-1B3D2ED6C5BF}"/>
              </a:ext>
            </a:extLst>
          </p:cNvPr>
          <p:cNvSpPr/>
          <p:nvPr/>
        </p:nvSpPr>
        <p:spPr>
          <a:xfrm>
            <a:off x="1419809" y="1093501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35912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83933E99-78BA-BF36-E722-AADE163727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880"/>
          <a:stretch/>
        </p:blipFill>
        <p:spPr>
          <a:xfrm>
            <a:off x="0" y="1062225"/>
            <a:ext cx="12192000" cy="73511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🤖 Automation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63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A365C7B-2A46-0F7E-9299-BDAFC87BD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074" y="1855060"/>
            <a:ext cx="5860416" cy="3961328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6E84F57-AB7E-5133-28DF-31DCA229E8D9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5F3FA803-FF49-31E0-2718-9B10591AD9AE}"/>
              </a:ext>
            </a:extLst>
          </p:cNvPr>
          <p:cNvSpPr/>
          <p:nvPr/>
        </p:nvSpPr>
        <p:spPr>
          <a:xfrm>
            <a:off x="1735494" y="4300533"/>
            <a:ext cx="1661727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AD20163-4885-E33F-6007-14E52EE67549}"/>
              </a:ext>
            </a:extLst>
          </p:cNvPr>
          <p:cNvSpPr/>
          <p:nvPr/>
        </p:nvSpPr>
        <p:spPr>
          <a:xfrm>
            <a:off x="1428348" y="4317311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BC7F615-E743-BA99-0401-574B2AD3DA86}"/>
              </a:ext>
            </a:extLst>
          </p:cNvPr>
          <p:cNvSpPr/>
          <p:nvPr/>
        </p:nvSpPr>
        <p:spPr>
          <a:xfrm>
            <a:off x="1554197" y="1088583"/>
            <a:ext cx="1189004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5B5E074-F891-81FB-D9E1-1B3D2ED6C5BF}"/>
              </a:ext>
            </a:extLst>
          </p:cNvPr>
          <p:cNvSpPr/>
          <p:nvPr/>
        </p:nvSpPr>
        <p:spPr>
          <a:xfrm>
            <a:off x="1419809" y="1093501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380258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047BF62-0D0A-21AD-1F85-EA507F1C6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5622"/>
            <a:ext cx="12192000" cy="598293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🤖 Automation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64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6E84F57-AB7E-5133-28DF-31DCA229E8D9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5F3FA803-FF49-31E0-2718-9B10591AD9AE}"/>
              </a:ext>
            </a:extLst>
          </p:cNvPr>
          <p:cNvSpPr/>
          <p:nvPr/>
        </p:nvSpPr>
        <p:spPr>
          <a:xfrm>
            <a:off x="3442996" y="4641888"/>
            <a:ext cx="1661727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AD20163-4885-E33F-6007-14E52EE67549}"/>
              </a:ext>
            </a:extLst>
          </p:cNvPr>
          <p:cNvSpPr/>
          <p:nvPr/>
        </p:nvSpPr>
        <p:spPr>
          <a:xfrm>
            <a:off x="3091544" y="4593360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050320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047BF62-0D0A-21AD-1F85-EA507F1C6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5622"/>
            <a:ext cx="12192000" cy="598293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🤖 Automation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7346"/>
            <a:ext cx="4114800" cy="365125"/>
          </a:xfrm>
        </p:spPr>
        <p:txBody>
          <a:bodyPr/>
          <a:lstStyle/>
          <a:p>
            <a:r>
              <a:rPr lang="fr-FR" dirty="0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65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6E84F57-AB7E-5133-28DF-31DCA229E8D9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5F3FA803-FF49-31E0-2718-9B10591AD9AE}"/>
              </a:ext>
            </a:extLst>
          </p:cNvPr>
          <p:cNvSpPr/>
          <p:nvPr/>
        </p:nvSpPr>
        <p:spPr>
          <a:xfrm>
            <a:off x="3442996" y="4641888"/>
            <a:ext cx="1661727" cy="41078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AD20163-4885-E33F-6007-14E52EE67549}"/>
              </a:ext>
            </a:extLst>
          </p:cNvPr>
          <p:cNvSpPr/>
          <p:nvPr/>
        </p:nvSpPr>
        <p:spPr>
          <a:xfrm>
            <a:off x="3091544" y="4593360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602E36E-6DF7-3ACB-9D76-0848FC29C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485" y="2580281"/>
            <a:ext cx="4272468" cy="3958631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2FE7F554-C914-3B67-5EAF-7104E3B71998}"/>
              </a:ext>
            </a:extLst>
          </p:cNvPr>
          <p:cNvSpPr/>
          <p:nvPr/>
        </p:nvSpPr>
        <p:spPr>
          <a:xfrm>
            <a:off x="9741159" y="2797537"/>
            <a:ext cx="942794" cy="311176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CD2C6D9-19BA-ADBF-3B5E-135682C0355D}"/>
              </a:ext>
            </a:extLst>
          </p:cNvPr>
          <p:cNvSpPr/>
          <p:nvPr/>
        </p:nvSpPr>
        <p:spPr>
          <a:xfrm>
            <a:off x="9565433" y="2772427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006242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🤖 Automation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66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6E84F57-AB7E-5133-28DF-31DCA229E8D9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C5B5E074-F891-81FB-D9E1-1B3D2ED6C5BF}"/>
              </a:ext>
            </a:extLst>
          </p:cNvPr>
          <p:cNvSpPr/>
          <p:nvPr/>
        </p:nvSpPr>
        <p:spPr>
          <a:xfrm>
            <a:off x="529386" y="1088583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05F415-D1B4-5DEF-4D18-F179D45C6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1" y="1701111"/>
            <a:ext cx="4012178" cy="2120915"/>
          </a:xfrm>
          <a:prstGeom prst="rect">
            <a:avLst/>
          </a:prstGeom>
        </p:spPr>
      </p:pic>
      <p:sp>
        <p:nvSpPr>
          <p:cNvPr id="8" name="Organigramme : Alternative 7">
            <a:extLst>
              <a:ext uri="{FF2B5EF4-FFF2-40B4-BE49-F238E27FC236}">
                <a16:creationId xmlns:a16="http://schemas.microsoft.com/office/drawing/2014/main" id="{52536514-354A-165D-9E61-D3F93F888464}"/>
              </a:ext>
            </a:extLst>
          </p:cNvPr>
          <p:cNvSpPr/>
          <p:nvPr/>
        </p:nvSpPr>
        <p:spPr>
          <a:xfrm>
            <a:off x="990889" y="1046547"/>
            <a:ext cx="2743199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Choisissez les paramètres qui vous conviennent</a:t>
            </a:r>
          </a:p>
        </p:txBody>
      </p:sp>
    </p:spTree>
    <p:extLst>
      <p:ext uri="{BB962C8B-B14F-4D97-AF65-F5344CB8AC3E}">
        <p14:creationId xmlns:p14="http://schemas.microsoft.com/office/powerpoint/2010/main" val="3838889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🤖 Automation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67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6E84F57-AB7E-5133-28DF-31DCA229E8D9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C5B5E074-F891-81FB-D9E1-1B3D2ED6C5BF}"/>
              </a:ext>
            </a:extLst>
          </p:cNvPr>
          <p:cNvSpPr/>
          <p:nvPr/>
        </p:nvSpPr>
        <p:spPr>
          <a:xfrm>
            <a:off x="529386" y="1088583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05F415-D1B4-5DEF-4D18-F179D45C6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1" y="1701111"/>
            <a:ext cx="4012178" cy="2120915"/>
          </a:xfrm>
          <a:prstGeom prst="rect">
            <a:avLst/>
          </a:prstGeom>
        </p:spPr>
      </p:pic>
      <p:sp>
        <p:nvSpPr>
          <p:cNvPr id="8" name="Organigramme : Alternative 7">
            <a:extLst>
              <a:ext uri="{FF2B5EF4-FFF2-40B4-BE49-F238E27FC236}">
                <a16:creationId xmlns:a16="http://schemas.microsoft.com/office/drawing/2014/main" id="{52536514-354A-165D-9E61-D3F93F888464}"/>
              </a:ext>
            </a:extLst>
          </p:cNvPr>
          <p:cNvSpPr/>
          <p:nvPr/>
        </p:nvSpPr>
        <p:spPr>
          <a:xfrm>
            <a:off x="990889" y="1046547"/>
            <a:ext cx="2743199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Choisissez les paramètres qui vous conviennent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4F1F69B-2AF1-96B8-E8E9-36E692FC7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21" y="3899149"/>
            <a:ext cx="4070234" cy="21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733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23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🤖 Automation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68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6E84F57-AB7E-5133-28DF-31DCA229E8D9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C5B5E074-F891-81FB-D9E1-1B3D2ED6C5BF}"/>
              </a:ext>
            </a:extLst>
          </p:cNvPr>
          <p:cNvSpPr/>
          <p:nvPr/>
        </p:nvSpPr>
        <p:spPr>
          <a:xfrm>
            <a:off x="529386" y="1088583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05F415-D1B4-5DEF-4D18-F179D45C6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1" y="1701111"/>
            <a:ext cx="4012178" cy="2120915"/>
          </a:xfrm>
          <a:prstGeom prst="rect">
            <a:avLst/>
          </a:prstGeom>
        </p:spPr>
      </p:pic>
      <p:sp>
        <p:nvSpPr>
          <p:cNvPr id="8" name="Organigramme : Alternative 7">
            <a:extLst>
              <a:ext uri="{FF2B5EF4-FFF2-40B4-BE49-F238E27FC236}">
                <a16:creationId xmlns:a16="http://schemas.microsoft.com/office/drawing/2014/main" id="{52536514-354A-165D-9E61-D3F93F888464}"/>
              </a:ext>
            </a:extLst>
          </p:cNvPr>
          <p:cNvSpPr/>
          <p:nvPr/>
        </p:nvSpPr>
        <p:spPr>
          <a:xfrm>
            <a:off x="990889" y="1046547"/>
            <a:ext cx="2743199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Choisissez les paramètres qui vous conviennent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4F1F69B-2AF1-96B8-E8E9-36E692FC7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21" y="3899149"/>
            <a:ext cx="4070234" cy="212091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A0CAC12-8298-7A1E-18DB-C813F9348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68631"/>
            <a:ext cx="4298706" cy="433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085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3022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🤖 Automation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69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6E84F57-AB7E-5133-28DF-31DCA229E8D9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C5B5E074-F891-81FB-D9E1-1B3D2ED6C5BF}"/>
              </a:ext>
            </a:extLst>
          </p:cNvPr>
          <p:cNvSpPr/>
          <p:nvPr/>
        </p:nvSpPr>
        <p:spPr>
          <a:xfrm>
            <a:off x="616400" y="993139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70FCE1C-8767-3289-A03E-EA00CDB27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6941"/>
            <a:ext cx="12192000" cy="5384746"/>
          </a:xfrm>
          <a:prstGeom prst="rect">
            <a:avLst/>
          </a:prstGeom>
        </p:spPr>
      </p:pic>
      <p:sp>
        <p:nvSpPr>
          <p:cNvPr id="11" name="Organigramme : Alternative 10">
            <a:extLst>
              <a:ext uri="{FF2B5EF4-FFF2-40B4-BE49-F238E27FC236}">
                <a16:creationId xmlns:a16="http://schemas.microsoft.com/office/drawing/2014/main" id="{4EE57EE6-F163-45B0-0A0B-988B1B7271D2}"/>
              </a:ext>
            </a:extLst>
          </p:cNvPr>
          <p:cNvSpPr/>
          <p:nvPr/>
        </p:nvSpPr>
        <p:spPr>
          <a:xfrm>
            <a:off x="2496228" y="3579740"/>
            <a:ext cx="2743199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Vous pouvez ajouter des actions à votre scénario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B8669E6-4B80-2DEA-1660-0951595689E3}"/>
              </a:ext>
            </a:extLst>
          </p:cNvPr>
          <p:cNvSpPr/>
          <p:nvPr/>
        </p:nvSpPr>
        <p:spPr>
          <a:xfrm>
            <a:off x="5950935" y="3724969"/>
            <a:ext cx="234144" cy="21941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Alternative 14">
            <a:extLst>
              <a:ext uri="{FF2B5EF4-FFF2-40B4-BE49-F238E27FC236}">
                <a16:creationId xmlns:a16="http://schemas.microsoft.com/office/drawing/2014/main" id="{3FEC245F-BC02-5B13-5D7D-915FBA69D4C7}"/>
              </a:ext>
            </a:extLst>
          </p:cNvPr>
          <p:cNvSpPr/>
          <p:nvPr/>
        </p:nvSpPr>
        <p:spPr>
          <a:xfrm>
            <a:off x="990889" y="990561"/>
            <a:ext cx="2743199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Vérifiez et/ou modifiez votre scénario</a:t>
            </a:r>
          </a:p>
        </p:txBody>
      </p:sp>
    </p:spTree>
    <p:extLst>
      <p:ext uri="{BB962C8B-B14F-4D97-AF65-F5344CB8AC3E}">
        <p14:creationId xmlns:p14="http://schemas.microsoft.com/office/powerpoint/2010/main" val="387496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11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🔧 Les différents outils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779899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C3FE03C-D4D4-C3C7-57E2-4CEA4E512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117601"/>
            <a:ext cx="4631674" cy="1205983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F4E903AC-B5F8-0FBB-363B-14859A3E8847}"/>
              </a:ext>
            </a:extLst>
          </p:cNvPr>
          <p:cNvSpPr/>
          <p:nvPr/>
        </p:nvSpPr>
        <p:spPr>
          <a:xfrm>
            <a:off x="1287624" y="1502470"/>
            <a:ext cx="2472612" cy="1205983"/>
          </a:xfrm>
          <a:prstGeom prst="ellipse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Gratuit</a:t>
            </a:r>
          </a:p>
        </p:txBody>
      </p:sp>
    </p:spTree>
    <p:extLst>
      <p:ext uri="{BB962C8B-B14F-4D97-AF65-F5344CB8AC3E}">
        <p14:creationId xmlns:p14="http://schemas.microsoft.com/office/powerpoint/2010/main" val="27150098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3022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🤖 Automation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70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6E84F57-AB7E-5133-28DF-31DCA229E8D9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C5B5E074-F891-81FB-D9E1-1B3D2ED6C5BF}"/>
              </a:ext>
            </a:extLst>
          </p:cNvPr>
          <p:cNvSpPr/>
          <p:nvPr/>
        </p:nvSpPr>
        <p:spPr>
          <a:xfrm>
            <a:off x="616400" y="993139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sp>
        <p:nvSpPr>
          <p:cNvPr id="8" name="Organigramme : Alternative 7">
            <a:extLst>
              <a:ext uri="{FF2B5EF4-FFF2-40B4-BE49-F238E27FC236}">
                <a16:creationId xmlns:a16="http://schemas.microsoft.com/office/drawing/2014/main" id="{52536514-354A-165D-9E61-D3F93F888464}"/>
              </a:ext>
            </a:extLst>
          </p:cNvPr>
          <p:cNvSpPr/>
          <p:nvPr/>
        </p:nvSpPr>
        <p:spPr>
          <a:xfrm>
            <a:off x="990889" y="990561"/>
            <a:ext cx="2743199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Vérifiez et/ou modifiez votre scénario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70FCE1C-8767-3289-A03E-EA00CDB27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6941"/>
            <a:ext cx="12192000" cy="5384746"/>
          </a:xfrm>
          <a:prstGeom prst="rect">
            <a:avLst/>
          </a:prstGeom>
        </p:spPr>
      </p:pic>
      <p:sp>
        <p:nvSpPr>
          <p:cNvPr id="11" name="Organigramme : Alternative 10">
            <a:extLst>
              <a:ext uri="{FF2B5EF4-FFF2-40B4-BE49-F238E27FC236}">
                <a16:creationId xmlns:a16="http://schemas.microsoft.com/office/drawing/2014/main" id="{4EE57EE6-F163-45B0-0A0B-988B1B7271D2}"/>
              </a:ext>
            </a:extLst>
          </p:cNvPr>
          <p:cNvSpPr/>
          <p:nvPr/>
        </p:nvSpPr>
        <p:spPr>
          <a:xfrm>
            <a:off x="2496228" y="3579740"/>
            <a:ext cx="2743199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Vous pouvez ajouter des actions à votre scénario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B8669E6-4B80-2DEA-1660-0951595689E3}"/>
              </a:ext>
            </a:extLst>
          </p:cNvPr>
          <p:cNvSpPr/>
          <p:nvPr/>
        </p:nvSpPr>
        <p:spPr>
          <a:xfrm>
            <a:off x="5950935" y="3724969"/>
            <a:ext cx="234144" cy="21941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BA485C-552E-4DC3-ECCE-62A8E786D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157" y="4088606"/>
            <a:ext cx="518870" cy="554831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7711DA19-EA56-8811-1BCE-FCBCF01628D5}"/>
              </a:ext>
            </a:extLst>
          </p:cNvPr>
          <p:cNvSpPr/>
          <p:nvPr/>
        </p:nvSpPr>
        <p:spPr>
          <a:xfrm>
            <a:off x="6841523" y="4077394"/>
            <a:ext cx="234144" cy="476850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Alternative 14">
            <a:extLst>
              <a:ext uri="{FF2B5EF4-FFF2-40B4-BE49-F238E27FC236}">
                <a16:creationId xmlns:a16="http://schemas.microsoft.com/office/drawing/2014/main" id="{F0A13F05-BFCF-DBCF-8FF7-B775BD8ACE1F}"/>
              </a:ext>
            </a:extLst>
          </p:cNvPr>
          <p:cNvSpPr/>
          <p:nvPr/>
        </p:nvSpPr>
        <p:spPr>
          <a:xfrm>
            <a:off x="7164355" y="4150673"/>
            <a:ext cx="2743199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Et supprimer ou modifier des étapes</a:t>
            </a:r>
          </a:p>
        </p:txBody>
      </p:sp>
    </p:spTree>
    <p:extLst>
      <p:ext uri="{BB962C8B-B14F-4D97-AF65-F5344CB8AC3E}">
        <p14:creationId xmlns:p14="http://schemas.microsoft.com/office/powerpoint/2010/main" val="25953399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3022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🤖 Automation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71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6E84F57-AB7E-5133-28DF-31DCA229E8D9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C5B5E074-F891-81FB-D9E1-1B3D2ED6C5BF}"/>
              </a:ext>
            </a:extLst>
          </p:cNvPr>
          <p:cNvSpPr/>
          <p:nvPr/>
        </p:nvSpPr>
        <p:spPr>
          <a:xfrm>
            <a:off x="616400" y="993139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  <p:sp>
        <p:nvSpPr>
          <p:cNvPr id="8" name="Organigramme : Alternative 7">
            <a:extLst>
              <a:ext uri="{FF2B5EF4-FFF2-40B4-BE49-F238E27FC236}">
                <a16:creationId xmlns:a16="http://schemas.microsoft.com/office/drawing/2014/main" id="{52536514-354A-165D-9E61-D3F93F888464}"/>
              </a:ext>
            </a:extLst>
          </p:cNvPr>
          <p:cNvSpPr/>
          <p:nvPr/>
        </p:nvSpPr>
        <p:spPr>
          <a:xfrm>
            <a:off x="990889" y="990561"/>
            <a:ext cx="2743199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Activez votre scénario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70FCE1C-8767-3289-A03E-EA00CDB27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46941"/>
            <a:ext cx="12192000" cy="5384746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F85E15B4-9E35-EDE9-2BA3-E3096CCBD32E}"/>
              </a:ext>
            </a:extLst>
          </p:cNvPr>
          <p:cNvSpPr/>
          <p:nvPr/>
        </p:nvSpPr>
        <p:spPr>
          <a:xfrm>
            <a:off x="10821954" y="1616212"/>
            <a:ext cx="1370046" cy="36512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9139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3022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🤖 Automation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72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6E84F57-AB7E-5133-28DF-31DCA229E8D9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C5B5E074-F891-81FB-D9E1-1B3D2ED6C5BF}"/>
              </a:ext>
            </a:extLst>
          </p:cNvPr>
          <p:cNvSpPr/>
          <p:nvPr/>
        </p:nvSpPr>
        <p:spPr>
          <a:xfrm>
            <a:off x="616400" y="993139"/>
            <a:ext cx="351452" cy="336286"/>
          </a:xfrm>
          <a:prstGeom prst="ellipse">
            <a:avLst/>
          </a:prstGeom>
          <a:solidFill>
            <a:srgbClr val="008037"/>
          </a:solidFill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  <p:sp>
        <p:nvSpPr>
          <p:cNvPr id="8" name="Organigramme : Alternative 7">
            <a:extLst>
              <a:ext uri="{FF2B5EF4-FFF2-40B4-BE49-F238E27FC236}">
                <a16:creationId xmlns:a16="http://schemas.microsoft.com/office/drawing/2014/main" id="{52536514-354A-165D-9E61-D3F93F888464}"/>
              </a:ext>
            </a:extLst>
          </p:cNvPr>
          <p:cNvSpPr/>
          <p:nvPr/>
        </p:nvSpPr>
        <p:spPr>
          <a:xfrm>
            <a:off x="990889" y="990561"/>
            <a:ext cx="2743199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Activez votre scénario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70FCE1C-8767-3289-A03E-EA00CDB27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3254"/>
            <a:ext cx="12192000" cy="5384746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F85E15B4-9E35-EDE9-2BA3-E3096CCBD32E}"/>
              </a:ext>
            </a:extLst>
          </p:cNvPr>
          <p:cNvSpPr/>
          <p:nvPr/>
        </p:nvSpPr>
        <p:spPr>
          <a:xfrm>
            <a:off x="10821955" y="1642525"/>
            <a:ext cx="1370046" cy="365125"/>
          </a:xfrm>
          <a:prstGeom prst="ellipse">
            <a:avLst/>
          </a:prstGeom>
          <a:noFill/>
          <a:ln w="28575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75025AE-8343-9F0D-958D-1B8BA478D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0796" y="2400723"/>
            <a:ext cx="1562318" cy="704948"/>
          </a:xfrm>
          <a:prstGeom prst="rect">
            <a:avLst/>
          </a:prstGeom>
          <a:ln>
            <a:solidFill>
              <a:srgbClr val="008037"/>
            </a:solidFill>
          </a:ln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17C1914-B6E8-4935-A32D-C6FCA16B9992}"/>
              </a:ext>
            </a:extLst>
          </p:cNvPr>
          <p:cNvCxnSpPr>
            <a:cxnSpLocks/>
            <a:stCxn id="16" idx="4"/>
          </p:cNvCxnSpPr>
          <p:nvPr/>
        </p:nvCxnSpPr>
        <p:spPr>
          <a:xfrm flipH="1">
            <a:off x="10821955" y="2007650"/>
            <a:ext cx="685023" cy="393073"/>
          </a:xfrm>
          <a:prstGeom prst="straightConnector1">
            <a:avLst/>
          </a:prstGeom>
          <a:ln>
            <a:solidFill>
              <a:srgbClr val="00803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9101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37" y="-3022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🤖 Automation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73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6E84F57-AB7E-5133-28DF-31DCA229E8D9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3EAABF4C-B78E-8868-18B9-2ECCA8128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68" y="1467787"/>
            <a:ext cx="11155332" cy="4591691"/>
          </a:xfrm>
          <a:prstGeom prst="rect">
            <a:avLst/>
          </a:prstGeom>
        </p:spPr>
      </p:pic>
      <p:sp>
        <p:nvSpPr>
          <p:cNvPr id="14" name="Organigramme : Alternative 13">
            <a:extLst>
              <a:ext uri="{FF2B5EF4-FFF2-40B4-BE49-F238E27FC236}">
                <a16:creationId xmlns:a16="http://schemas.microsoft.com/office/drawing/2014/main" id="{92466A29-26D4-6310-5D02-6A9462D645F1}"/>
              </a:ext>
            </a:extLst>
          </p:cNvPr>
          <p:cNvSpPr/>
          <p:nvPr/>
        </p:nvSpPr>
        <p:spPr>
          <a:xfrm>
            <a:off x="990889" y="990561"/>
            <a:ext cx="2743199" cy="403571"/>
          </a:xfrm>
          <a:prstGeom prst="flowChartAlternateProcess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Retrouvez votre scénario dans « automation »</a:t>
            </a:r>
          </a:p>
        </p:txBody>
      </p:sp>
    </p:spTree>
    <p:extLst>
      <p:ext uri="{BB962C8B-B14F-4D97-AF65-F5344CB8AC3E}">
        <p14:creationId xmlns:p14="http://schemas.microsoft.com/office/powerpoint/2010/main" val="8469211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340C42-040D-D70C-F11C-F658C9F6F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2" y="1041853"/>
            <a:ext cx="10515600" cy="52189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br>
              <a:rPr lang="fr-FR" sz="3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4100" dirty="0"/>
              <a:t>👉 </a:t>
            </a:r>
            <a:r>
              <a:rPr lang="fr-FR" sz="4100" b="1" dirty="0">
                <a:solidFill>
                  <a:srgbClr val="008037"/>
                </a:solidFill>
              </a:rPr>
              <a:t>Pour télécharger des photos libres de droit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endParaRPr lang="fr-FR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buFontTx/>
              <a:buChar char="-"/>
            </a:pP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Unsplash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| 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https://unsplash.com/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ctr">
              <a:buFontTx/>
              <a:buChar char="-"/>
            </a:pP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buFontTx/>
              <a:buChar char="-"/>
            </a:pP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Pixabay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</a:rPr>
              <a:t> | 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https://pixabay.com/fr/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buFontTx/>
              <a:buChar char="-"/>
            </a:pPr>
            <a:r>
              <a:rPr lang="fr-F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Freepik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| 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https://fr.freepik.com/</a:t>
            </a:r>
            <a:r>
              <a:rPr lang="fr-FR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ctr">
              <a:buFontTx/>
              <a:buChar char="-"/>
            </a:pPr>
            <a:endParaRPr lang="fr-FR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fr-FR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4100" dirty="0"/>
              <a:t>👉 </a:t>
            </a:r>
            <a:r>
              <a:rPr lang="fr-FR" sz="4100" b="1" dirty="0">
                <a:solidFill>
                  <a:srgbClr val="008037"/>
                </a:solidFill>
              </a:rPr>
              <a:t>Webinar sur comment créer une newsletter sur </a:t>
            </a:r>
            <a:r>
              <a:rPr lang="fr-FR" sz="4100" b="1" dirty="0" err="1">
                <a:solidFill>
                  <a:srgbClr val="008037"/>
                </a:solidFill>
              </a:rPr>
              <a:t>sendinblue</a:t>
            </a:r>
            <a:endParaRPr lang="fr-FR" sz="4100" b="1" dirty="0">
              <a:solidFill>
                <a:srgbClr val="008037"/>
              </a:solidFill>
            </a:endParaRPr>
          </a:p>
          <a:p>
            <a:pPr marL="0" indent="0" algn="ctr">
              <a:buNone/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bit.ly/tuto-</a:t>
            </a:r>
            <a:r>
              <a:rPr lang="fr-FR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sendiblue</a:t>
            </a:r>
            <a:b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fr-FR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fr-FR" sz="2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477156-4E21-26CB-E77E-C189A1A7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6B18-2B17-4196-BB54-F295F96DC536}" type="datetime1">
              <a:rPr lang="fr-FR" smtClean="0"/>
              <a:t>09/02/2023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49DF0-FFBD-36EA-3579-FE7AA1E0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691D90-9A42-8A88-D0DC-7AF9E654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F1C23-2EAA-8A22-715A-5B5E169B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6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💡 Bon à savoir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5FF78ED-F8D6-DB4A-B96F-6CCF798AD5EB}"/>
              </a:ext>
            </a:extLst>
          </p:cNvPr>
          <p:cNvCxnSpPr/>
          <p:nvPr/>
        </p:nvCxnSpPr>
        <p:spPr>
          <a:xfrm>
            <a:off x="838200" y="875622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2525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🤓 Avez-vous des questions ?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3B1AB1-88D0-49C0-81F5-CB95FDA5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7E23-F404-41E1-8F9C-F622972CF723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8D4A5C-45CD-422F-B829-636080C2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F4DB2B-A6D3-4F56-8C3A-D775A299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008037"/>
          </a:solidFill>
          <a:ln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008037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Et à très bientôt !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3B1AB1-88D0-49C0-81F5-CB95FDA59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7E23-F404-41E1-8F9C-F622972CF723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8D4A5C-45CD-422F-B829-636080C2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F4DB2B-A6D3-4F56-8C3A-D775A299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67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11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🔧 Les différents outils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779899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C3FE03C-D4D4-C3C7-57E2-4CEA4E512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117601"/>
            <a:ext cx="4631674" cy="1205983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F4E903AC-B5F8-0FBB-363B-14859A3E8847}"/>
              </a:ext>
            </a:extLst>
          </p:cNvPr>
          <p:cNvSpPr/>
          <p:nvPr/>
        </p:nvSpPr>
        <p:spPr>
          <a:xfrm>
            <a:off x="1287624" y="1502470"/>
            <a:ext cx="2472612" cy="1205983"/>
          </a:xfrm>
          <a:prstGeom prst="ellipse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Gratuit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821A434-AFA4-C5F1-1577-14E19E7DCF62}"/>
              </a:ext>
            </a:extLst>
          </p:cNvPr>
          <p:cNvSpPr/>
          <p:nvPr/>
        </p:nvSpPr>
        <p:spPr>
          <a:xfrm>
            <a:off x="6390892" y="1189048"/>
            <a:ext cx="2472612" cy="1205983"/>
          </a:xfrm>
          <a:prstGeom prst="ellipse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Pratique</a:t>
            </a:r>
          </a:p>
        </p:txBody>
      </p:sp>
    </p:spTree>
    <p:extLst>
      <p:ext uri="{BB962C8B-B14F-4D97-AF65-F5344CB8AC3E}">
        <p14:creationId xmlns:p14="http://schemas.microsoft.com/office/powerpoint/2010/main" val="203049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11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🔧 Les différents outils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779899"/>
            <a:ext cx="10515600" cy="0"/>
          </a:xfrm>
          <a:prstGeom prst="line">
            <a:avLst/>
          </a:prstGeom>
          <a:ln w="76200">
            <a:solidFill>
              <a:srgbClr val="008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83169-0DCF-4253-80E7-4937794E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D10D-9175-42A7-A234-71BF6EA5C3B5}" type="datetime1">
              <a:rPr lang="fr-FR" smtClean="0"/>
              <a:t>09/02/2023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DB9EE8-16AB-4B81-92AF-75B3033EC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Newsletter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ADD94-0FC3-4552-9E56-9CC25D02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C3FE03C-D4D4-C3C7-57E2-4CEA4E512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117601"/>
            <a:ext cx="4631674" cy="1205983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F4E903AC-B5F8-0FBB-363B-14859A3E8847}"/>
              </a:ext>
            </a:extLst>
          </p:cNvPr>
          <p:cNvSpPr/>
          <p:nvPr/>
        </p:nvSpPr>
        <p:spPr>
          <a:xfrm>
            <a:off x="1287624" y="1502470"/>
            <a:ext cx="2472612" cy="1205983"/>
          </a:xfrm>
          <a:prstGeom prst="ellipse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Gratuit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C876336-49F5-60F4-07A0-B5C8C0B3B8A0}"/>
              </a:ext>
            </a:extLst>
          </p:cNvPr>
          <p:cNvSpPr/>
          <p:nvPr/>
        </p:nvSpPr>
        <p:spPr>
          <a:xfrm>
            <a:off x="1874875" y="4292175"/>
            <a:ext cx="2472612" cy="1205983"/>
          </a:xfrm>
          <a:prstGeom prst="ellipse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Facile à utiliser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821A434-AFA4-C5F1-1577-14E19E7DCF62}"/>
              </a:ext>
            </a:extLst>
          </p:cNvPr>
          <p:cNvSpPr/>
          <p:nvPr/>
        </p:nvSpPr>
        <p:spPr>
          <a:xfrm>
            <a:off x="6390892" y="1189048"/>
            <a:ext cx="2472612" cy="1205983"/>
          </a:xfrm>
          <a:prstGeom prst="ellipse">
            <a:avLst/>
          </a:prstGeom>
          <a:noFill/>
          <a:ln w="19050">
            <a:solidFill>
              <a:srgbClr val="008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Pratique</a:t>
            </a:r>
          </a:p>
        </p:txBody>
      </p:sp>
    </p:spTree>
    <p:extLst>
      <p:ext uri="{BB962C8B-B14F-4D97-AF65-F5344CB8AC3E}">
        <p14:creationId xmlns:p14="http://schemas.microsoft.com/office/powerpoint/2010/main" val="85604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16378</TotalTime>
  <Words>1168</Words>
  <Application>Microsoft Office PowerPoint</Application>
  <PresentationFormat>Grand écran</PresentationFormat>
  <Paragraphs>499</Paragraphs>
  <Slides>76</Slides>
  <Notes>75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76</vt:i4>
      </vt:variant>
    </vt:vector>
  </HeadingPairs>
  <TitlesOfParts>
    <vt:vector size="80" baseType="lpstr">
      <vt:lpstr>Arial</vt:lpstr>
      <vt:lpstr>Calibri</vt:lpstr>
      <vt:lpstr>Calibri Light</vt:lpstr>
      <vt:lpstr>Thème Office</vt:lpstr>
      <vt:lpstr>Bienvenue à l’atelier  « Création d’une newsletter »</vt:lpstr>
      <vt:lpstr>Tout un programme !</vt:lpstr>
      <vt:lpstr>🤓 Newsletter, quésaco ?!</vt:lpstr>
      <vt:lpstr>🤓 Newsletter, quésaco ?!</vt:lpstr>
      <vt:lpstr>🤓 Newsletter, quésaco ?!</vt:lpstr>
      <vt:lpstr>🔧 Les différents outils</vt:lpstr>
      <vt:lpstr>🔧 Les différents outils</vt:lpstr>
      <vt:lpstr>🔧 Les différents outils</vt:lpstr>
      <vt:lpstr>🔧 Les différents outils</vt:lpstr>
      <vt:lpstr>🔧 Les différents outils</vt:lpstr>
      <vt:lpstr>🔧 Les différents outils</vt:lpstr>
      <vt:lpstr>Présentation PowerPoint</vt:lpstr>
      <vt:lpstr>Sendinblue</vt:lpstr>
      <vt:lpstr>Sendinblue</vt:lpstr>
      <vt:lpstr>Sendinblue</vt:lpstr>
      <vt:lpstr>Sendinblue</vt:lpstr>
      <vt:lpstr>Sendinblue</vt:lpstr>
      <vt:lpstr>Présentation PowerPoint</vt:lpstr>
      <vt:lpstr>🖼 TEMPLATE</vt:lpstr>
      <vt:lpstr>🖼 TEMPLATE</vt:lpstr>
      <vt:lpstr>🖼 TEMPLATE</vt:lpstr>
      <vt:lpstr>🖼 TEMPLATE</vt:lpstr>
      <vt:lpstr>🖼 TEMPLATE</vt:lpstr>
      <vt:lpstr>🖼 TEMPLATE</vt:lpstr>
      <vt:lpstr>🖼 TEMPLATE</vt:lpstr>
      <vt:lpstr>🖼 TEMPLATE</vt:lpstr>
      <vt:lpstr>Présentation PowerPoint</vt:lpstr>
      <vt:lpstr>👥 Contacts</vt:lpstr>
      <vt:lpstr>👥 Contacts</vt:lpstr>
      <vt:lpstr>👥 Contacts</vt:lpstr>
      <vt:lpstr>👥 Contacts</vt:lpstr>
      <vt:lpstr>👥 Contacts</vt:lpstr>
      <vt:lpstr>👥 Contacts</vt:lpstr>
      <vt:lpstr>👥 Contacts</vt:lpstr>
      <vt:lpstr>👥 Contacts</vt:lpstr>
      <vt:lpstr>👥 Contacts</vt:lpstr>
      <vt:lpstr>👥 Contacts</vt:lpstr>
      <vt:lpstr>👥 Contacts</vt:lpstr>
      <vt:lpstr>👥 Contacts</vt:lpstr>
      <vt:lpstr>👥 Contacts</vt:lpstr>
      <vt:lpstr>👥 Contacts</vt:lpstr>
      <vt:lpstr>👥 Contacts</vt:lpstr>
      <vt:lpstr>Présentation PowerPoint</vt:lpstr>
      <vt:lpstr>📩 Envoyer</vt:lpstr>
      <vt:lpstr>📩 Envoyer</vt:lpstr>
      <vt:lpstr>📩 Envoyer</vt:lpstr>
      <vt:lpstr>📩 Envoyer</vt:lpstr>
      <vt:lpstr>📩 Envoyer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📩 Envoyer</vt:lpstr>
      <vt:lpstr>📩 Envoyer</vt:lpstr>
      <vt:lpstr>📩 Envoyer</vt:lpstr>
      <vt:lpstr>Présentation PowerPoint</vt:lpstr>
      <vt:lpstr>🤖 Automation</vt:lpstr>
      <vt:lpstr>🤖 Automation</vt:lpstr>
      <vt:lpstr>🤖 Automation</vt:lpstr>
      <vt:lpstr>🤖 Automation</vt:lpstr>
      <vt:lpstr>🤖 Automation</vt:lpstr>
      <vt:lpstr>🤖 Automation</vt:lpstr>
      <vt:lpstr>🤖 Automation</vt:lpstr>
      <vt:lpstr>🤖 Automation</vt:lpstr>
      <vt:lpstr>🤖 Automation</vt:lpstr>
      <vt:lpstr>🤖 Automation</vt:lpstr>
      <vt:lpstr>🤖 Automation</vt:lpstr>
      <vt:lpstr>🤖 Automation</vt:lpstr>
      <vt:lpstr>💡 Bon à savoir</vt:lpstr>
      <vt:lpstr>Présentation PowerPoint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57</cp:revision>
  <cp:lastPrinted>2022-01-08T13:47:22Z</cp:lastPrinted>
  <dcterms:created xsi:type="dcterms:W3CDTF">2021-12-15T13:49:53Z</dcterms:created>
  <dcterms:modified xsi:type="dcterms:W3CDTF">2023-02-09T13:01:08Z</dcterms:modified>
</cp:coreProperties>
</file>