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389" r:id="rId2"/>
    <p:sldId id="387" r:id="rId3"/>
    <p:sldId id="257" r:id="rId4"/>
    <p:sldId id="272" r:id="rId5"/>
    <p:sldId id="362" r:id="rId6"/>
    <p:sldId id="399" r:id="rId7"/>
    <p:sldId id="400" r:id="rId8"/>
    <p:sldId id="401" r:id="rId9"/>
    <p:sldId id="402" r:id="rId10"/>
    <p:sldId id="404" r:id="rId11"/>
    <p:sldId id="403" r:id="rId12"/>
    <p:sldId id="408" r:id="rId13"/>
    <p:sldId id="405" r:id="rId14"/>
    <p:sldId id="407" r:id="rId15"/>
    <p:sldId id="406" r:id="rId16"/>
    <p:sldId id="368" r:id="rId17"/>
    <p:sldId id="410" r:id="rId18"/>
    <p:sldId id="409" r:id="rId19"/>
    <p:sldId id="415" r:id="rId20"/>
    <p:sldId id="414" r:id="rId21"/>
    <p:sldId id="413" r:id="rId22"/>
    <p:sldId id="416" r:id="rId23"/>
    <p:sldId id="422" r:id="rId24"/>
    <p:sldId id="417" r:id="rId25"/>
    <p:sldId id="424" r:id="rId26"/>
    <p:sldId id="425" r:id="rId27"/>
    <p:sldId id="418" r:id="rId28"/>
    <p:sldId id="426" r:id="rId29"/>
    <p:sldId id="419" r:id="rId30"/>
    <p:sldId id="427" r:id="rId31"/>
    <p:sldId id="420" r:id="rId32"/>
    <p:sldId id="421" r:id="rId33"/>
    <p:sldId id="428" r:id="rId34"/>
    <p:sldId id="423" r:id="rId35"/>
    <p:sldId id="395" r:id="rId36"/>
    <p:sldId id="278" r:id="rId37"/>
    <p:sldId id="411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85" autoAdjust="0"/>
  </p:normalViewPr>
  <p:slideViewPr>
    <p:cSldViewPr snapToGrid="0">
      <p:cViewPr varScale="1">
        <p:scale>
          <a:sx n="100" d="100"/>
          <a:sy n="100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DC92-3D2C-43E9-AF7B-3FEB04C99C45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7E0E-A872-430D-8221-FF137CE5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Pendant cet atelier, vous allez découvrir</a:t>
            </a:r>
          </a:p>
          <a:p>
            <a:pPr algn="l"/>
            <a:r>
              <a:rPr lang="fr-FR" sz="1800" b="0" i="0" u="none" strike="noStrike" baseline="0" dirty="0">
                <a:solidFill>
                  <a:srgbClr val="3F3F3F"/>
                </a:solidFill>
                <a:latin typeface="BalooChettan2-Regular"/>
              </a:rPr>
              <a:t>les conseils les règles de sécurité essentielles, à appliquer quand on utilise Internet. . Êtes-vous prêts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69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106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37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8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9006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Cc : copie carbone</a:t>
            </a:r>
          </a:p>
          <a:p>
            <a:r>
              <a:rPr lang="fr-FR" dirty="0"/>
              <a:t>Cci : copie carbone invisible</a:t>
            </a:r>
          </a:p>
        </p:txBody>
      </p:sp>
    </p:spTree>
    <p:extLst>
      <p:ext uri="{BB962C8B-B14F-4D97-AF65-F5344CB8AC3E}">
        <p14:creationId xmlns:p14="http://schemas.microsoft.com/office/powerpoint/2010/main" val="361299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95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01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747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02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8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189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697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018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972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347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883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411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2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64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469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250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4244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915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811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871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931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92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18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71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71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2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7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F211-1BB2-4D6F-8A5C-FE3D5952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660B45-443E-4F9C-8A87-059BA523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85F08-CEF7-4C51-A852-0A8B5EE7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0A46-1FF4-4C04-AC7F-DBB4951A6DC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C089A-F305-485B-9DF5-3665353D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A3BDA-144D-43DC-AE4D-3589002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D5ACE-6CB5-4F65-8DE0-4B8863EC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BD962-B7D3-4FA8-9B0D-73C1310D2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562FE-25B8-4F5A-B87E-A22DF9D5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51FC-ED90-421D-BF81-15F754FABFB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E31EC-5106-4B08-8A82-DCA4FB5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FC0C8-3AB9-4C4B-86B9-85CA9002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EA814D-3966-4C0C-BC97-5C4AFC73C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8C977A-A3A5-4413-BEE2-89E9F19D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0AF52-E917-46EF-B8D3-DDF5A509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D57-7690-4499-848A-8863532A8B3F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5F29C-9DBB-44A8-9155-BF53F4C6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3347C-2C25-4DEC-92DD-CE53C268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3FF9F-FF74-4675-B535-79E25A0B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8EA81-52C5-4B3B-AEC4-823B14ED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8F414-51C6-4B65-89D0-A86E3FD1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1FBF-8324-4052-B493-68B1A091A2A9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755A2-5A15-40D6-AB83-7C67133A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4CD11-FD01-470F-B45A-56F5C193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2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8AEF0-FA9A-4C9F-A9F1-0B5F2D4D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78999-6FF6-4749-A423-EE6F2B08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E483-F361-44F8-A0F7-350A0BE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B23F-D5EF-45E8-9EC5-9D4F1A540CDD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71A16-5151-43DD-ABDC-21842CD5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D786B-3390-42F5-9BEB-783F7C1E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4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0746-590E-4E64-840B-1EAF66FC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EECAB-54A5-445C-A45F-8F7B54AD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4445A9-C51D-4514-B4B5-FF57E7DE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6D3FF-A6C1-45AF-B6A0-272628E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825A-8633-48FC-8E59-4808F05FF0DD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0C321-5BB7-4AB4-A696-3130249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BAF9E2-D9BD-4F39-AD32-360F09CB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544B5-C415-478C-B21E-2BB96CBA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89919F-BE10-4BD7-AF89-A261C0A7D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E0720-FE89-43F2-9FDB-B768A2CF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A9C67-824A-4073-B5E5-2C52220F4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03C252-A3C4-433B-8D14-4C2EE5E3F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0E225E-E260-4E1E-81CB-AD4B8373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A89-8C6F-4B71-8C26-DBF8CB9C79FB}" type="datetime1">
              <a:rPr lang="fr-FR" smtClean="0"/>
              <a:t>15/02/2023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F071D2-40A9-428D-BD52-4C6D34D6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CCE300-0A7B-4930-AD22-3A9EC6C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BA7DD-820E-45CF-9797-83EA7A1B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CCD80E-B1A4-4059-961D-32C0A9E4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4666-0D56-4468-B4A1-56E5728328CE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77BA7B-DC55-46A1-A742-55F826B5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953D7-09A9-45FB-AEA5-B319801E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2AAB9E-097E-4C95-883A-47AEFE72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B6F1-6733-4864-87B3-5CD75DA27E17}" type="datetime1">
              <a:rPr lang="fr-FR" smtClean="0"/>
              <a:t>15/02/2023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E72A04-EFFA-4E4A-A3A7-A36BC7CC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1135CB-F9BF-4782-882E-F3DB7C66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8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032DF-04F6-4C06-A720-FBAC3F4F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951947-B60B-400E-855D-C12DA2F0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7F711-E14F-4E10-B8F3-B9F138B1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6329BD-D56C-4D85-BC21-2847D824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3C86-6255-410A-94F6-228245C08E80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430C7-D933-4512-88C8-848FC291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AA756-85AB-46A1-BE09-800B9D35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2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02533-ACB0-4A7A-AB60-95D1D1F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86FF8-9DFB-4BBB-817A-D1F8216DD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974CA6-6B8F-42F9-99E5-7705E379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24FC4-81F6-437E-AA4C-2EA1F0C2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6D5EB-9DB2-460D-8E78-1BEDB8CEAB77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BA472-F832-45AB-AD7B-527721EF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3604C-37B5-4A71-AAB4-D900F39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CC1DE4-5482-4059-9F57-EC3CB57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F6D0C-A715-4F22-A307-51824366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D49F4-0071-4B63-A90C-B8C3EF12C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2EEC-79A7-47EA-AF6C-F15270782027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BCEA-7EF4-49D7-9D25-B52395E19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F8478-8D0C-426E-BAD0-BBD83A129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iller.numerique@peyruis.f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pprends.04@protonmail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45768" y="403823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Initiation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5F14F57-0700-4038-9537-AFDCB1D53020}"/>
              </a:ext>
            </a:extLst>
          </p:cNvPr>
          <p:cNvSpPr txBox="1">
            <a:spLocks/>
          </p:cNvSpPr>
          <p:nvPr/>
        </p:nvSpPr>
        <p:spPr>
          <a:xfrm>
            <a:off x="1524000" y="281765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7306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📧 Comment utiliser sa boîte mail ?</a:t>
            </a:r>
            <a:br>
              <a:rPr lang="fr-FR" sz="4000" b="1" dirty="0">
                <a:solidFill>
                  <a:schemeClr val="bg1"/>
                </a:solidFill>
              </a:rPr>
            </a:br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225127-8A72-486E-8C95-4AADBB82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9B78-10B3-4001-B333-6A1723472053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2AEC9-FE06-4BBD-AF04-67C3D543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7030F4-897D-4521-B74E-8E7F2642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36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35E30211-37B5-442F-8810-107376433C4D}"/>
              </a:ext>
            </a:extLst>
          </p:cNvPr>
          <p:cNvGrpSpPr/>
          <p:nvPr/>
        </p:nvGrpSpPr>
        <p:grpSpPr>
          <a:xfrm>
            <a:off x="315816" y="1247142"/>
            <a:ext cx="5286688" cy="3874073"/>
            <a:chOff x="483596" y="1129696"/>
            <a:chExt cx="5286688" cy="3874073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8199023-D6AD-47DF-99C0-862D0D10C664}"/>
                </a:ext>
              </a:extLst>
            </p:cNvPr>
            <p:cNvGrpSpPr/>
            <p:nvPr/>
          </p:nvGrpSpPr>
          <p:grpSpPr>
            <a:xfrm>
              <a:off x="483596" y="1153223"/>
              <a:ext cx="4301334" cy="3850546"/>
              <a:chOff x="4668222" y="1061208"/>
              <a:chExt cx="4301334" cy="3850546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F3188108-3246-4D1F-A6F9-EE3EFF87EDE9}"/>
                  </a:ext>
                </a:extLst>
              </p:cNvPr>
              <p:cNvGrpSpPr/>
              <p:nvPr/>
            </p:nvGrpSpPr>
            <p:grpSpPr>
              <a:xfrm>
                <a:off x="4668222" y="1061208"/>
                <a:ext cx="3086100" cy="3850546"/>
                <a:chOff x="4997567" y="1186389"/>
                <a:chExt cx="3086100" cy="3850546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DF6174A2-2D92-4B0A-8AD1-1E9711803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05" b="38349"/>
                <a:stretch/>
              </p:blipFill>
              <p:spPr>
                <a:xfrm>
                  <a:off x="4997567" y="1186389"/>
                  <a:ext cx="3086100" cy="385054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</p:pic>
            <p:sp>
              <p:nvSpPr>
                <p:cNvPr id="48" name="Rectangle : coins arrondis 47">
                  <a:extLst>
                    <a:ext uri="{FF2B5EF4-FFF2-40B4-BE49-F238E27FC236}">
                      <a16:creationId xmlns:a16="http://schemas.microsoft.com/office/drawing/2014/main" id="{82DD8BFA-D4DE-4CE8-880A-41A2EE2677CE}"/>
                    </a:ext>
                  </a:extLst>
                </p:cNvPr>
                <p:cNvSpPr/>
                <p:nvPr/>
              </p:nvSpPr>
              <p:spPr>
                <a:xfrm>
                  <a:off x="7821563" y="2614357"/>
                  <a:ext cx="152400" cy="192757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68BEACCE-021D-405C-9796-686C5B5102F6}"/>
                    </a:ext>
                  </a:extLst>
                </p:cNvPr>
                <p:cNvCxnSpPr>
                  <a:cxnSpLocks/>
                  <a:endCxn id="48" idx="2"/>
                </p:cNvCxnSpPr>
                <p:nvPr/>
              </p:nvCxnSpPr>
              <p:spPr>
                <a:xfrm flipV="1">
                  <a:off x="7625593" y="2807114"/>
                  <a:ext cx="272170" cy="120644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 : coins arrondis 55">
                  <a:extLst>
                    <a:ext uri="{FF2B5EF4-FFF2-40B4-BE49-F238E27FC236}">
                      <a16:creationId xmlns:a16="http://schemas.microsoft.com/office/drawing/2014/main" id="{CF568AAA-307F-4908-BEEC-7C575176308F}"/>
                    </a:ext>
                  </a:extLst>
                </p:cNvPr>
                <p:cNvSpPr/>
                <p:nvPr/>
              </p:nvSpPr>
              <p:spPr>
                <a:xfrm>
                  <a:off x="6535023" y="2927758"/>
                  <a:ext cx="1548643" cy="1620725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Rectangle : coins arrondis 56">
                  <a:extLst>
                    <a:ext uri="{FF2B5EF4-FFF2-40B4-BE49-F238E27FC236}">
                      <a16:creationId xmlns:a16="http://schemas.microsoft.com/office/drawing/2014/main" id="{88F93EEF-C161-462E-B27C-E3D0DAEF8754}"/>
                    </a:ext>
                  </a:extLst>
                </p:cNvPr>
                <p:cNvSpPr/>
                <p:nvPr/>
              </p:nvSpPr>
              <p:spPr>
                <a:xfrm>
                  <a:off x="6611922" y="3048403"/>
                  <a:ext cx="1013671" cy="272050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Rectangle : coins arrondis 57">
                  <a:extLst>
                    <a:ext uri="{FF2B5EF4-FFF2-40B4-BE49-F238E27FC236}">
                      <a16:creationId xmlns:a16="http://schemas.microsoft.com/office/drawing/2014/main" id="{943AAEE6-B1AD-494F-A2B8-6D7B6C5FE033}"/>
                    </a:ext>
                  </a:extLst>
                </p:cNvPr>
                <p:cNvSpPr/>
                <p:nvPr/>
              </p:nvSpPr>
              <p:spPr>
                <a:xfrm>
                  <a:off x="6611922" y="3401523"/>
                  <a:ext cx="1013671" cy="272050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7625F0C0-6899-491F-945E-55864A104685}"/>
                  </a:ext>
                </a:extLst>
              </p:cNvPr>
              <p:cNvCxnSpPr>
                <a:cxnSpLocks/>
                <a:stCxn id="57" idx="3"/>
                <a:endCxn id="80" idx="2"/>
              </p:cNvCxnSpPr>
              <p:nvPr/>
            </p:nvCxnSpPr>
            <p:spPr>
              <a:xfrm flipV="1">
                <a:off x="7296248" y="2466193"/>
                <a:ext cx="1673308" cy="593054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B2029A84-FAFE-4485-AD0F-4552105C7F76}"/>
                  </a:ext>
                </a:extLst>
              </p:cNvPr>
              <p:cNvCxnSpPr>
                <a:cxnSpLocks/>
                <a:stCxn id="58" idx="3"/>
                <a:endCxn id="85" idx="1"/>
              </p:cNvCxnSpPr>
              <p:nvPr/>
            </p:nvCxnSpPr>
            <p:spPr>
              <a:xfrm flipV="1">
                <a:off x="7296248" y="3318592"/>
                <a:ext cx="687952" cy="93775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 : coins arrondis 64">
                <a:extLst>
                  <a:ext uri="{FF2B5EF4-FFF2-40B4-BE49-F238E27FC236}">
                    <a16:creationId xmlns:a16="http://schemas.microsoft.com/office/drawing/2014/main" id="{01A7C989-6CD0-46D8-A921-1ACDDCE5F8F4}"/>
                  </a:ext>
                </a:extLst>
              </p:cNvPr>
              <p:cNvSpPr/>
              <p:nvPr/>
            </p:nvSpPr>
            <p:spPr>
              <a:xfrm>
                <a:off x="6282575" y="3655510"/>
                <a:ext cx="1013671" cy="272050"/>
              </a:xfrm>
              <a:prstGeom prst="round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7723482-8E62-49E0-A5F4-55EACC873C4F}"/>
                </a:ext>
              </a:extLst>
            </p:cNvPr>
            <p:cNvGrpSpPr/>
            <p:nvPr/>
          </p:nvGrpSpPr>
          <p:grpSpPr>
            <a:xfrm>
              <a:off x="544018" y="1897225"/>
              <a:ext cx="2971661" cy="1013505"/>
              <a:chOff x="11392325" y="1620388"/>
              <a:chExt cx="2971661" cy="1013505"/>
            </a:xfrm>
          </p:grpSpPr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1A5113B9-77B4-4BAE-97CB-20F9A9391939}"/>
                  </a:ext>
                </a:extLst>
              </p:cNvPr>
              <p:cNvSpPr/>
              <p:nvPr/>
            </p:nvSpPr>
            <p:spPr>
              <a:xfrm>
                <a:off x="14100212" y="1620388"/>
                <a:ext cx="263774" cy="169675"/>
              </a:xfrm>
              <a:prstGeom prst="round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16BB6EDB-6343-4F33-A289-F85D12694981}"/>
                  </a:ext>
                </a:extLst>
              </p:cNvPr>
              <p:cNvCxnSpPr>
                <a:cxnSpLocks/>
                <a:stCxn id="79" idx="0"/>
                <a:endCxn id="77" idx="1"/>
              </p:cNvCxnSpPr>
              <p:nvPr/>
            </p:nvCxnSpPr>
            <p:spPr>
              <a:xfrm flipV="1">
                <a:off x="12081851" y="1705226"/>
                <a:ext cx="2018361" cy="522135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 : coins arrondis 78">
                <a:extLst>
                  <a:ext uri="{FF2B5EF4-FFF2-40B4-BE49-F238E27FC236}">
                    <a16:creationId xmlns:a16="http://schemas.microsoft.com/office/drawing/2014/main" id="{F247BAF0-6F6A-41E4-9F6E-6204BD43324F}"/>
                  </a:ext>
                </a:extLst>
              </p:cNvPr>
              <p:cNvSpPr/>
              <p:nvPr/>
            </p:nvSpPr>
            <p:spPr>
              <a:xfrm>
                <a:off x="11392325" y="2227361"/>
                <a:ext cx="1379051" cy="406532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⭐= Favoris</a:t>
                </a:r>
              </a:p>
            </p:txBody>
          </p:sp>
        </p:grp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6F63C977-1777-4E22-BE60-577808FF1A18}"/>
                </a:ext>
              </a:extLst>
            </p:cNvPr>
            <p:cNvCxnSpPr>
              <a:cxnSpLocks/>
              <a:stCxn id="65" idx="1"/>
              <a:endCxn id="79" idx="2"/>
            </p:cNvCxnSpPr>
            <p:nvPr/>
          </p:nvCxnSpPr>
          <p:spPr>
            <a:xfrm flipH="1" flipV="1">
              <a:off x="1233544" y="2910730"/>
              <a:ext cx="864405" cy="97282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70BA5133-FA21-451D-AA85-2150A32DE824}"/>
                </a:ext>
              </a:extLst>
            </p:cNvPr>
            <p:cNvSpPr/>
            <p:nvPr/>
          </p:nvSpPr>
          <p:spPr>
            <a:xfrm>
              <a:off x="3799575" y="1129696"/>
              <a:ext cx="1970709" cy="1428512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Permet de répondre à toutes les personnes qui ont reçu le mail</a:t>
              </a:r>
            </a:p>
          </p:txBody>
        </p:sp>
        <p:sp>
          <p:nvSpPr>
            <p:cNvPr id="85" name="Rectangle : coins arrondis 84">
              <a:extLst>
                <a:ext uri="{FF2B5EF4-FFF2-40B4-BE49-F238E27FC236}">
                  <a16:creationId xmlns:a16="http://schemas.microsoft.com/office/drawing/2014/main" id="{B8EC8940-F66C-4973-AE4F-DE7F85772215}"/>
                </a:ext>
              </a:extLst>
            </p:cNvPr>
            <p:cNvSpPr/>
            <p:nvPr/>
          </p:nvSpPr>
          <p:spPr>
            <a:xfrm>
              <a:off x="3799574" y="2909521"/>
              <a:ext cx="1970709" cy="1002171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Permet d’envoyer ce mail à quelqu’un d’autre</a:t>
              </a:r>
            </a:p>
          </p:txBody>
        </p:sp>
      </p:grp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1D4952B8-D8B3-4964-B713-9C20E8C1D7BD}"/>
              </a:ext>
            </a:extLst>
          </p:cNvPr>
          <p:cNvSpPr/>
          <p:nvPr/>
        </p:nvSpPr>
        <p:spPr>
          <a:xfrm>
            <a:off x="1163746" y="1000047"/>
            <a:ext cx="1503953" cy="50137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Transférer un mail</a:t>
            </a:r>
          </a:p>
        </p:txBody>
      </p:sp>
      <p:sp>
        <p:nvSpPr>
          <p:cNvPr id="139" name="Espace réservé de la date 138">
            <a:extLst>
              <a:ext uri="{FF2B5EF4-FFF2-40B4-BE49-F238E27FC236}">
                <a16:creationId xmlns:a16="http://schemas.microsoft.com/office/drawing/2014/main" id="{F7D944E4-9321-4314-A610-B6AD1113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C4DE-AE13-4082-88CA-4A6D63D32F7A}" type="datetime1">
              <a:rPr lang="fr-FR" smtClean="0"/>
              <a:t>15/02/2023</a:t>
            </a:fld>
            <a:endParaRPr lang="fr-FR"/>
          </a:p>
        </p:txBody>
      </p:sp>
      <p:sp>
        <p:nvSpPr>
          <p:cNvPr id="140" name="Espace réservé du pied de page 139">
            <a:extLst>
              <a:ext uri="{FF2B5EF4-FFF2-40B4-BE49-F238E27FC236}">
                <a16:creationId xmlns:a16="http://schemas.microsoft.com/office/drawing/2014/main" id="{27960ACF-349D-4BB4-B36C-1C4D1EA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141" name="Espace réservé du numéro de diapositive 140">
            <a:extLst>
              <a:ext uri="{FF2B5EF4-FFF2-40B4-BE49-F238E27FC236}">
                <a16:creationId xmlns:a16="http://schemas.microsoft.com/office/drawing/2014/main" id="{47CFB14A-6446-4E15-AD86-E11974E9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0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35E30211-37B5-442F-8810-107376433C4D}"/>
              </a:ext>
            </a:extLst>
          </p:cNvPr>
          <p:cNvGrpSpPr/>
          <p:nvPr/>
        </p:nvGrpSpPr>
        <p:grpSpPr>
          <a:xfrm>
            <a:off x="315816" y="1247142"/>
            <a:ext cx="5286688" cy="3874073"/>
            <a:chOff x="483596" y="1129696"/>
            <a:chExt cx="5286688" cy="3874073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8199023-D6AD-47DF-99C0-862D0D10C664}"/>
                </a:ext>
              </a:extLst>
            </p:cNvPr>
            <p:cNvGrpSpPr/>
            <p:nvPr/>
          </p:nvGrpSpPr>
          <p:grpSpPr>
            <a:xfrm>
              <a:off x="483596" y="1153223"/>
              <a:ext cx="4301334" cy="3850546"/>
              <a:chOff x="4668222" y="1061208"/>
              <a:chExt cx="4301334" cy="3850546"/>
            </a:xfrm>
          </p:grpSpPr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F3188108-3246-4D1F-A6F9-EE3EFF87EDE9}"/>
                  </a:ext>
                </a:extLst>
              </p:cNvPr>
              <p:cNvGrpSpPr/>
              <p:nvPr/>
            </p:nvGrpSpPr>
            <p:grpSpPr>
              <a:xfrm>
                <a:off x="4668222" y="1061208"/>
                <a:ext cx="3086100" cy="3850546"/>
                <a:chOff x="4997567" y="1186389"/>
                <a:chExt cx="3086100" cy="3850546"/>
              </a:xfrm>
            </p:grpSpPr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DF6174A2-2D92-4B0A-8AD1-1E9711803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05" b="38349"/>
                <a:stretch/>
              </p:blipFill>
              <p:spPr>
                <a:xfrm>
                  <a:off x="4997567" y="1186389"/>
                  <a:ext cx="3086100" cy="3850546"/>
                </a:xfrm>
                <a:prstGeom prst="rect">
                  <a:avLst/>
                </a:prstGeom>
                <a:ln>
                  <a:solidFill>
                    <a:srgbClr val="92D050"/>
                  </a:solidFill>
                </a:ln>
              </p:spPr>
            </p:pic>
            <p:sp>
              <p:nvSpPr>
                <p:cNvPr id="48" name="Rectangle : coins arrondis 47">
                  <a:extLst>
                    <a:ext uri="{FF2B5EF4-FFF2-40B4-BE49-F238E27FC236}">
                      <a16:creationId xmlns:a16="http://schemas.microsoft.com/office/drawing/2014/main" id="{82DD8BFA-D4DE-4CE8-880A-41A2EE2677CE}"/>
                    </a:ext>
                  </a:extLst>
                </p:cNvPr>
                <p:cNvSpPr/>
                <p:nvPr/>
              </p:nvSpPr>
              <p:spPr>
                <a:xfrm>
                  <a:off x="7821563" y="2614357"/>
                  <a:ext cx="152400" cy="192757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0" name="Connecteur droit 49">
                  <a:extLst>
                    <a:ext uri="{FF2B5EF4-FFF2-40B4-BE49-F238E27FC236}">
                      <a16:creationId xmlns:a16="http://schemas.microsoft.com/office/drawing/2014/main" id="{68BEACCE-021D-405C-9796-686C5B5102F6}"/>
                    </a:ext>
                  </a:extLst>
                </p:cNvPr>
                <p:cNvCxnSpPr>
                  <a:cxnSpLocks/>
                  <a:endCxn id="48" idx="2"/>
                </p:cNvCxnSpPr>
                <p:nvPr/>
              </p:nvCxnSpPr>
              <p:spPr>
                <a:xfrm flipV="1">
                  <a:off x="7625593" y="2807114"/>
                  <a:ext cx="272170" cy="120644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Rectangle : coins arrondis 55">
                  <a:extLst>
                    <a:ext uri="{FF2B5EF4-FFF2-40B4-BE49-F238E27FC236}">
                      <a16:creationId xmlns:a16="http://schemas.microsoft.com/office/drawing/2014/main" id="{CF568AAA-307F-4908-BEEC-7C575176308F}"/>
                    </a:ext>
                  </a:extLst>
                </p:cNvPr>
                <p:cNvSpPr/>
                <p:nvPr/>
              </p:nvSpPr>
              <p:spPr>
                <a:xfrm>
                  <a:off x="6535023" y="2927758"/>
                  <a:ext cx="1548643" cy="1620725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Rectangle : coins arrondis 56">
                  <a:extLst>
                    <a:ext uri="{FF2B5EF4-FFF2-40B4-BE49-F238E27FC236}">
                      <a16:creationId xmlns:a16="http://schemas.microsoft.com/office/drawing/2014/main" id="{88F93EEF-C161-462E-B27C-E3D0DAEF8754}"/>
                    </a:ext>
                  </a:extLst>
                </p:cNvPr>
                <p:cNvSpPr/>
                <p:nvPr/>
              </p:nvSpPr>
              <p:spPr>
                <a:xfrm>
                  <a:off x="6611922" y="3048403"/>
                  <a:ext cx="1013671" cy="272050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Rectangle : coins arrondis 57">
                  <a:extLst>
                    <a:ext uri="{FF2B5EF4-FFF2-40B4-BE49-F238E27FC236}">
                      <a16:creationId xmlns:a16="http://schemas.microsoft.com/office/drawing/2014/main" id="{943AAEE6-B1AD-494F-A2B8-6D7B6C5FE033}"/>
                    </a:ext>
                  </a:extLst>
                </p:cNvPr>
                <p:cNvSpPr/>
                <p:nvPr/>
              </p:nvSpPr>
              <p:spPr>
                <a:xfrm>
                  <a:off x="6611922" y="3401523"/>
                  <a:ext cx="1013671" cy="272050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7625F0C0-6899-491F-945E-55864A104685}"/>
                  </a:ext>
                </a:extLst>
              </p:cNvPr>
              <p:cNvCxnSpPr>
                <a:cxnSpLocks/>
                <a:stCxn id="57" idx="3"/>
                <a:endCxn id="80" idx="2"/>
              </p:cNvCxnSpPr>
              <p:nvPr/>
            </p:nvCxnSpPr>
            <p:spPr>
              <a:xfrm flipV="1">
                <a:off x="7296248" y="2466193"/>
                <a:ext cx="1673308" cy="593054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B2029A84-FAFE-4485-AD0F-4552105C7F76}"/>
                  </a:ext>
                </a:extLst>
              </p:cNvPr>
              <p:cNvCxnSpPr>
                <a:cxnSpLocks/>
                <a:stCxn id="58" idx="3"/>
                <a:endCxn id="85" idx="1"/>
              </p:cNvCxnSpPr>
              <p:nvPr/>
            </p:nvCxnSpPr>
            <p:spPr>
              <a:xfrm flipV="1">
                <a:off x="7296248" y="3318592"/>
                <a:ext cx="687952" cy="93775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 : coins arrondis 64">
                <a:extLst>
                  <a:ext uri="{FF2B5EF4-FFF2-40B4-BE49-F238E27FC236}">
                    <a16:creationId xmlns:a16="http://schemas.microsoft.com/office/drawing/2014/main" id="{01A7C989-6CD0-46D8-A921-1ACDDCE5F8F4}"/>
                  </a:ext>
                </a:extLst>
              </p:cNvPr>
              <p:cNvSpPr/>
              <p:nvPr/>
            </p:nvSpPr>
            <p:spPr>
              <a:xfrm>
                <a:off x="6282575" y="3655510"/>
                <a:ext cx="1013671" cy="272050"/>
              </a:xfrm>
              <a:prstGeom prst="round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7723482-8E62-49E0-A5F4-55EACC873C4F}"/>
                </a:ext>
              </a:extLst>
            </p:cNvPr>
            <p:cNvGrpSpPr/>
            <p:nvPr/>
          </p:nvGrpSpPr>
          <p:grpSpPr>
            <a:xfrm>
              <a:off x="544018" y="1897225"/>
              <a:ext cx="2971661" cy="1013505"/>
              <a:chOff x="11392325" y="1620388"/>
              <a:chExt cx="2971661" cy="1013505"/>
            </a:xfrm>
          </p:grpSpPr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1A5113B9-77B4-4BAE-97CB-20F9A9391939}"/>
                  </a:ext>
                </a:extLst>
              </p:cNvPr>
              <p:cNvSpPr/>
              <p:nvPr/>
            </p:nvSpPr>
            <p:spPr>
              <a:xfrm>
                <a:off x="14100212" y="1620388"/>
                <a:ext cx="263774" cy="169675"/>
              </a:xfrm>
              <a:prstGeom prst="round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16BB6EDB-6343-4F33-A289-F85D12694981}"/>
                  </a:ext>
                </a:extLst>
              </p:cNvPr>
              <p:cNvCxnSpPr>
                <a:cxnSpLocks/>
                <a:stCxn id="79" idx="0"/>
                <a:endCxn id="77" idx="1"/>
              </p:cNvCxnSpPr>
              <p:nvPr/>
            </p:nvCxnSpPr>
            <p:spPr>
              <a:xfrm flipV="1">
                <a:off x="12081851" y="1705226"/>
                <a:ext cx="2018361" cy="522135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 : coins arrondis 78">
                <a:extLst>
                  <a:ext uri="{FF2B5EF4-FFF2-40B4-BE49-F238E27FC236}">
                    <a16:creationId xmlns:a16="http://schemas.microsoft.com/office/drawing/2014/main" id="{F247BAF0-6F6A-41E4-9F6E-6204BD43324F}"/>
                  </a:ext>
                </a:extLst>
              </p:cNvPr>
              <p:cNvSpPr/>
              <p:nvPr/>
            </p:nvSpPr>
            <p:spPr>
              <a:xfrm>
                <a:off x="11392325" y="2227361"/>
                <a:ext cx="1379051" cy="406532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⭐= Favoris</a:t>
                </a:r>
              </a:p>
            </p:txBody>
          </p:sp>
        </p:grp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6F63C977-1777-4E22-BE60-577808FF1A18}"/>
                </a:ext>
              </a:extLst>
            </p:cNvPr>
            <p:cNvCxnSpPr>
              <a:cxnSpLocks/>
              <a:stCxn id="65" idx="1"/>
              <a:endCxn id="79" idx="2"/>
            </p:cNvCxnSpPr>
            <p:nvPr/>
          </p:nvCxnSpPr>
          <p:spPr>
            <a:xfrm flipH="1" flipV="1">
              <a:off x="1233544" y="2910730"/>
              <a:ext cx="864405" cy="97282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70BA5133-FA21-451D-AA85-2150A32DE824}"/>
                </a:ext>
              </a:extLst>
            </p:cNvPr>
            <p:cNvSpPr/>
            <p:nvPr/>
          </p:nvSpPr>
          <p:spPr>
            <a:xfrm>
              <a:off x="3799575" y="1129696"/>
              <a:ext cx="1970709" cy="1428512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Permet de répondre à toutes les personnes qui ont reçu le mail</a:t>
              </a:r>
            </a:p>
          </p:txBody>
        </p:sp>
        <p:sp>
          <p:nvSpPr>
            <p:cNvPr id="85" name="Rectangle : coins arrondis 84">
              <a:extLst>
                <a:ext uri="{FF2B5EF4-FFF2-40B4-BE49-F238E27FC236}">
                  <a16:creationId xmlns:a16="http://schemas.microsoft.com/office/drawing/2014/main" id="{B8EC8940-F66C-4973-AE4F-DE7F85772215}"/>
                </a:ext>
              </a:extLst>
            </p:cNvPr>
            <p:cNvSpPr/>
            <p:nvPr/>
          </p:nvSpPr>
          <p:spPr>
            <a:xfrm>
              <a:off x="3799574" y="2909521"/>
              <a:ext cx="1970709" cy="1002171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Permet d’envoyer ce mail à quelqu’un d’autre</a:t>
              </a:r>
            </a:p>
          </p:txBody>
        </p:sp>
      </p:grp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1D4952B8-D8B3-4964-B713-9C20E8C1D7BD}"/>
              </a:ext>
            </a:extLst>
          </p:cNvPr>
          <p:cNvSpPr/>
          <p:nvPr/>
        </p:nvSpPr>
        <p:spPr>
          <a:xfrm>
            <a:off x="1163746" y="1000047"/>
            <a:ext cx="1503953" cy="50137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Transférer un mail</a:t>
            </a:r>
          </a:p>
        </p:txBody>
      </p:sp>
      <p:sp>
        <p:nvSpPr>
          <p:cNvPr id="97" name="Flèche : droite 96">
            <a:extLst>
              <a:ext uri="{FF2B5EF4-FFF2-40B4-BE49-F238E27FC236}">
                <a16:creationId xmlns:a16="http://schemas.microsoft.com/office/drawing/2014/main" id="{CB71632F-BD64-4148-AD9F-348EBC337667}"/>
              </a:ext>
            </a:extLst>
          </p:cNvPr>
          <p:cNvSpPr/>
          <p:nvPr/>
        </p:nvSpPr>
        <p:spPr>
          <a:xfrm>
            <a:off x="5707720" y="2621644"/>
            <a:ext cx="881778" cy="2697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3ADE3838-D071-496B-AA9E-7F0AE97F7804}"/>
              </a:ext>
            </a:extLst>
          </p:cNvPr>
          <p:cNvGrpSpPr/>
          <p:nvPr/>
        </p:nvGrpSpPr>
        <p:grpSpPr>
          <a:xfrm>
            <a:off x="6693073" y="874960"/>
            <a:ext cx="5403095" cy="5493736"/>
            <a:chOff x="6693073" y="874960"/>
            <a:chExt cx="5403095" cy="5493736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C61AA87D-45B3-45EA-B976-015ED1EB9B93}"/>
                </a:ext>
              </a:extLst>
            </p:cNvPr>
            <p:cNvGrpSpPr/>
            <p:nvPr/>
          </p:nvGrpSpPr>
          <p:grpSpPr>
            <a:xfrm>
              <a:off x="6693073" y="874960"/>
              <a:ext cx="5403095" cy="5493736"/>
              <a:chOff x="6788905" y="684680"/>
              <a:chExt cx="5403095" cy="5493736"/>
            </a:xfrm>
          </p:grpSpPr>
          <p:grpSp>
            <p:nvGrpSpPr>
              <p:cNvPr id="111" name="Groupe 110">
                <a:extLst>
                  <a:ext uri="{FF2B5EF4-FFF2-40B4-BE49-F238E27FC236}">
                    <a16:creationId xmlns:a16="http://schemas.microsoft.com/office/drawing/2014/main" id="{19B9DCE0-45EE-4C60-961C-AE0D2B56FB01}"/>
                  </a:ext>
                </a:extLst>
              </p:cNvPr>
              <p:cNvGrpSpPr/>
              <p:nvPr/>
            </p:nvGrpSpPr>
            <p:grpSpPr>
              <a:xfrm>
                <a:off x="6788905" y="1337289"/>
                <a:ext cx="5226050" cy="4841127"/>
                <a:chOff x="6757098" y="1154376"/>
                <a:chExt cx="5226050" cy="4841127"/>
              </a:xfrm>
            </p:grpSpPr>
            <p:pic>
              <p:nvPicPr>
                <p:cNvPr id="96" name="Image 95">
                  <a:extLst>
                    <a:ext uri="{FF2B5EF4-FFF2-40B4-BE49-F238E27FC236}">
                      <a16:creationId xmlns:a16="http://schemas.microsoft.com/office/drawing/2014/main" id="{19212EEC-C40A-4D12-B29A-EBEF57EF4A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834" b="23575"/>
                <a:stretch/>
              </p:blipFill>
              <p:spPr>
                <a:xfrm>
                  <a:off x="6757099" y="1154376"/>
                  <a:ext cx="3086100" cy="4841127"/>
                </a:xfrm>
                <a:prstGeom prst="rect">
                  <a:avLst/>
                </a:prstGeom>
              </p:spPr>
            </p:pic>
            <p:sp>
              <p:nvSpPr>
                <p:cNvPr id="105" name="Rectangle : coins arrondis 104">
                  <a:extLst>
                    <a:ext uri="{FF2B5EF4-FFF2-40B4-BE49-F238E27FC236}">
                      <a16:creationId xmlns:a16="http://schemas.microsoft.com/office/drawing/2014/main" id="{BAF3A226-2B13-4B16-86D6-645DFDB9E3D0}"/>
                    </a:ext>
                  </a:extLst>
                </p:cNvPr>
                <p:cNvSpPr/>
                <p:nvPr/>
              </p:nvSpPr>
              <p:spPr>
                <a:xfrm>
                  <a:off x="6757098" y="1942109"/>
                  <a:ext cx="2998830" cy="1543342"/>
                </a:xfrm>
                <a:prstGeom prst="round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Rectangle : coins arrondis 105">
                  <a:extLst>
                    <a:ext uri="{FF2B5EF4-FFF2-40B4-BE49-F238E27FC236}">
                      <a16:creationId xmlns:a16="http://schemas.microsoft.com/office/drawing/2014/main" id="{90FC1490-934F-418F-9744-015943A8296E}"/>
                    </a:ext>
                  </a:extLst>
                </p:cNvPr>
                <p:cNvSpPr/>
                <p:nvPr/>
              </p:nvSpPr>
              <p:spPr>
                <a:xfrm>
                  <a:off x="10012439" y="3485450"/>
                  <a:ext cx="1970709" cy="2207023"/>
                </a:xfrm>
                <a:prstGeom prst="round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Informations du mail que vous avez reçu et que vous transférez :</a:t>
                  </a:r>
                </a:p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Expéditeur, date, objet, destinataire(s)</a:t>
                  </a:r>
                </a:p>
              </p:txBody>
            </p:sp>
            <p:cxnSp>
              <p:nvCxnSpPr>
                <p:cNvPr id="108" name="Connecteur droit 107">
                  <a:extLst>
                    <a:ext uri="{FF2B5EF4-FFF2-40B4-BE49-F238E27FC236}">
                      <a16:creationId xmlns:a16="http://schemas.microsoft.com/office/drawing/2014/main" id="{A335F23F-B160-49FE-87D5-8561EAA52754}"/>
                    </a:ext>
                  </a:extLst>
                </p:cNvPr>
                <p:cNvCxnSpPr>
                  <a:cxnSpLocks/>
                  <a:stCxn id="105" idx="3"/>
                  <a:endCxn id="106" idx="1"/>
                </p:cNvCxnSpPr>
                <p:nvPr/>
              </p:nvCxnSpPr>
              <p:spPr>
                <a:xfrm>
                  <a:off x="9755928" y="2713780"/>
                  <a:ext cx="256511" cy="1875182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Rectangle : coins arrondis 113">
                <a:extLst>
                  <a:ext uri="{FF2B5EF4-FFF2-40B4-BE49-F238E27FC236}">
                    <a16:creationId xmlns:a16="http://schemas.microsoft.com/office/drawing/2014/main" id="{78177E4E-045C-41C5-B00A-0DBD6E8A519E}"/>
                  </a:ext>
                </a:extLst>
              </p:cNvPr>
              <p:cNvSpPr/>
              <p:nvPr/>
            </p:nvSpPr>
            <p:spPr>
              <a:xfrm>
                <a:off x="10221291" y="1074814"/>
                <a:ext cx="1970709" cy="1521317"/>
              </a:xfrm>
              <a:prstGeom prst="round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Vous pouvez rédiger un message avant le message que vous transférez.</a:t>
                </a:r>
              </a:p>
            </p:txBody>
          </p: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50CB43FA-54F7-405D-A9EF-89216DBBCED8}"/>
                  </a:ext>
                </a:extLst>
              </p:cNvPr>
              <p:cNvCxnSpPr>
                <a:cxnSpLocks/>
                <a:stCxn id="119" idx="3"/>
                <a:endCxn id="114" idx="1"/>
              </p:cNvCxnSpPr>
              <p:nvPr/>
            </p:nvCxnSpPr>
            <p:spPr>
              <a:xfrm flipV="1">
                <a:off x="8458200" y="1835473"/>
                <a:ext cx="1763091" cy="12756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tangle : coins arrondis 118">
                <a:extLst>
                  <a:ext uri="{FF2B5EF4-FFF2-40B4-BE49-F238E27FC236}">
                    <a16:creationId xmlns:a16="http://schemas.microsoft.com/office/drawing/2014/main" id="{A0E654EE-DE1E-401B-AB28-437BACFB3C36}"/>
                  </a:ext>
                </a:extLst>
              </p:cNvPr>
              <p:cNvSpPr/>
              <p:nvPr/>
            </p:nvSpPr>
            <p:spPr>
              <a:xfrm>
                <a:off x="7401459" y="1733494"/>
                <a:ext cx="1056741" cy="229469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👉 Ici</a:t>
                </a:r>
              </a:p>
            </p:txBody>
          </p:sp>
          <p:sp>
            <p:nvSpPr>
              <p:cNvPr id="127" name="Rectangle : coins arrondis 126">
                <a:extLst>
                  <a:ext uri="{FF2B5EF4-FFF2-40B4-BE49-F238E27FC236}">
                    <a16:creationId xmlns:a16="http://schemas.microsoft.com/office/drawing/2014/main" id="{412C109C-9C7B-4D79-B19B-C9E3D84DA018}"/>
                  </a:ext>
                </a:extLst>
              </p:cNvPr>
              <p:cNvSpPr/>
              <p:nvPr/>
            </p:nvSpPr>
            <p:spPr>
              <a:xfrm>
                <a:off x="9207858" y="1396878"/>
                <a:ext cx="263774" cy="169675"/>
              </a:xfrm>
              <a:prstGeom prst="round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496D2B62-DD6A-48FA-BDE2-0F790B40E6BA}"/>
                  </a:ext>
                </a:extLst>
              </p:cNvPr>
              <p:cNvCxnSpPr>
                <a:cxnSpLocks/>
                <a:stCxn id="127" idx="0"/>
                <a:endCxn id="129" idx="2"/>
              </p:cNvCxnSpPr>
              <p:nvPr/>
            </p:nvCxnSpPr>
            <p:spPr>
              <a:xfrm flipV="1">
                <a:off x="9339745" y="1247142"/>
                <a:ext cx="85100" cy="149736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 : coins arrondis 128">
                <a:extLst>
                  <a:ext uri="{FF2B5EF4-FFF2-40B4-BE49-F238E27FC236}">
                    <a16:creationId xmlns:a16="http://schemas.microsoft.com/office/drawing/2014/main" id="{63E474FD-3205-4A27-B3B3-86E596F8D73D}"/>
                  </a:ext>
                </a:extLst>
              </p:cNvPr>
              <p:cNvSpPr/>
              <p:nvPr/>
            </p:nvSpPr>
            <p:spPr>
              <a:xfrm>
                <a:off x="8672868" y="684680"/>
                <a:ext cx="1503953" cy="562462"/>
              </a:xfrm>
              <a:prstGeom prst="round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Pour envoyer votre mail</a:t>
                </a:r>
              </a:p>
            </p:txBody>
          </p:sp>
        </p:grpSp>
        <p:sp>
          <p:nvSpPr>
            <p:cNvPr id="125" name="Rectangle : coins arrondis 124">
              <a:extLst>
                <a:ext uri="{FF2B5EF4-FFF2-40B4-BE49-F238E27FC236}">
                  <a16:creationId xmlns:a16="http://schemas.microsoft.com/office/drawing/2014/main" id="{F3F63728-2F52-40AC-9A5F-0CA5FC8489EF}"/>
                </a:ext>
              </a:extLst>
            </p:cNvPr>
            <p:cNvSpPr/>
            <p:nvPr/>
          </p:nvSpPr>
          <p:spPr>
            <a:xfrm>
              <a:off x="6848642" y="3948132"/>
              <a:ext cx="1970709" cy="27679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Mail transféré 👇</a:t>
              </a:r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00036F-4043-489A-93BB-4EC1F34D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68FF-08AE-4F0D-BDE9-02DF28E071CB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153978-3BDA-4664-B410-365098B3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33687-1D08-4329-B183-6ACC5BF4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1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70A3A82E-0E66-4952-A102-656BAB01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32777"/>
          <a:stretch/>
        </p:blipFill>
        <p:spPr>
          <a:xfrm>
            <a:off x="4830372" y="1419225"/>
            <a:ext cx="3086100" cy="426720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0ACF18E7-95FC-4F68-B449-159EA4D94579}"/>
              </a:ext>
            </a:extLst>
          </p:cNvPr>
          <p:cNvSpPr/>
          <p:nvPr/>
        </p:nvSpPr>
        <p:spPr>
          <a:xfrm>
            <a:off x="5183296" y="650817"/>
            <a:ext cx="1503953" cy="50137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dossiers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9C8614CA-AF2A-4EA4-94DA-3EC055CA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b="74551"/>
          <a:stretch/>
        </p:blipFill>
        <p:spPr>
          <a:xfrm>
            <a:off x="317737" y="1612819"/>
            <a:ext cx="3086100" cy="1367754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AE6DB4B2-DCAE-4E6D-BD7C-B0107F2A81FC}"/>
              </a:ext>
            </a:extLst>
          </p:cNvPr>
          <p:cNvCxnSpPr>
            <a:cxnSpLocks/>
            <a:stCxn id="98" idx="3"/>
            <a:endCxn id="89" idx="1"/>
          </p:cNvCxnSpPr>
          <p:nvPr/>
        </p:nvCxnSpPr>
        <p:spPr>
          <a:xfrm>
            <a:off x="7000875" y="1725274"/>
            <a:ext cx="1794163" cy="3702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6A28C6BD-8BBC-49D4-B8A6-9DBE8C9EB08C}"/>
              </a:ext>
            </a:extLst>
          </p:cNvPr>
          <p:cNvSpPr/>
          <p:nvPr/>
        </p:nvSpPr>
        <p:spPr>
          <a:xfrm>
            <a:off x="3065075" y="1700346"/>
            <a:ext cx="263774" cy="169675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CE44A9A1-9C57-42AE-899C-08D85BEFC3B8}"/>
              </a:ext>
            </a:extLst>
          </p:cNvPr>
          <p:cNvSpPr/>
          <p:nvPr/>
        </p:nvSpPr>
        <p:spPr>
          <a:xfrm>
            <a:off x="8795038" y="939603"/>
            <a:ext cx="2253962" cy="164538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Permet de trier vos messages dans votre boîte mail à travers des dossiers déjà créés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C93A5210-904E-4F65-BB59-B22234051E97}"/>
              </a:ext>
            </a:extLst>
          </p:cNvPr>
          <p:cNvCxnSpPr>
            <a:cxnSpLocks/>
            <a:stCxn id="84" idx="3"/>
            <a:endCxn id="94" idx="1"/>
          </p:cNvCxnSpPr>
          <p:nvPr/>
        </p:nvCxnSpPr>
        <p:spPr>
          <a:xfrm flipV="1">
            <a:off x="3403837" y="2259860"/>
            <a:ext cx="2531435" cy="3683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B1B4D598-F29B-4BA0-8E99-A6419724CD1F}"/>
              </a:ext>
            </a:extLst>
          </p:cNvPr>
          <p:cNvSpPr/>
          <p:nvPr/>
        </p:nvSpPr>
        <p:spPr>
          <a:xfrm>
            <a:off x="5935272" y="1443144"/>
            <a:ext cx="1981200" cy="1633431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 : coins arrondis 97">
            <a:extLst>
              <a:ext uri="{FF2B5EF4-FFF2-40B4-BE49-F238E27FC236}">
                <a16:creationId xmlns:a16="http://schemas.microsoft.com/office/drawing/2014/main" id="{290D2420-6CF3-4C0C-93E6-A4F75D8B54FB}"/>
              </a:ext>
            </a:extLst>
          </p:cNvPr>
          <p:cNvSpPr/>
          <p:nvPr/>
        </p:nvSpPr>
        <p:spPr>
          <a:xfrm>
            <a:off x="6016721" y="1580527"/>
            <a:ext cx="984154" cy="289493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29B35EC-89C9-4555-A8DD-A8908D7CA8DA}"/>
              </a:ext>
            </a:extLst>
          </p:cNvPr>
          <p:cNvSpPr/>
          <p:nvPr/>
        </p:nvSpPr>
        <p:spPr>
          <a:xfrm>
            <a:off x="8794519" y="3724361"/>
            <a:ext cx="2253962" cy="164538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💡 Pour créer de nouveaux dossiers, il faudra passer par un navigateur</a:t>
            </a:r>
          </a:p>
        </p:txBody>
      </p:sp>
      <p:sp>
        <p:nvSpPr>
          <p:cNvPr id="74" name="Espace réservé de la date 73">
            <a:extLst>
              <a:ext uri="{FF2B5EF4-FFF2-40B4-BE49-F238E27FC236}">
                <a16:creationId xmlns:a16="http://schemas.microsoft.com/office/drawing/2014/main" id="{78B67543-D904-4D22-92D3-8A257F72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061F-8CBF-4C7E-ADC0-09FB7A4AB32A}" type="datetime1">
              <a:rPr lang="fr-FR" smtClean="0"/>
              <a:t>15/02/2023</a:t>
            </a:fld>
            <a:endParaRPr lang="fr-FR"/>
          </a:p>
        </p:txBody>
      </p:sp>
      <p:sp>
        <p:nvSpPr>
          <p:cNvPr id="75" name="Espace réservé du pied de page 74">
            <a:extLst>
              <a:ext uri="{FF2B5EF4-FFF2-40B4-BE49-F238E27FC236}">
                <a16:creationId xmlns:a16="http://schemas.microsoft.com/office/drawing/2014/main" id="{C305FDD0-203C-473C-8F1F-7BA6A936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76" name="Espace réservé du numéro de diapositive 75">
            <a:extLst>
              <a:ext uri="{FF2B5EF4-FFF2-40B4-BE49-F238E27FC236}">
                <a16:creationId xmlns:a16="http://schemas.microsoft.com/office/drawing/2014/main" id="{ADFE684D-42F7-479E-A607-BA1A4D76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74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83F4E644-6A84-4455-A791-905BEAFE70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 b="5000"/>
          <a:stretch/>
        </p:blipFill>
        <p:spPr>
          <a:xfrm>
            <a:off x="3181350" y="698442"/>
            <a:ext cx="2914650" cy="5883334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952392-9AC2-43BE-8133-5453536D747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6096000" y="3640109"/>
            <a:ext cx="1314882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FC17E6-9349-437F-8F0F-42AC6C04530D}"/>
              </a:ext>
            </a:extLst>
          </p:cNvPr>
          <p:cNvSpPr/>
          <p:nvPr/>
        </p:nvSpPr>
        <p:spPr>
          <a:xfrm>
            <a:off x="7410882" y="2817414"/>
            <a:ext cx="2253962" cy="164538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💡 En cliquant sur le menu à gauche quand vous arrivez sur vos mails, vous retrouvez les différents dossiers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D0024EE-6FD4-4D4A-9DA1-CFFA539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2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72A24A3-B140-4FDE-9960-47568610C006}"/>
              </a:ext>
            </a:extLst>
          </p:cNvPr>
          <p:cNvGrpSpPr/>
          <p:nvPr/>
        </p:nvGrpSpPr>
        <p:grpSpPr>
          <a:xfrm>
            <a:off x="3057192" y="1313599"/>
            <a:ext cx="6077616" cy="4359333"/>
            <a:chOff x="726047" y="650817"/>
            <a:chExt cx="4931618" cy="3121083"/>
          </a:xfrm>
        </p:grpSpPr>
        <p:sp>
          <p:nvSpPr>
            <p:cNvPr id="104" name="Rectangle : coins arrondis 103">
              <a:extLst>
                <a:ext uri="{FF2B5EF4-FFF2-40B4-BE49-F238E27FC236}">
                  <a16:creationId xmlns:a16="http://schemas.microsoft.com/office/drawing/2014/main" id="{1D4952B8-D8B3-4964-B713-9C20E8C1D7BD}"/>
                </a:ext>
              </a:extLst>
            </p:cNvPr>
            <p:cNvSpPr/>
            <p:nvPr/>
          </p:nvSpPr>
          <p:spPr>
            <a:xfrm>
              <a:off x="1344721" y="650817"/>
              <a:ext cx="1880791" cy="501378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Destinataire(s)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C870D7A-DE82-4EA6-8125-66FEE7EFF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805" r="-1038" b="53379"/>
            <a:stretch/>
          </p:blipFill>
          <p:spPr>
            <a:xfrm>
              <a:off x="726047" y="1041342"/>
              <a:ext cx="3118138" cy="2730558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3AAA47BC-6593-472F-BA95-BA80EA37F202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 flipV="1">
              <a:off x="2276475" y="1614519"/>
              <a:ext cx="890885" cy="411876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240872A3-EC08-42A7-9797-0B68EC8DADCE}"/>
                </a:ext>
              </a:extLst>
            </p:cNvPr>
            <p:cNvSpPr/>
            <p:nvPr/>
          </p:nvSpPr>
          <p:spPr>
            <a:xfrm>
              <a:off x="772892" y="1902570"/>
              <a:ext cx="1503583" cy="247649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  test@exemple.fr</a:t>
              </a: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6F49F7FD-5453-45B5-99CA-EA0913DFF792}"/>
                </a:ext>
              </a:extLst>
            </p:cNvPr>
            <p:cNvSpPr/>
            <p:nvPr/>
          </p:nvSpPr>
          <p:spPr>
            <a:xfrm>
              <a:off x="3167360" y="1298517"/>
              <a:ext cx="2490305" cy="632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Destinataire principal, information publique</a:t>
              </a: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D3FBEA2A-DCA8-4A5D-870B-72EDABC3378B}"/>
                </a:ext>
              </a:extLst>
            </p:cNvPr>
            <p:cNvSpPr/>
            <p:nvPr/>
          </p:nvSpPr>
          <p:spPr>
            <a:xfrm>
              <a:off x="820517" y="2345481"/>
              <a:ext cx="1503583" cy="241246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>
                  <a:solidFill>
                    <a:schemeClr val="tx1"/>
                  </a:solidFill>
                </a:rPr>
                <a:t> test@exemple.fr</a:t>
              </a:r>
              <a:endParaRPr lang="fr-FR" sz="1400"/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68525255-68E4-432F-AD93-E8B7028EAA64}"/>
                </a:ext>
              </a:extLst>
            </p:cNvPr>
            <p:cNvSpPr/>
            <p:nvPr/>
          </p:nvSpPr>
          <p:spPr>
            <a:xfrm>
              <a:off x="846021" y="2798367"/>
              <a:ext cx="1535229" cy="241246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  test@exemple.fr</a:t>
              </a:r>
              <a:endParaRPr lang="fr-FR" sz="1400" dirty="0"/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D8D43D11-AC21-4E24-A901-23EB48EC5222}"/>
                </a:ext>
              </a:extLst>
            </p:cNvPr>
            <p:cNvCxnSpPr>
              <a:cxnSpLocks/>
              <a:stCxn id="43" idx="3"/>
              <a:endCxn id="53" idx="1"/>
            </p:cNvCxnSpPr>
            <p:nvPr/>
          </p:nvCxnSpPr>
          <p:spPr>
            <a:xfrm flipV="1">
              <a:off x="2324100" y="2392845"/>
              <a:ext cx="335401" cy="7325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4845A734-9EAB-40C6-965D-D4738B119B12}"/>
                </a:ext>
              </a:extLst>
            </p:cNvPr>
            <p:cNvSpPr/>
            <p:nvPr/>
          </p:nvSpPr>
          <p:spPr>
            <a:xfrm>
              <a:off x="2659501" y="2076843"/>
              <a:ext cx="2998164" cy="632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Destinataire secondaire, en copie, information publique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E61960BC-49A4-4232-9860-8F5CB5345114}"/>
                </a:ext>
              </a:extLst>
            </p:cNvPr>
            <p:cNvCxnSpPr>
              <a:cxnSpLocks/>
              <a:stCxn id="44" idx="3"/>
              <a:endCxn id="62" idx="1"/>
            </p:cNvCxnSpPr>
            <p:nvPr/>
          </p:nvCxnSpPr>
          <p:spPr>
            <a:xfrm>
              <a:off x="2381250" y="2918990"/>
              <a:ext cx="278251" cy="238653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82A2835D-27AE-43C5-9273-AE49D62B24E1}"/>
                </a:ext>
              </a:extLst>
            </p:cNvPr>
            <p:cNvSpPr/>
            <p:nvPr/>
          </p:nvSpPr>
          <p:spPr>
            <a:xfrm>
              <a:off x="2659501" y="2841641"/>
              <a:ext cx="2998164" cy="632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Destinataire invisible aux autres destinataires</a:t>
              </a:r>
            </a:p>
          </p:txBody>
        </p:sp>
      </p:grp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6302CC3-8B19-4C8B-8A8C-48A18DAF3154}"/>
              </a:ext>
            </a:extLst>
          </p:cNvPr>
          <p:cNvSpPr/>
          <p:nvPr/>
        </p:nvSpPr>
        <p:spPr>
          <a:xfrm>
            <a:off x="3114923" y="1856354"/>
            <a:ext cx="2325014" cy="46423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4E9E7D-119E-4078-B87C-04F975FE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D6B4-35F4-43C4-9043-325D8EA12B66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0BE09E-8460-498D-9B39-F5F4A55B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755C0-407E-4418-8773-46A286B3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82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8416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1197528"/>
            <a:ext cx="10722204" cy="3802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dirty="0"/>
              <a:t>👉 Transférez moi un mail sans importance que vous avez reçu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Destinataire : </a:t>
            </a:r>
          </a:p>
          <a:p>
            <a:pPr marL="0" indent="0" algn="ctr">
              <a:buNone/>
            </a:pPr>
            <a:r>
              <a:rPr lang="fr-FR" sz="1800" dirty="0">
                <a:hlinkClick r:id="rId3"/>
              </a:rPr>
              <a:t>conseiller.numerique@peyruis.fr</a:t>
            </a: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Cci :</a:t>
            </a:r>
          </a:p>
          <a:p>
            <a:pPr marL="0" indent="0" algn="ctr">
              <a:buNone/>
            </a:pPr>
            <a:r>
              <a:rPr lang="fr-FR" sz="1800" dirty="0">
                <a:hlinkClick r:id="rId4"/>
              </a:rPr>
              <a:t>japprends.04@protonmail.com</a:t>
            </a: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Rédigez une petite phrase </a:t>
            </a:r>
            <a:r>
              <a:rPr lang="fr-FR" sz="1800" b="1" dirty="0"/>
              <a:t>avant</a:t>
            </a:r>
            <a:r>
              <a:rPr lang="fr-FR" sz="1800" dirty="0"/>
              <a:t> le mail que vous transférez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Mettez ma réponse en favori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Retrouvez ce dossier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C93EC3-148B-4FE8-AED0-0D4A5D0A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E2C7-D610-4932-882C-41947C9EA47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E9CBE-9CF9-4103-9D23-0A1B5CD7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3020D-3C82-4C26-B111-7829E6DB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8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📧 Comment utiliser l’agenda </a:t>
            </a:r>
            <a:br>
              <a:rPr lang="fr-FR" sz="4000" b="1" dirty="0">
                <a:solidFill>
                  <a:schemeClr val="bg1"/>
                </a:solidFill>
              </a:rPr>
            </a:br>
            <a:r>
              <a:rPr lang="fr-FR" sz="4000" b="1" dirty="0">
                <a:solidFill>
                  <a:schemeClr val="bg1"/>
                </a:solidFill>
              </a:rPr>
              <a:t>de mon téléphone?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225127-8A72-486E-8C95-4AADBB82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9B78-10B3-4001-B333-6A1723472053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2AEC9-FE06-4BBD-AF04-67C3D543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7030F4-897D-4521-B74E-8E7F2642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44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D0024EE-6FD4-4D4A-9DA1-CFFA539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356F62-8288-BC5B-8613-5C23D86AB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4" b="13076"/>
          <a:stretch/>
        </p:blipFill>
        <p:spPr>
          <a:xfrm>
            <a:off x="4462389" y="1992190"/>
            <a:ext cx="3267221" cy="359898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A9B36F2-8D08-6B26-3787-0D9D296A58BC}"/>
              </a:ext>
            </a:extLst>
          </p:cNvPr>
          <p:cNvSpPr/>
          <p:nvPr/>
        </p:nvSpPr>
        <p:spPr>
          <a:xfrm>
            <a:off x="4596171" y="2181225"/>
            <a:ext cx="536380" cy="72390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FE41382-00F0-5174-2B80-048D00F88B7B}"/>
              </a:ext>
            </a:extLst>
          </p:cNvPr>
          <p:cNvGrpSpPr/>
          <p:nvPr/>
        </p:nvGrpSpPr>
        <p:grpSpPr>
          <a:xfrm>
            <a:off x="4845311" y="808843"/>
            <a:ext cx="2253962" cy="1088830"/>
            <a:chOff x="476682" y="771610"/>
            <a:chExt cx="2253962" cy="108883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BE80B0E-91B0-7E4F-1BE5-92292AAFE5B3}"/>
                </a:ext>
              </a:extLst>
            </p:cNvPr>
            <p:cNvSpPr/>
            <p:nvPr/>
          </p:nvSpPr>
          <p:spPr>
            <a:xfrm>
              <a:off x="476682" y="771610"/>
              <a:ext cx="2253962" cy="1088830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Lancer son application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Agenda | Calendrier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E49C987-9B3D-6DCC-4717-F5D27CDA897F}"/>
                </a:ext>
              </a:extLst>
            </p:cNvPr>
            <p:cNvSpPr/>
            <p:nvPr/>
          </p:nvSpPr>
          <p:spPr>
            <a:xfrm>
              <a:off x="476682" y="771610"/>
              <a:ext cx="498645" cy="44767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16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FC17E6-9349-437F-8F0F-42AC6C04530D}"/>
              </a:ext>
            </a:extLst>
          </p:cNvPr>
          <p:cNvSpPr/>
          <p:nvPr/>
        </p:nvSpPr>
        <p:spPr>
          <a:xfrm>
            <a:off x="4083197" y="867891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mois que vous souhaitez consulter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19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871542" y="771525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952392-9AC2-43BE-8133-5453536D7478}"/>
              </a:ext>
            </a:extLst>
          </p:cNvPr>
          <p:cNvCxnSpPr>
            <a:cxnSpLocks/>
            <a:stCxn id="24" idx="6"/>
            <a:endCxn id="9" idx="1"/>
          </p:cNvCxnSpPr>
          <p:nvPr/>
        </p:nvCxnSpPr>
        <p:spPr>
          <a:xfrm>
            <a:off x="2030561" y="901410"/>
            <a:ext cx="2052636" cy="43419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91994E44-057B-AC2C-382D-063634807679}"/>
              </a:ext>
            </a:extLst>
          </p:cNvPr>
          <p:cNvSpPr/>
          <p:nvPr/>
        </p:nvSpPr>
        <p:spPr>
          <a:xfrm>
            <a:off x="1320516" y="748805"/>
            <a:ext cx="710045" cy="305209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2074084" y="2368485"/>
            <a:ext cx="92797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1/ Les notifications et autorisations</a:t>
            </a:r>
          </a:p>
          <a:p>
            <a:r>
              <a:rPr lang="fr-FR" sz="2800" dirty="0"/>
              <a:t>2/ La sécurité</a:t>
            </a:r>
          </a:p>
          <a:p>
            <a:r>
              <a:rPr lang="fr-FR" sz="2800" dirty="0"/>
              <a:t>3/ Remplir des formulaires, créer des comptes, e-démarches</a:t>
            </a:r>
          </a:p>
          <a:p>
            <a:r>
              <a:rPr lang="fr-FR" sz="2800" dirty="0"/>
              <a:t>4</a:t>
            </a:r>
            <a:r>
              <a:rPr lang="fr-FR" sz="2800"/>
              <a:t>/ Les mails, le retour | Agenda</a:t>
            </a:r>
          </a:p>
          <a:p>
            <a:r>
              <a:rPr lang="fr-FR" sz="2800"/>
              <a:t>5</a:t>
            </a:r>
            <a:r>
              <a:rPr lang="fr-FR" sz="2800" dirty="0"/>
              <a:t>/ Du smartphone à l’ordinateur !</a:t>
            </a:r>
          </a:p>
          <a:p>
            <a:r>
              <a:rPr lang="fr-FR" sz="2800" dirty="0"/>
              <a:t>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B365C-40DB-43E9-88B7-A05BA44E8721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04032B-0C56-459C-B1A8-5F4201197B63}"/>
              </a:ext>
            </a:extLst>
          </p:cNvPr>
          <p:cNvSpPr txBox="1"/>
          <p:nvPr/>
        </p:nvSpPr>
        <p:spPr>
          <a:xfrm>
            <a:off x="1483514" y="3632971"/>
            <a:ext cx="745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82344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FC17E6-9349-437F-8F0F-42AC6C04530D}"/>
              </a:ext>
            </a:extLst>
          </p:cNvPr>
          <p:cNvSpPr/>
          <p:nvPr/>
        </p:nvSpPr>
        <p:spPr>
          <a:xfrm>
            <a:off x="4227796" y="901408"/>
            <a:ext cx="2253962" cy="184673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mois que vous souhaitez consulter en balayant votre écran de gauche à droite ou vice versa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20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871542" y="771525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952392-9AC2-43BE-8133-5453536D7478}"/>
              </a:ext>
            </a:extLst>
          </p:cNvPr>
          <p:cNvCxnSpPr>
            <a:cxnSpLocks/>
            <a:stCxn id="24" idx="6"/>
            <a:endCxn id="9" idx="1"/>
          </p:cNvCxnSpPr>
          <p:nvPr/>
        </p:nvCxnSpPr>
        <p:spPr>
          <a:xfrm>
            <a:off x="2030561" y="901410"/>
            <a:ext cx="2197235" cy="92336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91994E44-057B-AC2C-382D-063634807679}"/>
              </a:ext>
            </a:extLst>
          </p:cNvPr>
          <p:cNvSpPr/>
          <p:nvPr/>
        </p:nvSpPr>
        <p:spPr>
          <a:xfrm>
            <a:off x="1320516" y="748805"/>
            <a:ext cx="710045" cy="305209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A5E55A-C2EE-017A-3D5E-1CB0C24AE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58" y="901409"/>
            <a:ext cx="2505075" cy="5566833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ECE2476-AB8D-D1BA-B4CE-1411302063F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481758" y="1824775"/>
            <a:ext cx="881067" cy="127850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9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21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993631" y="771525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28018" y="5129769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6065205"/>
            <a:ext cx="1379252" cy="24943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20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22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876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23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2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24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1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25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70721" y="771525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3176011" y="3618587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039819" y="4554023"/>
            <a:ext cx="1263173" cy="175860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2433758" y="6242828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5429973" y="3720399"/>
            <a:ext cx="330408" cy="36590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5760381" y="797227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8816131" y="872909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8816131" y="1745020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39053" y="1097014"/>
            <a:ext cx="1477078" cy="86523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8446197" y="2039817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B946A36-2DDD-0851-C1B3-1F33C310D9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22478" r="15415" b="24006"/>
          <a:stretch/>
        </p:blipFill>
        <p:spPr>
          <a:xfrm>
            <a:off x="8610600" y="2507758"/>
            <a:ext cx="1680871" cy="28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1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26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70721" y="771525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3176011" y="3618587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039819" y="4554023"/>
            <a:ext cx="1263173" cy="175860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2433758" y="6242828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5429973" y="3720399"/>
            <a:ext cx="330408" cy="36590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5760381" y="797227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8816131" y="872909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8816131" y="1745020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339053" y="1097014"/>
            <a:ext cx="1477078" cy="86523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8446197" y="2039817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0EFB2BFC-41BD-8A96-AA36-2E2BD4F0E7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28158" r="16349" b="28034"/>
          <a:stretch/>
        </p:blipFill>
        <p:spPr>
          <a:xfrm>
            <a:off x="10393098" y="3558809"/>
            <a:ext cx="1728181" cy="24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63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27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98C5270-FC3F-A219-B002-ECB1B02E2D0E}"/>
              </a:ext>
            </a:extLst>
          </p:cNvPr>
          <p:cNvSpPr/>
          <p:nvPr/>
        </p:nvSpPr>
        <p:spPr>
          <a:xfrm>
            <a:off x="9752059" y="2613064"/>
            <a:ext cx="2253962" cy="365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Répétition ?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7CEF6D3-532D-9DCD-E9A7-A43252AA4C33}"/>
              </a:ext>
            </a:extLst>
          </p:cNvPr>
          <p:cNvCxnSpPr>
            <a:cxnSpLocks/>
          </p:cNvCxnSpPr>
          <p:nvPr/>
        </p:nvCxnSpPr>
        <p:spPr>
          <a:xfrm flipH="1">
            <a:off x="8337114" y="2821047"/>
            <a:ext cx="1389371" cy="87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28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98C5270-FC3F-A219-B002-ECB1B02E2D0E}"/>
              </a:ext>
            </a:extLst>
          </p:cNvPr>
          <p:cNvSpPr/>
          <p:nvPr/>
        </p:nvSpPr>
        <p:spPr>
          <a:xfrm>
            <a:off x="9752059" y="2613064"/>
            <a:ext cx="2253962" cy="365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Répétition ?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7CEF6D3-532D-9DCD-E9A7-A43252AA4C33}"/>
              </a:ext>
            </a:extLst>
          </p:cNvPr>
          <p:cNvCxnSpPr>
            <a:cxnSpLocks/>
          </p:cNvCxnSpPr>
          <p:nvPr/>
        </p:nvCxnSpPr>
        <p:spPr>
          <a:xfrm flipH="1">
            <a:off x="8337114" y="2821047"/>
            <a:ext cx="1389371" cy="87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40C40812-B0C0-5BAC-3249-2C6513F5CC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32639" r="11111" b="35125"/>
          <a:stretch/>
        </p:blipFill>
        <p:spPr>
          <a:xfrm>
            <a:off x="9726254" y="3343567"/>
            <a:ext cx="2390775" cy="22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29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98C5270-FC3F-A219-B002-ECB1B02E2D0E}"/>
              </a:ext>
            </a:extLst>
          </p:cNvPr>
          <p:cNvSpPr/>
          <p:nvPr/>
        </p:nvSpPr>
        <p:spPr>
          <a:xfrm>
            <a:off x="9752059" y="2613064"/>
            <a:ext cx="2253962" cy="365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Répétition ?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E5331B1-B38D-B005-5CCE-8790784B49B2}"/>
              </a:ext>
            </a:extLst>
          </p:cNvPr>
          <p:cNvSpPr/>
          <p:nvPr/>
        </p:nvSpPr>
        <p:spPr>
          <a:xfrm>
            <a:off x="9726485" y="4550730"/>
            <a:ext cx="2253962" cy="8898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Rappels = Alarmes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On peut en avoir plusieurs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7CEF6D3-532D-9DCD-E9A7-A43252AA4C33}"/>
              </a:ext>
            </a:extLst>
          </p:cNvPr>
          <p:cNvCxnSpPr>
            <a:cxnSpLocks/>
          </p:cNvCxnSpPr>
          <p:nvPr/>
        </p:nvCxnSpPr>
        <p:spPr>
          <a:xfrm flipH="1">
            <a:off x="8337114" y="2821047"/>
            <a:ext cx="1389371" cy="87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94AB3E8-2425-C14D-20C5-F4082CACB583}"/>
              </a:ext>
            </a:extLst>
          </p:cNvPr>
          <p:cNvCxnSpPr>
            <a:cxnSpLocks/>
          </p:cNvCxnSpPr>
          <p:nvPr/>
        </p:nvCxnSpPr>
        <p:spPr>
          <a:xfrm flipH="1" flipV="1">
            <a:off x="8357277" y="4877339"/>
            <a:ext cx="1398463" cy="10304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0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F2A06-A841-48AB-9194-70250D73B7BE}"/>
              </a:ext>
            </a:extLst>
          </p:cNvPr>
          <p:cNvSpPr txBox="1"/>
          <p:nvPr/>
        </p:nvSpPr>
        <p:spPr>
          <a:xfrm>
            <a:off x="3386417" y="2469247"/>
            <a:ext cx="54191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🔍 Zoom sur la semaine dernière  </a:t>
            </a:r>
          </a:p>
          <a:p>
            <a:endParaRPr lang="fr-FR" sz="2800" dirty="0"/>
          </a:p>
          <a:p>
            <a:r>
              <a:rPr lang="fr-FR" sz="2800" dirty="0"/>
              <a:t>🧐 Les mails - Révisions</a:t>
            </a:r>
          </a:p>
          <a:p>
            <a:endParaRPr lang="fr-FR" sz="2800" dirty="0"/>
          </a:p>
          <a:p>
            <a:r>
              <a:rPr lang="fr-FR" sz="2800" dirty="0"/>
              <a:t>📧 Gérer sa boîte mail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72090-C6BD-4F33-94D6-0EE54A39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5D71-E948-49BA-BB9B-CFA77D21B0B1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65C232-89B6-427C-9473-1EBD2306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CBC3B-CB57-4455-A100-E2386032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30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98C5270-FC3F-A219-B002-ECB1B02E2D0E}"/>
              </a:ext>
            </a:extLst>
          </p:cNvPr>
          <p:cNvSpPr/>
          <p:nvPr/>
        </p:nvSpPr>
        <p:spPr>
          <a:xfrm>
            <a:off x="9752059" y="2613064"/>
            <a:ext cx="2253962" cy="365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Répétition ?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E5331B1-B38D-B005-5CCE-8790784B49B2}"/>
              </a:ext>
            </a:extLst>
          </p:cNvPr>
          <p:cNvSpPr/>
          <p:nvPr/>
        </p:nvSpPr>
        <p:spPr>
          <a:xfrm>
            <a:off x="9752059" y="3241962"/>
            <a:ext cx="2253962" cy="8898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Rappels = Alarmes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On peut en avoir plusieurs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7CEF6D3-532D-9DCD-E9A7-A43252AA4C33}"/>
              </a:ext>
            </a:extLst>
          </p:cNvPr>
          <p:cNvCxnSpPr>
            <a:cxnSpLocks/>
          </p:cNvCxnSpPr>
          <p:nvPr/>
        </p:nvCxnSpPr>
        <p:spPr>
          <a:xfrm flipH="1">
            <a:off x="8337114" y="2821047"/>
            <a:ext cx="1389371" cy="87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94AB3E8-2425-C14D-20C5-F4082CACB583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357277" y="3686907"/>
            <a:ext cx="1394782" cy="119043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68C8ADD-803C-581E-E56B-EA11CD22D1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2628" r="11111" b="35125"/>
          <a:stretch/>
        </p:blipFill>
        <p:spPr>
          <a:xfrm>
            <a:off x="9744075" y="4263997"/>
            <a:ext cx="2400300" cy="22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31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98C5270-FC3F-A219-B002-ECB1B02E2D0E}"/>
              </a:ext>
            </a:extLst>
          </p:cNvPr>
          <p:cNvSpPr/>
          <p:nvPr/>
        </p:nvSpPr>
        <p:spPr>
          <a:xfrm>
            <a:off x="9752059" y="2613064"/>
            <a:ext cx="2253962" cy="365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Répétition ?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E5331B1-B38D-B005-5CCE-8790784B49B2}"/>
              </a:ext>
            </a:extLst>
          </p:cNvPr>
          <p:cNvSpPr/>
          <p:nvPr/>
        </p:nvSpPr>
        <p:spPr>
          <a:xfrm>
            <a:off x="9726485" y="4550730"/>
            <a:ext cx="2253962" cy="8898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Rappels = Alarmes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On peut en avoir plusieurs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2C6BD5A-F52E-5F92-01BD-4212C85259F7}"/>
              </a:ext>
            </a:extLst>
          </p:cNvPr>
          <p:cNvSpPr/>
          <p:nvPr/>
        </p:nvSpPr>
        <p:spPr>
          <a:xfrm>
            <a:off x="9726485" y="5599331"/>
            <a:ext cx="2253962" cy="5300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catégoriser les événements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7CEF6D3-532D-9DCD-E9A7-A43252AA4C33}"/>
              </a:ext>
            </a:extLst>
          </p:cNvPr>
          <p:cNvCxnSpPr>
            <a:cxnSpLocks/>
          </p:cNvCxnSpPr>
          <p:nvPr/>
        </p:nvCxnSpPr>
        <p:spPr>
          <a:xfrm flipH="1">
            <a:off x="8337114" y="2821047"/>
            <a:ext cx="1389371" cy="87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94AB3E8-2425-C14D-20C5-F4082CACB583}"/>
              </a:ext>
            </a:extLst>
          </p:cNvPr>
          <p:cNvCxnSpPr>
            <a:cxnSpLocks/>
          </p:cNvCxnSpPr>
          <p:nvPr/>
        </p:nvCxnSpPr>
        <p:spPr>
          <a:xfrm flipH="1" flipV="1">
            <a:off x="8357277" y="4877339"/>
            <a:ext cx="1398463" cy="10304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7F246F5-C021-41C6-EA94-5646EB45B79C}"/>
              </a:ext>
            </a:extLst>
          </p:cNvPr>
          <p:cNvCxnSpPr>
            <a:cxnSpLocks/>
          </p:cNvCxnSpPr>
          <p:nvPr/>
        </p:nvCxnSpPr>
        <p:spPr>
          <a:xfrm flipH="1" flipV="1">
            <a:off x="8448675" y="5667614"/>
            <a:ext cx="1286902" cy="20625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27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32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24220A-44BA-8E16-B827-8AC62F5FC5A4}"/>
              </a:ext>
            </a:extLst>
          </p:cNvPr>
          <p:cNvSpPr/>
          <p:nvPr/>
        </p:nvSpPr>
        <p:spPr>
          <a:xfrm>
            <a:off x="9752059" y="874915"/>
            <a:ext cx="2253962" cy="44820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l’événement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5927A46-71BA-577B-6E66-2E9EC5A5209F}"/>
              </a:ext>
            </a:extLst>
          </p:cNvPr>
          <p:cNvSpPr/>
          <p:nvPr/>
        </p:nvSpPr>
        <p:spPr>
          <a:xfrm>
            <a:off x="9752059" y="1747026"/>
            <a:ext cx="2253962" cy="6246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Choix de la date/heure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98C5270-FC3F-A219-B002-ECB1B02E2D0E}"/>
              </a:ext>
            </a:extLst>
          </p:cNvPr>
          <p:cNvSpPr/>
          <p:nvPr/>
        </p:nvSpPr>
        <p:spPr>
          <a:xfrm>
            <a:off x="9752059" y="2613064"/>
            <a:ext cx="2253962" cy="365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Répétition ?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E5331B1-B38D-B005-5CCE-8790784B49B2}"/>
              </a:ext>
            </a:extLst>
          </p:cNvPr>
          <p:cNvSpPr/>
          <p:nvPr/>
        </p:nvSpPr>
        <p:spPr>
          <a:xfrm>
            <a:off x="9726485" y="4550730"/>
            <a:ext cx="2253962" cy="88989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Rappels = Alarmes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On peut en avoir plusieurs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2C6BD5A-F52E-5F92-01BD-4212C85259F7}"/>
              </a:ext>
            </a:extLst>
          </p:cNvPr>
          <p:cNvSpPr/>
          <p:nvPr/>
        </p:nvSpPr>
        <p:spPr>
          <a:xfrm>
            <a:off x="9726485" y="5599331"/>
            <a:ext cx="2253962" cy="5300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catégoriser les événements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71E151B-8548-44FC-7667-BFDE3A70D461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610600" y="1099020"/>
            <a:ext cx="1141459" cy="6082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208D3B7-DDBB-D07E-BEBF-119CD2CCACFA}"/>
              </a:ext>
            </a:extLst>
          </p:cNvPr>
          <p:cNvCxnSpPr>
            <a:cxnSpLocks/>
          </p:cNvCxnSpPr>
          <p:nvPr/>
        </p:nvCxnSpPr>
        <p:spPr>
          <a:xfrm flipH="1">
            <a:off x="9382125" y="2041823"/>
            <a:ext cx="369934" cy="17552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D7CEF6D3-532D-9DCD-E9A7-A43252AA4C33}"/>
              </a:ext>
            </a:extLst>
          </p:cNvPr>
          <p:cNvCxnSpPr>
            <a:cxnSpLocks/>
          </p:cNvCxnSpPr>
          <p:nvPr/>
        </p:nvCxnSpPr>
        <p:spPr>
          <a:xfrm flipH="1">
            <a:off x="8337114" y="2821047"/>
            <a:ext cx="1389371" cy="8776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494AB3E8-2425-C14D-20C5-F4082CACB583}"/>
              </a:ext>
            </a:extLst>
          </p:cNvPr>
          <p:cNvCxnSpPr>
            <a:cxnSpLocks/>
          </p:cNvCxnSpPr>
          <p:nvPr/>
        </p:nvCxnSpPr>
        <p:spPr>
          <a:xfrm flipH="1" flipV="1">
            <a:off x="8357277" y="4877339"/>
            <a:ext cx="1398463" cy="103040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7F246F5-C021-41C6-EA94-5646EB45B79C}"/>
              </a:ext>
            </a:extLst>
          </p:cNvPr>
          <p:cNvCxnSpPr>
            <a:cxnSpLocks/>
          </p:cNvCxnSpPr>
          <p:nvPr/>
        </p:nvCxnSpPr>
        <p:spPr>
          <a:xfrm flipH="1" flipV="1">
            <a:off x="8448675" y="5667614"/>
            <a:ext cx="1286902" cy="206251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0AD72521-6CE6-6BC1-939A-083A1A6744E3}"/>
              </a:ext>
            </a:extLst>
          </p:cNvPr>
          <p:cNvSpPr/>
          <p:nvPr/>
        </p:nvSpPr>
        <p:spPr>
          <a:xfrm>
            <a:off x="8644669" y="728644"/>
            <a:ext cx="1107390" cy="33623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5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33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1006649" y="773531"/>
            <a:ext cx="3086100" cy="59499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4261198" y="36152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3975747" y="4550730"/>
            <a:ext cx="1412432" cy="176390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336968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F5F27B6-F3FA-25DD-6D30-5533E5831EAC}"/>
              </a:ext>
            </a:extLst>
          </p:cNvPr>
          <p:cNvCxnSpPr>
            <a:cxnSpLocks/>
            <a:stCxn id="32" idx="3"/>
            <a:endCxn id="8" idx="1"/>
          </p:cNvCxnSpPr>
          <p:nvPr/>
        </p:nvCxnSpPr>
        <p:spPr>
          <a:xfrm flipV="1">
            <a:off x="6515160" y="3696703"/>
            <a:ext cx="516768" cy="3863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95EC0AB-1D55-FA29-ED4B-28592847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5833"/>
          <a:stretch/>
        </p:blipFill>
        <p:spPr>
          <a:xfrm>
            <a:off x="7031928" y="773531"/>
            <a:ext cx="2610373" cy="584634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2C6BD5A-F52E-5F92-01BD-4212C85259F7}"/>
              </a:ext>
            </a:extLst>
          </p:cNvPr>
          <p:cNvSpPr/>
          <p:nvPr/>
        </p:nvSpPr>
        <p:spPr>
          <a:xfrm>
            <a:off x="9752059" y="5493967"/>
            <a:ext cx="2253962" cy="5300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On peut catégoriser les événements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7F246F5-C021-41C6-EA94-5646EB45B79C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467725" y="5655571"/>
            <a:ext cx="1284334" cy="10340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B0A7ABD-A6EF-7359-F565-8F9B0B585E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16025" r="11111" b="18008"/>
          <a:stretch/>
        </p:blipFill>
        <p:spPr>
          <a:xfrm>
            <a:off x="9702702" y="773531"/>
            <a:ext cx="2352675" cy="452398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A0A171F-0D3E-04E0-E957-91FC8E763F28}"/>
              </a:ext>
            </a:extLst>
          </p:cNvPr>
          <p:cNvCxnSpPr>
            <a:cxnSpLocks/>
            <a:stCxn id="21" idx="0"/>
            <a:endCxn id="10" idx="2"/>
          </p:cNvCxnSpPr>
          <p:nvPr/>
        </p:nvCxnSpPr>
        <p:spPr>
          <a:xfrm flipV="1">
            <a:off x="10879040" y="5297518"/>
            <a:ext cx="0" cy="19644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2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8416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1556026"/>
            <a:ext cx="10722204" cy="37459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dirty="0"/>
              <a:t>👉 </a:t>
            </a:r>
            <a:r>
              <a:rPr lang="fr-FR" sz="1800" b="1" dirty="0"/>
              <a:t>Enregistrez le prochain atelier dans votre agenda</a:t>
            </a:r>
          </a:p>
          <a:p>
            <a:pPr algn="ctr"/>
            <a:r>
              <a:rPr lang="fr-FR" sz="1800" dirty="0"/>
              <a:t>Titre : Atelier avec Claire</a:t>
            </a:r>
          </a:p>
          <a:p>
            <a:pPr algn="ctr"/>
            <a:r>
              <a:rPr lang="fr-FR" sz="1800" dirty="0"/>
              <a:t>Date et heure</a:t>
            </a:r>
          </a:p>
          <a:p>
            <a:pPr algn="ctr"/>
            <a:r>
              <a:rPr lang="fr-FR" sz="1800" dirty="0"/>
              <a:t>2 notifications : 30 minutes avant + 1 jours avant</a:t>
            </a:r>
          </a:p>
          <a:p>
            <a:pPr algn="ctr"/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</a:t>
            </a:r>
            <a:r>
              <a:rPr lang="fr-FR" sz="1800" b="1" dirty="0"/>
              <a:t>Enregistrez un anniversaire</a:t>
            </a:r>
          </a:p>
          <a:p>
            <a:pPr algn="ctr"/>
            <a:r>
              <a:rPr lang="fr-FR" sz="1800" dirty="0"/>
              <a:t>Titre : nom de la personne</a:t>
            </a:r>
          </a:p>
          <a:p>
            <a:pPr algn="ctr"/>
            <a:r>
              <a:rPr lang="fr-FR" sz="1800" dirty="0"/>
              <a:t>Date + toute la journée</a:t>
            </a:r>
          </a:p>
          <a:p>
            <a:pPr algn="ctr"/>
            <a:r>
              <a:rPr lang="fr-FR" sz="1800" dirty="0"/>
              <a:t>Récurrence : tous les ans </a:t>
            </a:r>
          </a:p>
          <a:p>
            <a:pPr algn="ctr"/>
            <a:r>
              <a:rPr lang="fr-FR" sz="1800" dirty="0"/>
              <a:t>Catégorie : mandarine !</a:t>
            </a:r>
          </a:p>
          <a:p>
            <a:pPr marL="0" indent="0" algn="ctr">
              <a:buNone/>
            </a:pPr>
            <a:endParaRPr lang="fr-FR" sz="1800" dirty="0"/>
          </a:p>
          <a:p>
            <a:pPr algn="ctr"/>
            <a:endParaRPr lang="fr-FR" sz="1800" dirty="0"/>
          </a:p>
          <a:p>
            <a:pPr algn="ctr"/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C93EC3-148B-4FE8-AED0-0D4A5D0A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E2C7-D610-4932-882C-41947C9EA476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E9CBE-9CF9-4103-9D23-0A1B5CD7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3020D-3C82-4C26-B111-7829E6DB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47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E8C8B0-61F8-4B73-9DF6-17C236E7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5817-2966-4556-9AA5-DB31EC5F0714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0E5F90-3C65-4F9E-B90A-4691CE23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1F6E2-B27B-4B24-940D-E57500C6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75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D160E-B005-4D3C-82C6-BD6A7ACC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0D66-8382-41A6-AD18-BF840BC90132}" type="datetime1">
              <a:rPr lang="fr-FR" smtClean="0"/>
              <a:t>15/02/2023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2A956E-26DD-49BA-B89D-924DD11C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AE3242-FF2F-472F-92D6-64E9B50D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840" y="-11965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🗓 Gérer son agenda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9212" y="650817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7FC17E6-9349-437F-8F0F-42AC6C04530D}"/>
              </a:ext>
            </a:extLst>
          </p:cNvPr>
          <p:cNvSpPr/>
          <p:nvPr/>
        </p:nvSpPr>
        <p:spPr>
          <a:xfrm>
            <a:off x="3715832" y="757794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Choisissez le mois que vous souhaitez consulter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076FF187-185E-4A7E-AB6F-B71A1546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99F4-862B-4D04-8F2A-D0728EC785F7}" type="datetime1">
              <a:rPr lang="fr-FR" smtClean="0"/>
              <a:t>15/02/2023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BD0024EE-6FD4-4D4A-9DA1-CFFA5395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41DD5E8-23A0-4194-AB9B-7579801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356F62-8288-BC5B-8613-5C23D86AB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4" b="13076"/>
          <a:stretch/>
        </p:blipFill>
        <p:spPr>
          <a:xfrm>
            <a:off x="0" y="2106490"/>
            <a:ext cx="3267221" cy="359898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A9B36F2-8D08-6B26-3787-0D9D296A58BC}"/>
              </a:ext>
            </a:extLst>
          </p:cNvPr>
          <p:cNvSpPr/>
          <p:nvPr/>
        </p:nvSpPr>
        <p:spPr>
          <a:xfrm>
            <a:off x="152832" y="2295525"/>
            <a:ext cx="536380" cy="723900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FE41382-00F0-5174-2B80-048D00F88B7B}"/>
              </a:ext>
            </a:extLst>
          </p:cNvPr>
          <p:cNvGrpSpPr/>
          <p:nvPr/>
        </p:nvGrpSpPr>
        <p:grpSpPr>
          <a:xfrm>
            <a:off x="382922" y="923143"/>
            <a:ext cx="2253962" cy="1088830"/>
            <a:chOff x="476682" y="771610"/>
            <a:chExt cx="2253962" cy="108883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BE80B0E-91B0-7E4F-1BE5-92292AAFE5B3}"/>
                </a:ext>
              </a:extLst>
            </p:cNvPr>
            <p:cNvSpPr/>
            <p:nvPr/>
          </p:nvSpPr>
          <p:spPr>
            <a:xfrm>
              <a:off x="476682" y="771610"/>
              <a:ext cx="2253962" cy="1088830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Lancer son application</a:t>
              </a:r>
            </a:p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Agenda | Calendrier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E49C987-9B3D-6DCC-4717-F5D27CDA897F}"/>
                </a:ext>
              </a:extLst>
            </p:cNvPr>
            <p:cNvSpPr/>
            <p:nvPr/>
          </p:nvSpPr>
          <p:spPr>
            <a:xfrm>
              <a:off x="476682" y="771610"/>
              <a:ext cx="498645" cy="447672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1</a:t>
              </a:r>
            </a:p>
          </p:txBody>
        </p:sp>
      </p:grp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E17249F-84ED-3E52-08EB-0552230F6A52}"/>
              </a:ext>
            </a:extLst>
          </p:cNvPr>
          <p:cNvCxnSpPr>
            <a:cxnSpLocks/>
          </p:cNvCxnSpPr>
          <p:nvPr/>
        </p:nvCxnSpPr>
        <p:spPr>
          <a:xfrm flipV="1">
            <a:off x="3581400" y="771525"/>
            <a:ext cx="0" cy="5949950"/>
          </a:xfrm>
          <a:prstGeom prst="line">
            <a:avLst/>
          </a:prstGeom>
          <a:ln w="762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3817A584-104C-5028-9A02-9B8191659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991"/>
          <a:stretch/>
        </p:blipFill>
        <p:spPr>
          <a:xfrm>
            <a:off x="6194281" y="771525"/>
            <a:ext cx="3086100" cy="594995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952392-9AC2-43BE-8133-5453536D7478}"/>
              </a:ext>
            </a:extLst>
          </p:cNvPr>
          <p:cNvCxnSpPr>
            <a:cxnSpLocks/>
            <a:stCxn id="24" idx="3"/>
            <a:endCxn id="9" idx="3"/>
          </p:cNvCxnSpPr>
          <p:nvPr/>
        </p:nvCxnSpPr>
        <p:spPr>
          <a:xfrm flipH="1">
            <a:off x="5969794" y="1009317"/>
            <a:ext cx="777445" cy="2161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91994E44-057B-AC2C-382D-063634807679}"/>
              </a:ext>
            </a:extLst>
          </p:cNvPr>
          <p:cNvSpPr/>
          <p:nvPr/>
        </p:nvSpPr>
        <p:spPr>
          <a:xfrm>
            <a:off x="6643255" y="748805"/>
            <a:ext cx="710045" cy="305209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DF5195-A2FE-5E55-E169-6DD9D53E2FE6}"/>
              </a:ext>
            </a:extLst>
          </p:cNvPr>
          <p:cNvSpPr/>
          <p:nvPr/>
        </p:nvSpPr>
        <p:spPr>
          <a:xfrm>
            <a:off x="9428668" y="5129769"/>
            <a:ext cx="2253962" cy="93543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Ajouter un nouvel événement au calendrier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7328A6CD-82D0-CF19-AC77-6A43599F0F8D}"/>
              </a:ext>
            </a:extLst>
          </p:cNvPr>
          <p:cNvCxnSpPr>
            <a:cxnSpLocks/>
            <a:stCxn id="34" idx="7"/>
            <a:endCxn id="32" idx="2"/>
          </p:cNvCxnSpPr>
          <p:nvPr/>
        </p:nvCxnSpPr>
        <p:spPr>
          <a:xfrm flipV="1">
            <a:off x="9176397" y="6065205"/>
            <a:ext cx="1379252" cy="24943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0B70D8FD-916F-C01D-BA89-185BEC0B2256}"/>
              </a:ext>
            </a:extLst>
          </p:cNvPr>
          <p:cNvSpPr/>
          <p:nvPr/>
        </p:nvSpPr>
        <p:spPr>
          <a:xfrm>
            <a:off x="8570336" y="6244834"/>
            <a:ext cx="710045" cy="476641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40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469184" y="3069411"/>
            <a:ext cx="5253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🧐 Avez-vous des questions sur ce que l’on a vu la semaine dernière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AC26A6-69E6-4C6A-9360-C0E2D54A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507F-BEAA-4A09-8502-955FB8F13D5C}" type="datetime1">
              <a:rPr lang="fr-FR" smtClean="0"/>
              <a:t>15/02/2023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6A13AC-8C94-466C-B533-2FDF6EBA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041A42-5547-4ED9-A0A5-66EDB834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📧 Comment utiliser sa boîte mail ?</a:t>
            </a:r>
            <a:br>
              <a:rPr lang="fr-FR" sz="4000" b="1" dirty="0">
                <a:solidFill>
                  <a:schemeClr val="bg1"/>
                </a:solidFill>
              </a:rPr>
            </a:br>
            <a:r>
              <a:rPr lang="fr-FR" sz="3000" b="1" dirty="0">
                <a:solidFill>
                  <a:schemeClr val="bg1"/>
                </a:solidFill>
              </a:rPr>
              <a:t>Révisions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865E52-C895-4C5D-9771-438EA202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301-FCBE-45C0-A25A-280BB9EB275E}" type="datetime1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DE91CC-972F-4AE0-BADB-8259DC29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928E68-9F26-42BE-97E4-79DE5CC4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8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15">
            <a:extLst>
              <a:ext uri="{FF2B5EF4-FFF2-40B4-BE49-F238E27FC236}">
                <a16:creationId xmlns:a16="http://schemas.microsoft.com/office/drawing/2014/main" id="{6885DB0D-8F49-4617-A0BD-9531109F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12043"/>
          <a:stretch/>
        </p:blipFill>
        <p:spPr>
          <a:xfrm>
            <a:off x="8228910" y="993441"/>
            <a:ext cx="2749727" cy="50386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3247134-A637-4CD7-97CF-DFF871181F01}"/>
              </a:ext>
            </a:extLst>
          </p:cNvPr>
          <p:cNvSpPr txBox="1"/>
          <p:nvPr/>
        </p:nvSpPr>
        <p:spPr>
          <a:xfrm>
            <a:off x="971006" y="1019759"/>
            <a:ext cx="5506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Ouvrir l’application dédiée à vos mails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188" y="306341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66749" y="969123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618278" y="1453962"/>
            <a:ext cx="622424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💡 Sur smartphone ou sur tablette, vous pouvez aussi utiliser votre navigateur pour accéder à votre boîte mail.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14813B7-B6E4-43B4-BB95-FC4CE3CD5F49}"/>
              </a:ext>
            </a:extLst>
          </p:cNvPr>
          <p:cNvSpPr/>
          <p:nvPr/>
        </p:nvSpPr>
        <p:spPr>
          <a:xfrm>
            <a:off x="8361575" y="1019759"/>
            <a:ext cx="2300140" cy="36512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3B61E2-A56B-484E-9145-7DDE08ED23CA}"/>
              </a:ext>
            </a:extLst>
          </p:cNvPr>
          <p:cNvSpPr/>
          <p:nvPr/>
        </p:nvSpPr>
        <p:spPr>
          <a:xfrm>
            <a:off x="5212360" y="2433361"/>
            <a:ext cx="2379984" cy="38408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Barre de recherche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660415-685E-487B-89EE-BBA24E29F4DA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6402352" y="1202321"/>
            <a:ext cx="1959223" cy="123104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11F47B7-D77B-4EEF-AD55-85CB1985D743}"/>
              </a:ext>
            </a:extLst>
          </p:cNvPr>
          <p:cNvSpPr/>
          <p:nvPr/>
        </p:nvSpPr>
        <p:spPr>
          <a:xfrm>
            <a:off x="8153400" y="1428856"/>
            <a:ext cx="2894814" cy="468015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CB5BB1C-E5F3-444D-AB42-A3948B5CC37D}"/>
              </a:ext>
            </a:extLst>
          </p:cNvPr>
          <p:cNvSpPr/>
          <p:nvPr/>
        </p:nvSpPr>
        <p:spPr>
          <a:xfrm>
            <a:off x="5212360" y="2902079"/>
            <a:ext cx="2379984" cy="40108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Zone de lecture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4E57586-0B30-4807-B527-8FC0A7D7A879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592344" y="2892466"/>
            <a:ext cx="547793" cy="2101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7868877-4DD5-4EDD-81DF-28421343E861}"/>
              </a:ext>
            </a:extLst>
          </p:cNvPr>
          <p:cNvSpPr/>
          <p:nvPr/>
        </p:nvSpPr>
        <p:spPr>
          <a:xfrm>
            <a:off x="9495934" y="5504483"/>
            <a:ext cx="1241196" cy="52757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6EE001-20AC-405F-B53F-FD9EE0122A23}"/>
              </a:ext>
            </a:extLst>
          </p:cNvPr>
          <p:cNvSpPr txBox="1"/>
          <p:nvPr/>
        </p:nvSpPr>
        <p:spPr>
          <a:xfrm>
            <a:off x="3835689" y="5761694"/>
            <a:ext cx="4242686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👉Cliquer sur ce bouton permet de commencer un nouveau mail </a:t>
            </a:r>
          </a:p>
          <a:p>
            <a:pPr algn="ctr"/>
            <a:r>
              <a:rPr lang="fr-FR" sz="2000" i="1" dirty="0"/>
              <a:t>(Nouveau message/Écrire/Composer…)</a:t>
            </a:r>
            <a:endParaRPr lang="fr-FR" sz="2000" dirty="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8D6B299-D104-4C1C-8C90-DE9A4D9099F9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 flipV="1">
            <a:off x="8078375" y="5768270"/>
            <a:ext cx="1417559" cy="5012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C849C63-A5D3-400C-9F99-F9CEAF2EB8AB}"/>
              </a:ext>
            </a:extLst>
          </p:cNvPr>
          <p:cNvSpPr/>
          <p:nvPr/>
        </p:nvSpPr>
        <p:spPr>
          <a:xfrm>
            <a:off x="8217343" y="3212200"/>
            <a:ext cx="457200" cy="336185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5C21469-D7C0-4A1A-8950-C33A5D430315}"/>
              </a:ext>
            </a:extLst>
          </p:cNvPr>
          <p:cNvCxnSpPr>
            <a:cxnSpLocks/>
            <a:stCxn id="49" idx="3"/>
            <a:endCxn id="43" idx="1"/>
          </p:cNvCxnSpPr>
          <p:nvPr/>
        </p:nvCxnSpPr>
        <p:spPr>
          <a:xfrm flipV="1">
            <a:off x="7582913" y="3380293"/>
            <a:ext cx="634430" cy="32852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0D2D4EE-EA2C-4AD8-A0EE-3238449180AF}"/>
              </a:ext>
            </a:extLst>
          </p:cNvPr>
          <p:cNvSpPr/>
          <p:nvPr/>
        </p:nvSpPr>
        <p:spPr>
          <a:xfrm>
            <a:off x="5589268" y="3430145"/>
            <a:ext cx="1993645" cy="55734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Logo ou initiales </a:t>
            </a:r>
          </a:p>
          <a:p>
            <a:r>
              <a:rPr lang="fr-FR" b="1" dirty="0">
                <a:solidFill>
                  <a:schemeClr val="bg1"/>
                </a:solidFill>
              </a:rPr>
              <a:t>de l’expéditeur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90FD458C-18D7-4636-8CFE-CAAFC42D21FA}"/>
              </a:ext>
            </a:extLst>
          </p:cNvPr>
          <p:cNvSpPr/>
          <p:nvPr/>
        </p:nvSpPr>
        <p:spPr>
          <a:xfrm>
            <a:off x="8742736" y="3886882"/>
            <a:ext cx="806695" cy="19334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24F7CC8-BD54-4B10-A9AE-06AB6D278889}"/>
              </a:ext>
            </a:extLst>
          </p:cNvPr>
          <p:cNvCxnSpPr>
            <a:cxnSpLocks/>
            <a:stCxn id="55" idx="3"/>
            <a:endCxn id="53" idx="1"/>
          </p:cNvCxnSpPr>
          <p:nvPr/>
        </p:nvCxnSpPr>
        <p:spPr>
          <a:xfrm flipV="1">
            <a:off x="7554168" y="3983557"/>
            <a:ext cx="1188568" cy="26667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30D2CDEE-EDF4-469A-9B92-382809448D2D}"/>
              </a:ext>
            </a:extLst>
          </p:cNvPr>
          <p:cNvSpPr/>
          <p:nvPr/>
        </p:nvSpPr>
        <p:spPr>
          <a:xfrm>
            <a:off x="5401559" y="4119911"/>
            <a:ext cx="2152609" cy="2606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Nom de l’expéditeur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8F7D483D-5025-4570-B2D5-85707F0D8E70}"/>
              </a:ext>
            </a:extLst>
          </p:cNvPr>
          <p:cNvSpPr/>
          <p:nvPr/>
        </p:nvSpPr>
        <p:spPr>
          <a:xfrm>
            <a:off x="10475163" y="3932358"/>
            <a:ext cx="403348" cy="15408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BBF4A825-3E75-4DF2-B9D2-A6E3AFAF8B19}"/>
              </a:ext>
            </a:extLst>
          </p:cNvPr>
          <p:cNvCxnSpPr>
            <a:cxnSpLocks/>
            <a:stCxn id="69" idx="2"/>
            <a:endCxn id="67" idx="0"/>
          </p:cNvCxnSpPr>
          <p:nvPr/>
        </p:nvCxnSpPr>
        <p:spPr>
          <a:xfrm flipH="1">
            <a:off x="10676837" y="3606362"/>
            <a:ext cx="823347" cy="3259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68DC1B5F-42AD-42F4-895B-09DBF3802FED}"/>
              </a:ext>
            </a:extLst>
          </p:cNvPr>
          <p:cNvSpPr/>
          <p:nvPr/>
        </p:nvSpPr>
        <p:spPr>
          <a:xfrm>
            <a:off x="11139566" y="3372643"/>
            <a:ext cx="721236" cy="23371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1A5113B9-77B4-4BAE-97CB-20F9A9391939}"/>
              </a:ext>
            </a:extLst>
          </p:cNvPr>
          <p:cNvSpPr/>
          <p:nvPr/>
        </p:nvSpPr>
        <p:spPr>
          <a:xfrm>
            <a:off x="9593148" y="2176699"/>
            <a:ext cx="778104" cy="16835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16BB6EDB-6343-4F33-A289-F85D12694981}"/>
              </a:ext>
            </a:extLst>
          </p:cNvPr>
          <p:cNvCxnSpPr>
            <a:cxnSpLocks/>
            <a:stCxn id="79" idx="1"/>
            <a:endCxn id="77" idx="3"/>
          </p:cNvCxnSpPr>
          <p:nvPr/>
        </p:nvCxnSpPr>
        <p:spPr>
          <a:xfrm flipH="1" flipV="1">
            <a:off x="10371252" y="2260879"/>
            <a:ext cx="740904" cy="45552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F247BAF0-6F6A-41E4-9F6E-6204BD43324F}"/>
              </a:ext>
            </a:extLst>
          </p:cNvPr>
          <p:cNvSpPr/>
          <p:nvPr/>
        </p:nvSpPr>
        <p:spPr>
          <a:xfrm>
            <a:off x="11112156" y="2345058"/>
            <a:ext cx="1001991" cy="74268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📎 Pièce jointe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89B2E4FD-EB80-4D45-A1C3-382487D475E8}"/>
              </a:ext>
            </a:extLst>
          </p:cNvPr>
          <p:cNvSpPr/>
          <p:nvPr/>
        </p:nvSpPr>
        <p:spPr>
          <a:xfrm>
            <a:off x="8719952" y="5180191"/>
            <a:ext cx="1658959" cy="173625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2F38F774-1787-44E8-8544-7A3EC61C058E}"/>
              </a:ext>
            </a:extLst>
          </p:cNvPr>
          <p:cNvCxnSpPr>
            <a:cxnSpLocks/>
            <a:stCxn id="90" idx="3"/>
            <a:endCxn id="88" idx="1"/>
          </p:cNvCxnSpPr>
          <p:nvPr/>
        </p:nvCxnSpPr>
        <p:spPr>
          <a:xfrm>
            <a:off x="7528401" y="4650961"/>
            <a:ext cx="1191551" cy="61604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151F39E8-7EDA-4F03-9F26-4B631BFDBCEE}"/>
              </a:ext>
            </a:extLst>
          </p:cNvPr>
          <p:cNvSpPr/>
          <p:nvPr/>
        </p:nvSpPr>
        <p:spPr>
          <a:xfrm>
            <a:off x="6011475" y="4520645"/>
            <a:ext cx="1516926" cy="2606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Objet du mail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83E2E68-1328-425C-A445-9F1A3589B532}"/>
              </a:ext>
            </a:extLst>
          </p:cNvPr>
          <p:cNvSpPr/>
          <p:nvPr/>
        </p:nvSpPr>
        <p:spPr>
          <a:xfrm>
            <a:off x="8710524" y="5400735"/>
            <a:ext cx="1941764" cy="125302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6606FE4E-C20B-4692-BF1F-F10CD172B251}"/>
              </a:ext>
            </a:extLst>
          </p:cNvPr>
          <p:cNvCxnSpPr>
            <a:cxnSpLocks/>
            <a:stCxn id="103" idx="3"/>
            <a:endCxn id="101" idx="1"/>
          </p:cNvCxnSpPr>
          <p:nvPr/>
        </p:nvCxnSpPr>
        <p:spPr>
          <a:xfrm>
            <a:off x="7544584" y="4982412"/>
            <a:ext cx="1165940" cy="48097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0FD96B71-C38F-4ADC-9A63-04F314CFEFBE}"/>
              </a:ext>
            </a:extLst>
          </p:cNvPr>
          <p:cNvSpPr/>
          <p:nvPr/>
        </p:nvSpPr>
        <p:spPr>
          <a:xfrm>
            <a:off x="5869442" y="4852096"/>
            <a:ext cx="1675142" cy="2606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Aperçu du mail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F3DCB5E2-23C7-4261-AF46-74D5CB0B594A}"/>
              </a:ext>
            </a:extLst>
          </p:cNvPr>
          <p:cNvSpPr txBox="1"/>
          <p:nvPr/>
        </p:nvSpPr>
        <p:spPr>
          <a:xfrm>
            <a:off x="313734" y="2198051"/>
            <a:ext cx="4736898" cy="34778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🧐Chaque ligne de la zone de lecture est un </a:t>
            </a:r>
            <a:r>
              <a:rPr lang="fr-FR" sz="2000" b="1" dirty="0">
                <a:solidFill>
                  <a:srgbClr val="92D050"/>
                </a:solidFill>
              </a:rPr>
              <a:t>mail</a:t>
            </a:r>
            <a:r>
              <a:rPr lang="fr-FR" sz="2000" b="1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que vous avez reçu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👉Pour </a:t>
            </a:r>
            <a:r>
              <a:rPr lang="fr-FR" sz="2000" b="1" dirty="0"/>
              <a:t>ouvrir un mail </a:t>
            </a:r>
            <a:r>
              <a:rPr lang="fr-FR" sz="2000" dirty="0"/>
              <a:t>il faut cliquer sur la ligne qui correspond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💡Les </a:t>
            </a:r>
            <a:r>
              <a:rPr lang="fr-FR" sz="2000" b="1" dirty="0"/>
              <a:t>mails en gras </a:t>
            </a:r>
            <a:r>
              <a:rPr lang="fr-FR" sz="2000" dirty="0"/>
              <a:t>sont ceux que vous n’avez pas encore ouverts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🔍 Les messages sont </a:t>
            </a:r>
            <a:r>
              <a:rPr lang="fr-FR" sz="2000" b="1" dirty="0"/>
              <a:t>classés</a:t>
            </a:r>
            <a:r>
              <a:rPr lang="fr-FR" sz="2000" dirty="0"/>
              <a:t> du plus récent au plus ancien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253418-994E-4BE3-ADB3-04ACE7A7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2508-361A-430F-A373-7F3C25A5D561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69ADF-6B1E-4DB3-802F-87773A3A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3EFFC-1DFF-402D-91E4-CEA90368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31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FD2E33-C6B6-4499-92F6-3D4B3E46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5566"/>
          <a:stretch/>
        </p:blipFill>
        <p:spPr>
          <a:xfrm>
            <a:off x="5939942" y="1431904"/>
            <a:ext cx="2628545" cy="52068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Écrire et envoyer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4C61E-AD62-445A-BEB7-6AEC5DB087F7}"/>
              </a:ext>
            </a:extLst>
          </p:cNvPr>
          <p:cNvSpPr txBox="1"/>
          <p:nvPr/>
        </p:nvSpPr>
        <p:spPr>
          <a:xfrm>
            <a:off x="440524" y="1829778"/>
            <a:ext cx="4856855" cy="369331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💡 </a:t>
            </a:r>
            <a:r>
              <a:rPr lang="fr-FR" sz="1800" b="1" dirty="0"/>
              <a:t>Pour envoyer un mail, remplissez ces 3 champs :</a:t>
            </a:r>
          </a:p>
          <a:p>
            <a:pPr algn="ctr"/>
            <a:endParaRPr lang="fr-FR" i="1" dirty="0"/>
          </a:p>
          <a:p>
            <a:pPr algn="ctr"/>
            <a:r>
              <a:rPr lang="fr-FR" sz="1800" dirty="0"/>
              <a:t>👉 </a:t>
            </a:r>
            <a:r>
              <a:rPr lang="fr-FR" sz="1800" b="1" dirty="0"/>
              <a:t>L’adresse mail du destinataire</a:t>
            </a:r>
          </a:p>
          <a:p>
            <a:pPr algn="ctr"/>
            <a:endParaRPr lang="fr-FR" sz="1800" b="1" dirty="0"/>
          </a:p>
          <a:p>
            <a:pPr algn="ctr"/>
            <a:r>
              <a:rPr lang="fr-FR" b="1" dirty="0"/>
              <a:t>👉L’objet du mail</a:t>
            </a:r>
          </a:p>
          <a:p>
            <a:pPr algn="ctr"/>
            <a:r>
              <a:rPr lang="fr-FR" i="1" dirty="0"/>
              <a:t>Équivaut au titre de votre message. Écrivez en quelques mots de quoi parle votre mail</a:t>
            </a:r>
          </a:p>
          <a:p>
            <a:pPr algn="ctr"/>
            <a:endParaRPr lang="fr-FR" i="1" dirty="0"/>
          </a:p>
          <a:p>
            <a:pPr algn="ctr"/>
            <a:r>
              <a:rPr lang="fr-FR" dirty="0"/>
              <a:t>👉 </a:t>
            </a:r>
            <a:r>
              <a:rPr lang="fr-FR" b="1" dirty="0"/>
              <a:t>Le corps du texte</a:t>
            </a:r>
          </a:p>
          <a:p>
            <a:pPr algn="ctr"/>
            <a:r>
              <a:rPr lang="fr-FR" i="1" dirty="0"/>
              <a:t>Rédigez le message que vous souhaitez envoyer à votre destinataire.</a:t>
            </a:r>
          </a:p>
          <a:p>
            <a:pPr algn="ctr"/>
            <a:r>
              <a:rPr lang="fr-FR" i="1" dirty="0"/>
              <a:t>Pensez aux formules de politesse </a:t>
            </a:r>
            <a:endParaRPr lang="fr-FR" sz="18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8A1EE74-E38F-4174-BE39-DE186DB95266}"/>
              </a:ext>
            </a:extLst>
          </p:cNvPr>
          <p:cNvCxnSpPr>
            <a:cxnSpLocks/>
          </p:cNvCxnSpPr>
          <p:nvPr/>
        </p:nvCxnSpPr>
        <p:spPr>
          <a:xfrm flipV="1">
            <a:off x="4646138" y="2404016"/>
            <a:ext cx="1580000" cy="386875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1690545-4125-40C7-B286-CEB2355ECB41}"/>
              </a:ext>
            </a:extLst>
          </p:cNvPr>
          <p:cNvCxnSpPr>
            <a:cxnSpLocks/>
          </p:cNvCxnSpPr>
          <p:nvPr/>
        </p:nvCxnSpPr>
        <p:spPr>
          <a:xfrm flipV="1">
            <a:off x="3864543" y="2790055"/>
            <a:ext cx="2696513" cy="531177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C85BC2C-C123-43F3-93F4-42B5D46D2C74}"/>
              </a:ext>
            </a:extLst>
          </p:cNvPr>
          <p:cNvCxnSpPr>
            <a:cxnSpLocks/>
          </p:cNvCxnSpPr>
          <p:nvPr/>
        </p:nvCxnSpPr>
        <p:spPr>
          <a:xfrm flipV="1">
            <a:off x="3982694" y="3365129"/>
            <a:ext cx="2314411" cy="1122031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6897322-341B-4880-836A-E1DA3380552E}"/>
              </a:ext>
            </a:extLst>
          </p:cNvPr>
          <p:cNvSpPr/>
          <p:nvPr/>
        </p:nvSpPr>
        <p:spPr>
          <a:xfrm>
            <a:off x="8007284" y="1432255"/>
            <a:ext cx="292232" cy="2794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BF2E54-8284-4BA6-A00D-D27B4A4D31DA}"/>
              </a:ext>
            </a:extLst>
          </p:cNvPr>
          <p:cNvSpPr txBox="1"/>
          <p:nvPr/>
        </p:nvSpPr>
        <p:spPr>
          <a:xfrm>
            <a:off x="8850527" y="2274287"/>
            <a:ext cx="2966151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❗ Cliquez sur </a:t>
            </a:r>
            <a:r>
              <a:rPr lang="fr-FR" b="1" i="1" dirty="0"/>
              <a:t>envoyer</a:t>
            </a:r>
            <a:r>
              <a:rPr lang="fr-FR" i="1" dirty="0"/>
              <a:t> quand vous avez fini de rédiger !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0E157AC-93B0-45DC-A96A-5B54AAF805F8}"/>
              </a:ext>
            </a:extLst>
          </p:cNvPr>
          <p:cNvCxnSpPr>
            <a:cxnSpLocks/>
            <a:stCxn id="32" idx="0"/>
            <a:endCxn id="30" idx="6"/>
          </p:cNvCxnSpPr>
          <p:nvPr/>
        </p:nvCxnSpPr>
        <p:spPr>
          <a:xfrm flipH="1" flipV="1">
            <a:off x="8299516" y="1571963"/>
            <a:ext cx="2034087" cy="70232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F325302E-CB51-487F-AB1B-F40D70DFC090}"/>
              </a:ext>
            </a:extLst>
          </p:cNvPr>
          <p:cNvSpPr/>
          <p:nvPr/>
        </p:nvSpPr>
        <p:spPr>
          <a:xfrm>
            <a:off x="7641994" y="1503402"/>
            <a:ext cx="292232" cy="2794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1CE259-4765-4B82-91B9-9462E07218C7}"/>
              </a:ext>
            </a:extLst>
          </p:cNvPr>
          <p:cNvSpPr txBox="1"/>
          <p:nvPr/>
        </p:nvSpPr>
        <p:spPr>
          <a:xfrm>
            <a:off x="7254214" y="3387678"/>
            <a:ext cx="2966151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📎 Cliquez ici vous souhaitez joindre un fichier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E87748F-CF3E-4FCA-9F08-CBA6C9045849}"/>
              </a:ext>
            </a:extLst>
          </p:cNvPr>
          <p:cNvCxnSpPr>
            <a:cxnSpLocks/>
            <a:stCxn id="37" idx="0"/>
            <a:endCxn id="36" idx="4"/>
          </p:cNvCxnSpPr>
          <p:nvPr/>
        </p:nvCxnSpPr>
        <p:spPr>
          <a:xfrm flipH="1" flipV="1">
            <a:off x="7788110" y="1782817"/>
            <a:ext cx="949180" cy="160486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3CCD3F-6328-45AA-8249-C1F29D75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DC56-8075-409E-8111-465514422AF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278B36-C388-49C7-8143-7385B6A9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69E62-BCA2-4664-85B7-715D5D59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47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585207-44D0-4ACF-982F-D61E42EEA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t="5316" r="-675" b="12554"/>
          <a:stretch/>
        </p:blipFill>
        <p:spPr>
          <a:xfrm>
            <a:off x="1674825" y="1765536"/>
            <a:ext cx="9099330" cy="49559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Joindre un fichier</a:t>
            </a:r>
          </a:p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Problème de taille de pièce jointe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660B58-CC13-4A54-8A77-5C33CBFD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1355-4FB1-498C-9A8A-1BE1BF0D2668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FB64D-00F0-4327-95B1-C664C561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DA310E-0C57-40A4-BDB5-813555CD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59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A20E0F8-B9F5-4A28-8D1A-7E3C783D0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41739"/>
          <a:stretch/>
        </p:blipFill>
        <p:spPr>
          <a:xfrm>
            <a:off x="838200" y="1555920"/>
            <a:ext cx="3086100" cy="36437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Répondre, supprimer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3253182" y="2637253"/>
            <a:ext cx="427835" cy="47300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3040689" y="3693320"/>
            <a:ext cx="2718792" cy="923330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💡 En cliquant sur la flèche, je peux répondre à la personne qui m’a écrit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</p:cNvCxnSpPr>
          <p:nvPr/>
        </p:nvCxnSpPr>
        <p:spPr>
          <a:xfrm flipH="1" flipV="1">
            <a:off x="3586898" y="3044428"/>
            <a:ext cx="641022" cy="69600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0D267CE-C006-4117-9206-039FC6721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b="14089"/>
          <a:stretch/>
        </p:blipFill>
        <p:spPr>
          <a:xfrm>
            <a:off x="8526789" y="1299439"/>
            <a:ext cx="2827011" cy="506033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9ACBB672-5236-4D68-B523-196290BBCC38}"/>
              </a:ext>
            </a:extLst>
          </p:cNvPr>
          <p:cNvSpPr/>
          <p:nvPr/>
        </p:nvSpPr>
        <p:spPr>
          <a:xfrm>
            <a:off x="10381952" y="1243783"/>
            <a:ext cx="326940" cy="47300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2703AA-A314-4C64-96BA-EE8271A21126}"/>
              </a:ext>
            </a:extLst>
          </p:cNvPr>
          <p:cNvSpPr txBox="1"/>
          <p:nvPr/>
        </p:nvSpPr>
        <p:spPr>
          <a:xfrm>
            <a:off x="4895107" y="1647521"/>
            <a:ext cx="3593001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💡 Quand j’appuie longuement sur un mail, j’ai des options qui s’affichent, dont la poubelle pour supprimer le message reçu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7146027-5DF3-4835-80BF-78A8704A6254}"/>
              </a:ext>
            </a:extLst>
          </p:cNvPr>
          <p:cNvCxnSpPr>
            <a:cxnSpLocks/>
            <a:stCxn id="19" idx="3"/>
            <a:endCxn id="18" idx="3"/>
          </p:cNvCxnSpPr>
          <p:nvPr/>
        </p:nvCxnSpPr>
        <p:spPr>
          <a:xfrm flipV="1">
            <a:off x="8488108" y="1647521"/>
            <a:ext cx="1941723" cy="60016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C756DA-BCF8-41CC-8227-3E610035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E8A-6BA1-4D91-B2B6-9681FF59BC09}" type="datetime1">
              <a:rPr lang="fr-FR" smtClean="0"/>
              <a:t>15/02/2023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6A3EC8-698B-43A9-B0DB-097AE764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F78605-F0F2-4AC0-9D8A-A924B4E3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0764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1433</Words>
  <Application>Microsoft Office PowerPoint</Application>
  <PresentationFormat>Grand écran</PresentationFormat>
  <Paragraphs>320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BalooChettan2-Regular</vt:lpstr>
      <vt:lpstr>Calibri</vt:lpstr>
      <vt:lpstr>Calibri Light</vt:lpstr>
      <vt:lpstr>Thème Office</vt:lpstr>
      <vt:lpstr>Bienvenue à l’atelier Initiation smartphone</vt:lpstr>
      <vt:lpstr>Tout un programme !</vt:lpstr>
      <vt:lpstr>Tout un programme !</vt:lpstr>
      <vt:lpstr>Partons du début !</vt:lpstr>
      <vt:lpstr>📧 Comment utiliser sa boîte mail ? Révisions</vt:lpstr>
      <vt:lpstr>📩 Gérer ses mails</vt:lpstr>
      <vt:lpstr>📩 Gérer ses mails  </vt:lpstr>
      <vt:lpstr>📩 Gérer ses mails  </vt:lpstr>
      <vt:lpstr>📩 Gérer ses mails  </vt:lpstr>
      <vt:lpstr>📧 Comment utiliser sa boîte mail ? Pour aller plus loin</vt:lpstr>
      <vt:lpstr>📩 Gérer ses mails</vt:lpstr>
      <vt:lpstr>📩 Gérer ses mails</vt:lpstr>
      <vt:lpstr>📩 Gérer ses mails</vt:lpstr>
      <vt:lpstr>📩 Gérer ses mails</vt:lpstr>
      <vt:lpstr>📩 Gérer ses mails</vt:lpstr>
      <vt:lpstr>Présentation PowerPoint</vt:lpstr>
      <vt:lpstr>📧 Comment utiliser l’agenda  de mon téléphone?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🗓 Gérer son agenda</vt:lpstr>
      <vt:lpstr>Présentation PowerPoint</vt:lpstr>
      <vt:lpstr>Synthèse</vt:lpstr>
      <vt:lpstr>MERCI</vt:lpstr>
      <vt:lpstr>🗓 Gérer son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Conseiller Numérique - Mairie Peyruis</dc:creator>
  <cp:lastModifiedBy>Conseiller Numérique - Mairie Peyruis</cp:lastModifiedBy>
  <cp:revision>13</cp:revision>
  <dcterms:created xsi:type="dcterms:W3CDTF">2022-02-09T15:40:36Z</dcterms:created>
  <dcterms:modified xsi:type="dcterms:W3CDTF">2023-02-15T09:21:38Z</dcterms:modified>
</cp:coreProperties>
</file>