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79" r:id="rId4"/>
  </p:sldMasterIdLst>
  <p:notesMasterIdLst>
    <p:notesMasterId r:id="rId12"/>
  </p:notesMasterIdLst>
  <p:sldIdLst>
    <p:sldId id="277" r:id="rId5"/>
    <p:sldId id="2147471975" r:id="rId6"/>
    <p:sldId id="278" r:id="rId7"/>
    <p:sldId id="2147373647" r:id="rId8"/>
    <p:sldId id="270" r:id="rId9"/>
    <p:sldId id="2147229554" r:id="rId10"/>
    <p:sldId id="2147471976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Ubuntu" panose="020B0604020202020204" charset="0"/>
      <p:regular r:id="rId17"/>
      <p:bold r:id="rId18"/>
      <p:italic r:id="rId19"/>
      <p:boldItalic r:id="rId20"/>
    </p:embeddedFont>
    <p:embeddedFont>
      <p:font typeface="Ubuntu Medium" panose="020B0604030602030204" charset="0"/>
      <p:regular r:id="rId21"/>
      <p:italic r:id="rId22"/>
    </p:embeddedFont>
    <p:embeddedFont>
      <p:font typeface="Verdana" panose="020B060403050404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upport atelier fiches actions" id="{5EA501F6-40E9-44B5-B56D-4727EB3E0243}">
          <p14:sldIdLst>
            <p14:sldId id="277"/>
            <p14:sldId id="2147471975"/>
            <p14:sldId id="278"/>
            <p14:sldId id="2147373647"/>
            <p14:sldId id="270"/>
            <p14:sldId id="2147229554"/>
            <p14:sldId id="214747197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59E"/>
    <a:srgbClr val="FCCD00"/>
    <a:srgbClr val="E9EBF5"/>
    <a:srgbClr val="009EC4"/>
    <a:srgbClr val="008372"/>
    <a:srgbClr val="FFFFFF"/>
    <a:srgbClr val="2C3176"/>
    <a:srgbClr val="284289"/>
    <a:srgbClr val="4472C4"/>
    <a:srgbClr val="FBE4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11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2.fntdata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9D69D-7B49-4920-A62C-F47F3953D3F5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6AC5E9-6724-4225-8E56-B140980529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80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23553-3E12-43A2-B8C8-20CBAD40D92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1012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2CD42-C59B-4049-9A6B-29D622C4FE2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1780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696B5C-12A0-4042-B4D0-BD3B9A4F58C6}" type="slidenum">
              <a:rPr kumimoji="0" lang="pt-B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855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28777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4008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0388" y="2686218"/>
            <a:ext cx="10691225" cy="2158283"/>
          </a:xfrm>
        </p:spPr>
        <p:txBody>
          <a:bodyPr lIns="0" tIns="0" rIns="0" bIns="0"/>
          <a:lstStyle>
            <a:lvl1pPr>
              <a:defRPr sz="14025" b="1" i="0">
                <a:solidFill>
                  <a:srgbClr val="FCCD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3015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0388" y="2686218"/>
            <a:ext cx="10691225" cy="2158283"/>
          </a:xfrm>
        </p:spPr>
        <p:txBody>
          <a:bodyPr lIns="0" tIns="0" rIns="0" bIns="0"/>
          <a:lstStyle>
            <a:lvl1pPr>
              <a:defRPr sz="14025" b="1" i="0">
                <a:solidFill>
                  <a:srgbClr val="FCCD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9492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0388" y="2686218"/>
            <a:ext cx="10691225" cy="2158283"/>
          </a:xfrm>
        </p:spPr>
        <p:txBody>
          <a:bodyPr lIns="0" tIns="0" rIns="0" bIns="0"/>
          <a:lstStyle>
            <a:lvl1pPr>
              <a:defRPr sz="14025" b="1" i="0">
                <a:solidFill>
                  <a:srgbClr val="FCCD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3484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2348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3">
            <a:extLst>
              <a:ext uri="{FF2B5EF4-FFF2-40B4-BE49-F238E27FC236}">
                <a16:creationId xmlns:a16="http://schemas.microsoft.com/office/drawing/2014/main" id="{0724D82D-6F80-473F-B921-64D4711D2354}"/>
              </a:ext>
            </a:extLst>
          </p:cNvPr>
          <p:cNvSpPr/>
          <p:nvPr userDrawn="1"/>
        </p:nvSpPr>
        <p:spPr>
          <a:xfrm>
            <a:off x="10089423" y="0"/>
            <a:ext cx="2102644" cy="2182654"/>
          </a:xfrm>
          <a:custGeom>
            <a:avLst/>
            <a:gdLst/>
            <a:ahLst/>
            <a:cxnLst/>
            <a:rect l="l" t="t" r="r" b="b"/>
            <a:pathLst>
              <a:path w="2803525" h="2910205">
                <a:moveTo>
                  <a:pt x="2803437" y="0"/>
                </a:moveTo>
                <a:lnTo>
                  <a:pt x="0" y="0"/>
                </a:lnTo>
                <a:lnTo>
                  <a:pt x="0" y="761610"/>
                </a:lnTo>
                <a:lnTo>
                  <a:pt x="1969173" y="889473"/>
                </a:lnTo>
                <a:lnTo>
                  <a:pt x="1969173" y="2909866"/>
                </a:lnTo>
                <a:lnTo>
                  <a:pt x="2803437" y="2909866"/>
                </a:lnTo>
                <a:lnTo>
                  <a:pt x="2803437" y="0"/>
                </a:lnTo>
                <a:close/>
              </a:path>
            </a:pathLst>
          </a:custGeom>
          <a:solidFill>
            <a:srgbClr val="FCCD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24">
            <a:extLst>
              <a:ext uri="{FF2B5EF4-FFF2-40B4-BE49-F238E27FC236}">
                <a16:creationId xmlns:a16="http://schemas.microsoft.com/office/drawing/2014/main" id="{0CC61041-804D-4CF4-B5CC-9800217099E3}"/>
              </a:ext>
            </a:extLst>
          </p:cNvPr>
          <p:cNvSpPr/>
          <p:nvPr userDrawn="1"/>
        </p:nvSpPr>
        <p:spPr>
          <a:xfrm>
            <a:off x="0" y="4744052"/>
            <a:ext cx="2137410" cy="2114074"/>
          </a:xfrm>
          <a:custGeom>
            <a:avLst/>
            <a:gdLst/>
            <a:ahLst/>
            <a:cxnLst/>
            <a:rect l="l" t="t" r="r" b="b"/>
            <a:pathLst>
              <a:path w="2849880" h="2818765">
                <a:moveTo>
                  <a:pt x="880637" y="0"/>
                </a:moveTo>
                <a:lnTo>
                  <a:pt x="0" y="0"/>
                </a:lnTo>
                <a:lnTo>
                  <a:pt x="0" y="2818584"/>
                </a:lnTo>
                <a:lnTo>
                  <a:pt x="2849810" y="2818584"/>
                </a:lnTo>
                <a:lnTo>
                  <a:pt x="2849810" y="2148255"/>
                </a:lnTo>
                <a:lnTo>
                  <a:pt x="880637" y="2020392"/>
                </a:lnTo>
                <a:lnTo>
                  <a:pt x="880637" y="0"/>
                </a:lnTo>
                <a:close/>
              </a:path>
            </a:pathLst>
          </a:custGeom>
          <a:solidFill>
            <a:srgbClr val="06806C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C994291-4A71-45D4-A9DD-4C6FD3370E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0388" y="353681"/>
            <a:ext cx="10691225" cy="507831"/>
          </a:xfrm>
        </p:spPr>
        <p:txBody>
          <a:bodyPr/>
          <a:lstStyle>
            <a:lvl1pPr algn="ctr">
              <a:defRPr lang="fr-FR" sz="3300" b="1" i="0" kern="1200" dirty="0">
                <a:solidFill>
                  <a:srgbClr val="2C3176"/>
                </a:solidFill>
                <a:latin typeface="Marianne" panose="020B0604020202020204" charset="0"/>
                <a:ea typeface="+mj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E2D84B6-4078-581A-233D-BB767C6CF2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" y="277661"/>
            <a:ext cx="2286000" cy="83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319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3BC6E1-EDFD-4214-BCA0-B2D6772494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CE5CF41-D3DA-43BB-9900-BE768F8858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EDB592-9811-4EE8-8784-BA0DCF4A5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51B62-77DB-4F0F-BCA8-07FEAD5BE8D6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92A032-E2C5-4ABA-B453-3F32B9028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BF28A6-0031-417D-8527-DF1B0D92E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A8B77-42A3-4028-9E21-9E2F0D3EAC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431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0388" y="2686218"/>
            <a:ext cx="10691225" cy="28777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700" b="1" i="0">
                <a:solidFill>
                  <a:srgbClr val="FCCD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165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8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hyperlink" Target="https://lesbases.anct.gouv.fr/ressources/demarche-numerique-responsable-flash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8"/>
          <p:cNvSpPr>
            <a:spLocks noChangeAspect="1"/>
          </p:cNvSpPr>
          <p:nvPr/>
        </p:nvSpPr>
        <p:spPr>
          <a:xfrm rot="5400000">
            <a:off x="389946" y="1814878"/>
            <a:ext cx="2181650" cy="2085242"/>
          </a:xfrm>
          <a:custGeom>
            <a:avLst/>
            <a:gdLst/>
            <a:ahLst/>
            <a:cxnLst/>
            <a:rect l="l" t="t" r="r" b="b"/>
            <a:pathLst>
              <a:path w="1278889" h="1222375">
                <a:moveTo>
                  <a:pt x="726313" y="0"/>
                </a:moveTo>
                <a:lnTo>
                  <a:pt x="0" y="0"/>
                </a:lnTo>
                <a:lnTo>
                  <a:pt x="48869" y="753516"/>
                </a:lnTo>
                <a:lnTo>
                  <a:pt x="54396" y="802093"/>
                </a:lnTo>
                <a:lnTo>
                  <a:pt x="64440" y="849117"/>
                </a:lnTo>
                <a:lnTo>
                  <a:pt x="78769" y="894371"/>
                </a:lnTo>
                <a:lnTo>
                  <a:pt x="97149" y="937637"/>
                </a:lnTo>
                <a:lnTo>
                  <a:pt x="119347" y="978696"/>
                </a:lnTo>
                <a:lnTo>
                  <a:pt x="145131" y="1017329"/>
                </a:lnTo>
                <a:lnTo>
                  <a:pt x="174268" y="1053320"/>
                </a:lnTo>
                <a:lnTo>
                  <a:pt x="206525" y="1086448"/>
                </a:lnTo>
                <a:lnTo>
                  <a:pt x="241669" y="1116496"/>
                </a:lnTo>
                <a:lnTo>
                  <a:pt x="279468" y="1143247"/>
                </a:lnTo>
                <a:lnTo>
                  <a:pt x="319687" y="1166480"/>
                </a:lnTo>
                <a:lnTo>
                  <a:pt x="362096" y="1185979"/>
                </a:lnTo>
                <a:lnTo>
                  <a:pt x="406460" y="1201525"/>
                </a:lnTo>
                <a:lnTo>
                  <a:pt x="452546" y="1212899"/>
                </a:lnTo>
                <a:lnTo>
                  <a:pt x="500123" y="1219883"/>
                </a:lnTo>
                <a:lnTo>
                  <a:pt x="548957" y="1222260"/>
                </a:lnTo>
                <a:lnTo>
                  <a:pt x="1278775" y="1222260"/>
                </a:lnTo>
                <a:lnTo>
                  <a:pt x="1278775" y="497446"/>
                </a:lnTo>
                <a:lnTo>
                  <a:pt x="758558" y="497446"/>
                </a:lnTo>
                <a:lnTo>
                  <a:pt x="726313" y="0"/>
                </a:lnTo>
                <a:close/>
              </a:path>
            </a:pathLst>
          </a:custGeom>
          <a:solidFill>
            <a:srgbClr val="2C3176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" name="ZoneTexte 11"/>
          <p:cNvSpPr txBox="1"/>
          <p:nvPr/>
        </p:nvSpPr>
        <p:spPr>
          <a:xfrm>
            <a:off x="3030415" y="3244361"/>
            <a:ext cx="73518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00B59E"/>
                </a:solidFill>
                <a:latin typeface="Marianne ExtraBold" charset="0"/>
                <a:ea typeface="Marianne ExtraBold" charset="0"/>
                <a:cs typeface="Marianne ExtraBold" charset="0"/>
              </a:rPr>
              <a:t>MODELE</a:t>
            </a:r>
            <a:r>
              <a:rPr lang="fr-FR" sz="3600" b="1" dirty="0">
                <a:solidFill>
                  <a:srgbClr val="2C3176"/>
                </a:solidFill>
                <a:latin typeface="Marianne ExtraBold" charset="0"/>
                <a:ea typeface="Marianne ExtraBold" charset="0"/>
                <a:cs typeface="Marianne ExtraBold" charset="0"/>
              </a:rPr>
              <a:t> - Support de réunion</a:t>
            </a:r>
          </a:p>
          <a:p>
            <a:r>
              <a:rPr lang="fr-FR" sz="3000" b="1" dirty="0">
                <a:solidFill>
                  <a:srgbClr val="2C3176"/>
                </a:solidFill>
                <a:latin typeface="Marianne ExtraBold" charset="0"/>
                <a:ea typeface="Marianne ExtraBold" charset="0"/>
                <a:cs typeface="Marianne ExtraBold" charset="0"/>
              </a:rPr>
              <a:t>Echanges sur les fiches actions</a:t>
            </a:r>
          </a:p>
        </p:txBody>
      </p:sp>
      <p:sp>
        <p:nvSpPr>
          <p:cNvPr id="14" name="object 4"/>
          <p:cNvSpPr/>
          <p:nvPr/>
        </p:nvSpPr>
        <p:spPr>
          <a:xfrm>
            <a:off x="10254104" y="310711"/>
            <a:ext cx="1651159" cy="1578293"/>
          </a:xfrm>
          <a:custGeom>
            <a:avLst/>
            <a:gdLst/>
            <a:ahLst/>
            <a:cxnLst/>
            <a:rect l="l" t="t" r="r" b="b"/>
            <a:pathLst>
              <a:path w="2201544" h="2104390">
                <a:moveTo>
                  <a:pt x="1256360" y="0"/>
                </a:moveTo>
                <a:lnTo>
                  <a:pt x="0" y="0"/>
                </a:lnTo>
                <a:lnTo>
                  <a:pt x="0" y="1247749"/>
                </a:lnTo>
                <a:lnTo>
                  <a:pt x="895578" y="1247749"/>
                </a:lnTo>
                <a:lnTo>
                  <a:pt x="951001" y="2104212"/>
                </a:lnTo>
                <a:lnTo>
                  <a:pt x="2201405" y="2104212"/>
                </a:lnTo>
                <a:lnTo>
                  <a:pt x="2117382" y="806983"/>
                </a:lnTo>
                <a:lnTo>
                  <a:pt x="2112914" y="758885"/>
                </a:lnTo>
                <a:lnTo>
                  <a:pt x="2105851" y="711607"/>
                </a:lnTo>
                <a:lnTo>
                  <a:pt x="2096269" y="665221"/>
                </a:lnTo>
                <a:lnTo>
                  <a:pt x="2084242" y="619795"/>
                </a:lnTo>
                <a:lnTo>
                  <a:pt x="2069845" y="575400"/>
                </a:lnTo>
                <a:lnTo>
                  <a:pt x="2053152" y="532105"/>
                </a:lnTo>
                <a:lnTo>
                  <a:pt x="2034239" y="489982"/>
                </a:lnTo>
                <a:lnTo>
                  <a:pt x="2013180" y="449100"/>
                </a:lnTo>
                <a:lnTo>
                  <a:pt x="1990049" y="409529"/>
                </a:lnTo>
                <a:lnTo>
                  <a:pt x="1964921" y="371339"/>
                </a:lnTo>
                <a:lnTo>
                  <a:pt x="1937872" y="334601"/>
                </a:lnTo>
                <a:lnTo>
                  <a:pt x="1908975" y="299384"/>
                </a:lnTo>
                <a:lnTo>
                  <a:pt x="1878305" y="265758"/>
                </a:lnTo>
                <a:lnTo>
                  <a:pt x="1845938" y="233794"/>
                </a:lnTo>
                <a:lnTo>
                  <a:pt x="1811948" y="203561"/>
                </a:lnTo>
                <a:lnTo>
                  <a:pt x="1776409" y="175130"/>
                </a:lnTo>
                <a:lnTo>
                  <a:pt x="1739397" y="148571"/>
                </a:lnTo>
                <a:lnTo>
                  <a:pt x="1700985" y="123954"/>
                </a:lnTo>
                <a:lnTo>
                  <a:pt x="1661249" y="101349"/>
                </a:lnTo>
                <a:lnTo>
                  <a:pt x="1620264" y="80825"/>
                </a:lnTo>
                <a:lnTo>
                  <a:pt x="1578103" y="62454"/>
                </a:lnTo>
                <a:lnTo>
                  <a:pt x="1534843" y="46305"/>
                </a:lnTo>
                <a:lnTo>
                  <a:pt x="1490557" y="32448"/>
                </a:lnTo>
                <a:lnTo>
                  <a:pt x="1445320" y="20953"/>
                </a:lnTo>
                <a:lnTo>
                  <a:pt x="1399207" y="11891"/>
                </a:lnTo>
                <a:lnTo>
                  <a:pt x="1352293" y="5331"/>
                </a:lnTo>
                <a:lnTo>
                  <a:pt x="1304652" y="1344"/>
                </a:lnTo>
                <a:lnTo>
                  <a:pt x="1256360" y="0"/>
                </a:lnTo>
                <a:close/>
              </a:path>
            </a:pathLst>
          </a:custGeom>
          <a:solidFill>
            <a:srgbClr val="5D6DB3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" name="object 3"/>
          <p:cNvSpPr>
            <a:spLocks noChangeAspect="1"/>
          </p:cNvSpPr>
          <p:nvPr/>
        </p:nvSpPr>
        <p:spPr>
          <a:xfrm>
            <a:off x="438150" y="5886450"/>
            <a:ext cx="716042" cy="684859"/>
          </a:xfrm>
          <a:custGeom>
            <a:avLst/>
            <a:gdLst/>
            <a:ahLst/>
            <a:cxnLst/>
            <a:rect l="l" t="t" r="r" b="b"/>
            <a:pathLst>
              <a:path w="393700" h="376554">
                <a:moveTo>
                  <a:pt x="217690" y="0"/>
                </a:moveTo>
                <a:lnTo>
                  <a:pt x="6223" y="0"/>
                </a:lnTo>
                <a:lnTo>
                  <a:pt x="0" y="6654"/>
                </a:lnTo>
                <a:lnTo>
                  <a:pt x="14617" y="232092"/>
                </a:lnTo>
                <a:lnTo>
                  <a:pt x="24862" y="278192"/>
                </a:lnTo>
                <a:lnTo>
                  <a:pt x="47735" y="317882"/>
                </a:lnTo>
                <a:lnTo>
                  <a:pt x="80889" y="348960"/>
                </a:lnTo>
                <a:lnTo>
                  <a:pt x="121975" y="369222"/>
                </a:lnTo>
                <a:lnTo>
                  <a:pt x="168643" y="376466"/>
                </a:lnTo>
                <a:lnTo>
                  <a:pt x="387350" y="376466"/>
                </a:lnTo>
                <a:lnTo>
                  <a:pt x="393433" y="370382"/>
                </a:lnTo>
                <a:lnTo>
                  <a:pt x="393433" y="159308"/>
                </a:lnTo>
                <a:lnTo>
                  <a:pt x="387350" y="153225"/>
                </a:lnTo>
                <a:lnTo>
                  <a:pt x="238785" y="153225"/>
                </a:lnTo>
                <a:lnTo>
                  <a:pt x="232854" y="147650"/>
                </a:lnTo>
                <a:lnTo>
                  <a:pt x="232384" y="140487"/>
                </a:lnTo>
                <a:lnTo>
                  <a:pt x="223647" y="5575"/>
                </a:lnTo>
                <a:lnTo>
                  <a:pt x="217690" y="0"/>
                </a:lnTo>
                <a:close/>
              </a:path>
            </a:pathLst>
          </a:custGeom>
          <a:solidFill>
            <a:srgbClr val="FCCD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456717" y="5311354"/>
            <a:ext cx="1397975" cy="1835051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3ACADFD9-4121-4AE7-95D6-5D163301F9AF}"/>
              </a:ext>
            </a:extLst>
          </p:cNvPr>
          <p:cNvSpPr txBox="1"/>
          <p:nvPr/>
        </p:nvSpPr>
        <p:spPr>
          <a:xfrm>
            <a:off x="1298263" y="5447172"/>
            <a:ext cx="90839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2C3176"/>
                </a:solidFill>
                <a:latin typeface="Marianne" panose="02000000000000000000" pitchFamily="50" charset="0"/>
                <a:ea typeface="Marianne ExtraBold" charset="0"/>
                <a:cs typeface="Marianne ExtraBold" charset="0"/>
              </a:rPr>
              <a:t>Ce support a été produit par l’ANCT lors de l’expérimentation lancée en novembre 2022 pour accompagner 6 collectivités territoriales pilotes dans l’élaboration de leur stratégie Numérique responsable. Il a ensuite été mis à jour à base des retours d’expérience des 18 collectivités territoriales ayant participé à la Vague 1, qui s’est déroulée entre septembre et décembre 2023.</a:t>
            </a:r>
          </a:p>
          <a:p>
            <a:r>
              <a:rPr lang="fr-FR" sz="1200" dirty="0">
                <a:solidFill>
                  <a:srgbClr val="2C3176"/>
                </a:solidFill>
                <a:latin typeface="Marianne" panose="02000000000000000000" pitchFamily="50" charset="0"/>
                <a:ea typeface="Marianne ExtraBold" charset="0"/>
                <a:cs typeface="Marianne ExtraBold" charset="0"/>
              </a:rPr>
              <a:t>Il est mis à disposition de tous les acteurs en libre-accès </a:t>
            </a:r>
            <a:r>
              <a:rPr lang="fr-FR" sz="1200" dirty="0">
                <a:solidFill>
                  <a:srgbClr val="2C3176"/>
                </a:solidFill>
                <a:latin typeface="Marianne" panose="02000000000000000000" pitchFamily="50" charset="0"/>
                <a:ea typeface="Marianne ExtraBold" charset="0"/>
                <a:cs typeface="Marianne ExtraBold" charset="0"/>
                <a:hlinkClick r:id="rId4"/>
              </a:rPr>
              <a:t>dans la boîte à outils Numérique responsable de l’ANCT </a:t>
            </a:r>
            <a:r>
              <a:rPr lang="fr-FR" sz="1200" dirty="0">
                <a:solidFill>
                  <a:srgbClr val="2C3176"/>
                </a:solidFill>
                <a:latin typeface="Marianne" panose="02000000000000000000" pitchFamily="50" charset="0"/>
                <a:ea typeface="Marianne ExtraBold" charset="0"/>
                <a:cs typeface="Marianne ExtraBold" charset="0"/>
              </a:rPr>
              <a:t>pour servir de modèle.</a:t>
            </a:r>
          </a:p>
          <a:p>
            <a:r>
              <a:rPr lang="fr-FR" sz="1200" dirty="0">
                <a:solidFill>
                  <a:srgbClr val="2C3176"/>
                </a:solidFill>
                <a:latin typeface="Marianne" panose="02000000000000000000" pitchFamily="50" charset="0"/>
                <a:ea typeface="Marianne ExtraBold" charset="0"/>
                <a:cs typeface="Marianne ExtraBold" charset="0"/>
              </a:rPr>
              <a:t>Il peut donc être repris, modifié, complété. </a:t>
            </a:r>
            <a:r>
              <a:rPr lang="fr-FR" sz="1200" dirty="0">
                <a:solidFill>
                  <a:srgbClr val="2C3176"/>
                </a:solidFill>
                <a:latin typeface="Marianne" panose="02000000000000000000" pitchFamily="50" charset="0"/>
              </a:rPr>
              <a:t>La typographie Marianne® est </a:t>
            </a:r>
            <a:r>
              <a:rPr lang="fr-FR" sz="1200" dirty="0">
                <a:solidFill>
                  <a:srgbClr val="2C3176"/>
                </a:solidFill>
                <a:latin typeface="Marianne" panose="02000000000000000000" pitchFamily="50" charset="0"/>
                <a:ea typeface="Marianne ExtraBold" charset="0"/>
                <a:cs typeface="Marianne ExtraBold" charset="0"/>
              </a:rPr>
              <a:t>réservée aux administrations publiques.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53B3611-A2D5-6B3A-AB20-399514D9AB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35"/>
          <a:stretch/>
        </p:blipFill>
        <p:spPr bwMode="auto">
          <a:xfrm>
            <a:off x="299759" y="382255"/>
            <a:ext cx="4175702" cy="122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809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/>
          <p:cNvSpPr txBox="1"/>
          <p:nvPr/>
        </p:nvSpPr>
        <p:spPr>
          <a:xfrm>
            <a:off x="-1576137" y="-1082842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14">
            <a:extLst>
              <a:ext uri="{FF2B5EF4-FFF2-40B4-BE49-F238E27FC236}">
                <a16:creationId xmlns:a16="http://schemas.microsoft.com/office/drawing/2014/main" id="{08C2AE7C-AE63-4F71-A978-D1452896F3ED}"/>
              </a:ext>
            </a:extLst>
          </p:cNvPr>
          <p:cNvSpPr txBox="1">
            <a:spLocks/>
          </p:cNvSpPr>
          <p:nvPr/>
        </p:nvSpPr>
        <p:spPr>
          <a:xfrm>
            <a:off x="1241691" y="554901"/>
            <a:ext cx="9654909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 algn="ctr">
              <a:defRPr sz="4000" b="1" i="0">
                <a:solidFill>
                  <a:srgbClr val="2C3176"/>
                </a:solidFill>
                <a:latin typeface="Marianne" panose="020B0604020202020204" charset="0"/>
                <a:ea typeface="+mj-ea"/>
                <a:cs typeface="Arial"/>
              </a:defRPr>
            </a:lvl1pPr>
          </a:lstStyle>
          <a:p>
            <a:pPr defTabSz="685800"/>
            <a:r>
              <a:rPr lang="fr-FR" sz="3000"/>
              <a:t>Mode d’emploi du présent document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EC96A0C-F55E-4B88-A723-B9E1E3B11F66}"/>
              </a:ext>
            </a:extLst>
          </p:cNvPr>
          <p:cNvSpPr txBox="1">
            <a:spLocks/>
          </p:cNvSpPr>
          <p:nvPr/>
        </p:nvSpPr>
        <p:spPr>
          <a:xfrm>
            <a:off x="2929935" y="2376607"/>
            <a:ext cx="6507575" cy="649527"/>
          </a:xfrm>
          <a:prstGeom prst="roundRect">
            <a:avLst/>
          </a:prstGeom>
          <a:solidFill>
            <a:srgbClr val="FFFDF3"/>
          </a:solidFill>
          <a:ln w="12700">
            <a:solidFill>
              <a:srgbClr val="274084"/>
            </a:solidFill>
            <a:prstDash val="dashDot"/>
          </a:ln>
        </p:spPr>
        <p:txBody>
          <a:bodyPr vert="horz" wrap="square" lIns="68580" tIns="270000" rIns="68580" bIns="34290" rtlCol="0" anchor="ctr" anchorCtr="0">
            <a:noAutofit/>
          </a:bodyPr>
          <a:lstStyle/>
          <a:p>
            <a:pPr algn="ctr" defTabSz="685800"/>
            <a:r>
              <a:rPr lang="fr-FR" sz="1500" b="1" i="1">
                <a:solidFill>
                  <a:prstClr val="black"/>
                </a:solidFill>
                <a:latin typeface="Marianne" panose="020B0604020202020204"/>
              </a:rPr>
              <a:t>Recommandation / Explication</a:t>
            </a:r>
          </a:p>
          <a:p>
            <a:pPr algn="ctr" defTabSz="685800"/>
            <a:endParaRPr lang="fr-FR" sz="1500" b="1" i="1">
              <a:solidFill>
                <a:prstClr val="black"/>
              </a:solidFill>
              <a:latin typeface="Marianne" panose="020B0604020202020204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98835FA-D2BB-4946-9206-F218601EDE69}"/>
              </a:ext>
            </a:extLst>
          </p:cNvPr>
          <p:cNvSpPr txBox="1">
            <a:spLocks/>
          </p:cNvSpPr>
          <p:nvPr/>
        </p:nvSpPr>
        <p:spPr>
          <a:xfrm>
            <a:off x="2929935" y="1446019"/>
            <a:ext cx="6507575" cy="649528"/>
          </a:xfrm>
          <a:prstGeom prst="roundRect">
            <a:avLst/>
          </a:prstGeom>
          <a:noFill/>
          <a:ln w="12700">
            <a:noFill/>
            <a:prstDash val="dashDot"/>
          </a:ln>
        </p:spPr>
        <p:txBody>
          <a:bodyPr vert="horz" wrap="square" lIns="68580" tIns="270000" rIns="68580" bIns="34290" rtlCol="0" anchor="ctr" anchorCtr="0">
            <a:noAutofit/>
          </a:bodyPr>
          <a:lstStyle/>
          <a:p>
            <a:pPr algn="ctr" defTabSz="685800"/>
            <a:r>
              <a:rPr lang="fr-FR" sz="1500" b="1">
                <a:solidFill>
                  <a:prstClr val="black"/>
                </a:solidFill>
                <a:latin typeface="Marianne" panose="020B0604020202020204"/>
              </a:rPr>
              <a:t>Les encadrés comme ci-dessous donnent des éléments d’explication et ont vocation à être supprimés lors de la diffusion de ce support 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0CE6730-B3F2-46D6-B337-CB1BBB50B199}"/>
              </a:ext>
            </a:extLst>
          </p:cNvPr>
          <p:cNvSpPr txBox="1">
            <a:spLocks/>
          </p:cNvSpPr>
          <p:nvPr/>
        </p:nvSpPr>
        <p:spPr>
          <a:xfrm>
            <a:off x="2929935" y="3505834"/>
            <a:ext cx="6507575" cy="801724"/>
          </a:xfrm>
          <a:prstGeom prst="roundRect">
            <a:avLst/>
          </a:prstGeom>
          <a:noFill/>
          <a:ln w="12700">
            <a:noFill/>
            <a:prstDash val="dashDot"/>
          </a:ln>
        </p:spPr>
        <p:txBody>
          <a:bodyPr vert="horz" wrap="square" lIns="68580" tIns="270000" rIns="68580" bIns="34290" rtlCol="0" anchor="ctr" anchorCtr="0">
            <a:noAutofit/>
          </a:bodyPr>
          <a:lstStyle/>
          <a:p>
            <a:pPr algn="ctr" defTabSz="685800"/>
            <a:r>
              <a:rPr lang="fr-FR" sz="1500" b="1">
                <a:solidFill>
                  <a:prstClr val="black"/>
                </a:solidFill>
                <a:latin typeface="Marianne" panose="020B0604020202020204"/>
              </a:rPr>
              <a:t>Les zones surlignées en jaune accompagnées de cette icône sont des champs à modifier par vos soins :</a:t>
            </a:r>
          </a:p>
          <a:p>
            <a:pPr algn="ctr" defTabSz="685800"/>
            <a:endParaRPr lang="fr-FR" sz="1500" b="1">
              <a:solidFill>
                <a:prstClr val="black"/>
              </a:solidFill>
              <a:latin typeface="Marianne" panose="020B0604020202020204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BFBE320-3006-4870-95E8-91AD5AEC8FA3}"/>
              </a:ext>
            </a:extLst>
          </p:cNvPr>
          <p:cNvSpPr txBox="1">
            <a:spLocks/>
          </p:cNvSpPr>
          <p:nvPr/>
        </p:nvSpPr>
        <p:spPr>
          <a:xfrm>
            <a:off x="2929935" y="4452456"/>
            <a:ext cx="6507575" cy="457201"/>
          </a:xfrm>
          <a:prstGeom prst="roundRect">
            <a:avLst/>
          </a:prstGeom>
          <a:noFill/>
          <a:ln w="12700">
            <a:noFill/>
            <a:prstDash val="dashDot"/>
          </a:ln>
        </p:spPr>
        <p:txBody>
          <a:bodyPr vert="horz" wrap="square" lIns="68580" tIns="270000" rIns="68580" bIns="34290" rtlCol="0" anchor="ctr" anchorCtr="0">
            <a:noAutofit/>
          </a:bodyPr>
          <a:lstStyle/>
          <a:p>
            <a:pPr algn="ctr" defTabSz="685800"/>
            <a:r>
              <a:rPr lang="fr-FR" sz="1500" b="1">
                <a:solidFill>
                  <a:prstClr val="black"/>
                </a:solidFill>
                <a:highlight>
                  <a:srgbClr val="FFFF00"/>
                </a:highlight>
                <a:latin typeface="Marianne" panose="020B0604020202020204"/>
              </a:rPr>
              <a:t>Champs à modifier</a:t>
            </a:r>
          </a:p>
          <a:p>
            <a:pPr algn="ctr" defTabSz="685800"/>
            <a:endParaRPr lang="fr-FR" sz="1500" b="1">
              <a:solidFill>
                <a:prstClr val="black"/>
              </a:solidFill>
              <a:highlight>
                <a:srgbClr val="FFFF00"/>
              </a:highlight>
              <a:latin typeface="Marianne" panose="020B0604020202020204"/>
            </a:endParaRPr>
          </a:p>
        </p:txBody>
      </p:sp>
      <p:pic>
        <p:nvPicPr>
          <p:cNvPr id="1026" name="Picture 2" descr="Pencil ">
            <a:extLst>
              <a:ext uri="{FF2B5EF4-FFF2-40B4-BE49-F238E27FC236}">
                <a16:creationId xmlns:a16="http://schemas.microsoft.com/office/drawing/2014/main" id="{C0CA245F-4AA9-4C98-8DE4-534200505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4452456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object 14">
            <a:extLst>
              <a:ext uri="{FF2B5EF4-FFF2-40B4-BE49-F238E27FC236}">
                <a16:creationId xmlns:a16="http://schemas.microsoft.com/office/drawing/2014/main" id="{98767E6D-E4C5-4297-8AD6-E844E978527F}"/>
              </a:ext>
            </a:extLst>
          </p:cNvPr>
          <p:cNvSpPr txBox="1">
            <a:spLocks/>
          </p:cNvSpPr>
          <p:nvPr/>
        </p:nvSpPr>
        <p:spPr>
          <a:xfrm>
            <a:off x="1273625" y="5605337"/>
            <a:ext cx="9654909" cy="288059"/>
          </a:xfrm>
          <a:prstGeom prst="rect">
            <a:avLst/>
          </a:prstGeom>
        </p:spPr>
        <p:txBody>
          <a:bodyPr vert="horz" wrap="square" lIns="0" tIns="10953" rIns="0" bIns="0" rtlCol="0">
            <a:spAutoFit/>
          </a:bodyPr>
          <a:lstStyle>
            <a:lvl1pPr>
              <a:defRPr sz="18700" b="1" i="0">
                <a:solidFill>
                  <a:srgbClr val="FCCD00"/>
                </a:solidFill>
                <a:latin typeface="Arial"/>
                <a:ea typeface="+mj-ea"/>
                <a:cs typeface="Arial"/>
              </a:defRPr>
            </a:lvl1pPr>
          </a:lstStyle>
          <a:p>
            <a:pPr marL="9525" algn="ctr" defTabSz="685800">
              <a:spcBef>
                <a:spcPts val="86"/>
              </a:spcBef>
            </a:pPr>
            <a:r>
              <a:rPr lang="fr-FR" sz="1800" kern="0" spc="-56">
                <a:solidFill>
                  <a:srgbClr val="2C3176"/>
                </a:solidFill>
                <a:latin typeface="Marianne ExtraBold" charset="0"/>
                <a:ea typeface="Marianne ExtraBold" charset="0"/>
                <a:cs typeface="Marianne ExtraBold" charset="0"/>
              </a:rPr>
              <a:t>Cette page est à supprimer une fois la préparation de la présentation terminée</a:t>
            </a:r>
          </a:p>
        </p:txBody>
      </p:sp>
      <p:pic>
        <p:nvPicPr>
          <p:cNvPr id="1028" name="Picture 4" descr="Attention ">
            <a:extLst>
              <a:ext uri="{FF2B5EF4-FFF2-40B4-BE49-F238E27FC236}">
                <a16:creationId xmlns:a16="http://schemas.microsoft.com/office/drawing/2014/main" id="{5630D6E6-EB35-4200-8D6F-90E6CEABC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289" y="5491224"/>
            <a:ext cx="413515" cy="40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Attention ">
            <a:extLst>
              <a:ext uri="{FF2B5EF4-FFF2-40B4-BE49-F238E27FC236}">
                <a16:creationId xmlns:a16="http://schemas.microsoft.com/office/drawing/2014/main" id="{717127CC-A97B-423D-BECF-B67902C9A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3369" y="5532460"/>
            <a:ext cx="413515" cy="40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011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93658" y="6052864"/>
            <a:ext cx="295275" cy="282416"/>
          </a:xfrm>
          <a:custGeom>
            <a:avLst/>
            <a:gdLst/>
            <a:ahLst/>
            <a:cxnLst/>
            <a:rect l="l" t="t" r="r" b="b"/>
            <a:pathLst>
              <a:path w="393700" h="376554">
                <a:moveTo>
                  <a:pt x="217690" y="0"/>
                </a:moveTo>
                <a:lnTo>
                  <a:pt x="6223" y="0"/>
                </a:lnTo>
                <a:lnTo>
                  <a:pt x="0" y="6654"/>
                </a:lnTo>
                <a:lnTo>
                  <a:pt x="14617" y="232092"/>
                </a:lnTo>
                <a:lnTo>
                  <a:pt x="24862" y="278192"/>
                </a:lnTo>
                <a:lnTo>
                  <a:pt x="47735" y="317882"/>
                </a:lnTo>
                <a:lnTo>
                  <a:pt x="80889" y="348960"/>
                </a:lnTo>
                <a:lnTo>
                  <a:pt x="121975" y="369222"/>
                </a:lnTo>
                <a:lnTo>
                  <a:pt x="168643" y="376466"/>
                </a:lnTo>
                <a:lnTo>
                  <a:pt x="387350" y="376466"/>
                </a:lnTo>
                <a:lnTo>
                  <a:pt x="393433" y="370382"/>
                </a:lnTo>
                <a:lnTo>
                  <a:pt x="393433" y="159308"/>
                </a:lnTo>
                <a:lnTo>
                  <a:pt x="387350" y="153225"/>
                </a:lnTo>
                <a:lnTo>
                  <a:pt x="238785" y="153225"/>
                </a:lnTo>
                <a:lnTo>
                  <a:pt x="232854" y="147650"/>
                </a:lnTo>
                <a:lnTo>
                  <a:pt x="232384" y="140487"/>
                </a:lnTo>
                <a:lnTo>
                  <a:pt x="223647" y="5575"/>
                </a:lnTo>
                <a:lnTo>
                  <a:pt x="217690" y="0"/>
                </a:lnTo>
                <a:close/>
              </a:path>
            </a:pathLst>
          </a:custGeom>
          <a:solidFill>
            <a:srgbClr val="FCCD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grpSp>
        <p:nvGrpSpPr>
          <p:cNvPr id="15" name="object 15"/>
          <p:cNvGrpSpPr/>
          <p:nvPr/>
        </p:nvGrpSpPr>
        <p:grpSpPr>
          <a:xfrm rot="5400000">
            <a:off x="10865272" y="314801"/>
            <a:ext cx="977265" cy="1033463"/>
            <a:chOff x="845064" y="548305"/>
            <a:chExt cx="1303020" cy="1377950"/>
          </a:xfrm>
        </p:grpSpPr>
        <p:sp>
          <p:nvSpPr>
            <p:cNvPr id="16" name="object 16"/>
            <p:cNvSpPr/>
            <p:nvPr/>
          </p:nvSpPr>
          <p:spPr>
            <a:xfrm>
              <a:off x="925361" y="647420"/>
              <a:ext cx="1222375" cy="1278890"/>
            </a:xfrm>
            <a:custGeom>
              <a:avLst/>
              <a:gdLst/>
              <a:ahLst/>
              <a:cxnLst/>
              <a:rect l="l" t="t" r="r" b="b"/>
              <a:pathLst>
                <a:path w="1222375" h="1278889">
                  <a:moveTo>
                    <a:pt x="1222260" y="0"/>
                  </a:moveTo>
                  <a:lnTo>
                    <a:pt x="468744" y="48869"/>
                  </a:lnTo>
                  <a:lnTo>
                    <a:pt x="420167" y="54396"/>
                  </a:lnTo>
                  <a:lnTo>
                    <a:pt x="373142" y="64440"/>
                  </a:lnTo>
                  <a:lnTo>
                    <a:pt x="327888" y="78768"/>
                  </a:lnTo>
                  <a:lnTo>
                    <a:pt x="284623" y="97147"/>
                  </a:lnTo>
                  <a:lnTo>
                    <a:pt x="243564" y="119345"/>
                  </a:lnTo>
                  <a:lnTo>
                    <a:pt x="204930" y="145128"/>
                  </a:lnTo>
                  <a:lnTo>
                    <a:pt x="168940" y="174264"/>
                  </a:lnTo>
                  <a:lnTo>
                    <a:pt x="135812" y="206521"/>
                  </a:lnTo>
                  <a:lnTo>
                    <a:pt x="105763" y="241664"/>
                  </a:lnTo>
                  <a:lnTo>
                    <a:pt x="79013" y="279462"/>
                  </a:lnTo>
                  <a:lnTo>
                    <a:pt x="55780" y="319682"/>
                  </a:lnTo>
                  <a:lnTo>
                    <a:pt x="36281" y="362090"/>
                  </a:lnTo>
                  <a:lnTo>
                    <a:pt x="20735" y="406455"/>
                  </a:lnTo>
                  <a:lnTo>
                    <a:pt x="9361" y="452543"/>
                  </a:lnTo>
                  <a:lnTo>
                    <a:pt x="2376" y="500121"/>
                  </a:lnTo>
                  <a:lnTo>
                    <a:pt x="0" y="548957"/>
                  </a:lnTo>
                  <a:lnTo>
                    <a:pt x="0" y="1278775"/>
                  </a:lnTo>
                  <a:lnTo>
                    <a:pt x="724814" y="1278775"/>
                  </a:lnTo>
                  <a:lnTo>
                    <a:pt x="724814" y="758558"/>
                  </a:lnTo>
                  <a:lnTo>
                    <a:pt x="1222260" y="726313"/>
                  </a:lnTo>
                  <a:lnTo>
                    <a:pt x="1222260" y="0"/>
                  </a:lnTo>
                  <a:close/>
                </a:path>
              </a:pathLst>
            </a:custGeom>
            <a:solidFill>
              <a:srgbClr val="2C317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7" name="object 17"/>
            <p:cNvSpPr/>
            <p:nvPr/>
          </p:nvSpPr>
          <p:spPr>
            <a:xfrm>
              <a:off x="845064" y="548305"/>
              <a:ext cx="729615" cy="763270"/>
            </a:xfrm>
            <a:custGeom>
              <a:avLst/>
              <a:gdLst/>
              <a:ahLst/>
              <a:cxnLst/>
              <a:rect l="l" t="t" r="r" b="b"/>
              <a:pathLst>
                <a:path w="729615" h="763269">
                  <a:moveTo>
                    <a:pt x="729068" y="0"/>
                  </a:moveTo>
                  <a:lnTo>
                    <a:pt x="279603" y="29146"/>
                  </a:lnTo>
                  <a:lnTo>
                    <a:pt x="233676" y="35725"/>
                  </a:lnTo>
                  <a:lnTo>
                    <a:pt x="190320" y="48988"/>
                  </a:lnTo>
                  <a:lnTo>
                    <a:pt x="150068" y="68365"/>
                  </a:lnTo>
                  <a:lnTo>
                    <a:pt x="113453" y="93289"/>
                  </a:lnTo>
                  <a:lnTo>
                    <a:pt x="81008" y="123190"/>
                  </a:lnTo>
                  <a:lnTo>
                    <a:pt x="53267" y="157499"/>
                  </a:lnTo>
                  <a:lnTo>
                    <a:pt x="30762" y="195650"/>
                  </a:lnTo>
                  <a:lnTo>
                    <a:pt x="14027" y="237072"/>
                  </a:lnTo>
                  <a:lnTo>
                    <a:pt x="3595" y="281197"/>
                  </a:lnTo>
                  <a:lnTo>
                    <a:pt x="0" y="327456"/>
                  </a:lnTo>
                  <a:lnTo>
                    <a:pt x="0" y="762787"/>
                  </a:lnTo>
                  <a:lnTo>
                    <a:pt x="432346" y="762787"/>
                  </a:lnTo>
                  <a:lnTo>
                    <a:pt x="432346" y="452488"/>
                  </a:lnTo>
                  <a:lnTo>
                    <a:pt x="729068" y="433247"/>
                  </a:lnTo>
                  <a:lnTo>
                    <a:pt x="729068" y="0"/>
                  </a:lnTo>
                  <a:close/>
                </a:path>
              </a:pathLst>
            </a:custGeom>
            <a:solidFill>
              <a:srgbClr val="06806C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936711" y="1959489"/>
            <a:ext cx="7917614" cy="1671611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713423" algn="ctr">
              <a:lnSpc>
                <a:spcPct val="100000"/>
              </a:lnSpc>
              <a:spcBef>
                <a:spcPts val="75"/>
              </a:spcBef>
            </a:pPr>
            <a:r>
              <a:rPr lang="fr-FR" sz="5400" spc="251" dirty="0">
                <a:solidFill>
                  <a:srgbClr val="2C3176"/>
                </a:solidFill>
                <a:latin typeface="Marianne ExtraBold" charset="0"/>
                <a:ea typeface="Marianne ExtraBold" charset="0"/>
                <a:cs typeface="Marianne ExtraBold" charset="0"/>
              </a:rPr>
              <a:t>Echanges sur les fiches actions</a:t>
            </a:r>
            <a:endParaRPr sz="5400" spc="251" dirty="0">
              <a:solidFill>
                <a:srgbClr val="2C3176"/>
              </a:solidFill>
              <a:latin typeface="Marianne ExtraBold" charset="0"/>
              <a:ea typeface="Marianne ExtraBold" charset="0"/>
              <a:cs typeface="Marianne ExtraBold" charset="0"/>
            </a:endParaRPr>
          </a:p>
        </p:txBody>
      </p:sp>
      <p:sp>
        <p:nvSpPr>
          <p:cNvPr id="30" name="ZoneTexte 20">
            <a:extLst>
              <a:ext uri="{FF2B5EF4-FFF2-40B4-BE49-F238E27FC236}">
                <a16:creationId xmlns:a16="http://schemas.microsoft.com/office/drawing/2014/main" id="{EFE9652D-9CD9-4E3E-A348-97E470F8BFA5}"/>
              </a:ext>
            </a:extLst>
          </p:cNvPr>
          <p:cNvSpPr txBox="1"/>
          <p:nvPr/>
        </p:nvSpPr>
        <p:spPr>
          <a:xfrm>
            <a:off x="1010292" y="5363075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>
                <a:solidFill>
                  <a:srgbClr val="2C3176"/>
                </a:solidFill>
                <a:highlight>
                  <a:srgbClr val="FFFF00"/>
                </a:highlight>
                <a:latin typeface="Marianne" charset="0"/>
                <a:ea typeface="Marianne" charset="0"/>
                <a:cs typeface="Marianne" charset="0"/>
              </a:rPr>
              <a:t>Date</a:t>
            </a:r>
          </a:p>
          <a:p>
            <a:r>
              <a:rPr lang="fr-FR" sz="2400" i="1" dirty="0">
                <a:solidFill>
                  <a:srgbClr val="2C3176"/>
                </a:solidFill>
                <a:highlight>
                  <a:srgbClr val="FFFF00"/>
                </a:highlight>
                <a:latin typeface="Marianne" charset="0"/>
                <a:ea typeface="Marianne" charset="0"/>
                <a:cs typeface="Marianne" charset="0"/>
              </a:rPr>
              <a:t>Logo collectivité territoriale</a:t>
            </a:r>
          </a:p>
        </p:txBody>
      </p:sp>
      <p:pic>
        <p:nvPicPr>
          <p:cNvPr id="31" name="Picture 2" descr="Pencil ">
            <a:extLst>
              <a:ext uri="{FF2B5EF4-FFF2-40B4-BE49-F238E27FC236}">
                <a16:creationId xmlns:a16="http://schemas.microsoft.com/office/drawing/2014/main" id="{BF84ED9A-2483-46F8-B101-39E400B12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918" y="5658626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1D89CCA-19FD-481E-B8F6-9B0F4A55FC8C}"/>
              </a:ext>
            </a:extLst>
          </p:cNvPr>
          <p:cNvSpPr/>
          <p:nvPr/>
        </p:nvSpPr>
        <p:spPr>
          <a:xfrm>
            <a:off x="1936711" y="3737387"/>
            <a:ext cx="8382000" cy="925909"/>
          </a:xfrm>
          <a:prstGeom prst="rect">
            <a:avLst/>
          </a:prstGeom>
          <a:solidFill>
            <a:srgbClr val="FC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2C3176"/>
              </a:solidFill>
            </a:endParaRPr>
          </a:p>
        </p:txBody>
      </p:sp>
      <p:sp>
        <p:nvSpPr>
          <p:cNvPr id="19" name="ZoneTexte 20">
            <a:extLst>
              <a:ext uri="{FF2B5EF4-FFF2-40B4-BE49-F238E27FC236}">
                <a16:creationId xmlns:a16="http://schemas.microsoft.com/office/drawing/2014/main" id="{E9030406-DD76-4249-B1B5-DD205911380E}"/>
              </a:ext>
            </a:extLst>
          </p:cNvPr>
          <p:cNvSpPr txBox="1"/>
          <p:nvPr/>
        </p:nvSpPr>
        <p:spPr>
          <a:xfrm>
            <a:off x="2241511" y="3917527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2C3176"/>
                </a:solidFill>
                <a:latin typeface="Marianne" charset="0"/>
                <a:ea typeface="Marianne" charset="0"/>
                <a:cs typeface="Marianne" charset="0"/>
              </a:rPr>
              <a:t>Démarche Numérique responsable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C66EBC9-049A-9DDC-753F-BE13DB8037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" y="277661"/>
            <a:ext cx="2286000" cy="83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39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/>
          <p:cNvSpPr txBox="1"/>
          <p:nvPr/>
        </p:nvSpPr>
        <p:spPr>
          <a:xfrm>
            <a:off x="-1576137" y="-1082842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>
            <a:extLst>
              <a:ext uri="{FF2B5EF4-FFF2-40B4-BE49-F238E27FC236}">
                <a16:creationId xmlns:a16="http://schemas.microsoft.com/office/drawing/2014/main" id="{FADFB058-76AB-4488-8B97-04D69C4E0144}"/>
              </a:ext>
            </a:extLst>
          </p:cNvPr>
          <p:cNvSpPr txBox="1">
            <a:spLocks/>
          </p:cNvSpPr>
          <p:nvPr/>
        </p:nvSpPr>
        <p:spPr>
          <a:xfrm>
            <a:off x="1291385" y="203392"/>
            <a:ext cx="9244091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 algn="ctr">
              <a:defRPr sz="4000" b="1" i="0">
                <a:solidFill>
                  <a:srgbClr val="2C3176"/>
                </a:solidFill>
                <a:latin typeface="Marianne" panose="020B0604020202020204" charset="0"/>
                <a:ea typeface="+mj-ea"/>
                <a:cs typeface="Arial"/>
              </a:defRPr>
            </a:lvl1pPr>
          </a:lstStyle>
          <a:p>
            <a:r>
              <a:rPr lang="fr-FR" sz="3000"/>
              <a:t>Planning de la démarche</a:t>
            </a:r>
          </a:p>
        </p:txBody>
      </p:sp>
      <p:graphicFrame>
        <p:nvGraphicFramePr>
          <p:cNvPr id="14" name="Table 3">
            <a:extLst>
              <a:ext uri="{FF2B5EF4-FFF2-40B4-BE49-F238E27FC236}">
                <a16:creationId xmlns:a16="http://schemas.microsoft.com/office/drawing/2014/main" id="{50A6F2B0-2A4D-4F95-BBAA-A00ECE916AC2}"/>
              </a:ext>
            </a:extLst>
          </p:cNvPr>
          <p:cNvGraphicFramePr>
            <a:graphicFrameLocks noGrp="1"/>
          </p:cNvGraphicFramePr>
          <p:nvPr/>
        </p:nvGraphicFramePr>
        <p:xfrm>
          <a:off x="326157" y="1712499"/>
          <a:ext cx="11095392" cy="2919146"/>
        </p:xfrm>
        <a:graphic>
          <a:graphicData uri="http://schemas.openxmlformats.org/drawingml/2006/table">
            <a:tbl>
              <a:tblPr/>
              <a:tblGrid>
                <a:gridCol w="1849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9232">
                  <a:extLst>
                    <a:ext uri="{9D8B030D-6E8A-4147-A177-3AD203B41FA5}">
                      <a16:colId xmlns:a16="http://schemas.microsoft.com/office/drawing/2014/main" val="3321849472"/>
                    </a:ext>
                  </a:extLst>
                </a:gridCol>
                <a:gridCol w="1849232">
                  <a:extLst>
                    <a:ext uri="{9D8B030D-6E8A-4147-A177-3AD203B41FA5}">
                      <a16:colId xmlns:a16="http://schemas.microsoft.com/office/drawing/2014/main" val="1849988725"/>
                    </a:ext>
                  </a:extLst>
                </a:gridCol>
                <a:gridCol w="1849232">
                  <a:extLst>
                    <a:ext uri="{9D8B030D-6E8A-4147-A177-3AD203B41FA5}">
                      <a16:colId xmlns:a16="http://schemas.microsoft.com/office/drawing/2014/main" val="1809668003"/>
                    </a:ext>
                  </a:extLst>
                </a:gridCol>
                <a:gridCol w="18492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492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74502"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err="1">
                          <a:solidFill>
                            <a:schemeClr val="bg1"/>
                          </a:solidFill>
                          <a:latin typeface="Marianne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Mois</a:t>
                      </a:r>
                      <a:r>
                        <a:rPr lang="en-US" sz="1200" b="1" noProof="0">
                          <a:solidFill>
                            <a:schemeClr val="bg1"/>
                          </a:solidFill>
                          <a:latin typeface="Marianne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1</a:t>
                      </a:r>
                    </a:p>
                  </a:txBody>
                  <a:tcPr marL="6893" marR="6893" marT="6169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317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noProof="0" err="1">
                          <a:solidFill>
                            <a:schemeClr val="bg1"/>
                          </a:solidFill>
                          <a:latin typeface="Marianne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Mois</a:t>
                      </a:r>
                      <a:r>
                        <a:rPr lang="en-US" sz="1200" b="1" noProof="0">
                          <a:solidFill>
                            <a:schemeClr val="bg1"/>
                          </a:solidFill>
                          <a:latin typeface="Marianne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</a:t>
                      </a:r>
                    </a:p>
                  </a:txBody>
                  <a:tcPr marL="6893" marR="6893" marT="6169" marB="0" anchor="ctr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317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noProof="0" err="1">
                          <a:solidFill>
                            <a:schemeClr val="bg1"/>
                          </a:solidFill>
                          <a:latin typeface="Marianne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Mois</a:t>
                      </a:r>
                      <a:r>
                        <a:rPr lang="en-US" sz="1200" b="1" noProof="0">
                          <a:solidFill>
                            <a:schemeClr val="bg1"/>
                          </a:solidFill>
                          <a:latin typeface="Marianne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3</a:t>
                      </a:r>
                    </a:p>
                  </a:txBody>
                  <a:tcPr marL="6893" marR="6893" marT="6169" marB="0" anchor="ctr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317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noProof="0" err="1">
                          <a:solidFill>
                            <a:schemeClr val="bg1"/>
                          </a:solidFill>
                          <a:latin typeface="Marianne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Mois</a:t>
                      </a:r>
                      <a:r>
                        <a:rPr lang="en-US" sz="1200" b="1" noProof="0">
                          <a:solidFill>
                            <a:schemeClr val="bg1"/>
                          </a:solidFill>
                          <a:latin typeface="Marianne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4</a:t>
                      </a:r>
                    </a:p>
                  </a:txBody>
                  <a:tcPr marL="6893" marR="6893" marT="6169" marB="0" anchor="ctr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317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noProof="0" err="1">
                          <a:solidFill>
                            <a:schemeClr val="bg1"/>
                          </a:solidFill>
                          <a:latin typeface="Marianne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Mois</a:t>
                      </a:r>
                      <a:r>
                        <a:rPr lang="en-US" sz="1200" b="1" noProof="0">
                          <a:solidFill>
                            <a:schemeClr val="bg1"/>
                          </a:solidFill>
                          <a:latin typeface="Marianne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5</a:t>
                      </a:r>
                    </a:p>
                  </a:txBody>
                  <a:tcPr marL="6893" marR="6893" marT="6169" marB="0" anchor="ctr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317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noProof="0" err="1">
                          <a:solidFill>
                            <a:schemeClr val="bg1"/>
                          </a:solidFill>
                          <a:latin typeface="Marianne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Mois</a:t>
                      </a:r>
                      <a:r>
                        <a:rPr lang="en-US" sz="1200" b="1" noProof="0">
                          <a:solidFill>
                            <a:schemeClr val="bg1"/>
                          </a:solidFill>
                          <a:latin typeface="Marianne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6</a:t>
                      </a:r>
                    </a:p>
                  </a:txBody>
                  <a:tcPr marL="6893" marR="6893" marT="6169" marB="0" anchor="ctr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31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195189"/>
                  </a:ext>
                </a:extLst>
              </a:tr>
              <a:tr h="2444644">
                <a:tc>
                  <a:txBody>
                    <a:bodyPr/>
                    <a:lstStyle/>
                    <a:p>
                      <a:pPr algn="ctr"/>
                      <a:endParaRPr lang="en-US" sz="1200" b="1" noProof="0">
                        <a:solidFill>
                          <a:schemeClr val="bg1"/>
                        </a:solidFill>
                        <a:latin typeface="Marianne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93" marR="6893" marT="6169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noProof="0">
                        <a:solidFill>
                          <a:schemeClr val="bg1"/>
                        </a:solidFill>
                        <a:latin typeface="Marianne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93" marR="6893" marT="6169" marB="0" anchor="ctr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noProof="0">
                        <a:solidFill>
                          <a:schemeClr val="bg1"/>
                        </a:solidFill>
                        <a:latin typeface="Marianne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93" marR="6893" marT="6169" marB="0" anchor="ctr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noProof="0">
                        <a:solidFill>
                          <a:schemeClr val="bg1"/>
                        </a:solidFill>
                        <a:latin typeface="Marianne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93" marR="6893" marT="6169" marB="0" anchor="ctr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noProof="0">
                        <a:solidFill>
                          <a:schemeClr val="bg1"/>
                        </a:solidFill>
                        <a:latin typeface="Marianne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93" marR="6893" marT="6169" marB="0" anchor="ctr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noProof="0">
                        <a:solidFill>
                          <a:schemeClr val="bg1"/>
                        </a:solidFill>
                        <a:latin typeface="Marianne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93" marR="6893" marT="6169" marB="0" anchor="ctr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631536"/>
                  </a:ext>
                </a:extLst>
              </a:tr>
            </a:tbl>
          </a:graphicData>
        </a:graphic>
      </p:graphicFrame>
      <p:sp>
        <p:nvSpPr>
          <p:cNvPr id="15" name="Titre 5">
            <a:extLst>
              <a:ext uri="{FF2B5EF4-FFF2-40B4-BE49-F238E27FC236}">
                <a16:creationId xmlns:a16="http://schemas.microsoft.com/office/drawing/2014/main" id="{C58A395A-CF7A-40B7-BAE5-EB834E832D81}"/>
              </a:ext>
            </a:extLst>
          </p:cNvPr>
          <p:cNvSpPr txBox="1">
            <a:spLocks/>
          </p:cNvSpPr>
          <p:nvPr/>
        </p:nvSpPr>
        <p:spPr>
          <a:xfrm>
            <a:off x="1096608" y="2909237"/>
            <a:ext cx="7631212" cy="27007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600" b="0" i="0" u="none" strike="noStrike" kern="1200" cap="all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endParaRPr lang="fr-FR" sz="1950">
              <a:solidFill>
                <a:srgbClr val="272936"/>
              </a:solidFill>
              <a:latin typeface="Ubuntu Medium"/>
            </a:endParaRPr>
          </a:p>
        </p:txBody>
      </p:sp>
      <p:sp>
        <p:nvSpPr>
          <p:cNvPr id="17" name="Étoile : 5 branches 121">
            <a:extLst>
              <a:ext uri="{FF2B5EF4-FFF2-40B4-BE49-F238E27FC236}">
                <a16:creationId xmlns:a16="http://schemas.microsoft.com/office/drawing/2014/main" id="{D0FB0C1F-0137-4DE4-87C8-7FFD127F6D03}"/>
              </a:ext>
            </a:extLst>
          </p:cNvPr>
          <p:cNvSpPr>
            <a:spLocks noChangeAspect="1"/>
          </p:cNvSpPr>
          <p:nvPr/>
        </p:nvSpPr>
        <p:spPr>
          <a:xfrm>
            <a:off x="1151369" y="4856786"/>
            <a:ext cx="131312" cy="135000"/>
          </a:xfrm>
          <a:prstGeom prst="star5">
            <a:avLst/>
          </a:prstGeom>
          <a:solidFill>
            <a:srgbClr val="FFFFFF">
              <a:lumMod val="50000"/>
            </a:srgbClr>
          </a:solidFill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900" kern="0">
              <a:solidFill>
                <a:srgbClr val="4D4F53"/>
              </a:solidFill>
              <a:latin typeface="Marianne"/>
              <a:ea typeface="Verdana" panose="020B0604030504040204" pitchFamily="34" charset="0"/>
            </a:endParaRPr>
          </a:p>
        </p:txBody>
      </p:sp>
      <p:sp>
        <p:nvSpPr>
          <p:cNvPr id="19" name="ZoneTexte 125">
            <a:extLst>
              <a:ext uri="{FF2B5EF4-FFF2-40B4-BE49-F238E27FC236}">
                <a16:creationId xmlns:a16="http://schemas.microsoft.com/office/drawing/2014/main" id="{A4A5F635-6F93-4783-B8AF-B3EC9E17AE13}"/>
              </a:ext>
            </a:extLst>
          </p:cNvPr>
          <p:cNvSpPr txBox="1"/>
          <p:nvPr/>
        </p:nvSpPr>
        <p:spPr>
          <a:xfrm>
            <a:off x="1315668" y="4820411"/>
            <a:ext cx="18189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>
                <a:solidFill>
                  <a:srgbClr val="4D4F53"/>
                </a:solidFill>
                <a:latin typeface="Marianne"/>
                <a:ea typeface="Verdana" panose="020B0604030504040204" pitchFamily="34" charset="0"/>
              </a:rPr>
              <a:t>Point hebdomadaire de suivi</a:t>
            </a:r>
          </a:p>
        </p:txBody>
      </p:sp>
      <p:sp>
        <p:nvSpPr>
          <p:cNvPr id="21" name="Flèche : pentagone 107">
            <a:extLst>
              <a:ext uri="{FF2B5EF4-FFF2-40B4-BE49-F238E27FC236}">
                <a16:creationId xmlns:a16="http://schemas.microsoft.com/office/drawing/2014/main" id="{A81A8672-A6C7-40B9-86F7-3E9BE128D912}"/>
              </a:ext>
            </a:extLst>
          </p:cNvPr>
          <p:cNvSpPr/>
          <p:nvPr/>
        </p:nvSpPr>
        <p:spPr>
          <a:xfrm>
            <a:off x="381145" y="2400293"/>
            <a:ext cx="5120790" cy="1566174"/>
          </a:xfrm>
          <a:prstGeom prst="homePlate">
            <a:avLst>
              <a:gd name="adj" fmla="val 14343"/>
            </a:avLst>
          </a:prstGeom>
          <a:solidFill>
            <a:srgbClr val="12ABDB"/>
          </a:solidFill>
          <a:ln w="19050">
            <a:noFill/>
          </a:ln>
        </p:spPr>
        <p:txBody>
          <a:bodyPr wrap="square" lIns="54000" tIns="54000" rIns="54000" bIns="27000" rtlCol="0" anchor="t" anchorCtr="0">
            <a:noAutofit/>
          </a:bodyPr>
          <a:lstStyle/>
          <a:p>
            <a:pPr algn="ctr" defTabSz="685800">
              <a:lnSpc>
                <a:spcPct val="80000"/>
              </a:lnSpc>
              <a:defRPr/>
            </a:pPr>
            <a:endParaRPr lang="fr-FR" sz="1050" b="1" kern="0">
              <a:solidFill>
                <a:schemeClr val="bg1"/>
              </a:solidFill>
              <a:latin typeface="Ubuntu"/>
              <a:ea typeface="Verdana"/>
              <a:cs typeface="Calibri"/>
            </a:endParaRPr>
          </a:p>
          <a:p>
            <a:pPr algn="ctr" defTabSz="685800">
              <a:lnSpc>
                <a:spcPct val="80000"/>
              </a:lnSpc>
              <a:defRPr/>
            </a:pPr>
            <a:r>
              <a:rPr lang="fr-FR" sz="1050" b="1" kern="0">
                <a:solidFill>
                  <a:schemeClr val="bg1"/>
                </a:solidFill>
                <a:latin typeface="Ubuntu"/>
                <a:ea typeface="Verdana"/>
                <a:cs typeface="Calibri"/>
              </a:rPr>
              <a:t>Phase de diagnostic de maturité</a:t>
            </a:r>
            <a:endParaRPr lang="fr-FR" sz="1050" kern="0">
              <a:solidFill>
                <a:schemeClr val="bg1"/>
              </a:solidFill>
              <a:latin typeface="Ubuntu"/>
              <a:ea typeface="Verdana"/>
              <a:cs typeface="Calibri"/>
            </a:endParaRPr>
          </a:p>
        </p:txBody>
      </p:sp>
      <p:sp>
        <p:nvSpPr>
          <p:cNvPr id="23" name="Étoile : 5 branches 121">
            <a:extLst>
              <a:ext uri="{FF2B5EF4-FFF2-40B4-BE49-F238E27FC236}">
                <a16:creationId xmlns:a16="http://schemas.microsoft.com/office/drawing/2014/main" id="{2738D20C-64AA-4DD0-B480-1E3A65BF7F1E}"/>
              </a:ext>
            </a:extLst>
          </p:cNvPr>
          <p:cNvSpPr>
            <a:spLocks noChangeAspect="1"/>
          </p:cNvSpPr>
          <p:nvPr/>
        </p:nvSpPr>
        <p:spPr>
          <a:xfrm>
            <a:off x="500210" y="4267727"/>
            <a:ext cx="131312" cy="135000"/>
          </a:xfrm>
          <a:prstGeom prst="star5">
            <a:avLst/>
          </a:prstGeom>
          <a:solidFill>
            <a:srgbClr val="FFFFFF">
              <a:lumMod val="50000"/>
            </a:srgbClr>
          </a:solidFill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kern="0">
              <a:solidFill>
                <a:srgbClr val="4D4F53"/>
              </a:solidFill>
              <a:latin typeface="Ubuntu"/>
              <a:ea typeface="Verdana" panose="020B060403050404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189438F-B240-4A79-B5CA-C0FE3887024A}"/>
              </a:ext>
            </a:extLst>
          </p:cNvPr>
          <p:cNvSpPr/>
          <p:nvPr/>
        </p:nvSpPr>
        <p:spPr>
          <a:xfrm>
            <a:off x="3506888" y="3838452"/>
            <a:ext cx="1163295" cy="356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6" name="object 32">
            <a:extLst>
              <a:ext uri="{FF2B5EF4-FFF2-40B4-BE49-F238E27FC236}">
                <a16:creationId xmlns:a16="http://schemas.microsoft.com/office/drawing/2014/main" id="{21D3E015-0436-4688-9CA5-B34EE1436D26}"/>
              </a:ext>
            </a:extLst>
          </p:cNvPr>
          <p:cNvSpPr/>
          <p:nvPr/>
        </p:nvSpPr>
        <p:spPr>
          <a:xfrm>
            <a:off x="6928546" y="1474245"/>
            <a:ext cx="154259" cy="140018"/>
          </a:xfrm>
          <a:custGeom>
            <a:avLst/>
            <a:gdLst/>
            <a:ahLst/>
            <a:cxnLst/>
            <a:rect l="l" t="t" r="r" b="b"/>
            <a:pathLst>
              <a:path w="281940" h="248919">
                <a:moveTo>
                  <a:pt x="281940" y="0"/>
                </a:moveTo>
                <a:lnTo>
                  <a:pt x="140969" y="248412"/>
                </a:lnTo>
                <a:lnTo>
                  <a:pt x="0" y="0"/>
                </a:lnTo>
                <a:lnTo>
                  <a:pt x="281940" y="0"/>
                </a:lnTo>
                <a:close/>
              </a:path>
            </a:pathLst>
          </a:custGeom>
          <a:solidFill>
            <a:srgbClr val="92D050"/>
          </a:solidFill>
          <a:ln w="12191">
            <a:solidFill>
              <a:srgbClr val="2A0A3D"/>
            </a:solidFill>
          </a:ln>
        </p:spPr>
        <p:txBody>
          <a:bodyPr wrap="square" lIns="0" tIns="0" rIns="0" bIns="0" rtlCol="0"/>
          <a:lstStyle/>
          <a:p>
            <a:pPr defTabSz="514350"/>
            <a:endParaRPr sz="1013">
              <a:solidFill>
                <a:prstClr val="black"/>
              </a:solidFill>
              <a:latin typeface="Ubuntu"/>
            </a:endParaRPr>
          </a:p>
        </p:txBody>
      </p:sp>
      <p:sp>
        <p:nvSpPr>
          <p:cNvPr id="27" name="ZoneTexte 3">
            <a:extLst>
              <a:ext uri="{FF2B5EF4-FFF2-40B4-BE49-F238E27FC236}">
                <a16:creationId xmlns:a16="http://schemas.microsoft.com/office/drawing/2014/main" id="{E46BBE25-1D9A-49E6-90C0-EBA468ED3B3D}"/>
              </a:ext>
            </a:extLst>
          </p:cNvPr>
          <p:cNvSpPr txBox="1"/>
          <p:nvPr/>
        </p:nvSpPr>
        <p:spPr>
          <a:xfrm>
            <a:off x="6263516" y="1182403"/>
            <a:ext cx="15725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/>
            <a:r>
              <a:rPr lang="fr-FR" sz="1200" b="1">
                <a:solidFill>
                  <a:schemeClr val="accent3"/>
                </a:solidFill>
                <a:latin typeface="Ubuntu"/>
              </a:rPr>
              <a:t>Nous sommes ici ! </a:t>
            </a:r>
          </a:p>
        </p:txBody>
      </p:sp>
      <p:sp>
        <p:nvSpPr>
          <p:cNvPr id="30" name="Flèche : pentagone 107">
            <a:extLst>
              <a:ext uri="{FF2B5EF4-FFF2-40B4-BE49-F238E27FC236}">
                <a16:creationId xmlns:a16="http://schemas.microsoft.com/office/drawing/2014/main" id="{03FA06E8-B9B2-46D5-AAD6-C853790BEC00}"/>
              </a:ext>
            </a:extLst>
          </p:cNvPr>
          <p:cNvSpPr/>
          <p:nvPr/>
        </p:nvSpPr>
        <p:spPr>
          <a:xfrm>
            <a:off x="5930861" y="2400293"/>
            <a:ext cx="5490688" cy="1566174"/>
          </a:xfrm>
          <a:prstGeom prst="homePlate">
            <a:avLst>
              <a:gd name="adj" fmla="val 14343"/>
            </a:avLst>
          </a:prstGeom>
          <a:solidFill>
            <a:srgbClr val="12ABDB"/>
          </a:solidFill>
          <a:ln w="19050">
            <a:noFill/>
          </a:ln>
        </p:spPr>
        <p:txBody>
          <a:bodyPr wrap="square" lIns="54000" tIns="54000" rIns="54000" bIns="27000" rtlCol="0" anchor="t" anchorCtr="0">
            <a:noAutofit/>
          </a:bodyPr>
          <a:lstStyle/>
          <a:p>
            <a:pPr algn="ctr" defTabSz="685800">
              <a:lnSpc>
                <a:spcPct val="80000"/>
              </a:lnSpc>
              <a:defRPr/>
            </a:pPr>
            <a:endParaRPr lang="fr-FR" sz="1050" b="1" kern="0" dirty="0">
              <a:solidFill>
                <a:schemeClr val="bg1"/>
              </a:solidFill>
              <a:latin typeface="Ubuntu"/>
              <a:ea typeface="Verdana"/>
              <a:cs typeface="Calibri"/>
            </a:endParaRPr>
          </a:p>
          <a:p>
            <a:pPr algn="ctr" defTabSz="685800">
              <a:lnSpc>
                <a:spcPct val="80000"/>
              </a:lnSpc>
              <a:defRPr/>
            </a:pPr>
            <a:r>
              <a:rPr lang="fr-FR" sz="1050" b="1" kern="0" dirty="0">
                <a:solidFill>
                  <a:schemeClr val="bg1"/>
                </a:solidFill>
                <a:latin typeface="Ubuntu"/>
                <a:ea typeface="Verdana"/>
                <a:cs typeface="Calibri"/>
              </a:rPr>
              <a:t>Phase d’élaboration de la feuille de route (FDR) Numérique responsable</a:t>
            </a:r>
            <a:endParaRPr lang="fr-FR" sz="1050" kern="0" dirty="0">
              <a:solidFill>
                <a:schemeClr val="bg1"/>
              </a:solidFill>
              <a:latin typeface="Ubuntu"/>
              <a:ea typeface="Verdana"/>
              <a:cs typeface="Calibri"/>
            </a:endParaRPr>
          </a:p>
        </p:txBody>
      </p:sp>
      <p:sp>
        <p:nvSpPr>
          <p:cNvPr id="31" name="Étoile : 5 branches 121">
            <a:extLst>
              <a:ext uri="{FF2B5EF4-FFF2-40B4-BE49-F238E27FC236}">
                <a16:creationId xmlns:a16="http://schemas.microsoft.com/office/drawing/2014/main" id="{9B29E3CC-905F-470C-A4A5-B0E644517CB8}"/>
              </a:ext>
            </a:extLst>
          </p:cNvPr>
          <p:cNvSpPr>
            <a:spLocks noChangeAspect="1"/>
          </p:cNvSpPr>
          <p:nvPr/>
        </p:nvSpPr>
        <p:spPr>
          <a:xfrm>
            <a:off x="925314" y="4267727"/>
            <a:ext cx="131312" cy="135000"/>
          </a:xfrm>
          <a:prstGeom prst="star5">
            <a:avLst/>
          </a:prstGeom>
          <a:solidFill>
            <a:srgbClr val="FFFFFF">
              <a:lumMod val="50000"/>
            </a:srgbClr>
          </a:solidFill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kern="0">
              <a:solidFill>
                <a:srgbClr val="4D4F53"/>
              </a:solidFill>
              <a:latin typeface="Ubuntu"/>
              <a:ea typeface="Verdana" panose="020B0604030504040204" pitchFamily="34" charset="0"/>
            </a:endParaRPr>
          </a:p>
        </p:txBody>
      </p:sp>
      <p:sp>
        <p:nvSpPr>
          <p:cNvPr id="32" name="Étoile : 5 branches 121">
            <a:extLst>
              <a:ext uri="{FF2B5EF4-FFF2-40B4-BE49-F238E27FC236}">
                <a16:creationId xmlns:a16="http://schemas.microsoft.com/office/drawing/2014/main" id="{5C7DDB24-BB92-4C8A-B5A0-E9F9B4662400}"/>
              </a:ext>
            </a:extLst>
          </p:cNvPr>
          <p:cNvSpPr>
            <a:spLocks noChangeAspect="1"/>
          </p:cNvSpPr>
          <p:nvPr/>
        </p:nvSpPr>
        <p:spPr>
          <a:xfrm>
            <a:off x="1350418" y="4267727"/>
            <a:ext cx="131312" cy="135000"/>
          </a:xfrm>
          <a:prstGeom prst="star5">
            <a:avLst/>
          </a:prstGeom>
          <a:solidFill>
            <a:srgbClr val="FFFFFF">
              <a:lumMod val="50000"/>
            </a:srgbClr>
          </a:solidFill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kern="0">
              <a:solidFill>
                <a:srgbClr val="4D4F53"/>
              </a:solidFill>
              <a:latin typeface="Ubuntu"/>
              <a:ea typeface="Verdana" panose="020B0604030504040204" pitchFamily="34" charset="0"/>
            </a:endParaRPr>
          </a:p>
        </p:txBody>
      </p:sp>
      <p:sp>
        <p:nvSpPr>
          <p:cNvPr id="33" name="Étoile : 5 branches 121">
            <a:extLst>
              <a:ext uri="{FF2B5EF4-FFF2-40B4-BE49-F238E27FC236}">
                <a16:creationId xmlns:a16="http://schemas.microsoft.com/office/drawing/2014/main" id="{75C83D21-9AC4-4B29-B520-A812B2DCC548}"/>
              </a:ext>
            </a:extLst>
          </p:cNvPr>
          <p:cNvSpPr>
            <a:spLocks noChangeAspect="1"/>
          </p:cNvSpPr>
          <p:nvPr/>
        </p:nvSpPr>
        <p:spPr>
          <a:xfrm>
            <a:off x="1775521" y="4267727"/>
            <a:ext cx="131312" cy="135000"/>
          </a:xfrm>
          <a:prstGeom prst="star5">
            <a:avLst/>
          </a:prstGeom>
          <a:solidFill>
            <a:srgbClr val="FFFFFF">
              <a:lumMod val="50000"/>
            </a:srgbClr>
          </a:solidFill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kern="0">
              <a:solidFill>
                <a:srgbClr val="4D4F53"/>
              </a:solidFill>
              <a:latin typeface="Ubuntu"/>
              <a:ea typeface="Verdana" panose="020B0604030504040204" pitchFamily="34" charset="0"/>
            </a:endParaRPr>
          </a:p>
        </p:txBody>
      </p:sp>
      <p:sp>
        <p:nvSpPr>
          <p:cNvPr id="35" name="Triangle 52">
            <a:extLst>
              <a:ext uri="{FF2B5EF4-FFF2-40B4-BE49-F238E27FC236}">
                <a16:creationId xmlns:a16="http://schemas.microsoft.com/office/drawing/2014/main" id="{3EFB8C07-76FE-442E-990D-0AED7178E547}"/>
              </a:ext>
            </a:extLst>
          </p:cNvPr>
          <p:cNvSpPr>
            <a:spLocks noChangeAspect="1"/>
          </p:cNvSpPr>
          <p:nvPr/>
        </p:nvSpPr>
        <p:spPr>
          <a:xfrm>
            <a:off x="5498816" y="3510030"/>
            <a:ext cx="265669" cy="273130"/>
          </a:xfrm>
          <a:prstGeom prst="triangle">
            <a:avLst/>
          </a:prstGeom>
          <a:solidFill>
            <a:srgbClr val="008373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i="1" kern="0">
              <a:solidFill>
                <a:srgbClr val="00A894"/>
              </a:solidFill>
              <a:latin typeface="Ubuntu"/>
              <a:ea typeface="Verdana" panose="020B060403050404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D9837DD-8545-430A-BA5F-91A534BEC2B7}"/>
              </a:ext>
            </a:extLst>
          </p:cNvPr>
          <p:cNvSpPr/>
          <p:nvPr/>
        </p:nvSpPr>
        <p:spPr>
          <a:xfrm>
            <a:off x="4974291" y="3850711"/>
            <a:ext cx="1388040" cy="3323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1200" b="1" i="1">
                <a:latin typeface="Ubuntu"/>
                <a:ea typeface="Verdana" panose="020B0604030504040204" pitchFamily="34" charset="0"/>
              </a:rPr>
              <a:t>Restitution phase </a:t>
            </a:r>
          </a:p>
          <a:p>
            <a:pPr algn="ctr">
              <a:lnSpc>
                <a:spcPct val="90000"/>
              </a:lnSpc>
            </a:pPr>
            <a:r>
              <a:rPr lang="fr-FR" sz="1200" b="1" i="1">
                <a:latin typeface="Ubuntu"/>
                <a:ea typeface="Verdana" panose="020B0604030504040204" pitchFamily="34" charset="0"/>
              </a:rPr>
              <a:t>de diagnostic</a:t>
            </a:r>
          </a:p>
        </p:txBody>
      </p:sp>
      <p:sp>
        <p:nvSpPr>
          <p:cNvPr id="38" name="Flèche : pentagone 107">
            <a:extLst>
              <a:ext uri="{FF2B5EF4-FFF2-40B4-BE49-F238E27FC236}">
                <a16:creationId xmlns:a16="http://schemas.microsoft.com/office/drawing/2014/main" id="{28502944-5A42-44D7-BB35-F463D206F24B}"/>
              </a:ext>
            </a:extLst>
          </p:cNvPr>
          <p:cNvSpPr/>
          <p:nvPr/>
        </p:nvSpPr>
        <p:spPr>
          <a:xfrm>
            <a:off x="463725" y="2925721"/>
            <a:ext cx="810010" cy="716826"/>
          </a:xfrm>
          <a:prstGeom prst="homePlate">
            <a:avLst>
              <a:gd name="adj" fmla="val 14343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54000" tIns="54000" rIns="54000" bIns="27000" rtlCol="0" anchor="ctr" anchorCtr="0">
            <a:noAutofit/>
          </a:bodyPr>
          <a:lstStyle/>
          <a:p>
            <a:pPr algn="ctr" defTabSz="685800">
              <a:lnSpc>
                <a:spcPct val="80000"/>
              </a:lnSpc>
              <a:defRPr/>
            </a:pPr>
            <a:r>
              <a:rPr lang="fr-FR" sz="1050" b="1" kern="0">
                <a:latin typeface="Ubuntu"/>
                <a:ea typeface="Verdana"/>
                <a:cs typeface="Calibri"/>
              </a:rPr>
              <a:t>Sécuriser les prérequis</a:t>
            </a:r>
            <a:endParaRPr lang="fr-FR" sz="1050" kern="0">
              <a:latin typeface="Ubuntu"/>
              <a:ea typeface="Verdana"/>
              <a:cs typeface="Calibri"/>
            </a:endParaRPr>
          </a:p>
        </p:txBody>
      </p:sp>
      <p:sp>
        <p:nvSpPr>
          <p:cNvPr id="39" name="Flèche : pentagone 107">
            <a:extLst>
              <a:ext uri="{FF2B5EF4-FFF2-40B4-BE49-F238E27FC236}">
                <a16:creationId xmlns:a16="http://schemas.microsoft.com/office/drawing/2014/main" id="{376A4C77-50DF-4765-9B13-76C4F39FAB9F}"/>
              </a:ext>
            </a:extLst>
          </p:cNvPr>
          <p:cNvSpPr/>
          <p:nvPr/>
        </p:nvSpPr>
        <p:spPr>
          <a:xfrm>
            <a:off x="1310869" y="2925721"/>
            <a:ext cx="818956" cy="716826"/>
          </a:xfrm>
          <a:prstGeom prst="homePlate">
            <a:avLst>
              <a:gd name="adj" fmla="val 14343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54000" tIns="54000" rIns="54000" bIns="27000" rtlCol="0" anchor="ctr" anchorCtr="0">
            <a:noAutofit/>
          </a:bodyPr>
          <a:lstStyle/>
          <a:p>
            <a:pPr algn="ctr" defTabSz="685800">
              <a:lnSpc>
                <a:spcPct val="80000"/>
              </a:lnSpc>
              <a:defRPr/>
            </a:pPr>
            <a:r>
              <a:rPr lang="fr-FR" sz="1050" b="1" kern="0">
                <a:latin typeface="Ubuntu"/>
                <a:ea typeface="Verdana"/>
                <a:cs typeface="Calibri"/>
              </a:rPr>
              <a:t>Lancer </a:t>
            </a:r>
            <a:r>
              <a:rPr lang="fr-FR" sz="1050" b="1" kern="0" err="1">
                <a:latin typeface="Ubuntu"/>
                <a:ea typeface="Verdana"/>
                <a:cs typeface="Calibri"/>
              </a:rPr>
              <a:t>officielle-ment</a:t>
            </a:r>
            <a:r>
              <a:rPr lang="fr-FR" sz="1050" b="1" kern="0">
                <a:latin typeface="Ubuntu"/>
                <a:ea typeface="Verdana"/>
                <a:cs typeface="Calibri"/>
              </a:rPr>
              <a:t> la démarche</a:t>
            </a:r>
            <a:endParaRPr lang="fr-FR" sz="1050" kern="0">
              <a:latin typeface="Ubuntu"/>
              <a:ea typeface="Verdana"/>
              <a:cs typeface="Calibri"/>
            </a:endParaRPr>
          </a:p>
        </p:txBody>
      </p:sp>
      <p:sp>
        <p:nvSpPr>
          <p:cNvPr id="40" name="Flèche : pentagone 107">
            <a:extLst>
              <a:ext uri="{FF2B5EF4-FFF2-40B4-BE49-F238E27FC236}">
                <a16:creationId xmlns:a16="http://schemas.microsoft.com/office/drawing/2014/main" id="{B3559EA5-032D-462F-9E83-5FF9E1BBD578}"/>
              </a:ext>
            </a:extLst>
          </p:cNvPr>
          <p:cNvSpPr/>
          <p:nvPr/>
        </p:nvSpPr>
        <p:spPr>
          <a:xfrm>
            <a:off x="2158038" y="2925721"/>
            <a:ext cx="3051113" cy="716826"/>
          </a:xfrm>
          <a:prstGeom prst="homePlate">
            <a:avLst>
              <a:gd name="adj" fmla="val 14343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54000" tIns="54000" rIns="54000" bIns="27000" rtlCol="0" anchor="ctr" anchorCtr="0">
            <a:noAutofit/>
          </a:bodyPr>
          <a:lstStyle/>
          <a:p>
            <a:pPr algn="ctr" defTabSz="685800">
              <a:lnSpc>
                <a:spcPct val="80000"/>
              </a:lnSpc>
              <a:defRPr/>
            </a:pPr>
            <a:r>
              <a:rPr lang="fr-FR" sz="1050" b="1" kern="0">
                <a:latin typeface="Ubuntu"/>
                <a:ea typeface="Verdana"/>
                <a:cs typeface="Calibri"/>
              </a:rPr>
              <a:t>Réaliser le diagnostic </a:t>
            </a:r>
          </a:p>
          <a:p>
            <a:pPr algn="ctr" defTabSz="685800">
              <a:lnSpc>
                <a:spcPct val="80000"/>
              </a:lnSpc>
              <a:defRPr/>
            </a:pPr>
            <a:r>
              <a:rPr lang="fr-FR" sz="1050" b="1" kern="0">
                <a:latin typeface="Ubuntu"/>
                <a:ea typeface="Verdana"/>
                <a:cs typeface="Calibri"/>
              </a:rPr>
              <a:t>(analyse quantitative et qualitative)</a:t>
            </a:r>
            <a:endParaRPr lang="fr-FR" sz="1050" kern="0">
              <a:latin typeface="Ubuntu"/>
              <a:ea typeface="Verdana"/>
              <a:cs typeface="Calibri"/>
            </a:endParaRPr>
          </a:p>
        </p:txBody>
      </p:sp>
      <p:sp>
        <p:nvSpPr>
          <p:cNvPr id="42" name="Triangle 52">
            <a:extLst>
              <a:ext uri="{FF2B5EF4-FFF2-40B4-BE49-F238E27FC236}">
                <a16:creationId xmlns:a16="http://schemas.microsoft.com/office/drawing/2014/main" id="{FE452185-8E09-46F0-A303-188A662B07F9}"/>
              </a:ext>
            </a:extLst>
          </p:cNvPr>
          <p:cNvSpPr>
            <a:spLocks noChangeAspect="1"/>
          </p:cNvSpPr>
          <p:nvPr/>
        </p:nvSpPr>
        <p:spPr>
          <a:xfrm>
            <a:off x="1137452" y="5114018"/>
            <a:ext cx="178215" cy="183220"/>
          </a:xfrm>
          <a:prstGeom prst="triangle">
            <a:avLst/>
          </a:prstGeom>
          <a:solidFill>
            <a:srgbClr val="008373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r>
              <a:rPr lang="fr-FR" sz="750" i="1" kern="0">
                <a:solidFill>
                  <a:srgbClr val="00A894"/>
                </a:solidFill>
                <a:latin typeface="Ubuntu"/>
                <a:ea typeface="Verdana" panose="020B0604030504040204" pitchFamily="34" charset="0"/>
              </a:rPr>
              <a:t>:</a:t>
            </a:r>
          </a:p>
        </p:txBody>
      </p:sp>
      <p:sp>
        <p:nvSpPr>
          <p:cNvPr id="43" name="ZoneTexte 125">
            <a:extLst>
              <a:ext uri="{FF2B5EF4-FFF2-40B4-BE49-F238E27FC236}">
                <a16:creationId xmlns:a16="http://schemas.microsoft.com/office/drawing/2014/main" id="{3192BF8D-36C6-4383-8E72-4DCDCEE6507A}"/>
              </a:ext>
            </a:extLst>
          </p:cNvPr>
          <p:cNvSpPr txBox="1"/>
          <p:nvPr/>
        </p:nvSpPr>
        <p:spPr>
          <a:xfrm>
            <a:off x="1315668" y="5105336"/>
            <a:ext cx="18189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>
                <a:solidFill>
                  <a:srgbClr val="4D4F53"/>
                </a:solidFill>
                <a:latin typeface="Marianne"/>
                <a:ea typeface="Verdana" panose="020B0604030504040204" pitchFamily="34" charset="0"/>
              </a:rPr>
              <a:t>Réunion de restitution</a:t>
            </a:r>
          </a:p>
        </p:txBody>
      </p:sp>
      <p:sp>
        <p:nvSpPr>
          <p:cNvPr id="44" name="Étoile : 5 branches 121">
            <a:extLst>
              <a:ext uri="{FF2B5EF4-FFF2-40B4-BE49-F238E27FC236}">
                <a16:creationId xmlns:a16="http://schemas.microsoft.com/office/drawing/2014/main" id="{E26CBB2C-2DF2-433F-977A-13455747D059}"/>
              </a:ext>
            </a:extLst>
          </p:cNvPr>
          <p:cNvSpPr>
            <a:spLocks noChangeAspect="1"/>
          </p:cNvSpPr>
          <p:nvPr/>
        </p:nvSpPr>
        <p:spPr>
          <a:xfrm>
            <a:off x="2390420" y="4267727"/>
            <a:ext cx="131312" cy="135000"/>
          </a:xfrm>
          <a:prstGeom prst="star5">
            <a:avLst/>
          </a:prstGeom>
          <a:solidFill>
            <a:srgbClr val="FFFFFF">
              <a:lumMod val="50000"/>
            </a:srgbClr>
          </a:solidFill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kern="0">
              <a:solidFill>
                <a:srgbClr val="4D4F53"/>
              </a:solidFill>
              <a:latin typeface="Ubuntu"/>
              <a:ea typeface="Verdana" panose="020B0604030504040204" pitchFamily="34" charset="0"/>
            </a:endParaRPr>
          </a:p>
        </p:txBody>
      </p:sp>
      <p:sp>
        <p:nvSpPr>
          <p:cNvPr id="45" name="Étoile : 5 branches 121">
            <a:extLst>
              <a:ext uri="{FF2B5EF4-FFF2-40B4-BE49-F238E27FC236}">
                <a16:creationId xmlns:a16="http://schemas.microsoft.com/office/drawing/2014/main" id="{84B3C28C-51C2-40A7-A0AD-9297FEDB962A}"/>
              </a:ext>
            </a:extLst>
          </p:cNvPr>
          <p:cNvSpPr>
            <a:spLocks noChangeAspect="1"/>
          </p:cNvSpPr>
          <p:nvPr/>
        </p:nvSpPr>
        <p:spPr>
          <a:xfrm>
            <a:off x="2815524" y="4267727"/>
            <a:ext cx="131312" cy="135000"/>
          </a:xfrm>
          <a:prstGeom prst="star5">
            <a:avLst/>
          </a:prstGeom>
          <a:solidFill>
            <a:srgbClr val="FFFFFF">
              <a:lumMod val="50000"/>
            </a:srgbClr>
          </a:solidFill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kern="0">
              <a:solidFill>
                <a:srgbClr val="4D4F53"/>
              </a:solidFill>
              <a:latin typeface="Ubuntu"/>
              <a:ea typeface="Verdana" panose="020B0604030504040204" pitchFamily="34" charset="0"/>
            </a:endParaRPr>
          </a:p>
        </p:txBody>
      </p:sp>
      <p:sp>
        <p:nvSpPr>
          <p:cNvPr id="46" name="Étoile : 5 branches 121">
            <a:extLst>
              <a:ext uri="{FF2B5EF4-FFF2-40B4-BE49-F238E27FC236}">
                <a16:creationId xmlns:a16="http://schemas.microsoft.com/office/drawing/2014/main" id="{8EFC6210-066D-4885-9457-EEC028C3D9BD}"/>
              </a:ext>
            </a:extLst>
          </p:cNvPr>
          <p:cNvSpPr>
            <a:spLocks noChangeAspect="1"/>
          </p:cNvSpPr>
          <p:nvPr/>
        </p:nvSpPr>
        <p:spPr>
          <a:xfrm>
            <a:off x="3240628" y="4267727"/>
            <a:ext cx="131312" cy="135000"/>
          </a:xfrm>
          <a:prstGeom prst="star5">
            <a:avLst/>
          </a:prstGeom>
          <a:solidFill>
            <a:srgbClr val="FFFFFF">
              <a:lumMod val="50000"/>
            </a:srgbClr>
          </a:solidFill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kern="0">
              <a:solidFill>
                <a:srgbClr val="4D4F53"/>
              </a:solidFill>
              <a:latin typeface="Ubuntu"/>
              <a:ea typeface="Verdana" panose="020B0604030504040204" pitchFamily="34" charset="0"/>
            </a:endParaRPr>
          </a:p>
        </p:txBody>
      </p:sp>
      <p:sp>
        <p:nvSpPr>
          <p:cNvPr id="47" name="Étoile : 5 branches 121">
            <a:extLst>
              <a:ext uri="{FF2B5EF4-FFF2-40B4-BE49-F238E27FC236}">
                <a16:creationId xmlns:a16="http://schemas.microsoft.com/office/drawing/2014/main" id="{9DB119A2-3E81-40F1-B704-8C88587C4B08}"/>
              </a:ext>
            </a:extLst>
          </p:cNvPr>
          <p:cNvSpPr>
            <a:spLocks noChangeAspect="1"/>
          </p:cNvSpPr>
          <p:nvPr/>
        </p:nvSpPr>
        <p:spPr>
          <a:xfrm>
            <a:off x="3665731" y="4267727"/>
            <a:ext cx="131312" cy="135000"/>
          </a:xfrm>
          <a:prstGeom prst="star5">
            <a:avLst/>
          </a:prstGeom>
          <a:solidFill>
            <a:srgbClr val="FFFFFF">
              <a:lumMod val="50000"/>
            </a:srgbClr>
          </a:solidFill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kern="0">
              <a:solidFill>
                <a:srgbClr val="4D4F53"/>
              </a:solidFill>
              <a:latin typeface="Ubuntu"/>
              <a:ea typeface="Verdana" panose="020B0604030504040204" pitchFamily="34" charset="0"/>
            </a:endParaRPr>
          </a:p>
        </p:txBody>
      </p:sp>
      <p:sp>
        <p:nvSpPr>
          <p:cNvPr id="48" name="Étoile : 5 branches 121">
            <a:extLst>
              <a:ext uri="{FF2B5EF4-FFF2-40B4-BE49-F238E27FC236}">
                <a16:creationId xmlns:a16="http://schemas.microsoft.com/office/drawing/2014/main" id="{E6EFC2B9-A1B1-41CC-AC60-DFC0D8EB083E}"/>
              </a:ext>
            </a:extLst>
          </p:cNvPr>
          <p:cNvSpPr>
            <a:spLocks noChangeAspect="1"/>
          </p:cNvSpPr>
          <p:nvPr/>
        </p:nvSpPr>
        <p:spPr>
          <a:xfrm>
            <a:off x="4226625" y="4267727"/>
            <a:ext cx="131312" cy="135000"/>
          </a:xfrm>
          <a:prstGeom prst="star5">
            <a:avLst/>
          </a:prstGeom>
          <a:solidFill>
            <a:srgbClr val="FFFFFF">
              <a:lumMod val="50000"/>
            </a:srgbClr>
          </a:solidFill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kern="0">
              <a:solidFill>
                <a:srgbClr val="4D4F53"/>
              </a:solidFill>
              <a:latin typeface="Ubuntu"/>
              <a:ea typeface="Verdana" panose="020B0604030504040204" pitchFamily="34" charset="0"/>
            </a:endParaRPr>
          </a:p>
        </p:txBody>
      </p:sp>
      <p:sp>
        <p:nvSpPr>
          <p:cNvPr id="49" name="Étoile : 5 branches 121">
            <a:extLst>
              <a:ext uri="{FF2B5EF4-FFF2-40B4-BE49-F238E27FC236}">
                <a16:creationId xmlns:a16="http://schemas.microsoft.com/office/drawing/2014/main" id="{89420B99-E52B-4B95-9B61-A2E8205EA141}"/>
              </a:ext>
            </a:extLst>
          </p:cNvPr>
          <p:cNvSpPr>
            <a:spLocks noChangeAspect="1"/>
          </p:cNvSpPr>
          <p:nvPr/>
        </p:nvSpPr>
        <p:spPr>
          <a:xfrm>
            <a:off x="4651729" y="4267727"/>
            <a:ext cx="131312" cy="135000"/>
          </a:xfrm>
          <a:prstGeom prst="star5">
            <a:avLst/>
          </a:prstGeom>
          <a:solidFill>
            <a:srgbClr val="FFFFFF">
              <a:lumMod val="50000"/>
            </a:srgbClr>
          </a:solidFill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kern="0">
              <a:solidFill>
                <a:srgbClr val="4D4F53"/>
              </a:solidFill>
              <a:latin typeface="Ubuntu"/>
              <a:ea typeface="Verdana" panose="020B0604030504040204" pitchFamily="34" charset="0"/>
            </a:endParaRPr>
          </a:p>
        </p:txBody>
      </p:sp>
      <p:sp>
        <p:nvSpPr>
          <p:cNvPr id="50" name="Étoile : 5 branches 121">
            <a:extLst>
              <a:ext uri="{FF2B5EF4-FFF2-40B4-BE49-F238E27FC236}">
                <a16:creationId xmlns:a16="http://schemas.microsoft.com/office/drawing/2014/main" id="{3E35AFA3-8A76-4FF9-B398-312F3665DE10}"/>
              </a:ext>
            </a:extLst>
          </p:cNvPr>
          <p:cNvSpPr>
            <a:spLocks noChangeAspect="1"/>
          </p:cNvSpPr>
          <p:nvPr/>
        </p:nvSpPr>
        <p:spPr>
          <a:xfrm>
            <a:off x="5076832" y="4267727"/>
            <a:ext cx="131312" cy="135000"/>
          </a:xfrm>
          <a:prstGeom prst="star5">
            <a:avLst/>
          </a:prstGeom>
          <a:solidFill>
            <a:srgbClr val="FFFFFF">
              <a:lumMod val="50000"/>
            </a:srgbClr>
          </a:solidFill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kern="0">
              <a:solidFill>
                <a:srgbClr val="4D4F53"/>
              </a:solidFill>
              <a:latin typeface="Ubuntu"/>
              <a:ea typeface="Verdana" panose="020B0604030504040204" pitchFamily="34" charset="0"/>
            </a:endParaRPr>
          </a:p>
        </p:txBody>
      </p:sp>
      <p:sp>
        <p:nvSpPr>
          <p:cNvPr id="51" name="Étoile : 5 branches 121">
            <a:extLst>
              <a:ext uri="{FF2B5EF4-FFF2-40B4-BE49-F238E27FC236}">
                <a16:creationId xmlns:a16="http://schemas.microsoft.com/office/drawing/2014/main" id="{68F514BD-EECA-48D1-9CC2-77EEBDB2E1E0}"/>
              </a:ext>
            </a:extLst>
          </p:cNvPr>
          <p:cNvSpPr>
            <a:spLocks noChangeAspect="1"/>
          </p:cNvSpPr>
          <p:nvPr/>
        </p:nvSpPr>
        <p:spPr>
          <a:xfrm>
            <a:off x="5501935" y="4267727"/>
            <a:ext cx="131312" cy="135000"/>
          </a:xfrm>
          <a:prstGeom prst="star5">
            <a:avLst/>
          </a:prstGeom>
          <a:solidFill>
            <a:srgbClr val="FFFFFF">
              <a:lumMod val="50000"/>
            </a:srgbClr>
          </a:solidFill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kern="0">
              <a:solidFill>
                <a:srgbClr val="4D4F53"/>
              </a:solidFill>
              <a:latin typeface="Ubuntu"/>
              <a:ea typeface="Verdana" panose="020B0604030504040204" pitchFamily="34" charset="0"/>
            </a:endParaRPr>
          </a:p>
        </p:txBody>
      </p:sp>
      <p:sp>
        <p:nvSpPr>
          <p:cNvPr id="52" name="Étoile : 5 branches 121">
            <a:extLst>
              <a:ext uri="{FF2B5EF4-FFF2-40B4-BE49-F238E27FC236}">
                <a16:creationId xmlns:a16="http://schemas.microsoft.com/office/drawing/2014/main" id="{BEC67AFA-AAA6-43E0-91E2-FF4E40697AE0}"/>
              </a:ext>
            </a:extLst>
          </p:cNvPr>
          <p:cNvSpPr>
            <a:spLocks noChangeAspect="1"/>
          </p:cNvSpPr>
          <p:nvPr/>
        </p:nvSpPr>
        <p:spPr>
          <a:xfrm>
            <a:off x="6058015" y="4267727"/>
            <a:ext cx="131312" cy="135000"/>
          </a:xfrm>
          <a:prstGeom prst="star5">
            <a:avLst/>
          </a:prstGeom>
          <a:solidFill>
            <a:srgbClr val="FFFFFF">
              <a:lumMod val="50000"/>
            </a:srgbClr>
          </a:solidFill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kern="0">
              <a:solidFill>
                <a:srgbClr val="4D4F53"/>
              </a:solidFill>
              <a:latin typeface="Ubuntu"/>
              <a:ea typeface="Verdana" panose="020B0604030504040204" pitchFamily="34" charset="0"/>
            </a:endParaRPr>
          </a:p>
        </p:txBody>
      </p:sp>
      <p:sp>
        <p:nvSpPr>
          <p:cNvPr id="53" name="Étoile : 5 branches 121">
            <a:extLst>
              <a:ext uri="{FF2B5EF4-FFF2-40B4-BE49-F238E27FC236}">
                <a16:creationId xmlns:a16="http://schemas.microsoft.com/office/drawing/2014/main" id="{C3AFDADD-98AA-4775-8F9F-D34406449641}"/>
              </a:ext>
            </a:extLst>
          </p:cNvPr>
          <p:cNvSpPr>
            <a:spLocks noChangeAspect="1"/>
          </p:cNvSpPr>
          <p:nvPr/>
        </p:nvSpPr>
        <p:spPr>
          <a:xfrm>
            <a:off x="6483119" y="4267727"/>
            <a:ext cx="131312" cy="135000"/>
          </a:xfrm>
          <a:prstGeom prst="star5">
            <a:avLst/>
          </a:prstGeom>
          <a:solidFill>
            <a:srgbClr val="FFFFFF">
              <a:lumMod val="50000"/>
            </a:srgbClr>
          </a:solidFill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kern="0">
              <a:solidFill>
                <a:srgbClr val="4D4F53"/>
              </a:solidFill>
              <a:latin typeface="Ubuntu"/>
              <a:ea typeface="Verdana" panose="020B0604030504040204" pitchFamily="34" charset="0"/>
            </a:endParaRPr>
          </a:p>
        </p:txBody>
      </p:sp>
      <p:sp>
        <p:nvSpPr>
          <p:cNvPr id="54" name="Étoile : 5 branches 121">
            <a:extLst>
              <a:ext uri="{FF2B5EF4-FFF2-40B4-BE49-F238E27FC236}">
                <a16:creationId xmlns:a16="http://schemas.microsoft.com/office/drawing/2014/main" id="{D2462310-90AC-4B8F-B889-8558E9D84B7B}"/>
              </a:ext>
            </a:extLst>
          </p:cNvPr>
          <p:cNvSpPr>
            <a:spLocks noChangeAspect="1"/>
          </p:cNvSpPr>
          <p:nvPr/>
        </p:nvSpPr>
        <p:spPr>
          <a:xfrm>
            <a:off x="6908223" y="4267727"/>
            <a:ext cx="131312" cy="135000"/>
          </a:xfrm>
          <a:prstGeom prst="star5">
            <a:avLst/>
          </a:prstGeom>
          <a:solidFill>
            <a:srgbClr val="FFFFFF">
              <a:lumMod val="50000"/>
            </a:srgbClr>
          </a:solidFill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kern="0">
              <a:solidFill>
                <a:srgbClr val="4D4F53"/>
              </a:solidFill>
              <a:latin typeface="Ubuntu"/>
              <a:ea typeface="Verdana" panose="020B0604030504040204" pitchFamily="34" charset="0"/>
            </a:endParaRPr>
          </a:p>
        </p:txBody>
      </p:sp>
      <p:sp>
        <p:nvSpPr>
          <p:cNvPr id="55" name="Étoile : 5 branches 121">
            <a:extLst>
              <a:ext uri="{FF2B5EF4-FFF2-40B4-BE49-F238E27FC236}">
                <a16:creationId xmlns:a16="http://schemas.microsoft.com/office/drawing/2014/main" id="{6D0EBF8E-9724-4E46-A9C5-96BF652A05A3}"/>
              </a:ext>
            </a:extLst>
          </p:cNvPr>
          <p:cNvSpPr>
            <a:spLocks noChangeAspect="1"/>
          </p:cNvSpPr>
          <p:nvPr/>
        </p:nvSpPr>
        <p:spPr>
          <a:xfrm>
            <a:off x="7333326" y="4267727"/>
            <a:ext cx="131312" cy="135000"/>
          </a:xfrm>
          <a:prstGeom prst="star5">
            <a:avLst/>
          </a:prstGeom>
          <a:solidFill>
            <a:srgbClr val="FFFFFF">
              <a:lumMod val="50000"/>
            </a:srgbClr>
          </a:solidFill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kern="0">
              <a:solidFill>
                <a:srgbClr val="4D4F53"/>
              </a:solidFill>
              <a:latin typeface="Ubuntu"/>
              <a:ea typeface="Verdana" panose="020B0604030504040204" pitchFamily="34" charset="0"/>
            </a:endParaRPr>
          </a:p>
        </p:txBody>
      </p:sp>
      <p:sp>
        <p:nvSpPr>
          <p:cNvPr id="56" name="Étoile : 5 branches 121">
            <a:extLst>
              <a:ext uri="{FF2B5EF4-FFF2-40B4-BE49-F238E27FC236}">
                <a16:creationId xmlns:a16="http://schemas.microsoft.com/office/drawing/2014/main" id="{37EAAA23-5195-4E0F-8290-F63BA38F4AB6}"/>
              </a:ext>
            </a:extLst>
          </p:cNvPr>
          <p:cNvSpPr>
            <a:spLocks noChangeAspect="1"/>
          </p:cNvSpPr>
          <p:nvPr/>
        </p:nvSpPr>
        <p:spPr>
          <a:xfrm>
            <a:off x="7949880" y="4267727"/>
            <a:ext cx="131312" cy="135000"/>
          </a:xfrm>
          <a:prstGeom prst="star5">
            <a:avLst/>
          </a:prstGeom>
          <a:solidFill>
            <a:srgbClr val="FFFFFF">
              <a:lumMod val="50000"/>
            </a:srgbClr>
          </a:solidFill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kern="0">
              <a:solidFill>
                <a:srgbClr val="4D4F53"/>
              </a:solidFill>
              <a:latin typeface="Ubuntu"/>
              <a:ea typeface="Verdana" panose="020B0604030504040204" pitchFamily="34" charset="0"/>
            </a:endParaRPr>
          </a:p>
        </p:txBody>
      </p:sp>
      <p:sp>
        <p:nvSpPr>
          <p:cNvPr id="57" name="Étoile : 5 branches 121">
            <a:extLst>
              <a:ext uri="{FF2B5EF4-FFF2-40B4-BE49-F238E27FC236}">
                <a16:creationId xmlns:a16="http://schemas.microsoft.com/office/drawing/2014/main" id="{BB65F3A9-A25A-4AB8-B418-77A2A22F2BC9}"/>
              </a:ext>
            </a:extLst>
          </p:cNvPr>
          <p:cNvSpPr>
            <a:spLocks noChangeAspect="1"/>
          </p:cNvSpPr>
          <p:nvPr/>
        </p:nvSpPr>
        <p:spPr>
          <a:xfrm>
            <a:off x="8374984" y="4267727"/>
            <a:ext cx="131312" cy="135000"/>
          </a:xfrm>
          <a:prstGeom prst="star5">
            <a:avLst/>
          </a:prstGeom>
          <a:solidFill>
            <a:srgbClr val="FFFFFF">
              <a:lumMod val="50000"/>
            </a:srgbClr>
          </a:solidFill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kern="0">
              <a:solidFill>
                <a:srgbClr val="4D4F53"/>
              </a:solidFill>
              <a:latin typeface="Ubuntu"/>
              <a:ea typeface="Verdana" panose="020B0604030504040204" pitchFamily="34" charset="0"/>
            </a:endParaRPr>
          </a:p>
        </p:txBody>
      </p:sp>
      <p:sp>
        <p:nvSpPr>
          <p:cNvPr id="58" name="Étoile : 5 branches 121">
            <a:extLst>
              <a:ext uri="{FF2B5EF4-FFF2-40B4-BE49-F238E27FC236}">
                <a16:creationId xmlns:a16="http://schemas.microsoft.com/office/drawing/2014/main" id="{5881F8ED-E480-4751-AFB0-6A2F8993163C}"/>
              </a:ext>
            </a:extLst>
          </p:cNvPr>
          <p:cNvSpPr>
            <a:spLocks noChangeAspect="1"/>
          </p:cNvSpPr>
          <p:nvPr/>
        </p:nvSpPr>
        <p:spPr>
          <a:xfrm>
            <a:off x="8800087" y="4267727"/>
            <a:ext cx="131312" cy="135000"/>
          </a:xfrm>
          <a:prstGeom prst="star5">
            <a:avLst/>
          </a:prstGeom>
          <a:solidFill>
            <a:srgbClr val="FFFFFF">
              <a:lumMod val="50000"/>
            </a:srgbClr>
          </a:solidFill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kern="0">
              <a:solidFill>
                <a:srgbClr val="4D4F53"/>
              </a:solidFill>
              <a:latin typeface="Ubuntu"/>
              <a:ea typeface="Verdana" panose="020B0604030504040204" pitchFamily="34" charset="0"/>
            </a:endParaRPr>
          </a:p>
        </p:txBody>
      </p:sp>
      <p:sp>
        <p:nvSpPr>
          <p:cNvPr id="59" name="Étoile : 5 branches 121">
            <a:extLst>
              <a:ext uri="{FF2B5EF4-FFF2-40B4-BE49-F238E27FC236}">
                <a16:creationId xmlns:a16="http://schemas.microsoft.com/office/drawing/2014/main" id="{63E0AD2C-8D23-42D1-97DD-E21055A1FDC4}"/>
              </a:ext>
            </a:extLst>
          </p:cNvPr>
          <p:cNvSpPr>
            <a:spLocks noChangeAspect="1"/>
          </p:cNvSpPr>
          <p:nvPr/>
        </p:nvSpPr>
        <p:spPr>
          <a:xfrm>
            <a:off x="9225190" y="4267727"/>
            <a:ext cx="131312" cy="135000"/>
          </a:xfrm>
          <a:prstGeom prst="star5">
            <a:avLst/>
          </a:prstGeom>
          <a:solidFill>
            <a:srgbClr val="FFFFFF">
              <a:lumMod val="50000"/>
            </a:srgbClr>
          </a:solidFill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kern="0">
              <a:solidFill>
                <a:srgbClr val="4D4F53"/>
              </a:solidFill>
              <a:latin typeface="Ubuntu"/>
              <a:ea typeface="Verdana" panose="020B0604030504040204" pitchFamily="34" charset="0"/>
            </a:endParaRPr>
          </a:p>
        </p:txBody>
      </p:sp>
      <p:sp>
        <p:nvSpPr>
          <p:cNvPr id="60" name="Étoile : 5 branches 121">
            <a:extLst>
              <a:ext uri="{FF2B5EF4-FFF2-40B4-BE49-F238E27FC236}">
                <a16:creationId xmlns:a16="http://schemas.microsoft.com/office/drawing/2014/main" id="{C8EE0AFA-D9B1-4B83-A8B5-8E519B6CD714}"/>
              </a:ext>
            </a:extLst>
          </p:cNvPr>
          <p:cNvSpPr>
            <a:spLocks noChangeAspect="1"/>
          </p:cNvSpPr>
          <p:nvPr/>
        </p:nvSpPr>
        <p:spPr>
          <a:xfrm>
            <a:off x="9795008" y="4267727"/>
            <a:ext cx="131312" cy="135000"/>
          </a:xfrm>
          <a:prstGeom prst="star5">
            <a:avLst/>
          </a:prstGeom>
          <a:solidFill>
            <a:srgbClr val="FFFFFF">
              <a:lumMod val="50000"/>
            </a:srgbClr>
          </a:solidFill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kern="0">
              <a:solidFill>
                <a:srgbClr val="4D4F53"/>
              </a:solidFill>
              <a:latin typeface="Ubuntu"/>
              <a:ea typeface="Verdana" panose="020B0604030504040204" pitchFamily="34" charset="0"/>
            </a:endParaRPr>
          </a:p>
        </p:txBody>
      </p:sp>
      <p:sp>
        <p:nvSpPr>
          <p:cNvPr id="61" name="Étoile : 5 branches 121">
            <a:extLst>
              <a:ext uri="{FF2B5EF4-FFF2-40B4-BE49-F238E27FC236}">
                <a16:creationId xmlns:a16="http://schemas.microsoft.com/office/drawing/2014/main" id="{41C36B39-5F0E-422F-908D-922A06E9669B}"/>
              </a:ext>
            </a:extLst>
          </p:cNvPr>
          <p:cNvSpPr>
            <a:spLocks noChangeAspect="1"/>
          </p:cNvSpPr>
          <p:nvPr/>
        </p:nvSpPr>
        <p:spPr>
          <a:xfrm>
            <a:off x="10220112" y="4267727"/>
            <a:ext cx="131312" cy="135000"/>
          </a:xfrm>
          <a:prstGeom prst="star5">
            <a:avLst/>
          </a:prstGeom>
          <a:solidFill>
            <a:srgbClr val="FFFFFF">
              <a:lumMod val="50000"/>
            </a:srgbClr>
          </a:solidFill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kern="0">
              <a:solidFill>
                <a:srgbClr val="4D4F53"/>
              </a:solidFill>
              <a:latin typeface="Ubuntu"/>
              <a:ea typeface="Verdana" panose="020B0604030504040204" pitchFamily="34" charset="0"/>
            </a:endParaRPr>
          </a:p>
        </p:txBody>
      </p:sp>
      <p:sp>
        <p:nvSpPr>
          <p:cNvPr id="62" name="Étoile : 5 branches 121">
            <a:extLst>
              <a:ext uri="{FF2B5EF4-FFF2-40B4-BE49-F238E27FC236}">
                <a16:creationId xmlns:a16="http://schemas.microsoft.com/office/drawing/2014/main" id="{B0D502C5-67A5-441D-8CA2-CB2197294F29}"/>
              </a:ext>
            </a:extLst>
          </p:cNvPr>
          <p:cNvSpPr>
            <a:spLocks noChangeAspect="1"/>
          </p:cNvSpPr>
          <p:nvPr/>
        </p:nvSpPr>
        <p:spPr>
          <a:xfrm>
            <a:off x="10645216" y="4267727"/>
            <a:ext cx="131312" cy="135000"/>
          </a:xfrm>
          <a:prstGeom prst="star5">
            <a:avLst/>
          </a:prstGeom>
          <a:solidFill>
            <a:srgbClr val="FFFFFF">
              <a:lumMod val="50000"/>
            </a:srgbClr>
          </a:solidFill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kern="0">
              <a:solidFill>
                <a:srgbClr val="4D4F53"/>
              </a:solidFill>
              <a:latin typeface="Ubuntu"/>
              <a:ea typeface="Verdana" panose="020B0604030504040204" pitchFamily="34" charset="0"/>
            </a:endParaRPr>
          </a:p>
        </p:txBody>
      </p:sp>
      <p:sp>
        <p:nvSpPr>
          <p:cNvPr id="63" name="Étoile : 5 branches 121">
            <a:extLst>
              <a:ext uri="{FF2B5EF4-FFF2-40B4-BE49-F238E27FC236}">
                <a16:creationId xmlns:a16="http://schemas.microsoft.com/office/drawing/2014/main" id="{5F28E16C-8F11-415F-9BB5-582C41003FB5}"/>
              </a:ext>
            </a:extLst>
          </p:cNvPr>
          <p:cNvSpPr>
            <a:spLocks noChangeAspect="1"/>
          </p:cNvSpPr>
          <p:nvPr/>
        </p:nvSpPr>
        <p:spPr>
          <a:xfrm>
            <a:off x="11070319" y="4267727"/>
            <a:ext cx="131312" cy="135000"/>
          </a:xfrm>
          <a:prstGeom prst="star5">
            <a:avLst/>
          </a:prstGeom>
          <a:solidFill>
            <a:srgbClr val="FFFFFF">
              <a:lumMod val="50000"/>
            </a:srgbClr>
          </a:solidFill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kern="0">
              <a:solidFill>
                <a:srgbClr val="4D4F53"/>
              </a:solidFill>
              <a:latin typeface="Ubuntu"/>
              <a:ea typeface="Verdana" panose="020B060403050404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25BC8E0-6AF5-497E-B4DC-BCE0BA773453}"/>
              </a:ext>
            </a:extLst>
          </p:cNvPr>
          <p:cNvSpPr txBox="1">
            <a:spLocks/>
          </p:cNvSpPr>
          <p:nvPr/>
        </p:nvSpPr>
        <p:spPr>
          <a:xfrm>
            <a:off x="2481056" y="5481228"/>
            <a:ext cx="7503376" cy="742820"/>
          </a:xfrm>
          <a:prstGeom prst="roundRect">
            <a:avLst/>
          </a:prstGeom>
          <a:solidFill>
            <a:srgbClr val="FFFDF3"/>
          </a:solidFill>
          <a:ln w="12700">
            <a:solidFill>
              <a:srgbClr val="274084"/>
            </a:solidFill>
            <a:prstDash val="dashDot"/>
          </a:ln>
        </p:spPr>
        <p:txBody>
          <a:bodyPr vert="horz" wrap="square" lIns="68580" tIns="270000" rIns="68580" bIns="34290" rtlCol="0" anchor="ctr" anchorCtr="0">
            <a:noAutofit/>
          </a:bodyPr>
          <a:lstStyle/>
          <a:p>
            <a:pPr algn="ctr"/>
            <a:r>
              <a:rPr lang="fr-FR" sz="1600" b="1" i="1">
                <a:latin typeface="Marianne" panose="020B0604020202020204"/>
              </a:rPr>
              <a:t>Ce planning type ci-dessus est à remplacer par le planning final de la collectivité partagé au début de la démarche</a:t>
            </a:r>
          </a:p>
          <a:p>
            <a:pPr algn="ctr"/>
            <a:endParaRPr lang="fr-FR" sz="1600" b="1" i="1">
              <a:latin typeface="Marianne" panose="020B0604020202020204"/>
            </a:endParaRPr>
          </a:p>
        </p:txBody>
      </p:sp>
      <p:sp>
        <p:nvSpPr>
          <p:cNvPr id="65" name="Flèche : pentagone 107">
            <a:extLst>
              <a:ext uri="{FF2B5EF4-FFF2-40B4-BE49-F238E27FC236}">
                <a16:creationId xmlns:a16="http://schemas.microsoft.com/office/drawing/2014/main" id="{D2ACFB4E-C57D-4708-8D91-045C6FA5A5A3}"/>
              </a:ext>
            </a:extLst>
          </p:cNvPr>
          <p:cNvSpPr/>
          <p:nvPr/>
        </p:nvSpPr>
        <p:spPr>
          <a:xfrm>
            <a:off x="5972514" y="2925721"/>
            <a:ext cx="988929" cy="716826"/>
          </a:xfrm>
          <a:prstGeom prst="homePlate">
            <a:avLst>
              <a:gd name="adj" fmla="val 14343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54000" tIns="54000" rIns="54000" bIns="27000" rtlCol="0" anchor="ctr" anchorCtr="0">
            <a:noAutofit/>
          </a:bodyPr>
          <a:lstStyle/>
          <a:p>
            <a:pPr algn="ctr" defTabSz="685800">
              <a:lnSpc>
                <a:spcPct val="80000"/>
              </a:lnSpc>
              <a:defRPr/>
            </a:pPr>
            <a:r>
              <a:rPr lang="fr-FR" sz="1050" b="1" kern="0" dirty="0">
                <a:latin typeface="Ubuntu"/>
                <a:ea typeface="Verdana"/>
                <a:cs typeface="Calibri"/>
              </a:rPr>
              <a:t>Sélectionner / Prioriser les leviers</a:t>
            </a:r>
          </a:p>
        </p:txBody>
      </p:sp>
      <p:sp>
        <p:nvSpPr>
          <p:cNvPr id="66" name="Flèche : pentagone 107">
            <a:extLst>
              <a:ext uri="{FF2B5EF4-FFF2-40B4-BE49-F238E27FC236}">
                <a16:creationId xmlns:a16="http://schemas.microsoft.com/office/drawing/2014/main" id="{84902123-2083-407E-BCA8-2F81850B34DB}"/>
              </a:ext>
            </a:extLst>
          </p:cNvPr>
          <p:cNvSpPr/>
          <p:nvPr/>
        </p:nvSpPr>
        <p:spPr>
          <a:xfrm>
            <a:off x="9984432" y="2925721"/>
            <a:ext cx="1388040" cy="716826"/>
          </a:xfrm>
          <a:prstGeom prst="homePlate">
            <a:avLst>
              <a:gd name="adj" fmla="val 14343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54000" tIns="54000" rIns="54000" bIns="27000" rtlCol="0" anchor="ctr" anchorCtr="0">
            <a:noAutofit/>
          </a:bodyPr>
          <a:lstStyle/>
          <a:p>
            <a:pPr algn="ctr" defTabSz="685800">
              <a:lnSpc>
                <a:spcPct val="80000"/>
              </a:lnSpc>
              <a:defRPr/>
            </a:pPr>
            <a:r>
              <a:rPr lang="fr-FR" sz="1050" b="1" kern="0">
                <a:latin typeface="Ubuntu"/>
                <a:ea typeface="Verdana"/>
                <a:cs typeface="Calibri"/>
              </a:rPr>
              <a:t>Valider la FDR et sécuriser les prochaines étapes </a:t>
            </a:r>
            <a:endParaRPr lang="fr-FR" sz="1050" kern="0">
              <a:latin typeface="Ubuntu"/>
              <a:ea typeface="Verdana"/>
              <a:cs typeface="Calibri"/>
            </a:endParaRPr>
          </a:p>
        </p:txBody>
      </p:sp>
      <p:sp>
        <p:nvSpPr>
          <p:cNvPr id="67" name="Flèche : pentagone 107">
            <a:extLst>
              <a:ext uri="{FF2B5EF4-FFF2-40B4-BE49-F238E27FC236}">
                <a16:creationId xmlns:a16="http://schemas.microsoft.com/office/drawing/2014/main" id="{595B1D61-ECE2-4C9C-9E1F-14FFCC1995A1}"/>
              </a:ext>
            </a:extLst>
          </p:cNvPr>
          <p:cNvSpPr/>
          <p:nvPr/>
        </p:nvSpPr>
        <p:spPr>
          <a:xfrm>
            <a:off x="6973879" y="2925721"/>
            <a:ext cx="1679927" cy="716826"/>
          </a:xfrm>
          <a:prstGeom prst="homePlate">
            <a:avLst>
              <a:gd name="adj" fmla="val 14343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54000" tIns="54000" rIns="54000" bIns="27000" rtlCol="0" anchor="ctr" anchorCtr="0">
            <a:noAutofit/>
          </a:bodyPr>
          <a:lstStyle/>
          <a:p>
            <a:pPr algn="ctr" defTabSz="685800">
              <a:lnSpc>
                <a:spcPct val="80000"/>
              </a:lnSpc>
              <a:defRPr/>
            </a:pPr>
            <a:r>
              <a:rPr lang="fr-FR" sz="1050" b="1" kern="0">
                <a:latin typeface="Ubuntu"/>
                <a:ea typeface="Verdana"/>
                <a:cs typeface="Calibri"/>
              </a:rPr>
              <a:t>Compléter les fiches actions</a:t>
            </a:r>
          </a:p>
        </p:txBody>
      </p:sp>
      <p:sp>
        <p:nvSpPr>
          <p:cNvPr id="68" name="Flèche : pentagone 107">
            <a:extLst>
              <a:ext uri="{FF2B5EF4-FFF2-40B4-BE49-F238E27FC236}">
                <a16:creationId xmlns:a16="http://schemas.microsoft.com/office/drawing/2014/main" id="{5C04D751-9C01-4CBB-A195-D68C7863B455}"/>
              </a:ext>
            </a:extLst>
          </p:cNvPr>
          <p:cNvSpPr/>
          <p:nvPr/>
        </p:nvSpPr>
        <p:spPr>
          <a:xfrm>
            <a:off x="8666243" y="2925721"/>
            <a:ext cx="1277242" cy="716826"/>
          </a:xfrm>
          <a:prstGeom prst="homePlate">
            <a:avLst>
              <a:gd name="adj" fmla="val 14343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54000" tIns="54000" rIns="54000" bIns="27000" rtlCol="0" anchor="ctr" anchorCtr="0">
            <a:noAutofit/>
          </a:bodyPr>
          <a:lstStyle/>
          <a:p>
            <a:pPr algn="ctr" defTabSz="685800">
              <a:lnSpc>
                <a:spcPct val="80000"/>
              </a:lnSpc>
              <a:defRPr/>
            </a:pPr>
            <a:r>
              <a:rPr lang="fr-FR" sz="1050" b="1" kern="0">
                <a:latin typeface="Ubuntu"/>
                <a:ea typeface="Verdana"/>
                <a:cs typeface="Calibri"/>
              </a:rPr>
              <a:t>Construire la FDR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540B5A5-E2F4-47ED-A401-C0830AC10348}"/>
              </a:ext>
            </a:extLst>
          </p:cNvPr>
          <p:cNvSpPr/>
          <p:nvPr/>
        </p:nvSpPr>
        <p:spPr>
          <a:xfrm>
            <a:off x="9757692" y="3850711"/>
            <a:ext cx="1807793" cy="3323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1200" b="1" i="1">
                <a:latin typeface="Ubuntu"/>
                <a:ea typeface="Verdana" panose="020B0604030504040204" pitchFamily="34" charset="0"/>
              </a:rPr>
              <a:t>Restitutions phase </a:t>
            </a:r>
          </a:p>
          <a:p>
            <a:pPr algn="ctr">
              <a:lnSpc>
                <a:spcPct val="90000"/>
              </a:lnSpc>
            </a:pPr>
            <a:r>
              <a:rPr lang="fr-FR" sz="1200" b="1" i="1">
                <a:latin typeface="Ubuntu"/>
                <a:ea typeface="Verdana" panose="020B0604030504040204" pitchFamily="34" charset="0"/>
              </a:rPr>
              <a:t>de FDR</a:t>
            </a:r>
          </a:p>
        </p:txBody>
      </p:sp>
      <p:sp>
        <p:nvSpPr>
          <p:cNvPr id="41" name="Triangle 52">
            <a:extLst>
              <a:ext uri="{FF2B5EF4-FFF2-40B4-BE49-F238E27FC236}">
                <a16:creationId xmlns:a16="http://schemas.microsoft.com/office/drawing/2014/main" id="{6D790198-AC5A-400E-8E26-60FF18655BF7}"/>
              </a:ext>
            </a:extLst>
          </p:cNvPr>
          <p:cNvSpPr>
            <a:spLocks noChangeAspect="1"/>
          </p:cNvSpPr>
          <p:nvPr/>
        </p:nvSpPr>
        <p:spPr>
          <a:xfrm>
            <a:off x="10510859" y="3510030"/>
            <a:ext cx="265669" cy="273130"/>
          </a:xfrm>
          <a:prstGeom prst="triangle">
            <a:avLst/>
          </a:prstGeom>
          <a:solidFill>
            <a:srgbClr val="008373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i="1" kern="0">
              <a:solidFill>
                <a:srgbClr val="00A894"/>
              </a:solidFill>
              <a:latin typeface="Ubuntu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611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6DA9054-ABFB-4074-8386-A4C02DDFE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367" y="1715562"/>
            <a:ext cx="7658523" cy="445663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ZoneTexte 19"/>
          <p:cNvSpPr txBox="1"/>
          <p:nvPr/>
        </p:nvSpPr>
        <p:spPr>
          <a:xfrm>
            <a:off x="-1576137" y="-1082842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350"/>
          </a:p>
        </p:txBody>
      </p:sp>
      <p:sp>
        <p:nvSpPr>
          <p:cNvPr id="36" name="object 14">
            <a:extLst>
              <a:ext uri="{FF2B5EF4-FFF2-40B4-BE49-F238E27FC236}">
                <a16:creationId xmlns:a16="http://schemas.microsoft.com/office/drawing/2014/main" id="{08C2AE7C-AE63-4F71-A978-D1452896F3ED}"/>
              </a:ext>
            </a:extLst>
          </p:cNvPr>
          <p:cNvSpPr txBox="1">
            <a:spLocks/>
          </p:cNvSpPr>
          <p:nvPr/>
        </p:nvSpPr>
        <p:spPr>
          <a:xfrm>
            <a:off x="1241691" y="554901"/>
            <a:ext cx="9654909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 algn="ctr">
              <a:defRPr sz="4000" b="1" i="0">
                <a:solidFill>
                  <a:srgbClr val="2C3176"/>
                </a:solidFill>
                <a:latin typeface="Marianne" panose="020B0604020202020204" charset="0"/>
                <a:ea typeface="+mj-ea"/>
                <a:cs typeface="Arial"/>
              </a:defRPr>
            </a:lvl1pPr>
          </a:lstStyle>
          <a:p>
            <a:r>
              <a:rPr lang="fr-FR" sz="3000"/>
              <a:t>Mode d’emploi des fiches actions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EC96A0C-F55E-4B88-A723-B9E1E3B11F66}"/>
              </a:ext>
            </a:extLst>
          </p:cNvPr>
          <p:cNvSpPr txBox="1">
            <a:spLocks/>
          </p:cNvSpPr>
          <p:nvPr/>
        </p:nvSpPr>
        <p:spPr>
          <a:xfrm>
            <a:off x="10402753" y="5125886"/>
            <a:ext cx="1645921" cy="946622"/>
          </a:xfrm>
          <a:prstGeom prst="roundRect">
            <a:avLst/>
          </a:prstGeom>
          <a:solidFill>
            <a:srgbClr val="FFFDF3"/>
          </a:solidFill>
          <a:ln w="12700">
            <a:solidFill>
              <a:srgbClr val="274084"/>
            </a:solidFill>
            <a:prstDash val="dashDot"/>
          </a:ln>
        </p:spPr>
        <p:txBody>
          <a:bodyPr vert="horz" wrap="square" lIns="68580" tIns="72000" rIns="68580" bIns="34290" rtlCol="0" anchor="ctr" anchorCtr="0">
            <a:noAutofit/>
          </a:bodyPr>
          <a:lstStyle/>
          <a:p>
            <a:pPr algn="ctr"/>
            <a:r>
              <a:rPr lang="fr-FR" sz="1200" b="1" i="1">
                <a:latin typeface="Marianne" panose="020B0604020202020204"/>
              </a:rPr>
              <a:t>Séquence d’actions à mettre en place et responsable + échéance associés</a:t>
            </a:r>
          </a:p>
        </p:txBody>
      </p:sp>
      <p:sp>
        <p:nvSpPr>
          <p:cNvPr id="37" name="object 14">
            <a:extLst>
              <a:ext uri="{FF2B5EF4-FFF2-40B4-BE49-F238E27FC236}">
                <a16:creationId xmlns:a16="http://schemas.microsoft.com/office/drawing/2014/main" id="{98767E6D-E4C5-4297-8AD6-E844E978527F}"/>
              </a:ext>
            </a:extLst>
          </p:cNvPr>
          <p:cNvSpPr txBox="1">
            <a:spLocks/>
          </p:cNvSpPr>
          <p:nvPr/>
        </p:nvSpPr>
        <p:spPr>
          <a:xfrm>
            <a:off x="1273625" y="1141984"/>
            <a:ext cx="9654909" cy="288059"/>
          </a:xfrm>
          <a:prstGeom prst="rect">
            <a:avLst/>
          </a:prstGeom>
        </p:spPr>
        <p:txBody>
          <a:bodyPr vert="horz" wrap="square" lIns="0" tIns="10953" rIns="0" bIns="0" rtlCol="0">
            <a:spAutoFit/>
          </a:bodyPr>
          <a:lstStyle>
            <a:lvl1pPr>
              <a:defRPr sz="18700" b="1" i="0">
                <a:solidFill>
                  <a:srgbClr val="FCCD00"/>
                </a:solidFill>
                <a:latin typeface="Arial"/>
                <a:ea typeface="+mj-ea"/>
                <a:cs typeface="Arial"/>
              </a:defRPr>
            </a:lvl1pPr>
          </a:lstStyle>
          <a:p>
            <a:pPr marL="9525" algn="ctr">
              <a:spcBef>
                <a:spcPts val="86"/>
              </a:spcBef>
            </a:pPr>
            <a:r>
              <a:rPr lang="fr-FR" sz="1800" kern="0" spc="-56">
                <a:solidFill>
                  <a:srgbClr val="2C3176"/>
                </a:solidFill>
                <a:latin typeface="Marianne ExtraBold" charset="0"/>
                <a:ea typeface="Marianne ExtraBold" charset="0"/>
                <a:cs typeface="Marianne ExtraBold" charset="0"/>
              </a:rPr>
              <a:t>Une fiche action à remplir pour chaque levier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4CC70B-89FF-42A4-86CE-A4B7F7250CD0}"/>
              </a:ext>
            </a:extLst>
          </p:cNvPr>
          <p:cNvSpPr txBox="1">
            <a:spLocks/>
          </p:cNvSpPr>
          <p:nvPr/>
        </p:nvSpPr>
        <p:spPr>
          <a:xfrm>
            <a:off x="10402753" y="3847760"/>
            <a:ext cx="1645921" cy="804809"/>
          </a:xfrm>
          <a:prstGeom prst="roundRect">
            <a:avLst/>
          </a:prstGeom>
          <a:solidFill>
            <a:srgbClr val="FFFDF3"/>
          </a:solidFill>
          <a:ln w="12700">
            <a:solidFill>
              <a:srgbClr val="274084"/>
            </a:solidFill>
            <a:prstDash val="dashDot"/>
          </a:ln>
        </p:spPr>
        <p:txBody>
          <a:bodyPr vert="horz" wrap="square" lIns="68580" tIns="72000" rIns="68580" bIns="34290" rtlCol="0" anchor="ctr" anchorCtr="0">
            <a:noAutofit/>
          </a:bodyPr>
          <a:lstStyle/>
          <a:p>
            <a:pPr algn="ctr"/>
            <a:r>
              <a:rPr lang="fr-FR" sz="1200" b="1" i="1" dirty="0">
                <a:latin typeface="Marianne" panose="020B0604020202020204"/>
              </a:rPr>
              <a:t>Périmètre d’application du levier pour la collectivité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1501D1-983D-46D1-86AC-DA344533FD6B}"/>
              </a:ext>
            </a:extLst>
          </p:cNvPr>
          <p:cNvSpPr txBox="1">
            <a:spLocks/>
          </p:cNvSpPr>
          <p:nvPr/>
        </p:nvSpPr>
        <p:spPr>
          <a:xfrm>
            <a:off x="10402753" y="2599868"/>
            <a:ext cx="1645921" cy="450342"/>
          </a:xfrm>
          <a:prstGeom prst="roundRect">
            <a:avLst/>
          </a:prstGeom>
          <a:solidFill>
            <a:srgbClr val="FFFDF3"/>
          </a:solidFill>
          <a:ln w="12700">
            <a:solidFill>
              <a:srgbClr val="274084"/>
            </a:solidFill>
            <a:prstDash val="dashDot"/>
          </a:ln>
        </p:spPr>
        <p:txBody>
          <a:bodyPr vert="horz" wrap="square" lIns="68580" tIns="72000" rIns="68580" bIns="34290" rtlCol="0" anchor="ctr" anchorCtr="0">
            <a:noAutofit/>
          </a:bodyPr>
          <a:lstStyle/>
          <a:p>
            <a:pPr algn="ctr"/>
            <a:r>
              <a:rPr lang="fr-FR" sz="1200" b="1" i="1">
                <a:latin typeface="Marianne" panose="020B0604020202020204"/>
              </a:rPr>
              <a:t>Calendrier (date de début et de fin)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F87EAF-5362-498F-87B1-A0ECADA64CE9}"/>
              </a:ext>
            </a:extLst>
          </p:cNvPr>
          <p:cNvSpPr txBox="1">
            <a:spLocks/>
          </p:cNvSpPr>
          <p:nvPr/>
        </p:nvSpPr>
        <p:spPr>
          <a:xfrm>
            <a:off x="156386" y="5125886"/>
            <a:ext cx="1660019" cy="946622"/>
          </a:xfrm>
          <a:prstGeom prst="roundRect">
            <a:avLst/>
          </a:prstGeom>
          <a:solidFill>
            <a:srgbClr val="FFFDF3"/>
          </a:solidFill>
          <a:ln w="12700">
            <a:solidFill>
              <a:srgbClr val="274084"/>
            </a:solidFill>
            <a:prstDash val="dashDot"/>
          </a:ln>
        </p:spPr>
        <p:txBody>
          <a:bodyPr vert="horz" wrap="square" lIns="68580" tIns="72000" rIns="68580" bIns="34290" rtlCol="0" anchor="ctr" anchorCtr="0">
            <a:noAutofit/>
          </a:bodyPr>
          <a:lstStyle/>
          <a:p>
            <a:pPr algn="ctr"/>
            <a:r>
              <a:rPr lang="fr-FR" sz="1200" b="1" i="1">
                <a:latin typeface="Marianne" panose="020B0604020202020204"/>
              </a:rPr>
              <a:t>Indicateurs de performance et valeur quantitative associée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14A68F3-BFB9-4555-A5D1-519D319745CF}"/>
              </a:ext>
            </a:extLst>
          </p:cNvPr>
          <p:cNvCxnSpPr>
            <a:cxnSpLocks/>
          </p:cNvCxnSpPr>
          <p:nvPr/>
        </p:nvCxnSpPr>
        <p:spPr>
          <a:xfrm flipH="1">
            <a:off x="9959991" y="2908705"/>
            <a:ext cx="44276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5DF7DBF-2057-4033-94A5-CB64EC094B27}"/>
              </a:ext>
            </a:extLst>
          </p:cNvPr>
          <p:cNvCxnSpPr>
            <a:cxnSpLocks/>
          </p:cNvCxnSpPr>
          <p:nvPr/>
        </p:nvCxnSpPr>
        <p:spPr>
          <a:xfrm flipH="1">
            <a:off x="9959991" y="4184341"/>
            <a:ext cx="44276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49C8014-3592-45A7-8E54-D96BEAB1BB24}"/>
              </a:ext>
            </a:extLst>
          </p:cNvPr>
          <p:cNvCxnSpPr>
            <a:cxnSpLocks/>
          </p:cNvCxnSpPr>
          <p:nvPr/>
        </p:nvCxnSpPr>
        <p:spPr>
          <a:xfrm flipH="1">
            <a:off x="9959991" y="5599197"/>
            <a:ext cx="44276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731C93C-4586-431C-8312-E58A6C693D9D}"/>
              </a:ext>
            </a:extLst>
          </p:cNvPr>
          <p:cNvCxnSpPr>
            <a:cxnSpLocks/>
          </p:cNvCxnSpPr>
          <p:nvPr/>
        </p:nvCxnSpPr>
        <p:spPr>
          <a:xfrm>
            <a:off x="1830505" y="5599197"/>
            <a:ext cx="44276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341DAE6-B06F-4E2B-B79C-75BB65984587}"/>
              </a:ext>
            </a:extLst>
          </p:cNvPr>
          <p:cNvSpPr txBox="1">
            <a:spLocks/>
          </p:cNvSpPr>
          <p:nvPr/>
        </p:nvSpPr>
        <p:spPr>
          <a:xfrm>
            <a:off x="156386" y="3439916"/>
            <a:ext cx="1660019" cy="638678"/>
          </a:xfrm>
          <a:prstGeom prst="roundRect">
            <a:avLst/>
          </a:prstGeom>
          <a:solidFill>
            <a:srgbClr val="FFFDF3"/>
          </a:solidFill>
          <a:ln w="12700">
            <a:solidFill>
              <a:srgbClr val="274084"/>
            </a:solidFill>
            <a:prstDash val="dashDot"/>
          </a:ln>
        </p:spPr>
        <p:txBody>
          <a:bodyPr vert="horz" wrap="square" lIns="68580" tIns="72000" rIns="68580" bIns="34290" rtlCol="0" anchor="ctr" anchorCtr="0">
            <a:noAutofit/>
          </a:bodyPr>
          <a:lstStyle/>
          <a:p>
            <a:pPr algn="ctr"/>
            <a:r>
              <a:rPr lang="fr-FR" sz="1200" b="1" i="1" dirty="0">
                <a:latin typeface="Marianne" panose="020B0604020202020204"/>
              </a:rPr>
              <a:t>Moyens humains et financiers nécessaires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57B3C9F-704B-4D66-9AF1-EE4327A040D9}"/>
              </a:ext>
            </a:extLst>
          </p:cNvPr>
          <p:cNvCxnSpPr>
            <a:cxnSpLocks/>
          </p:cNvCxnSpPr>
          <p:nvPr/>
        </p:nvCxnSpPr>
        <p:spPr>
          <a:xfrm>
            <a:off x="1830505" y="3915138"/>
            <a:ext cx="44276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7AE2AF8-D4BC-45F4-936E-8B4EA5E9B7D9}"/>
              </a:ext>
            </a:extLst>
          </p:cNvPr>
          <p:cNvSpPr txBox="1">
            <a:spLocks/>
          </p:cNvSpPr>
          <p:nvPr/>
        </p:nvSpPr>
        <p:spPr>
          <a:xfrm>
            <a:off x="10402753" y="914400"/>
            <a:ext cx="1645921" cy="1543963"/>
          </a:xfrm>
          <a:prstGeom prst="roundRect">
            <a:avLst/>
          </a:prstGeom>
          <a:solidFill>
            <a:srgbClr val="FFFDF3"/>
          </a:solidFill>
          <a:ln w="12700">
            <a:solidFill>
              <a:srgbClr val="274084"/>
            </a:solidFill>
            <a:prstDash val="dashDot"/>
          </a:ln>
        </p:spPr>
        <p:txBody>
          <a:bodyPr vert="horz" wrap="square" lIns="68580" tIns="72000" rIns="68580" bIns="34290" rtlCol="0" anchor="ctr" anchorCtr="0">
            <a:noAutofit/>
          </a:bodyPr>
          <a:lstStyle/>
          <a:p>
            <a:pPr algn="ctr"/>
            <a:r>
              <a:rPr lang="fr-FR" sz="1200" b="1" i="1" dirty="0">
                <a:latin typeface="Marianne" panose="020B0604020202020204"/>
              </a:rPr>
              <a:t>Priorité </a:t>
            </a:r>
            <a:r>
              <a:rPr lang="fr-FR" sz="1200" i="1" dirty="0">
                <a:latin typeface="Marianne" panose="020B0604020202020204"/>
              </a:rPr>
              <a:t>(prioritaire / recommandé / aller plus loin) </a:t>
            </a:r>
            <a:r>
              <a:rPr lang="fr-FR" sz="1200" b="1" i="1" dirty="0">
                <a:latin typeface="Marianne" panose="020B0604020202020204"/>
              </a:rPr>
              <a:t>et difficulté de mise en place du levier </a:t>
            </a:r>
            <a:r>
              <a:rPr lang="fr-FR" sz="1200" i="1" dirty="0">
                <a:latin typeface="Marianne" panose="020B0604020202020204"/>
              </a:rPr>
              <a:t>(facile / moyenne / difficile) </a:t>
            </a:r>
            <a:endParaRPr lang="fr-FR" sz="1200" b="1" i="1" dirty="0">
              <a:latin typeface="Marianne" panose="020B0604020202020204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4327A90-AC57-4105-B6C5-76EB44D0FC15}"/>
              </a:ext>
            </a:extLst>
          </p:cNvPr>
          <p:cNvCxnSpPr>
            <a:cxnSpLocks/>
          </p:cNvCxnSpPr>
          <p:nvPr/>
        </p:nvCxnSpPr>
        <p:spPr>
          <a:xfrm flipH="1">
            <a:off x="9959991" y="1991270"/>
            <a:ext cx="44276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D1441C3-B6A9-4E3E-BD99-5265F98FBE87}"/>
              </a:ext>
            </a:extLst>
          </p:cNvPr>
          <p:cNvSpPr txBox="1">
            <a:spLocks/>
          </p:cNvSpPr>
          <p:nvPr/>
        </p:nvSpPr>
        <p:spPr>
          <a:xfrm>
            <a:off x="156386" y="4166111"/>
            <a:ext cx="1660019" cy="706870"/>
          </a:xfrm>
          <a:prstGeom prst="roundRect">
            <a:avLst/>
          </a:prstGeom>
          <a:solidFill>
            <a:srgbClr val="FFFDF3"/>
          </a:solidFill>
          <a:ln w="12700">
            <a:solidFill>
              <a:srgbClr val="274084"/>
            </a:solidFill>
            <a:prstDash val="dashDot"/>
          </a:ln>
        </p:spPr>
        <p:txBody>
          <a:bodyPr vert="horz" wrap="square" lIns="68580" tIns="72000" rIns="68580" bIns="34290" rtlCol="0" anchor="ctr" anchorCtr="0">
            <a:noAutofit/>
          </a:bodyPr>
          <a:lstStyle/>
          <a:p>
            <a:pPr algn="ctr"/>
            <a:r>
              <a:rPr lang="fr-FR" sz="1200" b="1" i="1" dirty="0">
                <a:latin typeface="Marianne" panose="020B0604020202020204"/>
              </a:rPr>
              <a:t>Prérequis nécessaire(s) à la mise en œuvre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DEE353B-A82E-4D46-A25B-518C57226054}"/>
              </a:ext>
            </a:extLst>
          </p:cNvPr>
          <p:cNvCxnSpPr>
            <a:cxnSpLocks/>
          </p:cNvCxnSpPr>
          <p:nvPr/>
        </p:nvCxnSpPr>
        <p:spPr>
          <a:xfrm>
            <a:off x="1830505" y="4307340"/>
            <a:ext cx="44276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87F5088-F374-47AC-BA95-BCEA5252ACB1}"/>
              </a:ext>
            </a:extLst>
          </p:cNvPr>
          <p:cNvSpPr txBox="1">
            <a:spLocks/>
          </p:cNvSpPr>
          <p:nvPr/>
        </p:nvSpPr>
        <p:spPr>
          <a:xfrm>
            <a:off x="156386" y="2237033"/>
            <a:ext cx="1660019" cy="946622"/>
          </a:xfrm>
          <a:prstGeom prst="roundRect">
            <a:avLst/>
          </a:prstGeom>
          <a:solidFill>
            <a:srgbClr val="FFFDF3"/>
          </a:solidFill>
          <a:ln w="12700">
            <a:solidFill>
              <a:srgbClr val="274084"/>
            </a:solidFill>
            <a:prstDash val="dashDot"/>
          </a:ln>
        </p:spPr>
        <p:txBody>
          <a:bodyPr vert="horz" wrap="square" lIns="68580" tIns="72000" rIns="68580" bIns="34290" rtlCol="0" anchor="ctr" anchorCtr="0">
            <a:noAutofit/>
          </a:bodyPr>
          <a:lstStyle/>
          <a:p>
            <a:pPr algn="ctr"/>
            <a:r>
              <a:rPr lang="fr-FR" sz="1200" b="1" i="1" dirty="0">
                <a:latin typeface="Marianne" panose="020B0604020202020204"/>
              </a:rPr>
              <a:t>Résultats attendus pour la collectivité  suite à la mise en œuvre du levier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8F398FD-553E-4B8C-A7C3-9CD736AF7B07}"/>
              </a:ext>
            </a:extLst>
          </p:cNvPr>
          <p:cNvCxnSpPr>
            <a:cxnSpLocks/>
          </p:cNvCxnSpPr>
          <p:nvPr/>
        </p:nvCxnSpPr>
        <p:spPr>
          <a:xfrm>
            <a:off x="1830505" y="2953290"/>
            <a:ext cx="187281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CE129F1F-C037-4003-9D46-D9C56CBC41F2}"/>
              </a:ext>
            </a:extLst>
          </p:cNvPr>
          <p:cNvSpPr txBox="1">
            <a:spLocks/>
          </p:cNvSpPr>
          <p:nvPr/>
        </p:nvSpPr>
        <p:spPr>
          <a:xfrm>
            <a:off x="10402753" y="3187009"/>
            <a:ext cx="1645921" cy="450339"/>
          </a:xfrm>
          <a:prstGeom prst="roundRect">
            <a:avLst/>
          </a:prstGeom>
          <a:solidFill>
            <a:srgbClr val="FFFDF3"/>
          </a:solidFill>
          <a:ln w="12700">
            <a:solidFill>
              <a:srgbClr val="274084"/>
            </a:solidFill>
            <a:prstDash val="dashDot"/>
          </a:ln>
        </p:spPr>
        <p:txBody>
          <a:bodyPr vert="horz" wrap="square" lIns="68580" tIns="72000" rIns="68580" bIns="34290" rtlCol="0" anchor="ctr" anchorCtr="0">
            <a:noAutofit/>
          </a:bodyPr>
          <a:lstStyle/>
          <a:p>
            <a:pPr algn="ctr"/>
            <a:r>
              <a:rPr lang="fr-FR" sz="1200" b="1" i="1" dirty="0">
                <a:latin typeface="Marianne" panose="020B0604020202020204"/>
              </a:rPr>
              <a:t>Responsable et contributeur(s) 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F9389DB-C484-4D8E-B0CE-48CE6E3C115B}"/>
              </a:ext>
            </a:extLst>
          </p:cNvPr>
          <p:cNvCxnSpPr>
            <a:cxnSpLocks/>
          </p:cNvCxnSpPr>
          <p:nvPr/>
        </p:nvCxnSpPr>
        <p:spPr>
          <a:xfrm flipH="1">
            <a:off x="9959991" y="3382407"/>
            <a:ext cx="44276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C56A2E9-7864-40A6-900D-FC133BE0E456}"/>
              </a:ext>
            </a:extLst>
          </p:cNvPr>
          <p:cNvSpPr txBox="1">
            <a:spLocks/>
          </p:cNvSpPr>
          <p:nvPr/>
        </p:nvSpPr>
        <p:spPr>
          <a:xfrm>
            <a:off x="2314601" y="6394744"/>
            <a:ext cx="7631289" cy="381666"/>
          </a:xfrm>
          <a:prstGeom prst="roundRect">
            <a:avLst/>
          </a:prstGeom>
          <a:solidFill>
            <a:srgbClr val="FFFDF3"/>
          </a:solidFill>
          <a:ln w="12700">
            <a:solidFill>
              <a:srgbClr val="274084"/>
            </a:solidFill>
            <a:prstDash val="dashDot"/>
          </a:ln>
        </p:spPr>
        <p:txBody>
          <a:bodyPr vert="horz" wrap="square" lIns="68580" tIns="72000" rIns="68580" bIns="34290" rtlCol="0" anchor="ctr" anchorCtr="0">
            <a:noAutofit/>
          </a:bodyPr>
          <a:lstStyle/>
          <a:p>
            <a:pPr algn="ctr"/>
            <a:r>
              <a:rPr lang="fr-FR" sz="1200" b="1" i="1" dirty="0">
                <a:latin typeface="Marianne" panose="020B0604020202020204"/>
              </a:rPr>
              <a:t>Prévoir au moins 30 minutes pour remplir une fiche actions</a:t>
            </a:r>
          </a:p>
        </p:txBody>
      </p:sp>
    </p:spTree>
    <p:extLst>
      <p:ext uri="{BB962C8B-B14F-4D97-AF65-F5344CB8AC3E}">
        <p14:creationId xmlns:p14="http://schemas.microsoft.com/office/powerpoint/2010/main" val="3213113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/>
          <p:cNvSpPr txBox="1"/>
          <p:nvPr/>
        </p:nvSpPr>
        <p:spPr>
          <a:xfrm>
            <a:off x="-1576137" y="-1082842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350"/>
          </a:p>
        </p:txBody>
      </p:sp>
      <p:sp>
        <p:nvSpPr>
          <p:cNvPr id="36" name="object 14">
            <a:extLst>
              <a:ext uri="{FF2B5EF4-FFF2-40B4-BE49-F238E27FC236}">
                <a16:creationId xmlns:a16="http://schemas.microsoft.com/office/drawing/2014/main" id="{08C2AE7C-AE63-4F71-A978-D1452896F3ED}"/>
              </a:ext>
            </a:extLst>
          </p:cNvPr>
          <p:cNvSpPr txBox="1">
            <a:spLocks/>
          </p:cNvSpPr>
          <p:nvPr/>
        </p:nvSpPr>
        <p:spPr>
          <a:xfrm>
            <a:off x="1257658" y="285453"/>
            <a:ext cx="9654909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 algn="ctr">
              <a:defRPr sz="4000" b="1" i="0">
                <a:solidFill>
                  <a:srgbClr val="2C3176"/>
                </a:solidFill>
                <a:latin typeface="Marianne" panose="020B0604020202020204" charset="0"/>
                <a:ea typeface="+mj-ea"/>
                <a:cs typeface="Arial"/>
              </a:defRPr>
            </a:lvl1pPr>
          </a:lstStyle>
          <a:p>
            <a:r>
              <a:rPr lang="fr-FR" sz="3000"/>
              <a:t>Liste des </a:t>
            </a:r>
            <a:r>
              <a:rPr lang="fr-FR" sz="3000">
                <a:highlight>
                  <a:srgbClr val="FFFF00"/>
                </a:highlight>
              </a:rPr>
              <a:t>X</a:t>
            </a:r>
            <a:r>
              <a:rPr lang="fr-FR" sz="3000"/>
              <a:t> leviers sélectionnés </a:t>
            </a:r>
          </a:p>
        </p:txBody>
      </p:sp>
      <p:sp>
        <p:nvSpPr>
          <p:cNvPr id="37" name="object 14">
            <a:extLst>
              <a:ext uri="{FF2B5EF4-FFF2-40B4-BE49-F238E27FC236}">
                <a16:creationId xmlns:a16="http://schemas.microsoft.com/office/drawing/2014/main" id="{98767E6D-E4C5-4297-8AD6-E844E978527F}"/>
              </a:ext>
            </a:extLst>
          </p:cNvPr>
          <p:cNvSpPr txBox="1">
            <a:spLocks/>
          </p:cNvSpPr>
          <p:nvPr/>
        </p:nvSpPr>
        <p:spPr>
          <a:xfrm>
            <a:off x="1257658" y="855838"/>
            <a:ext cx="9654909" cy="288059"/>
          </a:xfrm>
          <a:prstGeom prst="rect">
            <a:avLst/>
          </a:prstGeom>
        </p:spPr>
        <p:txBody>
          <a:bodyPr vert="horz" wrap="square" lIns="0" tIns="10953" rIns="0" bIns="0" rtlCol="0">
            <a:spAutoFit/>
          </a:bodyPr>
          <a:lstStyle>
            <a:lvl1pPr>
              <a:defRPr sz="18700" b="1" i="0">
                <a:solidFill>
                  <a:srgbClr val="FCCD00"/>
                </a:solidFill>
                <a:latin typeface="Arial"/>
                <a:ea typeface="+mj-ea"/>
                <a:cs typeface="Arial"/>
              </a:defRPr>
            </a:lvl1pPr>
          </a:lstStyle>
          <a:p>
            <a:pPr marL="9525" algn="ctr">
              <a:spcBef>
                <a:spcPts val="86"/>
              </a:spcBef>
            </a:pPr>
            <a:r>
              <a:rPr lang="fr-FR" sz="1800" kern="0" spc="-56">
                <a:solidFill>
                  <a:srgbClr val="2C3176"/>
                </a:solidFill>
                <a:latin typeface="Marianne ExtraBold" charset="0"/>
                <a:ea typeface="Marianne ExtraBold" charset="0"/>
                <a:cs typeface="Marianne ExtraBold" charset="0"/>
              </a:rPr>
              <a:t>Une fiche action à remplir pour chaque levier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89DC09C-13F3-42E8-A156-01142FFB5E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473953"/>
              </p:ext>
            </p:extLst>
          </p:nvPr>
        </p:nvGraphicFramePr>
        <p:xfrm>
          <a:off x="1068995" y="1419273"/>
          <a:ext cx="9654909" cy="36790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51217">
                  <a:extLst>
                    <a:ext uri="{9D8B030D-6E8A-4147-A177-3AD203B41FA5}">
                      <a16:colId xmlns:a16="http://schemas.microsoft.com/office/drawing/2014/main" val="3980143221"/>
                    </a:ext>
                  </a:extLst>
                </a:gridCol>
                <a:gridCol w="5821717">
                  <a:extLst>
                    <a:ext uri="{9D8B030D-6E8A-4147-A177-3AD203B41FA5}">
                      <a16:colId xmlns:a16="http://schemas.microsoft.com/office/drawing/2014/main" val="3623393044"/>
                    </a:ext>
                  </a:extLst>
                </a:gridCol>
                <a:gridCol w="1181975">
                  <a:extLst>
                    <a:ext uri="{9D8B030D-6E8A-4147-A177-3AD203B41FA5}">
                      <a16:colId xmlns:a16="http://schemas.microsoft.com/office/drawing/2014/main" val="3096567098"/>
                    </a:ext>
                  </a:extLst>
                </a:gridCol>
              </a:tblGrid>
              <a:tr h="176938"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1" u="none" strike="noStrike">
                          <a:solidFill>
                            <a:schemeClr val="bg1"/>
                          </a:solidFill>
                          <a:effectLst/>
                          <a:latin typeface="Marianne" panose="020B0604020202020204"/>
                        </a:rPr>
                        <a:t>Dimension</a:t>
                      </a:r>
                      <a:endParaRPr lang="en-GB" sz="1400" b="1" i="0" u="none" strike="noStrike">
                        <a:solidFill>
                          <a:schemeClr val="bg1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1059" marR="1059" marT="1059" marB="0" anchor="ctr">
                    <a:solidFill>
                      <a:srgbClr val="2C31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1" u="none" strike="noStrike">
                          <a:solidFill>
                            <a:schemeClr val="bg1"/>
                          </a:solidFill>
                          <a:effectLst/>
                          <a:latin typeface="Marianne" panose="020B0604020202020204"/>
                        </a:rPr>
                        <a:t>Levier</a:t>
                      </a:r>
                      <a:endParaRPr lang="en-GB" sz="1400" b="1" i="0" u="none" strike="noStrike">
                        <a:solidFill>
                          <a:schemeClr val="bg1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1059" marR="1059" marT="1059" marB="0" anchor="ctr">
                    <a:solidFill>
                      <a:srgbClr val="2C31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1" i="0" u="none" strike="noStrike">
                          <a:solidFill>
                            <a:schemeClr val="bg1"/>
                          </a:solidFill>
                          <a:effectLst/>
                          <a:latin typeface="Marianne" panose="020B0604020202020204"/>
                        </a:rPr>
                        <a:t>Echange n°</a:t>
                      </a:r>
                      <a:endParaRPr lang="en-GB" sz="1400" b="1" i="0" u="none" strike="noStrike">
                        <a:solidFill>
                          <a:schemeClr val="bg1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1059" marR="1059" marT="1059" marB="0" anchor="ctr">
                    <a:solidFill>
                      <a:srgbClr val="2C31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612113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  <a:highlight>
                            <a:srgbClr val="FFFF00"/>
                          </a:highlight>
                          <a:latin typeface="Marianne" panose="020B0604020202020204"/>
                        </a:rPr>
                        <a:t>1. </a:t>
                      </a:r>
                      <a:r>
                        <a:rPr lang="en-GB" sz="1400" u="none" strike="noStrike" err="1">
                          <a:effectLst/>
                          <a:highlight>
                            <a:srgbClr val="FFFF00"/>
                          </a:highlight>
                          <a:latin typeface="Marianne" panose="020B0604020202020204"/>
                        </a:rPr>
                        <a:t>Stratégie</a:t>
                      </a:r>
                      <a:r>
                        <a:rPr lang="en-GB" sz="1400" u="none" strike="noStrike">
                          <a:effectLst/>
                          <a:highlight>
                            <a:srgbClr val="FFFF00"/>
                          </a:highlight>
                          <a:latin typeface="Marianne" panose="020B0604020202020204"/>
                        </a:rPr>
                        <a:t> et </a:t>
                      </a:r>
                      <a:r>
                        <a:rPr lang="en-GB" sz="1400" u="none" strike="noStrike" err="1">
                          <a:effectLst/>
                          <a:highlight>
                            <a:srgbClr val="FFFF00"/>
                          </a:highlight>
                          <a:latin typeface="Marianne" panose="020B0604020202020204"/>
                        </a:rPr>
                        <a:t>Gouvernance</a:t>
                      </a:r>
                      <a:endParaRPr lang="en-GB" sz="1400" b="0" i="0" u="none" strike="noStrike">
                        <a:solidFill>
                          <a:srgbClr val="FFFFFF"/>
                        </a:solidFill>
                        <a:effectLst/>
                        <a:highlight>
                          <a:srgbClr val="FFFF00"/>
                        </a:highlight>
                        <a:latin typeface="Marianne" panose="020B0604020202020204"/>
                      </a:endParaRPr>
                    </a:p>
                  </a:txBody>
                  <a:tcPr marL="1059" marR="1059" marT="1059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>
                          <a:effectLst/>
                          <a:highlight>
                            <a:srgbClr val="FFFF00"/>
                          </a:highlight>
                          <a:latin typeface="Marianne" panose="020B0604020202020204"/>
                        </a:rPr>
                        <a:t>Mettre en place et suivre des indicateurs de pilotage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Marianne" panose="020B0604020202020204"/>
                      </a:endParaRPr>
                    </a:p>
                  </a:txBody>
                  <a:tcPr marL="1059" marR="1059" marT="1059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Marianne" panose="020B0604020202020204"/>
                        </a:rPr>
                        <a:t>1</a:t>
                      </a:r>
                    </a:p>
                  </a:txBody>
                  <a:tcPr marL="1059" marR="1059" marT="1059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093906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  <a:highlight>
                            <a:srgbClr val="FFFF00"/>
                          </a:highlight>
                          <a:latin typeface="Marianne" panose="020B0604020202020204"/>
                        </a:rPr>
                        <a:t>x</a:t>
                      </a:r>
                      <a:endParaRPr lang="en-GB" sz="1400" b="0" i="0" u="none" strike="noStrike">
                        <a:solidFill>
                          <a:srgbClr val="FFFFFF"/>
                        </a:solidFill>
                        <a:effectLst/>
                        <a:highlight>
                          <a:srgbClr val="FFFF00"/>
                        </a:highlight>
                        <a:latin typeface="Marianne" panose="020B0604020202020204"/>
                      </a:endParaRPr>
                    </a:p>
                  </a:txBody>
                  <a:tcPr marL="1059" marR="1059" marT="1059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Marianne" panose="020B0604020202020204"/>
                        </a:rPr>
                        <a:t>x</a:t>
                      </a:r>
                    </a:p>
                  </a:txBody>
                  <a:tcPr marL="1059" marR="1059" marT="1059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Marianne" panose="020B0604020202020204"/>
                        </a:rPr>
                        <a:t>x</a:t>
                      </a:r>
                    </a:p>
                  </a:txBody>
                  <a:tcPr marL="1059" marR="1059" marT="1059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949033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>
                        <a:solidFill>
                          <a:srgbClr val="FFFFFF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1059" marR="1059" marT="1059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1059" marR="1059" marT="1059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1059" marR="1059" marT="1059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794586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>
                        <a:solidFill>
                          <a:srgbClr val="FFFFFF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1059" marR="1059" marT="1059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1059" marR="1059" marT="1059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1059" marR="1059" marT="1059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660682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>
                        <a:solidFill>
                          <a:srgbClr val="FFFFFF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1059" marR="1059" marT="1059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1059" marR="1059" marT="1059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1059" marR="1059" marT="1059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912431"/>
                  </a:ext>
                </a:extLst>
              </a:tr>
              <a:tr h="286863"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>
                        <a:solidFill>
                          <a:srgbClr val="FFFFFF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1059" marR="1059" marT="1059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1059" marR="1059" marT="1059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1059" marR="1059" marT="1059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376018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>
                        <a:solidFill>
                          <a:srgbClr val="FFFFFF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1059" marR="1059" marT="1059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1059" marR="1059" marT="1059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1059" marR="1059" marT="1059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643044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>
                        <a:solidFill>
                          <a:srgbClr val="FFFFFF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1059" marR="1059" marT="1059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1059" marR="1059" marT="1059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1059" marR="1059" marT="1059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597668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>
                        <a:solidFill>
                          <a:srgbClr val="FFFFFF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1059" marR="1059" marT="1059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1059" marR="1059" marT="1059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1059" marR="1059" marT="1059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612497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>
                        <a:solidFill>
                          <a:srgbClr val="FFFFFF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1059" marR="1059" marT="1059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1059" marR="1059" marT="1059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1059" marR="1059" marT="1059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886349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>
                        <a:solidFill>
                          <a:srgbClr val="FFFFFF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1059" marR="1059" marT="1059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1059" marR="1059" marT="1059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1059" marR="1059" marT="1059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122643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l" fontAlgn="ctr"/>
                      <a:endParaRPr lang="fr-FR" sz="1400" b="0" i="0" u="none" strike="noStrike">
                        <a:solidFill>
                          <a:srgbClr val="FFFFFF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1059" marR="1059" marT="1059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1059" marR="1059" marT="1059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1059" marR="1059" marT="1059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930775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>
                        <a:solidFill>
                          <a:srgbClr val="FFFFFF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1059" marR="1059" marT="1059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1059" marR="1059" marT="1059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1059" marR="1059" marT="1059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244446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>
                        <a:solidFill>
                          <a:srgbClr val="FFFFFF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1059" marR="1059" marT="105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1059" marR="1059" marT="105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1059" marR="1059" marT="1059" marB="0" anchor="ctr"/>
                </a:tc>
                <a:extLst>
                  <a:ext uri="{0D108BD9-81ED-4DB2-BD59-A6C34878D82A}">
                    <a16:rowId xmlns:a16="http://schemas.microsoft.com/office/drawing/2014/main" val="808068295"/>
                  </a:ext>
                </a:extLst>
              </a:tr>
              <a:tr h="286863">
                <a:tc>
                  <a:txBody>
                    <a:bodyPr/>
                    <a:lstStyle/>
                    <a:p>
                      <a:pPr algn="l" fontAlgn="ctr"/>
                      <a:endParaRPr lang="fr-FR" sz="1400" b="0" i="0" u="none" strike="noStrike">
                        <a:solidFill>
                          <a:srgbClr val="FFFFFF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1059" marR="1059" marT="105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1059" marR="1059" marT="105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1059" marR="1059" marT="1059" marB="0" anchor="ctr"/>
                </a:tc>
                <a:extLst>
                  <a:ext uri="{0D108BD9-81ED-4DB2-BD59-A6C34878D82A}">
                    <a16:rowId xmlns:a16="http://schemas.microsoft.com/office/drawing/2014/main" val="1769866542"/>
                  </a:ext>
                </a:extLst>
              </a:tr>
            </a:tbl>
          </a:graphicData>
        </a:graphic>
      </p:graphicFrame>
      <p:sp>
        <p:nvSpPr>
          <p:cNvPr id="19" name="object 14">
            <a:extLst>
              <a:ext uri="{FF2B5EF4-FFF2-40B4-BE49-F238E27FC236}">
                <a16:creationId xmlns:a16="http://schemas.microsoft.com/office/drawing/2014/main" id="{B170E087-DEB3-4649-A9B8-3015D71C6968}"/>
              </a:ext>
            </a:extLst>
          </p:cNvPr>
          <p:cNvSpPr txBox="1">
            <a:spLocks/>
          </p:cNvSpPr>
          <p:nvPr/>
        </p:nvSpPr>
        <p:spPr>
          <a:xfrm>
            <a:off x="1068995" y="5288867"/>
            <a:ext cx="9654910" cy="226504"/>
          </a:xfrm>
          <a:prstGeom prst="rect">
            <a:avLst/>
          </a:prstGeom>
          <a:solidFill>
            <a:srgbClr val="FCCD00"/>
          </a:solidFill>
        </p:spPr>
        <p:txBody>
          <a:bodyPr vert="horz" wrap="square" lIns="0" tIns="10953" rIns="0" bIns="0" rtlCol="0">
            <a:spAutoFit/>
          </a:bodyPr>
          <a:lstStyle>
            <a:lvl1pPr>
              <a:defRPr sz="18700" b="1" i="0">
                <a:solidFill>
                  <a:srgbClr val="FCCD00"/>
                </a:solidFill>
                <a:latin typeface="Arial"/>
                <a:ea typeface="+mj-ea"/>
                <a:cs typeface="Arial"/>
              </a:defRPr>
            </a:lvl1pPr>
          </a:lstStyle>
          <a:p>
            <a:pPr marL="9525" algn="ctr">
              <a:spcBef>
                <a:spcPts val="86"/>
              </a:spcBef>
            </a:pPr>
            <a:r>
              <a:rPr lang="fr-FR" sz="1400" kern="0" spc="-56">
                <a:solidFill>
                  <a:schemeClr val="tx1"/>
                </a:solidFill>
                <a:latin typeface="Marianne ExtraBold" charset="0"/>
                <a:ea typeface="Marianne ExtraBold" charset="0"/>
                <a:cs typeface="Marianne ExtraBold" charset="0"/>
              </a:rPr>
              <a:t>Leviers traités lors de cet atelier</a:t>
            </a:r>
          </a:p>
        </p:txBody>
      </p:sp>
      <p:pic>
        <p:nvPicPr>
          <p:cNvPr id="8" name="Picture 2" descr="Pencil ">
            <a:extLst>
              <a:ext uri="{FF2B5EF4-FFF2-40B4-BE49-F238E27FC236}">
                <a16:creationId xmlns:a16="http://schemas.microsoft.com/office/drawing/2014/main" id="{FB77C870-F554-4D56-A143-3F95E05C1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2567" y="1419273"/>
            <a:ext cx="442944" cy="44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FB9ECA-3854-4EBA-8363-55BB5475A92D}"/>
              </a:ext>
            </a:extLst>
          </p:cNvPr>
          <p:cNvSpPr txBox="1">
            <a:spLocks/>
          </p:cNvSpPr>
          <p:nvPr/>
        </p:nvSpPr>
        <p:spPr>
          <a:xfrm>
            <a:off x="1647977" y="5952316"/>
            <a:ext cx="8496943" cy="492258"/>
          </a:xfrm>
          <a:prstGeom prst="roundRect">
            <a:avLst/>
          </a:prstGeom>
          <a:solidFill>
            <a:srgbClr val="FFFDF3"/>
          </a:solidFill>
          <a:ln w="12700">
            <a:solidFill>
              <a:srgbClr val="274084"/>
            </a:solidFill>
            <a:prstDash val="dashDot"/>
          </a:ln>
        </p:spPr>
        <p:txBody>
          <a:bodyPr vert="horz" wrap="square" lIns="91440" tIns="72000" rIns="91440" bIns="45720" rtlCol="0" anchor="ctr" anchorCtr="0">
            <a:noAutofit/>
          </a:bodyPr>
          <a:lstStyle/>
          <a:p>
            <a:pPr algn="ctr"/>
            <a:r>
              <a:rPr lang="fr-FR" sz="1200" b="1" i="1">
                <a:latin typeface="Marianne" panose="020B0604020202020204"/>
              </a:rPr>
              <a:t>Répertorier dans cette page l’ensemble des leviers sélectionnés par la collectivité pour la feuille de route et surligner </a:t>
            </a:r>
            <a:r>
              <a:rPr lang="fr-FR" sz="1200" b="1" i="1">
                <a:highlight>
                  <a:srgbClr val="FCCD00"/>
                </a:highlight>
                <a:latin typeface="Marianne" panose="020B0604020202020204"/>
              </a:rPr>
              <a:t>en orange</a:t>
            </a:r>
            <a:r>
              <a:rPr lang="fr-FR" sz="1200" b="1" i="1">
                <a:latin typeface="Marianne" panose="020B0604020202020204"/>
              </a:rPr>
              <a:t> ceux-qui seront traités lors de l’échange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46090D-856A-4232-BA29-0047B9D166F8}"/>
              </a:ext>
            </a:extLst>
          </p:cNvPr>
          <p:cNvSpPr txBox="1">
            <a:spLocks/>
          </p:cNvSpPr>
          <p:nvPr/>
        </p:nvSpPr>
        <p:spPr>
          <a:xfrm>
            <a:off x="9144001" y="98474"/>
            <a:ext cx="2318797" cy="1023124"/>
          </a:xfrm>
          <a:prstGeom prst="roundRect">
            <a:avLst/>
          </a:prstGeom>
          <a:solidFill>
            <a:srgbClr val="FFFDF3"/>
          </a:solidFill>
          <a:ln w="12700">
            <a:solidFill>
              <a:srgbClr val="274084"/>
            </a:solidFill>
            <a:prstDash val="dashDot"/>
          </a:ln>
        </p:spPr>
        <p:txBody>
          <a:bodyPr vert="horz" wrap="square" lIns="91440" tIns="360000" rIns="91440" bIns="45720" rtlCol="0" anchor="ctr" anchorCtr="0">
            <a:noAutofit/>
          </a:bodyPr>
          <a:lstStyle/>
          <a:p>
            <a:pPr algn="ctr"/>
            <a:r>
              <a:rPr lang="fr-FR" sz="1200" b="1" i="1" dirty="0">
                <a:latin typeface="Marianne" panose="020B0604020202020204"/>
              </a:rPr>
              <a:t>Selon le format choisi par la collectivité (entretien individuel ou collectif, atelier…)</a:t>
            </a:r>
          </a:p>
          <a:p>
            <a:pPr algn="ctr"/>
            <a:endParaRPr lang="fr-FR" sz="1200" b="1" i="1" dirty="0">
              <a:latin typeface="Marianne" panose="020B0604020202020204"/>
            </a:endParaRPr>
          </a:p>
          <a:p>
            <a:pPr algn="ctr"/>
            <a:endParaRPr lang="fr-FR" sz="1200" b="1" i="1" dirty="0">
              <a:latin typeface="Marianne" panose="020B0604020202020204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38F92C1-6D59-4868-BC46-C2E5537A26CD}"/>
              </a:ext>
            </a:extLst>
          </p:cNvPr>
          <p:cNvCxnSpPr>
            <a:cxnSpLocks/>
          </p:cNvCxnSpPr>
          <p:nvPr/>
        </p:nvCxnSpPr>
        <p:spPr>
          <a:xfrm>
            <a:off x="10159633" y="1143897"/>
            <a:ext cx="0" cy="2753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387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3333835F-81E7-4A3A-AFB6-B6C24BAA6B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63" t="-901" b="-1"/>
          <a:stretch/>
        </p:blipFill>
        <p:spPr bwMode="auto">
          <a:xfrm>
            <a:off x="441867" y="1542213"/>
            <a:ext cx="1797885" cy="141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03E4024B-C46E-47C2-99B7-191809305E14}"/>
              </a:ext>
            </a:extLst>
          </p:cNvPr>
          <p:cNvSpPr txBox="1"/>
          <p:nvPr/>
        </p:nvSpPr>
        <p:spPr>
          <a:xfrm>
            <a:off x="245524" y="170982"/>
            <a:ext cx="72595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685800">
              <a:defRPr sz="2700">
                <a:solidFill>
                  <a:prstClr val="black"/>
                </a:solidFill>
                <a:latin typeface="Raleway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" panose="020B0604020202020204"/>
              </a:rPr>
              <a:t>Dimension « </a:t>
            </a:r>
            <a:r>
              <a:rPr kumimoji="0" lang="fr-FR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Marianne" panose="020B0604020202020204"/>
              </a:rPr>
              <a:t>X</a:t>
            </a:r>
            <a:r>
              <a:rPr kumimoji="0" lang="fr-FR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" panose="020B0604020202020204"/>
              </a:rPr>
              <a:t> »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B89FC16-44D6-456A-A2B2-EE9131B42671}"/>
              </a:ext>
            </a:extLst>
          </p:cNvPr>
          <p:cNvSpPr txBox="1"/>
          <p:nvPr/>
        </p:nvSpPr>
        <p:spPr>
          <a:xfrm>
            <a:off x="441986" y="1123008"/>
            <a:ext cx="11308028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" panose="020B0604020202020204"/>
                <a:ea typeface="Raleway" pitchFamily="2" charset="0"/>
                <a:cs typeface="Raleway" pitchFamily="2" charset="0"/>
              </a:rPr>
              <a:t>Levier : </a:t>
            </a: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Marianne" panose="020B0604020202020204"/>
                <a:ea typeface="Raleway" pitchFamily="2" charset="0"/>
                <a:cs typeface="Raleway" pitchFamily="2" charset="0"/>
              </a:rPr>
              <a:t>X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CEF213D-825B-49D2-A02F-7A9E62A49AF7}"/>
              </a:ext>
            </a:extLst>
          </p:cNvPr>
          <p:cNvSpPr/>
          <p:nvPr/>
        </p:nvSpPr>
        <p:spPr bwMode="auto">
          <a:xfrm>
            <a:off x="7622682" y="166842"/>
            <a:ext cx="1915500" cy="724155"/>
          </a:xfrm>
          <a:prstGeom prst="rect">
            <a:avLst/>
          </a:prstGeom>
          <a:noFill/>
          <a:ln w="3175">
            <a:solidFill>
              <a:srgbClr val="009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1200" cap="none" spc="0" normalizeH="0" baseline="0" noProof="0">
                <a:ln>
                  <a:noFill/>
                </a:ln>
                <a:solidFill>
                  <a:srgbClr val="009EC4"/>
                </a:solidFill>
                <a:effectLst/>
                <a:uLnTx/>
                <a:uFillTx/>
                <a:latin typeface="Marianne" panose="020B0604020202020204"/>
                <a:cs typeface="Arial"/>
              </a:rPr>
              <a:t>Priorité 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rianne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rianne" panose="020B0604020202020204"/>
              <a:cs typeface="Arial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F10F907-0E1C-4DF4-885C-327E15AAED20}"/>
              </a:ext>
            </a:extLst>
          </p:cNvPr>
          <p:cNvSpPr/>
          <p:nvPr/>
        </p:nvSpPr>
        <p:spPr bwMode="auto">
          <a:xfrm>
            <a:off x="7772400" y="536310"/>
            <a:ext cx="180000" cy="180000"/>
          </a:xfrm>
          <a:prstGeom prst="ellipse">
            <a:avLst/>
          </a:prstGeom>
          <a:solidFill>
            <a:srgbClr val="009EC4"/>
          </a:solidFill>
          <a:ln>
            <a:solidFill>
              <a:srgbClr val="009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rianne" panose="020B0604020202020204"/>
              <a:cs typeface="Arial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938C297-B7A0-485F-BCF6-7CD2724FAA51}"/>
              </a:ext>
            </a:extLst>
          </p:cNvPr>
          <p:cNvSpPr/>
          <p:nvPr/>
        </p:nvSpPr>
        <p:spPr bwMode="auto">
          <a:xfrm>
            <a:off x="8066467" y="536310"/>
            <a:ext cx="180000" cy="180000"/>
          </a:xfrm>
          <a:prstGeom prst="ellipse">
            <a:avLst/>
          </a:prstGeom>
          <a:solidFill>
            <a:srgbClr val="009EC4"/>
          </a:solidFill>
          <a:ln>
            <a:solidFill>
              <a:srgbClr val="009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rianne" panose="020B0604020202020204"/>
              <a:cs typeface="Arial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1B17666-9016-4EEB-9FD2-CFCDF6C835CD}"/>
              </a:ext>
            </a:extLst>
          </p:cNvPr>
          <p:cNvSpPr/>
          <p:nvPr/>
        </p:nvSpPr>
        <p:spPr bwMode="auto">
          <a:xfrm>
            <a:off x="8360534" y="536310"/>
            <a:ext cx="180000" cy="180000"/>
          </a:xfrm>
          <a:prstGeom prst="ellipse">
            <a:avLst/>
          </a:prstGeom>
          <a:solidFill>
            <a:srgbClr val="009EC4"/>
          </a:solidFill>
          <a:ln>
            <a:solidFill>
              <a:srgbClr val="009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rianne" panose="020B0604020202020204"/>
              <a:cs typeface="Arial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3226239-D7C4-414A-9667-E9AF9B563CF1}"/>
              </a:ext>
            </a:extLst>
          </p:cNvPr>
          <p:cNvSpPr txBox="1"/>
          <p:nvPr/>
        </p:nvSpPr>
        <p:spPr bwMode="auto">
          <a:xfrm>
            <a:off x="8557753" y="494907"/>
            <a:ext cx="9238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Marianne" panose="020B0604020202020204"/>
                <a:cs typeface="Arial"/>
              </a:rPr>
              <a:t>Prioritaire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Marianne" panose="020B0604020202020204"/>
              <a:cs typeface="Arial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821E9A4-8ABC-4976-A53F-4AEE7296C3F1}"/>
              </a:ext>
            </a:extLst>
          </p:cNvPr>
          <p:cNvSpPr/>
          <p:nvPr/>
        </p:nvSpPr>
        <p:spPr bwMode="auto">
          <a:xfrm>
            <a:off x="9655827" y="166841"/>
            <a:ext cx="2094185" cy="724157"/>
          </a:xfrm>
          <a:prstGeom prst="rect">
            <a:avLst/>
          </a:prstGeom>
          <a:noFill/>
          <a:ln w="3175">
            <a:solidFill>
              <a:srgbClr val="009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1200" cap="none" spc="0" normalizeH="0" baseline="0" noProof="0">
                <a:ln>
                  <a:noFill/>
                </a:ln>
                <a:solidFill>
                  <a:srgbClr val="009EC4"/>
                </a:solidFill>
                <a:effectLst/>
                <a:uLnTx/>
                <a:uFillTx/>
                <a:latin typeface="Marianne" panose="020B0604020202020204"/>
                <a:cs typeface="Arial"/>
              </a:rPr>
              <a:t>Difficulté de mise en œuvre 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rianne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rianne" panose="020B0604020202020204"/>
              <a:cs typeface="Arial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5891839-822F-42AD-880E-5A8BFE38905E}"/>
              </a:ext>
            </a:extLst>
          </p:cNvPr>
          <p:cNvSpPr/>
          <p:nvPr/>
        </p:nvSpPr>
        <p:spPr bwMode="auto">
          <a:xfrm>
            <a:off x="9783325" y="539208"/>
            <a:ext cx="180000" cy="180000"/>
          </a:xfrm>
          <a:prstGeom prst="ellipse">
            <a:avLst/>
          </a:prstGeom>
          <a:solidFill>
            <a:srgbClr val="009EC4"/>
          </a:solidFill>
          <a:ln>
            <a:solidFill>
              <a:srgbClr val="009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rianne" panose="020B0604020202020204"/>
              <a:cs typeface="Arial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33D50B0-A900-46EF-88A7-D3DF6DCCCB6D}"/>
              </a:ext>
            </a:extLst>
          </p:cNvPr>
          <p:cNvSpPr/>
          <p:nvPr/>
        </p:nvSpPr>
        <p:spPr bwMode="auto">
          <a:xfrm>
            <a:off x="10077392" y="539208"/>
            <a:ext cx="180000" cy="180000"/>
          </a:xfrm>
          <a:prstGeom prst="ellipse">
            <a:avLst/>
          </a:prstGeom>
          <a:solidFill>
            <a:srgbClr val="009EC4"/>
          </a:solidFill>
          <a:ln>
            <a:solidFill>
              <a:srgbClr val="009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rianne" panose="020B0604020202020204"/>
              <a:cs typeface="Arial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9094825-A873-4F5C-A6D1-B3B22A451AEA}"/>
              </a:ext>
            </a:extLst>
          </p:cNvPr>
          <p:cNvSpPr/>
          <p:nvPr/>
        </p:nvSpPr>
        <p:spPr bwMode="auto">
          <a:xfrm>
            <a:off x="10371459" y="539208"/>
            <a:ext cx="180000" cy="180000"/>
          </a:xfrm>
          <a:prstGeom prst="ellipse">
            <a:avLst/>
          </a:prstGeom>
          <a:solidFill>
            <a:srgbClr val="009EC4"/>
          </a:solidFill>
          <a:ln>
            <a:solidFill>
              <a:srgbClr val="009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rianne" panose="020B0604020202020204"/>
              <a:cs typeface="Arial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E007421-A35D-4C0A-A6E2-C10F8F24D6AC}"/>
              </a:ext>
            </a:extLst>
          </p:cNvPr>
          <p:cNvSpPr txBox="1"/>
          <p:nvPr/>
        </p:nvSpPr>
        <p:spPr bwMode="auto">
          <a:xfrm>
            <a:off x="10601729" y="497805"/>
            <a:ext cx="9238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Marianne" panose="020B0604020202020204"/>
                <a:cs typeface="Arial"/>
              </a:rPr>
              <a:t>Difficile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Marianne" panose="020B0604020202020204"/>
              <a:cs typeface="Arial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5C7EFBB-1FA0-48CA-9904-C1ACF3E95AE4}"/>
              </a:ext>
            </a:extLst>
          </p:cNvPr>
          <p:cNvSpPr txBox="1"/>
          <p:nvPr/>
        </p:nvSpPr>
        <p:spPr bwMode="auto">
          <a:xfrm>
            <a:off x="13242582" y="172180"/>
            <a:ext cx="9238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FF"/>
                </a:highlight>
                <a:uLnTx/>
                <a:uFillTx/>
                <a:latin typeface="Marianne" panose="020B0604020202020204"/>
                <a:cs typeface="Arial"/>
              </a:rPr>
              <a:t>Facile 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FFFF"/>
              </a:highlight>
              <a:uLnTx/>
              <a:uFillTx/>
              <a:latin typeface="Marianne" panose="020B0604020202020204"/>
              <a:cs typeface="Arial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068031-E6C1-4958-8D0F-E7160DF28CAD}"/>
              </a:ext>
            </a:extLst>
          </p:cNvPr>
          <p:cNvSpPr txBox="1"/>
          <p:nvPr/>
        </p:nvSpPr>
        <p:spPr bwMode="auto">
          <a:xfrm>
            <a:off x="13242582" y="664834"/>
            <a:ext cx="9238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FF"/>
                </a:highlight>
                <a:uLnTx/>
                <a:uFillTx/>
                <a:latin typeface="Marianne" panose="020B0604020202020204"/>
                <a:cs typeface="Arial"/>
              </a:rPr>
              <a:t>Difficile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FFFF"/>
              </a:highlight>
              <a:uLnTx/>
              <a:uFillTx/>
              <a:latin typeface="Marianne" panose="020B0604020202020204"/>
              <a:cs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ADD0603-7445-431A-97F0-16171A894AC5}"/>
              </a:ext>
            </a:extLst>
          </p:cNvPr>
          <p:cNvSpPr txBox="1"/>
          <p:nvPr/>
        </p:nvSpPr>
        <p:spPr bwMode="auto">
          <a:xfrm>
            <a:off x="12229305" y="172180"/>
            <a:ext cx="11594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FF"/>
                </a:highlight>
                <a:uLnTx/>
                <a:uFillTx/>
                <a:latin typeface="Marianne" panose="020B0604020202020204"/>
                <a:cs typeface="Arial"/>
              </a:rPr>
              <a:t>Aller plus loin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FFFF"/>
              </a:highlight>
              <a:uLnTx/>
              <a:uFillTx/>
              <a:latin typeface="Marianne" panose="020B0604020202020204"/>
              <a:cs typeface="Arial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E628FEC-1676-4AF2-AF9A-C06799E2D3DF}"/>
              </a:ext>
            </a:extLst>
          </p:cNvPr>
          <p:cNvSpPr txBox="1"/>
          <p:nvPr/>
        </p:nvSpPr>
        <p:spPr bwMode="auto">
          <a:xfrm>
            <a:off x="13242582" y="418507"/>
            <a:ext cx="9238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FF"/>
                </a:highlight>
                <a:uLnTx/>
                <a:uFillTx/>
                <a:latin typeface="Marianne" panose="020B0604020202020204"/>
                <a:cs typeface="Arial"/>
              </a:rPr>
              <a:t>Moyenne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FFFF"/>
              </a:highlight>
              <a:uLnTx/>
              <a:uFillTx/>
              <a:latin typeface="Marianne" panose="020B0604020202020204"/>
              <a:cs typeface="Arial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36D5384-40A7-4C4E-B7D9-C98096415604}"/>
              </a:ext>
            </a:extLst>
          </p:cNvPr>
          <p:cNvSpPr txBox="1"/>
          <p:nvPr/>
        </p:nvSpPr>
        <p:spPr bwMode="auto">
          <a:xfrm>
            <a:off x="12229305" y="418507"/>
            <a:ext cx="108243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FF"/>
                </a:highlight>
                <a:uLnTx/>
                <a:uFillTx/>
                <a:latin typeface="Marianne" panose="020B0604020202020204"/>
                <a:cs typeface="Arial"/>
              </a:rPr>
              <a:t>Recommandé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FFFF"/>
              </a:highlight>
              <a:uLnTx/>
              <a:uFillTx/>
              <a:latin typeface="Marianne" panose="020B0604020202020204"/>
              <a:cs typeface="Arial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96A7CE5-005D-4481-AC54-690F35A02AF7}"/>
              </a:ext>
            </a:extLst>
          </p:cNvPr>
          <p:cNvSpPr txBox="1"/>
          <p:nvPr/>
        </p:nvSpPr>
        <p:spPr bwMode="auto">
          <a:xfrm>
            <a:off x="12229305" y="664834"/>
            <a:ext cx="9238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FF"/>
                </a:highlight>
                <a:uLnTx/>
                <a:uFillTx/>
                <a:latin typeface="Marianne" panose="020B0604020202020204"/>
                <a:cs typeface="Arial"/>
              </a:rPr>
              <a:t>Prioritaire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FFFF"/>
              </a:highlight>
              <a:uLnTx/>
              <a:uFillTx/>
              <a:latin typeface="Marianne" panose="020B0604020202020204"/>
              <a:cs typeface="Arial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4B94BF5-7D85-4B81-9EBD-9656B80930A6}"/>
              </a:ext>
            </a:extLst>
          </p:cNvPr>
          <p:cNvSpPr/>
          <p:nvPr/>
        </p:nvSpPr>
        <p:spPr>
          <a:xfrm>
            <a:off x="2277189" y="1548530"/>
            <a:ext cx="6472433" cy="663268"/>
          </a:xfrm>
          <a:prstGeom prst="rect">
            <a:avLst/>
          </a:prstGeom>
          <a:noFill/>
          <a:ln w="3175">
            <a:solidFill>
              <a:srgbClr val="009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9EC4"/>
                </a:solidFill>
                <a:effectLst/>
                <a:uLnTx/>
                <a:uFillTx/>
                <a:latin typeface="Marianne" panose="020B0604020202020204"/>
              </a:rPr>
              <a:t>Résultat(s) attendu(s) pour ce levier : </a:t>
            </a:r>
          </a:p>
          <a:p>
            <a:pPr marL="171446" marR="0" lvl="0" indent="-17144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Marianne" panose="020B0604020202020204"/>
              </a:rPr>
              <a:t>A définir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B4C8157-FABA-446C-85C2-CE7BE858D022}"/>
              </a:ext>
            </a:extLst>
          </p:cNvPr>
          <p:cNvSpPr/>
          <p:nvPr/>
        </p:nvSpPr>
        <p:spPr>
          <a:xfrm>
            <a:off x="2277075" y="2212314"/>
            <a:ext cx="3663117" cy="749191"/>
          </a:xfrm>
          <a:prstGeom prst="rect">
            <a:avLst/>
          </a:prstGeom>
          <a:noFill/>
          <a:ln w="3175">
            <a:solidFill>
              <a:srgbClr val="009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9EC4"/>
                </a:solidFill>
                <a:effectLst/>
                <a:uLnTx/>
                <a:uFillTx/>
                <a:latin typeface="Marianne" panose="020B0604020202020204"/>
              </a:rPr>
              <a:t>Responsable </a:t>
            </a: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srgbClr val="009EC4"/>
                </a:solidFill>
                <a:effectLst/>
                <a:uLnTx/>
                <a:uFillTx/>
                <a:latin typeface="Marianne" panose="020B0604020202020204"/>
              </a:rPr>
              <a:t>(1 max.) </a:t>
            </a: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9EC4"/>
                </a:solidFill>
                <a:effectLst/>
                <a:uLnTx/>
                <a:uFillTx/>
                <a:latin typeface="Marianne" panose="020B0604020202020204"/>
              </a:rPr>
              <a:t>:</a:t>
            </a:r>
          </a:p>
          <a:p>
            <a:pPr marL="171446" marR="0" lvl="0" indent="-17144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050">
                <a:solidFill>
                  <a:prstClr val="black"/>
                </a:solidFill>
                <a:highlight>
                  <a:srgbClr val="FFFF00"/>
                </a:highlight>
                <a:latin typeface="Marianne" panose="020B0604020202020204"/>
              </a:rPr>
              <a:t>A définir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C6566B3-BC50-42F8-8566-8BB2072EC11D}"/>
              </a:ext>
            </a:extLst>
          </p:cNvPr>
          <p:cNvSpPr/>
          <p:nvPr/>
        </p:nvSpPr>
        <p:spPr>
          <a:xfrm>
            <a:off x="5940309" y="2211798"/>
            <a:ext cx="5809705" cy="752858"/>
          </a:xfrm>
          <a:prstGeom prst="rect">
            <a:avLst/>
          </a:prstGeom>
          <a:noFill/>
          <a:ln w="3175">
            <a:solidFill>
              <a:srgbClr val="009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9EC4"/>
                </a:solidFill>
                <a:effectLst/>
                <a:uLnTx/>
                <a:uFillTx/>
                <a:latin typeface="Marianne" panose="020B0604020202020204"/>
              </a:rPr>
              <a:t>Contributeur(s) 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050">
                <a:solidFill>
                  <a:prstClr val="black"/>
                </a:solidFill>
                <a:highlight>
                  <a:srgbClr val="FFFF00"/>
                </a:highlight>
                <a:latin typeface="Marianne" panose="020B0604020202020204"/>
              </a:rPr>
              <a:t>A définir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05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rianne" panose="020B0604020202020204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5DB6EF9-53A1-443A-A332-C6BE46D8F6F1}"/>
              </a:ext>
            </a:extLst>
          </p:cNvPr>
          <p:cNvSpPr/>
          <p:nvPr/>
        </p:nvSpPr>
        <p:spPr>
          <a:xfrm>
            <a:off x="8749738" y="1548530"/>
            <a:ext cx="3000274" cy="664461"/>
          </a:xfrm>
          <a:prstGeom prst="rect">
            <a:avLst/>
          </a:prstGeom>
          <a:noFill/>
          <a:ln w="3175">
            <a:solidFill>
              <a:srgbClr val="009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9EC4"/>
                </a:solidFill>
                <a:effectLst/>
                <a:uLnTx/>
                <a:uFillTx/>
                <a:latin typeface="Marianne" panose="020B0604020202020204"/>
              </a:rPr>
              <a:t>Calendrier 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" panose="020B0604020202020204"/>
              </a:rPr>
              <a:t>Début : </a:t>
            </a:r>
            <a:r>
              <a:rPr lang="fr-FR" sz="1050">
                <a:solidFill>
                  <a:prstClr val="black"/>
                </a:solidFill>
                <a:highlight>
                  <a:srgbClr val="FFFF00"/>
                </a:highlight>
                <a:latin typeface="Marianne" panose="020B0604020202020204"/>
              </a:rPr>
              <a:t>A définir</a:t>
            </a:r>
          </a:p>
          <a:p>
            <a:pPr marL="171446" indent="-171446" defTabSz="914378">
              <a:buFont typeface="Arial" panose="020B0604020202020204" pitchFamily="34" charset="0"/>
              <a:buChar char="•"/>
              <a:defRPr/>
            </a:pPr>
            <a:r>
              <a:rPr kumimoji="0" lang="fr-FR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" panose="020B0604020202020204"/>
              </a:rPr>
              <a:t>Fin : </a:t>
            </a:r>
            <a:r>
              <a:rPr lang="fr-FR" sz="1050">
                <a:solidFill>
                  <a:prstClr val="black"/>
                </a:solidFill>
                <a:highlight>
                  <a:srgbClr val="FFFF00"/>
                </a:highlight>
                <a:latin typeface="Marianne" panose="020B0604020202020204"/>
              </a:rPr>
              <a:t>A définir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rianne" panose="020B0604020202020204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A95CFAD-BBF8-466E-8337-9E0FCD66F201}"/>
              </a:ext>
            </a:extLst>
          </p:cNvPr>
          <p:cNvSpPr/>
          <p:nvPr/>
        </p:nvSpPr>
        <p:spPr>
          <a:xfrm>
            <a:off x="5940312" y="4470679"/>
            <a:ext cx="5809703" cy="253466"/>
          </a:xfrm>
          <a:prstGeom prst="rect">
            <a:avLst/>
          </a:prstGeom>
          <a:solidFill>
            <a:srgbClr val="009EC4"/>
          </a:solidFill>
          <a:ln w="3175">
            <a:solidFill>
              <a:srgbClr val="009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rianne" panose="020B0604020202020204"/>
              </a:rPr>
              <a:t>Actions à mettre en œuvre pour ce levier : 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FFF71EF-DB00-4E1C-9CC6-A101694165E9}"/>
              </a:ext>
            </a:extLst>
          </p:cNvPr>
          <p:cNvSpPr/>
          <p:nvPr/>
        </p:nvSpPr>
        <p:spPr>
          <a:xfrm>
            <a:off x="433598" y="3083719"/>
            <a:ext cx="2616783" cy="612850"/>
          </a:xfrm>
          <a:prstGeom prst="rect">
            <a:avLst/>
          </a:prstGeom>
          <a:noFill/>
          <a:ln w="3175">
            <a:solidFill>
              <a:srgbClr val="009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9EC4"/>
                </a:solidFill>
                <a:effectLst/>
                <a:uLnTx/>
                <a:uFillTx/>
                <a:latin typeface="Marianne" panose="020B0604020202020204"/>
              </a:rPr>
              <a:t>Moyens humains (ETP ou JH) : </a:t>
            </a:r>
          </a:p>
          <a:p>
            <a:pPr marL="171446" marR="0" lvl="0" indent="-17144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050">
                <a:solidFill>
                  <a:prstClr val="black"/>
                </a:solidFill>
                <a:highlight>
                  <a:srgbClr val="FFFF00"/>
                </a:highlight>
                <a:latin typeface="Marianne" panose="020B0604020202020204"/>
              </a:rPr>
              <a:t>A définir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78D541F-DF91-493C-B2F3-67FA8AB15279}"/>
              </a:ext>
            </a:extLst>
          </p:cNvPr>
          <p:cNvSpPr/>
          <p:nvPr/>
        </p:nvSpPr>
        <p:spPr>
          <a:xfrm>
            <a:off x="3049806" y="3083374"/>
            <a:ext cx="2718535" cy="612973"/>
          </a:xfrm>
          <a:prstGeom prst="rect">
            <a:avLst/>
          </a:prstGeom>
          <a:noFill/>
          <a:ln w="3175">
            <a:solidFill>
              <a:srgbClr val="009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9EC4"/>
                </a:solidFill>
                <a:effectLst/>
                <a:uLnTx/>
                <a:uFillTx/>
                <a:latin typeface="Marianne" panose="020B0604020202020204"/>
              </a:rPr>
              <a:t>Moyens en euros : </a:t>
            </a:r>
          </a:p>
          <a:p>
            <a:pPr marL="171446" marR="0" lvl="0" indent="-17144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050" b="1" i="0" u="none" strike="noStrike" kern="1200" cap="none" spc="0" normalizeH="0" baseline="0" noProof="0">
                <a:ln>
                  <a:noFill/>
                </a:ln>
                <a:solidFill>
                  <a:srgbClr val="009EC4"/>
                </a:solidFill>
                <a:effectLst/>
                <a:uLnTx/>
                <a:uFillTx/>
                <a:latin typeface="Marianne" panose="020B0604020202020204"/>
              </a:rPr>
              <a:t> </a:t>
            </a:r>
            <a:r>
              <a:rPr lang="fr-FR" sz="1050">
                <a:solidFill>
                  <a:prstClr val="black"/>
                </a:solidFill>
                <a:highlight>
                  <a:srgbClr val="FFFF00"/>
                </a:highlight>
                <a:latin typeface="Marianne" panose="020B0604020202020204"/>
              </a:rPr>
              <a:t>A définir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050">
              <a:solidFill>
                <a:prstClr val="black"/>
              </a:solidFill>
              <a:highlight>
                <a:srgbClr val="FFFF00"/>
              </a:highlight>
              <a:latin typeface="Marianne" panose="020B0604020202020204"/>
            </a:endParaRPr>
          </a:p>
        </p:txBody>
      </p:sp>
      <p:graphicFrame>
        <p:nvGraphicFramePr>
          <p:cNvPr id="82" name="Tableau 18">
            <a:extLst>
              <a:ext uri="{FF2B5EF4-FFF2-40B4-BE49-F238E27FC236}">
                <a16:creationId xmlns:a16="http://schemas.microsoft.com/office/drawing/2014/main" id="{C9D45321-3240-445F-966C-565E7E79AB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647863"/>
              </p:ext>
            </p:extLst>
          </p:nvPr>
        </p:nvGraphicFramePr>
        <p:xfrm>
          <a:off x="441986" y="4724145"/>
          <a:ext cx="5334741" cy="1676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1414">
                  <a:extLst>
                    <a:ext uri="{9D8B030D-6E8A-4147-A177-3AD203B41FA5}">
                      <a16:colId xmlns:a16="http://schemas.microsoft.com/office/drawing/2014/main" val="1487511526"/>
                    </a:ext>
                  </a:extLst>
                </a:gridCol>
                <a:gridCol w="1433327">
                  <a:extLst>
                    <a:ext uri="{9D8B030D-6E8A-4147-A177-3AD203B41FA5}">
                      <a16:colId xmlns:a16="http://schemas.microsoft.com/office/drawing/2014/main" val="3310808463"/>
                    </a:ext>
                  </a:extLst>
                </a:gridCol>
              </a:tblGrid>
              <a:tr h="418262">
                <a:tc>
                  <a:txBody>
                    <a:bodyPr/>
                    <a:lstStyle/>
                    <a:p>
                      <a:pPr algn="ctr"/>
                      <a:r>
                        <a:rPr lang="fr-FR" sz="1100" noProof="0">
                          <a:solidFill>
                            <a:srgbClr val="009EC4"/>
                          </a:solidFill>
                          <a:latin typeface="Marianne" panose="020B0604020202020204"/>
                        </a:rPr>
                        <a:t>Indicateurs de performance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noProof="0">
                          <a:solidFill>
                            <a:srgbClr val="009EC4"/>
                          </a:solidFill>
                          <a:latin typeface="Marianne" panose="020B0604020202020204"/>
                        </a:rPr>
                        <a:t>Valeur</a:t>
                      </a:r>
                    </a:p>
                  </a:txBody>
                  <a:tcPr anchor="ctr">
                    <a:lnT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745045"/>
                  </a:ext>
                </a:extLst>
              </a:tr>
              <a:tr h="480998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050" kern="120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A définir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kern="120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A définir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191164"/>
                  </a:ext>
                </a:extLst>
              </a:tr>
              <a:tr h="388698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050" kern="1200" noProof="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A définir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kern="1200" noProof="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A définir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435494"/>
                  </a:ext>
                </a:extLst>
              </a:tr>
              <a:tr h="388698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050" kern="120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A définir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kern="120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A définir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558915"/>
                  </a:ext>
                </a:extLst>
              </a:tr>
            </a:tbl>
          </a:graphicData>
        </a:graphic>
      </p:graphicFrame>
      <p:graphicFrame>
        <p:nvGraphicFramePr>
          <p:cNvPr id="83" name="Tableau 5">
            <a:extLst>
              <a:ext uri="{FF2B5EF4-FFF2-40B4-BE49-F238E27FC236}">
                <a16:creationId xmlns:a16="http://schemas.microsoft.com/office/drawing/2014/main" id="{7BD54018-8AC8-4C12-B9A7-CE4C636A8C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692339"/>
              </p:ext>
            </p:extLst>
          </p:nvPr>
        </p:nvGraphicFramePr>
        <p:xfrm>
          <a:off x="5940311" y="4724146"/>
          <a:ext cx="5809702" cy="1676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0341">
                  <a:extLst>
                    <a:ext uri="{9D8B030D-6E8A-4147-A177-3AD203B41FA5}">
                      <a16:colId xmlns:a16="http://schemas.microsoft.com/office/drawing/2014/main" val="1426292725"/>
                    </a:ext>
                  </a:extLst>
                </a:gridCol>
                <a:gridCol w="1068788">
                  <a:extLst>
                    <a:ext uri="{9D8B030D-6E8A-4147-A177-3AD203B41FA5}">
                      <a16:colId xmlns:a16="http://schemas.microsoft.com/office/drawing/2014/main" val="1476013416"/>
                    </a:ext>
                  </a:extLst>
                </a:gridCol>
                <a:gridCol w="990573">
                  <a:extLst>
                    <a:ext uri="{9D8B030D-6E8A-4147-A177-3AD203B41FA5}">
                      <a16:colId xmlns:a16="http://schemas.microsoft.com/office/drawing/2014/main" val="1551106248"/>
                    </a:ext>
                  </a:extLst>
                </a:gridCol>
              </a:tblGrid>
              <a:tr h="26795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100" b="1" kern="1200" noProof="0">
                          <a:solidFill>
                            <a:srgbClr val="009EC4"/>
                          </a:solidFill>
                          <a:latin typeface="Marianne" panose="020B0604020202020204"/>
                          <a:ea typeface="+mn-ea"/>
                          <a:cs typeface="+mn-cs"/>
                        </a:rPr>
                        <a:t>Action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100" b="1" kern="1200" noProof="0">
                          <a:solidFill>
                            <a:srgbClr val="009EC4"/>
                          </a:solidFill>
                          <a:latin typeface="Marianne" panose="020B0604020202020204"/>
                          <a:ea typeface="+mn-ea"/>
                          <a:cs typeface="+mn-cs"/>
                        </a:rPr>
                        <a:t>Qui ?</a:t>
                      </a:r>
                    </a:p>
                  </a:txBody>
                  <a:tcPr anchor="ctr">
                    <a:lnT w="3175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100" b="1" kern="1200" noProof="0">
                          <a:solidFill>
                            <a:srgbClr val="009EC4"/>
                          </a:solidFill>
                          <a:latin typeface="Marianne" panose="020B0604020202020204"/>
                          <a:ea typeface="+mn-ea"/>
                          <a:cs typeface="+mn-cs"/>
                        </a:rPr>
                        <a:t>Echéance ?</a:t>
                      </a:r>
                    </a:p>
                  </a:txBody>
                  <a:tcPr anchor="ctr">
                    <a:lnR w="3175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157746"/>
                  </a:ext>
                </a:extLst>
              </a:tr>
              <a:tr h="2600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kern="120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1. A définir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kern="120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A définir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kern="120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A définir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051417"/>
                  </a:ext>
                </a:extLst>
              </a:tr>
              <a:tr h="2871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kern="1200" noProof="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2. A définir</a:t>
                      </a:r>
                      <a:endParaRPr lang="fr-FR" sz="1050" kern="1200">
                        <a:solidFill>
                          <a:prstClr val="black"/>
                        </a:solidFill>
                        <a:highlight>
                          <a:srgbClr val="FFFF00"/>
                        </a:highlight>
                        <a:latin typeface="Marianne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kern="1200" noProof="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A définir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kern="1200" noProof="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A définir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590821"/>
                  </a:ext>
                </a:extLst>
              </a:tr>
              <a:tr h="2871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kern="1200" noProof="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3. A définir</a:t>
                      </a:r>
                      <a:endParaRPr lang="fr-FR" sz="1050" kern="1200">
                        <a:solidFill>
                          <a:prstClr val="black"/>
                        </a:solidFill>
                        <a:highlight>
                          <a:srgbClr val="FFFF00"/>
                        </a:highlight>
                        <a:latin typeface="Marianne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kern="1200" noProof="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A définir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kern="1200" noProof="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A définir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206784"/>
                  </a:ext>
                </a:extLst>
              </a:tr>
              <a:tr h="2871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kern="1200" noProof="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4. A définir</a:t>
                      </a:r>
                      <a:endParaRPr lang="fr-FR" sz="1050" kern="1200">
                        <a:solidFill>
                          <a:prstClr val="black"/>
                        </a:solidFill>
                        <a:highlight>
                          <a:srgbClr val="FFFF00"/>
                        </a:highlight>
                        <a:latin typeface="Marianne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kern="1200" noProof="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A définir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kern="1200" noProof="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A définir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531421"/>
                  </a:ext>
                </a:extLst>
              </a:tr>
              <a:tr h="2871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kern="120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5. </a:t>
                      </a:r>
                      <a:r>
                        <a:rPr lang="fr-FR" sz="1050" kern="1200" noProof="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A définir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kern="1200" noProof="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A définir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kern="1200" noProof="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A définir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734672"/>
                  </a:ext>
                </a:extLst>
              </a:tr>
            </a:tbl>
          </a:graphicData>
        </a:graphic>
      </p:graphicFrame>
      <p:sp>
        <p:nvSpPr>
          <p:cNvPr id="84" name="Rectangle 83">
            <a:extLst>
              <a:ext uri="{FF2B5EF4-FFF2-40B4-BE49-F238E27FC236}">
                <a16:creationId xmlns:a16="http://schemas.microsoft.com/office/drawing/2014/main" id="{3E173B7E-AA3D-4802-AF98-8BEB5D3524DF}"/>
              </a:ext>
            </a:extLst>
          </p:cNvPr>
          <p:cNvSpPr/>
          <p:nvPr/>
        </p:nvSpPr>
        <p:spPr>
          <a:xfrm>
            <a:off x="433599" y="3695700"/>
            <a:ext cx="5334742" cy="679133"/>
          </a:xfrm>
          <a:prstGeom prst="rect">
            <a:avLst/>
          </a:prstGeom>
          <a:noFill/>
          <a:ln w="3175">
            <a:solidFill>
              <a:srgbClr val="009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9EC4"/>
                </a:solidFill>
                <a:effectLst/>
                <a:uLnTx/>
                <a:uFillTx/>
                <a:latin typeface="Marianne" panose="020B0604020202020204"/>
              </a:rPr>
              <a:t>Prérequis : </a:t>
            </a:r>
          </a:p>
          <a:p>
            <a:pPr marL="171446" marR="0" lvl="0" indent="-17144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050">
                <a:solidFill>
                  <a:prstClr val="black"/>
                </a:solidFill>
                <a:highlight>
                  <a:srgbClr val="FFFF00"/>
                </a:highlight>
                <a:latin typeface="Marianne" panose="020B0604020202020204"/>
              </a:rPr>
              <a:t>A définir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rianne" panose="020B0604020202020204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2BB708BD-2EDE-4DAE-8A07-A9B397A7B68F}"/>
              </a:ext>
            </a:extLst>
          </p:cNvPr>
          <p:cNvSpPr/>
          <p:nvPr/>
        </p:nvSpPr>
        <p:spPr>
          <a:xfrm>
            <a:off x="433598" y="4458250"/>
            <a:ext cx="5334741" cy="265895"/>
          </a:xfrm>
          <a:prstGeom prst="rect">
            <a:avLst/>
          </a:prstGeom>
          <a:solidFill>
            <a:srgbClr val="009EC4"/>
          </a:solidFill>
          <a:ln w="3175">
            <a:solidFill>
              <a:srgbClr val="009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rianne" panose="020B0604020202020204"/>
              </a:rPr>
              <a:t>Suivi des indicateurs de performance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30809885-3079-40EE-99B7-D59D51D27863}"/>
              </a:ext>
            </a:extLst>
          </p:cNvPr>
          <p:cNvSpPr/>
          <p:nvPr/>
        </p:nvSpPr>
        <p:spPr>
          <a:xfrm>
            <a:off x="5940310" y="3085747"/>
            <a:ext cx="5809703" cy="243206"/>
          </a:xfrm>
          <a:prstGeom prst="rect">
            <a:avLst/>
          </a:prstGeom>
          <a:solidFill>
            <a:srgbClr val="009EC4"/>
          </a:solidFill>
          <a:ln w="3175">
            <a:solidFill>
              <a:srgbClr val="009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rianne" panose="020B0604020202020204"/>
              </a:rPr>
              <a:t>Périmètre (à cocher) :</a:t>
            </a:r>
          </a:p>
        </p:txBody>
      </p:sp>
      <p:graphicFrame>
        <p:nvGraphicFramePr>
          <p:cNvPr id="87" name="Tableau 5">
            <a:extLst>
              <a:ext uri="{FF2B5EF4-FFF2-40B4-BE49-F238E27FC236}">
                <a16:creationId xmlns:a16="http://schemas.microsoft.com/office/drawing/2014/main" id="{86A40B63-D947-4AA3-91AC-0F934CBB96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655994"/>
              </p:ext>
            </p:extLst>
          </p:nvPr>
        </p:nvGraphicFramePr>
        <p:xfrm>
          <a:off x="5940310" y="3324377"/>
          <a:ext cx="5809703" cy="1050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3440">
                  <a:extLst>
                    <a:ext uri="{9D8B030D-6E8A-4147-A177-3AD203B41FA5}">
                      <a16:colId xmlns:a16="http://schemas.microsoft.com/office/drawing/2014/main" val="1426292725"/>
                    </a:ext>
                  </a:extLst>
                </a:gridCol>
                <a:gridCol w="796263">
                  <a:extLst>
                    <a:ext uri="{9D8B030D-6E8A-4147-A177-3AD203B41FA5}">
                      <a16:colId xmlns:a16="http://schemas.microsoft.com/office/drawing/2014/main" val="1476013416"/>
                    </a:ext>
                  </a:extLst>
                </a:gridCol>
              </a:tblGrid>
              <a:tr h="2626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i="0" kern="1200" noProof="0">
                          <a:solidFill>
                            <a:schemeClr val="tx1"/>
                          </a:solidFill>
                          <a:latin typeface="Marianne" panose="020B0604020202020204"/>
                          <a:ea typeface="+mn-ea"/>
                          <a:cs typeface="+mn-cs"/>
                        </a:rPr>
                        <a:t>La DSI 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050" b="1" kern="120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566244"/>
                  </a:ext>
                </a:extLst>
              </a:tr>
              <a:tr h="2626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i="0">
                          <a:solidFill>
                            <a:schemeClr val="tx1"/>
                          </a:solidFill>
                          <a:latin typeface="Marianne" panose="020B0604020202020204"/>
                        </a:rPr>
                        <a:t>Les services généraux de la collectivité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050" b="1" kern="120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590821"/>
                  </a:ext>
                </a:extLst>
              </a:tr>
              <a:tr h="2626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i="0">
                          <a:solidFill>
                            <a:schemeClr val="tx1"/>
                          </a:solidFill>
                          <a:latin typeface="Marianne" panose="020B0604020202020204"/>
                        </a:rPr>
                        <a:t>Tous les services et équipements de la collectivité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050" b="1" kern="120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730918"/>
                  </a:ext>
                </a:extLst>
              </a:tr>
              <a:tr h="2626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i="0">
                          <a:solidFill>
                            <a:schemeClr val="tx1"/>
                          </a:solidFill>
                          <a:latin typeface="Marianne" panose="020B0604020202020204"/>
                        </a:rPr>
                        <a:t>Le territoire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050" b="1" kern="120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852030"/>
                  </a:ext>
                </a:extLst>
              </a:tr>
            </a:tbl>
          </a:graphicData>
        </a:graphic>
      </p:graphicFrame>
      <p:sp>
        <p:nvSpPr>
          <p:cNvPr id="38" name="Rectangle 37">
            <a:extLst>
              <a:ext uri="{FF2B5EF4-FFF2-40B4-BE49-F238E27FC236}">
                <a16:creationId xmlns:a16="http://schemas.microsoft.com/office/drawing/2014/main" id="{6F68326F-CEBA-4601-A91A-4B44C18FED91}"/>
              </a:ext>
            </a:extLst>
          </p:cNvPr>
          <p:cNvSpPr/>
          <p:nvPr/>
        </p:nvSpPr>
        <p:spPr>
          <a:xfrm rot="1637421">
            <a:off x="10278756" y="1328534"/>
            <a:ext cx="1742609" cy="3861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" panose="020B0604020202020204"/>
              </a:rPr>
              <a:t>Modèle vide</a:t>
            </a:r>
          </a:p>
        </p:txBody>
      </p:sp>
      <p:pic>
        <p:nvPicPr>
          <p:cNvPr id="52" name="Picture 2" descr="Pencil ">
            <a:extLst>
              <a:ext uri="{FF2B5EF4-FFF2-40B4-BE49-F238E27FC236}">
                <a16:creationId xmlns:a16="http://schemas.microsoft.com/office/drawing/2014/main" id="{88D8F3FB-1466-4D7E-A83B-FAAB627D8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356" y="182768"/>
            <a:ext cx="442944" cy="44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167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0a858bc-b19d-4d92-a6f0-3eb7f146635e">
      <Terms xmlns="http://schemas.microsoft.com/office/infopath/2007/PartnerControls"/>
    </lcf76f155ced4ddcb4097134ff3c332f>
    <TaxCatchAll xmlns="b4304807-af67-4394-b1cc-13a8c181bc5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ABF071EC5FD74EA0222A382BA34C08" ma:contentTypeVersion="12" ma:contentTypeDescription="Create a new document." ma:contentTypeScope="" ma:versionID="6437b9147eb140727f6f4fa3f7f293d0">
  <xsd:schema xmlns:xsd="http://www.w3.org/2001/XMLSchema" xmlns:xs="http://www.w3.org/2001/XMLSchema" xmlns:p="http://schemas.microsoft.com/office/2006/metadata/properties" xmlns:ns2="70a858bc-b19d-4d92-a6f0-3eb7f146635e" xmlns:ns3="b4304807-af67-4394-b1cc-13a8c181bc53" targetNamespace="http://schemas.microsoft.com/office/2006/metadata/properties" ma:root="true" ma:fieldsID="6c16b85eed8d78a614b2263c024838c3" ns2:_="" ns3:_="">
    <xsd:import namespace="70a858bc-b19d-4d92-a6f0-3eb7f146635e"/>
    <xsd:import namespace="b4304807-af67-4394-b1cc-13a8c181bc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a858bc-b19d-4d92-a6f0-3eb7f14663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b3623ea3-be23-4189-a25b-bcadb097ef1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304807-af67-4394-b1cc-13a8c181bc53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dcde11a9-839a-425a-afe4-dde1e3626ca3}" ma:internalName="TaxCatchAll" ma:showField="CatchAllData" ma:web="b4304807-af67-4394-b1cc-13a8c181bc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694D31-C5E3-49FB-ACE0-6260BE30B7E6}">
  <ds:schemaRefs>
    <ds:schemaRef ds:uri="http://schemas.microsoft.com/office/2006/metadata/properties"/>
    <ds:schemaRef ds:uri="70a858bc-b19d-4d92-a6f0-3eb7f146635e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elements/1.1/"/>
    <ds:schemaRef ds:uri="b4304807-af67-4394-b1cc-13a8c181bc5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C521260-31AC-4EBF-99D0-9D62560453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160257-2859-4931-9C87-2F83BE106B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a858bc-b19d-4d92-a6f0-3eb7f146635e"/>
    <ds:schemaRef ds:uri="b4304807-af67-4394-b1cc-13a8c181bc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1578</TotalTime>
  <Words>694</Words>
  <Application>Microsoft Office PowerPoint</Application>
  <PresentationFormat>Grand écran</PresentationFormat>
  <Paragraphs>137</Paragraphs>
  <Slides>7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6" baseType="lpstr">
      <vt:lpstr>Ubuntu</vt:lpstr>
      <vt:lpstr>Raleway</vt:lpstr>
      <vt:lpstr>Marianne</vt:lpstr>
      <vt:lpstr>Ubuntu Medium</vt:lpstr>
      <vt:lpstr>Calibri</vt:lpstr>
      <vt:lpstr>Verdana</vt:lpstr>
      <vt:lpstr>Arial</vt:lpstr>
      <vt:lpstr>Marianne ExtraBold</vt:lpstr>
      <vt:lpstr>Office Theme</vt:lpstr>
      <vt:lpstr>Présentation PowerPoint</vt:lpstr>
      <vt:lpstr>Présentation PowerPoint</vt:lpstr>
      <vt:lpstr>Echanges sur les fiches actions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ANCT</dc:creator>
  <cp:lastModifiedBy>GODEFROY Nathan</cp:lastModifiedBy>
  <cp:revision>8</cp:revision>
  <dcterms:created xsi:type="dcterms:W3CDTF">2022-01-03T12:49:09Z</dcterms:created>
  <dcterms:modified xsi:type="dcterms:W3CDTF">2024-03-21T14:01:13Z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0x01010069ABF071EC5FD74EA0222A382BA34C08</vt:lpwstr>
  </property>
  <property fmtid="{D5CDD505-2E9C-101B-9397-08002B2CF9AE}" pid="3" name="MediaServiceImageTags">
    <vt:lpwstr/>
  </property>
</Properties>
</file>