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77" r:id="rId5"/>
    <p:sldId id="270" r:id="rId6"/>
    <p:sldId id="278" r:id="rId7"/>
    <p:sldId id="321" r:id="rId8"/>
    <p:sldId id="303" r:id="rId9"/>
    <p:sldId id="309" r:id="rId10"/>
    <p:sldId id="267" r:id="rId11"/>
    <p:sldId id="271" r:id="rId12"/>
    <p:sldId id="281" r:id="rId13"/>
    <p:sldId id="2147471965" r:id="rId14"/>
    <p:sldId id="292" r:id="rId15"/>
    <p:sldId id="305" r:id="rId16"/>
    <p:sldId id="307" r:id="rId17"/>
    <p:sldId id="2147373650" r:id="rId18"/>
    <p:sldId id="275" r:id="rId19"/>
    <p:sldId id="2147471968" r:id="rId20"/>
    <p:sldId id="268" r:id="rId21"/>
    <p:sldId id="282" r:id="rId22"/>
    <p:sldId id="297" r:id="rId23"/>
    <p:sldId id="301" r:id="rId24"/>
    <p:sldId id="284" r:id="rId25"/>
    <p:sldId id="285" r:id="rId26"/>
    <p:sldId id="291" r:id="rId27"/>
    <p:sldId id="317" r:id="rId28"/>
    <p:sldId id="2147373651" r:id="rId29"/>
    <p:sldId id="2147471967" r:id="rId30"/>
    <p:sldId id="2147472064" r:id="rId31"/>
    <p:sldId id="2147472065" r:id="rId32"/>
    <p:sldId id="319" r:id="rId33"/>
    <p:sldId id="320" r:id="rId34"/>
    <p:sldId id="2147472058" r:id="rId35"/>
    <p:sldId id="2147472059" r:id="rId36"/>
    <p:sldId id="2147472060" r:id="rId37"/>
    <p:sldId id="2147472061" r:id="rId38"/>
    <p:sldId id="2147472062" r:id="rId39"/>
    <p:sldId id="2147472063" r:id="rId40"/>
    <p:sldId id="294" r:id="rId41"/>
  </p:sldIdLst>
  <p:sldSz cx="16256000" cy="9144000"/>
  <p:notesSz cx="16256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pport COPIL" id="{B6DB443B-2274-4773-8885-3F81941FBD12}">
          <p14:sldIdLst>
            <p14:sldId id="277"/>
            <p14:sldId id="270"/>
            <p14:sldId id="278"/>
            <p14:sldId id="321"/>
            <p14:sldId id="303"/>
            <p14:sldId id="309"/>
            <p14:sldId id="267"/>
            <p14:sldId id="271"/>
            <p14:sldId id="281"/>
            <p14:sldId id="2147471965"/>
            <p14:sldId id="292"/>
            <p14:sldId id="305"/>
            <p14:sldId id="307"/>
            <p14:sldId id="2147373650"/>
            <p14:sldId id="275"/>
            <p14:sldId id="2147471968"/>
            <p14:sldId id="268"/>
            <p14:sldId id="282"/>
            <p14:sldId id="297"/>
            <p14:sldId id="301"/>
            <p14:sldId id="284"/>
            <p14:sldId id="285"/>
            <p14:sldId id="291"/>
            <p14:sldId id="317"/>
            <p14:sldId id="2147373651"/>
            <p14:sldId id="2147471967"/>
            <p14:sldId id="2147472064"/>
            <p14:sldId id="2147472065"/>
            <p14:sldId id="319"/>
            <p14:sldId id="320"/>
            <p14:sldId id="2147472058"/>
            <p14:sldId id="2147472059"/>
            <p14:sldId id="2147472060"/>
            <p14:sldId id="2147472061"/>
            <p14:sldId id="2147472062"/>
            <p14:sldId id="2147472063"/>
            <p14:sldId id="29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4C0ACE-92DA-A973-A5BC-4293BFD470DB}" name="BOURCIER, Lisa" initials="BL" userId="S::lisa.bourcier@capgemini.com::34ced679-46ee-4fd6-a517-bd6e357c42de" providerId="AD"/>
  <p188:author id="{C37AC1DA-0C6A-1779-FB0A-5FDDC19D26F1}" name="COSTE, Julia" initials="CJ" userId="S::julia.coste@capgemini.com::74146493-d905-4622-836d-733151bbf5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CE6F2"/>
    <a:srgbClr val="008373"/>
    <a:srgbClr val="5D6DB3"/>
    <a:srgbClr val="FFCA05"/>
    <a:srgbClr val="FCCD00"/>
    <a:srgbClr val="2C3176"/>
    <a:srgbClr val="00B59E"/>
    <a:srgbClr val="00A894"/>
    <a:srgbClr val="FFD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651EA-3357-4C9C-AAAA-C8089D3E4638}" v="2" dt="2023-12-14T14:22:24.3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36"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761167535768934E-2"/>
          <c:y val="5.7503544111384815E-2"/>
          <c:w val="0.89562391526944807"/>
          <c:h val="0.62609738086125954"/>
        </c:manualLayout>
      </c:layout>
      <c:lineChart>
        <c:grouping val="standard"/>
        <c:varyColors val="0"/>
        <c:ser>
          <c:idx val="0"/>
          <c:order val="0"/>
          <c:tx>
            <c:strRef>
              <c:f>Sheet2!$B$11</c:f>
              <c:strCache>
                <c:ptCount val="1"/>
                <c:pt idx="0">
                  <c:v>Projections basées sur la consommation de 2015</c:v>
                </c:pt>
              </c:strCache>
            </c:strRef>
          </c:tx>
          <c:spPr>
            <a:ln w="28575" cap="rnd">
              <a:solidFill>
                <a:srgbClr val="00C37B"/>
              </a:solidFill>
              <a:round/>
            </a:ln>
            <a:effectLst/>
          </c:spPr>
          <c:marker>
            <c:symbol val="circle"/>
            <c:size val="5"/>
            <c:spPr>
              <a:solidFill>
                <a:srgbClr val="00C37B"/>
              </a:solidFill>
              <a:ln w="9525">
                <a:solidFill>
                  <a:srgbClr val="00C37B"/>
                </a:solidFill>
              </a:ln>
              <a:effectLst/>
            </c:spPr>
          </c:marker>
          <c:cat>
            <c:numRef>
              <c:f>Sheet2!$C$10:$R$10</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Sheet2!$C$11:$R$11</c:f>
              <c:numCache>
                <c:formatCode>0.0%</c:formatCode>
                <c:ptCount val="16"/>
                <c:pt idx="0">
                  <c:v>1.7999999999999999E-2</c:v>
                </c:pt>
                <c:pt idx="1">
                  <c:v>1.7999999999999999E-2</c:v>
                </c:pt>
                <c:pt idx="2">
                  <c:v>1.9E-2</c:v>
                </c:pt>
                <c:pt idx="3">
                  <c:v>1.9E-2</c:v>
                </c:pt>
                <c:pt idx="4">
                  <c:v>1.9E-2</c:v>
                </c:pt>
                <c:pt idx="5">
                  <c:v>1.9E-2</c:v>
                </c:pt>
                <c:pt idx="6">
                  <c:v>0.02</c:v>
                </c:pt>
                <c:pt idx="7">
                  <c:v>2.0500000000000001E-2</c:v>
                </c:pt>
                <c:pt idx="8">
                  <c:v>2.1000000000000001E-2</c:v>
                </c:pt>
                <c:pt idx="9">
                  <c:v>2.1999999999999999E-2</c:v>
                </c:pt>
                <c:pt idx="10">
                  <c:v>2.3E-2</c:v>
                </c:pt>
                <c:pt idx="11">
                  <c:v>2.4E-2</c:v>
                </c:pt>
                <c:pt idx="12">
                  <c:v>2.5000000000000001E-2</c:v>
                </c:pt>
                <c:pt idx="13">
                  <c:v>2.7E-2</c:v>
                </c:pt>
                <c:pt idx="14">
                  <c:v>0.03</c:v>
                </c:pt>
                <c:pt idx="15">
                  <c:v>3.3000000000000002E-2</c:v>
                </c:pt>
              </c:numCache>
            </c:numRef>
          </c:val>
          <c:smooth val="0"/>
          <c:extLst>
            <c:ext xmlns:c16="http://schemas.microsoft.com/office/drawing/2014/chart" uri="{C3380CC4-5D6E-409C-BE32-E72D297353CC}">
              <c16:uniqueId val="{00000000-0B20-42A2-9669-AC37AABE1A88}"/>
            </c:ext>
          </c:extLst>
        </c:ser>
        <c:ser>
          <c:idx val="1"/>
          <c:order val="1"/>
          <c:tx>
            <c:strRef>
              <c:f>Sheet2!$B$12</c:f>
              <c:strCache>
                <c:ptCount val="1"/>
                <c:pt idx="0">
                  <c:v>Projections mises à jour en 2018</c:v>
                </c:pt>
              </c:strCache>
            </c:strRef>
          </c:tx>
          <c:spPr>
            <a:ln w="28575" cap="rnd">
              <a:solidFill>
                <a:srgbClr val="00C37B">
                  <a:lumMod val="50000"/>
                </a:srgbClr>
              </a:solidFill>
              <a:round/>
            </a:ln>
            <a:effectLst/>
          </c:spPr>
          <c:marker>
            <c:symbol val="circle"/>
            <c:size val="5"/>
            <c:spPr>
              <a:solidFill>
                <a:srgbClr val="00C37B">
                  <a:lumMod val="50000"/>
                </a:srgbClr>
              </a:solidFill>
              <a:ln w="9525">
                <a:solidFill>
                  <a:srgbClr val="00C37B">
                    <a:lumMod val="50000"/>
                  </a:srgbClr>
                </a:solidFill>
              </a:ln>
              <a:effectLst/>
            </c:spPr>
          </c:marker>
          <c:cat>
            <c:numRef>
              <c:f>Sheet2!$C$10:$R$10</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Sheet2!$C$12:$R$12</c:f>
              <c:numCache>
                <c:formatCode>0.0%</c:formatCode>
                <c:ptCount val="16"/>
                <c:pt idx="0">
                  <c:v>1.7999999999999999E-2</c:v>
                </c:pt>
                <c:pt idx="1">
                  <c:v>1.7999999999999999E-2</c:v>
                </c:pt>
                <c:pt idx="2">
                  <c:v>1.9E-2</c:v>
                </c:pt>
                <c:pt idx="3">
                  <c:v>1.9E-2</c:v>
                </c:pt>
                <c:pt idx="4">
                  <c:v>0.02</c:v>
                </c:pt>
                <c:pt idx="5">
                  <c:v>2.3E-2</c:v>
                </c:pt>
                <c:pt idx="6">
                  <c:v>2.5000000000000001E-2</c:v>
                </c:pt>
                <c:pt idx="7">
                  <c:v>2.7E-2</c:v>
                </c:pt>
                <c:pt idx="8">
                  <c:v>2.9000000000000001E-2</c:v>
                </c:pt>
                <c:pt idx="9">
                  <c:v>3.2000000000000001E-2</c:v>
                </c:pt>
                <c:pt idx="10">
                  <c:v>3.4000000000000002E-2</c:v>
                </c:pt>
                <c:pt idx="11">
                  <c:v>3.5999999999999997E-2</c:v>
                </c:pt>
                <c:pt idx="12">
                  <c:v>3.7999999999999999E-2</c:v>
                </c:pt>
                <c:pt idx="13">
                  <c:v>4.1000000000000002E-2</c:v>
                </c:pt>
                <c:pt idx="14">
                  <c:v>4.5999999999999999E-2</c:v>
                </c:pt>
                <c:pt idx="15">
                  <c:v>5.1999999999999998E-2</c:v>
                </c:pt>
              </c:numCache>
            </c:numRef>
          </c:val>
          <c:smooth val="0"/>
          <c:extLst>
            <c:ext xmlns:c16="http://schemas.microsoft.com/office/drawing/2014/chart" uri="{C3380CC4-5D6E-409C-BE32-E72D297353CC}">
              <c16:uniqueId val="{00000001-0B20-42A2-9669-AC37AABE1A88}"/>
            </c:ext>
          </c:extLst>
        </c:ser>
        <c:ser>
          <c:idx val="2"/>
          <c:order val="2"/>
          <c:tx>
            <c:strRef>
              <c:f>Sheet2!$B$13</c:f>
              <c:strCache>
                <c:ptCount val="1"/>
                <c:pt idx="0">
                  <c:v>Mise en place de la sobriété numérique à partir de 2018</c:v>
                </c:pt>
              </c:strCache>
            </c:strRef>
          </c:tx>
          <c:spPr>
            <a:ln w="28575" cap="rnd">
              <a:solidFill>
                <a:schemeClr val="accent3"/>
              </a:solidFill>
              <a:prstDash val="dash"/>
              <a:round/>
            </a:ln>
            <a:effectLst/>
          </c:spPr>
          <c:marker>
            <c:symbol val="circle"/>
            <c:size val="5"/>
            <c:spPr>
              <a:solidFill>
                <a:schemeClr val="accent3"/>
              </a:solidFill>
              <a:ln w="9525">
                <a:solidFill>
                  <a:schemeClr val="accent3"/>
                </a:solidFill>
                <a:prstDash val="dash"/>
              </a:ln>
              <a:effectLst/>
            </c:spPr>
          </c:marker>
          <c:cat>
            <c:numRef>
              <c:f>Sheet2!$C$10:$R$10</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Sheet2!$C$13:$R$13</c:f>
              <c:numCache>
                <c:formatCode>0.0%</c:formatCode>
                <c:ptCount val="16"/>
                <c:pt idx="0">
                  <c:v>1.7999999999999999E-2</c:v>
                </c:pt>
                <c:pt idx="1">
                  <c:v>1.7999999999999999E-2</c:v>
                </c:pt>
                <c:pt idx="2">
                  <c:v>1.9E-2</c:v>
                </c:pt>
                <c:pt idx="3">
                  <c:v>1.9E-2</c:v>
                </c:pt>
                <c:pt idx="4">
                  <c:v>0.02</c:v>
                </c:pt>
                <c:pt idx="5">
                  <c:v>2.3E-2</c:v>
                </c:pt>
                <c:pt idx="6">
                  <c:v>2.5000000000000001E-2</c:v>
                </c:pt>
                <c:pt idx="7">
                  <c:v>2.7E-2</c:v>
                </c:pt>
                <c:pt idx="8">
                  <c:v>2.8000000000000001E-2</c:v>
                </c:pt>
                <c:pt idx="9">
                  <c:v>2.9000000000000001E-2</c:v>
                </c:pt>
                <c:pt idx="10">
                  <c:v>3.2000000000000001E-2</c:v>
                </c:pt>
                <c:pt idx="11">
                  <c:v>3.2000000000000001E-2</c:v>
                </c:pt>
                <c:pt idx="12">
                  <c:v>3.2000000000000001E-2</c:v>
                </c:pt>
                <c:pt idx="13">
                  <c:v>3.2000000000000001E-2</c:v>
                </c:pt>
                <c:pt idx="14">
                  <c:v>3.3000000000000002E-2</c:v>
                </c:pt>
                <c:pt idx="15">
                  <c:v>3.3000000000000002E-2</c:v>
                </c:pt>
              </c:numCache>
            </c:numRef>
          </c:val>
          <c:smooth val="0"/>
          <c:extLst>
            <c:ext xmlns:c16="http://schemas.microsoft.com/office/drawing/2014/chart" uri="{C3380CC4-5D6E-409C-BE32-E72D297353CC}">
              <c16:uniqueId val="{00000002-0B20-42A2-9669-AC37AABE1A88}"/>
            </c:ext>
          </c:extLst>
        </c:ser>
        <c:dLbls>
          <c:showLegendKey val="0"/>
          <c:showVal val="0"/>
          <c:showCatName val="0"/>
          <c:showSerName val="0"/>
          <c:showPercent val="0"/>
          <c:showBubbleSize val="0"/>
        </c:dLbls>
        <c:marker val="1"/>
        <c:smooth val="0"/>
        <c:axId val="608346784"/>
        <c:axId val="607913568"/>
      </c:lineChart>
      <c:catAx>
        <c:axId val="60834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74084"/>
                </a:solidFill>
                <a:latin typeface="+mn-lt"/>
                <a:ea typeface="+mn-ea"/>
                <a:cs typeface="+mn-cs"/>
              </a:defRPr>
            </a:pPr>
            <a:endParaRPr lang="fr-FR"/>
          </a:p>
        </c:txPr>
        <c:crossAx val="607913568"/>
        <c:crosses val="autoZero"/>
        <c:auto val="1"/>
        <c:lblAlgn val="ctr"/>
        <c:lblOffset val="100"/>
        <c:noMultiLvlLbl val="0"/>
      </c:catAx>
      <c:valAx>
        <c:axId val="607913568"/>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74084"/>
                </a:solidFill>
                <a:latin typeface="+mn-lt"/>
                <a:ea typeface="+mn-ea"/>
                <a:cs typeface="+mn-cs"/>
              </a:defRPr>
            </a:pPr>
            <a:endParaRPr lang="fr-FR"/>
          </a:p>
        </c:txPr>
        <c:crossAx val="60834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274084"/>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274084"/>
          </a:solidFill>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30D03D61-BA27-4308-B90D-EB1370B871F7}" type="datetimeFigureOut">
              <a:rPr lang="fr-FR" smtClean="0"/>
              <a:t>21/03/2024</a:t>
            </a:fld>
            <a:endParaRPr lang="fr-FR"/>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C8E23553-3E12-43A2-B8C8-20CBAD40D927}" type="slidenum">
              <a:rPr lang="fr-FR" smtClean="0"/>
              <a:t>‹N°›</a:t>
            </a:fld>
            <a:endParaRPr lang="fr-FR"/>
          </a:p>
        </p:txBody>
      </p:sp>
    </p:spTree>
    <p:extLst>
      <p:ext uri="{BB962C8B-B14F-4D97-AF65-F5344CB8AC3E}">
        <p14:creationId xmlns:p14="http://schemas.microsoft.com/office/powerpoint/2010/main" val="51498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8E23553-3E12-43A2-B8C8-20CBAD40D927}" type="slidenum">
              <a:rPr lang="fr-FR" smtClean="0"/>
              <a:t>1</a:t>
            </a:fld>
            <a:endParaRPr lang="fr-FR"/>
          </a:p>
        </p:txBody>
      </p:sp>
    </p:spTree>
    <p:extLst>
      <p:ext uri="{BB962C8B-B14F-4D97-AF65-F5344CB8AC3E}">
        <p14:creationId xmlns:p14="http://schemas.microsoft.com/office/powerpoint/2010/main" val="451012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8B5CF-5911-406E-9768-5DE441B1FD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71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8E23553-3E12-43A2-B8C8-20CBAD40D927}" type="slidenum">
              <a:rPr lang="fr-FR" smtClean="0"/>
              <a:t>9</a:t>
            </a:fld>
            <a:endParaRPr lang="fr-FR"/>
          </a:p>
        </p:txBody>
      </p:sp>
    </p:spTree>
    <p:extLst>
      <p:ext uri="{BB962C8B-B14F-4D97-AF65-F5344CB8AC3E}">
        <p14:creationId xmlns:p14="http://schemas.microsoft.com/office/powerpoint/2010/main" val="351294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F4E16B-F770-4A1D-BB7A-00E8F6C13A94}" type="slidenum">
              <a:rPr lang="en-GB" smtClean="0"/>
              <a:t>10</a:t>
            </a:fld>
            <a:endParaRPr lang="en-GB"/>
          </a:p>
        </p:txBody>
      </p:sp>
    </p:spTree>
    <p:extLst>
      <p:ext uri="{BB962C8B-B14F-4D97-AF65-F5344CB8AC3E}">
        <p14:creationId xmlns:p14="http://schemas.microsoft.com/office/powerpoint/2010/main" val="92928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FR"/>
          </a:p>
        </p:txBody>
      </p:sp>
      <p:sp>
        <p:nvSpPr>
          <p:cNvPr id="4" name="Slide Number Placeholder 3"/>
          <p:cNvSpPr>
            <a:spLocks noGrp="1"/>
          </p:cNvSpPr>
          <p:nvPr>
            <p:ph type="sldNum" sz="quarter" idx="5"/>
          </p:nvPr>
        </p:nvSpPr>
        <p:spPr/>
        <p:txBody>
          <a:bodyPr/>
          <a:lstStyle/>
          <a:p>
            <a:fld id="{C8E23553-3E12-43A2-B8C8-20CBAD40D927}" type="slidenum">
              <a:rPr lang="fr-FR" smtClean="0"/>
              <a:t>19</a:t>
            </a:fld>
            <a:endParaRPr lang="fr-FR"/>
          </a:p>
        </p:txBody>
      </p:sp>
    </p:spTree>
    <p:extLst>
      <p:ext uri="{BB962C8B-B14F-4D97-AF65-F5344CB8AC3E}">
        <p14:creationId xmlns:p14="http://schemas.microsoft.com/office/powerpoint/2010/main" val="57526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FR"/>
          </a:p>
        </p:txBody>
      </p:sp>
      <p:sp>
        <p:nvSpPr>
          <p:cNvPr id="4" name="Slide Number Placeholder 3"/>
          <p:cNvSpPr>
            <a:spLocks noGrp="1"/>
          </p:cNvSpPr>
          <p:nvPr>
            <p:ph type="sldNum" sz="quarter" idx="5"/>
          </p:nvPr>
        </p:nvSpPr>
        <p:spPr/>
        <p:txBody>
          <a:bodyPr/>
          <a:lstStyle/>
          <a:p>
            <a:fld id="{C8E23553-3E12-43A2-B8C8-20CBAD40D927}" type="slidenum">
              <a:rPr lang="fr-FR" smtClean="0"/>
              <a:t>21</a:t>
            </a:fld>
            <a:endParaRPr lang="fr-FR"/>
          </a:p>
        </p:txBody>
      </p:sp>
    </p:spTree>
    <p:extLst>
      <p:ext uri="{BB962C8B-B14F-4D97-AF65-F5344CB8AC3E}">
        <p14:creationId xmlns:p14="http://schemas.microsoft.com/office/powerpoint/2010/main" val="265655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8E23553-3E12-43A2-B8C8-20CBAD40D927}" type="slidenum">
              <a:rPr lang="fr-FR" smtClean="0"/>
              <a:t>22</a:t>
            </a:fld>
            <a:endParaRPr lang="fr-FR"/>
          </a:p>
        </p:txBody>
      </p:sp>
    </p:spTree>
    <p:extLst>
      <p:ext uri="{BB962C8B-B14F-4D97-AF65-F5344CB8AC3E}">
        <p14:creationId xmlns:p14="http://schemas.microsoft.com/office/powerpoint/2010/main" val="147773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8B5CF-5911-406E-9768-5DE441B1FD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90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F4E16B-F770-4A1D-BB7A-00E8F6C13A94}" type="slidenum">
              <a:rPr lang="en-GB" smtClean="0"/>
              <a:t>27</a:t>
            </a:fld>
            <a:endParaRPr lang="en-GB"/>
          </a:p>
        </p:txBody>
      </p:sp>
    </p:spTree>
    <p:extLst>
      <p:ext uri="{BB962C8B-B14F-4D97-AF65-F5344CB8AC3E}">
        <p14:creationId xmlns:p14="http://schemas.microsoft.com/office/powerpoint/2010/main" val="92928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FR" noProof="0"/>
          </a:p>
          <a:p>
            <a:pPr marL="171450" indent="-171450">
              <a:buFont typeface="Arial" panose="020B0604020202020204" pitchFamily="34" charset="0"/>
              <a:buChar char="•"/>
            </a:pPr>
            <a:endParaRPr lang="fr-FR" noProof="0"/>
          </a:p>
          <a:p>
            <a:endParaRPr lang="fr-FR" noProof="0"/>
          </a:p>
          <a:p>
            <a:endParaRPr lang="fr-FR" noProof="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8B5CF-5911-406E-9768-5DE441B1FD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78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19202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sz="half" idx="2"/>
          </p:nvPr>
        </p:nvSpPr>
        <p:spPr>
          <a:xfrm>
            <a:off x="812800" y="2103120"/>
            <a:ext cx="707136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object 23">
            <a:extLst>
              <a:ext uri="{FF2B5EF4-FFF2-40B4-BE49-F238E27FC236}">
                <a16:creationId xmlns:a16="http://schemas.microsoft.com/office/drawing/2014/main" id="{0724D82D-6F80-473F-B921-64D4711D2354}"/>
              </a:ext>
            </a:extLst>
          </p:cNvPr>
          <p:cNvSpPr/>
          <p:nvPr userDrawn="1"/>
        </p:nvSpPr>
        <p:spPr>
          <a:xfrm>
            <a:off x="13452563" y="0"/>
            <a:ext cx="2803525" cy="2910205"/>
          </a:xfrm>
          <a:custGeom>
            <a:avLst/>
            <a:gdLst/>
            <a:ahLst/>
            <a:cxnLst/>
            <a:rect l="l" t="t" r="r" b="b"/>
            <a:pathLst>
              <a:path w="2803525" h="2910205">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endParaRPr/>
          </a:p>
        </p:txBody>
      </p:sp>
      <p:sp>
        <p:nvSpPr>
          <p:cNvPr id="8" name="object 24">
            <a:extLst>
              <a:ext uri="{FF2B5EF4-FFF2-40B4-BE49-F238E27FC236}">
                <a16:creationId xmlns:a16="http://schemas.microsoft.com/office/drawing/2014/main" id="{0CC61041-804D-4CF4-B5CC-9800217099E3}"/>
              </a:ext>
            </a:extLst>
          </p:cNvPr>
          <p:cNvSpPr/>
          <p:nvPr userDrawn="1"/>
        </p:nvSpPr>
        <p:spPr>
          <a:xfrm>
            <a:off x="0" y="6325402"/>
            <a:ext cx="2849880" cy="2818765"/>
          </a:xfrm>
          <a:custGeom>
            <a:avLst/>
            <a:gdLst/>
            <a:ahLst/>
            <a:cxnLst/>
            <a:rect l="l" t="t" r="r" b="b"/>
            <a:pathLst>
              <a:path w="2849880" h="2818765">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endParaRPr/>
          </a:p>
        </p:txBody>
      </p:sp>
      <p:sp>
        <p:nvSpPr>
          <p:cNvPr id="13" name="Title 1">
            <a:extLst>
              <a:ext uri="{FF2B5EF4-FFF2-40B4-BE49-F238E27FC236}">
                <a16:creationId xmlns:a16="http://schemas.microsoft.com/office/drawing/2014/main" id="{6C994291-4A71-45D4-A9DD-4C6FD3370EC6}"/>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2" name="Image 1">
            <a:extLst>
              <a:ext uri="{FF2B5EF4-FFF2-40B4-BE49-F238E27FC236}">
                <a16:creationId xmlns:a16="http://schemas.microsoft.com/office/drawing/2014/main" id="{90F44D39-C6D2-A0BC-5CB9-5E38D922A2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272472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Image 11">
            <a:extLst>
              <a:ext uri="{FF2B5EF4-FFF2-40B4-BE49-F238E27FC236}">
                <a16:creationId xmlns:a16="http://schemas.microsoft.com/office/drawing/2014/main" id="{C90B8B6E-53F6-4609-9D3D-104A44B502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2" name="Title 1">
            <a:extLst>
              <a:ext uri="{FF2B5EF4-FFF2-40B4-BE49-F238E27FC236}">
                <a16:creationId xmlns:a16="http://schemas.microsoft.com/office/drawing/2014/main" id="{6E41F219-190C-4C0F-9F82-5089AC757F63}"/>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spTree>
    <p:extLst>
      <p:ext uri="{BB962C8B-B14F-4D97-AF65-F5344CB8AC3E}">
        <p14:creationId xmlns:p14="http://schemas.microsoft.com/office/powerpoint/2010/main" val="162968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0516" y="3581623"/>
            <a:ext cx="14254967" cy="2875279"/>
          </a:xfrm>
          <a:prstGeom prst="rect">
            <a:avLst/>
          </a:prstGeom>
        </p:spPr>
        <p:txBody>
          <a:bodyPr wrap="square" lIns="0" tIns="0" rIns="0" bIns="0">
            <a:spAutoFit/>
          </a:bodyPr>
          <a:lstStyle>
            <a:lvl1pPr>
              <a:defRPr sz="18700" b="1" i="0">
                <a:solidFill>
                  <a:srgbClr val="FCCD00"/>
                </a:solidFill>
                <a:latin typeface="Arial"/>
                <a:cs typeface="Arial"/>
              </a:defRPr>
            </a:lvl1pPr>
          </a:lstStyle>
          <a:p>
            <a:endParaRPr/>
          </a:p>
        </p:txBody>
      </p:sp>
      <p:sp>
        <p:nvSpPr>
          <p:cNvPr id="3" name="Holder 3"/>
          <p:cNvSpPr>
            <a:spLocks noGrp="1"/>
          </p:cNvSpPr>
          <p:nvPr>
            <p:ph type="body" idx="1"/>
          </p:nvPr>
        </p:nvSpPr>
        <p:spPr>
          <a:xfrm>
            <a:off x="812800" y="2103120"/>
            <a:ext cx="1463040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s://lesbases.anct.gouv.fr/collections/boite-a-outils-numerique-responsab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presse.ademe.fr/wp-content/uploads/2020/11/HAVAS_ADEME_infopresseBlack_FRIDAY.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a:spLocks noChangeAspect="1"/>
          </p:cNvSpPr>
          <p:nvPr/>
        </p:nvSpPr>
        <p:spPr>
          <a:xfrm rot="5400000">
            <a:off x="519927" y="2419838"/>
            <a:ext cx="2908867" cy="2780322"/>
          </a:xfrm>
          <a:custGeom>
            <a:avLst/>
            <a:gdLst/>
            <a:ahLst/>
            <a:cxnLst/>
            <a:rect l="l" t="t" r="r" b="b"/>
            <a:pathLst>
              <a:path w="1278889" h="1222375">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endParaRPr/>
          </a:p>
        </p:txBody>
      </p:sp>
      <p:sp>
        <p:nvSpPr>
          <p:cNvPr id="12" name="ZoneTexte 11"/>
          <p:cNvSpPr txBox="1"/>
          <p:nvPr/>
        </p:nvSpPr>
        <p:spPr>
          <a:xfrm>
            <a:off x="4040554" y="4325814"/>
            <a:ext cx="9802446" cy="2062103"/>
          </a:xfrm>
          <a:prstGeom prst="rect">
            <a:avLst/>
          </a:prstGeom>
          <a:noFill/>
        </p:spPr>
        <p:txBody>
          <a:bodyPr wrap="square" rtlCol="0">
            <a:spAutoFit/>
          </a:bodyPr>
          <a:lstStyle/>
          <a:p>
            <a:r>
              <a:rPr lang="fr-FR" sz="4800" b="1" dirty="0">
                <a:solidFill>
                  <a:srgbClr val="00B59E"/>
                </a:solidFill>
                <a:latin typeface="Marianne ExtraBold" charset="0"/>
                <a:ea typeface="Marianne ExtraBold" charset="0"/>
                <a:cs typeface="Marianne ExtraBold" charset="0"/>
              </a:rPr>
              <a:t>MODELE</a:t>
            </a:r>
            <a:r>
              <a:rPr lang="fr-FR" sz="4800" b="1" dirty="0">
                <a:solidFill>
                  <a:srgbClr val="2C3176"/>
                </a:solidFill>
                <a:latin typeface="Marianne ExtraBold" charset="0"/>
                <a:ea typeface="Marianne ExtraBold" charset="0"/>
                <a:cs typeface="Marianne ExtraBold" charset="0"/>
              </a:rPr>
              <a:t> - Support de réunion</a:t>
            </a:r>
          </a:p>
          <a:p>
            <a:r>
              <a:rPr lang="fr-FR" sz="4000" b="1" dirty="0">
                <a:solidFill>
                  <a:srgbClr val="2C3176"/>
                </a:solidFill>
                <a:latin typeface="Marianne ExtraBold" charset="0"/>
                <a:ea typeface="Marianne ExtraBold" charset="0"/>
                <a:cs typeface="Marianne ExtraBold" charset="0"/>
              </a:rPr>
              <a:t>Lancement du comité de pilotage Numérique responsable</a:t>
            </a:r>
          </a:p>
        </p:txBody>
      </p:sp>
      <p:sp>
        <p:nvSpPr>
          <p:cNvPr id="14" name="object 4"/>
          <p:cNvSpPr/>
          <p:nvPr/>
        </p:nvSpPr>
        <p:spPr>
          <a:xfrm>
            <a:off x="13672138" y="414281"/>
            <a:ext cx="2201545" cy="2104390"/>
          </a:xfrm>
          <a:custGeom>
            <a:avLst/>
            <a:gdLst/>
            <a:ahLst/>
            <a:cxnLst/>
            <a:rect l="l" t="t" r="r" b="b"/>
            <a:pathLst>
              <a:path w="2201544" h="210439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endParaRPr/>
          </a:p>
        </p:txBody>
      </p:sp>
      <p:sp>
        <p:nvSpPr>
          <p:cNvPr id="15" name="object 3"/>
          <p:cNvSpPr>
            <a:spLocks noChangeAspect="1"/>
          </p:cNvSpPr>
          <p:nvPr/>
        </p:nvSpPr>
        <p:spPr>
          <a:xfrm>
            <a:off x="584200" y="7848600"/>
            <a:ext cx="954722" cy="91314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942289" y="7081804"/>
            <a:ext cx="1863967" cy="2446735"/>
          </a:xfrm>
          <a:prstGeom prst="rect">
            <a:avLst/>
          </a:prstGeom>
        </p:spPr>
      </p:pic>
      <p:sp>
        <p:nvSpPr>
          <p:cNvPr id="13" name="ZoneTexte 12">
            <a:extLst>
              <a:ext uri="{FF2B5EF4-FFF2-40B4-BE49-F238E27FC236}">
                <a16:creationId xmlns:a16="http://schemas.microsoft.com/office/drawing/2014/main" id="{3ACADFD9-4121-4AE7-95D6-5D163301F9AF}"/>
              </a:ext>
            </a:extLst>
          </p:cNvPr>
          <p:cNvSpPr txBox="1"/>
          <p:nvPr/>
        </p:nvSpPr>
        <p:spPr>
          <a:xfrm>
            <a:off x="1731017" y="7262896"/>
            <a:ext cx="12111983" cy="1815882"/>
          </a:xfrm>
          <a:prstGeom prst="rect">
            <a:avLst/>
          </a:prstGeom>
          <a:noFill/>
        </p:spPr>
        <p:txBody>
          <a:bodyPr wrap="square" rtlCol="0">
            <a:spAutoFit/>
          </a:bodyPr>
          <a:lstStyle/>
          <a:p>
            <a:r>
              <a:rPr lang="fr-FR" sz="1600" dirty="0">
                <a:solidFill>
                  <a:srgbClr val="2C3176"/>
                </a:solidFill>
                <a:latin typeface="Marianne" panose="02000000000000000000" pitchFamily="50" charset="0"/>
                <a:ea typeface="Marianne ExtraBold" charset="0"/>
                <a:cs typeface="Marianne ExtraBold" charset="0"/>
              </a:rPr>
              <a:t>Ce support a été produit par l’ANCT lors de l’expérimentation lancée en novembre 2022 pour accompagner 6 collectivités territoriales pilotes dans l’élaboration de leur stratégie Numérique responsable. Il a ensuite été mis à jour à base des retours d’expérience des 18 collectivités territoriales ayant participé à la Vague 1, qui s’est déroulée entre septembre et décembre 2023.</a:t>
            </a:r>
          </a:p>
          <a:p>
            <a:r>
              <a:rPr lang="fr-FR" sz="1600" dirty="0">
                <a:solidFill>
                  <a:srgbClr val="2C3176"/>
                </a:solidFill>
                <a:latin typeface="Marianne" panose="02000000000000000000" pitchFamily="50" charset="0"/>
                <a:ea typeface="Marianne ExtraBold" charset="0"/>
                <a:cs typeface="Marianne ExtraBold" charset="0"/>
              </a:rPr>
              <a:t>Il est mis à disposition de tous les acteurs en libre-accès </a:t>
            </a:r>
            <a:r>
              <a:rPr lang="fr-FR" sz="1600" dirty="0">
                <a:solidFill>
                  <a:srgbClr val="2C3176"/>
                </a:solidFill>
                <a:latin typeface="Marianne" panose="02000000000000000000" pitchFamily="50" charset="0"/>
                <a:ea typeface="Marianne ExtraBold" charset="0"/>
                <a:cs typeface="Marianne ExtraBold" charset="0"/>
                <a:hlinkClick r:id="rId4"/>
              </a:rPr>
              <a:t>dans la boîte à outils Numérique responsable de l’ANCT </a:t>
            </a:r>
            <a:r>
              <a:rPr lang="fr-FR" sz="1600" dirty="0">
                <a:solidFill>
                  <a:srgbClr val="2C3176"/>
                </a:solidFill>
                <a:latin typeface="Marianne" panose="02000000000000000000" pitchFamily="50" charset="0"/>
                <a:ea typeface="Marianne ExtraBold" charset="0"/>
                <a:cs typeface="Marianne ExtraBold" charset="0"/>
              </a:rPr>
              <a:t>pour servir de modèle.</a:t>
            </a:r>
          </a:p>
          <a:p>
            <a:r>
              <a:rPr lang="fr-FR" sz="1600" dirty="0">
                <a:solidFill>
                  <a:srgbClr val="2C3176"/>
                </a:solidFill>
                <a:latin typeface="Marianne" panose="02000000000000000000" pitchFamily="50" charset="0"/>
                <a:ea typeface="Marianne ExtraBold" charset="0"/>
                <a:cs typeface="Marianne ExtraBold" charset="0"/>
              </a:rPr>
              <a:t>Il peut donc être repris, modifié, complété. </a:t>
            </a:r>
            <a:r>
              <a:rPr lang="fr-FR" sz="1600" dirty="0">
                <a:solidFill>
                  <a:srgbClr val="2C3176"/>
                </a:solidFill>
                <a:latin typeface="Marianne" panose="02000000000000000000" pitchFamily="50" charset="0"/>
              </a:rPr>
              <a:t>La typographie Marianne® est </a:t>
            </a:r>
            <a:r>
              <a:rPr lang="fr-FR" sz="1600" dirty="0">
                <a:solidFill>
                  <a:srgbClr val="2C3176"/>
                </a:solidFill>
                <a:latin typeface="Marianne" panose="02000000000000000000" pitchFamily="50" charset="0"/>
                <a:ea typeface="Marianne ExtraBold" charset="0"/>
                <a:cs typeface="Marianne ExtraBold" charset="0"/>
              </a:rPr>
              <a:t>réservée aux administrations publiques.</a:t>
            </a:r>
          </a:p>
        </p:txBody>
      </p:sp>
      <p:pic>
        <p:nvPicPr>
          <p:cNvPr id="2" name="Picture 2">
            <a:extLst>
              <a:ext uri="{FF2B5EF4-FFF2-40B4-BE49-F238E27FC236}">
                <a16:creationId xmlns:a16="http://schemas.microsoft.com/office/drawing/2014/main" id="{6FEDD091-5057-0E8A-4300-58A1388FD8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235"/>
          <a:stretch/>
        </p:blipFill>
        <p:spPr bwMode="auto">
          <a:xfrm>
            <a:off x="299759" y="382255"/>
            <a:ext cx="5677625" cy="166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0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3452563" y="0"/>
            <a:ext cx="2803525" cy="2910205"/>
          </a:xfrm>
          <a:custGeom>
            <a:avLst/>
            <a:gdLst/>
            <a:ahLst/>
            <a:cxnLst/>
            <a:rect l="l" t="t" r="r" b="b"/>
            <a:pathLst>
              <a:path w="2803525" h="2910205">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endParaRPr>
              <a:latin typeface="Marianne" panose="020B0604020202020204" charset="0"/>
            </a:endParaRPr>
          </a:p>
        </p:txBody>
      </p:sp>
      <p:sp>
        <p:nvSpPr>
          <p:cNvPr id="11" name="object 14">
            <a:extLst>
              <a:ext uri="{FF2B5EF4-FFF2-40B4-BE49-F238E27FC236}">
                <a16:creationId xmlns:a16="http://schemas.microsoft.com/office/drawing/2014/main" id="{3F9375E8-A05A-4845-9451-ABF3B7432210}"/>
              </a:ext>
            </a:extLst>
          </p:cNvPr>
          <p:cNvSpPr txBox="1">
            <a:spLocks noGrp="1"/>
          </p:cNvSpPr>
          <p:nvPr>
            <p:ph type="title"/>
          </p:nvPr>
        </p:nvSpPr>
        <p:spPr>
          <a:xfrm>
            <a:off x="1000517" y="471574"/>
            <a:ext cx="14254967" cy="630300"/>
          </a:xfrm>
          <a:prstGeom prst="rect">
            <a:avLst/>
          </a:prstGeom>
        </p:spPr>
        <p:txBody>
          <a:bodyPr vert="horz" wrap="square" lIns="0" tIns="14604" rIns="0" bIns="0" rtlCol="0">
            <a:spAutoFit/>
          </a:bodyPr>
          <a:lstStyle/>
          <a:p>
            <a:pPr marL="12700" algn="ctr" defTabSz="914377" rtl="0">
              <a:spcBef>
                <a:spcPts val="115"/>
              </a:spcBef>
            </a:pPr>
            <a:r>
              <a:rPr lang="fr-FR" sz="4000" kern="1200" dirty="0">
                <a:solidFill>
                  <a:srgbClr val="2C3176"/>
                </a:solidFill>
                <a:latin typeface="Marianne" panose="020B0604020202020204" charset="0"/>
              </a:rPr>
              <a:t>Introduction au Numérique responsable</a:t>
            </a:r>
            <a:endParaRPr sz="4000" kern="1200" dirty="0">
              <a:solidFill>
                <a:srgbClr val="2C3176"/>
              </a:solidFill>
              <a:latin typeface="Marianne" panose="020B0604020202020204" charset="0"/>
            </a:endParaRPr>
          </a:p>
        </p:txBody>
      </p:sp>
      <p:sp>
        <p:nvSpPr>
          <p:cNvPr id="8" name="Rectangle: Rounded Corners 7">
            <a:extLst>
              <a:ext uri="{FF2B5EF4-FFF2-40B4-BE49-F238E27FC236}">
                <a16:creationId xmlns:a16="http://schemas.microsoft.com/office/drawing/2014/main" id="{BA0B4B39-544F-41D8-ACAF-AA7168B80B3D}"/>
              </a:ext>
            </a:extLst>
          </p:cNvPr>
          <p:cNvSpPr/>
          <p:nvPr/>
        </p:nvSpPr>
        <p:spPr>
          <a:xfrm>
            <a:off x="1841993" y="2389961"/>
            <a:ext cx="12225972" cy="1473900"/>
          </a:xfrm>
          <a:prstGeom prst="roundRect">
            <a:avLst/>
          </a:prstGeom>
          <a:solidFill>
            <a:srgbClr val="F8F8F8"/>
          </a:solidFill>
          <a:ln w="12700" cap="flat" cmpd="sng" algn="ctr">
            <a:no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2C3176"/>
              </a:solidFill>
              <a:effectLst/>
              <a:uLnTx/>
              <a:uFillTx/>
              <a:latin typeface="Marianne" panose="020B0604020202020204" charset="0"/>
            </a:endParaRPr>
          </a:p>
        </p:txBody>
      </p:sp>
      <p:cxnSp>
        <p:nvCxnSpPr>
          <p:cNvPr id="9" name="Straight Connector 8">
            <a:extLst>
              <a:ext uri="{FF2B5EF4-FFF2-40B4-BE49-F238E27FC236}">
                <a16:creationId xmlns:a16="http://schemas.microsoft.com/office/drawing/2014/main" id="{068401CF-E2B1-4089-A2BA-4F58D0662B9F}"/>
              </a:ext>
            </a:extLst>
          </p:cNvPr>
          <p:cNvCxnSpPr>
            <a:cxnSpLocks/>
          </p:cNvCxnSpPr>
          <p:nvPr/>
        </p:nvCxnSpPr>
        <p:spPr>
          <a:xfrm>
            <a:off x="1841993" y="2015457"/>
            <a:ext cx="12225973" cy="0"/>
          </a:xfrm>
          <a:prstGeom prst="line">
            <a:avLst/>
          </a:prstGeom>
          <a:noFill/>
          <a:ln w="28575" cap="flat" cmpd="sng" algn="ctr">
            <a:solidFill>
              <a:schemeClr val="accent1"/>
            </a:solidFill>
            <a:prstDash val="solid"/>
            <a:miter lim="800000"/>
          </a:ln>
          <a:effectLst/>
        </p:spPr>
      </p:cxnSp>
      <p:sp>
        <p:nvSpPr>
          <p:cNvPr id="10" name="Rectangle 9">
            <a:extLst>
              <a:ext uri="{FF2B5EF4-FFF2-40B4-BE49-F238E27FC236}">
                <a16:creationId xmlns:a16="http://schemas.microsoft.com/office/drawing/2014/main" id="{1B9F4667-67B3-4221-898F-326BCE0B3626}"/>
              </a:ext>
            </a:extLst>
          </p:cNvPr>
          <p:cNvSpPr/>
          <p:nvPr/>
        </p:nvSpPr>
        <p:spPr>
          <a:xfrm>
            <a:off x="4383540" y="1815402"/>
            <a:ext cx="7142878"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2C3176"/>
                </a:solidFill>
                <a:effectLst/>
                <a:uLnTx/>
                <a:uFillTx/>
                <a:latin typeface="Marianne" panose="020B0604020202020204" charset="0"/>
              </a:rPr>
              <a:t>Définition et périmètre du Numérique responsable (NR)</a:t>
            </a:r>
          </a:p>
        </p:txBody>
      </p:sp>
      <p:sp>
        <p:nvSpPr>
          <p:cNvPr id="16" name="CPTKZZ0706">
            <a:extLst>
              <a:ext uri="{FF2B5EF4-FFF2-40B4-BE49-F238E27FC236}">
                <a16:creationId xmlns:a16="http://schemas.microsoft.com/office/drawing/2014/main" id="{D34233F4-7162-4696-8C21-F494D5D570C5}"/>
              </a:ext>
            </a:extLst>
          </p:cNvPr>
          <p:cNvSpPr txBox="1"/>
          <p:nvPr/>
        </p:nvSpPr>
        <p:spPr>
          <a:xfrm>
            <a:off x="1841993" y="2458334"/>
            <a:ext cx="12225972" cy="12772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b="0" i="0" u="none" strike="noStrike" kern="1200" cap="none" spc="0" normalizeH="0" baseline="0" noProof="0" dirty="0">
                <a:ln>
                  <a:noFill/>
                </a:ln>
                <a:solidFill>
                  <a:srgbClr val="2C3176"/>
                </a:solidFill>
                <a:effectLst/>
                <a:uLnTx/>
                <a:uFillTx/>
                <a:latin typeface="Marianne" panose="020B0604020202020204" charset="0"/>
              </a:rPr>
              <a:t>« Le numérique responsable recouvre 2 concepts :</a:t>
            </a:r>
          </a:p>
          <a:p>
            <a:pPr marL="342900" marR="0" lvl="0" indent="-34290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r-FR" dirty="0">
                <a:solidFill>
                  <a:srgbClr val="2C3176"/>
                </a:solidFill>
                <a:latin typeface="Marianne" panose="020B0604020202020204" charset="0"/>
              </a:rPr>
              <a:t>Le</a:t>
            </a:r>
            <a:r>
              <a:rPr kumimoji="0" lang="fr-FR" b="0" i="0" u="none" strike="noStrike" kern="1200" cap="none" spc="0" normalizeH="0" baseline="0" noProof="0" dirty="0">
                <a:ln>
                  <a:noFill/>
                </a:ln>
                <a:solidFill>
                  <a:srgbClr val="2C3176"/>
                </a:solidFill>
                <a:effectLst/>
                <a:uLnTx/>
                <a:uFillTx/>
                <a:latin typeface="Marianne" panose="020B0604020202020204" charset="0"/>
              </a:rPr>
              <a:t> </a:t>
            </a:r>
            <a:r>
              <a:rPr kumimoji="0" lang="fr-FR" b="1" i="0" u="none" strike="noStrike" kern="1200" cap="none" spc="0" normalizeH="0" baseline="0" noProof="0" dirty="0">
                <a:ln>
                  <a:noFill/>
                </a:ln>
                <a:solidFill>
                  <a:srgbClr val="92D050"/>
                </a:solidFill>
                <a:effectLst/>
                <a:uLnTx/>
                <a:uFillTx/>
                <a:latin typeface="Marianne" panose="020B0604020202020204" charset="0"/>
              </a:rPr>
              <a:t>Green IT </a:t>
            </a:r>
            <a:r>
              <a:rPr kumimoji="0" lang="fr-FR" b="1" i="0" u="none" strike="noStrike" kern="1200" cap="none" spc="0" normalizeH="0" baseline="0" noProof="0" dirty="0">
                <a:ln>
                  <a:noFill/>
                </a:ln>
                <a:solidFill>
                  <a:srgbClr val="2C3176"/>
                </a:solidFill>
                <a:effectLst/>
                <a:uLnTx/>
                <a:uFillTx/>
                <a:latin typeface="Marianne" panose="020B0604020202020204" charset="0"/>
              </a:rPr>
              <a:t>pour réduire l’empreinte environnementale à l’échelle de la collectivité</a:t>
            </a:r>
            <a:r>
              <a:rPr lang="fr-FR" b="1" dirty="0">
                <a:solidFill>
                  <a:srgbClr val="2C3176"/>
                </a:solidFill>
                <a:latin typeface="Marianne" panose="020B0604020202020204" charset="0"/>
              </a:rPr>
              <a:t> </a:t>
            </a:r>
          </a:p>
          <a:p>
            <a:pPr marL="342900" marR="0" lvl="0" indent="-34290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fr-FR" b="1" i="0" u="none" strike="noStrike" kern="1200" cap="none" spc="0" normalizeH="0" baseline="0" noProof="0" dirty="0">
                <a:ln>
                  <a:noFill/>
                </a:ln>
                <a:solidFill>
                  <a:srgbClr val="2C3176"/>
                </a:solidFill>
                <a:effectLst/>
                <a:uLnTx/>
                <a:uFillTx/>
                <a:latin typeface="Marianne" panose="020B0604020202020204" charset="0"/>
              </a:rPr>
              <a:t>L’</a:t>
            </a:r>
            <a:r>
              <a:rPr kumimoji="0" lang="fr-FR" b="1" i="0" u="none" strike="noStrike" kern="1200" cap="none" spc="0" normalizeH="0" baseline="0" noProof="0" dirty="0">
                <a:ln>
                  <a:noFill/>
                </a:ln>
                <a:solidFill>
                  <a:srgbClr val="00B050"/>
                </a:solidFill>
                <a:effectLst/>
                <a:uLnTx/>
                <a:uFillTx/>
                <a:latin typeface="Marianne" panose="020B0604020202020204" charset="0"/>
              </a:rPr>
              <a:t>IT for Green </a:t>
            </a:r>
            <a:r>
              <a:rPr kumimoji="0" lang="fr-FR" i="0" u="none" strike="noStrike" kern="1200" cap="none" spc="0" normalizeH="0" baseline="0" noProof="0" dirty="0">
                <a:ln>
                  <a:noFill/>
                </a:ln>
                <a:solidFill>
                  <a:srgbClr val="2C3176"/>
                </a:solidFill>
                <a:effectLst/>
                <a:uLnTx/>
                <a:uFillTx/>
                <a:latin typeface="Marianne" panose="020B0604020202020204" charset="0"/>
              </a:rPr>
              <a:t>qui met le numérique </a:t>
            </a:r>
            <a:r>
              <a:rPr kumimoji="0" lang="fr-FR" b="1" i="0" u="none" strike="noStrike" kern="1200" cap="none" spc="0" normalizeH="0" baseline="0" noProof="0" dirty="0">
                <a:ln>
                  <a:noFill/>
                </a:ln>
                <a:solidFill>
                  <a:srgbClr val="2C3176"/>
                </a:solidFill>
                <a:effectLst/>
                <a:uLnTx/>
                <a:uFillTx/>
                <a:latin typeface="Marianne" panose="020B0604020202020204" charset="0"/>
              </a:rPr>
              <a:t>au service du développement durable et la conception responsable des services numériques</a:t>
            </a:r>
            <a:r>
              <a:rPr kumimoji="0" lang="fr-FR" b="0" i="0" u="none" strike="noStrike" kern="1200" cap="none" spc="0" normalizeH="0" baseline="0" noProof="0" dirty="0">
                <a:ln>
                  <a:noFill/>
                </a:ln>
                <a:solidFill>
                  <a:srgbClr val="2C3176"/>
                </a:solidFill>
                <a:effectLst/>
                <a:uLnTx/>
                <a:uFillTx/>
                <a:latin typeface="Marianne" panose="020B0604020202020204" charset="0"/>
              </a:rPr>
              <a:t>. »</a:t>
            </a:r>
            <a:r>
              <a:rPr kumimoji="0" lang="fr-FR" b="0" i="0" u="none" strike="noStrike" kern="1200" cap="none" spc="0" normalizeH="0" baseline="30000" noProof="0" dirty="0">
                <a:ln>
                  <a:noFill/>
                </a:ln>
                <a:solidFill>
                  <a:srgbClr val="2C3176"/>
                </a:solidFill>
                <a:effectLst/>
                <a:uLnTx/>
                <a:uFillTx/>
                <a:latin typeface="Marianne" panose="020B0604020202020204" charset="0"/>
              </a:rPr>
              <a:t> (1)</a:t>
            </a:r>
          </a:p>
        </p:txBody>
      </p:sp>
      <p:sp>
        <p:nvSpPr>
          <p:cNvPr id="38" name="CPTKZZ0706">
            <a:extLst>
              <a:ext uri="{FF2B5EF4-FFF2-40B4-BE49-F238E27FC236}">
                <a16:creationId xmlns:a16="http://schemas.microsoft.com/office/drawing/2014/main" id="{CFBF791A-DC73-40FA-A855-2C42BD8801FD}"/>
              </a:ext>
            </a:extLst>
          </p:cNvPr>
          <p:cNvSpPr txBox="1"/>
          <p:nvPr/>
        </p:nvSpPr>
        <p:spPr>
          <a:xfrm>
            <a:off x="2697942" y="5897473"/>
            <a:ext cx="1491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rPr>
              <a:t>ADEME</a:t>
            </a:r>
          </a:p>
        </p:txBody>
      </p:sp>
      <p:pic>
        <p:nvPicPr>
          <p:cNvPr id="1030" name="Picture 6" descr="Logo Ademe 2020 - AKAJOULE">
            <a:extLst>
              <a:ext uri="{FF2B5EF4-FFF2-40B4-BE49-F238E27FC236}">
                <a16:creationId xmlns:a16="http://schemas.microsoft.com/office/drawing/2014/main" id="{C4FD9D9F-7246-4638-A5FE-C358704D3A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181" y="6271725"/>
            <a:ext cx="1084909" cy="1237686"/>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D82369FF-2D6A-4D13-BBF7-D57B00F8E051}"/>
              </a:ext>
            </a:extLst>
          </p:cNvPr>
          <p:cNvSpPr/>
          <p:nvPr/>
        </p:nvSpPr>
        <p:spPr>
          <a:xfrm>
            <a:off x="1841993" y="4081496"/>
            <a:ext cx="12225972" cy="941218"/>
          </a:xfrm>
          <a:prstGeom prst="roundRect">
            <a:avLst/>
          </a:prstGeom>
          <a:solidFill>
            <a:srgbClr val="F8F8F8"/>
          </a:solidFill>
          <a:ln w="12700" cap="flat" cmpd="sng" algn="ctr">
            <a:no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2C3176"/>
              </a:solidFill>
              <a:effectLst/>
              <a:uLnTx/>
              <a:uFillTx/>
              <a:latin typeface="Marianne" panose="020B0604020202020204" charset="0"/>
            </a:endParaRPr>
          </a:p>
        </p:txBody>
      </p:sp>
      <p:sp>
        <p:nvSpPr>
          <p:cNvPr id="46" name="CPTKZZ0706">
            <a:extLst>
              <a:ext uri="{FF2B5EF4-FFF2-40B4-BE49-F238E27FC236}">
                <a16:creationId xmlns:a16="http://schemas.microsoft.com/office/drawing/2014/main" id="{34B9C3DE-23C5-4EB5-9203-CE779B50F881}"/>
              </a:ext>
            </a:extLst>
          </p:cNvPr>
          <p:cNvSpPr txBox="1"/>
          <p:nvPr/>
        </p:nvSpPr>
        <p:spPr>
          <a:xfrm>
            <a:off x="1841993" y="4209704"/>
            <a:ext cx="12225972" cy="684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fr-FR" b="1">
                <a:solidFill>
                  <a:srgbClr val="2C3176"/>
                </a:solidFill>
                <a:latin typeface="Marianne" panose="020B0604020202020204" charset="0"/>
              </a:rPr>
              <a:t>L’ensemble des services des collectivités territoriales peut être potentiellement concerné </a:t>
            </a:r>
            <a:r>
              <a:rPr lang="fr-FR">
                <a:solidFill>
                  <a:srgbClr val="2C3176"/>
                </a:solidFill>
                <a:latin typeface="Marianne" panose="020B0604020202020204" charset="0"/>
              </a:rPr>
              <a:t>: </a:t>
            </a:r>
          </a:p>
          <a:p>
            <a:pPr marL="0" marR="0" lvl="0" indent="0" algn="ctr" defTabSz="914400" rtl="0" eaLnBrk="1" fontAlgn="auto" latinLnBrk="0" hangingPunct="1">
              <a:lnSpc>
                <a:spcPct val="100000"/>
              </a:lnSpc>
              <a:spcBef>
                <a:spcPts val="300"/>
              </a:spcBef>
              <a:spcAft>
                <a:spcPts val="0"/>
              </a:spcAft>
              <a:buClrTx/>
              <a:buSzTx/>
              <a:buFontTx/>
              <a:buNone/>
              <a:tabLst/>
              <a:defRPr/>
            </a:pPr>
            <a:r>
              <a:rPr lang="fr-FR">
                <a:solidFill>
                  <a:srgbClr val="2C3176"/>
                </a:solidFill>
                <a:latin typeface="Marianne" panose="020B0604020202020204" charset="0"/>
              </a:rPr>
              <a:t>Les élus, la DSI, les ressources humaines, les achats, la communication, le pôle économie et territoire…</a:t>
            </a:r>
            <a:endParaRPr kumimoji="0" lang="fr-FR" b="0" i="0" u="none" strike="noStrike" kern="1200" cap="none" spc="0" normalizeH="0" baseline="0" noProof="0">
              <a:ln>
                <a:noFill/>
              </a:ln>
              <a:solidFill>
                <a:srgbClr val="2C3176"/>
              </a:solidFill>
              <a:effectLst/>
              <a:uLnTx/>
              <a:uFillTx/>
              <a:latin typeface="Marianne" panose="020B0604020202020204" charset="0"/>
            </a:endParaRPr>
          </a:p>
        </p:txBody>
      </p:sp>
      <p:sp>
        <p:nvSpPr>
          <p:cNvPr id="53" name="CPTKZZ0706">
            <a:extLst>
              <a:ext uri="{FF2B5EF4-FFF2-40B4-BE49-F238E27FC236}">
                <a16:creationId xmlns:a16="http://schemas.microsoft.com/office/drawing/2014/main" id="{A52BF2AB-EFF2-4447-9D6C-1171CF2D0E1E}"/>
              </a:ext>
            </a:extLst>
          </p:cNvPr>
          <p:cNvSpPr txBox="1"/>
          <p:nvPr/>
        </p:nvSpPr>
        <p:spPr>
          <a:xfrm>
            <a:off x="11408929" y="5897473"/>
            <a:ext cx="22602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rPr>
              <a:t>DINUM</a:t>
            </a:r>
          </a:p>
        </p:txBody>
      </p:sp>
      <p:sp>
        <p:nvSpPr>
          <p:cNvPr id="54" name="Text Placeholder 1">
            <a:extLst>
              <a:ext uri="{FF2B5EF4-FFF2-40B4-BE49-F238E27FC236}">
                <a16:creationId xmlns:a16="http://schemas.microsoft.com/office/drawing/2014/main" id="{27053080-8638-4C34-BA2F-32AC414B6A47}"/>
              </a:ext>
            </a:extLst>
          </p:cNvPr>
          <p:cNvSpPr txBox="1">
            <a:spLocks/>
          </p:cNvSpPr>
          <p:nvPr/>
        </p:nvSpPr>
        <p:spPr>
          <a:xfrm>
            <a:off x="2982000" y="8848497"/>
            <a:ext cx="10414024" cy="259706"/>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30000" noProof="0">
                <a:ln>
                  <a:noFill/>
                </a:ln>
                <a:solidFill>
                  <a:srgbClr val="2C3176"/>
                </a:solidFill>
                <a:effectLst/>
                <a:uLnTx/>
                <a:uFillTx/>
                <a:latin typeface="Marianne" panose="020B0604020202020204" charset="0"/>
                <a:cs typeface="Arial" panose="020B0604020202020204" pitchFamily="34" charset="0"/>
              </a:rPr>
              <a:t>Source </a:t>
            </a:r>
            <a:r>
              <a:rPr lang="fr-FR" sz="1400" kern="0" baseline="30000">
                <a:solidFill>
                  <a:srgbClr val="2C3176"/>
                </a:solidFill>
                <a:latin typeface="Marianne" panose="020B0604020202020204" charset="0"/>
                <a:cs typeface="Arial" panose="020B0604020202020204" pitchFamily="34" charset="0"/>
                <a:sym typeface="Wingdings" panose="05000000000000000000" pitchFamily="2" charset="2"/>
              </a:rPr>
              <a:t>: (1) Institut du Numérique Responsable</a:t>
            </a:r>
            <a:endParaRPr kumimoji="0" lang="fr-FR" sz="1400" b="0" i="0" u="none" strike="noStrike" kern="0" cap="none" spc="0" normalizeH="0" baseline="0" noProof="0">
              <a:ln>
                <a:noFill/>
              </a:ln>
              <a:solidFill>
                <a:srgbClr val="2C3176"/>
              </a:solidFill>
              <a:effectLst/>
              <a:uLnTx/>
              <a:uFillTx/>
              <a:latin typeface="Marianne" panose="020B060402020202020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C4A70E69-13D2-4BE0-9239-B745E349E622}"/>
              </a:ext>
            </a:extLst>
          </p:cNvPr>
          <p:cNvCxnSpPr>
            <a:cxnSpLocks/>
          </p:cNvCxnSpPr>
          <p:nvPr/>
        </p:nvCxnSpPr>
        <p:spPr>
          <a:xfrm>
            <a:off x="1841993" y="5510857"/>
            <a:ext cx="12225973" cy="0"/>
          </a:xfrm>
          <a:prstGeom prst="line">
            <a:avLst/>
          </a:prstGeom>
          <a:noFill/>
          <a:ln w="28575" cap="flat" cmpd="sng" algn="ctr">
            <a:solidFill>
              <a:schemeClr val="accent1"/>
            </a:solidFill>
            <a:prstDash val="solid"/>
            <a:miter lim="800000"/>
          </a:ln>
          <a:effectLst/>
        </p:spPr>
      </p:cxnSp>
      <p:sp>
        <p:nvSpPr>
          <p:cNvPr id="27" name="Rectangle 26">
            <a:extLst>
              <a:ext uri="{FF2B5EF4-FFF2-40B4-BE49-F238E27FC236}">
                <a16:creationId xmlns:a16="http://schemas.microsoft.com/office/drawing/2014/main" id="{2AAC4731-0767-4D79-AAFA-B951CC819429}"/>
              </a:ext>
            </a:extLst>
          </p:cNvPr>
          <p:cNvSpPr/>
          <p:nvPr/>
        </p:nvSpPr>
        <p:spPr>
          <a:xfrm>
            <a:off x="4366118" y="5322076"/>
            <a:ext cx="717772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2C3176"/>
                </a:solidFill>
                <a:effectLst/>
                <a:uLnTx/>
                <a:uFillTx/>
                <a:latin typeface="Marianne" panose="020B0604020202020204" charset="0"/>
              </a:rPr>
              <a:t>Les grands acteurs publics du Numérique responsable</a:t>
            </a:r>
          </a:p>
        </p:txBody>
      </p:sp>
      <p:sp>
        <p:nvSpPr>
          <p:cNvPr id="30" name="CPTKZZ0706">
            <a:extLst>
              <a:ext uri="{FF2B5EF4-FFF2-40B4-BE49-F238E27FC236}">
                <a16:creationId xmlns:a16="http://schemas.microsoft.com/office/drawing/2014/main" id="{BF97CB2A-AAE4-4ED3-A0C9-0DA84B0019E2}"/>
              </a:ext>
            </a:extLst>
          </p:cNvPr>
          <p:cNvSpPr txBox="1"/>
          <p:nvPr/>
        </p:nvSpPr>
        <p:spPr>
          <a:xfrm>
            <a:off x="10550580" y="7469247"/>
            <a:ext cx="39769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fr-FR" sz="1200" b="1" i="1">
                <a:solidFill>
                  <a:srgbClr val="2C3176"/>
                </a:solidFill>
                <a:latin typeface="Marianne" panose="020B0604020202020204" charset="0"/>
              </a:rPr>
              <a:t>D</a:t>
            </a:r>
            <a:r>
              <a:rPr kumimoji="0" lang="fr-FR" sz="1200" b="1" i="1" u="none" strike="noStrike" kern="1200" cap="none" spc="0" normalizeH="0" baseline="0" noProof="0" err="1">
                <a:ln>
                  <a:noFill/>
                </a:ln>
                <a:solidFill>
                  <a:srgbClr val="2C3176"/>
                </a:solidFill>
                <a:effectLst/>
                <a:uLnTx/>
                <a:uFillTx/>
                <a:latin typeface="Marianne" panose="020B0604020202020204" charset="0"/>
              </a:rPr>
              <a:t>irection</a:t>
            </a:r>
            <a:r>
              <a:rPr kumimoji="0" lang="fr-FR" sz="1200" b="1" i="1" u="none" strike="noStrike" kern="1200" cap="none" spc="0" normalizeH="0" baseline="0" noProof="0">
                <a:ln>
                  <a:noFill/>
                </a:ln>
                <a:solidFill>
                  <a:srgbClr val="2C3176"/>
                </a:solidFill>
                <a:effectLst/>
                <a:uLnTx/>
                <a:uFillTx/>
                <a:latin typeface="Marianne" panose="020B0604020202020204" charset="0"/>
              </a:rPr>
              <a:t> chargée de coordonner les actions des administrations en matière de systèmes d'information.</a:t>
            </a:r>
          </a:p>
        </p:txBody>
      </p:sp>
      <p:pic>
        <p:nvPicPr>
          <p:cNvPr id="2050" name="Picture 2" descr="DINUM - Jelancemonedtech">
            <a:extLst>
              <a:ext uri="{FF2B5EF4-FFF2-40B4-BE49-F238E27FC236}">
                <a16:creationId xmlns:a16="http://schemas.microsoft.com/office/drawing/2014/main" id="{501366C0-9DAF-4947-8C73-67A83C2E3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8378" y="6364502"/>
            <a:ext cx="1601324" cy="1052133"/>
          </a:xfrm>
          <a:prstGeom prst="rect">
            <a:avLst/>
          </a:prstGeom>
          <a:noFill/>
          <a:extLst>
            <a:ext uri="{909E8E84-426E-40DD-AFC4-6F175D3DCCD1}">
              <a14:hiddenFill xmlns:a14="http://schemas.microsoft.com/office/drawing/2010/main">
                <a:solidFill>
                  <a:srgbClr val="FFFFFF"/>
                </a:solidFill>
              </a14:hiddenFill>
            </a:ext>
          </a:extLst>
        </p:spPr>
      </p:pic>
      <p:sp>
        <p:nvSpPr>
          <p:cNvPr id="32" name="CPTKZZ0706">
            <a:extLst>
              <a:ext uri="{FF2B5EF4-FFF2-40B4-BE49-F238E27FC236}">
                <a16:creationId xmlns:a16="http://schemas.microsoft.com/office/drawing/2014/main" id="{3F574931-F30C-4006-A5A8-E29424495F90}"/>
              </a:ext>
            </a:extLst>
          </p:cNvPr>
          <p:cNvSpPr txBox="1"/>
          <p:nvPr/>
        </p:nvSpPr>
        <p:spPr>
          <a:xfrm>
            <a:off x="1657041" y="7469247"/>
            <a:ext cx="3573189" cy="830997"/>
          </a:xfrm>
          <a:prstGeom prst="rect">
            <a:avLst/>
          </a:prstGeom>
          <a:noFill/>
        </p:spPr>
        <p:txBody>
          <a:bodyPr wrap="square" rtlCol="0">
            <a:spAutoFit/>
          </a:bodyPr>
          <a:lstStyle>
            <a:defPPr>
              <a:defRPr lang="fr-FR"/>
            </a:defPPr>
            <a:lvl1pPr marR="0" lvl="0" indent="0" algn="ctr" fontAlgn="auto">
              <a:lnSpc>
                <a:spcPct val="100000"/>
              </a:lnSpc>
              <a:spcBef>
                <a:spcPts val="300"/>
              </a:spcBef>
              <a:spcAft>
                <a:spcPts val="0"/>
              </a:spcAft>
              <a:buClrTx/>
              <a:buSzTx/>
              <a:buFontTx/>
              <a:buNone/>
              <a:tabLst/>
              <a:defRPr sz="1200" b="1" i="1">
                <a:solidFill>
                  <a:srgbClr val="2C3176"/>
                </a:solidFill>
                <a:latin typeface="Marianne" panose="020B0604020202020204" charset="0"/>
              </a:defRPr>
            </a:lvl1pPr>
          </a:lstStyle>
          <a:p>
            <a:r>
              <a:rPr lang="fr-FR"/>
              <a:t>Agence participant à la mise en œuvre des politiques publiques dans les domaines de la maîtrise de l’énergie, des déchets et plus globalement du climat et de la transition énergétique et écologique.</a:t>
            </a:r>
          </a:p>
        </p:txBody>
      </p:sp>
      <p:sp>
        <p:nvSpPr>
          <p:cNvPr id="25" name="object 24">
            <a:extLst>
              <a:ext uri="{FF2B5EF4-FFF2-40B4-BE49-F238E27FC236}">
                <a16:creationId xmlns:a16="http://schemas.microsoft.com/office/drawing/2014/main" id="{2CCFC7F8-F729-48BB-AF24-14A6963E8B21}"/>
              </a:ext>
            </a:extLst>
          </p:cNvPr>
          <p:cNvSpPr/>
          <p:nvPr/>
        </p:nvSpPr>
        <p:spPr>
          <a:xfrm>
            <a:off x="0" y="6325402"/>
            <a:ext cx="2849880" cy="2818765"/>
          </a:xfrm>
          <a:custGeom>
            <a:avLst/>
            <a:gdLst/>
            <a:ahLst/>
            <a:cxnLst/>
            <a:rect l="l" t="t" r="r" b="b"/>
            <a:pathLst>
              <a:path w="2849880" h="2818765">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arianne" panose="020B0604020202020204" charset="0"/>
            </a:endParaRPr>
          </a:p>
        </p:txBody>
      </p:sp>
      <p:sp>
        <p:nvSpPr>
          <p:cNvPr id="28" name="CPTKZZ0706">
            <a:extLst>
              <a:ext uri="{FF2B5EF4-FFF2-40B4-BE49-F238E27FC236}">
                <a16:creationId xmlns:a16="http://schemas.microsoft.com/office/drawing/2014/main" id="{A354CACA-398F-474F-B4F7-E0754D29B042}"/>
              </a:ext>
            </a:extLst>
          </p:cNvPr>
          <p:cNvSpPr txBox="1"/>
          <p:nvPr/>
        </p:nvSpPr>
        <p:spPr>
          <a:xfrm>
            <a:off x="7144711" y="5897473"/>
            <a:ext cx="1491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rPr>
              <a:t>MTE</a:t>
            </a:r>
          </a:p>
        </p:txBody>
      </p:sp>
      <p:sp>
        <p:nvSpPr>
          <p:cNvPr id="31" name="CPTKZZ0706">
            <a:extLst>
              <a:ext uri="{FF2B5EF4-FFF2-40B4-BE49-F238E27FC236}">
                <a16:creationId xmlns:a16="http://schemas.microsoft.com/office/drawing/2014/main" id="{1E67A471-87C0-48D7-982D-9BBD38B8FACB}"/>
              </a:ext>
            </a:extLst>
          </p:cNvPr>
          <p:cNvSpPr txBox="1"/>
          <p:nvPr/>
        </p:nvSpPr>
        <p:spPr>
          <a:xfrm>
            <a:off x="5728625" y="7469247"/>
            <a:ext cx="4323559" cy="1200329"/>
          </a:xfrm>
          <a:prstGeom prst="rect">
            <a:avLst/>
          </a:prstGeom>
          <a:noFill/>
        </p:spPr>
        <p:txBody>
          <a:bodyPr wrap="square" rtlCol="0">
            <a:spAutoFit/>
          </a:bodyPr>
          <a:lstStyle>
            <a:defPPr>
              <a:defRPr lang="fr-FR"/>
            </a:defPPr>
            <a:lvl1pPr marR="0" lvl="0" indent="0" algn="ctr" fontAlgn="auto">
              <a:lnSpc>
                <a:spcPct val="100000"/>
              </a:lnSpc>
              <a:spcBef>
                <a:spcPts val="300"/>
              </a:spcBef>
              <a:spcAft>
                <a:spcPts val="0"/>
              </a:spcAft>
              <a:buClrTx/>
              <a:buSzTx/>
              <a:buFontTx/>
              <a:buNone/>
              <a:tabLst/>
              <a:defRPr sz="1200" b="1" i="1">
                <a:solidFill>
                  <a:srgbClr val="2C3176"/>
                </a:solidFill>
                <a:latin typeface="Marianne" panose="020B0604020202020204" charset="0"/>
              </a:defRPr>
            </a:lvl1pPr>
          </a:lstStyle>
          <a:p>
            <a:r>
              <a:rPr lang="fr-FR"/>
              <a:t>Ministère chargé de préparer et mettre en œuvre la politique du Gouvernement dans les domaines du développement durable, de l'environnement et des technologies vertes, de la transition énergétique et de l'énergie, du climat, de la prévention des risques naturels et technologiques, de la sécurité industrielle, des transports et de leurs infrastructures et de l'équipement</a:t>
            </a:r>
          </a:p>
        </p:txBody>
      </p:sp>
      <p:pic>
        <p:nvPicPr>
          <p:cNvPr id="1028" name="Picture 4">
            <a:extLst>
              <a:ext uri="{FF2B5EF4-FFF2-40B4-BE49-F238E27FC236}">
                <a16:creationId xmlns:a16="http://schemas.microsoft.com/office/drawing/2014/main" id="{0BC13071-7AEA-4AD2-B7EB-869C3ED654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8336" y="6381308"/>
            <a:ext cx="1224136" cy="101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34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983CA8-5BFC-4EC2-98A0-4E1E9BE60FC5}"/>
              </a:ext>
            </a:extLst>
          </p:cNvPr>
          <p:cNvPicPr>
            <a:picLocks noChangeAspect="1"/>
          </p:cNvPicPr>
          <p:nvPr/>
        </p:nvPicPr>
        <p:blipFill rotWithShape="1">
          <a:blip r:embed="rId2">
            <a:duotone>
              <a:prstClr val="black"/>
              <a:schemeClr val="accent1">
                <a:tint val="45000"/>
                <a:satMod val="400000"/>
              </a:schemeClr>
            </a:duotone>
          </a:blip>
          <a:srcRect r="15283"/>
          <a:stretch/>
        </p:blipFill>
        <p:spPr>
          <a:xfrm>
            <a:off x="9243352" y="742894"/>
            <a:ext cx="5842000" cy="7569200"/>
          </a:xfrm>
          <a:prstGeom prst="rect">
            <a:avLst/>
          </a:prstGeom>
        </p:spPr>
      </p:pic>
      <p:grpSp>
        <p:nvGrpSpPr>
          <p:cNvPr id="11" name="object 11"/>
          <p:cNvGrpSpPr/>
          <p:nvPr/>
        </p:nvGrpSpPr>
        <p:grpSpPr>
          <a:xfrm>
            <a:off x="2535820" y="1373093"/>
            <a:ext cx="6319297" cy="4069715"/>
            <a:chOff x="2535820" y="2403126"/>
            <a:chExt cx="6319297"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0" y="4011942"/>
              <a:ext cx="6319297" cy="852169"/>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2882133" y="2965630"/>
            <a:ext cx="6093159" cy="649985"/>
          </a:xfrm>
          <a:prstGeom prst="rect">
            <a:avLst/>
          </a:prstGeom>
        </p:spPr>
        <p:txBody>
          <a:bodyPr vert="horz" wrap="square" lIns="0" tIns="14604" rIns="0" bIns="0" rtlCol="0" anchor="ctr">
            <a:spAutoFit/>
          </a:bodyPr>
          <a:lstStyle/>
          <a:p>
            <a:pPr marL="12700" marR="5080">
              <a:lnSpc>
                <a:spcPct val="200000"/>
              </a:lnSpc>
              <a:spcBef>
                <a:spcPts val="100"/>
              </a:spcBef>
            </a:pPr>
            <a:r>
              <a:rPr lang="fr-FR" sz="2400" b="1">
                <a:solidFill>
                  <a:srgbClr val="2C3176"/>
                </a:solidFill>
                <a:latin typeface="Marianne" charset="0"/>
                <a:ea typeface="Marianne" charset="0"/>
                <a:cs typeface="Marianne" charset="0"/>
              </a:rPr>
              <a:t>Présentation de la démarche</a:t>
            </a: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16732" y="1946904"/>
            <a:ext cx="2537720" cy="1784462"/>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1500" kern="0" spc="310" dirty="0">
                <a:solidFill>
                  <a:srgbClr val="2C3176"/>
                </a:solidFill>
                <a:latin typeface="Marianne ExtraBold" charset="0"/>
                <a:ea typeface="Marianne ExtraBold" charset="0"/>
                <a:cs typeface="Marianne ExtraBold" charset="0"/>
              </a:rPr>
              <a:t>  4.</a:t>
            </a:r>
            <a:endParaRPr lang="fr-FR" sz="11500" kern="0" dirty="0">
              <a:latin typeface="Marianne ExtraBold" charset="0"/>
              <a:ea typeface="Marianne ExtraBold" charset="0"/>
              <a:cs typeface="Marianne ExtraBold" charset="0"/>
            </a:endParaRPr>
          </a:p>
        </p:txBody>
      </p:sp>
      <p:pic>
        <p:nvPicPr>
          <p:cNvPr id="28" name="Picture 27" descr="Shape&#10;&#10;Description automatically generated with low confidence">
            <a:extLst>
              <a:ext uri="{FF2B5EF4-FFF2-40B4-BE49-F238E27FC236}">
                <a16:creationId xmlns:a16="http://schemas.microsoft.com/office/drawing/2014/main" id="{D5384E6E-7A52-43B3-9321-CF1A94615BFF}"/>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91486" y="7938841"/>
            <a:ext cx="313889" cy="313889"/>
          </a:xfrm>
          <a:prstGeom prst="rect">
            <a:avLst/>
          </a:prstGeom>
        </p:spPr>
      </p:pic>
      <p:sp>
        <p:nvSpPr>
          <p:cNvPr id="29" name="object 9">
            <a:extLst>
              <a:ext uri="{FF2B5EF4-FFF2-40B4-BE49-F238E27FC236}">
                <a16:creationId xmlns:a16="http://schemas.microsoft.com/office/drawing/2014/main" id="{78DD046E-345C-4E6F-8174-FF408BFC12EE}"/>
              </a:ext>
            </a:extLst>
          </p:cNvPr>
          <p:cNvSpPr txBox="1"/>
          <p:nvPr/>
        </p:nvSpPr>
        <p:spPr>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pPr>
            <a:r>
              <a:rPr lang="fr-FR" sz="2400" b="1">
                <a:solidFill>
                  <a:srgbClr val="2C3176"/>
                </a:solidFill>
                <a:latin typeface="Marianne" charset="0"/>
                <a:ea typeface="Marianne" charset="0"/>
                <a:cs typeface="Marianne" charset="0"/>
              </a:rPr>
              <a:t>15 mins</a:t>
            </a:r>
          </a:p>
        </p:txBody>
      </p:sp>
      <p:pic>
        <p:nvPicPr>
          <p:cNvPr id="30" name="Image 18">
            <a:extLst>
              <a:ext uri="{FF2B5EF4-FFF2-40B4-BE49-F238E27FC236}">
                <a16:creationId xmlns:a16="http://schemas.microsoft.com/office/drawing/2014/main" id="{DE428165-87A0-4497-9C56-CDC85594B7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2905989" y="8108485"/>
            <a:ext cx="1935480" cy="247212"/>
          </a:xfrm>
          <a:prstGeom prst="rect">
            <a:avLst/>
          </a:prstGeom>
        </p:spPr>
      </p:pic>
      <p:pic>
        <p:nvPicPr>
          <p:cNvPr id="31" name="Image 18">
            <a:extLst>
              <a:ext uri="{FF2B5EF4-FFF2-40B4-BE49-F238E27FC236}">
                <a16:creationId xmlns:a16="http://schemas.microsoft.com/office/drawing/2014/main" id="{FB4DA88D-266B-4968-B49A-A15C24C74F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6111713" y="8108485"/>
            <a:ext cx="1935480" cy="247212"/>
          </a:xfrm>
          <a:prstGeom prst="rect">
            <a:avLst/>
          </a:prstGeom>
        </p:spPr>
      </p:pic>
      <p:sp>
        <p:nvSpPr>
          <p:cNvPr id="22" name="object 8">
            <a:extLst>
              <a:ext uri="{FF2B5EF4-FFF2-40B4-BE49-F238E27FC236}">
                <a16:creationId xmlns:a16="http://schemas.microsoft.com/office/drawing/2014/main" id="{C3F3D211-88D7-4AC1-B498-4BCA13E3E62D}"/>
              </a:ext>
            </a:extLst>
          </p:cNvPr>
          <p:cNvSpPr txBox="1"/>
          <p:nvPr/>
        </p:nvSpPr>
        <p:spPr>
          <a:xfrm>
            <a:off x="3556000" y="5940152"/>
            <a:ext cx="13233768" cy="1923604"/>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charset="0"/>
                <a:ea typeface="Marianne" charset="0"/>
                <a:cs typeface="Marianne" charset="0"/>
              </a:rPr>
              <a:t>Cadre réglementaire</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lang="fr-FR" sz="2000" b="1">
              <a:solidFill>
                <a:srgbClr val="2C3176"/>
              </a:solidFill>
              <a:latin typeface="Marianne" charset="0"/>
              <a:ea typeface="Marianne" charset="0"/>
              <a:cs typeface="Marianne" charset="0"/>
            </a:endParaRPr>
          </a:p>
          <a:p>
            <a:pPr marL="12700" marR="5080">
              <a:spcBef>
                <a:spcPts val="100"/>
              </a:spcBef>
            </a:pPr>
            <a:r>
              <a:rPr kumimoji="0" lang="fr-FR" sz="2000" b="1" i="0" u="none" strike="noStrike" kern="1200" cap="none" spc="0" normalizeH="0" baseline="0" noProof="0">
                <a:ln>
                  <a:noFill/>
                </a:ln>
                <a:solidFill>
                  <a:srgbClr val="2C3176"/>
                </a:solidFill>
                <a:effectLst/>
                <a:uLnTx/>
                <a:uFillTx/>
                <a:latin typeface="Marianne" charset="0"/>
                <a:ea typeface="Marianne" charset="0"/>
                <a:cs typeface="Marianne" charset="0"/>
              </a:rPr>
              <a:t>Ambition de la démarche</a:t>
            </a:r>
          </a:p>
          <a:p>
            <a:pPr marL="12700" marR="5080">
              <a:spcBef>
                <a:spcPts val="100"/>
              </a:spcBef>
            </a:pPr>
            <a:endParaRPr lang="fr-FR" sz="2000" b="1">
              <a:solidFill>
                <a:srgbClr val="2C3176"/>
              </a:solidFill>
              <a:latin typeface="Marianne" charset="0"/>
              <a:ea typeface="Marianne" charset="0"/>
              <a:cs typeface="Marianne" charset="0"/>
            </a:endParaRPr>
          </a:p>
          <a:p>
            <a:pPr marL="12700" marR="5080">
              <a:spcBef>
                <a:spcPts val="100"/>
              </a:spcBef>
            </a:pPr>
            <a:r>
              <a:rPr kumimoji="0" lang="fr-FR" sz="2000" b="1" i="0" u="none" strike="noStrike" kern="1200" cap="none" spc="0" normalizeH="0" baseline="0" noProof="0">
                <a:ln>
                  <a:noFill/>
                </a:ln>
                <a:solidFill>
                  <a:srgbClr val="2C3176"/>
                </a:solidFill>
                <a:effectLst/>
                <a:uLnTx/>
                <a:uFillTx/>
                <a:latin typeface="Marianne" charset="0"/>
                <a:ea typeface="Marianne" charset="0"/>
                <a:cs typeface="Marianne" charset="0"/>
              </a:rPr>
              <a:t>Périmètre de la démarche</a:t>
            </a:r>
          </a:p>
          <a:p>
            <a:pPr marL="12700" marR="5080">
              <a:spcBef>
                <a:spcPts val="100"/>
              </a:spcBef>
            </a:pPr>
            <a:endParaRPr kumimoji="0" lang="fr-FR" sz="2000" b="1" i="0" u="none" strike="noStrike" kern="1200" cap="none" spc="0" normalizeH="0" baseline="0" noProof="0">
              <a:ln>
                <a:noFill/>
              </a:ln>
              <a:solidFill>
                <a:srgbClr val="2C3176"/>
              </a:solidFill>
              <a:effectLst/>
              <a:uLnTx/>
              <a:uFillTx/>
              <a:latin typeface="Marianne" charset="0"/>
              <a:ea typeface="Marianne" charset="0"/>
              <a:cs typeface="Marianne" charset="0"/>
            </a:endParaRPr>
          </a:p>
        </p:txBody>
      </p:sp>
      <p:sp>
        <p:nvSpPr>
          <p:cNvPr id="23" name="object 5">
            <a:extLst>
              <a:ext uri="{FF2B5EF4-FFF2-40B4-BE49-F238E27FC236}">
                <a16:creationId xmlns:a16="http://schemas.microsoft.com/office/drawing/2014/main" id="{C4DD48BC-7A2D-4373-AD0C-ACE890C09A6B}"/>
              </a:ext>
            </a:extLst>
          </p:cNvPr>
          <p:cNvSpPr/>
          <p:nvPr/>
        </p:nvSpPr>
        <p:spPr>
          <a:xfrm>
            <a:off x="3083293" y="6604651"/>
            <a:ext cx="295275" cy="282575"/>
          </a:xfrm>
          <a:custGeom>
            <a:avLst/>
            <a:gdLst/>
            <a:ahLst/>
            <a:cxnLst/>
            <a:rect l="l" t="t" r="r" b="b"/>
            <a:pathLst>
              <a:path w="295275" h="282575">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5">
            <a:extLst>
              <a:ext uri="{FF2B5EF4-FFF2-40B4-BE49-F238E27FC236}">
                <a16:creationId xmlns:a16="http://schemas.microsoft.com/office/drawing/2014/main" id="{5A95F9BB-CD3A-47D2-A757-5C37AD736C84}"/>
              </a:ext>
            </a:extLst>
          </p:cNvPr>
          <p:cNvSpPr/>
          <p:nvPr/>
        </p:nvSpPr>
        <p:spPr>
          <a:xfrm>
            <a:off x="3083293" y="5973006"/>
            <a:ext cx="295275" cy="282575"/>
          </a:xfrm>
          <a:custGeom>
            <a:avLst/>
            <a:gdLst/>
            <a:ahLst/>
            <a:cxnLst/>
            <a:rect l="l" t="t" r="r" b="b"/>
            <a:pathLst>
              <a:path w="295275" h="282575">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5">
            <a:extLst>
              <a:ext uri="{FF2B5EF4-FFF2-40B4-BE49-F238E27FC236}">
                <a16:creationId xmlns:a16="http://schemas.microsoft.com/office/drawing/2014/main" id="{BBDC5BE0-9B60-4103-851C-CE18638627B0}"/>
              </a:ext>
            </a:extLst>
          </p:cNvPr>
          <p:cNvSpPr/>
          <p:nvPr/>
        </p:nvSpPr>
        <p:spPr>
          <a:xfrm>
            <a:off x="3083293" y="7236296"/>
            <a:ext cx="295275" cy="282575"/>
          </a:xfrm>
          <a:custGeom>
            <a:avLst/>
            <a:gdLst/>
            <a:ahLst/>
            <a:cxnLst/>
            <a:rect l="l" t="t" r="r" b="b"/>
            <a:pathLst>
              <a:path w="295275" h="282575">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Image 1">
            <a:extLst>
              <a:ext uri="{FF2B5EF4-FFF2-40B4-BE49-F238E27FC236}">
                <a16:creationId xmlns:a16="http://schemas.microsoft.com/office/drawing/2014/main" id="{09225F42-5246-34B9-D36D-520E523333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179171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1000517" y="471573"/>
            <a:ext cx="14254967" cy="1245853"/>
          </a:xfrm>
          <a:prstGeom prst="rect">
            <a:avLst/>
          </a:prstGeom>
        </p:spPr>
        <p:txBody>
          <a:bodyPr vert="horz" wrap="square" lIns="0" tIns="14604" rIns="0" bIns="0" rtlCol="0">
            <a:spAutoFit/>
          </a:bodyPr>
          <a:lstStyle/>
          <a:p>
            <a:pPr marL="12700" algn="ctr" defTabSz="914377" rtl="0">
              <a:spcBef>
                <a:spcPts val="115"/>
              </a:spcBef>
            </a:pPr>
            <a:r>
              <a:rPr lang="fr-FR" sz="4000" kern="1200">
                <a:solidFill>
                  <a:srgbClr val="2C3176"/>
                </a:solidFill>
                <a:latin typeface="Marianne" panose="020B0604020202020204" charset="0"/>
              </a:rPr>
              <a:t>Les territoires ont un rôle clé dans la </a:t>
            </a:r>
            <a:br>
              <a:rPr lang="fr-FR" sz="4000" kern="1200">
                <a:solidFill>
                  <a:srgbClr val="2C3176"/>
                </a:solidFill>
                <a:latin typeface="Marianne" panose="020B0604020202020204" charset="0"/>
              </a:rPr>
            </a:br>
            <a:r>
              <a:rPr lang="fr-FR" sz="4000" kern="1200">
                <a:solidFill>
                  <a:srgbClr val="2C3176"/>
                </a:solidFill>
                <a:latin typeface="Marianne" panose="020B0604020202020204" charset="0"/>
              </a:rPr>
              <a:t>réduction de l’empreinte environnementale du numérique</a:t>
            </a:r>
            <a:endParaRPr sz="4000" kern="1200">
              <a:solidFill>
                <a:srgbClr val="2C3176"/>
              </a:solidFill>
              <a:latin typeface="Marianne" panose="020B0604020202020204" charset="0"/>
            </a:endParaRPr>
          </a:p>
        </p:txBody>
      </p:sp>
      <p:sp>
        <p:nvSpPr>
          <p:cNvPr id="152" name="Rectangle 151">
            <a:extLst>
              <a:ext uri="{FF2B5EF4-FFF2-40B4-BE49-F238E27FC236}">
                <a16:creationId xmlns:a16="http://schemas.microsoft.com/office/drawing/2014/main" id="{2359FD3D-412B-448D-BEE2-5457AAFD0596}"/>
              </a:ext>
            </a:extLst>
          </p:cNvPr>
          <p:cNvSpPr/>
          <p:nvPr/>
        </p:nvSpPr>
        <p:spPr>
          <a:xfrm>
            <a:off x="1143224" y="2818597"/>
            <a:ext cx="13570451" cy="4006161"/>
          </a:xfrm>
          <a:prstGeom prst="rect">
            <a:avLst/>
          </a:prstGeom>
        </p:spPr>
        <p:txBody>
          <a:bodyPr wrap="square">
            <a:spAutoFit/>
          </a:bodyPr>
          <a:lstStyle/>
          <a:p>
            <a:pPr marL="393690" indent="-380990" algn="just" defTabSz="914377">
              <a:lnSpc>
                <a:spcPct val="150000"/>
              </a:lnSpc>
              <a:spcBef>
                <a:spcPts val="115"/>
              </a:spcBef>
              <a:buFont typeface="Arial" panose="020B0604020202020204" pitchFamily="34" charset="0"/>
              <a:buChar char="•"/>
            </a:pPr>
            <a:r>
              <a:rPr lang="fr-FR" sz="2133" spc="11" dirty="0">
                <a:solidFill>
                  <a:srgbClr val="2C3176"/>
                </a:solidFill>
                <a:latin typeface="Marianne" charset="0"/>
                <a:ea typeface="Marianne" charset="0"/>
                <a:cs typeface="Marianne" charset="0"/>
              </a:rPr>
              <a:t>Afin de pleinement les intégrer dans la régulation de cette source croissante de pollution, la </a:t>
            </a:r>
            <a:r>
              <a:rPr lang="fr-FR" sz="2133" b="1" spc="11" dirty="0">
                <a:solidFill>
                  <a:srgbClr val="2C3176"/>
                </a:solidFill>
                <a:latin typeface="Marianne" charset="0"/>
                <a:ea typeface="Marianne" charset="0"/>
                <a:cs typeface="Marianne" charset="0"/>
              </a:rPr>
              <a:t>loi pour la réduction de l’empreinte environnementale du numérique </a:t>
            </a:r>
            <a:r>
              <a:rPr lang="fr-FR" sz="2133" spc="11" dirty="0">
                <a:solidFill>
                  <a:srgbClr val="2C3176"/>
                </a:solidFill>
                <a:latin typeface="Marianne" charset="0"/>
                <a:ea typeface="Marianne" charset="0"/>
                <a:cs typeface="Marianne" charset="0"/>
              </a:rPr>
              <a:t>du 15 novembre 2021 (dite « loi REEN ») prévoit à son article 35 que </a:t>
            </a:r>
            <a:r>
              <a:rPr lang="fr-FR" sz="2133" b="1" spc="11" dirty="0">
                <a:solidFill>
                  <a:srgbClr val="2C3176"/>
                </a:solidFill>
                <a:latin typeface="Marianne" charset="0"/>
                <a:ea typeface="Marianne" charset="0"/>
                <a:cs typeface="Marianne" charset="0"/>
              </a:rPr>
              <a:t>les communes et EPCI  de plus de 50 000 habitants doivent définir une stratégie Numérique responsable au 1</a:t>
            </a:r>
            <a:r>
              <a:rPr lang="fr-FR" sz="2133" b="1" spc="11" baseline="30000" dirty="0">
                <a:solidFill>
                  <a:srgbClr val="2C3176"/>
                </a:solidFill>
                <a:latin typeface="Marianne" charset="0"/>
                <a:ea typeface="Marianne" charset="0"/>
                <a:cs typeface="Marianne" charset="0"/>
              </a:rPr>
              <a:t>er</a:t>
            </a:r>
            <a:r>
              <a:rPr lang="fr-FR" sz="2133" b="1" spc="11" dirty="0">
                <a:solidFill>
                  <a:srgbClr val="2C3176"/>
                </a:solidFill>
                <a:latin typeface="Marianne" charset="0"/>
                <a:ea typeface="Marianne" charset="0"/>
                <a:cs typeface="Marianne" charset="0"/>
              </a:rPr>
              <a:t> janvier 2025</a:t>
            </a:r>
            <a:r>
              <a:rPr lang="fr-FR" sz="2133" spc="11" dirty="0">
                <a:solidFill>
                  <a:srgbClr val="2C3176"/>
                </a:solidFill>
                <a:latin typeface="Marianne" charset="0"/>
                <a:ea typeface="Marianne" charset="0"/>
                <a:cs typeface="Marianne" charset="0"/>
              </a:rPr>
              <a:t>, avec un plan de travail structuré au 1</a:t>
            </a:r>
            <a:r>
              <a:rPr lang="fr-FR" sz="2133" spc="11" baseline="30000" dirty="0">
                <a:solidFill>
                  <a:srgbClr val="2C3176"/>
                </a:solidFill>
                <a:latin typeface="Marianne" charset="0"/>
                <a:ea typeface="Marianne" charset="0"/>
                <a:cs typeface="Marianne" charset="0"/>
              </a:rPr>
              <a:t>er</a:t>
            </a:r>
            <a:r>
              <a:rPr lang="fr-FR" sz="2133" spc="11" dirty="0">
                <a:solidFill>
                  <a:srgbClr val="2C3176"/>
                </a:solidFill>
                <a:latin typeface="Marianne" charset="0"/>
                <a:ea typeface="Marianne" charset="0"/>
                <a:cs typeface="Marianne" charset="0"/>
              </a:rPr>
              <a:t> janvier 2023. </a:t>
            </a:r>
          </a:p>
          <a:p>
            <a:pPr marL="393690" indent="-380990" algn="just" defTabSz="914377">
              <a:lnSpc>
                <a:spcPct val="150000"/>
              </a:lnSpc>
              <a:spcBef>
                <a:spcPts val="115"/>
              </a:spcBef>
              <a:buFont typeface="Arial" panose="020B0604020202020204" pitchFamily="34" charset="0"/>
              <a:buChar char="•"/>
            </a:pPr>
            <a:endParaRPr lang="fr-FR" sz="2133" spc="11" dirty="0">
              <a:solidFill>
                <a:srgbClr val="2C3176"/>
              </a:solidFill>
              <a:latin typeface="Marianne" charset="0"/>
              <a:ea typeface="Marianne" charset="0"/>
              <a:cs typeface="Marianne" charset="0"/>
            </a:endParaRPr>
          </a:p>
          <a:p>
            <a:pPr marL="393690" indent="-380990" algn="just" defTabSz="914377">
              <a:lnSpc>
                <a:spcPct val="150000"/>
              </a:lnSpc>
              <a:spcBef>
                <a:spcPts val="115"/>
              </a:spcBef>
              <a:buFont typeface="Arial" panose="020B0604020202020204" pitchFamily="34" charset="0"/>
              <a:buChar char="•"/>
            </a:pPr>
            <a:r>
              <a:rPr lang="fr-FR" sz="2133" spc="11" dirty="0">
                <a:solidFill>
                  <a:srgbClr val="2C3176"/>
                </a:solidFill>
                <a:latin typeface="Marianne" charset="0"/>
                <a:ea typeface="Marianne" charset="0"/>
                <a:cs typeface="Marianne" charset="0"/>
              </a:rPr>
              <a:t>Le décret d’application a été publié au JORF le 29 juillet 2022 et précise cet article de loi, en listant les </a:t>
            </a:r>
            <a:r>
              <a:rPr lang="fr-FR" sz="2133" b="1" spc="11" dirty="0">
                <a:solidFill>
                  <a:srgbClr val="2C3176"/>
                </a:solidFill>
                <a:latin typeface="Marianne" charset="0"/>
                <a:ea typeface="Marianne" charset="0"/>
                <a:cs typeface="Marianne" charset="0"/>
              </a:rPr>
              <a:t>principales thématiques à prendre en compte – achat public, mesure, sensibilisation, cycle de vie du matériel informatique, etc. </a:t>
            </a:r>
            <a:endParaRPr lang="fr-FR" sz="2133" b="1" dirty="0">
              <a:solidFill>
                <a:prstClr val="black"/>
              </a:solidFill>
              <a:latin typeface="Marianne" charset="0"/>
              <a:ea typeface="Marianne" charset="0"/>
              <a:cs typeface="Marianne" charset="0"/>
            </a:endParaRPr>
          </a:p>
        </p:txBody>
      </p:sp>
    </p:spTree>
    <p:extLst>
      <p:ext uri="{BB962C8B-B14F-4D97-AF65-F5344CB8AC3E}">
        <p14:creationId xmlns:p14="http://schemas.microsoft.com/office/powerpoint/2010/main" val="57754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1000517" y="1323688"/>
            <a:ext cx="14254967" cy="677108"/>
          </a:xfrm>
          <a:prstGeom prst="rect">
            <a:avLst/>
          </a:prstGeom>
        </p:spPr>
        <p:txBody>
          <a:bodyPr vert="horz" wrap="square" lIns="0" tIns="14604" rIns="0" bIns="0" rtlCol="0">
            <a:spAutoFit/>
          </a:bodyPr>
          <a:lstStyle/>
          <a:p>
            <a:pPr marL="12700" algn="ctr">
              <a:spcBef>
                <a:spcPts val="115"/>
              </a:spcBef>
            </a:pPr>
            <a:r>
              <a:rPr lang="fr-FR" sz="3200" spc="-75">
                <a:solidFill>
                  <a:srgbClr val="2C3176"/>
                </a:solidFill>
                <a:latin typeface="Marianne ExtraBold" charset="0"/>
                <a:ea typeface="Marianne ExtraBold" charset="0"/>
                <a:cs typeface="Marianne ExtraBold" charset="0"/>
              </a:rPr>
              <a:t> Elaborer une feuille de route pour notre collectivité </a:t>
            </a:r>
            <a:endParaRPr lang="fr-FR" sz="3200">
              <a:latin typeface="Marianne ExtraBold" charset="0"/>
              <a:ea typeface="Marianne ExtraBold" charset="0"/>
              <a:cs typeface="Marianne ExtraBold" charset="0"/>
            </a:endParaRPr>
          </a:p>
        </p:txBody>
      </p:sp>
      <p:sp>
        <p:nvSpPr>
          <p:cNvPr id="15" name="object 15"/>
          <p:cNvSpPr/>
          <p:nvPr/>
        </p:nvSpPr>
        <p:spPr>
          <a:xfrm>
            <a:off x="1048937" y="3176678"/>
            <a:ext cx="3890645" cy="31115"/>
          </a:xfrm>
          <a:custGeom>
            <a:avLst/>
            <a:gdLst/>
            <a:ahLst/>
            <a:cxnLst/>
            <a:rect l="l" t="t" r="r" b="b"/>
            <a:pathLst>
              <a:path w="3890645" h="31114">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defTabSz="1219170"/>
            <a:endParaRPr>
              <a:solidFill>
                <a:prstClr val="black"/>
              </a:solidFill>
              <a:latin typeface="Calibri"/>
            </a:endParaRPr>
          </a:p>
        </p:txBody>
      </p:sp>
      <p:sp>
        <p:nvSpPr>
          <p:cNvPr id="18" name="object 18"/>
          <p:cNvSpPr txBox="1"/>
          <p:nvPr/>
        </p:nvSpPr>
        <p:spPr>
          <a:xfrm>
            <a:off x="1036237" y="2565002"/>
            <a:ext cx="5031055" cy="507189"/>
          </a:xfrm>
          <a:prstGeom prst="rect">
            <a:avLst/>
          </a:prstGeom>
        </p:spPr>
        <p:txBody>
          <a:bodyPr vert="horz" wrap="square" lIns="0" tIns="14604" rIns="0" bIns="0" rtlCol="0">
            <a:spAutoFit/>
          </a:bodyPr>
          <a:lstStyle/>
          <a:p>
            <a:pPr marL="12700" defTabSz="1219170">
              <a:spcBef>
                <a:spcPts val="115"/>
              </a:spcBef>
              <a:tabLst>
                <a:tab pos="4914142" algn="l"/>
              </a:tabLst>
            </a:pPr>
            <a:r>
              <a:rPr lang="fr-FR" sz="3200" spc="11">
                <a:solidFill>
                  <a:srgbClr val="2C3176"/>
                </a:solidFill>
                <a:latin typeface="Marianne" charset="0"/>
                <a:ea typeface="Marianne" charset="0"/>
                <a:cs typeface="Marianne" charset="0"/>
              </a:rPr>
              <a:t>Objectifs</a:t>
            </a:r>
            <a:endParaRPr lang="fr-FR" sz="3200">
              <a:solidFill>
                <a:prstClr val="black"/>
              </a:solidFill>
              <a:latin typeface="Marianne" charset="0"/>
              <a:ea typeface="Marianne" charset="0"/>
              <a:cs typeface="Marianne" charset="0"/>
            </a:endParaRPr>
          </a:p>
        </p:txBody>
      </p:sp>
      <p:sp>
        <p:nvSpPr>
          <p:cNvPr id="20" name="object 20"/>
          <p:cNvSpPr txBox="1"/>
          <p:nvPr/>
        </p:nvSpPr>
        <p:spPr>
          <a:xfrm>
            <a:off x="5758049" y="3517057"/>
            <a:ext cx="3806825" cy="2280111"/>
          </a:xfrm>
          <a:prstGeom prst="rect">
            <a:avLst/>
          </a:prstGeom>
        </p:spPr>
        <p:txBody>
          <a:bodyPr vert="horz" wrap="square" lIns="0" tIns="12700" rIns="0" bIns="0" rtlCol="0">
            <a:spAutoFit/>
          </a:bodyPr>
          <a:lstStyle/>
          <a:p>
            <a:pPr marL="298443" marR="5080" indent="-285744" defTabSz="1219170">
              <a:spcBef>
                <a:spcPts val="100"/>
              </a:spcBef>
              <a:buFont typeface="Arial" panose="020B0604020202020204" pitchFamily="34" charset="0"/>
              <a:buChar char="•"/>
            </a:pPr>
            <a:r>
              <a:rPr lang="fr-FR" spc="-5">
                <a:solidFill>
                  <a:srgbClr val="2C3176"/>
                </a:solidFill>
                <a:latin typeface="Marianne Light" charset="0"/>
                <a:ea typeface="Marianne Light" charset="0"/>
                <a:cs typeface="Marianne Light" charset="0"/>
              </a:rPr>
              <a:t>S’accorder sur un </a:t>
            </a:r>
            <a:r>
              <a:rPr lang="fr-FR" b="1" spc="-5">
                <a:solidFill>
                  <a:srgbClr val="2C3176"/>
                </a:solidFill>
                <a:latin typeface="Marianne Light" charset="0"/>
                <a:ea typeface="Marianne Light" charset="0"/>
                <a:cs typeface="Marianne Light" charset="0"/>
              </a:rPr>
              <a:t>niveau d’ambition </a:t>
            </a:r>
            <a:r>
              <a:rPr lang="fr-FR" spc="-5">
                <a:solidFill>
                  <a:srgbClr val="2C3176"/>
                </a:solidFill>
                <a:latin typeface="Marianne Light" charset="0"/>
                <a:ea typeface="Marianne Light" charset="0"/>
                <a:cs typeface="Marianne Light" charset="0"/>
              </a:rPr>
              <a:t>et un </a:t>
            </a:r>
            <a:r>
              <a:rPr lang="fr-FR" b="1" spc="-5">
                <a:solidFill>
                  <a:srgbClr val="2C3176"/>
                </a:solidFill>
                <a:latin typeface="Marianne Light" charset="0"/>
                <a:ea typeface="Marianne Light" charset="0"/>
                <a:cs typeface="Marianne Light" charset="0"/>
              </a:rPr>
              <a:t>périmètre d’application </a:t>
            </a:r>
          </a:p>
          <a:p>
            <a:pPr marL="298443" marR="5080" indent="-285744" defTabSz="1219170">
              <a:spcBef>
                <a:spcPts val="100"/>
              </a:spcBef>
              <a:buFont typeface="Arial" panose="020B0604020202020204" pitchFamily="34" charset="0"/>
              <a:buChar char="•"/>
            </a:pPr>
            <a:endParaRPr lang="fr-FR" spc="-5">
              <a:solidFill>
                <a:srgbClr val="2C3176"/>
              </a:solidFill>
              <a:latin typeface="Marianne Light" charset="0"/>
              <a:ea typeface="Marianne Light" charset="0"/>
              <a:cs typeface="Marianne Light" charset="0"/>
            </a:endParaRPr>
          </a:p>
          <a:p>
            <a:pPr marL="298443" marR="5080" indent="-285744" defTabSz="1219170">
              <a:spcBef>
                <a:spcPts val="100"/>
              </a:spcBef>
              <a:buFont typeface="Arial" panose="020B0604020202020204" pitchFamily="34" charset="0"/>
              <a:buChar char="•"/>
            </a:pPr>
            <a:r>
              <a:rPr lang="fr-FR" b="1" spc="-5">
                <a:solidFill>
                  <a:srgbClr val="2C3176"/>
                </a:solidFill>
                <a:latin typeface="Marianne Light" charset="0"/>
                <a:ea typeface="Marianne Light" charset="0"/>
                <a:cs typeface="Marianne Light" charset="0"/>
              </a:rPr>
              <a:t>Prioriser les actions </a:t>
            </a:r>
            <a:r>
              <a:rPr lang="fr-FR" spc="-5">
                <a:solidFill>
                  <a:srgbClr val="2C3176"/>
                </a:solidFill>
                <a:latin typeface="Marianne Light" charset="0"/>
                <a:ea typeface="Marianne Light" charset="0"/>
                <a:cs typeface="Marianne Light" charset="0"/>
              </a:rPr>
              <a:t>à mettre en place et initier le passage à  l’action</a:t>
            </a:r>
          </a:p>
          <a:p>
            <a:pPr marL="298443" marR="5080" indent="-285744" defTabSz="1219170">
              <a:spcBef>
                <a:spcPts val="100"/>
              </a:spcBef>
              <a:buFont typeface="Arial" panose="020B0604020202020204" pitchFamily="34" charset="0"/>
              <a:buChar char="•"/>
            </a:pPr>
            <a:endParaRPr lang="fr-FR" spc="-5">
              <a:solidFill>
                <a:srgbClr val="2C3176"/>
              </a:solidFill>
              <a:latin typeface="Marianne Light" charset="0"/>
              <a:ea typeface="Marianne Light" charset="0"/>
              <a:cs typeface="Marianne Light" charset="0"/>
            </a:endParaRPr>
          </a:p>
          <a:p>
            <a:pPr marL="298443" marR="5080" indent="-285744" defTabSz="1219170">
              <a:spcBef>
                <a:spcPts val="100"/>
              </a:spcBef>
              <a:buFont typeface="Arial" panose="020B0604020202020204" pitchFamily="34" charset="0"/>
              <a:buChar char="•"/>
            </a:pPr>
            <a:r>
              <a:rPr lang="fr-FR" spc="-5">
                <a:solidFill>
                  <a:srgbClr val="2C3176"/>
                </a:solidFill>
                <a:latin typeface="Marianne Light" charset="0"/>
                <a:ea typeface="Marianne Light" charset="0"/>
                <a:cs typeface="Marianne Light" charset="0"/>
              </a:rPr>
              <a:t>Accompagner la </a:t>
            </a:r>
            <a:r>
              <a:rPr lang="fr-FR" b="1" spc="-5">
                <a:solidFill>
                  <a:srgbClr val="2C3176"/>
                </a:solidFill>
                <a:latin typeface="Marianne Light" charset="0"/>
                <a:ea typeface="Marianne Light" charset="0"/>
                <a:cs typeface="Marianne Light" charset="0"/>
              </a:rPr>
              <a:t>mobilisation</a:t>
            </a:r>
            <a:r>
              <a:rPr lang="fr-FR" spc="-5">
                <a:solidFill>
                  <a:srgbClr val="2C3176"/>
                </a:solidFill>
                <a:latin typeface="Marianne Light" charset="0"/>
                <a:ea typeface="Marianne Light" charset="0"/>
                <a:cs typeface="Marianne Light" charset="0"/>
              </a:rPr>
              <a:t> des parties prenantes</a:t>
            </a:r>
          </a:p>
        </p:txBody>
      </p:sp>
      <p:sp>
        <p:nvSpPr>
          <p:cNvPr id="12" name="object 15">
            <a:extLst>
              <a:ext uri="{FF2B5EF4-FFF2-40B4-BE49-F238E27FC236}">
                <a16:creationId xmlns:a16="http://schemas.microsoft.com/office/drawing/2014/main" id="{1FA53C16-D101-4008-8EE7-2397CD2682E3}"/>
              </a:ext>
            </a:extLst>
          </p:cNvPr>
          <p:cNvSpPr/>
          <p:nvPr/>
        </p:nvSpPr>
        <p:spPr>
          <a:xfrm>
            <a:off x="5770749" y="3176678"/>
            <a:ext cx="3890645" cy="31115"/>
          </a:xfrm>
          <a:custGeom>
            <a:avLst/>
            <a:gdLst/>
            <a:ahLst/>
            <a:cxnLst/>
            <a:rect l="l" t="t" r="r" b="b"/>
            <a:pathLst>
              <a:path w="3890645" h="31114">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defTabSz="1219170"/>
            <a:endParaRPr>
              <a:solidFill>
                <a:prstClr val="black"/>
              </a:solidFill>
              <a:latin typeface="Calibri"/>
            </a:endParaRPr>
          </a:p>
        </p:txBody>
      </p:sp>
      <p:sp>
        <p:nvSpPr>
          <p:cNvPr id="13" name="object 18">
            <a:extLst>
              <a:ext uri="{FF2B5EF4-FFF2-40B4-BE49-F238E27FC236}">
                <a16:creationId xmlns:a16="http://schemas.microsoft.com/office/drawing/2014/main" id="{49F434AF-39AE-4EC6-8164-555F8545F484}"/>
              </a:ext>
            </a:extLst>
          </p:cNvPr>
          <p:cNvSpPr txBox="1"/>
          <p:nvPr/>
        </p:nvSpPr>
        <p:spPr>
          <a:xfrm>
            <a:off x="5758049" y="2565002"/>
            <a:ext cx="5031055" cy="507189"/>
          </a:xfrm>
          <a:prstGeom prst="rect">
            <a:avLst/>
          </a:prstGeom>
        </p:spPr>
        <p:txBody>
          <a:bodyPr vert="horz" wrap="square" lIns="0" tIns="14604" rIns="0" bIns="0" rtlCol="0">
            <a:spAutoFit/>
          </a:bodyPr>
          <a:lstStyle/>
          <a:p>
            <a:pPr marL="12700" defTabSz="1219170">
              <a:spcBef>
                <a:spcPts val="115"/>
              </a:spcBef>
              <a:tabLst>
                <a:tab pos="4914142" algn="l"/>
              </a:tabLst>
            </a:pPr>
            <a:r>
              <a:rPr lang="fr-FR" sz="3200" spc="11">
                <a:solidFill>
                  <a:srgbClr val="2C3176"/>
                </a:solidFill>
                <a:latin typeface="Marianne" charset="0"/>
                <a:ea typeface="Marianne" charset="0"/>
                <a:cs typeface="Marianne" charset="0"/>
              </a:rPr>
              <a:t>Enjeux</a:t>
            </a:r>
            <a:endParaRPr lang="fr-FR" sz="3200">
              <a:solidFill>
                <a:prstClr val="black"/>
              </a:solidFill>
              <a:latin typeface="Marianne" charset="0"/>
              <a:ea typeface="Marianne" charset="0"/>
              <a:cs typeface="Marianne" charset="0"/>
            </a:endParaRPr>
          </a:p>
        </p:txBody>
      </p:sp>
      <p:sp>
        <p:nvSpPr>
          <p:cNvPr id="16" name="object 15">
            <a:extLst>
              <a:ext uri="{FF2B5EF4-FFF2-40B4-BE49-F238E27FC236}">
                <a16:creationId xmlns:a16="http://schemas.microsoft.com/office/drawing/2014/main" id="{9A598FFB-9ED1-4226-B1CB-B7A40F0A5CA3}"/>
              </a:ext>
            </a:extLst>
          </p:cNvPr>
          <p:cNvSpPr/>
          <p:nvPr/>
        </p:nvSpPr>
        <p:spPr>
          <a:xfrm>
            <a:off x="10492561" y="3176678"/>
            <a:ext cx="3890645" cy="31115"/>
          </a:xfrm>
          <a:custGeom>
            <a:avLst/>
            <a:gdLst/>
            <a:ahLst/>
            <a:cxnLst/>
            <a:rect l="l" t="t" r="r" b="b"/>
            <a:pathLst>
              <a:path w="3890645" h="31114">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defTabSz="1219170"/>
            <a:endParaRPr>
              <a:solidFill>
                <a:prstClr val="black"/>
              </a:solidFill>
              <a:latin typeface="Calibri"/>
            </a:endParaRPr>
          </a:p>
        </p:txBody>
      </p:sp>
      <p:sp>
        <p:nvSpPr>
          <p:cNvPr id="17" name="object 18">
            <a:extLst>
              <a:ext uri="{FF2B5EF4-FFF2-40B4-BE49-F238E27FC236}">
                <a16:creationId xmlns:a16="http://schemas.microsoft.com/office/drawing/2014/main" id="{2FBF8B0E-9F89-4B1C-8999-A19CBCCC970A}"/>
              </a:ext>
            </a:extLst>
          </p:cNvPr>
          <p:cNvSpPr txBox="1"/>
          <p:nvPr/>
        </p:nvSpPr>
        <p:spPr>
          <a:xfrm>
            <a:off x="10441761" y="2565002"/>
            <a:ext cx="5031055" cy="507189"/>
          </a:xfrm>
          <a:prstGeom prst="rect">
            <a:avLst/>
          </a:prstGeom>
        </p:spPr>
        <p:txBody>
          <a:bodyPr vert="horz" wrap="square" lIns="0" tIns="14604" rIns="0" bIns="0" rtlCol="0">
            <a:spAutoFit/>
          </a:bodyPr>
          <a:lstStyle/>
          <a:p>
            <a:pPr marL="12700" defTabSz="1219170">
              <a:spcBef>
                <a:spcPts val="115"/>
              </a:spcBef>
              <a:tabLst>
                <a:tab pos="4914142" algn="l"/>
              </a:tabLst>
            </a:pPr>
            <a:r>
              <a:rPr lang="fr-FR" sz="3200" spc="11">
                <a:solidFill>
                  <a:srgbClr val="2C3176"/>
                </a:solidFill>
                <a:latin typeface="Marianne" charset="0"/>
                <a:ea typeface="Marianne" charset="0"/>
                <a:cs typeface="Marianne" charset="0"/>
              </a:rPr>
              <a:t>Critères de réussite</a:t>
            </a:r>
            <a:endParaRPr lang="fr-FR" sz="3200">
              <a:solidFill>
                <a:prstClr val="black"/>
              </a:solidFill>
              <a:latin typeface="Marianne" charset="0"/>
              <a:ea typeface="Marianne" charset="0"/>
              <a:cs typeface="Marianne" charset="0"/>
            </a:endParaRPr>
          </a:p>
        </p:txBody>
      </p:sp>
      <p:sp>
        <p:nvSpPr>
          <p:cNvPr id="21" name="object 14">
            <a:extLst>
              <a:ext uri="{FF2B5EF4-FFF2-40B4-BE49-F238E27FC236}">
                <a16:creationId xmlns:a16="http://schemas.microsoft.com/office/drawing/2014/main" id="{A9ACA516-5BDA-4653-A57C-6CEF97EAB433}"/>
              </a:ext>
            </a:extLst>
          </p:cNvPr>
          <p:cNvSpPr txBox="1">
            <a:spLocks/>
          </p:cNvSpPr>
          <p:nvPr/>
        </p:nvSpPr>
        <p:spPr>
          <a:xfrm>
            <a:off x="1807989" y="464200"/>
            <a:ext cx="12873212" cy="630300"/>
          </a:xfrm>
          <a:prstGeom prst="rect">
            <a:avLst/>
          </a:prstGeom>
        </p:spPr>
        <p:txBody>
          <a:bodyPr vert="horz" wrap="square" lIns="0" tIns="14604" rIns="0" bIns="0" rtlCol="0">
            <a:spAutoFit/>
          </a:bodyPr>
          <a:lstStyle>
            <a:lvl1pPr marL="12700" algn="ctr" defTabSz="914377">
              <a:spcBef>
                <a:spcPts val="115"/>
              </a:spcBef>
              <a:defRPr sz="4267" b="1" i="0">
                <a:solidFill>
                  <a:srgbClr val="2C3176"/>
                </a:solidFill>
                <a:latin typeface="Marianne" panose="020B0604020202020204" charset="0"/>
                <a:ea typeface="+mj-ea"/>
                <a:cs typeface="Arial"/>
              </a:defRPr>
            </a:lvl1pPr>
          </a:lstStyle>
          <a:p>
            <a:r>
              <a:rPr lang="fr-FR" sz="4000"/>
              <a:t>Ambitions de la démarche</a:t>
            </a:r>
          </a:p>
        </p:txBody>
      </p:sp>
      <p:sp>
        <p:nvSpPr>
          <p:cNvPr id="29" name="object 20">
            <a:extLst>
              <a:ext uri="{FF2B5EF4-FFF2-40B4-BE49-F238E27FC236}">
                <a16:creationId xmlns:a16="http://schemas.microsoft.com/office/drawing/2014/main" id="{4DF8FCDF-48BC-41CC-B5CC-629991EBB996}"/>
              </a:ext>
            </a:extLst>
          </p:cNvPr>
          <p:cNvSpPr txBox="1"/>
          <p:nvPr/>
        </p:nvSpPr>
        <p:spPr>
          <a:xfrm>
            <a:off x="1036237" y="3517057"/>
            <a:ext cx="3806825" cy="2267287"/>
          </a:xfrm>
          <a:prstGeom prst="rect">
            <a:avLst/>
          </a:prstGeom>
        </p:spPr>
        <p:txBody>
          <a:bodyPr vert="horz" wrap="square" lIns="0" tIns="12700" rIns="0" bIns="0" rtlCol="0">
            <a:spAutoFit/>
          </a:bodyPr>
          <a:lstStyle/>
          <a:p>
            <a:pPr marL="298443" marR="5080" indent="-285744" defTabSz="1219170">
              <a:spcBef>
                <a:spcPts val="100"/>
              </a:spcBef>
              <a:buFont typeface="Arial" panose="020B0604020202020204" pitchFamily="34" charset="0"/>
              <a:buChar char="•"/>
            </a:pPr>
            <a:r>
              <a:rPr lang="fr-FR" spc="-5" dirty="0">
                <a:solidFill>
                  <a:srgbClr val="2C3176"/>
                </a:solidFill>
                <a:latin typeface="Marianne Light" charset="0"/>
                <a:ea typeface="Marianne Light" charset="0"/>
                <a:cs typeface="Marianne Light" charset="0"/>
              </a:rPr>
              <a:t>Formaliser une proposition de </a:t>
            </a:r>
            <a:r>
              <a:rPr lang="fr-FR" b="1" spc="-5" dirty="0">
                <a:solidFill>
                  <a:srgbClr val="2C3176"/>
                </a:solidFill>
                <a:latin typeface="Marianne Light" charset="0"/>
                <a:ea typeface="Marianne Light" charset="0"/>
                <a:cs typeface="Marianne Light" charset="0"/>
              </a:rPr>
              <a:t>stratégie adaptée à la collectivité</a:t>
            </a:r>
          </a:p>
          <a:p>
            <a:pPr marL="298443" marR="5080" indent="-285744" defTabSz="1219170">
              <a:spcBef>
                <a:spcPts val="100"/>
              </a:spcBef>
              <a:buFont typeface="Arial" panose="020B0604020202020204" pitchFamily="34" charset="0"/>
              <a:buChar char="•"/>
            </a:pPr>
            <a:endParaRPr lang="fr-FR" spc="-5" dirty="0">
              <a:solidFill>
                <a:srgbClr val="2C3176"/>
              </a:solidFill>
              <a:latin typeface="Marianne Light" charset="0"/>
              <a:ea typeface="Marianne Light" charset="0"/>
              <a:cs typeface="Marianne Light" charset="0"/>
            </a:endParaRPr>
          </a:p>
          <a:p>
            <a:pPr marL="298443" marR="5080" indent="-285744" defTabSz="1219170">
              <a:spcBef>
                <a:spcPts val="100"/>
              </a:spcBef>
              <a:buFont typeface="Arial" panose="020B0604020202020204" pitchFamily="34" charset="0"/>
              <a:buChar char="•"/>
            </a:pPr>
            <a:r>
              <a:rPr lang="fr-FR" spc="-5" dirty="0">
                <a:solidFill>
                  <a:srgbClr val="2C3176"/>
                </a:solidFill>
                <a:latin typeface="Marianne Light" charset="0"/>
                <a:ea typeface="Marianne Light" charset="0"/>
                <a:cs typeface="Marianne Light" charset="0"/>
              </a:rPr>
              <a:t>Doter la collectivité d’une </a:t>
            </a:r>
            <a:r>
              <a:rPr lang="fr-FR" b="1" spc="-5" dirty="0">
                <a:solidFill>
                  <a:srgbClr val="2C3176"/>
                </a:solidFill>
                <a:latin typeface="Marianne Light" charset="0"/>
                <a:ea typeface="Marianne Light" charset="0"/>
                <a:cs typeface="Marianne Light" charset="0"/>
              </a:rPr>
              <a:t>vision claire de ses priorités </a:t>
            </a:r>
            <a:r>
              <a:rPr lang="fr-FR" spc="-5" dirty="0">
                <a:solidFill>
                  <a:srgbClr val="2C3176"/>
                </a:solidFill>
                <a:latin typeface="Marianne Light" charset="0"/>
                <a:ea typeface="Marianne Light" charset="0"/>
                <a:cs typeface="Marianne Light" charset="0"/>
              </a:rPr>
              <a:t>et de la </a:t>
            </a:r>
            <a:r>
              <a:rPr lang="fr-FR" b="1" spc="-5" dirty="0">
                <a:solidFill>
                  <a:srgbClr val="2C3176"/>
                </a:solidFill>
                <a:latin typeface="Marianne Light" charset="0"/>
                <a:ea typeface="Marianne Light" charset="0"/>
                <a:cs typeface="Marianne Light" charset="0"/>
              </a:rPr>
              <a:t>manière de les mettre en œuvre </a:t>
            </a:r>
            <a:r>
              <a:rPr lang="fr-FR" spc="-5" dirty="0">
                <a:solidFill>
                  <a:srgbClr val="2C3176"/>
                </a:solidFill>
                <a:latin typeface="Marianne Light" charset="0"/>
                <a:ea typeface="Marianne Light" charset="0"/>
                <a:cs typeface="Marianne Light" charset="0"/>
              </a:rPr>
              <a:t>et </a:t>
            </a:r>
            <a:r>
              <a:rPr lang="fr-FR" b="1" spc="-5" dirty="0">
                <a:solidFill>
                  <a:srgbClr val="2C3176"/>
                </a:solidFill>
                <a:latin typeface="Marianne Light" charset="0"/>
                <a:ea typeface="Marianne Light" charset="0"/>
                <a:cs typeface="Marianne Light" charset="0"/>
              </a:rPr>
              <a:t>rendre pilotables dans la durée</a:t>
            </a:r>
          </a:p>
          <a:p>
            <a:pPr marL="298443" marR="5080" indent="-285744" defTabSz="1219170">
              <a:spcBef>
                <a:spcPts val="100"/>
              </a:spcBef>
              <a:buFont typeface="Arial" panose="020B0604020202020204" pitchFamily="34" charset="0"/>
              <a:buChar char="•"/>
            </a:pPr>
            <a:endParaRPr lang="fr-FR" spc="-5" dirty="0">
              <a:solidFill>
                <a:srgbClr val="2C3176"/>
              </a:solidFill>
              <a:latin typeface="Marianne Light" charset="0"/>
              <a:ea typeface="Marianne Light" charset="0"/>
              <a:cs typeface="Marianne Light" charset="0"/>
            </a:endParaRPr>
          </a:p>
        </p:txBody>
      </p:sp>
      <p:sp>
        <p:nvSpPr>
          <p:cNvPr id="30" name="object 20">
            <a:extLst>
              <a:ext uri="{FF2B5EF4-FFF2-40B4-BE49-F238E27FC236}">
                <a16:creationId xmlns:a16="http://schemas.microsoft.com/office/drawing/2014/main" id="{00068076-914D-481B-BE28-42CADFDD2091}"/>
              </a:ext>
            </a:extLst>
          </p:cNvPr>
          <p:cNvSpPr txBox="1"/>
          <p:nvPr/>
        </p:nvSpPr>
        <p:spPr>
          <a:xfrm>
            <a:off x="10492561" y="3517056"/>
            <a:ext cx="3956731" cy="3665106"/>
          </a:xfrm>
          <a:prstGeom prst="rect">
            <a:avLst/>
          </a:prstGeom>
        </p:spPr>
        <p:txBody>
          <a:bodyPr vert="horz" wrap="square" lIns="0" tIns="12700" rIns="0" bIns="0" rtlCol="0">
            <a:spAutoFit/>
          </a:bodyPr>
          <a:lstStyle/>
          <a:p>
            <a:pPr marL="298443" marR="5080" indent="-285744" defTabSz="1219170">
              <a:spcBef>
                <a:spcPts val="100"/>
              </a:spcBef>
              <a:buFont typeface="Arial" panose="020B0604020202020204" pitchFamily="34" charset="0"/>
              <a:buChar char="•"/>
            </a:pPr>
            <a:r>
              <a:rPr lang="fr-FR" spc="-5" dirty="0">
                <a:solidFill>
                  <a:srgbClr val="2C3176"/>
                </a:solidFill>
                <a:latin typeface="Marianne Light" charset="0"/>
                <a:ea typeface="Marianne Light" charset="0"/>
                <a:cs typeface="Marianne Light" charset="0"/>
              </a:rPr>
              <a:t>Assurer la </a:t>
            </a:r>
            <a:r>
              <a:rPr lang="fr-FR" b="1" spc="-5" dirty="0">
                <a:solidFill>
                  <a:srgbClr val="2C3176"/>
                </a:solidFill>
                <a:latin typeface="Marianne Light" charset="0"/>
                <a:ea typeface="Marianne Light" charset="0"/>
                <a:cs typeface="Marianne Light" charset="0"/>
              </a:rPr>
              <a:t>mobilisation </a:t>
            </a:r>
            <a:r>
              <a:rPr lang="fr-FR" spc="-5" dirty="0">
                <a:solidFill>
                  <a:srgbClr val="2C3176"/>
                </a:solidFill>
                <a:latin typeface="Marianne Light" charset="0"/>
                <a:ea typeface="Marianne Light" charset="0"/>
                <a:cs typeface="Marianne Light" charset="0"/>
              </a:rPr>
              <a:t>de toutes les parties prenantes </a:t>
            </a:r>
            <a:r>
              <a:rPr lang="fr-FR" b="1" spc="-5" dirty="0">
                <a:solidFill>
                  <a:srgbClr val="2C3176"/>
                </a:solidFill>
                <a:latin typeface="Marianne Light" charset="0"/>
                <a:ea typeface="Marianne Light" charset="0"/>
                <a:cs typeface="Marianne Light" charset="0"/>
              </a:rPr>
              <a:t>aux profils variés </a:t>
            </a:r>
            <a:r>
              <a:rPr lang="fr-FR" spc="-5" dirty="0">
                <a:solidFill>
                  <a:srgbClr val="2C3176"/>
                </a:solidFill>
                <a:latin typeface="Marianne Light" charset="0"/>
                <a:ea typeface="Marianne Light" charset="0"/>
                <a:cs typeface="Marianne Light" charset="0"/>
              </a:rPr>
              <a:t>pour coconstruire la stratégie</a:t>
            </a:r>
          </a:p>
          <a:p>
            <a:pPr marL="298443" marR="5080" indent="-285744" defTabSz="1219170">
              <a:spcBef>
                <a:spcPts val="100"/>
              </a:spcBef>
              <a:buFont typeface="Arial" panose="020B0604020202020204" pitchFamily="34" charset="0"/>
              <a:buChar char="•"/>
            </a:pPr>
            <a:endParaRPr lang="fr-FR" spc="-5" dirty="0">
              <a:solidFill>
                <a:srgbClr val="2C3176"/>
              </a:solidFill>
              <a:latin typeface="Marianne Light" charset="0"/>
              <a:ea typeface="Marianne Light" charset="0"/>
              <a:cs typeface="Marianne Light" charset="0"/>
            </a:endParaRPr>
          </a:p>
          <a:p>
            <a:pPr marL="298443" marR="5080" indent="-285744" defTabSz="1219170">
              <a:spcBef>
                <a:spcPts val="100"/>
              </a:spcBef>
              <a:buFont typeface="Arial" panose="020B0604020202020204" pitchFamily="34" charset="0"/>
              <a:buChar char="•"/>
            </a:pPr>
            <a:r>
              <a:rPr lang="fr-FR" b="1" spc="-5" dirty="0">
                <a:solidFill>
                  <a:srgbClr val="2C3176"/>
                </a:solidFill>
                <a:latin typeface="Marianne Light" charset="0"/>
                <a:ea typeface="Marianne Light" charset="0"/>
                <a:cs typeface="Marianne Light" charset="0"/>
              </a:rPr>
              <a:t>Capitaliser sur les réflexions et initiatives </a:t>
            </a:r>
            <a:r>
              <a:rPr lang="fr-FR" spc="-5" dirty="0">
                <a:solidFill>
                  <a:srgbClr val="2C3176"/>
                </a:solidFill>
                <a:latin typeface="Marianne Light" charset="0"/>
                <a:ea typeface="Marianne Light" charset="0"/>
                <a:cs typeface="Marianne Light" charset="0"/>
              </a:rPr>
              <a:t>Numérique responsable </a:t>
            </a:r>
            <a:r>
              <a:rPr lang="fr-FR" b="1" spc="-5" dirty="0">
                <a:solidFill>
                  <a:srgbClr val="2C3176"/>
                </a:solidFill>
                <a:latin typeface="Marianne Light" charset="0"/>
                <a:ea typeface="Marianne Light" charset="0"/>
                <a:cs typeface="Marianne Light" charset="0"/>
              </a:rPr>
              <a:t>déjà existantes </a:t>
            </a:r>
            <a:r>
              <a:rPr lang="fr-FR" spc="-5" dirty="0">
                <a:solidFill>
                  <a:srgbClr val="2C3176"/>
                </a:solidFill>
                <a:latin typeface="Marianne Light" charset="0"/>
                <a:ea typeface="Marianne Light" charset="0"/>
                <a:cs typeface="Marianne Light" charset="0"/>
              </a:rPr>
              <a:t>au sein de la collectivité pour ne pas repartir de rien</a:t>
            </a:r>
            <a:endParaRPr lang="fr-FR" b="1" spc="-5" dirty="0">
              <a:solidFill>
                <a:srgbClr val="2C3176"/>
              </a:solidFill>
              <a:latin typeface="Marianne Light" charset="0"/>
              <a:ea typeface="Marianne Light" charset="0"/>
              <a:cs typeface="Marianne Light" charset="0"/>
            </a:endParaRPr>
          </a:p>
          <a:p>
            <a:pPr marL="12700" marR="5080" defTabSz="1219170">
              <a:spcBef>
                <a:spcPts val="100"/>
              </a:spcBef>
            </a:pPr>
            <a:endParaRPr lang="fr-FR" spc="-5" dirty="0">
              <a:solidFill>
                <a:srgbClr val="2C3176"/>
              </a:solidFill>
              <a:latin typeface="Marianne Light" charset="0"/>
              <a:ea typeface="Marianne Light" charset="0"/>
              <a:cs typeface="Marianne Light" charset="0"/>
            </a:endParaRPr>
          </a:p>
          <a:p>
            <a:pPr marL="298443" marR="5080" indent="-285744" defTabSz="1219170">
              <a:spcBef>
                <a:spcPts val="100"/>
              </a:spcBef>
              <a:buFont typeface="Arial" panose="020B0604020202020204" pitchFamily="34" charset="0"/>
              <a:buChar char="•"/>
            </a:pPr>
            <a:r>
              <a:rPr lang="fr-FR" spc="-5" dirty="0">
                <a:solidFill>
                  <a:srgbClr val="2C3176"/>
                </a:solidFill>
                <a:latin typeface="Marianne Light" charset="0"/>
                <a:ea typeface="Marianne Light" charset="0"/>
                <a:cs typeface="Marianne Light" charset="0"/>
              </a:rPr>
              <a:t>Mettre en place des instances de </a:t>
            </a:r>
            <a:r>
              <a:rPr lang="fr-FR" b="1" spc="-5" dirty="0">
                <a:solidFill>
                  <a:srgbClr val="2C3176"/>
                </a:solidFill>
                <a:latin typeface="Marianne Light" charset="0"/>
                <a:ea typeface="Marianne Light" charset="0"/>
                <a:cs typeface="Marianne Light" charset="0"/>
              </a:rPr>
              <a:t>suivi et de validation des travaux</a:t>
            </a:r>
            <a:r>
              <a:rPr lang="fr-FR" spc="-5" dirty="0">
                <a:solidFill>
                  <a:srgbClr val="2C3176"/>
                </a:solidFill>
                <a:latin typeface="Marianne Light" charset="0"/>
                <a:ea typeface="Marianne Light" charset="0"/>
                <a:cs typeface="Marianne Light" charset="0"/>
              </a:rPr>
              <a:t> de la démarche pour s’assurer de son bon déroulement</a:t>
            </a:r>
          </a:p>
        </p:txBody>
      </p:sp>
      <p:sp>
        <p:nvSpPr>
          <p:cNvPr id="19" name="TextBox 18">
            <a:extLst>
              <a:ext uri="{FF2B5EF4-FFF2-40B4-BE49-F238E27FC236}">
                <a16:creationId xmlns:a16="http://schemas.microsoft.com/office/drawing/2014/main" id="{DE468C7C-3764-4D9F-A9B9-4F449E736542}"/>
              </a:ext>
            </a:extLst>
          </p:cNvPr>
          <p:cNvSpPr txBox="1">
            <a:spLocks/>
          </p:cNvSpPr>
          <p:nvPr/>
        </p:nvSpPr>
        <p:spPr>
          <a:xfrm>
            <a:off x="4843062" y="8245309"/>
            <a:ext cx="6408712" cy="653986"/>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r>
              <a:rPr lang="fr-FR" b="1" i="1">
                <a:latin typeface="Marianne" panose="020B0604020202020204"/>
              </a:rPr>
              <a:t>Proposition ajustable par la collectivité</a:t>
            </a:r>
          </a:p>
          <a:p>
            <a:pPr marL="342900" indent="-342900" algn="ctr">
              <a:buFont typeface="Arial" panose="020B0604020202020204" pitchFamily="34" charset="0"/>
              <a:buChar char="•"/>
            </a:pPr>
            <a:endParaRPr lang="fr-FR" b="1" i="1">
              <a:latin typeface="Marianne" panose="020B0604020202020204"/>
            </a:endParaRPr>
          </a:p>
        </p:txBody>
      </p:sp>
    </p:spTree>
    <p:extLst>
      <p:ext uri="{BB962C8B-B14F-4D97-AF65-F5344CB8AC3E}">
        <p14:creationId xmlns:p14="http://schemas.microsoft.com/office/powerpoint/2010/main" val="334408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2101516" y="-144378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Cube 30">
            <a:extLst>
              <a:ext uri="{FF2B5EF4-FFF2-40B4-BE49-F238E27FC236}">
                <a16:creationId xmlns:a16="http://schemas.microsoft.com/office/drawing/2014/main" id="{A59CE51E-9139-434F-A81F-B34BACF4D7E7}"/>
              </a:ext>
            </a:extLst>
          </p:cNvPr>
          <p:cNvSpPr/>
          <p:nvPr/>
        </p:nvSpPr>
        <p:spPr>
          <a:xfrm>
            <a:off x="3181979" y="6706405"/>
            <a:ext cx="2726297" cy="1470717"/>
          </a:xfrm>
          <a:prstGeom prst="cube">
            <a:avLst>
              <a:gd name="adj" fmla="val 11989"/>
            </a:avLst>
          </a:prstGeom>
          <a:solidFill>
            <a:srgbClr val="FFDF69"/>
          </a:solidFill>
          <a:ln w="12700" cap="flat" cmpd="sng" algn="ctr">
            <a:noFill/>
            <a:prstDash val="solid"/>
            <a:miter lim="800000"/>
          </a:ln>
          <a:effectLst/>
        </p:spPr>
        <p:txBody>
          <a:bodyPr lIns="243785" tIns="121892" rIns="243785" bIns="121892"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Lato Light"/>
              <a:ea typeface="+mn-ea"/>
              <a:cs typeface="+mn-cs"/>
            </a:endParaRPr>
          </a:p>
        </p:txBody>
      </p:sp>
      <p:sp>
        <p:nvSpPr>
          <p:cNvPr id="32" name="Cube 31">
            <a:extLst>
              <a:ext uri="{FF2B5EF4-FFF2-40B4-BE49-F238E27FC236}">
                <a16:creationId xmlns:a16="http://schemas.microsoft.com/office/drawing/2014/main" id="{AF860EFB-345F-4CAB-8104-7E4EE1D12532}"/>
              </a:ext>
            </a:extLst>
          </p:cNvPr>
          <p:cNvSpPr/>
          <p:nvPr/>
        </p:nvSpPr>
        <p:spPr>
          <a:xfrm>
            <a:off x="5744211" y="5932443"/>
            <a:ext cx="3176705" cy="2244679"/>
          </a:xfrm>
          <a:prstGeom prst="cube">
            <a:avLst>
              <a:gd name="adj" fmla="val 8766"/>
            </a:avLst>
          </a:prstGeom>
          <a:solidFill>
            <a:srgbClr val="00A894"/>
          </a:solidFill>
          <a:ln w="12700" cap="flat" cmpd="sng" algn="ctr">
            <a:noFill/>
            <a:prstDash val="solid"/>
            <a:miter lim="800000"/>
          </a:ln>
          <a:effectLst/>
        </p:spPr>
        <p:txBody>
          <a:bodyPr lIns="243785" tIns="121892" rIns="243785" bIns="121892"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Lato Light"/>
              <a:ea typeface="+mn-ea"/>
              <a:cs typeface="+mn-cs"/>
            </a:endParaRPr>
          </a:p>
        </p:txBody>
      </p:sp>
      <p:sp>
        <p:nvSpPr>
          <p:cNvPr id="33" name="Cube 32">
            <a:extLst>
              <a:ext uri="{FF2B5EF4-FFF2-40B4-BE49-F238E27FC236}">
                <a16:creationId xmlns:a16="http://schemas.microsoft.com/office/drawing/2014/main" id="{DB606484-9CD4-4C48-99BE-C940D4153AF2}"/>
              </a:ext>
            </a:extLst>
          </p:cNvPr>
          <p:cNvSpPr/>
          <p:nvPr/>
        </p:nvSpPr>
        <p:spPr>
          <a:xfrm>
            <a:off x="8738964" y="5215114"/>
            <a:ext cx="3176705" cy="2962008"/>
          </a:xfrm>
          <a:prstGeom prst="cube">
            <a:avLst>
              <a:gd name="adj" fmla="val 4408"/>
            </a:avLst>
          </a:prstGeom>
          <a:solidFill>
            <a:srgbClr val="5D73B7"/>
          </a:solidFill>
          <a:ln w="12700" cap="flat" cmpd="sng" algn="ctr">
            <a:noFill/>
            <a:prstDash val="solid"/>
            <a:miter lim="800000"/>
          </a:ln>
          <a:effectLst/>
        </p:spPr>
        <p:txBody>
          <a:bodyPr lIns="243785" tIns="121892" rIns="243785" bIns="121892"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Lato Light"/>
              <a:ea typeface="+mn-ea"/>
              <a:cs typeface="+mn-cs"/>
            </a:endParaRPr>
          </a:p>
        </p:txBody>
      </p:sp>
      <p:cxnSp>
        <p:nvCxnSpPr>
          <p:cNvPr id="35" name="Straight Arrow Connector 39">
            <a:extLst>
              <a:ext uri="{FF2B5EF4-FFF2-40B4-BE49-F238E27FC236}">
                <a16:creationId xmlns:a16="http://schemas.microsoft.com/office/drawing/2014/main" id="{BBD61FCE-802D-4CD7-AF4A-01FCB35E42D3}"/>
              </a:ext>
            </a:extLst>
          </p:cNvPr>
          <p:cNvCxnSpPr/>
          <p:nvPr/>
        </p:nvCxnSpPr>
        <p:spPr>
          <a:xfrm flipH="1" flipV="1">
            <a:off x="3724136" y="5756176"/>
            <a:ext cx="1812" cy="1451547"/>
          </a:xfrm>
          <a:prstGeom prst="straightConnector1">
            <a:avLst/>
          </a:prstGeom>
          <a:noFill/>
          <a:ln w="6350" cap="flat" cmpd="sng" algn="ctr">
            <a:solidFill>
              <a:sysClr val="window" lastClr="FFFFFF">
                <a:lumMod val="65000"/>
              </a:sysClr>
            </a:solidFill>
            <a:prstDash val="dash"/>
            <a:miter lim="800000"/>
            <a:headEnd type="diamond" w="med" len="med"/>
            <a:tailEnd type="diamond" w="med" len="med"/>
          </a:ln>
          <a:effectLst/>
        </p:spPr>
      </p:cxnSp>
      <p:cxnSp>
        <p:nvCxnSpPr>
          <p:cNvPr id="37" name="Straight Arrow Connector 49">
            <a:extLst>
              <a:ext uri="{FF2B5EF4-FFF2-40B4-BE49-F238E27FC236}">
                <a16:creationId xmlns:a16="http://schemas.microsoft.com/office/drawing/2014/main" id="{4F9F1813-D5F9-495E-AFD9-44A685EA6E7B}"/>
              </a:ext>
            </a:extLst>
          </p:cNvPr>
          <p:cNvCxnSpPr/>
          <p:nvPr/>
        </p:nvCxnSpPr>
        <p:spPr>
          <a:xfrm flipV="1">
            <a:off x="6594940" y="4984428"/>
            <a:ext cx="1" cy="1462301"/>
          </a:xfrm>
          <a:prstGeom prst="straightConnector1">
            <a:avLst/>
          </a:prstGeom>
          <a:noFill/>
          <a:ln w="6350" cap="flat" cmpd="sng" algn="ctr">
            <a:solidFill>
              <a:sysClr val="window" lastClr="FFFFFF">
                <a:lumMod val="65000"/>
              </a:sysClr>
            </a:solidFill>
            <a:prstDash val="dash"/>
            <a:miter lim="800000"/>
            <a:headEnd type="diamond" w="med" len="med"/>
            <a:tailEnd type="diamond" w="med" len="med"/>
          </a:ln>
          <a:effectLst/>
        </p:spPr>
      </p:cxnSp>
      <p:sp>
        <p:nvSpPr>
          <p:cNvPr id="43" name="Rectangular Callout 56">
            <a:extLst>
              <a:ext uri="{FF2B5EF4-FFF2-40B4-BE49-F238E27FC236}">
                <a16:creationId xmlns:a16="http://schemas.microsoft.com/office/drawing/2014/main" id="{8E620263-13E0-4FE1-A22E-A347D9873D75}"/>
              </a:ext>
            </a:extLst>
          </p:cNvPr>
          <p:cNvSpPr/>
          <p:nvPr/>
        </p:nvSpPr>
        <p:spPr bwMode="auto">
          <a:xfrm>
            <a:off x="8780538" y="3317776"/>
            <a:ext cx="2954543" cy="487352"/>
          </a:xfrm>
          <a:prstGeom prst="wedgeRectCallout">
            <a:avLst>
              <a:gd name="adj1" fmla="val -22763"/>
              <a:gd name="adj2" fmla="val 116536"/>
            </a:avLst>
          </a:prstGeom>
          <a:solidFill>
            <a:srgbClr val="5D73B7"/>
          </a:solidFill>
          <a:ln w="12700" cap="flat" cmpd="sng" algn="ctr">
            <a:noFill/>
            <a:prstDash val="solid"/>
            <a:miter lim="800000"/>
          </a:ln>
          <a:effectLst/>
        </p:spPr>
        <p:txBody>
          <a:bodyPr lIns="121917" tIns="60958" rIns="121917" bIns="60958"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a:ln>
                  <a:noFill/>
                </a:ln>
                <a:solidFill>
                  <a:prstClr val="white"/>
                </a:solidFill>
                <a:effectLst/>
                <a:uLnTx/>
                <a:uFillTx/>
                <a:latin typeface="Marianne" panose="02000000000000000000" pitchFamily="50" charset="0"/>
                <a:ea typeface="+mn-ea"/>
                <a:cs typeface="Lato Regular"/>
              </a:rPr>
              <a:t>L’intercommunalité</a:t>
            </a:r>
          </a:p>
        </p:txBody>
      </p:sp>
      <p:cxnSp>
        <p:nvCxnSpPr>
          <p:cNvPr id="39" name="Straight Arrow Connector 64">
            <a:extLst>
              <a:ext uri="{FF2B5EF4-FFF2-40B4-BE49-F238E27FC236}">
                <a16:creationId xmlns:a16="http://schemas.microsoft.com/office/drawing/2014/main" id="{4B3E3E19-1703-40CA-8CDD-C45FC42636A4}"/>
              </a:ext>
            </a:extLst>
          </p:cNvPr>
          <p:cNvCxnSpPr/>
          <p:nvPr/>
        </p:nvCxnSpPr>
        <p:spPr>
          <a:xfrm flipH="1" flipV="1">
            <a:off x="9463933" y="4189202"/>
            <a:ext cx="1812" cy="1485779"/>
          </a:xfrm>
          <a:prstGeom prst="straightConnector1">
            <a:avLst/>
          </a:prstGeom>
          <a:noFill/>
          <a:ln w="6350" cap="flat" cmpd="sng" algn="ctr">
            <a:solidFill>
              <a:sysClr val="window" lastClr="FFFFFF">
                <a:lumMod val="65000"/>
              </a:sysClr>
            </a:solidFill>
            <a:prstDash val="dash"/>
            <a:miter lim="800000"/>
            <a:headEnd type="diamond" w="med" len="med"/>
            <a:tailEnd type="diamond" w="med" len="med"/>
          </a:ln>
          <a:effectLst/>
        </p:spPr>
      </p:cxnSp>
      <p:sp>
        <p:nvSpPr>
          <p:cNvPr id="50" name="Rectangular Callout 56">
            <a:extLst>
              <a:ext uri="{FF2B5EF4-FFF2-40B4-BE49-F238E27FC236}">
                <a16:creationId xmlns:a16="http://schemas.microsoft.com/office/drawing/2014/main" id="{86770717-A303-43EC-B271-BC0663E64F8B}"/>
              </a:ext>
            </a:extLst>
          </p:cNvPr>
          <p:cNvSpPr/>
          <p:nvPr/>
        </p:nvSpPr>
        <p:spPr bwMode="auto">
          <a:xfrm>
            <a:off x="5875839" y="4079776"/>
            <a:ext cx="2954543" cy="487352"/>
          </a:xfrm>
          <a:prstGeom prst="wedgeRectCallout">
            <a:avLst>
              <a:gd name="adj1" fmla="val -22763"/>
              <a:gd name="adj2" fmla="val 116536"/>
            </a:avLst>
          </a:prstGeom>
          <a:solidFill>
            <a:srgbClr val="00A894"/>
          </a:solidFill>
          <a:ln w="12700" cap="flat" cmpd="sng" algn="ctr">
            <a:noFill/>
            <a:prstDash val="solid"/>
            <a:miter lim="800000"/>
          </a:ln>
          <a:effectLst/>
        </p:spPr>
        <p:txBody>
          <a:bodyPr lIns="121917" tIns="60958" rIns="121917" bIns="60958"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a:ln>
                  <a:noFill/>
                </a:ln>
                <a:solidFill>
                  <a:prstClr val="white"/>
                </a:solidFill>
                <a:effectLst/>
                <a:uLnTx/>
                <a:uFillTx/>
                <a:latin typeface="Marianne" panose="02000000000000000000" pitchFamily="50" charset="0"/>
                <a:ea typeface="+mn-ea"/>
                <a:cs typeface="Lato Regular"/>
              </a:rPr>
              <a:t>La collectivité</a:t>
            </a:r>
          </a:p>
        </p:txBody>
      </p:sp>
      <p:sp>
        <p:nvSpPr>
          <p:cNvPr id="53" name="Rectangular Callout 56">
            <a:extLst>
              <a:ext uri="{FF2B5EF4-FFF2-40B4-BE49-F238E27FC236}">
                <a16:creationId xmlns:a16="http://schemas.microsoft.com/office/drawing/2014/main" id="{1CB03679-03F5-47F9-B633-1F5E42BB38F4}"/>
              </a:ext>
            </a:extLst>
          </p:cNvPr>
          <p:cNvSpPr/>
          <p:nvPr/>
        </p:nvSpPr>
        <p:spPr bwMode="auto">
          <a:xfrm>
            <a:off x="3087440" y="4841776"/>
            <a:ext cx="2954543" cy="487352"/>
          </a:xfrm>
          <a:prstGeom prst="wedgeRectCallout">
            <a:avLst>
              <a:gd name="adj1" fmla="val -22763"/>
              <a:gd name="adj2" fmla="val 116536"/>
            </a:avLst>
          </a:prstGeom>
          <a:solidFill>
            <a:srgbClr val="FFDF69"/>
          </a:solidFill>
          <a:ln w="12700" cap="flat" cmpd="sng" algn="ctr">
            <a:noFill/>
            <a:prstDash val="solid"/>
            <a:miter lim="800000"/>
          </a:ln>
          <a:effectLst/>
        </p:spPr>
        <p:txBody>
          <a:bodyPr lIns="121917" tIns="60958" rIns="121917" bIns="60958"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a:ln>
                  <a:noFill/>
                </a:ln>
                <a:solidFill>
                  <a:prstClr val="black"/>
                </a:solidFill>
                <a:effectLst/>
                <a:uLnTx/>
                <a:uFillTx/>
                <a:latin typeface="Marianne" panose="02000000000000000000" pitchFamily="50" charset="0"/>
                <a:ea typeface="+mn-ea"/>
                <a:cs typeface="Lato Regular"/>
              </a:rPr>
              <a:t>La DSI</a:t>
            </a:r>
          </a:p>
        </p:txBody>
      </p:sp>
      <p:sp>
        <p:nvSpPr>
          <p:cNvPr id="55" name="ZoneTexte 54">
            <a:extLst>
              <a:ext uri="{FF2B5EF4-FFF2-40B4-BE49-F238E27FC236}">
                <a16:creationId xmlns:a16="http://schemas.microsoft.com/office/drawing/2014/main" id="{69F2598B-4305-4BFE-BADC-0D6C71D3FE2F}"/>
              </a:ext>
            </a:extLst>
          </p:cNvPr>
          <p:cNvSpPr txBox="1"/>
          <p:nvPr/>
        </p:nvSpPr>
        <p:spPr>
          <a:xfrm>
            <a:off x="3208150" y="7146167"/>
            <a:ext cx="2509890" cy="1015663"/>
          </a:xfrm>
          <a:prstGeom prst="rect">
            <a:avLst/>
          </a:prstGeom>
          <a:noFill/>
        </p:spPr>
        <p:txBody>
          <a:bodyPr wrap="square" anchor="ctr" anchorCtr="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r-FR" sz="1800" b="0" i="0" u="none" strike="noStrike" kern="1200" cap="none" spc="0" normalizeH="0" baseline="0" noProof="0">
                <a:ln>
                  <a:noFill/>
                </a:ln>
                <a:solidFill>
                  <a:prstClr val="black"/>
                </a:solidFill>
                <a:effectLst/>
                <a:uLnTx/>
                <a:uFillTx/>
                <a:latin typeface="Marianne" panose="020B0604020202020204"/>
                <a:ea typeface="+mn-ea"/>
                <a:cs typeface="+mn-cs"/>
              </a:rPr>
              <a:t>Conception, gestion des équipements numériques, etc.</a:t>
            </a:r>
          </a:p>
        </p:txBody>
      </p:sp>
      <p:sp>
        <p:nvSpPr>
          <p:cNvPr id="56" name="ZoneTexte 55">
            <a:extLst>
              <a:ext uri="{FF2B5EF4-FFF2-40B4-BE49-F238E27FC236}">
                <a16:creationId xmlns:a16="http://schemas.microsoft.com/office/drawing/2014/main" id="{8AD4A248-EC74-4821-8896-9BF0E53E48DE}"/>
              </a:ext>
            </a:extLst>
          </p:cNvPr>
          <p:cNvSpPr txBox="1"/>
          <p:nvPr/>
        </p:nvSpPr>
        <p:spPr>
          <a:xfrm>
            <a:off x="5781536" y="6297521"/>
            <a:ext cx="2928012" cy="1938992"/>
          </a:xfrm>
          <a:prstGeom prst="rect">
            <a:avLst/>
          </a:prstGeom>
          <a:noFill/>
        </p:spPr>
        <p:txBody>
          <a:bodyPr wrap="square" anchor="ctr"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Marianne" panose="020B0604020202020204"/>
                <a:ea typeface="+mn-ea"/>
                <a:cs typeface="+mn-cs"/>
              </a:rPr>
              <a:t>Numérique abordé comme un levier de </a:t>
            </a:r>
            <a:r>
              <a:rPr kumimoji="0" lang="fr-FR" sz="1800" b="1" i="0" u="none" strike="noStrike" kern="1200" cap="none" spc="0" normalizeH="0" baseline="0" noProof="0">
                <a:ln>
                  <a:noFill/>
                </a:ln>
                <a:solidFill>
                  <a:prstClr val="white"/>
                </a:solidFill>
                <a:effectLst/>
                <a:uLnTx/>
                <a:uFillTx/>
                <a:latin typeface="Marianne" panose="020B0604020202020204"/>
                <a:ea typeface="+mn-ea"/>
                <a:cs typeface="+mn-cs"/>
              </a:rPr>
              <a:t>décarbonation </a:t>
            </a:r>
            <a:r>
              <a:rPr kumimoji="0" lang="fr-FR" sz="1800" b="0" i="0" u="none" strike="noStrike" kern="1200" cap="none" spc="0" normalizeH="0" baseline="0" noProof="0">
                <a:ln>
                  <a:noFill/>
                </a:ln>
                <a:solidFill>
                  <a:prstClr val="white"/>
                </a:solidFill>
                <a:effectLst/>
                <a:uLnTx/>
                <a:uFillTx/>
                <a:latin typeface="Marianne" panose="020B0604020202020204"/>
                <a:ea typeface="+mn-ea"/>
                <a:cs typeface="+mn-cs"/>
              </a:rPr>
              <a:t>et de </a:t>
            </a:r>
            <a:r>
              <a:rPr kumimoji="0" lang="fr-FR" sz="1800" b="1" i="0" u="none" strike="noStrike" kern="1200" cap="none" spc="0" normalizeH="0" baseline="0" noProof="0">
                <a:ln>
                  <a:noFill/>
                </a:ln>
                <a:solidFill>
                  <a:prstClr val="white"/>
                </a:solidFill>
                <a:effectLst/>
                <a:uLnTx/>
                <a:uFillTx/>
                <a:latin typeface="Marianne" panose="020B0604020202020204"/>
                <a:ea typeface="+mn-ea"/>
                <a:cs typeface="+mn-cs"/>
              </a:rPr>
              <a:t>sobriété </a:t>
            </a:r>
            <a:r>
              <a:rPr kumimoji="0" lang="fr-FR" sz="1800" b="0" i="0" u="none" strike="noStrike" kern="1200" cap="none" spc="0" normalizeH="0" baseline="0" noProof="0">
                <a:ln>
                  <a:noFill/>
                </a:ln>
                <a:solidFill>
                  <a:prstClr val="white"/>
                </a:solidFill>
                <a:effectLst/>
                <a:uLnTx/>
                <a:uFillTx/>
                <a:latin typeface="Marianne" panose="020B0604020202020204"/>
                <a:ea typeface="+mn-ea"/>
                <a:cs typeface="+mn-cs"/>
              </a:rPr>
              <a:t>pour le </a:t>
            </a:r>
            <a:r>
              <a:rPr kumimoji="0" lang="fr-FR" sz="1800" b="1" i="0" u="none" strike="noStrike" kern="1200" cap="none" spc="0" normalizeH="0" baseline="0" noProof="0">
                <a:ln>
                  <a:noFill/>
                </a:ln>
                <a:solidFill>
                  <a:prstClr val="white"/>
                </a:solidFill>
                <a:effectLst/>
                <a:uLnTx/>
                <a:uFillTx/>
                <a:latin typeface="Marianne" panose="020B0604020202020204"/>
                <a:ea typeface="+mn-ea"/>
                <a:cs typeface="+mn-cs"/>
              </a:rPr>
              <a:t>fonctionnement de la collectivité</a:t>
            </a:r>
          </a:p>
        </p:txBody>
      </p:sp>
      <p:sp>
        <p:nvSpPr>
          <p:cNvPr id="30" name="ZoneTexte 1">
            <a:extLst>
              <a:ext uri="{FF2B5EF4-FFF2-40B4-BE49-F238E27FC236}">
                <a16:creationId xmlns:a16="http://schemas.microsoft.com/office/drawing/2014/main" id="{C9345696-9E96-47E5-BDD5-8154C082482B}"/>
              </a:ext>
            </a:extLst>
          </p:cNvPr>
          <p:cNvSpPr txBox="1"/>
          <p:nvPr/>
        </p:nvSpPr>
        <p:spPr>
          <a:xfrm>
            <a:off x="355600" y="3995936"/>
            <a:ext cx="2659832" cy="1333128"/>
          </a:xfrm>
          <a:prstGeom prst="rightArrowCallout">
            <a:avLst>
              <a:gd name="adj1" fmla="val 26739"/>
              <a:gd name="adj2" fmla="val 29046"/>
              <a:gd name="adj3" fmla="val 31277"/>
              <a:gd name="adj4" fmla="val 76734"/>
            </a:avLst>
          </a:prstGeom>
          <a:solidFill>
            <a:srgbClr val="8064A2">
              <a:alpha val="26000"/>
            </a:srgbClr>
          </a:solidFill>
          <a:ln>
            <a:solidFill>
              <a:schemeClr val="tx2"/>
            </a:solidFill>
            <a:prstDash val="dashDot"/>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a:ln>
                  <a:noFill/>
                </a:ln>
                <a:solidFill>
                  <a:srgbClr val="2C3176"/>
                </a:solidFill>
                <a:effectLst/>
                <a:uLnTx/>
                <a:uFillTx/>
                <a:latin typeface="Marianne" panose="02000000000000000000" pitchFamily="50" charset="0"/>
                <a:ea typeface="+mn-ea"/>
                <a:cs typeface="+mn-cs"/>
              </a:rPr>
              <a:t>En matière d’ambition </a:t>
            </a:r>
          </a:p>
        </p:txBody>
      </p:sp>
      <p:sp>
        <p:nvSpPr>
          <p:cNvPr id="40" name="Cube 39">
            <a:extLst>
              <a:ext uri="{FF2B5EF4-FFF2-40B4-BE49-F238E27FC236}">
                <a16:creationId xmlns:a16="http://schemas.microsoft.com/office/drawing/2014/main" id="{5F95C34E-2FCC-434C-B6E4-1DBE26C41772}"/>
              </a:ext>
            </a:extLst>
          </p:cNvPr>
          <p:cNvSpPr/>
          <p:nvPr/>
        </p:nvSpPr>
        <p:spPr>
          <a:xfrm>
            <a:off x="11816274" y="4460776"/>
            <a:ext cx="3176705" cy="3701053"/>
          </a:xfrm>
          <a:prstGeom prst="cube">
            <a:avLst>
              <a:gd name="adj" fmla="val 4408"/>
            </a:avLst>
          </a:prstGeom>
          <a:solidFill>
            <a:srgbClr val="274084"/>
          </a:solidFill>
          <a:ln w="12700" cap="flat" cmpd="sng" algn="ctr">
            <a:noFill/>
            <a:prstDash val="solid"/>
            <a:miter lim="800000"/>
          </a:ln>
          <a:effectLst/>
        </p:spPr>
        <p:txBody>
          <a:bodyPr lIns="243785" tIns="121892" rIns="243785" bIns="121892"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Lato Light"/>
              <a:ea typeface="+mn-ea"/>
              <a:cs typeface="+mn-cs"/>
            </a:endParaRPr>
          </a:p>
        </p:txBody>
      </p:sp>
      <p:sp>
        <p:nvSpPr>
          <p:cNvPr id="41" name="Rectangular Callout 56">
            <a:extLst>
              <a:ext uri="{FF2B5EF4-FFF2-40B4-BE49-F238E27FC236}">
                <a16:creationId xmlns:a16="http://schemas.microsoft.com/office/drawing/2014/main" id="{FC0FF6AF-F927-4506-B6F2-3FFA52D3CFBD}"/>
              </a:ext>
            </a:extLst>
          </p:cNvPr>
          <p:cNvSpPr/>
          <p:nvPr/>
        </p:nvSpPr>
        <p:spPr bwMode="auto">
          <a:xfrm>
            <a:off x="11857848" y="2555776"/>
            <a:ext cx="2954543" cy="487352"/>
          </a:xfrm>
          <a:prstGeom prst="wedgeRectCallout">
            <a:avLst>
              <a:gd name="adj1" fmla="val -22763"/>
              <a:gd name="adj2" fmla="val 116536"/>
            </a:avLst>
          </a:prstGeom>
          <a:solidFill>
            <a:srgbClr val="274084"/>
          </a:solidFill>
          <a:ln w="12700" cap="flat" cmpd="sng" algn="ctr">
            <a:noFill/>
            <a:prstDash val="solid"/>
            <a:miter lim="800000"/>
          </a:ln>
          <a:effectLst/>
        </p:spPr>
        <p:txBody>
          <a:bodyPr lIns="121917" tIns="60958" rIns="121917" bIns="60958"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a:ln>
                  <a:noFill/>
                </a:ln>
                <a:solidFill>
                  <a:prstClr val="white"/>
                </a:solidFill>
                <a:effectLst/>
                <a:uLnTx/>
                <a:uFillTx/>
                <a:latin typeface="Marianne" panose="02000000000000000000" pitchFamily="50" charset="0"/>
                <a:ea typeface="+mn-ea"/>
                <a:cs typeface="Lato Regular"/>
              </a:rPr>
              <a:t>Le territoire </a:t>
            </a:r>
          </a:p>
        </p:txBody>
      </p:sp>
      <p:cxnSp>
        <p:nvCxnSpPr>
          <p:cNvPr id="42" name="Straight Arrow Connector 64">
            <a:extLst>
              <a:ext uri="{FF2B5EF4-FFF2-40B4-BE49-F238E27FC236}">
                <a16:creationId xmlns:a16="http://schemas.microsoft.com/office/drawing/2014/main" id="{C4B63E0A-675B-4F93-8087-157153886684}"/>
              </a:ext>
            </a:extLst>
          </p:cNvPr>
          <p:cNvCxnSpPr/>
          <p:nvPr/>
        </p:nvCxnSpPr>
        <p:spPr>
          <a:xfrm flipH="1" flipV="1">
            <a:off x="12334736" y="3393976"/>
            <a:ext cx="1812" cy="1485779"/>
          </a:xfrm>
          <a:prstGeom prst="straightConnector1">
            <a:avLst/>
          </a:prstGeom>
          <a:noFill/>
          <a:ln w="6350" cap="flat" cmpd="sng" algn="ctr">
            <a:solidFill>
              <a:sysClr val="window" lastClr="FFFFFF">
                <a:lumMod val="65000"/>
              </a:sysClr>
            </a:solidFill>
            <a:prstDash val="dash"/>
            <a:miter lim="800000"/>
            <a:headEnd type="diamond" w="med" len="med"/>
            <a:tailEnd type="diamond" w="med" len="med"/>
          </a:ln>
          <a:effectLst/>
        </p:spPr>
      </p:cxnSp>
      <p:sp>
        <p:nvSpPr>
          <p:cNvPr id="45" name="ZoneTexte 56">
            <a:extLst>
              <a:ext uri="{FF2B5EF4-FFF2-40B4-BE49-F238E27FC236}">
                <a16:creationId xmlns:a16="http://schemas.microsoft.com/office/drawing/2014/main" id="{2463DD64-04AD-4A63-9B93-439FBF872D92}"/>
              </a:ext>
            </a:extLst>
          </p:cNvPr>
          <p:cNvSpPr txBox="1"/>
          <p:nvPr/>
        </p:nvSpPr>
        <p:spPr>
          <a:xfrm>
            <a:off x="11891711" y="4849721"/>
            <a:ext cx="2919067" cy="2862792"/>
          </a:xfrm>
          <a:prstGeom prst="rect">
            <a:avLst/>
          </a:prstGeom>
          <a:noFill/>
        </p:spPr>
        <p:txBody>
          <a:bodyPr wrap="square" anchor="ctr" anchorCtr="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r-FR" sz="1800" b="0" i="0" u="none" strike="noStrike" kern="1200" cap="none" spc="0" normalizeH="0" baseline="0" noProof="0">
                <a:ln>
                  <a:noFill/>
                </a:ln>
                <a:solidFill>
                  <a:prstClr val="white"/>
                </a:solidFill>
                <a:effectLst/>
                <a:uLnTx/>
                <a:uFillTx/>
                <a:latin typeface="Marianne" panose="020B0604020202020204"/>
                <a:ea typeface="+mn-ea"/>
                <a:cs typeface="+mn-cs"/>
              </a:rPr>
              <a:t>Numérique abordé comme un outil au service de la </a:t>
            </a:r>
            <a:r>
              <a:rPr kumimoji="0" lang="fr-FR" sz="1800" b="1" i="0" u="none" strike="noStrike" kern="1200" cap="none" spc="0" normalizeH="0" baseline="0" noProof="0">
                <a:ln>
                  <a:noFill/>
                </a:ln>
                <a:solidFill>
                  <a:prstClr val="white"/>
                </a:solidFill>
                <a:effectLst/>
                <a:uLnTx/>
                <a:uFillTx/>
                <a:latin typeface="Marianne" panose="020B0604020202020204"/>
                <a:ea typeface="+mn-ea"/>
                <a:cs typeface="+mn-cs"/>
              </a:rPr>
              <a:t>transition écologique du territoire</a:t>
            </a:r>
            <a:r>
              <a:rPr kumimoji="0" lang="fr-FR" sz="1800" b="0" i="0" u="none" strike="noStrike" kern="1200" cap="none" spc="0" normalizeH="0" baseline="0" noProof="0">
                <a:ln>
                  <a:noFill/>
                </a:ln>
                <a:solidFill>
                  <a:prstClr val="white"/>
                </a:solidFill>
                <a:effectLst/>
                <a:uLnTx/>
                <a:uFillTx/>
                <a:latin typeface="Marianne" panose="020B0604020202020204"/>
                <a:ea typeface="+mn-ea"/>
                <a:cs typeface="+mn-cs"/>
              </a:rPr>
              <a:t> sur le périmètre de compétences </a:t>
            </a:r>
            <a:r>
              <a:rPr kumimoji="0" lang="fr-FR" sz="1800" b="1" i="0" u="none" strike="noStrike" kern="1200" cap="none" spc="0" normalizeH="0" baseline="0" noProof="0">
                <a:ln>
                  <a:noFill/>
                </a:ln>
                <a:solidFill>
                  <a:prstClr val="white"/>
                </a:solidFill>
                <a:effectLst/>
                <a:uLnTx/>
                <a:uFillTx/>
                <a:latin typeface="Marianne" panose="020B0604020202020204"/>
                <a:ea typeface="+mn-ea"/>
                <a:cs typeface="+mn-cs"/>
              </a:rPr>
              <a:t>de la collectivité ou de l’intercommunalité</a:t>
            </a:r>
          </a:p>
        </p:txBody>
      </p:sp>
      <p:sp>
        <p:nvSpPr>
          <p:cNvPr id="47" name="ZoneTexte 55">
            <a:extLst>
              <a:ext uri="{FF2B5EF4-FFF2-40B4-BE49-F238E27FC236}">
                <a16:creationId xmlns:a16="http://schemas.microsoft.com/office/drawing/2014/main" id="{A2662690-EA7F-4B1C-A756-AC0B79488F28}"/>
              </a:ext>
            </a:extLst>
          </p:cNvPr>
          <p:cNvSpPr txBox="1"/>
          <p:nvPr/>
        </p:nvSpPr>
        <p:spPr>
          <a:xfrm>
            <a:off x="8829536" y="5719874"/>
            <a:ext cx="2928012" cy="1938992"/>
          </a:xfrm>
          <a:prstGeom prst="rect">
            <a:avLst/>
          </a:prstGeom>
          <a:noFill/>
        </p:spPr>
        <p:txBody>
          <a:bodyPr wrap="square" anchor="ctr"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Marianne" panose="020B0604020202020204"/>
                <a:ea typeface="+mn-ea"/>
                <a:cs typeface="+mn-cs"/>
              </a:rPr>
              <a:t>Numérique abordé comme un levier de </a:t>
            </a:r>
            <a:r>
              <a:rPr kumimoji="0" lang="fr-FR" sz="1800" b="1" i="0" u="none" strike="noStrike" kern="1200" cap="none" spc="0" normalizeH="0" baseline="0" noProof="0">
                <a:ln>
                  <a:noFill/>
                </a:ln>
                <a:solidFill>
                  <a:prstClr val="white"/>
                </a:solidFill>
                <a:effectLst/>
                <a:uLnTx/>
                <a:uFillTx/>
                <a:latin typeface="Marianne" panose="020B0604020202020204"/>
                <a:ea typeface="+mn-ea"/>
                <a:cs typeface="+mn-cs"/>
              </a:rPr>
              <a:t>décarbonation </a:t>
            </a:r>
            <a:r>
              <a:rPr kumimoji="0" lang="fr-FR" sz="1800" b="0" i="0" u="none" strike="noStrike" kern="1200" cap="none" spc="0" normalizeH="0" baseline="0" noProof="0">
                <a:ln>
                  <a:noFill/>
                </a:ln>
                <a:solidFill>
                  <a:prstClr val="white"/>
                </a:solidFill>
                <a:effectLst/>
                <a:uLnTx/>
                <a:uFillTx/>
                <a:latin typeface="Marianne" panose="020B0604020202020204"/>
                <a:ea typeface="+mn-ea"/>
                <a:cs typeface="+mn-cs"/>
              </a:rPr>
              <a:t>et de </a:t>
            </a:r>
            <a:r>
              <a:rPr kumimoji="0" lang="fr-FR" sz="1800" b="1" i="0" u="none" strike="noStrike" kern="1200" cap="none" spc="0" normalizeH="0" baseline="0" noProof="0">
                <a:ln>
                  <a:noFill/>
                </a:ln>
                <a:solidFill>
                  <a:prstClr val="white"/>
                </a:solidFill>
                <a:effectLst/>
                <a:uLnTx/>
                <a:uFillTx/>
                <a:latin typeface="Marianne" panose="020B0604020202020204"/>
                <a:ea typeface="+mn-ea"/>
                <a:cs typeface="+mn-cs"/>
              </a:rPr>
              <a:t>sobriété </a:t>
            </a:r>
            <a:r>
              <a:rPr kumimoji="0" lang="fr-FR" sz="1800" b="0" i="0" u="none" strike="noStrike" kern="1200" cap="none" spc="0" normalizeH="0" baseline="0" noProof="0">
                <a:ln>
                  <a:noFill/>
                </a:ln>
                <a:solidFill>
                  <a:prstClr val="white"/>
                </a:solidFill>
                <a:effectLst/>
                <a:uLnTx/>
                <a:uFillTx/>
                <a:latin typeface="Marianne" panose="020B0604020202020204"/>
                <a:ea typeface="+mn-ea"/>
                <a:cs typeface="+mn-cs"/>
              </a:rPr>
              <a:t>pour le </a:t>
            </a:r>
            <a:r>
              <a:rPr kumimoji="0" lang="fr-FR" sz="1800" b="1" i="0" u="none" strike="noStrike" kern="1200" cap="none" spc="0" normalizeH="0" baseline="0" noProof="0">
                <a:ln>
                  <a:noFill/>
                </a:ln>
                <a:solidFill>
                  <a:prstClr val="white"/>
                </a:solidFill>
                <a:effectLst/>
                <a:uLnTx/>
                <a:uFillTx/>
                <a:latin typeface="Marianne" panose="020B0604020202020204"/>
                <a:ea typeface="+mn-ea"/>
                <a:cs typeface="+mn-cs"/>
              </a:rPr>
              <a:t>fonctionnement de l’intercommunalité</a:t>
            </a:r>
          </a:p>
        </p:txBody>
      </p:sp>
      <p:sp>
        <p:nvSpPr>
          <p:cNvPr id="3" name="Title 2">
            <a:extLst>
              <a:ext uri="{FF2B5EF4-FFF2-40B4-BE49-F238E27FC236}">
                <a16:creationId xmlns:a16="http://schemas.microsoft.com/office/drawing/2014/main" id="{3C7DEA26-F5D7-443D-8593-B81F98FAEB87}"/>
              </a:ext>
            </a:extLst>
          </p:cNvPr>
          <p:cNvSpPr>
            <a:spLocks noGrp="1"/>
          </p:cNvSpPr>
          <p:nvPr>
            <p:ph type="title"/>
          </p:nvPr>
        </p:nvSpPr>
        <p:spPr>
          <a:xfrm>
            <a:off x="1000517" y="471574"/>
            <a:ext cx="14254967" cy="615553"/>
          </a:xfrm>
        </p:spPr>
        <p:txBody>
          <a:bodyPr/>
          <a:lstStyle/>
          <a:p>
            <a:pPr rtl="0"/>
            <a:r>
              <a:rPr kumimoji="0" lang="fr-FR" sz="4000" b="1" i="0" u="none" strike="noStrike" kern="0" cap="none" spc="-75" normalizeH="0" baseline="0" noProof="0">
                <a:ln>
                  <a:noFill/>
                </a:ln>
                <a:solidFill>
                  <a:srgbClr val="2C3176"/>
                </a:solidFill>
                <a:effectLst/>
                <a:uLnTx/>
                <a:uFillTx/>
                <a:ea typeface="Marianne ExtraBold" charset="0"/>
                <a:cs typeface="Marianne" panose="020B0604020202020204" charset="0"/>
              </a:rPr>
              <a:t>Périmètre de la démarche</a:t>
            </a:r>
            <a:endParaRPr lang="fr-FR" sz="4000">
              <a:cs typeface="Marianne" panose="020B0604020202020204" charset="0"/>
            </a:endParaRPr>
          </a:p>
        </p:txBody>
      </p:sp>
      <p:sp>
        <p:nvSpPr>
          <p:cNvPr id="28" name="Flowchart: Alternate Process 27">
            <a:extLst>
              <a:ext uri="{FF2B5EF4-FFF2-40B4-BE49-F238E27FC236}">
                <a16:creationId xmlns:a16="http://schemas.microsoft.com/office/drawing/2014/main" id="{5E056C0C-54EA-497A-ABB7-63961510AFCB}"/>
              </a:ext>
            </a:extLst>
          </p:cNvPr>
          <p:cNvSpPr/>
          <p:nvPr/>
        </p:nvSpPr>
        <p:spPr>
          <a:xfrm>
            <a:off x="1313681" y="1327162"/>
            <a:ext cx="13537504" cy="961862"/>
          </a:xfrm>
          <a:prstGeom prst="flowChartAlternate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274084"/>
                </a:solidFill>
                <a:effectLst/>
                <a:uLnTx/>
                <a:uFillTx/>
                <a:latin typeface="Marianne" panose="020B0604020202020204" charset="0"/>
                <a:ea typeface="+mn-ea"/>
                <a:cs typeface="+mn-cs"/>
              </a:rPr>
              <a:t>Il est important de </a:t>
            </a:r>
            <a:r>
              <a:rPr kumimoji="0" lang="fr-FR" sz="1600" b="1" i="0" u="none" strike="noStrike" kern="1200" cap="none" spc="0" normalizeH="0" baseline="0" noProof="0" dirty="0">
                <a:ln>
                  <a:noFill/>
                </a:ln>
                <a:solidFill>
                  <a:srgbClr val="274084"/>
                </a:solidFill>
                <a:effectLst/>
                <a:uLnTx/>
                <a:uFillTx/>
                <a:latin typeface="Marianne" panose="020B0604020202020204" charset="0"/>
                <a:ea typeface="+mn-ea"/>
                <a:cs typeface="+mn-cs"/>
              </a:rPr>
              <a:t>déterminer dès le début de la démarche le périmètre à adresser sur le sujet du Numérique responsable</a:t>
            </a:r>
            <a:r>
              <a:rPr kumimoji="0" lang="fr-FR" sz="1600" b="0" i="0" u="none" strike="noStrike" kern="1200" cap="none" spc="0" normalizeH="0" baseline="0" noProof="0" dirty="0">
                <a:ln>
                  <a:noFill/>
                </a:ln>
                <a:solidFill>
                  <a:srgbClr val="274084"/>
                </a:solidFill>
                <a:effectLst/>
                <a:uLnTx/>
                <a:uFillTx/>
                <a:latin typeface="Marianne" panose="020B0604020202020204" charset="0"/>
                <a:ea typeface="+mn-ea"/>
                <a:cs typeface="+mn-cs"/>
              </a:rPr>
              <a:t>. </a:t>
            </a:r>
            <a:br>
              <a:rPr kumimoji="0" lang="fr-FR" sz="1600" b="0" i="0" u="none" strike="noStrike" kern="1200" cap="none" spc="0" normalizeH="0" baseline="0" noProof="0" dirty="0">
                <a:ln>
                  <a:noFill/>
                </a:ln>
                <a:solidFill>
                  <a:srgbClr val="274084"/>
                </a:solidFill>
                <a:effectLst/>
                <a:uLnTx/>
                <a:uFillTx/>
                <a:latin typeface="Marianne" panose="020B0604020202020204" charset="0"/>
                <a:ea typeface="+mn-ea"/>
                <a:cs typeface="+mn-cs"/>
              </a:rPr>
            </a:br>
            <a:r>
              <a:rPr kumimoji="0" lang="fr-FR" sz="1600" b="1" i="0" u="none" strike="noStrike" kern="1200" cap="none" spc="0" normalizeH="0" baseline="0" noProof="0" dirty="0">
                <a:ln>
                  <a:noFill/>
                </a:ln>
                <a:solidFill>
                  <a:srgbClr val="274084"/>
                </a:solidFill>
                <a:effectLst/>
                <a:uLnTx/>
                <a:uFillTx/>
                <a:latin typeface="Marianne" panose="020B0604020202020204" charset="0"/>
                <a:ea typeface="+mn-ea"/>
                <a:cs typeface="+mn-cs"/>
              </a:rPr>
              <a:t>La DSI et les services de la collectivité constituent généralement le périmètre minimal à adresser</a:t>
            </a:r>
            <a:r>
              <a:rPr kumimoji="0" lang="fr-FR" sz="1600" b="0" i="0" u="none" strike="noStrike" kern="1200" cap="none" spc="0" normalizeH="0" baseline="0" noProof="0" dirty="0">
                <a:ln>
                  <a:noFill/>
                </a:ln>
                <a:solidFill>
                  <a:srgbClr val="274084"/>
                </a:solidFill>
                <a:effectLst/>
                <a:uLnTx/>
                <a:uFillTx/>
                <a:latin typeface="Marianne" panose="020B0604020202020204" charset="0"/>
                <a:ea typeface="+mn-ea"/>
                <a:cs typeface="+mn-cs"/>
              </a:rPr>
              <a:t>. En fonction de </a:t>
            </a:r>
            <a:r>
              <a:rPr kumimoji="0" lang="fr-FR" sz="1600" b="1" i="0" u="none" strike="noStrike" kern="1200" cap="none" spc="0" normalizeH="0" baseline="0" noProof="0" dirty="0">
                <a:ln>
                  <a:noFill/>
                </a:ln>
                <a:solidFill>
                  <a:srgbClr val="274084"/>
                </a:solidFill>
                <a:effectLst/>
                <a:uLnTx/>
                <a:uFillTx/>
                <a:latin typeface="Marianne" panose="020B0604020202020204" charset="0"/>
                <a:ea typeface="+mn-ea"/>
                <a:cs typeface="+mn-cs"/>
              </a:rPr>
              <a:t>l’ambition </a:t>
            </a:r>
            <a:r>
              <a:rPr lang="fr-FR" sz="1600" b="1" dirty="0">
                <a:solidFill>
                  <a:srgbClr val="274084"/>
                </a:solidFill>
                <a:latin typeface="Marianne" panose="020B0604020202020204" charset="0"/>
              </a:rPr>
              <a:t>que notre collectivité souhaite</a:t>
            </a:r>
            <a:r>
              <a:rPr kumimoji="0" lang="fr-FR" sz="1600" b="1" i="0" u="none" strike="noStrike" kern="1200" cap="none" spc="0" normalizeH="0" baseline="0" noProof="0" dirty="0">
                <a:ln>
                  <a:noFill/>
                </a:ln>
                <a:solidFill>
                  <a:srgbClr val="274084"/>
                </a:solidFill>
                <a:effectLst/>
                <a:uLnTx/>
                <a:uFillTx/>
                <a:latin typeface="Marianne" panose="020B0604020202020204" charset="0"/>
                <a:ea typeface="+mn-ea"/>
                <a:cs typeface="+mn-cs"/>
              </a:rPr>
              <a:t> porter</a:t>
            </a:r>
            <a:r>
              <a:rPr kumimoji="0" lang="fr-FR" sz="1600" b="0" i="0" u="none" strike="noStrike" kern="1200" cap="none" spc="0" normalizeH="0" baseline="0" noProof="0" dirty="0">
                <a:ln>
                  <a:noFill/>
                </a:ln>
                <a:solidFill>
                  <a:srgbClr val="274084"/>
                </a:solidFill>
                <a:effectLst/>
                <a:uLnTx/>
                <a:uFillTx/>
                <a:latin typeface="Marianne" panose="020B0604020202020204" charset="0"/>
                <a:ea typeface="+mn-ea"/>
                <a:cs typeface="+mn-cs"/>
              </a:rPr>
              <a:t>, l’</a:t>
            </a:r>
            <a:r>
              <a:rPr lang="fr-FR" sz="1600" dirty="0">
                <a:solidFill>
                  <a:srgbClr val="274084"/>
                </a:solidFill>
                <a:latin typeface="Marianne" panose="020B0604020202020204" charset="0"/>
              </a:rPr>
              <a:t>engagement peut se faire </a:t>
            </a:r>
            <a:r>
              <a:rPr kumimoji="0" lang="fr-FR" sz="1600" b="1" i="0" u="none" strike="noStrike" kern="1200" cap="none" spc="0" normalizeH="0" baseline="0" noProof="0" dirty="0">
                <a:ln>
                  <a:noFill/>
                </a:ln>
                <a:solidFill>
                  <a:srgbClr val="274084"/>
                </a:solidFill>
                <a:effectLst/>
                <a:uLnTx/>
                <a:uFillTx/>
                <a:latin typeface="Marianne" panose="020B0604020202020204" charset="0"/>
                <a:ea typeface="+mn-ea"/>
                <a:cs typeface="+mn-cs"/>
              </a:rPr>
              <a:t>sur un périmètre plus large</a:t>
            </a:r>
            <a:r>
              <a:rPr kumimoji="0" lang="fr-FR" sz="1600" b="0" i="0" u="none" strike="noStrike" kern="1200" cap="none" spc="0" normalizeH="0" baseline="0" noProof="0" dirty="0">
                <a:ln>
                  <a:noFill/>
                </a:ln>
                <a:solidFill>
                  <a:srgbClr val="274084"/>
                </a:solidFill>
                <a:effectLst/>
                <a:uLnTx/>
                <a:uFillTx/>
                <a:latin typeface="Marianne" panose="020B0604020202020204" charset="0"/>
                <a:ea typeface="+mn-ea"/>
                <a:cs typeface="+mn-cs"/>
              </a:rPr>
              <a:t>, à savoir </a:t>
            </a:r>
            <a:r>
              <a:rPr kumimoji="0" lang="fr-FR" sz="1600" b="1" i="0" u="none" strike="noStrike" kern="1200" cap="none" spc="0" normalizeH="0" baseline="0" noProof="0" dirty="0">
                <a:ln>
                  <a:noFill/>
                </a:ln>
                <a:solidFill>
                  <a:srgbClr val="274084"/>
                </a:solidFill>
                <a:effectLst/>
                <a:uLnTx/>
                <a:uFillTx/>
                <a:latin typeface="Marianne" panose="020B0604020202020204" charset="0"/>
                <a:ea typeface="+mn-ea"/>
                <a:cs typeface="+mn-cs"/>
              </a:rPr>
              <a:t>l’intercommunalité ou/et le territoire</a:t>
            </a:r>
            <a:r>
              <a:rPr kumimoji="0" lang="fr-FR" sz="1600" b="0" i="0" u="none" strike="noStrike" kern="1200" cap="none" spc="0" normalizeH="0" baseline="0" noProof="0" dirty="0">
                <a:ln>
                  <a:noFill/>
                </a:ln>
                <a:solidFill>
                  <a:srgbClr val="274084"/>
                </a:solidFill>
                <a:effectLst/>
                <a:uLnTx/>
                <a:uFillTx/>
                <a:latin typeface="Marianne" panose="020B0604020202020204" charset="0"/>
                <a:ea typeface="+mn-ea"/>
                <a:cs typeface="+mn-cs"/>
              </a:rPr>
              <a:t>. </a:t>
            </a:r>
          </a:p>
        </p:txBody>
      </p:sp>
      <p:sp>
        <p:nvSpPr>
          <p:cNvPr id="34" name="TextBox 33">
            <a:extLst>
              <a:ext uri="{FF2B5EF4-FFF2-40B4-BE49-F238E27FC236}">
                <a16:creationId xmlns:a16="http://schemas.microsoft.com/office/drawing/2014/main" id="{6A6FE290-AEF9-4EFD-8EC0-184E86728C1C}"/>
              </a:ext>
            </a:extLst>
          </p:cNvPr>
          <p:cNvSpPr txBox="1">
            <a:spLocks/>
          </p:cNvSpPr>
          <p:nvPr/>
        </p:nvSpPr>
        <p:spPr>
          <a:xfrm>
            <a:off x="7119888" y="8382157"/>
            <a:ext cx="6408712" cy="653986"/>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marL="342900" indent="-342900">
              <a:buFont typeface="Arial" panose="020B0604020202020204" pitchFamily="34" charset="0"/>
              <a:buChar char="•"/>
            </a:pPr>
            <a:r>
              <a:rPr lang="fr-FR" b="1" i="1">
                <a:latin typeface="Marianne" panose="020B0604020202020204"/>
              </a:rPr>
              <a:t>Le choix du périmètre est à effectuer en séance </a:t>
            </a:r>
          </a:p>
          <a:p>
            <a:pPr marL="342900" indent="-342900">
              <a:buFont typeface="Arial" panose="020B0604020202020204" pitchFamily="34" charset="0"/>
              <a:buChar char="•"/>
            </a:pPr>
            <a:r>
              <a:rPr lang="fr-FR" b="1" i="1">
                <a:highlight>
                  <a:srgbClr val="C0C0C0"/>
                </a:highlight>
                <a:latin typeface="Marianne" panose="020B0604020202020204"/>
              </a:rPr>
              <a:t>Griser </a:t>
            </a:r>
            <a:r>
              <a:rPr lang="fr-FR" b="1" i="1">
                <a:latin typeface="Marianne" panose="020B0604020202020204"/>
              </a:rPr>
              <a:t>les blocs qui ne sont pas dans le périmètre</a:t>
            </a:r>
          </a:p>
          <a:p>
            <a:pPr algn="ctr"/>
            <a:endParaRPr lang="fr-FR" b="1" i="1">
              <a:latin typeface="Marianne" panose="020B0604020202020204"/>
            </a:endParaRPr>
          </a:p>
        </p:txBody>
      </p:sp>
      <p:sp>
        <p:nvSpPr>
          <p:cNvPr id="66" name="TextBox 65">
            <a:extLst>
              <a:ext uri="{FF2B5EF4-FFF2-40B4-BE49-F238E27FC236}">
                <a16:creationId xmlns:a16="http://schemas.microsoft.com/office/drawing/2014/main" id="{049C7D25-86B0-44D7-8D04-A010345D27AF}"/>
              </a:ext>
            </a:extLst>
          </p:cNvPr>
          <p:cNvSpPr txBox="1">
            <a:spLocks/>
          </p:cNvSpPr>
          <p:nvPr/>
        </p:nvSpPr>
        <p:spPr>
          <a:xfrm>
            <a:off x="4095552" y="8316416"/>
            <a:ext cx="2304256" cy="363717"/>
          </a:xfrm>
          <a:prstGeom prst="roundRect">
            <a:avLst/>
          </a:prstGeom>
          <a:noFill/>
          <a:ln w="12700">
            <a:noFill/>
            <a:prstDash val="dashDot"/>
          </a:ln>
        </p:spPr>
        <p:txBody>
          <a:bodyPr vert="horz" wrap="square" lIns="91440" tIns="360000" rIns="91440" bIns="45720" rtlCol="0" anchor="t" anchorCtr="0">
            <a:noAutofit/>
          </a:bodyPr>
          <a:lstStyle/>
          <a:p>
            <a:r>
              <a:rPr lang="fr-FR" sz="2000" b="1" i="1">
                <a:solidFill>
                  <a:srgbClr val="2C3176"/>
                </a:solidFill>
                <a:latin typeface="Marianne" panose="020B0604020202020204"/>
              </a:rPr>
              <a:t>Hors périmètre</a:t>
            </a:r>
          </a:p>
          <a:p>
            <a:endParaRPr lang="fr-FR" sz="2000" b="1" i="1">
              <a:solidFill>
                <a:srgbClr val="2C3176"/>
              </a:solidFill>
              <a:latin typeface="Marianne" panose="020B0604020202020204"/>
            </a:endParaRPr>
          </a:p>
          <a:p>
            <a:endParaRPr lang="fr-FR" sz="2000" b="1" i="1">
              <a:solidFill>
                <a:srgbClr val="2C3176"/>
              </a:solidFill>
              <a:latin typeface="Marianne" panose="020B0604020202020204"/>
            </a:endParaRPr>
          </a:p>
        </p:txBody>
      </p:sp>
      <p:sp>
        <p:nvSpPr>
          <p:cNvPr id="67" name="ZoneTexte 1">
            <a:extLst>
              <a:ext uri="{FF2B5EF4-FFF2-40B4-BE49-F238E27FC236}">
                <a16:creationId xmlns:a16="http://schemas.microsoft.com/office/drawing/2014/main" id="{A23E5B6C-4890-4A40-85F4-0017AE595CAB}"/>
              </a:ext>
            </a:extLst>
          </p:cNvPr>
          <p:cNvSpPr txBox="1"/>
          <p:nvPr/>
        </p:nvSpPr>
        <p:spPr>
          <a:xfrm>
            <a:off x="3134273" y="8630749"/>
            <a:ext cx="961279" cy="389038"/>
          </a:xfrm>
          <a:prstGeom prst="rect">
            <a:avLst/>
          </a:prstGeom>
          <a:solidFill>
            <a:schemeClr val="bg1">
              <a:lumMod val="85000"/>
            </a:schemeClr>
          </a:solidFill>
          <a:ln w="12700" cap="flat" cmpd="sng" algn="ctr">
            <a:noFill/>
            <a:prstDash val="solid"/>
            <a:miter lim="800000"/>
          </a:ln>
          <a:effectLst/>
        </p:spPr>
        <p:txBody>
          <a:bodyPr lIns="243785" tIns="121892" rIns="243785" bIns="121892" anchor="ctr"/>
          <a:lstStyle>
            <a:defPPr>
              <a:defRPr lang="fr-FR"/>
            </a:defPPr>
            <a:lvl1pPr marR="0" lvl="0" indent="0" algn="ctr" defTabSz="1828434" fontAlgn="auto">
              <a:lnSpc>
                <a:spcPct val="100000"/>
              </a:lnSpc>
              <a:spcBef>
                <a:spcPts val="0"/>
              </a:spcBef>
              <a:spcAft>
                <a:spcPts val="0"/>
              </a:spcAft>
              <a:buClrTx/>
              <a:buSzTx/>
              <a:buFontTx/>
              <a:buNone/>
              <a:tabLst/>
              <a:defRPr kumimoji="0" sz="3600" b="0" i="0" u="none" strike="noStrike" kern="0" cap="none" spc="0" normalizeH="0" baseline="0">
                <a:ln>
                  <a:noFill/>
                </a:ln>
                <a:solidFill>
                  <a:prstClr val="white"/>
                </a:solidFill>
                <a:effectLst/>
                <a:uLnTx/>
                <a:uFillTx/>
                <a:latin typeface="Lato Light"/>
              </a:defRPr>
            </a:lvl1pPr>
          </a:lstStyle>
          <a:p>
            <a:endParaRPr lang="fr-FR"/>
          </a:p>
        </p:txBody>
      </p:sp>
    </p:spTree>
    <p:extLst>
      <p:ext uri="{BB962C8B-B14F-4D97-AF65-F5344CB8AC3E}">
        <p14:creationId xmlns:p14="http://schemas.microsoft.com/office/powerpoint/2010/main" val="74119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llow focus photography of road with forward arrow illustration">
            <a:extLst>
              <a:ext uri="{FF2B5EF4-FFF2-40B4-BE49-F238E27FC236}">
                <a16:creationId xmlns:a16="http://schemas.microsoft.com/office/drawing/2014/main" id="{87D1C370-94B3-4D08-818C-51F4AE7D1841}"/>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2361"/>
          <a:stretch/>
        </p:blipFill>
        <p:spPr bwMode="auto">
          <a:xfrm>
            <a:off x="9229418" y="742894"/>
            <a:ext cx="5855934" cy="7569200"/>
          </a:xfrm>
          <a:prstGeom prst="rect">
            <a:avLst/>
          </a:prstGeom>
          <a:extLst>
            <a:ext uri="{909E8E84-426E-40DD-AFC4-6F175D3DCCD1}">
              <a14:hiddenFill xmlns:a14="http://schemas.microsoft.com/office/drawing/2010/main">
                <a:solidFill>
                  <a:srgbClr val="FFFFFF"/>
                </a:solidFill>
              </a14:hiddenFill>
            </a:ext>
          </a:extLst>
        </p:spPr>
      </p:pic>
      <p:grpSp>
        <p:nvGrpSpPr>
          <p:cNvPr id="11" name="object 11"/>
          <p:cNvGrpSpPr/>
          <p:nvPr/>
        </p:nvGrpSpPr>
        <p:grpSpPr>
          <a:xfrm>
            <a:off x="2672695" y="2403126"/>
            <a:ext cx="6182424" cy="4069715"/>
            <a:chOff x="2535821" y="2403126"/>
            <a:chExt cx="6319298"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1" y="4011942"/>
              <a:ext cx="6319298" cy="852169"/>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2868199" y="3995936"/>
            <a:ext cx="6093159" cy="649985"/>
          </a:xfrm>
          <a:prstGeom prst="rect">
            <a:avLst/>
          </a:prstGeom>
        </p:spPr>
        <p:txBody>
          <a:bodyPr vert="horz" wrap="square" lIns="0" tIns="14604" rIns="0" bIns="0" rtlCol="0">
            <a:spAutoFit/>
          </a:bodyPr>
          <a:lstStyle/>
          <a:p>
            <a:pPr marL="12700" marR="5080">
              <a:lnSpc>
                <a:spcPct val="200000"/>
              </a:lnSpc>
              <a:spcBef>
                <a:spcPts val="100"/>
              </a:spcBef>
            </a:pPr>
            <a:r>
              <a:rPr lang="fr-FR" sz="2400" b="1">
                <a:solidFill>
                  <a:srgbClr val="2C3176"/>
                </a:solidFill>
                <a:latin typeface="Marianne" charset="0"/>
                <a:ea typeface="Marianne" charset="0"/>
                <a:cs typeface="Marianne" charset="0"/>
              </a:rPr>
              <a:t>Déroulé et activités de la démarche</a:t>
            </a: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21" name="object 14">
            <a:extLst>
              <a:ext uri="{FF2B5EF4-FFF2-40B4-BE49-F238E27FC236}">
                <a16:creationId xmlns:a16="http://schemas.microsoft.com/office/drawing/2014/main" id="{E37E82D1-EFE2-49F0-9765-0FD2A5819243}"/>
              </a:ext>
            </a:extLst>
          </p:cNvPr>
          <p:cNvSpPr txBox="1">
            <a:spLocks/>
          </p:cNvSpPr>
          <p:nvPr/>
        </p:nvSpPr>
        <p:spPr>
          <a:xfrm>
            <a:off x="1041400" y="3110287"/>
            <a:ext cx="1826799"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a:solidFill>
                  <a:srgbClr val="2C3176"/>
                </a:solidFill>
                <a:latin typeface="Marianne ExtraBold" charset="0"/>
                <a:ea typeface="Marianne ExtraBold" charset="0"/>
                <a:cs typeface="Marianne ExtraBold" charset="0"/>
              </a:rPr>
              <a:t>5.</a:t>
            </a:r>
            <a:endParaRPr lang="fr-FR" sz="13800" kern="0">
              <a:latin typeface="Marianne ExtraBold" charset="0"/>
              <a:ea typeface="Marianne ExtraBold" charset="0"/>
              <a:cs typeface="Marianne ExtraBold" charset="0"/>
            </a:endParaRPr>
          </a:p>
        </p:txBody>
      </p:sp>
      <p:pic>
        <p:nvPicPr>
          <p:cNvPr id="26" name="Picture 25" descr="Shape&#10;&#10;Description automatically generated with low confidence">
            <a:extLst>
              <a:ext uri="{FF2B5EF4-FFF2-40B4-BE49-F238E27FC236}">
                <a16:creationId xmlns:a16="http://schemas.microsoft.com/office/drawing/2014/main" id="{56FDA6AE-D1CE-46B0-9779-1BBAA61D4A69}"/>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91486" y="7938841"/>
            <a:ext cx="313889" cy="313889"/>
          </a:xfrm>
          <a:prstGeom prst="rect">
            <a:avLst/>
          </a:prstGeom>
        </p:spPr>
      </p:pic>
      <p:sp>
        <p:nvSpPr>
          <p:cNvPr id="27" name="object 9">
            <a:extLst>
              <a:ext uri="{FF2B5EF4-FFF2-40B4-BE49-F238E27FC236}">
                <a16:creationId xmlns:a16="http://schemas.microsoft.com/office/drawing/2014/main" id="{3F69FF88-8B24-4068-B38B-02550A822709}"/>
              </a:ext>
            </a:extLst>
          </p:cNvPr>
          <p:cNvSpPr txBox="1"/>
          <p:nvPr/>
        </p:nvSpPr>
        <p:spPr>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pPr>
            <a:r>
              <a:rPr lang="fr-FR" sz="2400" b="1">
                <a:solidFill>
                  <a:srgbClr val="2C3176"/>
                </a:solidFill>
                <a:latin typeface="Marianne" charset="0"/>
                <a:ea typeface="Marianne" charset="0"/>
                <a:cs typeface="Marianne" charset="0"/>
              </a:rPr>
              <a:t>20 mins</a:t>
            </a:r>
          </a:p>
        </p:txBody>
      </p:sp>
      <p:pic>
        <p:nvPicPr>
          <p:cNvPr id="28" name="Image 18">
            <a:extLst>
              <a:ext uri="{FF2B5EF4-FFF2-40B4-BE49-F238E27FC236}">
                <a16:creationId xmlns:a16="http://schemas.microsoft.com/office/drawing/2014/main" id="{83C36922-B30D-43DC-B03D-694AEE2127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2905989" y="8108485"/>
            <a:ext cx="1935480" cy="247212"/>
          </a:xfrm>
          <a:prstGeom prst="rect">
            <a:avLst/>
          </a:prstGeom>
        </p:spPr>
      </p:pic>
      <p:pic>
        <p:nvPicPr>
          <p:cNvPr id="29" name="Image 18">
            <a:extLst>
              <a:ext uri="{FF2B5EF4-FFF2-40B4-BE49-F238E27FC236}">
                <a16:creationId xmlns:a16="http://schemas.microsoft.com/office/drawing/2014/main" id="{04B2C9E3-AFC6-41FE-A72D-C7B1CE6852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6111713" y="8108485"/>
            <a:ext cx="1935480" cy="247212"/>
          </a:xfrm>
          <a:prstGeom prst="rect">
            <a:avLst/>
          </a:prstGeom>
        </p:spPr>
      </p:pic>
      <p:pic>
        <p:nvPicPr>
          <p:cNvPr id="2" name="Image 1">
            <a:extLst>
              <a:ext uri="{FF2B5EF4-FFF2-40B4-BE49-F238E27FC236}">
                <a16:creationId xmlns:a16="http://schemas.microsoft.com/office/drawing/2014/main" id="{C803BE5A-2E2C-8007-C78C-363507ED8B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366687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
            <a:extLst>
              <a:ext uri="{FF2B5EF4-FFF2-40B4-BE49-F238E27FC236}">
                <a16:creationId xmlns:a16="http://schemas.microsoft.com/office/drawing/2014/main" id="{60A26E64-81F1-43B3-839A-0ACFD839F932}"/>
              </a:ext>
            </a:extLst>
          </p:cNvPr>
          <p:cNvGraphicFramePr>
            <a:graphicFrameLocks noGrp="1"/>
          </p:cNvGraphicFramePr>
          <p:nvPr>
            <p:extLst>
              <p:ext uri="{D42A27DB-BD31-4B8C-83A1-F6EECF244321}">
                <p14:modId xmlns:p14="http://schemas.microsoft.com/office/powerpoint/2010/main" val="28224123"/>
              </p:ext>
            </p:extLst>
          </p:nvPr>
        </p:nvGraphicFramePr>
        <p:xfrm>
          <a:off x="434876" y="2142773"/>
          <a:ext cx="14793852" cy="3892194"/>
        </p:xfrm>
        <a:graphic>
          <a:graphicData uri="http://schemas.openxmlformats.org/drawingml/2006/table">
            <a:tbl>
              <a:tblPr/>
              <a:tblGrid>
                <a:gridCol w="2465642">
                  <a:extLst>
                    <a:ext uri="{9D8B030D-6E8A-4147-A177-3AD203B41FA5}">
                      <a16:colId xmlns:a16="http://schemas.microsoft.com/office/drawing/2014/main" val="20000"/>
                    </a:ext>
                  </a:extLst>
                </a:gridCol>
                <a:gridCol w="2465642">
                  <a:extLst>
                    <a:ext uri="{9D8B030D-6E8A-4147-A177-3AD203B41FA5}">
                      <a16:colId xmlns:a16="http://schemas.microsoft.com/office/drawing/2014/main" val="3321849472"/>
                    </a:ext>
                  </a:extLst>
                </a:gridCol>
                <a:gridCol w="2465642">
                  <a:extLst>
                    <a:ext uri="{9D8B030D-6E8A-4147-A177-3AD203B41FA5}">
                      <a16:colId xmlns:a16="http://schemas.microsoft.com/office/drawing/2014/main" val="1849988725"/>
                    </a:ext>
                  </a:extLst>
                </a:gridCol>
                <a:gridCol w="2465642">
                  <a:extLst>
                    <a:ext uri="{9D8B030D-6E8A-4147-A177-3AD203B41FA5}">
                      <a16:colId xmlns:a16="http://schemas.microsoft.com/office/drawing/2014/main" val="1809668003"/>
                    </a:ext>
                  </a:extLst>
                </a:gridCol>
                <a:gridCol w="2465642">
                  <a:extLst>
                    <a:ext uri="{9D8B030D-6E8A-4147-A177-3AD203B41FA5}">
                      <a16:colId xmlns:a16="http://schemas.microsoft.com/office/drawing/2014/main" val="20005"/>
                    </a:ext>
                  </a:extLst>
                </a:gridCol>
                <a:gridCol w="2465642">
                  <a:extLst>
                    <a:ext uri="{9D8B030D-6E8A-4147-A177-3AD203B41FA5}">
                      <a16:colId xmlns:a16="http://schemas.microsoft.com/office/drawing/2014/main" val="20008"/>
                    </a:ext>
                  </a:extLst>
                </a:gridCol>
              </a:tblGrid>
              <a:tr h="632669">
                <a:tc>
                  <a:txBody>
                    <a:bodyPr/>
                    <a:lstStyle/>
                    <a:p>
                      <a:pPr algn="ctr"/>
                      <a:r>
                        <a:rPr lang="en-US" sz="1600" b="1" noProof="0" err="1">
                          <a:solidFill>
                            <a:schemeClr val="bg1"/>
                          </a:solidFill>
                          <a:latin typeface="Marianne"/>
                          <a:ea typeface="Verdana" panose="020B0604030504040204" pitchFamily="34" charset="0"/>
                          <a:cs typeface="Verdana" panose="020B0604030504040204" pitchFamily="34" charset="0"/>
                        </a:rPr>
                        <a:t>Mois</a:t>
                      </a:r>
                      <a:r>
                        <a:rPr lang="en-US" sz="1600" b="1" noProof="0">
                          <a:solidFill>
                            <a:schemeClr val="bg1"/>
                          </a:solidFill>
                          <a:latin typeface="Marianne"/>
                          <a:ea typeface="Verdana" panose="020B0604030504040204" pitchFamily="34" charset="0"/>
                          <a:cs typeface="Verdana" panose="020B0604030504040204" pitchFamily="34" charset="0"/>
                        </a:rPr>
                        <a:t> 1</a:t>
                      </a:r>
                    </a:p>
                  </a:txBody>
                  <a:tcPr marL="9191" marR="9191" marT="8225" marB="0" anchor="ctr" horzOverflow="overflow">
                    <a:lnL w="12700" cap="flat" cmpd="sng" algn="ctr">
                      <a:no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C317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noProof="0" err="1">
                          <a:solidFill>
                            <a:schemeClr val="bg1"/>
                          </a:solidFill>
                          <a:latin typeface="Marianne"/>
                          <a:ea typeface="Verdana" panose="020B0604030504040204" pitchFamily="34" charset="0"/>
                          <a:cs typeface="Verdana" panose="020B0604030504040204" pitchFamily="34" charset="0"/>
                        </a:rPr>
                        <a:t>Mois</a:t>
                      </a:r>
                      <a:r>
                        <a:rPr lang="en-US" sz="1600" b="1" noProof="0">
                          <a:solidFill>
                            <a:schemeClr val="bg1"/>
                          </a:solidFill>
                          <a:latin typeface="Marianne"/>
                          <a:ea typeface="Verdana" panose="020B0604030504040204" pitchFamily="34" charset="0"/>
                          <a:cs typeface="Verdana" panose="020B0604030504040204" pitchFamily="34" charset="0"/>
                        </a:rPr>
                        <a:t> 2</a:t>
                      </a: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C317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noProof="0" err="1">
                          <a:solidFill>
                            <a:schemeClr val="bg1"/>
                          </a:solidFill>
                          <a:latin typeface="Marianne"/>
                          <a:ea typeface="Verdana" panose="020B0604030504040204" pitchFamily="34" charset="0"/>
                          <a:cs typeface="Verdana" panose="020B0604030504040204" pitchFamily="34" charset="0"/>
                        </a:rPr>
                        <a:t>Mois</a:t>
                      </a:r>
                      <a:r>
                        <a:rPr lang="en-US" sz="1600" b="1" noProof="0">
                          <a:solidFill>
                            <a:schemeClr val="bg1"/>
                          </a:solidFill>
                          <a:latin typeface="Marianne"/>
                          <a:ea typeface="Verdana" panose="020B0604030504040204" pitchFamily="34" charset="0"/>
                          <a:cs typeface="Verdana" panose="020B0604030504040204" pitchFamily="34" charset="0"/>
                        </a:rPr>
                        <a:t> 3</a:t>
                      </a: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C317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noProof="0" err="1">
                          <a:solidFill>
                            <a:schemeClr val="bg1"/>
                          </a:solidFill>
                          <a:latin typeface="Marianne"/>
                          <a:ea typeface="Verdana" panose="020B0604030504040204" pitchFamily="34" charset="0"/>
                          <a:cs typeface="Verdana" panose="020B0604030504040204" pitchFamily="34" charset="0"/>
                        </a:rPr>
                        <a:t>Mois</a:t>
                      </a:r>
                      <a:r>
                        <a:rPr lang="en-US" sz="1600" b="1" noProof="0">
                          <a:solidFill>
                            <a:schemeClr val="bg1"/>
                          </a:solidFill>
                          <a:latin typeface="Marianne"/>
                          <a:ea typeface="Verdana" panose="020B0604030504040204" pitchFamily="34" charset="0"/>
                          <a:cs typeface="Verdana" panose="020B0604030504040204" pitchFamily="34" charset="0"/>
                        </a:rPr>
                        <a:t> 4</a:t>
                      </a: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C317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noProof="0" err="1">
                          <a:solidFill>
                            <a:schemeClr val="bg1"/>
                          </a:solidFill>
                          <a:latin typeface="Marianne"/>
                          <a:ea typeface="Verdana" panose="020B0604030504040204" pitchFamily="34" charset="0"/>
                          <a:cs typeface="Verdana" panose="020B0604030504040204" pitchFamily="34" charset="0"/>
                        </a:rPr>
                        <a:t>Mois</a:t>
                      </a:r>
                      <a:r>
                        <a:rPr lang="en-US" sz="1600" b="1" noProof="0">
                          <a:solidFill>
                            <a:schemeClr val="bg1"/>
                          </a:solidFill>
                          <a:latin typeface="Marianne"/>
                          <a:ea typeface="Verdana" panose="020B0604030504040204" pitchFamily="34" charset="0"/>
                          <a:cs typeface="Verdana" panose="020B0604030504040204" pitchFamily="34" charset="0"/>
                        </a:rPr>
                        <a:t> 5</a:t>
                      </a: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C317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noProof="0" err="1">
                          <a:solidFill>
                            <a:schemeClr val="bg1"/>
                          </a:solidFill>
                          <a:latin typeface="Marianne"/>
                          <a:ea typeface="Verdana" panose="020B0604030504040204" pitchFamily="34" charset="0"/>
                          <a:cs typeface="Verdana" panose="020B0604030504040204" pitchFamily="34" charset="0"/>
                        </a:rPr>
                        <a:t>Mois</a:t>
                      </a:r>
                      <a:r>
                        <a:rPr lang="en-US" sz="1600" b="1" noProof="0">
                          <a:solidFill>
                            <a:schemeClr val="bg1"/>
                          </a:solidFill>
                          <a:latin typeface="Marianne"/>
                          <a:ea typeface="Verdana" panose="020B0604030504040204" pitchFamily="34" charset="0"/>
                          <a:cs typeface="Verdana" panose="020B0604030504040204" pitchFamily="34" charset="0"/>
                        </a:rPr>
                        <a:t> 6</a:t>
                      </a: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C3176"/>
                    </a:solidFill>
                  </a:tcPr>
                </a:tc>
                <a:extLst>
                  <a:ext uri="{0D108BD9-81ED-4DB2-BD59-A6C34878D82A}">
                    <a16:rowId xmlns:a16="http://schemas.microsoft.com/office/drawing/2014/main" val="927195189"/>
                  </a:ext>
                </a:extLst>
              </a:tr>
              <a:tr h="3259525">
                <a:tc>
                  <a:txBody>
                    <a:bodyPr/>
                    <a:lstStyle/>
                    <a:p>
                      <a:pPr algn="ctr"/>
                      <a:endParaRPr lang="en-US" sz="1600" b="1" noProof="0">
                        <a:solidFill>
                          <a:schemeClr val="bg1"/>
                        </a:solidFill>
                        <a:latin typeface="Marianne"/>
                        <a:ea typeface="Verdana" panose="020B0604030504040204" pitchFamily="34" charset="0"/>
                        <a:cs typeface="Verdana" panose="020B0604030504040204" pitchFamily="34" charset="0"/>
                      </a:endParaRPr>
                    </a:p>
                  </a:txBody>
                  <a:tcPr marL="9191" marR="9191" marT="8225" marB="0" anchor="ctr" horzOverflow="overflow">
                    <a:lnL w="12700" cap="flat" cmpd="sng" algn="ctr">
                      <a:no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noProof="0">
                        <a:solidFill>
                          <a:schemeClr val="bg1"/>
                        </a:solidFill>
                        <a:latin typeface="Marianne"/>
                        <a:ea typeface="Verdana" panose="020B0604030504040204" pitchFamily="34" charset="0"/>
                        <a:cs typeface="Verdana" panose="020B0604030504040204" pitchFamily="34" charset="0"/>
                      </a:endParaRP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noProof="0">
                        <a:solidFill>
                          <a:schemeClr val="bg1"/>
                        </a:solidFill>
                        <a:latin typeface="Marianne"/>
                        <a:ea typeface="Verdana" panose="020B0604030504040204" pitchFamily="34" charset="0"/>
                        <a:cs typeface="Verdana" panose="020B0604030504040204" pitchFamily="34" charset="0"/>
                      </a:endParaRP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noProof="0">
                        <a:solidFill>
                          <a:schemeClr val="bg1"/>
                        </a:solidFill>
                        <a:latin typeface="Marianne"/>
                        <a:ea typeface="Verdana" panose="020B0604030504040204" pitchFamily="34" charset="0"/>
                        <a:cs typeface="Verdana" panose="020B0604030504040204" pitchFamily="34" charset="0"/>
                      </a:endParaRP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noProof="0">
                        <a:solidFill>
                          <a:schemeClr val="bg1"/>
                        </a:solidFill>
                        <a:latin typeface="Marianne"/>
                        <a:ea typeface="Verdana" panose="020B0604030504040204" pitchFamily="34" charset="0"/>
                        <a:cs typeface="Verdana" panose="020B0604030504040204" pitchFamily="34" charset="0"/>
                      </a:endParaRP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noProof="0">
                        <a:solidFill>
                          <a:schemeClr val="bg1"/>
                        </a:solidFill>
                        <a:latin typeface="Marianne"/>
                        <a:ea typeface="Verdana" panose="020B0604030504040204" pitchFamily="34" charset="0"/>
                        <a:cs typeface="Verdana" panose="020B0604030504040204" pitchFamily="34" charset="0"/>
                      </a:endParaRPr>
                    </a:p>
                  </a:txBody>
                  <a:tcPr marL="9191" marR="9191" marT="8225" marB="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339631536"/>
                  </a:ext>
                </a:extLst>
              </a:tr>
            </a:tbl>
          </a:graphicData>
        </a:graphic>
      </p:graphicFrame>
      <p:sp>
        <p:nvSpPr>
          <p:cNvPr id="20" name="ZoneTexte 19"/>
          <p:cNvSpPr txBox="1"/>
          <p:nvPr/>
        </p:nvSpPr>
        <p:spPr>
          <a:xfrm>
            <a:off x="-2101516" y="-1443789"/>
            <a:ext cx="184731" cy="369332"/>
          </a:xfrm>
          <a:prstGeom prst="rect">
            <a:avLst/>
          </a:prstGeom>
          <a:noFill/>
        </p:spPr>
        <p:txBody>
          <a:bodyPr wrap="none" rtlCol="0">
            <a:spAutoFit/>
          </a:bodyPr>
          <a:lstStyle/>
          <a:p>
            <a:endParaRPr lang="fr-FR"/>
          </a:p>
        </p:txBody>
      </p:sp>
      <p:sp>
        <p:nvSpPr>
          <p:cNvPr id="22" name="Titre 5">
            <a:extLst>
              <a:ext uri="{FF2B5EF4-FFF2-40B4-BE49-F238E27FC236}">
                <a16:creationId xmlns:a16="http://schemas.microsoft.com/office/drawing/2014/main" id="{BC45A954-CF54-4969-BFC5-8FEB96815AAC}"/>
              </a:ext>
            </a:extLst>
          </p:cNvPr>
          <p:cNvSpPr txBox="1">
            <a:spLocks/>
          </p:cNvSpPr>
          <p:nvPr/>
        </p:nvSpPr>
        <p:spPr>
          <a:xfrm>
            <a:off x="1462143" y="3738423"/>
            <a:ext cx="10174949" cy="360099"/>
          </a:xfrm>
          <a:prstGeom prst="rect">
            <a:avLst/>
          </a:prstGeom>
        </p:spPr>
        <p:txBody>
          <a:bodyPr vert="horz" lIns="0" tIns="0" rIns="0" bIns="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a:lstStyle>
          <a:p>
            <a:endParaRPr lang="fr-FR">
              <a:solidFill>
                <a:srgbClr val="272936"/>
              </a:solidFill>
              <a:latin typeface="Ubuntu Medium"/>
            </a:endParaRPr>
          </a:p>
        </p:txBody>
      </p:sp>
      <p:sp>
        <p:nvSpPr>
          <p:cNvPr id="25" name="Étoile : 5 branches 121">
            <a:extLst>
              <a:ext uri="{FF2B5EF4-FFF2-40B4-BE49-F238E27FC236}">
                <a16:creationId xmlns:a16="http://schemas.microsoft.com/office/drawing/2014/main" id="{D7CB2880-DD04-415E-90EE-842F08D5FC70}"/>
              </a:ext>
            </a:extLst>
          </p:cNvPr>
          <p:cNvSpPr>
            <a:spLocks noChangeAspect="1"/>
          </p:cNvSpPr>
          <p:nvPr/>
        </p:nvSpPr>
        <p:spPr>
          <a:xfrm>
            <a:off x="1535158" y="6335155"/>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4D4F53"/>
              </a:solidFill>
              <a:effectLst/>
              <a:uLnTx/>
              <a:uFillTx/>
              <a:latin typeface="Marianne"/>
              <a:ea typeface="Verdana" panose="020B0604030504040204" pitchFamily="34" charset="0"/>
            </a:endParaRPr>
          </a:p>
        </p:txBody>
      </p:sp>
      <p:sp>
        <p:nvSpPr>
          <p:cNvPr id="26" name="ZoneTexte 125">
            <a:extLst>
              <a:ext uri="{FF2B5EF4-FFF2-40B4-BE49-F238E27FC236}">
                <a16:creationId xmlns:a16="http://schemas.microsoft.com/office/drawing/2014/main" id="{A9C504A5-AB60-4BAF-907C-5D2FBAC885BE}"/>
              </a:ext>
            </a:extLst>
          </p:cNvPr>
          <p:cNvSpPr txBox="1"/>
          <p:nvPr/>
        </p:nvSpPr>
        <p:spPr>
          <a:xfrm>
            <a:off x="1754223" y="6286656"/>
            <a:ext cx="2425331" cy="276999"/>
          </a:xfrm>
          <a:prstGeom prst="rect">
            <a:avLst/>
          </a:prstGeom>
          <a:noFill/>
        </p:spPr>
        <p:txBody>
          <a:bodyPr wrap="square" rtlCol="0">
            <a:spAutoFit/>
          </a:bodyPr>
          <a:lstStyle/>
          <a:p>
            <a:r>
              <a:rPr lang="fr-FR" sz="1200">
                <a:solidFill>
                  <a:srgbClr val="4D4F53"/>
                </a:solidFill>
                <a:latin typeface="Marianne"/>
                <a:ea typeface="Verdana" panose="020B0604030504040204" pitchFamily="34" charset="0"/>
              </a:rPr>
              <a:t>Point hebdomadaire de suivi</a:t>
            </a:r>
          </a:p>
        </p:txBody>
      </p:sp>
      <p:sp>
        <p:nvSpPr>
          <p:cNvPr id="30" name="Flèche : pentagone 107">
            <a:extLst>
              <a:ext uri="{FF2B5EF4-FFF2-40B4-BE49-F238E27FC236}">
                <a16:creationId xmlns:a16="http://schemas.microsoft.com/office/drawing/2014/main" id="{2407D569-2621-4C2C-BD5B-D6A8A727BAA6}"/>
              </a:ext>
            </a:extLst>
          </p:cNvPr>
          <p:cNvSpPr/>
          <p:nvPr/>
        </p:nvSpPr>
        <p:spPr>
          <a:xfrm>
            <a:off x="508193" y="3059832"/>
            <a:ext cx="6827720" cy="2088232"/>
          </a:xfrm>
          <a:prstGeom prst="homePlate">
            <a:avLst>
              <a:gd name="adj" fmla="val 14343"/>
            </a:avLst>
          </a:prstGeom>
          <a:solidFill>
            <a:srgbClr val="12ABDB"/>
          </a:solidFill>
          <a:ln w="19050">
            <a:noFill/>
          </a:ln>
        </p:spPr>
        <p:txBody>
          <a:bodyPr wrap="square" lIns="72000" tIns="72000" rIns="72000" bIns="36000" rtlCol="0" anchor="t"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lang="fr-FR" sz="1400" b="1" i="0" u="none" strike="noStrike" kern="0" cap="none" spc="0" normalizeH="0" baseline="0" noProof="0">
              <a:ln>
                <a:noFill/>
              </a:ln>
              <a:solidFill>
                <a:schemeClr val="bg1"/>
              </a:solidFill>
              <a:effectLst/>
              <a:uLnTx/>
              <a:uFillTx/>
              <a:latin typeface="Ubuntu"/>
              <a:ea typeface="Verdana"/>
              <a:cs typeface="Calibri"/>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400" b="1" i="0" u="none" strike="noStrike" kern="0" cap="none" spc="0" normalizeH="0" baseline="0" noProof="0">
                <a:ln>
                  <a:noFill/>
                </a:ln>
                <a:solidFill>
                  <a:schemeClr val="bg1"/>
                </a:solidFill>
                <a:effectLst/>
                <a:uLnTx/>
                <a:uFillTx/>
                <a:latin typeface="Ubuntu"/>
                <a:ea typeface="Verdana"/>
                <a:cs typeface="Calibri"/>
              </a:rPr>
              <a:t>Phase de diagnostic de maturité</a:t>
            </a:r>
            <a:endParaRPr kumimoji="0" lang="fr-FR" sz="1400" b="0" i="0" u="none" strike="noStrike" kern="0" cap="none" spc="0" normalizeH="0" baseline="0" noProof="0">
              <a:ln>
                <a:noFill/>
              </a:ln>
              <a:solidFill>
                <a:schemeClr val="bg1"/>
              </a:solidFill>
              <a:effectLst/>
              <a:uLnTx/>
              <a:uFillTx/>
              <a:latin typeface="Ubuntu"/>
              <a:ea typeface="Verdana"/>
              <a:cs typeface="Calibri"/>
            </a:endParaRPr>
          </a:p>
        </p:txBody>
      </p:sp>
      <p:sp>
        <p:nvSpPr>
          <p:cNvPr id="53" name="Étoile : 5 branches 121">
            <a:extLst>
              <a:ext uri="{FF2B5EF4-FFF2-40B4-BE49-F238E27FC236}">
                <a16:creationId xmlns:a16="http://schemas.microsoft.com/office/drawing/2014/main" id="{55C2DE44-2425-4F51-AB40-3287377411E3}"/>
              </a:ext>
            </a:extLst>
          </p:cNvPr>
          <p:cNvSpPr>
            <a:spLocks noChangeAspect="1"/>
          </p:cNvSpPr>
          <p:nvPr/>
        </p:nvSpPr>
        <p:spPr>
          <a:xfrm>
            <a:off x="666946"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69" name="object 14">
            <a:extLst>
              <a:ext uri="{FF2B5EF4-FFF2-40B4-BE49-F238E27FC236}">
                <a16:creationId xmlns:a16="http://schemas.microsoft.com/office/drawing/2014/main" id="{C2E7866D-A842-4BB7-8422-8D299D6EADB8}"/>
              </a:ext>
            </a:extLst>
          </p:cNvPr>
          <p:cNvSpPr txBox="1">
            <a:spLocks noGrp="1"/>
          </p:cNvSpPr>
          <p:nvPr>
            <p:ph type="title"/>
          </p:nvPr>
        </p:nvSpPr>
        <p:spPr>
          <a:prstGeom prst="rect">
            <a:avLst/>
          </a:prstGeom>
        </p:spPr>
        <p:txBody>
          <a:bodyPr vert="horz" wrap="square" lIns="0" tIns="14604" rIns="0" bIns="0" rtlCol="0">
            <a:spAutoFit/>
          </a:bodyPr>
          <a:lstStyle/>
          <a:p>
            <a:pPr marL="12700" algn="ctr" defTabSz="914377" rtl="0">
              <a:spcBef>
                <a:spcPts val="115"/>
              </a:spcBef>
            </a:pPr>
            <a:r>
              <a:rPr lang="fr-FR" sz="4000" kern="1200">
                <a:solidFill>
                  <a:srgbClr val="2C3176"/>
                </a:solidFill>
                <a:latin typeface="Marianne" panose="020B0604020202020204" charset="0"/>
              </a:rPr>
              <a:t>Planning prévisionnel type</a:t>
            </a:r>
          </a:p>
        </p:txBody>
      </p:sp>
      <p:sp>
        <p:nvSpPr>
          <p:cNvPr id="3" name="Rectangle: Rounded Corners 2">
            <a:extLst>
              <a:ext uri="{FF2B5EF4-FFF2-40B4-BE49-F238E27FC236}">
                <a16:creationId xmlns:a16="http://schemas.microsoft.com/office/drawing/2014/main" id="{710CE7CF-710C-4036-9A97-8C9639826E4C}"/>
              </a:ext>
            </a:extLst>
          </p:cNvPr>
          <p:cNvSpPr/>
          <p:nvPr/>
        </p:nvSpPr>
        <p:spPr>
          <a:xfrm>
            <a:off x="4675850" y="4977376"/>
            <a:ext cx="1551060" cy="4747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ZoneTexte 5">
            <a:extLst>
              <a:ext uri="{FF2B5EF4-FFF2-40B4-BE49-F238E27FC236}">
                <a16:creationId xmlns:a16="http://schemas.microsoft.com/office/drawing/2014/main" id="{689CBBC9-AAB4-40A4-A4EF-0443D9814634}"/>
              </a:ext>
            </a:extLst>
          </p:cNvPr>
          <p:cNvSpPr txBox="1"/>
          <p:nvPr/>
        </p:nvSpPr>
        <p:spPr>
          <a:xfrm>
            <a:off x="5778394" y="3107529"/>
            <a:ext cx="1216547" cy="461665"/>
          </a:xfrm>
          <a:prstGeom prst="rect">
            <a:avLst/>
          </a:prstGeom>
          <a:noFill/>
        </p:spPr>
        <p:txBody>
          <a:bodyPr wrap="square" rtlCol="0">
            <a:spAutoFit/>
          </a:bodyPr>
          <a:lstStyle/>
          <a:p>
            <a:pPr algn="ctr"/>
            <a:r>
              <a:rPr lang="fr-FR" sz="1200" b="1">
                <a:latin typeface="Ubuntu"/>
              </a:rPr>
              <a:t>Zoom pages suivantes</a:t>
            </a:r>
          </a:p>
        </p:txBody>
      </p:sp>
      <p:sp>
        <p:nvSpPr>
          <p:cNvPr id="81" name="object 32">
            <a:extLst>
              <a:ext uri="{FF2B5EF4-FFF2-40B4-BE49-F238E27FC236}">
                <a16:creationId xmlns:a16="http://schemas.microsoft.com/office/drawing/2014/main" id="{45421A3E-0BC2-4D79-B136-4519F805B176}"/>
              </a:ext>
            </a:extLst>
          </p:cNvPr>
          <p:cNvSpPr/>
          <p:nvPr/>
        </p:nvSpPr>
        <p:spPr>
          <a:xfrm>
            <a:off x="2098033" y="1839830"/>
            <a:ext cx="205679" cy="186690"/>
          </a:xfrm>
          <a:custGeom>
            <a:avLst/>
            <a:gdLst/>
            <a:ahLst/>
            <a:cxnLst/>
            <a:rect l="l" t="t" r="r" b="b"/>
            <a:pathLst>
              <a:path w="281940" h="248919">
                <a:moveTo>
                  <a:pt x="281940" y="0"/>
                </a:moveTo>
                <a:lnTo>
                  <a:pt x="140969" y="248412"/>
                </a:lnTo>
                <a:lnTo>
                  <a:pt x="0" y="0"/>
                </a:lnTo>
                <a:lnTo>
                  <a:pt x="281940" y="0"/>
                </a:lnTo>
                <a:close/>
              </a:path>
            </a:pathLst>
          </a:custGeom>
          <a:solidFill>
            <a:srgbClr val="92D050"/>
          </a:solidFill>
          <a:ln w="12191">
            <a:solidFill>
              <a:srgbClr val="2A0A3D"/>
            </a:solidFill>
          </a:ln>
        </p:spPr>
        <p:txBody>
          <a:bodyPr wrap="square" lIns="0" tIns="0" rIns="0" bIns="0" rtlCol="0"/>
          <a:lstStyle/>
          <a:p>
            <a:pPr defTabSz="685800"/>
            <a:endParaRPr sz="1350">
              <a:solidFill>
                <a:prstClr val="black"/>
              </a:solidFill>
              <a:latin typeface="Ubuntu"/>
            </a:endParaRPr>
          </a:p>
        </p:txBody>
      </p:sp>
      <p:sp>
        <p:nvSpPr>
          <p:cNvPr id="82" name="ZoneTexte 3">
            <a:extLst>
              <a:ext uri="{FF2B5EF4-FFF2-40B4-BE49-F238E27FC236}">
                <a16:creationId xmlns:a16="http://schemas.microsoft.com/office/drawing/2014/main" id="{0413053E-1D6F-4D3D-BFE0-9468080AA242}"/>
              </a:ext>
            </a:extLst>
          </p:cNvPr>
          <p:cNvSpPr txBox="1"/>
          <p:nvPr/>
        </p:nvSpPr>
        <p:spPr>
          <a:xfrm>
            <a:off x="1211326" y="1375432"/>
            <a:ext cx="2096748" cy="338554"/>
          </a:xfrm>
          <a:prstGeom prst="rect">
            <a:avLst/>
          </a:prstGeom>
          <a:noFill/>
        </p:spPr>
        <p:txBody>
          <a:bodyPr wrap="square" rtlCol="0">
            <a:spAutoFit/>
          </a:bodyPr>
          <a:lstStyle/>
          <a:p>
            <a:pPr defTabSz="685800"/>
            <a:r>
              <a:rPr lang="fr-FR" sz="1600" b="1">
                <a:solidFill>
                  <a:schemeClr val="accent3"/>
                </a:solidFill>
                <a:latin typeface="Ubuntu"/>
              </a:rPr>
              <a:t>Nous sommes ici ! </a:t>
            </a:r>
          </a:p>
        </p:txBody>
      </p:sp>
      <p:sp>
        <p:nvSpPr>
          <p:cNvPr id="40" name="TextBox 39">
            <a:extLst>
              <a:ext uri="{FF2B5EF4-FFF2-40B4-BE49-F238E27FC236}">
                <a16:creationId xmlns:a16="http://schemas.microsoft.com/office/drawing/2014/main" id="{7220F83C-BBB5-41F4-9B06-5F026D39A06D}"/>
              </a:ext>
            </a:extLst>
          </p:cNvPr>
          <p:cNvSpPr txBox="1">
            <a:spLocks/>
          </p:cNvSpPr>
          <p:nvPr/>
        </p:nvSpPr>
        <p:spPr>
          <a:xfrm>
            <a:off x="3308074" y="7308304"/>
            <a:ext cx="10004501" cy="990426"/>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r>
              <a:rPr lang="fr-FR" b="1" i="1">
                <a:latin typeface="Marianne" panose="020B0604020202020204"/>
              </a:rPr>
              <a:t>La durée indiquée ci-dessus est une recommandation, il est possible d’effectuer la démarche plus rapidement si la collectivité le souhaite  </a:t>
            </a:r>
          </a:p>
          <a:p>
            <a:pPr algn="ctr"/>
            <a:endParaRPr lang="fr-FR" b="1" i="1">
              <a:latin typeface="Marianne" panose="020B0604020202020204"/>
            </a:endParaRPr>
          </a:p>
        </p:txBody>
      </p:sp>
      <p:sp>
        <p:nvSpPr>
          <p:cNvPr id="41" name="Flèche : pentagone 107">
            <a:extLst>
              <a:ext uri="{FF2B5EF4-FFF2-40B4-BE49-F238E27FC236}">
                <a16:creationId xmlns:a16="http://schemas.microsoft.com/office/drawing/2014/main" id="{CD5A3AEA-F28F-41E0-BBE5-B2D4493431EE}"/>
              </a:ext>
            </a:extLst>
          </p:cNvPr>
          <p:cNvSpPr/>
          <p:nvPr/>
        </p:nvSpPr>
        <p:spPr>
          <a:xfrm>
            <a:off x="7907814" y="3059832"/>
            <a:ext cx="7320914" cy="2088232"/>
          </a:xfrm>
          <a:prstGeom prst="homePlate">
            <a:avLst>
              <a:gd name="adj" fmla="val 14343"/>
            </a:avLst>
          </a:prstGeom>
          <a:solidFill>
            <a:srgbClr val="12ABDB"/>
          </a:solidFill>
          <a:ln w="19050">
            <a:noFill/>
          </a:ln>
        </p:spPr>
        <p:txBody>
          <a:bodyPr wrap="square" lIns="72000" tIns="72000" rIns="72000" bIns="36000" rtlCol="0" anchor="t"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lang="fr-FR" sz="1400" b="1" i="0" u="none" strike="noStrike" kern="0" cap="none" spc="0" normalizeH="0" baseline="0" noProof="0" dirty="0">
              <a:ln>
                <a:noFill/>
              </a:ln>
              <a:solidFill>
                <a:schemeClr val="bg1"/>
              </a:solidFill>
              <a:effectLst/>
              <a:uLnTx/>
              <a:uFillTx/>
              <a:latin typeface="Ubuntu"/>
              <a:ea typeface="Verdana"/>
              <a:cs typeface="Calibri"/>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bg1"/>
                </a:solidFill>
                <a:effectLst/>
                <a:uLnTx/>
                <a:uFillTx/>
                <a:latin typeface="Ubuntu"/>
                <a:ea typeface="Verdana"/>
                <a:cs typeface="Calibri"/>
              </a:rPr>
              <a:t>Phase d’élaboration de la feuille de route Numérique responsable</a:t>
            </a:r>
            <a:endParaRPr kumimoji="0" lang="fr-FR" sz="1400" b="0" i="0" u="none" strike="noStrike" kern="0" cap="none" spc="0" normalizeH="0" baseline="0" noProof="0" dirty="0">
              <a:ln>
                <a:noFill/>
              </a:ln>
              <a:solidFill>
                <a:schemeClr val="bg1"/>
              </a:solidFill>
              <a:effectLst/>
              <a:uLnTx/>
              <a:uFillTx/>
              <a:latin typeface="Ubuntu"/>
              <a:ea typeface="Verdana"/>
              <a:cs typeface="Calibri"/>
            </a:endParaRPr>
          </a:p>
        </p:txBody>
      </p:sp>
      <p:sp>
        <p:nvSpPr>
          <p:cNvPr id="55" name="Étoile : 5 branches 121">
            <a:extLst>
              <a:ext uri="{FF2B5EF4-FFF2-40B4-BE49-F238E27FC236}">
                <a16:creationId xmlns:a16="http://schemas.microsoft.com/office/drawing/2014/main" id="{7BEA06AD-6F70-4AD8-A164-F8EB83A434E0}"/>
              </a:ext>
            </a:extLst>
          </p:cNvPr>
          <p:cNvSpPr>
            <a:spLocks noChangeAspect="1"/>
          </p:cNvSpPr>
          <p:nvPr/>
        </p:nvSpPr>
        <p:spPr>
          <a:xfrm>
            <a:off x="1233751"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56" name="Étoile : 5 branches 121">
            <a:extLst>
              <a:ext uri="{FF2B5EF4-FFF2-40B4-BE49-F238E27FC236}">
                <a16:creationId xmlns:a16="http://schemas.microsoft.com/office/drawing/2014/main" id="{62DFCBB5-4C2E-4018-82C0-02218300F6FE}"/>
              </a:ext>
            </a:extLst>
          </p:cNvPr>
          <p:cNvSpPr>
            <a:spLocks noChangeAspect="1"/>
          </p:cNvSpPr>
          <p:nvPr/>
        </p:nvSpPr>
        <p:spPr>
          <a:xfrm>
            <a:off x="1800556"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57" name="Étoile : 5 branches 121">
            <a:extLst>
              <a:ext uri="{FF2B5EF4-FFF2-40B4-BE49-F238E27FC236}">
                <a16:creationId xmlns:a16="http://schemas.microsoft.com/office/drawing/2014/main" id="{BCD83B9E-84A0-4CD7-960F-8C549D39AA93}"/>
              </a:ext>
            </a:extLst>
          </p:cNvPr>
          <p:cNvSpPr>
            <a:spLocks noChangeAspect="1"/>
          </p:cNvSpPr>
          <p:nvPr/>
        </p:nvSpPr>
        <p:spPr>
          <a:xfrm>
            <a:off x="2367360"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pic>
        <p:nvPicPr>
          <p:cNvPr id="14338" name="Picture 2" descr="Search ">
            <a:extLst>
              <a:ext uri="{FF2B5EF4-FFF2-40B4-BE49-F238E27FC236}">
                <a16:creationId xmlns:a16="http://schemas.microsoft.com/office/drawing/2014/main" id="{F7988D5C-8B70-49CD-B3AD-6972D22F94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4093" y="3139930"/>
            <a:ext cx="419129" cy="419129"/>
          </a:xfrm>
          <a:prstGeom prst="rect">
            <a:avLst/>
          </a:prstGeom>
          <a:noFill/>
          <a:extLst>
            <a:ext uri="{909E8E84-426E-40DD-AFC4-6F175D3DCCD1}">
              <a14:hiddenFill xmlns:a14="http://schemas.microsoft.com/office/drawing/2010/main">
                <a:solidFill>
                  <a:srgbClr val="FFFFFF"/>
                </a:solidFill>
              </a14:hiddenFill>
            </a:ext>
          </a:extLst>
        </p:spPr>
      </p:pic>
      <p:sp>
        <p:nvSpPr>
          <p:cNvPr id="37" name="Triangle 52">
            <a:extLst>
              <a:ext uri="{FF2B5EF4-FFF2-40B4-BE49-F238E27FC236}">
                <a16:creationId xmlns:a16="http://schemas.microsoft.com/office/drawing/2014/main" id="{A91B8AC1-86C2-4B8D-816B-E2E5D3417CDF}"/>
              </a:ext>
            </a:extLst>
          </p:cNvPr>
          <p:cNvSpPr>
            <a:spLocks noChangeAspect="1"/>
          </p:cNvSpPr>
          <p:nvPr/>
        </p:nvSpPr>
        <p:spPr>
          <a:xfrm>
            <a:off x="7479928" y="4567867"/>
            <a:ext cx="354225" cy="364173"/>
          </a:xfrm>
          <a:prstGeom prst="triangle">
            <a:avLst/>
          </a:prstGeom>
          <a:solidFill>
            <a:srgbClr val="008373"/>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1" u="none" strike="noStrike" kern="0" cap="none" spc="0" normalizeH="0" baseline="0" noProof="0">
                <a:ln>
                  <a:noFill/>
                </a:ln>
                <a:solidFill>
                  <a:srgbClr val="00A894"/>
                </a:solidFill>
                <a:effectLst/>
                <a:uLnTx/>
                <a:uFillTx/>
                <a:latin typeface="Ubuntu"/>
                <a:ea typeface="Verdana" panose="020B0604030504040204" pitchFamily="34" charset="0"/>
                <a:cs typeface="+mn-cs"/>
              </a:rPr>
              <a:t>:</a:t>
            </a:r>
          </a:p>
        </p:txBody>
      </p:sp>
      <p:sp>
        <p:nvSpPr>
          <p:cNvPr id="38" name="Rectangle 37">
            <a:extLst>
              <a:ext uri="{FF2B5EF4-FFF2-40B4-BE49-F238E27FC236}">
                <a16:creationId xmlns:a16="http://schemas.microsoft.com/office/drawing/2014/main" id="{50E5B01F-D7FF-402D-805B-8EDBB0DC3C9C}"/>
              </a:ext>
            </a:extLst>
          </p:cNvPr>
          <p:cNvSpPr/>
          <p:nvPr/>
        </p:nvSpPr>
        <p:spPr>
          <a:xfrm>
            <a:off x="6282961" y="4952939"/>
            <a:ext cx="2997167" cy="443198"/>
          </a:xfrm>
          <a:prstGeom prst="rect">
            <a:avLst/>
          </a:prstGeom>
          <a:noFill/>
        </p:spPr>
        <p:txBody>
          <a:bodyPr wrap="square" lIns="0" tIns="0" rIns="0" bIns="0">
            <a:spAutoFit/>
          </a:bodyPr>
          <a:lstStyle/>
          <a:p>
            <a:pPr algn="ctr">
              <a:lnSpc>
                <a:spcPct val="90000"/>
              </a:lnSpc>
            </a:pPr>
            <a:r>
              <a:rPr lang="fr-FR" sz="1600" b="1" i="1">
                <a:latin typeface="Ubuntu"/>
                <a:ea typeface="Verdana" panose="020B0604030504040204" pitchFamily="34" charset="0"/>
              </a:rPr>
              <a:t>Restitution phase </a:t>
            </a:r>
          </a:p>
          <a:p>
            <a:pPr algn="ctr">
              <a:lnSpc>
                <a:spcPct val="90000"/>
              </a:lnSpc>
            </a:pPr>
            <a:r>
              <a:rPr lang="fr-FR" sz="1600" b="1" i="1">
                <a:latin typeface="Ubuntu"/>
                <a:ea typeface="Verdana" panose="020B0604030504040204" pitchFamily="34" charset="0"/>
              </a:rPr>
              <a:t>de diagnostic</a:t>
            </a:r>
          </a:p>
        </p:txBody>
      </p:sp>
      <p:sp>
        <p:nvSpPr>
          <p:cNvPr id="58" name="Flèche : pentagone 107">
            <a:extLst>
              <a:ext uri="{FF2B5EF4-FFF2-40B4-BE49-F238E27FC236}">
                <a16:creationId xmlns:a16="http://schemas.microsoft.com/office/drawing/2014/main" id="{9FEA8989-C77B-41D0-93BA-D8E7B2A38460}"/>
              </a:ext>
            </a:extLst>
          </p:cNvPr>
          <p:cNvSpPr/>
          <p:nvPr/>
        </p:nvSpPr>
        <p:spPr>
          <a:xfrm>
            <a:off x="618300" y="3760402"/>
            <a:ext cx="1080013" cy="955768"/>
          </a:xfrm>
          <a:prstGeom prst="homePlate">
            <a:avLst>
              <a:gd name="adj" fmla="val 14343"/>
            </a:avLst>
          </a:prstGeom>
          <a:solidFill>
            <a:schemeClr val="bg1">
              <a:lumMod val="95000"/>
            </a:schemeClr>
          </a:solidFill>
          <a:ln w="19050">
            <a:noFill/>
          </a:ln>
        </p:spPr>
        <p:txBody>
          <a:bodyPr wrap="square" lIns="72000" tIns="72000" rIns="72000" bIns="36000" rtlCol="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400" b="1" i="0" u="none" strike="noStrike" kern="0" cap="none" spc="0" normalizeH="0" baseline="0" noProof="0">
                <a:ln>
                  <a:noFill/>
                </a:ln>
                <a:effectLst/>
                <a:uLnTx/>
                <a:uFillTx/>
                <a:latin typeface="Ubuntu"/>
                <a:ea typeface="Verdana"/>
                <a:cs typeface="Calibri"/>
              </a:rPr>
              <a:t>Sécuriser les prérequis</a:t>
            </a:r>
            <a:endParaRPr kumimoji="0" lang="fr-FR" sz="1400" b="0" i="0" u="none" strike="noStrike" kern="0" cap="none" spc="0" normalizeH="0" baseline="0" noProof="0">
              <a:ln>
                <a:noFill/>
              </a:ln>
              <a:effectLst/>
              <a:uLnTx/>
              <a:uFillTx/>
              <a:latin typeface="Ubuntu"/>
              <a:ea typeface="Verdana"/>
              <a:cs typeface="Calibri"/>
            </a:endParaRPr>
          </a:p>
        </p:txBody>
      </p:sp>
      <p:sp>
        <p:nvSpPr>
          <p:cNvPr id="59" name="Flèche : pentagone 107">
            <a:extLst>
              <a:ext uri="{FF2B5EF4-FFF2-40B4-BE49-F238E27FC236}">
                <a16:creationId xmlns:a16="http://schemas.microsoft.com/office/drawing/2014/main" id="{76561ECF-C416-4C23-BECB-D34EF9F2E2B5}"/>
              </a:ext>
            </a:extLst>
          </p:cNvPr>
          <p:cNvSpPr/>
          <p:nvPr/>
        </p:nvSpPr>
        <p:spPr>
          <a:xfrm>
            <a:off x="1747825" y="3760402"/>
            <a:ext cx="1091941" cy="955768"/>
          </a:xfrm>
          <a:prstGeom prst="homePlate">
            <a:avLst>
              <a:gd name="adj" fmla="val 14343"/>
            </a:avLst>
          </a:prstGeom>
          <a:solidFill>
            <a:schemeClr val="bg1">
              <a:lumMod val="95000"/>
            </a:schemeClr>
          </a:solidFill>
          <a:ln w="19050">
            <a:noFill/>
          </a:ln>
        </p:spPr>
        <p:txBody>
          <a:bodyPr wrap="square" lIns="72000" tIns="72000" rIns="72000" bIns="36000" rtlCol="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400" b="1" i="0" u="none" strike="noStrike" kern="0" cap="none" spc="0" normalizeH="0" baseline="0" noProof="0">
                <a:ln>
                  <a:noFill/>
                </a:ln>
                <a:effectLst/>
                <a:uLnTx/>
                <a:uFillTx/>
                <a:latin typeface="Ubuntu"/>
                <a:ea typeface="Verdana"/>
                <a:cs typeface="Calibri"/>
              </a:rPr>
              <a:t>Lancer </a:t>
            </a:r>
            <a:r>
              <a:rPr kumimoji="0" lang="fr-FR" sz="1400" b="1" i="0" u="none" strike="noStrike" kern="0" cap="none" spc="0" normalizeH="0" baseline="0" noProof="0" err="1">
                <a:ln>
                  <a:noFill/>
                </a:ln>
                <a:effectLst/>
                <a:uLnTx/>
                <a:uFillTx/>
                <a:latin typeface="Ubuntu"/>
                <a:ea typeface="Verdana"/>
                <a:cs typeface="Calibri"/>
              </a:rPr>
              <a:t>officiell-ement</a:t>
            </a:r>
            <a:r>
              <a:rPr kumimoji="0" lang="fr-FR" sz="1400" b="1" i="0" u="none" strike="noStrike" kern="0" cap="none" spc="0" normalizeH="0" baseline="0" noProof="0">
                <a:ln>
                  <a:noFill/>
                </a:ln>
                <a:effectLst/>
                <a:uLnTx/>
                <a:uFillTx/>
                <a:latin typeface="Ubuntu"/>
                <a:ea typeface="Verdana"/>
                <a:cs typeface="Calibri"/>
              </a:rPr>
              <a:t> la démarche</a:t>
            </a:r>
            <a:endParaRPr kumimoji="0" lang="fr-FR" sz="1400" b="0" i="0" u="none" strike="noStrike" kern="0" cap="none" spc="0" normalizeH="0" baseline="0" noProof="0">
              <a:ln>
                <a:noFill/>
              </a:ln>
              <a:effectLst/>
              <a:uLnTx/>
              <a:uFillTx/>
              <a:latin typeface="Ubuntu"/>
              <a:ea typeface="Verdana"/>
              <a:cs typeface="Calibri"/>
            </a:endParaRPr>
          </a:p>
        </p:txBody>
      </p:sp>
      <p:sp>
        <p:nvSpPr>
          <p:cNvPr id="60" name="Flèche : pentagone 107">
            <a:extLst>
              <a:ext uri="{FF2B5EF4-FFF2-40B4-BE49-F238E27FC236}">
                <a16:creationId xmlns:a16="http://schemas.microsoft.com/office/drawing/2014/main" id="{C735F317-D72B-4DCC-A46E-6F2975023BE5}"/>
              </a:ext>
            </a:extLst>
          </p:cNvPr>
          <p:cNvSpPr/>
          <p:nvPr/>
        </p:nvSpPr>
        <p:spPr>
          <a:xfrm>
            <a:off x="2877383" y="3760402"/>
            <a:ext cx="4068151" cy="955768"/>
          </a:xfrm>
          <a:prstGeom prst="homePlate">
            <a:avLst>
              <a:gd name="adj" fmla="val 14343"/>
            </a:avLst>
          </a:prstGeom>
          <a:solidFill>
            <a:schemeClr val="bg1">
              <a:lumMod val="95000"/>
            </a:schemeClr>
          </a:solidFill>
          <a:ln w="19050">
            <a:noFill/>
          </a:ln>
        </p:spPr>
        <p:txBody>
          <a:bodyPr wrap="square" lIns="72000" tIns="72000" rIns="72000" bIns="36000" rtlCol="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400" b="1" i="0" u="none" strike="noStrike" kern="0" cap="none" spc="0" normalizeH="0" baseline="0" noProof="0">
                <a:ln>
                  <a:noFill/>
                </a:ln>
                <a:effectLst/>
                <a:uLnTx/>
                <a:uFillTx/>
                <a:latin typeface="Ubuntu"/>
                <a:ea typeface="Verdana"/>
                <a:cs typeface="Calibri"/>
              </a:rPr>
              <a:t>Réaliser le diagnostic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400" b="1" i="0" u="none" strike="noStrike" kern="0" cap="none" spc="0" normalizeH="0" baseline="0" noProof="0">
                <a:ln>
                  <a:noFill/>
                </a:ln>
                <a:effectLst/>
                <a:uLnTx/>
                <a:uFillTx/>
                <a:latin typeface="Ubuntu"/>
                <a:ea typeface="Verdana"/>
                <a:cs typeface="Calibri"/>
              </a:rPr>
              <a:t>(analyse quantitative et qualitative)</a:t>
            </a:r>
            <a:endParaRPr kumimoji="0" lang="fr-FR" sz="1400" b="0" i="0" u="none" strike="noStrike" kern="0" cap="none" spc="0" normalizeH="0" baseline="0" noProof="0">
              <a:ln>
                <a:noFill/>
              </a:ln>
              <a:effectLst/>
              <a:uLnTx/>
              <a:uFillTx/>
              <a:latin typeface="Ubuntu"/>
              <a:ea typeface="Verdana"/>
              <a:cs typeface="Calibri"/>
            </a:endParaRPr>
          </a:p>
        </p:txBody>
      </p:sp>
      <p:sp>
        <p:nvSpPr>
          <p:cNvPr id="67" name="Triangle 52">
            <a:extLst>
              <a:ext uri="{FF2B5EF4-FFF2-40B4-BE49-F238E27FC236}">
                <a16:creationId xmlns:a16="http://schemas.microsoft.com/office/drawing/2014/main" id="{B43FC154-08FE-4114-8C99-F9D9E469B82E}"/>
              </a:ext>
            </a:extLst>
          </p:cNvPr>
          <p:cNvSpPr>
            <a:spLocks noChangeAspect="1"/>
          </p:cNvSpPr>
          <p:nvPr/>
        </p:nvSpPr>
        <p:spPr>
          <a:xfrm>
            <a:off x="1516603" y="6678131"/>
            <a:ext cx="237620" cy="244293"/>
          </a:xfrm>
          <a:prstGeom prst="triangle">
            <a:avLst/>
          </a:prstGeom>
          <a:solidFill>
            <a:srgbClr val="008373"/>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1" u="none" strike="noStrike" kern="0" cap="none" spc="0" normalizeH="0" baseline="0" noProof="0">
                <a:ln>
                  <a:noFill/>
                </a:ln>
                <a:solidFill>
                  <a:srgbClr val="00A894"/>
                </a:solidFill>
                <a:effectLst/>
                <a:uLnTx/>
                <a:uFillTx/>
                <a:latin typeface="Ubuntu"/>
                <a:ea typeface="Verdana" panose="020B0604030504040204" pitchFamily="34" charset="0"/>
                <a:cs typeface="+mn-cs"/>
              </a:rPr>
              <a:t>:</a:t>
            </a:r>
          </a:p>
        </p:txBody>
      </p:sp>
      <p:sp>
        <p:nvSpPr>
          <p:cNvPr id="68" name="ZoneTexte 125">
            <a:extLst>
              <a:ext uri="{FF2B5EF4-FFF2-40B4-BE49-F238E27FC236}">
                <a16:creationId xmlns:a16="http://schemas.microsoft.com/office/drawing/2014/main" id="{37532A12-71F0-4B47-9CE1-BB668871D8FB}"/>
              </a:ext>
            </a:extLst>
          </p:cNvPr>
          <p:cNvSpPr txBox="1"/>
          <p:nvPr/>
        </p:nvSpPr>
        <p:spPr>
          <a:xfrm>
            <a:off x="1754223" y="6666556"/>
            <a:ext cx="2425331" cy="276999"/>
          </a:xfrm>
          <a:prstGeom prst="rect">
            <a:avLst/>
          </a:prstGeom>
          <a:noFill/>
        </p:spPr>
        <p:txBody>
          <a:bodyPr wrap="square" rtlCol="0">
            <a:spAutoFit/>
          </a:bodyPr>
          <a:lstStyle/>
          <a:p>
            <a:r>
              <a:rPr lang="fr-FR" sz="1200">
                <a:solidFill>
                  <a:srgbClr val="4D4F53"/>
                </a:solidFill>
                <a:latin typeface="Marianne"/>
                <a:ea typeface="Verdana" panose="020B0604030504040204" pitchFamily="34" charset="0"/>
              </a:rPr>
              <a:t>Réunion de restitution</a:t>
            </a:r>
          </a:p>
        </p:txBody>
      </p:sp>
      <p:sp>
        <p:nvSpPr>
          <p:cNvPr id="72" name="Étoile : 5 branches 121">
            <a:extLst>
              <a:ext uri="{FF2B5EF4-FFF2-40B4-BE49-F238E27FC236}">
                <a16:creationId xmlns:a16="http://schemas.microsoft.com/office/drawing/2014/main" id="{DB9B235E-0898-44DF-AAA7-547572BE7566}"/>
              </a:ext>
            </a:extLst>
          </p:cNvPr>
          <p:cNvSpPr>
            <a:spLocks noChangeAspect="1"/>
          </p:cNvSpPr>
          <p:nvPr/>
        </p:nvSpPr>
        <p:spPr>
          <a:xfrm>
            <a:off x="3187226"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73" name="Étoile : 5 branches 121">
            <a:extLst>
              <a:ext uri="{FF2B5EF4-FFF2-40B4-BE49-F238E27FC236}">
                <a16:creationId xmlns:a16="http://schemas.microsoft.com/office/drawing/2014/main" id="{99318E09-5A94-46F7-9E75-6275C60E8EBF}"/>
              </a:ext>
            </a:extLst>
          </p:cNvPr>
          <p:cNvSpPr>
            <a:spLocks noChangeAspect="1"/>
          </p:cNvSpPr>
          <p:nvPr/>
        </p:nvSpPr>
        <p:spPr>
          <a:xfrm>
            <a:off x="3754031"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74" name="Étoile : 5 branches 121">
            <a:extLst>
              <a:ext uri="{FF2B5EF4-FFF2-40B4-BE49-F238E27FC236}">
                <a16:creationId xmlns:a16="http://schemas.microsoft.com/office/drawing/2014/main" id="{89A33EE5-2EC7-496A-9580-99F3710BF675}"/>
              </a:ext>
            </a:extLst>
          </p:cNvPr>
          <p:cNvSpPr>
            <a:spLocks noChangeAspect="1"/>
          </p:cNvSpPr>
          <p:nvPr/>
        </p:nvSpPr>
        <p:spPr>
          <a:xfrm>
            <a:off x="4320836"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75" name="Étoile : 5 branches 121">
            <a:extLst>
              <a:ext uri="{FF2B5EF4-FFF2-40B4-BE49-F238E27FC236}">
                <a16:creationId xmlns:a16="http://schemas.microsoft.com/office/drawing/2014/main" id="{1642D435-7C82-4642-9572-C697B676908D}"/>
              </a:ext>
            </a:extLst>
          </p:cNvPr>
          <p:cNvSpPr>
            <a:spLocks noChangeAspect="1"/>
          </p:cNvSpPr>
          <p:nvPr/>
        </p:nvSpPr>
        <p:spPr>
          <a:xfrm>
            <a:off x="4887640"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76" name="Étoile : 5 branches 121">
            <a:extLst>
              <a:ext uri="{FF2B5EF4-FFF2-40B4-BE49-F238E27FC236}">
                <a16:creationId xmlns:a16="http://schemas.microsoft.com/office/drawing/2014/main" id="{B752A4DC-8C6E-40E2-A9BD-746C668AA776}"/>
              </a:ext>
            </a:extLst>
          </p:cNvPr>
          <p:cNvSpPr>
            <a:spLocks noChangeAspect="1"/>
          </p:cNvSpPr>
          <p:nvPr/>
        </p:nvSpPr>
        <p:spPr>
          <a:xfrm>
            <a:off x="5635499"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77" name="Étoile : 5 branches 121">
            <a:extLst>
              <a:ext uri="{FF2B5EF4-FFF2-40B4-BE49-F238E27FC236}">
                <a16:creationId xmlns:a16="http://schemas.microsoft.com/office/drawing/2014/main" id="{026887B8-F5BD-43E2-9923-F7042F708E2D}"/>
              </a:ext>
            </a:extLst>
          </p:cNvPr>
          <p:cNvSpPr>
            <a:spLocks noChangeAspect="1"/>
          </p:cNvSpPr>
          <p:nvPr/>
        </p:nvSpPr>
        <p:spPr>
          <a:xfrm>
            <a:off x="6202304"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78" name="Étoile : 5 branches 121">
            <a:extLst>
              <a:ext uri="{FF2B5EF4-FFF2-40B4-BE49-F238E27FC236}">
                <a16:creationId xmlns:a16="http://schemas.microsoft.com/office/drawing/2014/main" id="{ACC759CA-5EE1-4968-A395-E290E0F3524D}"/>
              </a:ext>
            </a:extLst>
          </p:cNvPr>
          <p:cNvSpPr>
            <a:spLocks noChangeAspect="1"/>
          </p:cNvSpPr>
          <p:nvPr/>
        </p:nvSpPr>
        <p:spPr>
          <a:xfrm>
            <a:off x="6769109"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83" name="Étoile : 5 branches 121">
            <a:extLst>
              <a:ext uri="{FF2B5EF4-FFF2-40B4-BE49-F238E27FC236}">
                <a16:creationId xmlns:a16="http://schemas.microsoft.com/office/drawing/2014/main" id="{A257254E-57FF-484D-AF64-435A6EC001D0}"/>
              </a:ext>
            </a:extLst>
          </p:cNvPr>
          <p:cNvSpPr>
            <a:spLocks noChangeAspect="1"/>
          </p:cNvSpPr>
          <p:nvPr/>
        </p:nvSpPr>
        <p:spPr>
          <a:xfrm>
            <a:off x="7335913"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84" name="Étoile : 5 branches 121">
            <a:extLst>
              <a:ext uri="{FF2B5EF4-FFF2-40B4-BE49-F238E27FC236}">
                <a16:creationId xmlns:a16="http://schemas.microsoft.com/office/drawing/2014/main" id="{7F26541B-0BCA-4CE2-98A9-7DFCFAB00E43}"/>
              </a:ext>
            </a:extLst>
          </p:cNvPr>
          <p:cNvSpPr>
            <a:spLocks noChangeAspect="1"/>
          </p:cNvSpPr>
          <p:nvPr/>
        </p:nvSpPr>
        <p:spPr>
          <a:xfrm>
            <a:off x="8077353"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85" name="Étoile : 5 branches 121">
            <a:extLst>
              <a:ext uri="{FF2B5EF4-FFF2-40B4-BE49-F238E27FC236}">
                <a16:creationId xmlns:a16="http://schemas.microsoft.com/office/drawing/2014/main" id="{ED787A1F-1EF2-453C-B7BD-903B48DA3944}"/>
              </a:ext>
            </a:extLst>
          </p:cNvPr>
          <p:cNvSpPr>
            <a:spLocks noChangeAspect="1"/>
          </p:cNvSpPr>
          <p:nvPr/>
        </p:nvSpPr>
        <p:spPr>
          <a:xfrm>
            <a:off x="8644158"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86" name="Étoile : 5 branches 121">
            <a:extLst>
              <a:ext uri="{FF2B5EF4-FFF2-40B4-BE49-F238E27FC236}">
                <a16:creationId xmlns:a16="http://schemas.microsoft.com/office/drawing/2014/main" id="{704BCADA-B4C5-4B8E-BFAA-B08C827E39B0}"/>
              </a:ext>
            </a:extLst>
          </p:cNvPr>
          <p:cNvSpPr>
            <a:spLocks noChangeAspect="1"/>
          </p:cNvSpPr>
          <p:nvPr/>
        </p:nvSpPr>
        <p:spPr>
          <a:xfrm>
            <a:off x="9210963"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87" name="Étoile : 5 branches 121">
            <a:extLst>
              <a:ext uri="{FF2B5EF4-FFF2-40B4-BE49-F238E27FC236}">
                <a16:creationId xmlns:a16="http://schemas.microsoft.com/office/drawing/2014/main" id="{DAA7B309-0BBA-4100-B5A0-7B6EE1B62875}"/>
              </a:ext>
            </a:extLst>
          </p:cNvPr>
          <p:cNvSpPr>
            <a:spLocks noChangeAspect="1"/>
          </p:cNvSpPr>
          <p:nvPr/>
        </p:nvSpPr>
        <p:spPr>
          <a:xfrm>
            <a:off x="9777767"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88" name="Étoile : 5 branches 121">
            <a:extLst>
              <a:ext uri="{FF2B5EF4-FFF2-40B4-BE49-F238E27FC236}">
                <a16:creationId xmlns:a16="http://schemas.microsoft.com/office/drawing/2014/main" id="{8F3B4A07-D688-432A-9CE5-73DA6E0537CC}"/>
              </a:ext>
            </a:extLst>
          </p:cNvPr>
          <p:cNvSpPr>
            <a:spLocks noChangeAspect="1"/>
          </p:cNvSpPr>
          <p:nvPr/>
        </p:nvSpPr>
        <p:spPr>
          <a:xfrm>
            <a:off x="10599839"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89" name="Étoile : 5 branches 121">
            <a:extLst>
              <a:ext uri="{FF2B5EF4-FFF2-40B4-BE49-F238E27FC236}">
                <a16:creationId xmlns:a16="http://schemas.microsoft.com/office/drawing/2014/main" id="{BEBBE037-DFB3-45AC-847D-C05CB74642EA}"/>
              </a:ext>
            </a:extLst>
          </p:cNvPr>
          <p:cNvSpPr>
            <a:spLocks noChangeAspect="1"/>
          </p:cNvSpPr>
          <p:nvPr/>
        </p:nvSpPr>
        <p:spPr>
          <a:xfrm>
            <a:off x="11166644"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90" name="Étoile : 5 branches 121">
            <a:extLst>
              <a:ext uri="{FF2B5EF4-FFF2-40B4-BE49-F238E27FC236}">
                <a16:creationId xmlns:a16="http://schemas.microsoft.com/office/drawing/2014/main" id="{18F986E5-C207-4631-A45B-51AD6BE09E14}"/>
              </a:ext>
            </a:extLst>
          </p:cNvPr>
          <p:cNvSpPr>
            <a:spLocks noChangeAspect="1"/>
          </p:cNvSpPr>
          <p:nvPr/>
        </p:nvSpPr>
        <p:spPr>
          <a:xfrm>
            <a:off x="11733449"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91" name="Étoile : 5 branches 121">
            <a:extLst>
              <a:ext uri="{FF2B5EF4-FFF2-40B4-BE49-F238E27FC236}">
                <a16:creationId xmlns:a16="http://schemas.microsoft.com/office/drawing/2014/main" id="{2352775C-9E79-46A3-AEC9-19C213941040}"/>
              </a:ext>
            </a:extLst>
          </p:cNvPr>
          <p:cNvSpPr>
            <a:spLocks noChangeAspect="1"/>
          </p:cNvSpPr>
          <p:nvPr/>
        </p:nvSpPr>
        <p:spPr>
          <a:xfrm>
            <a:off x="12300253"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92" name="Étoile : 5 branches 121">
            <a:extLst>
              <a:ext uri="{FF2B5EF4-FFF2-40B4-BE49-F238E27FC236}">
                <a16:creationId xmlns:a16="http://schemas.microsoft.com/office/drawing/2014/main" id="{BAE206E0-EF1E-47A3-AB7E-1AEBD4C73728}"/>
              </a:ext>
            </a:extLst>
          </p:cNvPr>
          <p:cNvSpPr>
            <a:spLocks noChangeAspect="1"/>
          </p:cNvSpPr>
          <p:nvPr/>
        </p:nvSpPr>
        <p:spPr>
          <a:xfrm>
            <a:off x="13060010"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93" name="Étoile : 5 branches 121">
            <a:extLst>
              <a:ext uri="{FF2B5EF4-FFF2-40B4-BE49-F238E27FC236}">
                <a16:creationId xmlns:a16="http://schemas.microsoft.com/office/drawing/2014/main" id="{BEB32751-BB9A-453D-8854-E297B41269D1}"/>
              </a:ext>
            </a:extLst>
          </p:cNvPr>
          <p:cNvSpPr>
            <a:spLocks noChangeAspect="1"/>
          </p:cNvSpPr>
          <p:nvPr/>
        </p:nvSpPr>
        <p:spPr>
          <a:xfrm>
            <a:off x="13626815"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94" name="Étoile : 5 branches 121">
            <a:extLst>
              <a:ext uri="{FF2B5EF4-FFF2-40B4-BE49-F238E27FC236}">
                <a16:creationId xmlns:a16="http://schemas.microsoft.com/office/drawing/2014/main" id="{9E34EBDB-74F6-4E68-8337-525DFBC42887}"/>
              </a:ext>
            </a:extLst>
          </p:cNvPr>
          <p:cNvSpPr>
            <a:spLocks noChangeAspect="1"/>
          </p:cNvSpPr>
          <p:nvPr/>
        </p:nvSpPr>
        <p:spPr>
          <a:xfrm>
            <a:off x="14193620"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95" name="Étoile : 5 branches 121">
            <a:extLst>
              <a:ext uri="{FF2B5EF4-FFF2-40B4-BE49-F238E27FC236}">
                <a16:creationId xmlns:a16="http://schemas.microsoft.com/office/drawing/2014/main" id="{766F5040-52B7-4598-9275-CC1FFF9535ED}"/>
              </a:ext>
            </a:extLst>
          </p:cNvPr>
          <p:cNvSpPr>
            <a:spLocks noChangeAspect="1"/>
          </p:cNvSpPr>
          <p:nvPr/>
        </p:nvSpPr>
        <p:spPr>
          <a:xfrm>
            <a:off x="14760424" y="5549743"/>
            <a:ext cx="175083" cy="180000"/>
          </a:xfrm>
          <a:prstGeom prst="star5">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4D4F53"/>
              </a:solidFill>
              <a:effectLst/>
              <a:uLnTx/>
              <a:uFillTx/>
              <a:latin typeface="Ubuntu"/>
              <a:ea typeface="Verdana" panose="020B0604030504040204" pitchFamily="34" charset="0"/>
              <a:cs typeface="+mn-cs"/>
            </a:endParaRPr>
          </a:p>
        </p:txBody>
      </p:sp>
      <p:sp>
        <p:nvSpPr>
          <p:cNvPr id="51" name="Flèche : pentagone 107">
            <a:extLst>
              <a:ext uri="{FF2B5EF4-FFF2-40B4-BE49-F238E27FC236}">
                <a16:creationId xmlns:a16="http://schemas.microsoft.com/office/drawing/2014/main" id="{89D8B58C-EB3C-43B8-BB47-739BD9E4F193}"/>
              </a:ext>
            </a:extLst>
          </p:cNvPr>
          <p:cNvSpPr/>
          <p:nvPr/>
        </p:nvSpPr>
        <p:spPr>
          <a:xfrm>
            <a:off x="8023072" y="3750328"/>
            <a:ext cx="1257055" cy="965841"/>
          </a:xfrm>
          <a:prstGeom prst="homePlate">
            <a:avLst>
              <a:gd name="adj" fmla="val 14343"/>
            </a:avLst>
          </a:prstGeom>
          <a:solidFill>
            <a:schemeClr val="bg1">
              <a:lumMod val="95000"/>
            </a:schemeClr>
          </a:solidFill>
          <a:ln w="19050">
            <a:noFill/>
          </a:ln>
        </p:spPr>
        <p:txBody>
          <a:bodyPr wrap="square" lIns="54000" tIns="54000" rIns="54000" bIns="27000" rtlCol="0" anchor="ctr" anchorCtr="0">
            <a:noAutofit/>
          </a:bodyPr>
          <a:lstStyle/>
          <a:p>
            <a:pPr algn="ctr" defTabSz="685800">
              <a:lnSpc>
                <a:spcPct val="80000"/>
              </a:lnSpc>
              <a:defRPr/>
            </a:pPr>
            <a:r>
              <a:rPr lang="fr-FR" sz="1400" b="1" kern="0">
                <a:latin typeface="Ubuntu"/>
                <a:ea typeface="Verdana"/>
                <a:cs typeface="Calibri"/>
              </a:rPr>
              <a:t>Sélectionner / Prioriser les leviers</a:t>
            </a:r>
          </a:p>
        </p:txBody>
      </p:sp>
      <p:sp>
        <p:nvSpPr>
          <p:cNvPr id="52" name="Flèche : pentagone 107">
            <a:extLst>
              <a:ext uri="{FF2B5EF4-FFF2-40B4-BE49-F238E27FC236}">
                <a16:creationId xmlns:a16="http://schemas.microsoft.com/office/drawing/2014/main" id="{B0F6712C-5193-4A5C-A2A3-D8F0216BBCD9}"/>
              </a:ext>
            </a:extLst>
          </p:cNvPr>
          <p:cNvSpPr/>
          <p:nvPr/>
        </p:nvSpPr>
        <p:spPr>
          <a:xfrm>
            <a:off x="13144762" y="3750328"/>
            <a:ext cx="1966880" cy="965841"/>
          </a:xfrm>
          <a:prstGeom prst="homePlate">
            <a:avLst>
              <a:gd name="adj" fmla="val 14343"/>
            </a:avLst>
          </a:prstGeom>
          <a:solidFill>
            <a:schemeClr val="bg1">
              <a:lumMod val="95000"/>
            </a:schemeClr>
          </a:solidFill>
          <a:ln w="19050">
            <a:noFill/>
          </a:ln>
        </p:spPr>
        <p:txBody>
          <a:bodyPr wrap="square" lIns="54000" tIns="54000" rIns="54000" bIns="27000" rtlCol="0" anchor="ctr" anchorCtr="0">
            <a:noAutofit/>
          </a:bodyPr>
          <a:lstStyle/>
          <a:p>
            <a:pPr algn="ctr" defTabSz="685800">
              <a:lnSpc>
                <a:spcPct val="80000"/>
              </a:lnSpc>
              <a:defRPr/>
            </a:pPr>
            <a:r>
              <a:rPr lang="fr-FR" sz="1400" b="1" kern="0">
                <a:latin typeface="Ubuntu"/>
                <a:ea typeface="Verdana"/>
                <a:cs typeface="Calibri"/>
              </a:rPr>
              <a:t>Valider la FDR et sécuriser les prochaines étapes </a:t>
            </a:r>
            <a:endParaRPr lang="fr-FR" sz="1400" kern="0">
              <a:latin typeface="Ubuntu"/>
              <a:ea typeface="Verdana"/>
              <a:cs typeface="Calibri"/>
            </a:endParaRPr>
          </a:p>
        </p:txBody>
      </p:sp>
      <p:sp>
        <p:nvSpPr>
          <p:cNvPr id="62" name="Flèche : pentagone 107">
            <a:extLst>
              <a:ext uri="{FF2B5EF4-FFF2-40B4-BE49-F238E27FC236}">
                <a16:creationId xmlns:a16="http://schemas.microsoft.com/office/drawing/2014/main" id="{90BB8A75-3C53-4634-B709-D425F103FC24}"/>
              </a:ext>
            </a:extLst>
          </p:cNvPr>
          <p:cNvSpPr/>
          <p:nvPr/>
        </p:nvSpPr>
        <p:spPr>
          <a:xfrm>
            <a:off x="9280127" y="3750328"/>
            <a:ext cx="2203573" cy="965841"/>
          </a:xfrm>
          <a:prstGeom prst="homePlate">
            <a:avLst>
              <a:gd name="adj" fmla="val 14343"/>
            </a:avLst>
          </a:prstGeom>
          <a:solidFill>
            <a:schemeClr val="bg1">
              <a:lumMod val="95000"/>
            </a:schemeClr>
          </a:solidFill>
          <a:ln w="19050">
            <a:noFill/>
          </a:ln>
        </p:spPr>
        <p:txBody>
          <a:bodyPr wrap="square" lIns="54000" tIns="54000" rIns="54000" bIns="27000" rtlCol="0" anchor="ctr" anchorCtr="0">
            <a:noAutofit/>
          </a:bodyPr>
          <a:lstStyle/>
          <a:p>
            <a:pPr algn="ctr" defTabSz="685800">
              <a:lnSpc>
                <a:spcPct val="80000"/>
              </a:lnSpc>
              <a:defRPr/>
            </a:pPr>
            <a:r>
              <a:rPr lang="fr-FR" sz="1400" b="1" kern="0">
                <a:latin typeface="Ubuntu"/>
                <a:ea typeface="Verdana"/>
                <a:cs typeface="Calibri"/>
              </a:rPr>
              <a:t>Compléter les fiches actions</a:t>
            </a:r>
          </a:p>
        </p:txBody>
      </p:sp>
      <p:sp>
        <p:nvSpPr>
          <p:cNvPr id="63" name="Flèche : pentagone 107">
            <a:extLst>
              <a:ext uri="{FF2B5EF4-FFF2-40B4-BE49-F238E27FC236}">
                <a16:creationId xmlns:a16="http://schemas.microsoft.com/office/drawing/2014/main" id="{A95542BD-D506-41CC-BA61-720E6A0ACD61}"/>
              </a:ext>
            </a:extLst>
          </p:cNvPr>
          <p:cNvSpPr/>
          <p:nvPr/>
        </p:nvSpPr>
        <p:spPr>
          <a:xfrm>
            <a:off x="11542710" y="3750328"/>
            <a:ext cx="1543043" cy="965841"/>
          </a:xfrm>
          <a:prstGeom prst="homePlate">
            <a:avLst>
              <a:gd name="adj" fmla="val 14343"/>
            </a:avLst>
          </a:prstGeom>
          <a:solidFill>
            <a:schemeClr val="bg1">
              <a:lumMod val="95000"/>
            </a:schemeClr>
          </a:solidFill>
          <a:ln w="19050">
            <a:noFill/>
          </a:ln>
        </p:spPr>
        <p:txBody>
          <a:bodyPr wrap="square" lIns="54000" tIns="54000" rIns="54000" bIns="27000" rtlCol="0" anchor="ctr" anchorCtr="0">
            <a:noAutofit/>
          </a:bodyPr>
          <a:lstStyle/>
          <a:p>
            <a:pPr algn="ctr" defTabSz="685800">
              <a:lnSpc>
                <a:spcPct val="80000"/>
              </a:lnSpc>
              <a:defRPr/>
            </a:pPr>
            <a:r>
              <a:rPr lang="fr-FR" sz="1400" b="1" kern="0">
                <a:latin typeface="Ubuntu"/>
                <a:ea typeface="Verdana"/>
                <a:cs typeface="Calibri"/>
              </a:rPr>
              <a:t>Construire la FDR</a:t>
            </a:r>
          </a:p>
        </p:txBody>
      </p:sp>
      <p:sp>
        <p:nvSpPr>
          <p:cNvPr id="54" name="Rectangle 53">
            <a:extLst>
              <a:ext uri="{FF2B5EF4-FFF2-40B4-BE49-F238E27FC236}">
                <a16:creationId xmlns:a16="http://schemas.microsoft.com/office/drawing/2014/main" id="{986B8C49-50AD-4855-8E23-1E3787524E0E}"/>
              </a:ext>
            </a:extLst>
          </p:cNvPr>
          <p:cNvSpPr/>
          <p:nvPr/>
        </p:nvSpPr>
        <p:spPr>
          <a:xfrm>
            <a:off x="12695036" y="4952939"/>
            <a:ext cx="2997167" cy="443198"/>
          </a:xfrm>
          <a:prstGeom prst="rect">
            <a:avLst/>
          </a:prstGeom>
          <a:noFill/>
        </p:spPr>
        <p:txBody>
          <a:bodyPr wrap="square" lIns="0" tIns="0" rIns="0" bIns="0">
            <a:spAutoFit/>
          </a:bodyPr>
          <a:lstStyle/>
          <a:p>
            <a:pPr algn="ctr">
              <a:lnSpc>
                <a:spcPct val="90000"/>
              </a:lnSpc>
            </a:pPr>
            <a:r>
              <a:rPr lang="fr-FR" sz="1600" b="1" i="1">
                <a:latin typeface="Ubuntu"/>
                <a:ea typeface="Verdana" panose="020B0604030504040204" pitchFamily="34" charset="0"/>
              </a:rPr>
              <a:t>Restitution phase </a:t>
            </a:r>
          </a:p>
          <a:p>
            <a:pPr algn="ctr">
              <a:lnSpc>
                <a:spcPct val="90000"/>
              </a:lnSpc>
            </a:pPr>
            <a:r>
              <a:rPr lang="fr-FR" sz="1600" b="1" i="1">
                <a:latin typeface="Ubuntu"/>
                <a:ea typeface="Verdana" panose="020B0604030504040204" pitchFamily="34" charset="0"/>
              </a:rPr>
              <a:t>de feuille de route</a:t>
            </a:r>
          </a:p>
        </p:txBody>
      </p:sp>
      <p:sp>
        <p:nvSpPr>
          <p:cNvPr id="61" name="Triangle 52">
            <a:extLst>
              <a:ext uri="{FF2B5EF4-FFF2-40B4-BE49-F238E27FC236}">
                <a16:creationId xmlns:a16="http://schemas.microsoft.com/office/drawing/2014/main" id="{28ECC71E-5F14-4AB6-9AAD-ACCD482FDFE1}"/>
              </a:ext>
            </a:extLst>
          </p:cNvPr>
          <p:cNvSpPr>
            <a:spLocks noChangeAspect="1"/>
          </p:cNvSpPr>
          <p:nvPr/>
        </p:nvSpPr>
        <p:spPr>
          <a:xfrm>
            <a:off x="14016507" y="4567867"/>
            <a:ext cx="354225" cy="364173"/>
          </a:xfrm>
          <a:prstGeom prst="triangle">
            <a:avLst/>
          </a:prstGeom>
          <a:solidFill>
            <a:srgbClr val="008373"/>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1" u="none" strike="noStrike" kern="0" cap="none" spc="0" normalizeH="0" baseline="0" noProof="0">
                <a:ln>
                  <a:noFill/>
                </a:ln>
                <a:solidFill>
                  <a:srgbClr val="00A894"/>
                </a:solidFill>
                <a:effectLst/>
                <a:uLnTx/>
                <a:uFillTx/>
                <a:latin typeface="Ubuntu"/>
                <a:ea typeface="Verdana" panose="020B0604030504040204" pitchFamily="34" charset="0"/>
                <a:cs typeface="+mn-cs"/>
              </a:rPr>
              <a:t>:</a:t>
            </a:r>
          </a:p>
        </p:txBody>
      </p:sp>
    </p:spTree>
    <p:extLst>
      <p:ext uri="{BB962C8B-B14F-4D97-AF65-F5344CB8AC3E}">
        <p14:creationId xmlns:p14="http://schemas.microsoft.com/office/powerpoint/2010/main" val="126469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1071216" y="4427984"/>
            <a:ext cx="4138083" cy="45719"/>
          </a:xfrm>
          <a:custGeom>
            <a:avLst/>
            <a:gdLst/>
            <a:ahLst/>
            <a:cxnLst/>
            <a:rect l="l" t="t" r="r" b="b"/>
            <a:pathLst>
              <a:path w="3890645" h="31114">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algn="ctr"/>
            <a:endParaRPr/>
          </a:p>
        </p:txBody>
      </p:sp>
      <p:sp>
        <p:nvSpPr>
          <p:cNvPr id="16" name="object 16"/>
          <p:cNvSpPr/>
          <p:nvPr/>
        </p:nvSpPr>
        <p:spPr>
          <a:xfrm>
            <a:off x="5981474" y="4427984"/>
            <a:ext cx="4138083" cy="45719"/>
          </a:xfrm>
          <a:custGeom>
            <a:avLst/>
            <a:gdLst/>
            <a:ahLst/>
            <a:cxnLst/>
            <a:rect l="l" t="t" r="r" b="b"/>
            <a:pathLst>
              <a:path w="3890645" h="31114">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endParaRPr/>
          </a:p>
        </p:txBody>
      </p:sp>
      <p:sp>
        <p:nvSpPr>
          <p:cNvPr id="18" name="object 18"/>
          <p:cNvSpPr txBox="1"/>
          <p:nvPr/>
        </p:nvSpPr>
        <p:spPr>
          <a:xfrm>
            <a:off x="1071216" y="3674690"/>
            <a:ext cx="5031055" cy="384078"/>
          </a:xfrm>
          <a:prstGeom prst="rect">
            <a:avLst/>
          </a:prstGeom>
        </p:spPr>
        <p:txBody>
          <a:bodyPr vert="horz" wrap="square" lIns="0" tIns="14604" rIns="0" bIns="0" rtlCol="0">
            <a:spAutoFit/>
          </a:bodyPr>
          <a:lstStyle/>
          <a:p>
            <a:pPr marL="12700">
              <a:lnSpc>
                <a:spcPct val="100000"/>
              </a:lnSpc>
              <a:spcBef>
                <a:spcPts val="114"/>
              </a:spcBef>
              <a:tabLst>
                <a:tab pos="4914265" algn="l"/>
              </a:tabLst>
            </a:pPr>
            <a:r>
              <a:rPr lang="fr-FR" sz="2400" spc="10">
                <a:solidFill>
                  <a:srgbClr val="2C3176"/>
                </a:solidFill>
                <a:latin typeface="Marianne" charset="0"/>
                <a:ea typeface="Marianne" charset="0"/>
                <a:cs typeface="Marianne" charset="0"/>
              </a:rPr>
              <a:t>1) Analyse documentaire</a:t>
            </a:r>
            <a:endParaRPr sz="2400">
              <a:latin typeface="Marianne" charset="0"/>
              <a:ea typeface="Marianne" charset="0"/>
              <a:cs typeface="Marianne" charset="0"/>
            </a:endParaRPr>
          </a:p>
        </p:txBody>
      </p:sp>
      <p:sp>
        <p:nvSpPr>
          <p:cNvPr id="19" name="object 19"/>
          <p:cNvSpPr txBox="1"/>
          <p:nvPr/>
        </p:nvSpPr>
        <p:spPr>
          <a:xfrm>
            <a:off x="10880621" y="3674690"/>
            <a:ext cx="5182066" cy="384078"/>
          </a:xfrm>
          <a:prstGeom prst="rect">
            <a:avLst/>
          </a:prstGeom>
        </p:spPr>
        <p:txBody>
          <a:bodyPr vert="horz" wrap="square" lIns="0" tIns="14604" rIns="0" bIns="0" rtlCol="0">
            <a:spAutoFit/>
          </a:bodyPr>
          <a:lstStyle/>
          <a:p>
            <a:pPr marL="12700">
              <a:lnSpc>
                <a:spcPct val="100000"/>
              </a:lnSpc>
              <a:spcBef>
                <a:spcPts val="114"/>
              </a:spcBef>
            </a:pPr>
            <a:r>
              <a:rPr lang="fr-FR" sz="2400" spc="10">
                <a:solidFill>
                  <a:srgbClr val="2C3176"/>
                </a:solidFill>
                <a:latin typeface="Marianne" charset="0"/>
                <a:ea typeface="Marianne" charset="0"/>
                <a:cs typeface="Marianne" charset="0"/>
              </a:rPr>
              <a:t>3) Inventaire quantitatif flash</a:t>
            </a:r>
            <a:endParaRPr sz="2400">
              <a:latin typeface="Marianne" charset="0"/>
              <a:ea typeface="Marianne" charset="0"/>
              <a:cs typeface="Marianne" charset="0"/>
            </a:endParaRPr>
          </a:p>
        </p:txBody>
      </p:sp>
      <p:sp>
        <p:nvSpPr>
          <p:cNvPr id="20" name="object 20"/>
          <p:cNvSpPr txBox="1"/>
          <p:nvPr/>
        </p:nvSpPr>
        <p:spPr>
          <a:xfrm>
            <a:off x="1071216" y="4852432"/>
            <a:ext cx="4138083" cy="566822"/>
          </a:xfrm>
          <a:prstGeom prst="rect">
            <a:avLst/>
          </a:prstGeom>
        </p:spPr>
        <p:txBody>
          <a:bodyPr vert="horz" wrap="square" lIns="0" tIns="12700" rIns="0" bIns="0" rtlCol="0">
            <a:spAutoFit/>
          </a:bodyPr>
          <a:lstStyle/>
          <a:p>
            <a:pPr marL="12700" marR="5080">
              <a:lnSpc>
                <a:spcPct val="100000"/>
              </a:lnSpc>
              <a:spcBef>
                <a:spcPts val="100"/>
              </a:spcBef>
            </a:pPr>
            <a:r>
              <a:rPr lang="fr-FR" b="1" spc="-5">
                <a:solidFill>
                  <a:srgbClr val="2C3176"/>
                </a:solidFill>
                <a:latin typeface="Marianne Light" charset="0"/>
                <a:ea typeface="Marianne Light" charset="0"/>
                <a:cs typeface="Marianne Light" charset="0"/>
              </a:rPr>
              <a:t>Collecte et appropriation de la documentation existante</a:t>
            </a:r>
            <a:r>
              <a:rPr lang="fr-FR" spc="-5">
                <a:solidFill>
                  <a:srgbClr val="2C3176"/>
                </a:solidFill>
                <a:latin typeface="Marianne Light" charset="0"/>
                <a:ea typeface="Marianne Light" charset="0"/>
                <a:cs typeface="Marianne Light" charset="0"/>
              </a:rPr>
              <a:t> </a:t>
            </a:r>
            <a:endParaRPr spc="70">
              <a:solidFill>
                <a:srgbClr val="2C3176"/>
              </a:solidFill>
              <a:latin typeface="Marianne Light" charset="0"/>
              <a:ea typeface="Marianne Light" charset="0"/>
              <a:cs typeface="Marianne Light" charset="0"/>
            </a:endParaRPr>
          </a:p>
        </p:txBody>
      </p:sp>
      <p:sp>
        <p:nvSpPr>
          <p:cNvPr id="23" name="object 23"/>
          <p:cNvSpPr/>
          <p:nvPr/>
        </p:nvSpPr>
        <p:spPr>
          <a:xfrm>
            <a:off x="13452563" y="0"/>
            <a:ext cx="2803525" cy="2910205"/>
          </a:xfrm>
          <a:custGeom>
            <a:avLst/>
            <a:gdLst/>
            <a:ahLst/>
            <a:cxnLst/>
            <a:rect l="l" t="t" r="r" b="b"/>
            <a:pathLst>
              <a:path w="2803525" h="2910205">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endParaRPr/>
          </a:p>
        </p:txBody>
      </p:sp>
      <p:sp>
        <p:nvSpPr>
          <p:cNvPr id="30" name="Rectangle 29"/>
          <p:cNvSpPr/>
          <p:nvPr/>
        </p:nvSpPr>
        <p:spPr>
          <a:xfrm>
            <a:off x="5879035" y="3635896"/>
            <a:ext cx="3547894" cy="461665"/>
          </a:xfrm>
          <a:prstGeom prst="rect">
            <a:avLst/>
          </a:prstGeom>
        </p:spPr>
        <p:txBody>
          <a:bodyPr wrap="none">
            <a:spAutoFit/>
          </a:bodyPr>
          <a:lstStyle/>
          <a:p>
            <a:pPr marL="12700" algn="ctr">
              <a:lnSpc>
                <a:spcPct val="100000"/>
              </a:lnSpc>
              <a:spcBef>
                <a:spcPts val="114"/>
              </a:spcBef>
            </a:pPr>
            <a:r>
              <a:rPr lang="fr-FR" sz="2400" spc="10">
                <a:solidFill>
                  <a:srgbClr val="2C3176"/>
                </a:solidFill>
                <a:latin typeface="Marianne" charset="0"/>
                <a:ea typeface="Marianne" charset="0"/>
                <a:cs typeface="Marianne" charset="0"/>
              </a:rPr>
              <a:t>2) Entretiens de diagnostic</a:t>
            </a:r>
            <a:endParaRPr lang="fr-FR" sz="2400">
              <a:latin typeface="Marianne" charset="0"/>
              <a:ea typeface="Marianne" charset="0"/>
              <a:cs typeface="Marianne" charset="0"/>
            </a:endParaRPr>
          </a:p>
        </p:txBody>
      </p:sp>
      <p:sp>
        <p:nvSpPr>
          <p:cNvPr id="27" name="object 20"/>
          <p:cNvSpPr txBox="1"/>
          <p:nvPr/>
        </p:nvSpPr>
        <p:spPr>
          <a:xfrm>
            <a:off x="5981474" y="4852432"/>
            <a:ext cx="4138083" cy="2228815"/>
          </a:xfrm>
          <a:prstGeom prst="rect">
            <a:avLst/>
          </a:prstGeom>
        </p:spPr>
        <p:txBody>
          <a:bodyPr vert="horz" wrap="square" lIns="0" tIns="12700" rIns="0" bIns="0" rtlCol="0">
            <a:spAutoFit/>
          </a:bodyPr>
          <a:lstStyle/>
          <a:p>
            <a:pPr marL="12700" marR="5080">
              <a:lnSpc>
                <a:spcPct val="100000"/>
              </a:lnSpc>
              <a:spcBef>
                <a:spcPts val="100"/>
              </a:spcBef>
            </a:pPr>
            <a:r>
              <a:rPr lang="fr-FR" b="1" spc="-5" dirty="0">
                <a:solidFill>
                  <a:srgbClr val="2C3176"/>
                </a:solidFill>
                <a:latin typeface="Marianne Light" charset="0"/>
                <a:ea typeface="Marianne Light" charset="0"/>
                <a:cs typeface="Marianne Light" charset="0"/>
              </a:rPr>
              <a:t>Entretiens avec les interlocuteurs pertinents pour effectuer le diagnostic qualitatif </a:t>
            </a:r>
            <a:r>
              <a:rPr lang="fr-FR" spc="-5" dirty="0">
                <a:solidFill>
                  <a:srgbClr val="2C3176"/>
                </a:solidFill>
                <a:latin typeface="Marianne Light" charset="0"/>
                <a:ea typeface="Marianne Light" charset="0"/>
                <a:cs typeface="Marianne Light" charset="0"/>
              </a:rPr>
              <a:t>(dimensions couvertes : stratégie et gouvernance, mesure, achats, transformation du numérique, DEEE et Economie Circulaire, sensibilisation, le numérique pour un territoire éco-responsable) </a:t>
            </a:r>
          </a:p>
        </p:txBody>
      </p:sp>
      <p:sp>
        <p:nvSpPr>
          <p:cNvPr id="28" name="object 20"/>
          <p:cNvSpPr txBox="1"/>
          <p:nvPr/>
        </p:nvSpPr>
        <p:spPr>
          <a:xfrm>
            <a:off x="10880621" y="4852432"/>
            <a:ext cx="4138083" cy="843821"/>
          </a:xfrm>
          <a:prstGeom prst="rect">
            <a:avLst/>
          </a:prstGeom>
        </p:spPr>
        <p:txBody>
          <a:bodyPr vert="horz" wrap="square" lIns="0" tIns="12700" rIns="0" bIns="0" rtlCol="0">
            <a:spAutoFit/>
          </a:bodyPr>
          <a:lstStyle/>
          <a:p>
            <a:pPr marL="12700" marR="5080">
              <a:lnSpc>
                <a:spcPct val="100000"/>
              </a:lnSpc>
              <a:spcBef>
                <a:spcPts val="100"/>
              </a:spcBef>
            </a:pPr>
            <a:r>
              <a:rPr lang="fr-FR" spc="-5" dirty="0">
                <a:solidFill>
                  <a:srgbClr val="2C3176"/>
                </a:solidFill>
                <a:latin typeface="Marianne Light" charset="0"/>
                <a:ea typeface="Marianne Light" charset="0"/>
                <a:cs typeface="Marianne Light" charset="0"/>
              </a:rPr>
              <a:t>Collecte d’une série de </a:t>
            </a:r>
            <a:r>
              <a:rPr lang="fr-FR" b="1" spc="-5" dirty="0">
                <a:solidFill>
                  <a:srgbClr val="2C3176"/>
                </a:solidFill>
                <a:latin typeface="Marianne Light" charset="0"/>
                <a:ea typeface="Marianne Light" charset="0"/>
                <a:cs typeface="Marianne Light" charset="0"/>
              </a:rPr>
              <a:t>données quantitatives</a:t>
            </a:r>
            <a:r>
              <a:rPr lang="fr-FR" spc="-5" dirty="0">
                <a:solidFill>
                  <a:srgbClr val="2C3176"/>
                </a:solidFill>
                <a:latin typeface="Marianne Light" charset="0"/>
                <a:ea typeface="Marianne Light" charset="0"/>
                <a:cs typeface="Marianne Light" charset="0"/>
              </a:rPr>
              <a:t> visant à dresser </a:t>
            </a:r>
            <a:r>
              <a:rPr lang="fr-FR" b="1" spc="-5" dirty="0">
                <a:solidFill>
                  <a:srgbClr val="2C3176"/>
                </a:solidFill>
                <a:latin typeface="Marianne Light" charset="0"/>
                <a:ea typeface="Marianne Light" charset="0"/>
                <a:cs typeface="Marianne Light" charset="0"/>
              </a:rPr>
              <a:t>l’inventaire informatique </a:t>
            </a:r>
            <a:r>
              <a:rPr lang="fr-FR" spc="-5" dirty="0">
                <a:solidFill>
                  <a:srgbClr val="2C3176"/>
                </a:solidFill>
                <a:latin typeface="Marianne Light" charset="0"/>
                <a:ea typeface="Marianne Light" charset="0"/>
                <a:cs typeface="Marianne Light" charset="0"/>
              </a:rPr>
              <a:t>de la collectivité</a:t>
            </a:r>
            <a:endParaRPr spc="70" dirty="0">
              <a:solidFill>
                <a:srgbClr val="2C3176"/>
              </a:solidFill>
              <a:latin typeface="Marianne Light" charset="0"/>
              <a:ea typeface="Marianne Light" charset="0"/>
              <a:cs typeface="Marianne Light" charset="0"/>
            </a:endParaRPr>
          </a:p>
        </p:txBody>
      </p:sp>
      <p:sp>
        <p:nvSpPr>
          <p:cNvPr id="22" name="object 14">
            <a:extLst>
              <a:ext uri="{FF2B5EF4-FFF2-40B4-BE49-F238E27FC236}">
                <a16:creationId xmlns:a16="http://schemas.microsoft.com/office/drawing/2014/main" id="{E24E885B-2203-42A3-93CF-290A0D28F2FA}"/>
              </a:ext>
            </a:extLst>
          </p:cNvPr>
          <p:cNvSpPr txBox="1">
            <a:spLocks noGrp="1"/>
          </p:cNvSpPr>
          <p:nvPr>
            <p:ph type="title"/>
          </p:nvPr>
        </p:nvSpPr>
        <p:spPr>
          <a:xfrm>
            <a:off x="1000516" y="596273"/>
            <a:ext cx="14254967" cy="1245853"/>
          </a:xfrm>
          <a:prstGeom prst="rect">
            <a:avLst/>
          </a:prstGeom>
        </p:spPr>
        <p:txBody>
          <a:bodyPr vert="horz" wrap="square" lIns="0" tIns="14604" rIns="0" bIns="0" rtlCol="0">
            <a:spAutoFit/>
          </a:bodyPr>
          <a:lstStyle/>
          <a:p>
            <a:pPr marL="12700" algn="ctr" defTabSz="914377" rtl="0">
              <a:spcBef>
                <a:spcPts val="115"/>
              </a:spcBef>
            </a:pPr>
            <a:r>
              <a:rPr lang="fr-FR" sz="4000" kern="1200">
                <a:solidFill>
                  <a:srgbClr val="2C3176"/>
                </a:solidFill>
                <a:latin typeface="Marianne" panose="020B0604020202020204" charset="0"/>
              </a:rPr>
              <a:t>Zoom sur la phase de diagnostic </a:t>
            </a:r>
            <a:br>
              <a:rPr lang="fr-FR" sz="4000" kern="1200">
                <a:solidFill>
                  <a:srgbClr val="2C3176"/>
                </a:solidFill>
                <a:latin typeface="Marianne" panose="020B0604020202020204" charset="0"/>
              </a:rPr>
            </a:br>
            <a:r>
              <a:rPr lang="fr-FR" sz="4000" kern="1200">
                <a:solidFill>
                  <a:srgbClr val="2C3176"/>
                </a:solidFill>
                <a:latin typeface="Marianne" panose="020B0604020202020204" charset="0"/>
              </a:rPr>
              <a:t>de maturité</a:t>
            </a:r>
          </a:p>
        </p:txBody>
      </p:sp>
      <p:pic>
        <p:nvPicPr>
          <p:cNvPr id="10242" name="Picture 2" descr="Meeting Icons – Download for Free in PNG and SVG">
            <a:extLst>
              <a:ext uri="{FF2B5EF4-FFF2-40B4-BE49-F238E27FC236}">
                <a16:creationId xmlns:a16="http://schemas.microsoft.com/office/drawing/2014/main" id="{7FD1BF20-519D-4451-9D3F-DE6F8F552E54}"/>
              </a:ext>
            </a:extLst>
          </p:cNvPr>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22000"/>
                    </a14:imgEffect>
                    <a14:imgEffect>
                      <a14:colorTemperature colorTemp="6660"/>
                    </a14:imgEffect>
                    <a14:imgEffect>
                      <a14:saturation sat="400000"/>
                    </a14:imgEffect>
                    <a14:imgEffect>
                      <a14:brightnessContrast bright="-42000" contrast="100000"/>
                    </a14:imgEffect>
                  </a14:imgLayer>
                </a14:imgProps>
              </a:ext>
              <a:ext uri="{28A0092B-C50C-407E-A947-70E740481C1C}">
                <a14:useLocalDpi xmlns:a14="http://schemas.microsoft.com/office/drawing/2010/main" val="0"/>
              </a:ext>
            </a:extLst>
          </a:blip>
          <a:srcRect l="13076" t="10718" r="10001" b="19214"/>
          <a:stretch/>
        </p:blipFill>
        <p:spPr bwMode="auto">
          <a:xfrm>
            <a:off x="7353568" y="2169491"/>
            <a:ext cx="1110020" cy="10888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hape&#10;&#10;Description automatically generated with low confidence">
            <a:extLst>
              <a:ext uri="{FF2B5EF4-FFF2-40B4-BE49-F238E27FC236}">
                <a16:creationId xmlns:a16="http://schemas.microsoft.com/office/drawing/2014/main" id="{69A36DE5-0962-41CB-9817-1052F345CAFC}"/>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385481" y="2345281"/>
            <a:ext cx="914741" cy="914741"/>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7A13A21D-5F86-49D4-8730-131CC0ACB320}"/>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6910" y="2344276"/>
            <a:ext cx="914095" cy="914095"/>
          </a:xfrm>
          <a:prstGeom prst="rect">
            <a:avLst/>
          </a:prstGeom>
        </p:spPr>
      </p:pic>
      <p:sp>
        <p:nvSpPr>
          <p:cNvPr id="40" name="object 16">
            <a:extLst>
              <a:ext uri="{FF2B5EF4-FFF2-40B4-BE49-F238E27FC236}">
                <a16:creationId xmlns:a16="http://schemas.microsoft.com/office/drawing/2014/main" id="{596DA128-FBA8-4BDA-BC8E-FE0711F78216}"/>
              </a:ext>
            </a:extLst>
          </p:cNvPr>
          <p:cNvSpPr/>
          <p:nvPr/>
        </p:nvSpPr>
        <p:spPr>
          <a:xfrm>
            <a:off x="10880621" y="4427984"/>
            <a:ext cx="4138083" cy="45719"/>
          </a:xfrm>
          <a:custGeom>
            <a:avLst/>
            <a:gdLst/>
            <a:ahLst/>
            <a:cxnLst/>
            <a:rect l="l" t="t" r="r" b="b"/>
            <a:pathLst>
              <a:path w="3890645" h="31114">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endParaRPr/>
          </a:p>
        </p:txBody>
      </p:sp>
      <p:pic>
        <p:nvPicPr>
          <p:cNvPr id="48" name="Picture 2" descr="Search ">
            <a:extLst>
              <a:ext uri="{FF2B5EF4-FFF2-40B4-BE49-F238E27FC236}">
                <a16:creationId xmlns:a16="http://schemas.microsoft.com/office/drawing/2014/main" id="{31567CB3-FE05-4EA7-9B03-231570B27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63844" y="713403"/>
            <a:ext cx="741699" cy="74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7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1000517" y="471574"/>
            <a:ext cx="14254967" cy="630300"/>
          </a:xfrm>
          <a:prstGeom prst="rect">
            <a:avLst/>
          </a:prstGeom>
        </p:spPr>
        <p:txBody>
          <a:bodyPr vert="horz" wrap="square" lIns="0" tIns="14604" rIns="0" bIns="0" rtlCol="0">
            <a:spAutoFit/>
          </a:bodyPr>
          <a:lstStyle/>
          <a:p>
            <a:pPr marL="12700" algn="ctr" defTabSz="914377" rtl="0">
              <a:spcBef>
                <a:spcPts val="115"/>
              </a:spcBef>
            </a:pPr>
            <a:r>
              <a:rPr lang="fr-FR" sz="4000" kern="1200">
                <a:solidFill>
                  <a:srgbClr val="2C3176"/>
                </a:solidFill>
                <a:latin typeface="Marianne" panose="020B0604020202020204" charset="0"/>
              </a:rPr>
              <a:t>1) Analyse documentaire</a:t>
            </a:r>
            <a:endParaRPr sz="4000" kern="1200">
              <a:solidFill>
                <a:srgbClr val="2C3176"/>
              </a:solidFill>
              <a:latin typeface="Marianne" panose="020B0604020202020204" charset="0"/>
            </a:endParaRPr>
          </a:p>
        </p:txBody>
      </p:sp>
      <p:pic>
        <p:nvPicPr>
          <p:cNvPr id="30" name="Picture 29" descr="Shape&#10;&#10;Description automatically generated with low confidence">
            <a:extLst>
              <a:ext uri="{FF2B5EF4-FFF2-40B4-BE49-F238E27FC236}">
                <a16:creationId xmlns:a16="http://schemas.microsoft.com/office/drawing/2014/main" id="{1DC226C9-F93A-430C-A78C-4D5A14E0CE9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782581" y="342853"/>
            <a:ext cx="914095" cy="914095"/>
          </a:xfrm>
          <a:prstGeom prst="rect">
            <a:avLst/>
          </a:prstGeom>
        </p:spPr>
      </p:pic>
      <p:sp>
        <p:nvSpPr>
          <p:cNvPr id="2" name="Rectangle 1">
            <a:extLst>
              <a:ext uri="{FF2B5EF4-FFF2-40B4-BE49-F238E27FC236}">
                <a16:creationId xmlns:a16="http://schemas.microsoft.com/office/drawing/2014/main" id="{C2446267-1DA3-42C7-B564-8CE3737D1D0D}"/>
              </a:ext>
            </a:extLst>
          </p:cNvPr>
          <p:cNvSpPr/>
          <p:nvPr/>
        </p:nvSpPr>
        <p:spPr>
          <a:xfrm>
            <a:off x="3125750" y="2912412"/>
            <a:ext cx="10004500" cy="4611916"/>
          </a:xfrm>
          <a:prstGeom prst="rect">
            <a:avLst/>
          </a:prstGeom>
          <a:solidFill>
            <a:srgbClr val="E9F1F5"/>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32000" bIns="108000" rtlCol="0" anchor="t" anchorCtr="0"/>
          <a:lstStyle/>
          <a:p>
            <a:pPr marL="342900" indent="-342900">
              <a:lnSpc>
                <a:spcPct val="150000"/>
              </a:lnSpc>
              <a:buFont typeface="Wingdings" panose="05000000000000000000" pitchFamily="2" charset="2"/>
              <a:buChar char="§"/>
            </a:pPr>
            <a:r>
              <a:rPr lang="fr-FR" dirty="0">
                <a:solidFill>
                  <a:schemeClr val="tx1"/>
                </a:solidFill>
                <a:latin typeface="Marianne"/>
              </a:rPr>
              <a:t>Plan Climat Air Energie Territorial (</a:t>
            </a:r>
            <a:r>
              <a:rPr lang="nb-NO" b="1" dirty="0">
                <a:solidFill>
                  <a:schemeClr val="tx1"/>
                </a:solidFill>
                <a:latin typeface="Marianne"/>
              </a:rPr>
              <a:t>PCAET</a:t>
            </a:r>
            <a:r>
              <a:rPr lang="nb-NO" dirty="0">
                <a:solidFill>
                  <a:schemeClr val="tx1"/>
                </a:solidFill>
                <a:latin typeface="Marianne"/>
              </a:rPr>
              <a:t>)</a:t>
            </a:r>
          </a:p>
          <a:p>
            <a:pPr marL="342900" indent="-342900">
              <a:lnSpc>
                <a:spcPct val="150000"/>
              </a:lnSpc>
              <a:buFont typeface="Wingdings" panose="05000000000000000000" pitchFamily="2" charset="2"/>
              <a:buChar char="§"/>
            </a:pPr>
            <a:r>
              <a:rPr lang="fr-FR" dirty="0">
                <a:solidFill>
                  <a:schemeClr val="tx1"/>
                </a:solidFill>
                <a:latin typeface="Marianne"/>
              </a:rPr>
              <a:t>Contrats de Relance et de Transition Ecologique (</a:t>
            </a:r>
            <a:r>
              <a:rPr lang="nb-NO" b="1" dirty="0">
                <a:solidFill>
                  <a:schemeClr val="tx1"/>
                </a:solidFill>
                <a:latin typeface="Marianne"/>
              </a:rPr>
              <a:t>CRTE</a:t>
            </a:r>
            <a:r>
              <a:rPr lang="nb-NO" dirty="0">
                <a:solidFill>
                  <a:schemeClr val="tx1"/>
                </a:solidFill>
                <a:latin typeface="Marianne"/>
              </a:rPr>
              <a:t>)</a:t>
            </a:r>
          </a:p>
          <a:p>
            <a:pPr marL="342900" indent="-342900">
              <a:lnSpc>
                <a:spcPct val="150000"/>
              </a:lnSpc>
              <a:buFont typeface="Wingdings" panose="05000000000000000000" pitchFamily="2" charset="2"/>
              <a:buChar char="§"/>
            </a:pPr>
            <a:r>
              <a:rPr lang="nb-NO" dirty="0">
                <a:solidFill>
                  <a:schemeClr val="tx1"/>
                </a:solidFill>
                <a:latin typeface="Marianne"/>
              </a:rPr>
              <a:t>Rapport Objectifs de Développement Durable (</a:t>
            </a:r>
            <a:r>
              <a:rPr lang="nb-NO" b="1" dirty="0">
                <a:solidFill>
                  <a:schemeClr val="tx1"/>
                </a:solidFill>
                <a:latin typeface="Marianne"/>
              </a:rPr>
              <a:t>ODD</a:t>
            </a:r>
            <a:r>
              <a:rPr lang="nb-NO" dirty="0">
                <a:solidFill>
                  <a:schemeClr val="tx1"/>
                </a:solidFill>
                <a:latin typeface="Marianne"/>
              </a:rPr>
              <a:t>)</a:t>
            </a:r>
          </a:p>
          <a:p>
            <a:pPr marL="342900" indent="-342900">
              <a:lnSpc>
                <a:spcPct val="150000"/>
              </a:lnSpc>
              <a:buFont typeface="Wingdings" panose="05000000000000000000" pitchFamily="2" charset="2"/>
              <a:buChar char="§"/>
            </a:pPr>
            <a:r>
              <a:rPr lang="fr-FR" dirty="0">
                <a:solidFill>
                  <a:schemeClr val="tx1"/>
                </a:solidFill>
                <a:latin typeface="Marianne"/>
              </a:rPr>
              <a:t>Schéma de Promotion des Achats publics Socialement et Économiquement Responsables (</a:t>
            </a:r>
            <a:r>
              <a:rPr lang="nb-NO" b="1" dirty="0">
                <a:solidFill>
                  <a:schemeClr val="tx1"/>
                </a:solidFill>
                <a:latin typeface="Marianne"/>
              </a:rPr>
              <a:t>SPASER</a:t>
            </a:r>
            <a:r>
              <a:rPr lang="nb-NO" dirty="0">
                <a:solidFill>
                  <a:schemeClr val="tx1"/>
                </a:solidFill>
                <a:latin typeface="Marianne"/>
              </a:rPr>
              <a:t>)</a:t>
            </a:r>
          </a:p>
          <a:p>
            <a:pPr marL="342900" indent="-342900">
              <a:lnSpc>
                <a:spcPct val="150000"/>
              </a:lnSpc>
              <a:buFont typeface="Wingdings" panose="05000000000000000000" pitchFamily="2" charset="2"/>
              <a:buChar char="§"/>
            </a:pPr>
            <a:r>
              <a:rPr lang="fr-FR" dirty="0">
                <a:solidFill>
                  <a:schemeClr val="tx1"/>
                </a:solidFill>
                <a:latin typeface="Marianne"/>
              </a:rPr>
              <a:t>Bilan d'Emission de Gaz à Effet de Serre (</a:t>
            </a:r>
            <a:r>
              <a:rPr lang="nb-NO" b="1" dirty="0">
                <a:solidFill>
                  <a:schemeClr val="tx1"/>
                </a:solidFill>
                <a:latin typeface="Marianne"/>
              </a:rPr>
              <a:t>BGES</a:t>
            </a:r>
            <a:r>
              <a:rPr lang="nb-NO" dirty="0">
                <a:solidFill>
                  <a:schemeClr val="tx1"/>
                </a:solidFill>
                <a:latin typeface="Marianne"/>
              </a:rPr>
              <a:t>)</a:t>
            </a:r>
            <a:endParaRPr lang="nb-NO" i="1" dirty="0">
              <a:solidFill>
                <a:schemeClr val="tx1"/>
              </a:solidFill>
              <a:latin typeface="Marianne"/>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nb-NO" i="1" dirty="0">
                <a:solidFill>
                  <a:schemeClr val="tx1"/>
                </a:solidFill>
                <a:latin typeface="Marianne"/>
              </a:rPr>
              <a:t>Tout autre document en lien avec le Numérique responsable</a:t>
            </a:r>
            <a:r>
              <a:rPr lang="fr-FR" i="1" dirty="0">
                <a:solidFill>
                  <a:schemeClr val="tx1"/>
                </a:solidFill>
                <a:latin typeface="Marianne"/>
              </a:rPr>
              <a:t>…</a:t>
            </a:r>
            <a:endParaRPr kumimoji="0" lang="nb-NO" b="0" i="1" strike="noStrike" kern="1200" cap="none" spc="0" normalizeH="0" baseline="0" noProof="0" dirty="0">
              <a:ln>
                <a:noFill/>
              </a:ln>
              <a:solidFill>
                <a:schemeClr val="tx1"/>
              </a:solidFill>
              <a:effectLst/>
              <a:uLnTx/>
              <a:uFillTx/>
              <a:latin typeface="Marianne"/>
              <a:ea typeface="+mn-ea"/>
              <a:cs typeface="+mn-cs"/>
            </a:endParaRPr>
          </a:p>
        </p:txBody>
      </p:sp>
      <p:sp>
        <p:nvSpPr>
          <p:cNvPr id="3" name="Rectangle 2">
            <a:extLst>
              <a:ext uri="{FF2B5EF4-FFF2-40B4-BE49-F238E27FC236}">
                <a16:creationId xmlns:a16="http://schemas.microsoft.com/office/drawing/2014/main" id="{112FC7DF-5EAD-44E3-914C-963BC665FF6C}"/>
              </a:ext>
            </a:extLst>
          </p:cNvPr>
          <p:cNvSpPr/>
          <p:nvPr/>
        </p:nvSpPr>
        <p:spPr>
          <a:xfrm>
            <a:off x="5651945" y="2636912"/>
            <a:ext cx="4952110" cy="551000"/>
          </a:xfrm>
          <a:prstGeom prst="rect">
            <a:avLst/>
          </a:prstGeom>
          <a:solidFill>
            <a:srgbClr val="06806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latin typeface="Marianne"/>
              </a:rPr>
              <a:t>Liste des documents types à collecter</a:t>
            </a:r>
          </a:p>
        </p:txBody>
      </p:sp>
      <p:sp>
        <p:nvSpPr>
          <p:cNvPr id="34" name="Rectangle 33">
            <a:extLst>
              <a:ext uri="{FF2B5EF4-FFF2-40B4-BE49-F238E27FC236}">
                <a16:creationId xmlns:a16="http://schemas.microsoft.com/office/drawing/2014/main" id="{DB58E1A1-E36D-4E52-BCF1-FD18BF502280}"/>
              </a:ext>
            </a:extLst>
          </p:cNvPr>
          <p:cNvSpPr/>
          <p:nvPr/>
        </p:nvSpPr>
        <p:spPr>
          <a:xfrm>
            <a:off x="3673768" y="1537748"/>
            <a:ext cx="8908465" cy="507189"/>
          </a:xfrm>
          <a:prstGeom prst="rect">
            <a:avLst/>
          </a:prstGeom>
        </p:spPr>
        <p:txBody>
          <a:bodyPr vert="horz" wrap="square" lIns="0" tIns="14604" rIns="0" bIns="0" rtlCol="0">
            <a:spAutoFit/>
          </a:bodyPr>
          <a:lstStyle/>
          <a:p>
            <a:pPr marL="12700" algn="ctr">
              <a:spcBef>
                <a:spcPts val="115"/>
              </a:spcBef>
            </a:pPr>
            <a:r>
              <a:rPr lang="fr-FR" sz="3200" b="1" spc="-75">
                <a:solidFill>
                  <a:srgbClr val="2C3176"/>
                </a:solidFill>
                <a:latin typeface="Marianne ExtraBold" charset="0"/>
              </a:rPr>
              <a:t>Revue de la documentation produite par la collectivité</a:t>
            </a:r>
          </a:p>
        </p:txBody>
      </p:sp>
      <p:sp>
        <p:nvSpPr>
          <p:cNvPr id="21" name="TextBox 20">
            <a:extLst>
              <a:ext uri="{FF2B5EF4-FFF2-40B4-BE49-F238E27FC236}">
                <a16:creationId xmlns:a16="http://schemas.microsoft.com/office/drawing/2014/main" id="{BCFF350D-1788-4FBF-8239-E03DBB91EB23}"/>
              </a:ext>
            </a:extLst>
          </p:cNvPr>
          <p:cNvSpPr txBox="1">
            <a:spLocks/>
          </p:cNvSpPr>
          <p:nvPr/>
        </p:nvSpPr>
        <p:spPr>
          <a:xfrm>
            <a:off x="3308074" y="8185214"/>
            <a:ext cx="10004501" cy="653986"/>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r>
              <a:rPr lang="fr-FR" b="1" i="1">
                <a:latin typeface="Marianne" panose="020B0604020202020204"/>
              </a:rPr>
              <a:t>Cette liste doit être adaptée par le référent avant la réunion pour qu’elle corresponde </a:t>
            </a:r>
          </a:p>
          <a:p>
            <a:pPr algn="ctr"/>
            <a:r>
              <a:rPr lang="fr-FR" b="1" i="1">
                <a:latin typeface="Marianne" panose="020B0604020202020204"/>
              </a:rPr>
              <a:t>à sa collectivité</a:t>
            </a:r>
          </a:p>
          <a:p>
            <a:pPr algn="ctr"/>
            <a:endParaRPr lang="fr-FR" b="1" i="1">
              <a:latin typeface="Marianne" panose="020B0604020202020204"/>
            </a:endParaRPr>
          </a:p>
        </p:txBody>
      </p:sp>
    </p:spTree>
    <p:extLst>
      <p:ext uri="{BB962C8B-B14F-4D97-AF65-F5344CB8AC3E}">
        <p14:creationId xmlns:p14="http://schemas.microsoft.com/office/powerpoint/2010/main" val="349366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5CCCD9A-FDF3-44F9-A16F-8D323B839555}"/>
              </a:ext>
            </a:extLst>
          </p:cNvPr>
          <p:cNvSpPr txBox="1"/>
          <p:nvPr/>
        </p:nvSpPr>
        <p:spPr>
          <a:xfrm>
            <a:off x="1575272" y="1476690"/>
            <a:ext cx="12961440" cy="1511133"/>
          </a:xfrm>
          <a:prstGeom prst="rect">
            <a:avLst/>
          </a:prstGeom>
          <a:noFill/>
        </p:spPr>
        <p:txBody>
          <a:bodyPr wrap="square" rtlCol="0" anchor="ctr">
            <a:noAutofit/>
          </a:bodyPr>
          <a:lstStyle/>
          <a:p>
            <a:pPr lvl="0">
              <a:spcBef>
                <a:spcPts val="300"/>
              </a:spcBef>
              <a:defRPr/>
            </a:pPr>
            <a:r>
              <a:rPr lang="fr-FR" sz="2000" dirty="0">
                <a:solidFill>
                  <a:srgbClr val="2C3176"/>
                </a:solidFill>
                <a:latin typeface="Marianne" panose="020B0604020202020204" charset="0"/>
              </a:rPr>
              <a:t>L’outil de diagnostic est </a:t>
            </a:r>
            <a:r>
              <a:rPr lang="fr-FR" sz="2000" b="1" dirty="0">
                <a:solidFill>
                  <a:srgbClr val="2C3176"/>
                </a:solidFill>
                <a:latin typeface="Marianne" panose="020B0604020202020204" charset="0"/>
              </a:rPr>
              <a:t>un questionnaire</a:t>
            </a:r>
            <a:r>
              <a:rPr lang="fr-FR" sz="2000" dirty="0">
                <a:solidFill>
                  <a:srgbClr val="2C3176"/>
                </a:solidFill>
                <a:latin typeface="Marianne" panose="020B0604020202020204" charset="0"/>
              </a:rPr>
              <a:t> aidant à comprendre </a:t>
            </a:r>
            <a:r>
              <a:rPr lang="fr-FR" sz="2000" b="1" dirty="0">
                <a:solidFill>
                  <a:srgbClr val="2C3176"/>
                </a:solidFill>
                <a:latin typeface="Marianne" panose="020B0604020202020204" charset="0"/>
              </a:rPr>
              <a:t>le niveau de maturité de la collectivité </a:t>
            </a:r>
            <a:r>
              <a:rPr lang="fr-FR" sz="2000" dirty="0">
                <a:solidFill>
                  <a:srgbClr val="2C3176"/>
                </a:solidFill>
                <a:latin typeface="Marianne" panose="020B0604020202020204" charset="0"/>
              </a:rPr>
              <a:t>sur le sujet du </a:t>
            </a:r>
            <a:r>
              <a:rPr lang="fr-FR" sz="2000" b="1" dirty="0">
                <a:solidFill>
                  <a:srgbClr val="2C3176"/>
                </a:solidFill>
                <a:latin typeface="Marianne" panose="020B0604020202020204" charset="0"/>
              </a:rPr>
              <a:t>Numérique responsable</a:t>
            </a:r>
            <a:r>
              <a:rPr lang="fr-FR" sz="2000" dirty="0">
                <a:solidFill>
                  <a:srgbClr val="2C3176"/>
                </a:solidFill>
                <a:latin typeface="Marianne" panose="020B0604020202020204" charset="0"/>
              </a:rPr>
              <a:t>. Il contient environ </a:t>
            </a:r>
            <a:r>
              <a:rPr lang="fr-FR" sz="2000" b="1" dirty="0">
                <a:solidFill>
                  <a:srgbClr val="2C3176"/>
                </a:solidFill>
                <a:latin typeface="Marianne" panose="020B0604020202020204" charset="0"/>
              </a:rPr>
              <a:t>190 questions qualitatives et quantitatives</a:t>
            </a:r>
            <a:r>
              <a:rPr lang="fr-FR" sz="2000" dirty="0">
                <a:solidFill>
                  <a:srgbClr val="2C3176"/>
                </a:solidFill>
                <a:latin typeface="Marianne" panose="020B0604020202020204" charset="0"/>
              </a:rPr>
              <a:t>,</a:t>
            </a:r>
            <a:r>
              <a:rPr lang="fr-FR" sz="2000" b="1" dirty="0">
                <a:solidFill>
                  <a:srgbClr val="2C3176"/>
                </a:solidFill>
                <a:latin typeface="Marianne" panose="020B0604020202020204" charset="0"/>
              </a:rPr>
              <a:t> </a:t>
            </a:r>
            <a:r>
              <a:rPr lang="fr-FR" sz="2000" dirty="0">
                <a:solidFill>
                  <a:srgbClr val="2C3176"/>
                </a:solidFill>
                <a:latin typeface="Marianne" panose="020B0604020202020204" charset="0"/>
              </a:rPr>
              <a:t>est basé sur </a:t>
            </a:r>
            <a:r>
              <a:rPr lang="fr-FR" sz="2000" b="1" dirty="0">
                <a:solidFill>
                  <a:srgbClr val="2C3176"/>
                </a:solidFill>
                <a:latin typeface="Marianne" panose="020B0604020202020204" charset="0"/>
              </a:rPr>
              <a:t>7 dimensions </a:t>
            </a:r>
            <a:r>
              <a:rPr lang="fr-FR" sz="2000" dirty="0">
                <a:solidFill>
                  <a:srgbClr val="2C3176"/>
                </a:solidFill>
                <a:latin typeface="Marianne" panose="020B0604020202020204" charset="0"/>
              </a:rPr>
              <a:t>et couvre</a:t>
            </a:r>
            <a:r>
              <a:rPr lang="fr-FR" sz="2000" b="1" dirty="0">
                <a:solidFill>
                  <a:srgbClr val="2C3176"/>
                </a:solidFill>
                <a:latin typeface="Marianne" panose="020B0604020202020204" charset="0"/>
              </a:rPr>
              <a:t> différents profils</a:t>
            </a:r>
            <a:r>
              <a:rPr lang="fr-FR" sz="2000" dirty="0">
                <a:solidFill>
                  <a:srgbClr val="2C3176"/>
                </a:solidFill>
                <a:latin typeface="Marianne" panose="020B0604020202020204" charset="0"/>
              </a:rPr>
              <a:t>. </a:t>
            </a:r>
          </a:p>
          <a:p>
            <a:pPr lvl="0">
              <a:spcBef>
                <a:spcPts val="300"/>
              </a:spcBef>
              <a:defRPr/>
            </a:pPr>
            <a:r>
              <a:rPr lang="fr-FR" sz="2000" dirty="0">
                <a:solidFill>
                  <a:srgbClr val="2C3176"/>
                </a:solidFill>
                <a:latin typeface="Marianne" panose="020B0604020202020204" charset="0"/>
              </a:rPr>
              <a:t>Près de 35% de ces questions sont destinées à vos potentiels prestataires ou sous-traitants informatique. Elles sont indiquées </a:t>
            </a:r>
            <a:r>
              <a:rPr lang="fr-FR" sz="2000" b="1" dirty="0">
                <a:solidFill>
                  <a:srgbClr val="2C3176"/>
                </a:solidFill>
                <a:latin typeface="Marianne" panose="020B0604020202020204" charset="0"/>
              </a:rPr>
              <a:t>en orange </a:t>
            </a:r>
            <a:r>
              <a:rPr lang="fr-FR" sz="2000" dirty="0">
                <a:solidFill>
                  <a:srgbClr val="2C3176"/>
                </a:solidFill>
                <a:latin typeface="Marianne" panose="020B0604020202020204" charset="0"/>
              </a:rPr>
              <a:t>et apparaissent en dessous des questions à traiter en interne.</a:t>
            </a:r>
          </a:p>
        </p:txBody>
      </p:sp>
      <p:sp>
        <p:nvSpPr>
          <p:cNvPr id="50" name="Rectangle 49">
            <a:extLst>
              <a:ext uri="{FF2B5EF4-FFF2-40B4-BE49-F238E27FC236}">
                <a16:creationId xmlns:a16="http://schemas.microsoft.com/office/drawing/2014/main" id="{33CF323B-2125-474C-AE16-F7C109E47BE6}"/>
              </a:ext>
            </a:extLst>
          </p:cNvPr>
          <p:cNvSpPr/>
          <p:nvPr/>
        </p:nvSpPr>
        <p:spPr>
          <a:xfrm>
            <a:off x="2295352" y="3203848"/>
            <a:ext cx="4791600" cy="540000"/>
          </a:xfrm>
          <a:prstGeom prst="rect">
            <a:avLst/>
          </a:prstGeom>
          <a:solidFill>
            <a:schemeClr val="accent1">
              <a:lumMod val="20000"/>
              <a:lumOff val="80000"/>
            </a:schemeClr>
          </a:solidFill>
        </p:spPr>
        <p:txBody>
          <a:bodyPr wrap="square" anchor="ctr"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1600" b="1" i="0" u="none" strike="noStrike" kern="1200" cap="none" spc="0" normalizeH="0" baseline="0" dirty="0">
                <a:ln>
                  <a:noFill/>
                </a:ln>
                <a:solidFill>
                  <a:srgbClr val="383C7E"/>
                </a:solidFill>
                <a:effectLst/>
                <a:uLnTx/>
                <a:uFillTx/>
                <a:latin typeface="Marianne" panose="020B0604020202020204" charset="0"/>
              </a:rPr>
              <a:t>7 dimensions du Numérique responsable</a:t>
            </a:r>
          </a:p>
        </p:txBody>
      </p:sp>
      <p:grpSp>
        <p:nvGrpSpPr>
          <p:cNvPr id="11" name="Group 10">
            <a:extLst>
              <a:ext uri="{FF2B5EF4-FFF2-40B4-BE49-F238E27FC236}">
                <a16:creationId xmlns:a16="http://schemas.microsoft.com/office/drawing/2014/main" id="{27EAEA37-6948-46B0-A73A-FDAAA49178B7}"/>
              </a:ext>
            </a:extLst>
          </p:cNvPr>
          <p:cNvGrpSpPr/>
          <p:nvPr/>
        </p:nvGrpSpPr>
        <p:grpSpPr>
          <a:xfrm>
            <a:off x="2801781" y="4118664"/>
            <a:ext cx="3778743" cy="3384376"/>
            <a:chOff x="6005441" y="4716016"/>
            <a:chExt cx="3744416" cy="3384376"/>
          </a:xfrm>
          <a:solidFill>
            <a:srgbClr val="383C7E"/>
          </a:solidFill>
        </p:grpSpPr>
        <p:sp>
          <p:nvSpPr>
            <p:cNvPr id="31" name="Rectangle: Rounded Corners 30">
              <a:extLst>
                <a:ext uri="{FF2B5EF4-FFF2-40B4-BE49-F238E27FC236}">
                  <a16:creationId xmlns:a16="http://schemas.microsoft.com/office/drawing/2014/main" id="{2BCC7EBF-E9D5-4899-84CC-809A168A8F53}"/>
                </a:ext>
              </a:extLst>
            </p:cNvPr>
            <p:cNvSpPr/>
            <p:nvPr/>
          </p:nvSpPr>
          <p:spPr>
            <a:xfrm>
              <a:off x="6005441" y="4716016"/>
              <a:ext cx="1728192" cy="648072"/>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dirty="0">
                  <a:solidFill>
                    <a:schemeClr val="bg1"/>
                  </a:solidFill>
                  <a:latin typeface="Marianne" panose="020B0604020202020204" charset="0"/>
                </a:rPr>
                <a:t>Stratégie et gouvernance</a:t>
              </a:r>
            </a:p>
          </p:txBody>
        </p:sp>
        <p:sp>
          <p:nvSpPr>
            <p:cNvPr id="32" name="Rectangle: Rounded Corners 31">
              <a:extLst>
                <a:ext uri="{FF2B5EF4-FFF2-40B4-BE49-F238E27FC236}">
                  <a16:creationId xmlns:a16="http://schemas.microsoft.com/office/drawing/2014/main" id="{62D21894-4525-4823-A6C2-3A9695AAC77D}"/>
                </a:ext>
              </a:extLst>
            </p:cNvPr>
            <p:cNvSpPr/>
            <p:nvPr/>
          </p:nvSpPr>
          <p:spPr>
            <a:xfrm>
              <a:off x="6005441" y="5580112"/>
              <a:ext cx="1728192" cy="648072"/>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chemeClr val="bg1"/>
                  </a:solidFill>
                  <a:latin typeface="Marianne" panose="020B0604020202020204" charset="0"/>
                </a:rPr>
                <a:t>Mesure</a:t>
              </a:r>
            </a:p>
          </p:txBody>
        </p:sp>
        <p:sp>
          <p:nvSpPr>
            <p:cNvPr id="33" name="Rectangle: Rounded Corners 32">
              <a:extLst>
                <a:ext uri="{FF2B5EF4-FFF2-40B4-BE49-F238E27FC236}">
                  <a16:creationId xmlns:a16="http://schemas.microsoft.com/office/drawing/2014/main" id="{6FC9A0CC-E4AD-4ADF-B05C-4915F8CDC309}"/>
                </a:ext>
              </a:extLst>
            </p:cNvPr>
            <p:cNvSpPr/>
            <p:nvPr/>
          </p:nvSpPr>
          <p:spPr>
            <a:xfrm>
              <a:off x="6005441" y="7452320"/>
              <a:ext cx="1728192" cy="648072"/>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Marianne" panose="020B0604020202020204" charset="0"/>
                </a:rPr>
                <a:t>Transformation du numérique</a:t>
              </a:r>
            </a:p>
          </p:txBody>
        </p:sp>
        <p:sp>
          <p:nvSpPr>
            <p:cNvPr id="34" name="Rectangle: Rounded Corners 33">
              <a:extLst>
                <a:ext uri="{FF2B5EF4-FFF2-40B4-BE49-F238E27FC236}">
                  <a16:creationId xmlns:a16="http://schemas.microsoft.com/office/drawing/2014/main" id="{7BB616FC-FC84-4306-AA52-F45C63A6E906}"/>
                </a:ext>
              </a:extLst>
            </p:cNvPr>
            <p:cNvSpPr/>
            <p:nvPr/>
          </p:nvSpPr>
          <p:spPr>
            <a:xfrm>
              <a:off x="6005441" y="6516216"/>
              <a:ext cx="1728192" cy="648072"/>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chemeClr val="bg1"/>
                  </a:solidFill>
                  <a:latin typeface="Marianne" panose="020B0604020202020204" charset="0"/>
                </a:rPr>
                <a:t>Achat</a:t>
              </a:r>
            </a:p>
          </p:txBody>
        </p:sp>
        <p:sp>
          <p:nvSpPr>
            <p:cNvPr id="101" name="Rectangle: Rounded Corners 100">
              <a:extLst>
                <a:ext uri="{FF2B5EF4-FFF2-40B4-BE49-F238E27FC236}">
                  <a16:creationId xmlns:a16="http://schemas.microsoft.com/office/drawing/2014/main" id="{8614A585-2D30-4387-BAE1-EA836E1B4307}"/>
                </a:ext>
              </a:extLst>
            </p:cNvPr>
            <p:cNvSpPr/>
            <p:nvPr/>
          </p:nvSpPr>
          <p:spPr>
            <a:xfrm>
              <a:off x="8021665" y="4716016"/>
              <a:ext cx="1728192" cy="648072"/>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chemeClr val="bg1"/>
                  </a:solidFill>
                  <a:latin typeface="Marianne" panose="020B0604020202020204" charset="0"/>
                </a:rPr>
                <a:t>DEEE et Economie circulaire</a:t>
              </a:r>
            </a:p>
          </p:txBody>
        </p:sp>
        <p:sp>
          <p:nvSpPr>
            <p:cNvPr id="102" name="Rectangle: Rounded Corners 101">
              <a:extLst>
                <a:ext uri="{FF2B5EF4-FFF2-40B4-BE49-F238E27FC236}">
                  <a16:creationId xmlns:a16="http://schemas.microsoft.com/office/drawing/2014/main" id="{4D306034-0189-44BB-9393-9D4F5E7B3B2B}"/>
                </a:ext>
              </a:extLst>
            </p:cNvPr>
            <p:cNvSpPr/>
            <p:nvPr/>
          </p:nvSpPr>
          <p:spPr>
            <a:xfrm>
              <a:off x="8021665" y="5580112"/>
              <a:ext cx="1728192" cy="648072"/>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chemeClr val="bg1"/>
                  </a:solidFill>
                  <a:latin typeface="Marianne" panose="020B0604020202020204" charset="0"/>
                </a:rPr>
                <a:t>Sensibilisation</a:t>
              </a:r>
            </a:p>
          </p:txBody>
        </p:sp>
        <p:sp>
          <p:nvSpPr>
            <p:cNvPr id="103" name="Rectangle: Rounded Corners 102">
              <a:extLst>
                <a:ext uri="{FF2B5EF4-FFF2-40B4-BE49-F238E27FC236}">
                  <a16:creationId xmlns:a16="http://schemas.microsoft.com/office/drawing/2014/main" id="{FAE0B9CA-AA5C-4317-920E-CF11D074B6BD}"/>
                </a:ext>
              </a:extLst>
            </p:cNvPr>
            <p:cNvSpPr/>
            <p:nvPr/>
          </p:nvSpPr>
          <p:spPr>
            <a:xfrm>
              <a:off x="8021665" y="6516216"/>
              <a:ext cx="1728192" cy="648072"/>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chemeClr val="bg1"/>
                  </a:solidFill>
                  <a:latin typeface="Marianne" panose="020B0604020202020204" charset="0"/>
                </a:rPr>
                <a:t>Le numérique pour un territoire éco-responsable</a:t>
              </a:r>
            </a:p>
          </p:txBody>
        </p:sp>
      </p:grpSp>
      <p:sp>
        <p:nvSpPr>
          <p:cNvPr id="104" name="Rectangle 103">
            <a:extLst>
              <a:ext uri="{FF2B5EF4-FFF2-40B4-BE49-F238E27FC236}">
                <a16:creationId xmlns:a16="http://schemas.microsoft.com/office/drawing/2014/main" id="{CE7A1B95-731E-4399-B187-74A4ED98CC9C}"/>
              </a:ext>
            </a:extLst>
          </p:cNvPr>
          <p:cNvSpPr/>
          <p:nvPr/>
        </p:nvSpPr>
        <p:spPr>
          <a:xfrm>
            <a:off x="9064104" y="3203848"/>
            <a:ext cx="4791600" cy="540000"/>
          </a:xfrm>
          <a:prstGeom prst="rect">
            <a:avLst/>
          </a:prstGeom>
          <a:solidFill>
            <a:schemeClr val="accent3">
              <a:lumMod val="20000"/>
              <a:lumOff val="80000"/>
            </a:schemeClr>
          </a:solidFill>
        </p:spPr>
        <p:txBody>
          <a:bodyPr wrap="square" anchor="ctr"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1600" b="1" i="0" u="none" strike="noStrike" kern="1200" cap="none" spc="0" normalizeH="0" baseline="0" dirty="0">
                <a:ln>
                  <a:noFill/>
                </a:ln>
                <a:solidFill>
                  <a:srgbClr val="06806C"/>
                </a:solidFill>
                <a:effectLst/>
                <a:uLnTx/>
                <a:uFillTx/>
                <a:latin typeface="Marianne" panose="020B0604020202020204" charset="0"/>
              </a:rPr>
              <a:t>6 « rôles » concernés</a:t>
            </a:r>
          </a:p>
        </p:txBody>
      </p:sp>
      <p:cxnSp>
        <p:nvCxnSpPr>
          <p:cNvPr id="7" name="Straight Connector 6">
            <a:extLst>
              <a:ext uri="{FF2B5EF4-FFF2-40B4-BE49-F238E27FC236}">
                <a16:creationId xmlns:a16="http://schemas.microsoft.com/office/drawing/2014/main" id="{47E6D67E-DEF5-4EB7-9AB9-7AAB53A1C319}"/>
              </a:ext>
            </a:extLst>
          </p:cNvPr>
          <p:cNvCxnSpPr/>
          <p:nvPr/>
        </p:nvCxnSpPr>
        <p:spPr>
          <a:xfrm>
            <a:off x="8075528" y="38306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Receipt outline">
            <a:extLst>
              <a:ext uri="{FF2B5EF4-FFF2-40B4-BE49-F238E27FC236}">
                <a16:creationId xmlns:a16="http://schemas.microsoft.com/office/drawing/2014/main" id="{58AC1B39-2425-4EDA-879A-403BEF2A8C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84184" y="3873191"/>
            <a:ext cx="463426" cy="463426"/>
          </a:xfrm>
          <a:prstGeom prst="rect">
            <a:avLst/>
          </a:prstGeom>
        </p:spPr>
      </p:pic>
      <p:pic>
        <p:nvPicPr>
          <p:cNvPr id="112" name="Graphic 111" descr="Open hand with plant outline">
            <a:extLst>
              <a:ext uri="{FF2B5EF4-FFF2-40B4-BE49-F238E27FC236}">
                <a16:creationId xmlns:a16="http://schemas.microsoft.com/office/drawing/2014/main" id="{BB13FD65-8A08-4EE8-AA76-1BC8C356FC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4184" y="5186145"/>
            <a:ext cx="463426" cy="463426"/>
          </a:xfrm>
          <a:prstGeom prst="rect">
            <a:avLst/>
          </a:prstGeom>
        </p:spPr>
      </p:pic>
      <p:pic>
        <p:nvPicPr>
          <p:cNvPr id="114" name="Graphic 113" descr="Puzzle pieces outline">
            <a:extLst>
              <a:ext uri="{FF2B5EF4-FFF2-40B4-BE49-F238E27FC236}">
                <a16:creationId xmlns:a16="http://schemas.microsoft.com/office/drawing/2014/main" id="{6EAB8D63-52A8-4F53-8F20-51E4426BE0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84184" y="6346699"/>
            <a:ext cx="463426" cy="463426"/>
          </a:xfrm>
          <a:prstGeom prst="rect">
            <a:avLst/>
          </a:prstGeom>
        </p:spPr>
      </p:pic>
      <p:pic>
        <p:nvPicPr>
          <p:cNvPr id="118" name="Graphic 117" descr="Lecturer outline">
            <a:extLst>
              <a:ext uri="{FF2B5EF4-FFF2-40B4-BE49-F238E27FC236}">
                <a16:creationId xmlns:a16="http://schemas.microsoft.com/office/drawing/2014/main" id="{DD9D0342-0244-464D-9868-2ECCD27633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84184" y="5766422"/>
            <a:ext cx="463426" cy="463426"/>
          </a:xfrm>
          <a:prstGeom prst="rect">
            <a:avLst/>
          </a:prstGeom>
        </p:spPr>
      </p:pic>
      <p:pic>
        <p:nvPicPr>
          <p:cNvPr id="120" name="Graphic 119" descr="Teacher outline">
            <a:extLst>
              <a:ext uri="{FF2B5EF4-FFF2-40B4-BE49-F238E27FC236}">
                <a16:creationId xmlns:a16="http://schemas.microsoft.com/office/drawing/2014/main" id="{B96D84C6-A411-4DE4-B583-572168865C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84184" y="6926976"/>
            <a:ext cx="463426" cy="463426"/>
          </a:xfrm>
          <a:prstGeom prst="rect">
            <a:avLst/>
          </a:prstGeom>
        </p:spPr>
      </p:pic>
      <p:pic>
        <p:nvPicPr>
          <p:cNvPr id="124" name="Graphic 123" descr="Internet outline">
            <a:extLst>
              <a:ext uri="{FF2B5EF4-FFF2-40B4-BE49-F238E27FC236}">
                <a16:creationId xmlns:a16="http://schemas.microsoft.com/office/drawing/2014/main" id="{9EA552E7-ED14-4574-BB85-36EEBE8E67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84184" y="4478868"/>
            <a:ext cx="463426" cy="463426"/>
          </a:xfrm>
          <a:prstGeom prst="rect">
            <a:avLst/>
          </a:prstGeom>
        </p:spPr>
      </p:pic>
      <p:sp>
        <p:nvSpPr>
          <p:cNvPr id="119" name="object 8">
            <a:extLst>
              <a:ext uri="{FF2B5EF4-FFF2-40B4-BE49-F238E27FC236}">
                <a16:creationId xmlns:a16="http://schemas.microsoft.com/office/drawing/2014/main" id="{B315857C-BAE9-4BAF-9D75-D58BA2F9CD7F}"/>
              </a:ext>
            </a:extLst>
          </p:cNvPr>
          <p:cNvSpPr txBox="1"/>
          <p:nvPr/>
        </p:nvSpPr>
        <p:spPr>
          <a:xfrm>
            <a:off x="10550958" y="3914569"/>
            <a:ext cx="4612842" cy="3367589"/>
          </a:xfrm>
          <a:prstGeom prst="rect">
            <a:avLst/>
          </a:prstGeom>
        </p:spPr>
        <p:txBody>
          <a:bodyPr vert="horz" wrap="square" lIns="0" tIns="12700" rIns="0" bIns="0" rtlCol="0">
            <a:spAutoFit/>
          </a:bodyPr>
          <a:lstStyle/>
          <a:p>
            <a:pPr marL="0" algn="l" fontAlgn="b">
              <a:spcBef>
                <a:spcPts val="0"/>
              </a:spcBef>
              <a:spcAft>
                <a:spcPts val="0"/>
              </a:spcAft>
            </a:pPr>
            <a:r>
              <a:rPr lang="fr-FR" sz="1400" b="1" i="0" u="none" strike="noStrike" dirty="0">
                <a:solidFill>
                  <a:srgbClr val="06806C"/>
                </a:solidFill>
                <a:effectLst/>
                <a:latin typeface="Marianne" panose="020B0604020202020204"/>
              </a:rPr>
              <a:t>Chargé des achats</a:t>
            </a:r>
          </a:p>
          <a:p>
            <a:pPr marL="0" algn="l" fontAlgn="b">
              <a:spcBef>
                <a:spcPts val="0"/>
              </a:spcBef>
              <a:spcAft>
                <a:spcPts val="0"/>
              </a:spcAft>
            </a:pPr>
            <a:endParaRPr lang="en-GB" sz="2400" b="0" i="0" u="none" strike="noStrike" dirty="0">
              <a:effectLst/>
              <a:latin typeface="Arial" panose="020B0604020202020204" pitchFamily="34" charset="0"/>
            </a:endParaRPr>
          </a:p>
          <a:p>
            <a:pPr marL="0" algn="l" fontAlgn="b">
              <a:spcBef>
                <a:spcPts val="0"/>
              </a:spcBef>
              <a:spcAft>
                <a:spcPts val="0"/>
              </a:spcAft>
            </a:pPr>
            <a:r>
              <a:rPr lang="fr-FR" sz="1400" b="1" i="0" u="none" strike="noStrike" dirty="0">
                <a:solidFill>
                  <a:srgbClr val="06806C"/>
                </a:solidFill>
                <a:effectLst/>
                <a:latin typeface="Marianne" panose="020B0604020202020204"/>
              </a:rPr>
              <a:t>Chargé informatique / des systèmes d’information</a:t>
            </a:r>
          </a:p>
          <a:p>
            <a:pPr marL="0" algn="l" fontAlgn="b">
              <a:spcBef>
                <a:spcPts val="0"/>
              </a:spcBef>
              <a:spcAft>
                <a:spcPts val="0"/>
              </a:spcAft>
            </a:pPr>
            <a:r>
              <a:rPr lang="fr-FR" sz="1400" b="1" dirty="0">
                <a:solidFill>
                  <a:srgbClr val="06806C"/>
                </a:solidFill>
                <a:latin typeface="Marianne" panose="020B0604020202020204"/>
              </a:rPr>
              <a:t>et/ou prestataire informatique</a:t>
            </a:r>
            <a:r>
              <a:rPr lang="fr-FR" sz="1400" b="1" i="0" u="none" strike="noStrike" dirty="0">
                <a:solidFill>
                  <a:srgbClr val="06806C"/>
                </a:solidFill>
                <a:effectLst/>
                <a:latin typeface="Marianne" panose="020B0604020202020204"/>
              </a:rPr>
              <a:t> </a:t>
            </a:r>
            <a:endParaRPr lang="en-GB" sz="1800" b="0" i="0" u="none" strike="noStrike" dirty="0">
              <a:effectLst/>
              <a:latin typeface="Arial" panose="020B0604020202020204" pitchFamily="34" charset="0"/>
            </a:endParaRPr>
          </a:p>
          <a:p>
            <a:pPr marL="0" algn="l" fontAlgn="b">
              <a:spcBef>
                <a:spcPts val="0"/>
              </a:spcBef>
              <a:spcAft>
                <a:spcPts val="0"/>
              </a:spcAft>
            </a:pPr>
            <a:endParaRPr lang="fr-FR" sz="2400" b="1" i="0" u="none" strike="noStrike" dirty="0">
              <a:solidFill>
                <a:srgbClr val="06806C"/>
              </a:solidFill>
              <a:effectLst/>
              <a:latin typeface="Marianne" panose="020B0604020202020204"/>
            </a:endParaRPr>
          </a:p>
          <a:p>
            <a:pPr marL="0" algn="l" fontAlgn="b">
              <a:spcBef>
                <a:spcPts val="0"/>
              </a:spcBef>
              <a:spcAft>
                <a:spcPts val="0"/>
              </a:spcAft>
            </a:pPr>
            <a:r>
              <a:rPr lang="fr-FR" sz="1400" b="1" i="0" u="none" strike="noStrike" dirty="0">
                <a:solidFill>
                  <a:srgbClr val="06806C"/>
                </a:solidFill>
                <a:effectLst/>
                <a:latin typeface="Marianne" panose="020B0604020202020204"/>
              </a:rPr>
              <a:t>Chargé Numérique responsable ou environnement</a:t>
            </a:r>
            <a:endParaRPr lang="en-GB" sz="1800" b="0" i="0" u="none" strike="noStrike" dirty="0">
              <a:effectLst/>
              <a:latin typeface="Arial" panose="020B0604020202020204" pitchFamily="34" charset="0"/>
            </a:endParaRPr>
          </a:p>
          <a:p>
            <a:pPr marL="0" algn="l" fontAlgn="b">
              <a:spcBef>
                <a:spcPts val="0"/>
              </a:spcBef>
              <a:spcAft>
                <a:spcPts val="0"/>
              </a:spcAft>
            </a:pPr>
            <a:endParaRPr lang="fr-FR" sz="2400" b="1" i="0" u="none" strike="noStrike" dirty="0">
              <a:solidFill>
                <a:srgbClr val="06806C"/>
              </a:solidFill>
              <a:effectLst/>
              <a:latin typeface="Marianne" panose="020B0604020202020204"/>
            </a:endParaRPr>
          </a:p>
          <a:p>
            <a:pPr marL="0" algn="l" fontAlgn="b">
              <a:spcBef>
                <a:spcPts val="0"/>
              </a:spcBef>
              <a:spcAft>
                <a:spcPts val="0"/>
              </a:spcAft>
            </a:pPr>
            <a:r>
              <a:rPr lang="fr-FR" sz="1400" b="1" i="0" u="none" strike="noStrike" dirty="0">
                <a:solidFill>
                  <a:srgbClr val="06806C"/>
                </a:solidFill>
                <a:effectLst/>
                <a:latin typeface="Marianne" panose="020B0604020202020204"/>
              </a:rPr>
              <a:t>Elu(s)</a:t>
            </a:r>
            <a:endParaRPr lang="en-GB" sz="1800" b="0" i="0" u="none" strike="noStrike" dirty="0">
              <a:effectLst/>
              <a:latin typeface="Arial" panose="020B0604020202020204" pitchFamily="34" charset="0"/>
            </a:endParaRPr>
          </a:p>
          <a:p>
            <a:pPr marL="0" algn="l" fontAlgn="b">
              <a:spcBef>
                <a:spcPts val="0"/>
              </a:spcBef>
              <a:spcAft>
                <a:spcPts val="0"/>
              </a:spcAft>
            </a:pPr>
            <a:endParaRPr lang="fr-FR" sz="2400" b="1" i="0" u="none" strike="noStrike" dirty="0">
              <a:solidFill>
                <a:srgbClr val="06806C"/>
              </a:solidFill>
              <a:effectLst/>
              <a:latin typeface="Marianne" panose="020B0604020202020204"/>
            </a:endParaRPr>
          </a:p>
          <a:p>
            <a:pPr defTabSz="685800" fontAlgn="b"/>
            <a:r>
              <a:rPr lang="fr-FR" sz="1400" b="1" i="0" u="none" strike="noStrike" dirty="0">
                <a:solidFill>
                  <a:srgbClr val="06806C"/>
                </a:solidFill>
                <a:effectLst/>
                <a:latin typeface="Marianne" panose="020B0604020202020204"/>
              </a:rPr>
              <a:t>Chargé </a:t>
            </a:r>
            <a:r>
              <a:rPr lang="fr-FR" sz="1400" b="1" dirty="0">
                <a:solidFill>
                  <a:srgbClr val="06806C"/>
                </a:solidFill>
                <a:latin typeface="Marianne" panose="020B0604020202020204"/>
              </a:rPr>
              <a:t>Territoire &amp; Partenariats</a:t>
            </a:r>
            <a:endParaRPr lang="en-GB" sz="2000" dirty="0">
              <a:solidFill>
                <a:prstClr val="black"/>
              </a:solidFill>
              <a:latin typeface="Arial" panose="020B0604020202020204" pitchFamily="34" charset="0"/>
            </a:endParaRPr>
          </a:p>
          <a:p>
            <a:pPr marL="0" algn="l" fontAlgn="b">
              <a:spcBef>
                <a:spcPts val="0"/>
              </a:spcBef>
              <a:spcAft>
                <a:spcPts val="0"/>
              </a:spcAft>
            </a:pPr>
            <a:endParaRPr lang="fr-FR" sz="2400" b="1" i="0" u="none" strike="noStrike" dirty="0">
              <a:solidFill>
                <a:srgbClr val="06806C"/>
              </a:solidFill>
              <a:effectLst/>
              <a:latin typeface="Marianne" panose="020B0604020202020204"/>
            </a:endParaRPr>
          </a:p>
          <a:p>
            <a:pPr marL="0" algn="l" fontAlgn="b">
              <a:spcBef>
                <a:spcPts val="0"/>
              </a:spcBef>
              <a:spcAft>
                <a:spcPts val="0"/>
              </a:spcAft>
            </a:pPr>
            <a:r>
              <a:rPr lang="fr-FR" sz="1400" b="1" i="0" u="none" strike="noStrike" dirty="0">
                <a:solidFill>
                  <a:srgbClr val="06806C"/>
                </a:solidFill>
                <a:effectLst/>
                <a:latin typeface="Marianne" panose="020B0604020202020204"/>
              </a:rPr>
              <a:t>Chargé RH / formation</a:t>
            </a:r>
            <a:endParaRPr lang="en-GB" sz="1800" b="0" i="0" u="none" strike="noStrike" dirty="0">
              <a:effectLst/>
              <a:latin typeface="Arial" panose="020B0604020202020204" pitchFamily="34" charset="0"/>
            </a:endParaRPr>
          </a:p>
        </p:txBody>
      </p:sp>
      <p:sp>
        <p:nvSpPr>
          <p:cNvPr id="2" name="Title 1">
            <a:extLst>
              <a:ext uri="{FF2B5EF4-FFF2-40B4-BE49-F238E27FC236}">
                <a16:creationId xmlns:a16="http://schemas.microsoft.com/office/drawing/2014/main" id="{A65BAEE0-21D2-48A8-AA04-DFB6DC5052C9}"/>
              </a:ext>
            </a:extLst>
          </p:cNvPr>
          <p:cNvSpPr>
            <a:spLocks noGrp="1"/>
          </p:cNvSpPr>
          <p:nvPr>
            <p:ph type="title"/>
          </p:nvPr>
        </p:nvSpPr>
        <p:spPr>
          <a:xfrm>
            <a:off x="1000517" y="471574"/>
            <a:ext cx="14254967" cy="630300"/>
          </a:xfrm>
        </p:spPr>
        <p:txBody>
          <a:bodyPr vert="horz" wrap="square" lIns="0" tIns="14604" rIns="0" bIns="0" rtlCol="0">
            <a:spAutoFit/>
          </a:bodyPr>
          <a:lstStyle/>
          <a:p>
            <a:pPr marL="12700" defTabSz="914377" rtl="0">
              <a:spcBef>
                <a:spcPts val="115"/>
              </a:spcBef>
            </a:pPr>
            <a:r>
              <a:rPr lang="fr-FR" sz="4000"/>
              <a:t>Présentation de l’outil de diagnostic</a:t>
            </a:r>
            <a:endParaRPr lang="en-GB" sz="4000"/>
          </a:p>
        </p:txBody>
      </p:sp>
      <p:sp>
        <p:nvSpPr>
          <p:cNvPr id="36" name="TextBox 35">
            <a:extLst>
              <a:ext uri="{FF2B5EF4-FFF2-40B4-BE49-F238E27FC236}">
                <a16:creationId xmlns:a16="http://schemas.microsoft.com/office/drawing/2014/main" id="{C39031CC-DE6F-4B17-85FB-5615A92C2F21}"/>
              </a:ext>
            </a:extLst>
          </p:cNvPr>
          <p:cNvSpPr txBox="1">
            <a:spLocks/>
          </p:cNvSpPr>
          <p:nvPr/>
        </p:nvSpPr>
        <p:spPr>
          <a:xfrm>
            <a:off x="8627269" y="7694635"/>
            <a:ext cx="6048672" cy="1180423"/>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r>
              <a:rPr lang="fr-FR" b="1" i="1">
                <a:latin typeface="Marianne" panose="020B0604020202020204"/>
              </a:rPr>
              <a:t>Cette liste des profils doit être adaptée par le référent avant la réunion pour qu’elle corresponde à sa collectivité</a:t>
            </a:r>
          </a:p>
          <a:p>
            <a:pPr algn="ctr"/>
            <a:endParaRPr lang="fr-FR" b="1" i="1">
              <a:latin typeface="Marianne" panose="020B0604020202020204"/>
            </a:endParaRPr>
          </a:p>
        </p:txBody>
      </p:sp>
      <p:pic>
        <p:nvPicPr>
          <p:cNvPr id="37" name="Picture 2" descr="Pencil ">
            <a:extLst>
              <a:ext uri="{FF2B5EF4-FFF2-40B4-BE49-F238E27FC236}">
                <a16:creationId xmlns:a16="http://schemas.microsoft.com/office/drawing/2014/main" id="{C2FE1A3E-1365-459B-8776-3BB006ABCE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988876" y="3134248"/>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3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2101516" y="-1443789"/>
            <a:ext cx="184731" cy="369332"/>
          </a:xfrm>
          <a:prstGeom prst="rect">
            <a:avLst/>
          </a:prstGeom>
          <a:noFill/>
        </p:spPr>
        <p:txBody>
          <a:bodyPr wrap="none" rtlCol="0">
            <a:spAutoFit/>
          </a:bodyPr>
          <a:lstStyle/>
          <a:p>
            <a:endParaRPr lang="fr-FR"/>
          </a:p>
        </p:txBody>
      </p:sp>
      <p:sp>
        <p:nvSpPr>
          <p:cNvPr id="36" name="object 14">
            <a:extLst>
              <a:ext uri="{FF2B5EF4-FFF2-40B4-BE49-F238E27FC236}">
                <a16:creationId xmlns:a16="http://schemas.microsoft.com/office/drawing/2014/main" id="{08C2AE7C-AE63-4F71-A978-D1452896F3ED}"/>
              </a:ext>
            </a:extLst>
          </p:cNvPr>
          <p:cNvSpPr txBox="1">
            <a:spLocks/>
          </p:cNvSpPr>
          <p:nvPr/>
        </p:nvSpPr>
        <p:spPr>
          <a:xfrm>
            <a:off x="1655588" y="739868"/>
            <a:ext cx="12873212" cy="69185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pPr>
            <a:r>
              <a:rPr lang="fr-FR" sz="4400" kern="0" spc="-75">
                <a:solidFill>
                  <a:srgbClr val="2C3176"/>
                </a:solidFill>
                <a:latin typeface="Marianne ExtraBold" charset="0"/>
                <a:ea typeface="Marianne ExtraBold" charset="0"/>
                <a:cs typeface="Marianne ExtraBold" charset="0"/>
              </a:rPr>
              <a:t>Mode d’emploi du présent document</a:t>
            </a:r>
          </a:p>
        </p:txBody>
      </p:sp>
      <p:sp>
        <p:nvSpPr>
          <p:cNvPr id="27" name="TextBox 26">
            <a:extLst>
              <a:ext uri="{FF2B5EF4-FFF2-40B4-BE49-F238E27FC236}">
                <a16:creationId xmlns:a16="http://schemas.microsoft.com/office/drawing/2014/main" id="{0EC96A0C-F55E-4B88-A723-B9E1E3B11F66}"/>
              </a:ext>
            </a:extLst>
          </p:cNvPr>
          <p:cNvSpPr txBox="1">
            <a:spLocks/>
          </p:cNvSpPr>
          <p:nvPr/>
        </p:nvSpPr>
        <p:spPr>
          <a:xfrm>
            <a:off x="3906580" y="3168809"/>
            <a:ext cx="8676766" cy="866036"/>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r>
              <a:rPr lang="fr-FR" sz="2000" b="1" i="1">
                <a:latin typeface="Marianne" panose="020B0604020202020204"/>
              </a:rPr>
              <a:t>Recommandation / Explication</a:t>
            </a:r>
          </a:p>
          <a:p>
            <a:pPr algn="ctr"/>
            <a:endParaRPr lang="fr-FR" sz="2000" b="1" i="1">
              <a:latin typeface="Marianne" panose="020B0604020202020204"/>
            </a:endParaRPr>
          </a:p>
        </p:txBody>
      </p:sp>
      <p:sp>
        <p:nvSpPr>
          <p:cNvPr id="33" name="TextBox 32">
            <a:extLst>
              <a:ext uri="{FF2B5EF4-FFF2-40B4-BE49-F238E27FC236}">
                <a16:creationId xmlns:a16="http://schemas.microsoft.com/office/drawing/2014/main" id="{498835FA-D2BB-4946-9206-F218601EDE69}"/>
              </a:ext>
            </a:extLst>
          </p:cNvPr>
          <p:cNvSpPr txBox="1">
            <a:spLocks/>
          </p:cNvSpPr>
          <p:nvPr/>
        </p:nvSpPr>
        <p:spPr>
          <a:xfrm>
            <a:off x="3906580" y="1928025"/>
            <a:ext cx="8676766" cy="866037"/>
          </a:xfrm>
          <a:prstGeom prst="roundRect">
            <a:avLst/>
          </a:prstGeom>
          <a:noFill/>
          <a:ln w="12700">
            <a:noFill/>
            <a:prstDash val="dashDot"/>
          </a:ln>
        </p:spPr>
        <p:txBody>
          <a:bodyPr vert="horz" wrap="square" lIns="91440" tIns="360000" rIns="91440" bIns="45720" rtlCol="0" anchor="ctr" anchorCtr="0">
            <a:noAutofit/>
          </a:bodyPr>
          <a:lstStyle/>
          <a:p>
            <a:pPr algn="ctr"/>
            <a:r>
              <a:rPr lang="fr-FR" sz="2000" b="1">
                <a:latin typeface="Marianne" panose="020B0604020202020204"/>
              </a:rPr>
              <a:t>Les encadrés comme ci-dessous donnent des éléments d’explication et ont vocation à être supprimés lors de la diffusion de ce support :</a:t>
            </a:r>
          </a:p>
        </p:txBody>
      </p:sp>
      <p:sp>
        <p:nvSpPr>
          <p:cNvPr id="34" name="TextBox 33">
            <a:extLst>
              <a:ext uri="{FF2B5EF4-FFF2-40B4-BE49-F238E27FC236}">
                <a16:creationId xmlns:a16="http://schemas.microsoft.com/office/drawing/2014/main" id="{20CE6730-B3F2-46D6-B337-CB1BBB50B199}"/>
              </a:ext>
            </a:extLst>
          </p:cNvPr>
          <p:cNvSpPr txBox="1">
            <a:spLocks/>
          </p:cNvSpPr>
          <p:nvPr/>
        </p:nvSpPr>
        <p:spPr>
          <a:xfrm>
            <a:off x="3906580" y="4674445"/>
            <a:ext cx="8676766" cy="1068965"/>
          </a:xfrm>
          <a:prstGeom prst="roundRect">
            <a:avLst/>
          </a:prstGeom>
          <a:noFill/>
          <a:ln w="12700">
            <a:noFill/>
            <a:prstDash val="dashDot"/>
          </a:ln>
        </p:spPr>
        <p:txBody>
          <a:bodyPr vert="horz" wrap="square" lIns="91440" tIns="360000" rIns="91440" bIns="45720" rtlCol="0" anchor="ctr" anchorCtr="0">
            <a:noAutofit/>
          </a:bodyPr>
          <a:lstStyle/>
          <a:p>
            <a:pPr algn="ctr"/>
            <a:r>
              <a:rPr lang="fr-FR" sz="2000" b="1">
                <a:latin typeface="Marianne" panose="020B0604020202020204"/>
              </a:rPr>
              <a:t>Les zones surlignées en jaune accompagnées de cette icône sont des champs à modifier par vos soins en amont de la réunion de lancement :</a:t>
            </a:r>
          </a:p>
          <a:p>
            <a:pPr algn="ctr"/>
            <a:endParaRPr lang="fr-FR" sz="2000" b="1">
              <a:latin typeface="Marianne" panose="020B0604020202020204"/>
            </a:endParaRPr>
          </a:p>
        </p:txBody>
      </p:sp>
      <p:sp>
        <p:nvSpPr>
          <p:cNvPr id="35" name="TextBox 34">
            <a:extLst>
              <a:ext uri="{FF2B5EF4-FFF2-40B4-BE49-F238E27FC236}">
                <a16:creationId xmlns:a16="http://schemas.microsoft.com/office/drawing/2014/main" id="{8BFBE320-3006-4870-95E8-91AD5AEC8FA3}"/>
              </a:ext>
            </a:extLst>
          </p:cNvPr>
          <p:cNvSpPr txBox="1">
            <a:spLocks/>
          </p:cNvSpPr>
          <p:nvPr/>
        </p:nvSpPr>
        <p:spPr>
          <a:xfrm>
            <a:off x="3906580" y="5936608"/>
            <a:ext cx="8676766" cy="609601"/>
          </a:xfrm>
          <a:prstGeom prst="roundRect">
            <a:avLst/>
          </a:prstGeom>
          <a:noFill/>
          <a:ln w="12700">
            <a:noFill/>
            <a:prstDash val="dashDot"/>
          </a:ln>
        </p:spPr>
        <p:txBody>
          <a:bodyPr vert="horz" wrap="square" lIns="91440" tIns="360000" rIns="91440" bIns="45720" rtlCol="0" anchor="ctr" anchorCtr="0">
            <a:noAutofit/>
          </a:bodyPr>
          <a:lstStyle/>
          <a:p>
            <a:pPr algn="ctr"/>
            <a:r>
              <a:rPr lang="fr-FR" sz="2000" b="1">
                <a:highlight>
                  <a:srgbClr val="FFFF00"/>
                </a:highlight>
                <a:latin typeface="Marianne" panose="020B0604020202020204"/>
              </a:rPr>
              <a:t>Champs à modifier</a:t>
            </a:r>
          </a:p>
          <a:p>
            <a:pPr algn="ctr"/>
            <a:endParaRPr lang="fr-FR" sz="2000" b="1">
              <a:highlight>
                <a:srgbClr val="FFFF00"/>
              </a:highlight>
              <a:latin typeface="Marianne" panose="020B0604020202020204"/>
            </a:endParaRPr>
          </a:p>
        </p:txBody>
      </p:sp>
      <p:pic>
        <p:nvPicPr>
          <p:cNvPr id="1026" name="Picture 2" descr="Pencil ">
            <a:extLst>
              <a:ext uri="{FF2B5EF4-FFF2-40B4-BE49-F238E27FC236}">
                <a16:creationId xmlns:a16="http://schemas.microsoft.com/office/drawing/2014/main" id="{C0CA245F-4AA9-4C98-8DE4-534200505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160" y="5936608"/>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37" name="object 14">
            <a:extLst>
              <a:ext uri="{FF2B5EF4-FFF2-40B4-BE49-F238E27FC236}">
                <a16:creationId xmlns:a16="http://schemas.microsoft.com/office/drawing/2014/main" id="{98767E6D-E4C5-4297-8AD6-E844E978527F}"/>
              </a:ext>
            </a:extLst>
          </p:cNvPr>
          <p:cNvSpPr txBox="1">
            <a:spLocks/>
          </p:cNvSpPr>
          <p:nvPr/>
        </p:nvSpPr>
        <p:spPr>
          <a:xfrm>
            <a:off x="1698166" y="7473783"/>
            <a:ext cx="12873212" cy="766234"/>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pPr>
            <a:r>
              <a:rPr lang="fr-FR" sz="2400" kern="0" spc="-75">
                <a:solidFill>
                  <a:srgbClr val="2C3176"/>
                </a:solidFill>
                <a:latin typeface="Marianne ExtraBold" charset="0"/>
                <a:ea typeface="Marianne ExtraBold" charset="0"/>
                <a:cs typeface="Marianne ExtraBold" charset="0"/>
              </a:rPr>
              <a:t>Cette page est à supprimer une fois la préparation de la présentation terminée</a:t>
            </a:r>
          </a:p>
          <a:p>
            <a:pPr marL="12700" algn="ctr">
              <a:spcBef>
                <a:spcPts val="114"/>
              </a:spcBef>
            </a:pPr>
            <a:r>
              <a:rPr lang="fr-FR" sz="2400" kern="0" spc="-75">
                <a:solidFill>
                  <a:srgbClr val="2C3176"/>
                </a:solidFill>
                <a:latin typeface="Marianne ExtraBold" charset="0"/>
                <a:ea typeface="Marianne ExtraBold" charset="0"/>
                <a:cs typeface="Marianne ExtraBold" charset="0"/>
              </a:rPr>
              <a:t>La charte ANCT peut être remplacée par celle de la collectivité.</a:t>
            </a:r>
          </a:p>
        </p:txBody>
      </p:sp>
      <p:pic>
        <p:nvPicPr>
          <p:cNvPr id="1028" name="Picture 4" descr="Attention ">
            <a:extLst>
              <a:ext uri="{FF2B5EF4-FFF2-40B4-BE49-F238E27FC236}">
                <a16:creationId xmlns:a16="http://schemas.microsoft.com/office/drawing/2014/main" id="{5630D6E6-EB35-4200-8D6F-90E6CEABC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739" y="7397707"/>
            <a:ext cx="551353" cy="53622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Attention ">
            <a:extLst>
              <a:ext uri="{FF2B5EF4-FFF2-40B4-BE49-F238E27FC236}">
                <a16:creationId xmlns:a16="http://schemas.microsoft.com/office/drawing/2014/main" id="{717127CC-A97B-423D-BECF-B67902C9A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0908" y="7397706"/>
            <a:ext cx="551353" cy="53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13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Graphic 97" descr="Cheers with solid fill">
            <a:extLst>
              <a:ext uri="{FF2B5EF4-FFF2-40B4-BE49-F238E27FC236}">
                <a16:creationId xmlns:a16="http://schemas.microsoft.com/office/drawing/2014/main" id="{A7E497D0-0B8A-4CF8-BD0D-F87AB4BF5B5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215647" y="7736683"/>
            <a:ext cx="343840" cy="343041"/>
          </a:xfrm>
          <a:prstGeom prst="rect">
            <a:avLst/>
          </a:prstGeom>
        </p:spPr>
      </p:pic>
      <p:cxnSp>
        <p:nvCxnSpPr>
          <p:cNvPr id="3" name="Straight Arrow Connector 2">
            <a:extLst>
              <a:ext uri="{FF2B5EF4-FFF2-40B4-BE49-F238E27FC236}">
                <a16:creationId xmlns:a16="http://schemas.microsoft.com/office/drawing/2014/main" id="{81EDCA61-C7BD-4E38-9CC3-B18B43B20A4B}"/>
              </a:ext>
            </a:extLst>
          </p:cNvPr>
          <p:cNvCxnSpPr/>
          <p:nvPr/>
        </p:nvCxnSpPr>
        <p:spPr>
          <a:xfrm flipH="1">
            <a:off x="1790978" y="2526649"/>
            <a:ext cx="504056" cy="216024"/>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55FCB8F-691E-4E05-B567-5077475A1F67}"/>
              </a:ext>
            </a:extLst>
          </p:cNvPr>
          <p:cNvSpPr/>
          <p:nvPr/>
        </p:nvSpPr>
        <p:spPr>
          <a:xfrm>
            <a:off x="782866" y="2526649"/>
            <a:ext cx="1080120"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rgbClr val="383C7E"/>
                </a:solidFill>
                <a:latin typeface="Marianne" panose="020B0604020202020204" charset="0"/>
              </a:rPr>
              <a:t>Niveau de maturité</a:t>
            </a:r>
          </a:p>
        </p:txBody>
      </p:sp>
      <p:cxnSp>
        <p:nvCxnSpPr>
          <p:cNvPr id="30" name="Straight Arrow Connector 29">
            <a:extLst>
              <a:ext uri="{FF2B5EF4-FFF2-40B4-BE49-F238E27FC236}">
                <a16:creationId xmlns:a16="http://schemas.microsoft.com/office/drawing/2014/main" id="{8B5147A7-F0AF-4CC6-983A-6CBDBFCCC418}"/>
              </a:ext>
            </a:extLst>
          </p:cNvPr>
          <p:cNvCxnSpPr>
            <a:cxnSpLocks/>
          </p:cNvCxnSpPr>
          <p:nvPr/>
        </p:nvCxnSpPr>
        <p:spPr>
          <a:xfrm>
            <a:off x="3185579" y="6940191"/>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319F93C-5573-4A99-A670-E92E8F712427}"/>
              </a:ext>
            </a:extLst>
          </p:cNvPr>
          <p:cNvSpPr/>
          <p:nvPr/>
        </p:nvSpPr>
        <p:spPr>
          <a:xfrm>
            <a:off x="2475116" y="7263719"/>
            <a:ext cx="1403063"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rgbClr val="383C7E"/>
                </a:solidFill>
                <a:latin typeface="Marianne" panose="020B0604020202020204" charset="0"/>
              </a:rPr>
              <a:t>Dimension &amp; Thématique</a:t>
            </a:r>
          </a:p>
        </p:txBody>
      </p:sp>
      <p:cxnSp>
        <p:nvCxnSpPr>
          <p:cNvPr id="36" name="Straight Arrow Connector 35">
            <a:extLst>
              <a:ext uri="{FF2B5EF4-FFF2-40B4-BE49-F238E27FC236}">
                <a16:creationId xmlns:a16="http://schemas.microsoft.com/office/drawing/2014/main" id="{57EDC3F2-C77C-4A5C-ACD5-D79093EB40C1}"/>
              </a:ext>
            </a:extLst>
          </p:cNvPr>
          <p:cNvCxnSpPr>
            <a:cxnSpLocks/>
          </p:cNvCxnSpPr>
          <p:nvPr/>
        </p:nvCxnSpPr>
        <p:spPr>
          <a:xfrm>
            <a:off x="4785232" y="6940191"/>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796BE50-CA9D-45AE-92B6-121D9DED70A0}"/>
              </a:ext>
            </a:extLst>
          </p:cNvPr>
          <p:cNvSpPr/>
          <p:nvPr/>
        </p:nvSpPr>
        <p:spPr>
          <a:xfrm>
            <a:off x="4227170" y="7263719"/>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rgbClr val="383C7E"/>
                </a:solidFill>
                <a:latin typeface="Marianne" panose="020B0604020202020204" charset="0"/>
              </a:rPr>
              <a:t>Questions</a:t>
            </a:r>
          </a:p>
        </p:txBody>
      </p:sp>
      <p:cxnSp>
        <p:nvCxnSpPr>
          <p:cNvPr id="38" name="Straight Arrow Connector 37">
            <a:extLst>
              <a:ext uri="{FF2B5EF4-FFF2-40B4-BE49-F238E27FC236}">
                <a16:creationId xmlns:a16="http://schemas.microsoft.com/office/drawing/2014/main" id="{1AD1B073-1D41-4D61-82C2-7BA497FAC094}"/>
              </a:ext>
            </a:extLst>
          </p:cNvPr>
          <p:cNvCxnSpPr>
            <a:cxnSpLocks/>
          </p:cNvCxnSpPr>
          <p:nvPr/>
        </p:nvCxnSpPr>
        <p:spPr>
          <a:xfrm>
            <a:off x="7278748" y="6940191"/>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F0ACE33-DAA1-47F7-BFEC-E6F938FC327C}"/>
              </a:ext>
            </a:extLst>
          </p:cNvPr>
          <p:cNvSpPr/>
          <p:nvPr/>
        </p:nvSpPr>
        <p:spPr>
          <a:xfrm>
            <a:off x="6720686" y="7263719"/>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rgbClr val="383C7E"/>
                </a:solidFill>
                <a:latin typeface="Marianne" panose="020B0604020202020204" charset="0"/>
              </a:rPr>
              <a:t>Profils des interviewés</a:t>
            </a:r>
          </a:p>
        </p:txBody>
      </p:sp>
      <p:cxnSp>
        <p:nvCxnSpPr>
          <p:cNvPr id="40" name="Straight Arrow Connector 39">
            <a:extLst>
              <a:ext uri="{FF2B5EF4-FFF2-40B4-BE49-F238E27FC236}">
                <a16:creationId xmlns:a16="http://schemas.microsoft.com/office/drawing/2014/main" id="{EAB1EDBC-BB83-4624-83A6-B6170E42385E}"/>
              </a:ext>
            </a:extLst>
          </p:cNvPr>
          <p:cNvCxnSpPr>
            <a:cxnSpLocks/>
          </p:cNvCxnSpPr>
          <p:nvPr/>
        </p:nvCxnSpPr>
        <p:spPr>
          <a:xfrm>
            <a:off x="9987218" y="6940191"/>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CDF9AF4-4EB2-407E-A327-A4954E6AF2E3}"/>
              </a:ext>
            </a:extLst>
          </p:cNvPr>
          <p:cNvSpPr/>
          <p:nvPr/>
        </p:nvSpPr>
        <p:spPr>
          <a:xfrm>
            <a:off x="9429156" y="7263719"/>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rgbClr val="383C7E"/>
                </a:solidFill>
                <a:latin typeface="Marianne" panose="020B0604020202020204" charset="0"/>
              </a:rPr>
              <a:t>Grille de notations</a:t>
            </a:r>
          </a:p>
        </p:txBody>
      </p:sp>
      <p:sp>
        <p:nvSpPr>
          <p:cNvPr id="4" name="Title 3">
            <a:extLst>
              <a:ext uri="{FF2B5EF4-FFF2-40B4-BE49-F238E27FC236}">
                <a16:creationId xmlns:a16="http://schemas.microsoft.com/office/drawing/2014/main" id="{68114017-D38D-460C-9A39-C5F73E4EED9C}"/>
              </a:ext>
            </a:extLst>
          </p:cNvPr>
          <p:cNvSpPr>
            <a:spLocks noGrp="1"/>
          </p:cNvSpPr>
          <p:nvPr>
            <p:ph type="title"/>
          </p:nvPr>
        </p:nvSpPr>
        <p:spPr>
          <a:xfrm>
            <a:off x="1000517" y="471574"/>
            <a:ext cx="14254967" cy="630300"/>
          </a:xfrm>
        </p:spPr>
        <p:txBody>
          <a:bodyPr vert="horz" wrap="square" lIns="0" tIns="14604" rIns="0" bIns="0" rtlCol="0">
            <a:spAutoFit/>
          </a:bodyPr>
          <a:lstStyle/>
          <a:p>
            <a:pPr marL="12700" defTabSz="914377" rtl="0">
              <a:spcBef>
                <a:spcPts val="115"/>
              </a:spcBef>
            </a:pPr>
            <a:r>
              <a:rPr lang="fr-FR" sz="4000" dirty="0"/>
              <a:t>Présentation de l’outil de diagnostic</a:t>
            </a:r>
          </a:p>
        </p:txBody>
      </p:sp>
      <p:cxnSp>
        <p:nvCxnSpPr>
          <p:cNvPr id="25" name="Straight Arrow Connector 24">
            <a:extLst>
              <a:ext uri="{FF2B5EF4-FFF2-40B4-BE49-F238E27FC236}">
                <a16:creationId xmlns:a16="http://schemas.microsoft.com/office/drawing/2014/main" id="{2328DFC4-2347-42B1-B90C-7FB1D06B76F8}"/>
              </a:ext>
            </a:extLst>
          </p:cNvPr>
          <p:cNvCxnSpPr>
            <a:cxnSpLocks/>
          </p:cNvCxnSpPr>
          <p:nvPr/>
        </p:nvCxnSpPr>
        <p:spPr>
          <a:xfrm>
            <a:off x="12392350" y="6940191"/>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DDF77F7-4FC1-4C87-AFBC-B271B686F170}"/>
              </a:ext>
            </a:extLst>
          </p:cNvPr>
          <p:cNvSpPr/>
          <p:nvPr/>
        </p:nvSpPr>
        <p:spPr>
          <a:xfrm>
            <a:off x="11834288" y="7263719"/>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a:solidFill>
                  <a:srgbClr val="383C7E"/>
                </a:solidFill>
                <a:latin typeface="Marianne" panose="020B0604020202020204" charset="0"/>
              </a:rPr>
              <a:t>Réponses</a:t>
            </a:r>
          </a:p>
        </p:txBody>
      </p:sp>
      <p:pic>
        <p:nvPicPr>
          <p:cNvPr id="5" name="Picture 4">
            <a:extLst>
              <a:ext uri="{FF2B5EF4-FFF2-40B4-BE49-F238E27FC236}">
                <a16:creationId xmlns:a16="http://schemas.microsoft.com/office/drawing/2014/main" id="{5E5229DD-4AF5-6D1A-018E-30A507044DB9}"/>
              </a:ext>
            </a:extLst>
          </p:cNvPr>
          <p:cNvPicPr>
            <a:picLocks noChangeAspect="1"/>
          </p:cNvPicPr>
          <p:nvPr/>
        </p:nvPicPr>
        <p:blipFill rotWithShape="1">
          <a:blip r:embed="rId4"/>
          <a:srcRect t="1778"/>
          <a:stretch/>
        </p:blipFill>
        <p:spPr>
          <a:xfrm>
            <a:off x="2341022" y="2236075"/>
            <a:ext cx="11144823" cy="4671850"/>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406BE341-C236-FFCB-695A-04FC73C2505A}"/>
              </a:ext>
            </a:extLst>
          </p:cNvPr>
          <p:cNvCxnSpPr>
            <a:cxnSpLocks/>
          </p:cNvCxnSpPr>
          <p:nvPr/>
        </p:nvCxnSpPr>
        <p:spPr>
          <a:xfrm>
            <a:off x="13485845" y="4314165"/>
            <a:ext cx="448543" cy="0"/>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6A8BA9B-191C-7824-0285-C8F2151D814B}"/>
              </a:ext>
            </a:extLst>
          </p:cNvPr>
          <p:cNvSpPr/>
          <p:nvPr/>
        </p:nvSpPr>
        <p:spPr>
          <a:xfrm>
            <a:off x="13934388" y="4026133"/>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rgbClr val="383C7E"/>
                </a:solidFill>
                <a:latin typeface="Marianne" panose="020B0604020202020204" charset="0"/>
              </a:rPr>
              <a:t>Questions à poser en interne</a:t>
            </a:r>
          </a:p>
        </p:txBody>
      </p:sp>
      <p:cxnSp>
        <p:nvCxnSpPr>
          <p:cNvPr id="9" name="Straight Arrow Connector 8">
            <a:extLst>
              <a:ext uri="{FF2B5EF4-FFF2-40B4-BE49-F238E27FC236}">
                <a16:creationId xmlns:a16="http://schemas.microsoft.com/office/drawing/2014/main" id="{9C24B3D3-A770-133D-8BEB-EA800CD203B7}"/>
              </a:ext>
            </a:extLst>
          </p:cNvPr>
          <p:cNvCxnSpPr>
            <a:cxnSpLocks/>
          </p:cNvCxnSpPr>
          <p:nvPr/>
        </p:nvCxnSpPr>
        <p:spPr>
          <a:xfrm>
            <a:off x="13476149" y="6646019"/>
            <a:ext cx="448543" cy="0"/>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2368191-9A46-ACBA-0357-9782A386FF0C}"/>
              </a:ext>
            </a:extLst>
          </p:cNvPr>
          <p:cNvSpPr/>
          <p:nvPr/>
        </p:nvSpPr>
        <p:spPr>
          <a:xfrm>
            <a:off x="13937755" y="6357987"/>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rgbClr val="383C7E"/>
                </a:solidFill>
                <a:latin typeface="Marianne" panose="020B0604020202020204" charset="0"/>
              </a:rPr>
              <a:t>Questions à poser au chargé ou prestataire informatique</a:t>
            </a:r>
          </a:p>
        </p:txBody>
      </p:sp>
    </p:spTree>
    <p:extLst>
      <p:ext uri="{BB962C8B-B14F-4D97-AF65-F5344CB8AC3E}">
        <p14:creationId xmlns:p14="http://schemas.microsoft.com/office/powerpoint/2010/main" val="1852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1000517" y="471574"/>
            <a:ext cx="14254967" cy="630300"/>
          </a:xfrm>
          <a:prstGeom prst="rect">
            <a:avLst/>
          </a:prstGeom>
        </p:spPr>
        <p:txBody>
          <a:bodyPr vert="horz" wrap="square" lIns="0" tIns="14604" rIns="0" bIns="0" rtlCol="0">
            <a:spAutoFit/>
          </a:bodyPr>
          <a:lstStyle/>
          <a:p>
            <a:pPr marL="12700" algn="ctr" defTabSz="914377" rtl="0">
              <a:spcBef>
                <a:spcPts val="115"/>
              </a:spcBef>
            </a:pPr>
            <a:r>
              <a:rPr lang="fr-FR" sz="4000" kern="1200">
                <a:solidFill>
                  <a:srgbClr val="2C3176"/>
                </a:solidFill>
                <a:latin typeface="Marianne" panose="020B0604020202020204" charset="0"/>
              </a:rPr>
              <a:t>2) Entretiens de diagnostic</a:t>
            </a:r>
            <a:endParaRPr sz="4000" kern="1200">
              <a:solidFill>
                <a:srgbClr val="2C3176"/>
              </a:solidFill>
              <a:latin typeface="Marianne" panose="020B0604020202020204" charset="0"/>
            </a:endParaRPr>
          </a:p>
        </p:txBody>
      </p:sp>
      <p:pic>
        <p:nvPicPr>
          <p:cNvPr id="17" name="Picture 2" descr="Meeting Icons – Download for Free in PNG and SVG">
            <a:extLst>
              <a:ext uri="{FF2B5EF4-FFF2-40B4-BE49-F238E27FC236}">
                <a16:creationId xmlns:a16="http://schemas.microsoft.com/office/drawing/2014/main" id="{48977BA8-F7C4-4A67-AB8F-64347C95C1F1}"/>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2000"/>
                    </a14:imgEffect>
                    <a14:imgEffect>
                      <a14:colorTemperature colorTemp="6660"/>
                    </a14:imgEffect>
                    <a14:imgEffect>
                      <a14:saturation sat="400000"/>
                    </a14:imgEffect>
                    <a14:imgEffect>
                      <a14:brightnessContrast bright="-42000" contrast="100000"/>
                    </a14:imgEffect>
                  </a14:imgLayer>
                </a14:imgProps>
              </a:ext>
              <a:ext uri="{28A0092B-C50C-407E-A947-70E740481C1C}">
                <a14:useLocalDpi xmlns:a14="http://schemas.microsoft.com/office/drawing/2010/main" val="0"/>
              </a:ext>
            </a:extLst>
          </a:blip>
          <a:srcRect l="13076" t="10718" r="10001" b="19214"/>
          <a:stretch/>
        </p:blipFill>
        <p:spPr bwMode="auto">
          <a:xfrm>
            <a:off x="11674647" y="180290"/>
            <a:ext cx="1110020" cy="108888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992EF366-EE2D-43FE-ABF3-245DECB2F1DC}"/>
              </a:ext>
            </a:extLst>
          </p:cNvPr>
          <p:cNvSpPr/>
          <p:nvPr/>
        </p:nvSpPr>
        <p:spPr>
          <a:xfrm>
            <a:off x="4137129" y="1535644"/>
            <a:ext cx="7981223" cy="843821"/>
          </a:xfrm>
          <a:prstGeom prst="rect">
            <a:avLst/>
          </a:prstGeom>
        </p:spPr>
        <p:txBody>
          <a:bodyPr wrap="none">
            <a:spAutoFit/>
          </a:bodyPr>
          <a:lstStyle/>
          <a:p>
            <a:pPr marL="12700" algn="ctr">
              <a:lnSpc>
                <a:spcPct val="100000"/>
              </a:lnSpc>
              <a:spcBef>
                <a:spcPts val="114"/>
              </a:spcBef>
            </a:pPr>
            <a:r>
              <a:rPr lang="fr-FR" sz="2400" b="1" spc="10" dirty="0">
                <a:solidFill>
                  <a:srgbClr val="2C3176"/>
                </a:solidFill>
                <a:latin typeface="Marianne" charset="0"/>
                <a:ea typeface="Marianne" charset="0"/>
                <a:cs typeface="Marianne" charset="0"/>
              </a:rPr>
              <a:t>Comprendre par fonction les connaissances et les ambitions </a:t>
            </a:r>
          </a:p>
          <a:p>
            <a:pPr marL="12700" algn="ctr">
              <a:lnSpc>
                <a:spcPct val="100000"/>
              </a:lnSpc>
              <a:spcBef>
                <a:spcPts val="114"/>
              </a:spcBef>
            </a:pPr>
            <a:r>
              <a:rPr lang="fr-FR" sz="2400" b="1" spc="10" dirty="0">
                <a:solidFill>
                  <a:srgbClr val="2C3176"/>
                </a:solidFill>
                <a:latin typeface="Marianne" charset="0"/>
                <a:ea typeface="Marianne" charset="0"/>
                <a:cs typeface="Marianne" charset="0"/>
              </a:rPr>
              <a:t>des collectivités sur le Numérique responsable</a:t>
            </a:r>
            <a:endParaRPr lang="fr-FR" sz="2400" b="1" dirty="0">
              <a:latin typeface="Marianne" charset="0"/>
              <a:ea typeface="Marianne" charset="0"/>
              <a:cs typeface="Marianne" charset="0"/>
            </a:endParaRPr>
          </a:p>
        </p:txBody>
      </p:sp>
      <p:sp>
        <p:nvSpPr>
          <p:cNvPr id="30" name="Rectangle 29">
            <a:extLst>
              <a:ext uri="{FF2B5EF4-FFF2-40B4-BE49-F238E27FC236}">
                <a16:creationId xmlns:a16="http://schemas.microsoft.com/office/drawing/2014/main" id="{16CA04C8-F868-4B44-97E5-167488ED74C2}"/>
              </a:ext>
            </a:extLst>
          </p:cNvPr>
          <p:cNvSpPr/>
          <p:nvPr/>
        </p:nvSpPr>
        <p:spPr>
          <a:xfrm>
            <a:off x="3548088"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latin typeface="Marianne"/>
              </a:rPr>
              <a:t>Chargé Achats</a:t>
            </a:r>
          </a:p>
        </p:txBody>
      </p:sp>
      <p:sp>
        <p:nvSpPr>
          <p:cNvPr id="31" name="Rectangle 30">
            <a:extLst>
              <a:ext uri="{FF2B5EF4-FFF2-40B4-BE49-F238E27FC236}">
                <a16:creationId xmlns:a16="http://schemas.microsoft.com/office/drawing/2014/main" id="{B8BDA04A-5413-4460-9FB4-B97C1386E06F}"/>
              </a:ext>
            </a:extLst>
          </p:cNvPr>
          <p:cNvSpPr/>
          <p:nvPr/>
        </p:nvSpPr>
        <p:spPr>
          <a:xfrm>
            <a:off x="5190621"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0" u="none" strike="noStrike" dirty="0">
                <a:solidFill>
                  <a:schemeClr val="bg1"/>
                </a:solidFill>
                <a:effectLst/>
                <a:latin typeface="Marianne" panose="020B0604020202020204"/>
              </a:rPr>
              <a:t>Chargé ou prestataire informatique</a:t>
            </a:r>
            <a:endParaRPr lang="fr-FR" sz="1300" b="1" dirty="0">
              <a:solidFill>
                <a:schemeClr val="bg1"/>
              </a:solidFill>
              <a:latin typeface="Marianne"/>
            </a:endParaRPr>
          </a:p>
        </p:txBody>
      </p:sp>
      <p:sp>
        <p:nvSpPr>
          <p:cNvPr id="36" name="Rectangle 35">
            <a:extLst>
              <a:ext uri="{FF2B5EF4-FFF2-40B4-BE49-F238E27FC236}">
                <a16:creationId xmlns:a16="http://schemas.microsoft.com/office/drawing/2014/main" id="{7A385946-F3A3-4E10-A1BE-48481C778CFB}"/>
              </a:ext>
            </a:extLst>
          </p:cNvPr>
          <p:cNvSpPr/>
          <p:nvPr/>
        </p:nvSpPr>
        <p:spPr>
          <a:xfrm>
            <a:off x="6833155"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latin typeface="Marianne"/>
              </a:rPr>
              <a:t>Chargé NR et/ou environnement</a:t>
            </a:r>
          </a:p>
        </p:txBody>
      </p:sp>
      <p:sp>
        <p:nvSpPr>
          <p:cNvPr id="37" name="Rectangle 36">
            <a:extLst>
              <a:ext uri="{FF2B5EF4-FFF2-40B4-BE49-F238E27FC236}">
                <a16:creationId xmlns:a16="http://schemas.microsoft.com/office/drawing/2014/main" id="{5135658C-3012-4BCB-B055-2111D668724D}"/>
              </a:ext>
            </a:extLst>
          </p:cNvPr>
          <p:cNvSpPr/>
          <p:nvPr/>
        </p:nvSpPr>
        <p:spPr>
          <a:xfrm>
            <a:off x="8475688"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latin typeface="Marianne"/>
              </a:rPr>
              <a:t>Elu(s)</a:t>
            </a:r>
          </a:p>
        </p:txBody>
      </p:sp>
      <p:sp>
        <p:nvSpPr>
          <p:cNvPr id="41" name="Rectangle 40">
            <a:extLst>
              <a:ext uri="{FF2B5EF4-FFF2-40B4-BE49-F238E27FC236}">
                <a16:creationId xmlns:a16="http://schemas.microsoft.com/office/drawing/2014/main" id="{9D323862-DC3F-47EC-84CE-50197D9F0B6E}"/>
              </a:ext>
            </a:extLst>
          </p:cNvPr>
          <p:cNvSpPr/>
          <p:nvPr/>
        </p:nvSpPr>
        <p:spPr>
          <a:xfrm>
            <a:off x="10118221"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latin typeface="Marianne"/>
              </a:rPr>
              <a:t>Chargé RH / formation / communication</a:t>
            </a:r>
          </a:p>
        </p:txBody>
      </p:sp>
      <p:graphicFrame>
        <p:nvGraphicFramePr>
          <p:cNvPr id="50" name="Table 8">
            <a:extLst>
              <a:ext uri="{FF2B5EF4-FFF2-40B4-BE49-F238E27FC236}">
                <a16:creationId xmlns:a16="http://schemas.microsoft.com/office/drawing/2014/main" id="{C6474ADC-13DA-42FC-822E-598F7AA51ADC}"/>
              </a:ext>
            </a:extLst>
          </p:cNvPr>
          <p:cNvGraphicFramePr>
            <a:graphicFrameLocks noGrp="1"/>
          </p:cNvGraphicFramePr>
          <p:nvPr>
            <p:extLst>
              <p:ext uri="{D42A27DB-BD31-4B8C-83A1-F6EECF244321}">
                <p14:modId xmlns:p14="http://schemas.microsoft.com/office/powerpoint/2010/main" val="27362418"/>
              </p:ext>
            </p:extLst>
          </p:nvPr>
        </p:nvGraphicFramePr>
        <p:xfrm>
          <a:off x="1623975" y="3931249"/>
          <a:ext cx="10016225" cy="2939340"/>
        </p:xfrm>
        <a:graphic>
          <a:graphicData uri="http://schemas.openxmlformats.org/drawingml/2006/table">
            <a:tbl>
              <a:tblPr bandRow="1">
                <a:tableStyleId>{5C22544A-7EE6-4342-B048-85BDC9FD1C3A}</a:tableStyleId>
              </a:tblPr>
              <a:tblGrid>
                <a:gridCol w="1764799">
                  <a:extLst>
                    <a:ext uri="{9D8B030D-6E8A-4147-A177-3AD203B41FA5}">
                      <a16:colId xmlns:a16="http://schemas.microsoft.com/office/drawing/2014/main" val="2734706940"/>
                    </a:ext>
                  </a:extLst>
                </a:gridCol>
                <a:gridCol w="1650286">
                  <a:extLst>
                    <a:ext uri="{9D8B030D-6E8A-4147-A177-3AD203B41FA5}">
                      <a16:colId xmlns:a16="http://schemas.microsoft.com/office/drawing/2014/main" val="2477082095"/>
                    </a:ext>
                  </a:extLst>
                </a:gridCol>
                <a:gridCol w="1650286">
                  <a:extLst>
                    <a:ext uri="{9D8B030D-6E8A-4147-A177-3AD203B41FA5}">
                      <a16:colId xmlns:a16="http://schemas.microsoft.com/office/drawing/2014/main" val="1850582754"/>
                    </a:ext>
                  </a:extLst>
                </a:gridCol>
                <a:gridCol w="1650286">
                  <a:extLst>
                    <a:ext uri="{9D8B030D-6E8A-4147-A177-3AD203B41FA5}">
                      <a16:colId xmlns:a16="http://schemas.microsoft.com/office/drawing/2014/main" val="2392962617"/>
                    </a:ext>
                  </a:extLst>
                </a:gridCol>
                <a:gridCol w="1684169">
                  <a:extLst>
                    <a:ext uri="{9D8B030D-6E8A-4147-A177-3AD203B41FA5}">
                      <a16:colId xmlns:a16="http://schemas.microsoft.com/office/drawing/2014/main" val="505590558"/>
                    </a:ext>
                  </a:extLst>
                </a:gridCol>
                <a:gridCol w="1616399">
                  <a:extLst>
                    <a:ext uri="{9D8B030D-6E8A-4147-A177-3AD203B41FA5}">
                      <a16:colId xmlns:a16="http://schemas.microsoft.com/office/drawing/2014/main" val="617802993"/>
                    </a:ext>
                  </a:extLst>
                </a:gridCol>
              </a:tblGrid>
              <a:tr h="624358">
                <a:tc>
                  <a:txBody>
                    <a:bodyPr/>
                    <a:lstStyle/>
                    <a:p>
                      <a:pPr algn="ctr" fontAlgn="b"/>
                      <a:r>
                        <a:rPr lang="fr-FR" sz="1500" b="1" i="0" u="none" strike="noStrike">
                          <a:solidFill>
                            <a:srgbClr val="000000"/>
                          </a:solidFill>
                          <a:effectLst/>
                          <a:latin typeface="Calibri" panose="020F0502020204030204" pitchFamily="34" charset="0"/>
                        </a:rPr>
                        <a:t>Temps d’entretien préconisé</a:t>
                      </a:r>
                    </a:p>
                  </a:txBody>
                  <a:tcPr marL="0" marR="0" marT="0" marB="0" anchor="ctr">
                    <a:lnL w="12700" cap="flat" cmpd="sng" algn="ctr">
                      <a:no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12700" cmpd="sng">
                      <a:noFill/>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12700" cmpd="sng">
                      <a:noFill/>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12700" cmpd="sng">
                      <a:noFill/>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12700" cmpd="sng">
                      <a:noFill/>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12700" cmpd="sng">
                      <a:noFill/>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12700" cmpd="sng">
                      <a:noFill/>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9666448"/>
                  </a:ext>
                </a:extLst>
              </a:tr>
              <a:tr h="966071">
                <a:tc>
                  <a:txBody>
                    <a:bodyPr/>
                    <a:lstStyle/>
                    <a:p>
                      <a:pPr algn="ctr" fontAlgn="b"/>
                      <a:r>
                        <a:rPr lang="fr-FR" sz="1500" b="1" i="0" u="none" strike="noStrike">
                          <a:solidFill>
                            <a:srgbClr val="000000"/>
                          </a:solidFill>
                          <a:effectLst/>
                          <a:latin typeface="Calibri" panose="020F0502020204030204" pitchFamily="34" charset="0"/>
                        </a:rPr>
                        <a:t>Interlocuteur(s) collectivité</a:t>
                      </a:r>
                    </a:p>
                  </a:txBody>
                  <a:tcPr marL="0" marR="0" marT="0" marB="0" anchor="ctr">
                    <a:lnL w="12700" cap="flat" cmpd="sng" algn="ctr">
                      <a:no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highlight>
                          <a:srgbClr val="FFFF00"/>
                        </a:highligh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8711324"/>
                  </a:ext>
                </a:extLst>
              </a:tr>
              <a:tr h="724553">
                <a:tc>
                  <a:txBody>
                    <a:bodyPr/>
                    <a:lstStyle/>
                    <a:p>
                      <a:pPr algn="ctr" fontAlgn="b"/>
                      <a:r>
                        <a:rPr lang="fr-FR" sz="1500" b="1" i="0" u="none" strike="noStrike">
                          <a:solidFill>
                            <a:srgbClr val="000000"/>
                          </a:solidFill>
                          <a:effectLst/>
                          <a:latin typeface="Calibri" panose="020F0502020204030204" pitchFamily="34" charset="0"/>
                        </a:rPr>
                        <a:t>Date d’entretien &amp; Horaire</a:t>
                      </a:r>
                    </a:p>
                  </a:txBody>
                  <a:tcPr marL="0" marR="0" marT="0" marB="0" anchor="ctr">
                    <a:lnL w="12700" cap="flat" cmpd="sng" algn="ctr">
                      <a:no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a typeface="+mn-ea"/>
                        <a:cs typeface="+mn-cs"/>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460716"/>
                  </a:ext>
                </a:extLst>
              </a:tr>
              <a:tr h="624358">
                <a:tc>
                  <a:txBody>
                    <a:bodyPr/>
                    <a:lstStyle/>
                    <a:p>
                      <a:pPr algn="ctr" fontAlgn="b"/>
                      <a:r>
                        <a:rPr lang="fr-FR" sz="1500" b="1" i="0" u="none" strike="noStrike">
                          <a:solidFill>
                            <a:srgbClr val="000000"/>
                          </a:solidFill>
                          <a:effectLst/>
                          <a:latin typeface="Calibri" panose="020F0502020204030204" pitchFamily="34" charset="0"/>
                        </a:rPr>
                        <a:t>Statut</a:t>
                      </a:r>
                    </a:p>
                  </a:txBody>
                  <a:tcPr marL="0" marR="0" marT="0" marB="0" anchor="ctr">
                    <a:lnL w="12700" cap="flat" cmpd="sng" algn="ctr">
                      <a:no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600" b="0" i="0" u="none" strike="noStrike" dirty="0">
                        <a:solidFill>
                          <a:schemeClr val="tx1"/>
                        </a:solidFill>
                        <a:effectLst/>
                        <a:latin typeface="Marianne" panose="020B0604020202020204"/>
                      </a:endParaRPr>
                    </a:p>
                  </a:txBody>
                  <a:tcPr marL="0" marR="0" marT="0" marB="0" anchor="ctr">
                    <a:lnL w="9525" cap="flat" cmpd="sng" algn="ctr">
                      <a:solidFill>
                        <a:schemeClr val="bg1">
                          <a:lumMod val="50000"/>
                        </a:schemeClr>
                      </a:solidFill>
                      <a:prstDash val="dot"/>
                      <a:round/>
                      <a:headEnd type="none" w="med" len="med"/>
                      <a:tailEnd type="none" w="med" len="med"/>
                    </a:lnL>
                    <a:lnR w="9525" cap="flat" cmpd="sng" algn="ctr">
                      <a:solidFill>
                        <a:schemeClr val="bg1">
                          <a:lumMod val="50000"/>
                        </a:schemeClr>
                      </a:solidFill>
                      <a:prstDash val="dot"/>
                      <a:round/>
                      <a:headEnd type="none" w="med" len="med"/>
                      <a:tailEnd type="none" w="med" len="med"/>
                    </a:lnR>
                    <a:lnT w="9525" cap="flat" cmpd="sng" algn="ctr">
                      <a:solidFill>
                        <a:schemeClr val="bg1">
                          <a:lumMod val="50000"/>
                        </a:schemeClr>
                      </a:solidFill>
                      <a:prstDash val="dot"/>
                      <a:round/>
                      <a:headEnd type="none" w="med" len="med"/>
                      <a:tailEnd type="none" w="med" len="med"/>
                    </a:lnT>
                    <a:lnB w="952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5442264"/>
                  </a:ext>
                </a:extLst>
              </a:tr>
            </a:tbl>
          </a:graphicData>
        </a:graphic>
      </p:graphicFrame>
      <p:sp>
        <p:nvSpPr>
          <p:cNvPr id="35" name="TextBox 34">
            <a:extLst>
              <a:ext uri="{FF2B5EF4-FFF2-40B4-BE49-F238E27FC236}">
                <a16:creationId xmlns:a16="http://schemas.microsoft.com/office/drawing/2014/main" id="{8DAB85C7-F4BD-4B16-BB98-8613E83495C9}"/>
              </a:ext>
            </a:extLst>
          </p:cNvPr>
          <p:cNvSpPr txBox="1">
            <a:spLocks/>
          </p:cNvSpPr>
          <p:nvPr/>
        </p:nvSpPr>
        <p:spPr>
          <a:xfrm>
            <a:off x="3231455" y="7123880"/>
            <a:ext cx="10059031" cy="1680649"/>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marL="342900" indent="-342900">
              <a:buFont typeface="Arial" panose="020B0604020202020204" pitchFamily="34" charset="0"/>
              <a:buChar char="•"/>
            </a:pPr>
            <a:r>
              <a:rPr lang="fr-FR" b="1" i="1" dirty="0">
                <a:latin typeface="Marianne" panose="020B0604020202020204"/>
              </a:rPr>
              <a:t>La liste des profils en haut du tableau doit être adaptée en amont par le référent selon les profils identifiés pour sa collectivité (cf. support Etape 1_Sécuriser les </a:t>
            </a:r>
            <a:r>
              <a:rPr lang="fr-FR" b="1" i="1" dirty="0" err="1">
                <a:latin typeface="Marianne" panose="020B0604020202020204"/>
              </a:rPr>
              <a:t>prérequis_page</a:t>
            </a:r>
            <a:r>
              <a:rPr lang="fr-FR" b="1" i="1" dirty="0">
                <a:latin typeface="Marianne" panose="020B0604020202020204"/>
              </a:rPr>
              <a:t> 4)</a:t>
            </a:r>
          </a:p>
          <a:p>
            <a:pPr marL="342900" indent="-342900">
              <a:buFont typeface="Arial" panose="020B0604020202020204" pitchFamily="34" charset="0"/>
              <a:buChar char="•"/>
            </a:pPr>
            <a:r>
              <a:rPr lang="fr-FR" b="1" i="1" dirty="0">
                <a:latin typeface="Marianne" panose="020B0604020202020204"/>
              </a:rPr>
              <a:t>Le reste du tableau doit être complété en séance</a:t>
            </a:r>
          </a:p>
          <a:p>
            <a:pPr marL="342900" indent="-342900">
              <a:buFont typeface="Arial" panose="020B0604020202020204" pitchFamily="34" charset="0"/>
              <a:buChar char="•"/>
            </a:pPr>
            <a:r>
              <a:rPr lang="fr-FR" b="1" i="1" dirty="0">
                <a:latin typeface="Marianne" panose="020B0604020202020204"/>
              </a:rPr>
              <a:t>La durée recommandée d’un entretien est entre 30 min et 2h selon le profil. Il est notamment recommandé de prévoir un créneau plus important avec le responsable ou prestataire informatique, qui devra répondre à plus de questions.</a:t>
            </a:r>
          </a:p>
          <a:p>
            <a:pPr algn="ctr"/>
            <a:endParaRPr lang="fr-FR" b="1" i="1" dirty="0">
              <a:latin typeface="Marianne" panose="020B0604020202020204"/>
            </a:endParaRPr>
          </a:p>
        </p:txBody>
      </p:sp>
      <p:pic>
        <p:nvPicPr>
          <p:cNvPr id="40" name="Picture 2" descr="Pencil ">
            <a:extLst>
              <a:ext uri="{FF2B5EF4-FFF2-40B4-BE49-F238E27FC236}">
                <a16:creationId xmlns:a16="http://schemas.microsoft.com/office/drawing/2014/main" id="{062F09F8-41E4-4A9D-A9B5-6BF3AB79EF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8600" y="2957733"/>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5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1000517" y="471574"/>
            <a:ext cx="14254967" cy="630300"/>
          </a:xfrm>
          <a:prstGeom prst="rect">
            <a:avLst/>
          </a:prstGeom>
        </p:spPr>
        <p:txBody>
          <a:bodyPr vert="horz" wrap="square" lIns="0" tIns="14604" rIns="0" bIns="0" rtlCol="0">
            <a:spAutoFit/>
          </a:bodyPr>
          <a:lstStyle/>
          <a:p>
            <a:pPr marL="12700" algn="ctr" defTabSz="914377" rtl="0">
              <a:spcBef>
                <a:spcPts val="115"/>
              </a:spcBef>
            </a:pPr>
            <a:r>
              <a:rPr lang="fr-FR" sz="4000" kern="1200">
                <a:solidFill>
                  <a:srgbClr val="2C3176"/>
                </a:solidFill>
                <a:latin typeface="Marianne" panose="020B0604020202020204" charset="0"/>
              </a:rPr>
              <a:t>3) Inventaire quantitatif flash</a:t>
            </a:r>
            <a:endParaRPr sz="4000" kern="1200">
              <a:solidFill>
                <a:srgbClr val="2C3176"/>
              </a:solidFill>
              <a:latin typeface="Marianne" panose="020B0604020202020204" charset="0"/>
            </a:endParaRPr>
          </a:p>
        </p:txBody>
      </p:sp>
      <p:pic>
        <p:nvPicPr>
          <p:cNvPr id="17" name="Picture 16" descr="Shape&#10;&#10;Description automatically generated with low confidence">
            <a:extLst>
              <a:ext uri="{FF2B5EF4-FFF2-40B4-BE49-F238E27FC236}">
                <a16:creationId xmlns:a16="http://schemas.microsoft.com/office/drawing/2014/main" id="{E536E3DC-9573-46DB-9FAC-DF301C3B2A0A}"/>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994588" y="295747"/>
            <a:ext cx="914741" cy="914741"/>
          </a:xfrm>
          <a:prstGeom prst="rect">
            <a:avLst/>
          </a:prstGeom>
        </p:spPr>
      </p:pic>
      <p:sp>
        <p:nvSpPr>
          <p:cNvPr id="3" name="Rectangle 2">
            <a:extLst>
              <a:ext uri="{FF2B5EF4-FFF2-40B4-BE49-F238E27FC236}">
                <a16:creationId xmlns:a16="http://schemas.microsoft.com/office/drawing/2014/main" id="{12E0AE16-8B1B-4A60-B9BB-CD1BA844C3E8}"/>
              </a:ext>
            </a:extLst>
          </p:cNvPr>
          <p:cNvSpPr/>
          <p:nvPr/>
        </p:nvSpPr>
        <p:spPr>
          <a:xfrm>
            <a:off x="3479800" y="2452778"/>
            <a:ext cx="9255224" cy="4572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rPr>
              <a:t>Liste des questions quantitatives </a:t>
            </a:r>
            <a:r>
              <a:rPr lang="fr-FR">
                <a:solidFill>
                  <a:schemeClr val="bg1"/>
                </a:solidFill>
              </a:rPr>
              <a:t>(</a:t>
            </a:r>
            <a:r>
              <a:rPr lang="fr-FR" dirty="0">
                <a:solidFill>
                  <a:schemeClr val="bg1"/>
                </a:solidFill>
              </a:rPr>
              <a:t>35</a:t>
            </a:r>
            <a:r>
              <a:rPr lang="fr-FR">
                <a:solidFill>
                  <a:schemeClr val="bg1"/>
                </a:solidFill>
              </a:rPr>
              <a:t> au total)</a:t>
            </a:r>
          </a:p>
        </p:txBody>
      </p:sp>
      <p:graphicFrame>
        <p:nvGraphicFramePr>
          <p:cNvPr id="6" name="Table 5">
            <a:extLst>
              <a:ext uri="{FF2B5EF4-FFF2-40B4-BE49-F238E27FC236}">
                <a16:creationId xmlns:a16="http://schemas.microsoft.com/office/drawing/2014/main" id="{E58DFB73-7876-4829-9ABC-FD774398607E}"/>
              </a:ext>
            </a:extLst>
          </p:cNvPr>
          <p:cNvGraphicFramePr>
            <a:graphicFrameLocks noGrp="1"/>
          </p:cNvGraphicFramePr>
          <p:nvPr>
            <p:extLst>
              <p:ext uri="{D42A27DB-BD31-4B8C-83A1-F6EECF244321}">
                <p14:modId xmlns:p14="http://schemas.microsoft.com/office/powerpoint/2010/main" val="4239782708"/>
              </p:ext>
            </p:extLst>
          </p:nvPr>
        </p:nvGraphicFramePr>
        <p:xfrm>
          <a:off x="3500119" y="2986179"/>
          <a:ext cx="4410436" cy="5101206"/>
        </p:xfrm>
        <a:graphic>
          <a:graphicData uri="http://schemas.openxmlformats.org/drawingml/2006/table">
            <a:tbl>
              <a:tblPr firstRow="1" bandRow="1">
                <a:tableStyleId>{7DF18680-E054-41AD-8BC1-D1AEF772440D}</a:tableStyleId>
              </a:tblPr>
              <a:tblGrid>
                <a:gridCol w="421641">
                  <a:extLst>
                    <a:ext uri="{9D8B030D-6E8A-4147-A177-3AD203B41FA5}">
                      <a16:colId xmlns:a16="http://schemas.microsoft.com/office/drawing/2014/main" val="4034638028"/>
                    </a:ext>
                  </a:extLst>
                </a:gridCol>
                <a:gridCol w="3988795">
                  <a:extLst>
                    <a:ext uri="{9D8B030D-6E8A-4147-A177-3AD203B41FA5}">
                      <a16:colId xmlns:a16="http://schemas.microsoft.com/office/drawing/2014/main" val="2642277387"/>
                    </a:ext>
                  </a:extLst>
                </a:gridCol>
              </a:tblGrid>
              <a:tr h="517086">
                <a:tc>
                  <a:txBody>
                    <a:bodyPr/>
                    <a:lstStyle/>
                    <a:p>
                      <a:pPr algn="ctr" fontAlgn="ctr"/>
                      <a:r>
                        <a:rPr lang="fr-FR" sz="1200" b="1" i="0" u="none" strike="noStrike" noProof="0" dirty="0">
                          <a:solidFill>
                            <a:srgbClr val="06806C"/>
                          </a:solidFill>
                          <a:effectLst/>
                          <a:latin typeface="Marianne"/>
                        </a:rPr>
                        <a:t>#</a:t>
                      </a:r>
                    </a:p>
                  </a:txBody>
                  <a:tcPr marL="0" marR="0" marT="0" marB="0" anchor="ctr">
                    <a:lnB w="38100" cap="flat" cmpd="sng" algn="ctr">
                      <a:solidFill>
                        <a:srgbClr val="06806C"/>
                      </a:solidFill>
                      <a:prstDash val="solid"/>
                      <a:round/>
                      <a:headEnd type="none" w="med" len="med"/>
                      <a:tailEnd type="none" w="med" len="med"/>
                    </a:lnB>
                    <a:noFill/>
                  </a:tcPr>
                </a:tc>
                <a:tc>
                  <a:txBody>
                    <a:bodyPr/>
                    <a:lstStyle/>
                    <a:p>
                      <a:pPr algn="ctr" fontAlgn="ctr"/>
                      <a:r>
                        <a:rPr lang="fr-FR" sz="1200" u="none" strike="noStrike" noProof="0" dirty="0">
                          <a:solidFill>
                            <a:srgbClr val="06806C"/>
                          </a:solidFill>
                          <a:effectLst/>
                          <a:latin typeface="Marianne"/>
                        </a:rPr>
                        <a:t>Question</a:t>
                      </a:r>
                      <a:endParaRPr lang="fr-FR" sz="1200" b="1" i="0" u="none" strike="noStrike" noProof="0" dirty="0">
                        <a:solidFill>
                          <a:srgbClr val="06806C"/>
                        </a:solidFill>
                        <a:effectLst/>
                        <a:latin typeface="Marianne"/>
                      </a:endParaRPr>
                    </a:p>
                  </a:txBody>
                  <a:tcPr marL="0" marR="0" marT="0" marB="0" anchor="ctr">
                    <a:lnB w="38100" cap="flat" cmpd="sng" algn="ctr">
                      <a:solidFill>
                        <a:srgbClr val="06806C"/>
                      </a:solidFill>
                      <a:prstDash val="solid"/>
                      <a:round/>
                      <a:headEnd type="none" w="med" len="med"/>
                      <a:tailEnd type="none" w="med" len="med"/>
                    </a:lnB>
                    <a:noFill/>
                  </a:tcPr>
                </a:tc>
                <a:extLst>
                  <a:ext uri="{0D108BD9-81ED-4DB2-BD59-A6C34878D82A}">
                    <a16:rowId xmlns:a16="http://schemas.microsoft.com/office/drawing/2014/main" val="1710740412"/>
                  </a:ext>
                </a:extLst>
              </a:tr>
              <a:tr h="382177">
                <a:tc>
                  <a:txBody>
                    <a:bodyPr/>
                    <a:lstStyle/>
                    <a:p>
                      <a:pPr algn="ctr" fontAlgn="ctr"/>
                      <a:r>
                        <a:rPr lang="fr-FR" sz="1200" b="0" i="0" u="none" strike="noStrike" noProof="0" dirty="0">
                          <a:solidFill>
                            <a:srgbClr val="000000"/>
                          </a:solidFill>
                          <a:effectLst/>
                          <a:latin typeface="Calibri" panose="020F0502020204030204" pitchFamily="34" charset="0"/>
                        </a:rPr>
                        <a:t>1</a:t>
                      </a:r>
                    </a:p>
                  </a:txBody>
                  <a:tcPr marL="72000" marR="72000" marT="0" marB="0" anchor="ctr">
                    <a:lnT w="38100" cap="flat" cmpd="sng" algn="ctr">
                      <a:solidFill>
                        <a:srgbClr val="06806C"/>
                      </a:solidFill>
                      <a:prstDash val="solid"/>
                      <a:round/>
                      <a:headEnd type="none" w="med" len="med"/>
                      <a:tailEnd type="none" w="med" len="med"/>
                    </a:lnT>
                  </a:tcP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 est le nombre d'agents de la collectivité concernés par vos services numériques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lnT w="38100" cap="flat" cmpd="sng" algn="ctr">
                      <a:solidFill>
                        <a:srgbClr val="06806C"/>
                      </a:solidFill>
                      <a:prstDash val="solid"/>
                      <a:round/>
                      <a:headEnd type="none" w="med" len="med"/>
                      <a:tailEnd type="none" w="med" len="med"/>
                    </a:lnT>
                  </a:tcPr>
                </a:tc>
                <a:extLst>
                  <a:ext uri="{0D108BD9-81ED-4DB2-BD59-A6C34878D82A}">
                    <a16:rowId xmlns:a16="http://schemas.microsoft.com/office/drawing/2014/main" val="2506015078"/>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2</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d'unités centrales</a:t>
                      </a:r>
                    </a:p>
                  </a:txBody>
                  <a:tcPr marL="0" marR="0" marT="0" marB="0" anchor="ctr"/>
                </a:tc>
                <a:extLst>
                  <a:ext uri="{0D108BD9-81ED-4DB2-BD59-A6C34878D82A}">
                    <a16:rowId xmlns:a16="http://schemas.microsoft.com/office/drawing/2014/main" val="3505281913"/>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3</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de PC portables</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709240167"/>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4</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de tablettes</a:t>
                      </a:r>
                    </a:p>
                  </a:txBody>
                  <a:tcPr marL="0" marR="0" marT="0" marB="0" anchor="ctr"/>
                </a:tc>
                <a:extLst>
                  <a:ext uri="{0D108BD9-81ED-4DB2-BD59-A6C34878D82A}">
                    <a16:rowId xmlns:a16="http://schemas.microsoft.com/office/drawing/2014/main" val="3020141743"/>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5</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de téléphone IP</a:t>
                      </a:r>
                    </a:p>
                  </a:txBody>
                  <a:tcPr marL="0" marR="0" marT="0" marB="0" anchor="ctr"/>
                </a:tc>
                <a:extLst>
                  <a:ext uri="{0D108BD9-81ED-4DB2-BD59-A6C34878D82A}">
                    <a16:rowId xmlns:a16="http://schemas.microsoft.com/office/drawing/2014/main" val="2789339131"/>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6</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de smartphones</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413550253"/>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7</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de bornes WIFI</a:t>
                      </a:r>
                    </a:p>
                  </a:txBody>
                  <a:tcPr marL="0" marR="0" marT="0" marB="0" anchor="ctr"/>
                </a:tc>
                <a:extLst>
                  <a:ext uri="{0D108BD9-81ED-4DB2-BD59-A6C34878D82A}">
                    <a16:rowId xmlns:a16="http://schemas.microsoft.com/office/drawing/2014/main" val="907449824"/>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8</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d'enceintes</a:t>
                      </a:r>
                    </a:p>
                  </a:txBody>
                  <a:tcPr marL="0" marR="0" marT="0" marB="0" anchor="ctr"/>
                </a:tc>
                <a:extLst>
                  <a:ext uri="{0D108BD9-81ED-4DB2-BD59-A6C34878D82A}">
                    <a16:rowId xmlns:a16="http://schemas.microsoft.com/office/drawing/2014/main" val="1553288908"/>
                  </a:ext>
                </a:extLst>
              </a:tr>
              <a:tr h="191088">
                <a:tc>
                  <a:txBody>
                    <a:bodyPr/>
                    <a:lstStyle/>
                    <a:p>
                      <a:pPr algn="ctr" fontAlgn="ctr"/>
                      <a:r>
                        <a:rPr lang="fr-FR" sz="1200" b="0" i="0" u="none" strike="noStrike" noProof="0" dirty="0">
                          <a:solidFill>
                            <a:schemeClr val="tx1"/>
                          </a:solidFill>
                          <a:effectLst/>
                          <a:latin typeface="Calibri" panose="020F0502020204030204" pitchFamily="34" charset="0"/>
                        </a:rPr>
                        <a:t>9</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d'écrans plats (écrans externes, moniteurs,...)</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913098624"/>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10</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d'écrans TV</a:t>
                      </a:r>
                    </a:p>
                  </a:txBody>
                  <a:tcPr marL="0" marR="0" marT="0" marB="0" anchor="ctr"/>
                </a:tc>
                <a:extLst>
                  <a:ext uri="{0D108BD9-81ED-4DB2-BD59-A6C34878D82A}">
                    <a16:rowId xmlns:a16="http://schemas.microsoft.com/office/drawing/2014/main" val="1257333906"/>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11</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Taille moyenne des écrans</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256060020"/>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12</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imprimantes en réseau</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937485903"/>
                  </a:ext>
                </a:extLst>
              </a:tr>
              <a:tr h="197096">
                <a:tc>
                  <a:txBody>
                    <a:bodyPr/>
                    <a:lstStyle/>
                    <a:p>
                      <a:pPr algn="ctr" fontAlgn="ctr"/>
                      <a:r>
                        <a:rPr lang="fr-FR" sz="1200" b="0" i="0" u="none" strike="noStrike" noProof="0" dirty="0">
                          <a:solidFill>
                            <a:srgbClr val="000000"/>
                          </a:solidFill>
                          <a:effectLst/>
                          <a:latin typeface="Calibri" panose="020F0502020204030204" pitchFamily="34" charset="0"/>
                        </a:rPr>
                        <a:t>13</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imprimantes personnelles</a:t>
                      </a:r>
                    </a:p>
                  </a:txBody>
                  <a:tcPr marL="0" marR="0" marT="0" marB="0" anchor="ctr"/>
                </a:tc>
                <a:extLst>
                  <a:ext uri="{0D108BD9-81ED-4DB2-BD59-A6C34878D82A}">
                    <a16:rowId xmlns:a16="http://schemas.microsoft.com/office/drawing/2014/main" val="2157717455"/>
                  </a:ext>
                </a:extLst>
              </a:tr>
              <a:tr h="190199">
                <a:tc>
                  <a:txBody>
                    <a:bodyPr/>
                    <a:lstStyle/>
                    <a:p>
                      <a:pPr algn="ctr" fontAlgn="ctr"/>
                      <a:r>
                        <a:rPr lang="fr-FR" sz="1200" b="0" i="0" u="none" strike="noStrike" noProof="0" dirty="0">
                          <a:solidFill>
                            <a:srgbClr val="000000"/>
                          </a:solidFill>
                          <a:effectLst/>
                          <a:latin typeface="Calibri" panose="020F0502020204030204" pitchFamily="34" charset="0"/>
                        </a:rPr>
                        <a:t>14</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Poids DEEE par an</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63049924"/>
                  </a:ext>
                </a:extLst>
              </a:tr>
              <a:tr h="380398">
                <a:tc>
                  <a:txBody>
                    <a:bodyPr/>
                    <a:lstStyle/>
                    <a:p>
                      <a:pPr algn="ctr" fontAlgn="ctr"/>
                      <a:r>
                        <a:rPr lang="fr-FR" sz="1200" b="0" i="0" u="none" strike="noStrike" noProof="0" dirty="0">
                          <a:solidFill>
                            <a:srgbClr val="000000"/>
                          </a:solidFill>
                          <a:effectLst/>
                          <a:latin typeface="Calibri" panose="020F0502020204030204" pitchFamily="34" charset="0"/>
                        </a:rPr>
                        <a:t>15</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Nombre de nouveaux outils / logiciels introduits dans votre organisation par an</a:t>
                      </a:r>
                    </a:p>
                  </a:txBody>
                  <a:tcPr marL="0" marR="0" marT="0" marB="0" anchor="ctr"/>
                </a:tc>
                <a:extLst>
                  <a:ext uri="{0D108BD9-81ED-4DB2-BD59-A6C34878D82A}">
                    <a16:rowId xmlns:a16="http://schemas.microsoft.com/office/drawing/2014/main" val="1607679373"/>
                  </a:ext>
                </a:extLst>
              </a:tr>
              <a:tr h="380398">
                <a:tc>
                  <a:txBody>
                    <a:bodyPr/>
                    <a:lstStyle/>
                    <a:p>
                      <a:pPr algn="ctr" fontAlgn="ctr"/>
                      <a:r>
                        <a:rPr lang="fr-FR" sz="1200" b="0" i="0" u="none" strike="noStrike" noProof="0" dirty="0">
                          <a:solidFill>
                            <a:srgbClr val="000000"/>
                          </a:solidFill>
                          <a:effectLst/>
                          <a:latin typeface="Calibri" panose="020F0502020204030204" pitchFamily="34" charset="0"/>
                        </a:rPr>
                        <a:t>16</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 est le pourcentage d'agents qui disposent de plusieurs écrans d'ordinateur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64189480"/>
                  </a:ext>
                </a:extLst>
              </a:tr>
              <a:tr h="190199">
                <a:tc>
                  <a:txBody>
                    <a:bodyPr/>
                    <a:lstStyle/>
                    <a:p>
                      <a:pPr algn="ctr" fontAlgn="ctr"/>
                      <a:r>
                        <a:rPr lang="fr-FR" sz="1200" b="0" i="0" u="none" strike="noStrike" noProof="0" dirty="0">
                          <a:solidFill>
                            <a:srgbClr val="000000"/>
                          </a:solidFill>
                          <a:effectLst/>
                          <a:latin typeface="Calibri" panose="020F0502020204030204" pitchFamily="34" charset="0"/>
                        </a:rPr>
                        <a:t>17</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 est le taux d'utilisation moyen des postes de travail ?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547252683"/>
                  </a:ext>
                </a:extLst>
              </a:tr>
              <a:tr h="190199">
                <a:tc>
                  <a:txBody>
                    <a:bodyPr/>
                    <a:lstStyle/>
                    <a:p>
                      <a:pPr algn="ctr" fontAlgn="ctr"/>
                      <a:r>
                        <a:rPr lang="fr-FR" sz="1200" b="0" i="0" u="none" strike="noStrike" noProof="0" dirty="0">
                          <a:solidFill>
                            <a:srgbClr val="000000"/>
                          </a:solidFill>
                          <a:effectLst/>
                          <a:latin typeface="Calibri" panose="020F0502020204030204" pitchFamily="34" charset="0"/>
                        </a:rPr>
                        <a:t>18</a:t>
                      </a:r>
                    </a:p>
                  </a:txBody>
                  <a:tcPr marL="72000" marR="72000" marT="0" marB="0" anchor="ctr">
                    <a:lnB w="12700" cap="flat" cmpd="sng" algn="ctr">
                      <a:solidFill>
                        <a:schemeClr val="bg1"/>
                      </a:solidFill>
                      <a:prstDash val="solid"/>
                      <a:round/>
                      <a:headEnd type="none" w="med" len="med"/>
                      <a:tailEnd type="none" w="med" len="med"/>
                    </a:lnB>
                  </a:tcP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unités centrales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8890264"/>
                  </a:ext>
                </a:extLst>
              </a:tr>
              <a:tr h="380398">
                <a:tc>
                  <a:txBody>
                    <a:bodyPr/>
                    <a:lstStyle/>
                    <a:p>
                      <a:pPr algn="ctr" fontAlgn="ctr"/>
                      <a:r>
                        <a:rPr lang="fr-FR" sz="1200" b="0" i="0" u="none" strike="noStrike" noProof="0" dirty="0">
                          <a:solidFill>
                            <a:srgbClr val="000000"/>
                          </a:solidFill>
                          <a:effectLst/>
                          <a:latin typeface="Calibri" panose="020F0502020204030204" pitchFamily="34" charset="0"/>
                        </a:rPr>
                        <a:t>19</a:t>
                      </a:r>
                    </a:p>
                  </a:txBody>
                  <a:tcPr marL="72000" marR="7200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ordinateurs portables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4629254"/>
                  </a:ext>
                </a:extLst>
              </a:tr>
              <a:tr h="191088">
                <a:tc>
                  <a:txBody>
                    <a:bodyPr/>
                    <a:lstStyle/>
                    <a:p>
                      <a:pPr algn="ctr" fontAlgn="ctr"/>
                      <a:r>
                        <a:rPr lang="fr-FR" sz="1200" b="0" i="0" u="none" strike="noStrike" noProof="0" dirty="0">
                          <a:solidFill>
                            <a:srgbClr val="000000"/>
                          </a:solidFill>
                          <a:effectLst/>
                          <a:latin typeface="Calibri" panose="020F0502020204030204" pitchFamily="34" charset="0"/>
                        </a:rPr>
                        <a:t>20</a:t>
                      </a:r>
                    </a:p>
                  </a:txBody>
                  <a:tcPr marL="72000" marR="72000" marT="0" marB="0" anchor="ctr">
                    <a:lnT w="12700" cap="flat" cmpd="sng" algn="ctr">
                      <a:solidFill>
                        <a:schemeClr val="bg1"/>
                      </a:solidFill>
                      <a:prstDash val="solid"/>
                      <a:round/>
                      <a:headEnd type="none" w="med" len="med"/>
                      <a:tailEnd type="none" w="med" len="med"/>
                    </a:lnT>
                  </a:tcP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tablettes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46762873"/>
                  </a:ext>
                </a:extLst>
              </a:tr>
            </a:tbl>
          </a:graphicData>
        </a:graphic>
      </p:graphicFrame>
      <p:grpSp>
        <p:nvGrpSpPr>
          <p:cNvPr id="25" name="Group 24">
            <a:extLst>
              <a:ext uri="{FF2B5EF4-FFF2-40B4-BE49-F238E27FC236}">
                <a16:creationId xmlns:a16="http://schemas.microsoft.com/office/drawing/2014/main" id="{38E380B8-C767-4DBB-BAD6-A41E1D3EC76A}"/>
              </a:ext>
            </a:extLst>
          </p:cNvPr>
          <p:cNvGrpSpPr/>
          <p:nvPr/>
        </p:nvGrpSpPr>
        <p:grpSpPr>
          <a:xfrm>
            <a:off x="4169178" y="8449749"/>
            <a:ext cx="619847" cy="490085"/>
            <a:chOff x="16270214" y="6162283"/>
            <a:chExt cx="3207176" cy="2529724"/>
          </a:xfrm>
        </p:grpSpPr>
        <p:sp>
          <p:nvSpPr>
            <p:cNvPr id="29" name="Freeform 118">
              <a:extLst>
                <a:ext uri="{FF2B5EF4-FFF2-40B4-BE49-F238E27FC236}">
                  <a16:creationId xmlns:a16="http://schemas.microsoft.com/office/drawing/2014/main" id="{DE157F26-DFEE-4043-B784-A3D74541465B}"/>
                </a:ext>
              </a:extLst>
            </p:cNvPr>
            <p:cNvSpPr/>
            <p:nvPr/>
          </p:nvSpPr>
          <p:spPr>
            <a:xfrm rot="21084094">
              <a:off x="16373721" y="6623383"/>
              <a:ext cx="3103669" cy="1926885"/>
            </a:xfrm>
            <a:custGeom>
              <a:avLst/>
              <a:gdLst>
                <a:gd name="connsiteX0" fmla="*/ 1963441 w 3695778"/>
                <a:gd name="connsiteY0" fmla="*/ 170825 h 2294491"/>
                <a:gd name="connsiteX1" fmla="*/ 3182888 w 3695778"/>
                <a:gd name="connsiteY1" fmla="*/ 681851 h 2294491"/>
                <a:gd name="connsiteX2" fmla="*/ 3134733 w 3695778"/>
                <a:gd name="connsiteY2" fmla="*/ 691885 h 2294491"/>
                <a:gd name="connsiteX3" fmla="*/ 3184271 w 3695778"/>
                <a:gd name="connsiteY3" fmla="*/ 683298 h 2294491"/>
                <a:gd name="connsiteX4" fmla="*/ 3185519 w 3695778"/>
                <a:gd name="connsiteY4" fmla="*/ 684640 h 2294491"/>
                <a:gd name="connsiteX5" fmla="*/ 3193467 w 3695778"/>
                <a:gd name="connsiteY5" fmla="*/ 683297 h 2294491"/>
                <a:gd name="connsiteX6" fmla="*/ 3192201 w 3695778"/>
                <a:gd name="connsiteY6" fmla="*/ 691823 h 2294491"/>
                <a:gd name="connsiteX7" fmla="*/ 3695778 w 3695778"/>
                <a:gd name="connsiteY7" fmla="*/ 1233236 h 2294491"/>
                <a:gd name="connsiteX8" fmla="*/ 3096367 w 3695778"/>
                <a:gd name="connsiteY8" fmla="*/ 1337138 h 2294491"/>
                <a:gd name="connsiteX9" fmla="*/ 2988267 w 3695778"/>
                <a:gd name="connsiteY9" fmla="*/ 2065046 h 2294491"/>
                <a:gd name="connsiteX10" fmla="*/ 1643163 w 3695778"/>
                <a:gd name="connsiteY10" fmla="*/ 2293188 h 2294491"/>
                <a:gd name="connsiteX11" fmla="*/ 1838927 w 3695778"/>
                <a:gd name="connsiteY11" fmla="*/ 970170 h 2294491"/>
                <a:gd name="connsiteX12" fmla="*/ 1841255 w 3695778"/>
                <a:gd name="connsiteY12" fmla="*/ 954439 h 2294491"/>
                <a:gd name="connsiteX13" fmla="*/ 1840003 w 3695778"/>
                <a:gd name="connsiteY13" fmla="*/ 953758 h 2294491"/>
                <a:gd name="connsiteX14" fmla="*/ 1837390 w 3695778"/>
                <a:gd name="connsiteY14" fmla="*/ 971414 h 2294491"/>
                <a:gd name="connsiteX15" fmla="*/ 1641587 w 3695778"/>
                <a:gd name="connsiteY15" fmla="*/ 2294491 h 2294491"/>
                <a:gd name="connsiteX16" fmla="*/ 431127 w 3695778"/>
                <a:gd name="connsiteY16" fmla="*/ 1686789 h 2294491"/>
                <a:gd name="connsiteX17" fmla="*/ 539874 w 3695778"/>
                <a:gd name="connsiteY17" fmla="*/ 954468 h 2294491"/>
                <a:gd name="connsiteX18" fmla="*/ 0 w 3695778"/>
                <a:gd name="connsiteY18" fmla="*/ 682611 h 2294491"/>
                <a:gd name="connsiteX19" fmla="*/ 635087 w 3695778"/>
                <a:gd name="connsiteY19" fmla="*/ 313280 h 2294491"/>
                <a:gd name="connsiteX20" fmla="*/ 636310 w 3695778"/>
                <a:gd name="connsiteY20" fmla="*/ 305046 h 2294491"/>
                <a:gd name="connsiteX21" fmla="*/ 643255 w 3695778"/>
                <a:gd name="connsiteY21" fmla="*/ 308530 h 2294491"/>
                <a:gd name="connsiteX22" fmla="*/ 647722 w 3695778"/>
                <a:gd name="connsiteY22" fmla="*/ 305933 h 2294491"/>
                <a:gd name="connsiteX23" fmla="*/ 646690 w 3695778"/>
                <a:gd name="connsiteY23" fmla="*/ 305372 h 2294491"/>
                <a:gd name="connsiteX24" fmla="*/ 649111 w 3695778"/>
                <a:gd name="connsiteY24" fmla="*/ 305124 h 2294491"/>
                <a:gd name="connsiteX25" fmla="*/ 649248 w 3695778"/>
                <a:gd name="connsiteY25" fmla="*/ 305045 h 2294491"/>
                <a:gd name="connsiteX26" fmla="*/ 649356 w 3695778"/>
                <a:gd name="connsiteY26" fmla="*/ 305099 h 2294491"/>
                <a:gd name="connsiteX27" fmla="*/ 1962094 w 3695778"/>
                <a:gd name="connsiteY27" fmla="*/ 170826 h 2294491"/>
                <a:gd name="connsiteX28" fmla="*/ 1962359 w 3695778"/>
                <a:gd name="connsiteY28" fmla="*/ 170937 h 2294491"/>
                <a:gd name="connsiteX29" fmla="*/ 2496781 w 3695778"/>
                <a:gd name="connsiteY29" fmla="*/ 154556 h 2294491"/>
                <a:gd name="connsiteX30" fmla="*/ 3659188 w 3695778"/>
                <a:gd name="connsiteY30" fmla="*/ 672217 h 2294491"/>
                <a:gd name="connsiteX31" fmla="*/ 3179912 w 3695778"/>
                <a:gd name="connsiteY31" fmla="*/ 679729 h 2294491"/>
                <a:gd name="connsiteX32" fmla="*/ 1962257 w 3695778"/>
                <a:gd name="connsiteY32" fmla="*/ 169507 h 2294491"/>
                <a:gd name="connsiteX33" fmla="*/ 647560 w 3695778"/>
                <a:gd name="connsiteY33" fmla="*/ 303970 h 2294491"/>
                <a:gd name="connsiteX34" fmla="*/ 191161 w 3695778"/>
                <a:gd name="connsiteY34" fmla="*/ 157488 h 2294491"/>
                <a:gd name="connsiteX35" fmla="*/ 1453887 w 3695778"/>
                <a:gd name="connsiteY35" fmla="*/ 0 h 2294491"/>
                <a:gd name="connsiteX36" fmla="*/ 1941074 w 3695778"/>
                <a:gd name="connsiteY36" fmla="*/ 162155 h 2294491"/>
                <a:gd name="connsiteX37" fmla="*/ 1960801 w 3695778"/>
                <a:gd name="connsiteY37" fmla="*/ 168721 h 2294491"/>
                <a:gd name="connsiteX38" fmla="*/ 1983455 w 3695778"/>
                <a:gd name="connsiteY38" fmla="*/ 168122 h 2294491"/>
                <a:gd name="connsiteX39" fmla="*/ 2496781 w 3695778"/>
                <a:gd name="connsiteY39" fmla="*/ 154556 h 22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95778" h="2294491">
                  <a:moveTo>
                    <a:pt x="1963441" y="170825"/>
                  </a:moveTo>
                  <a:cubicBezTo>
                    <a:pt x="1963441" y="170825"/>
                    <a:pt x="3182888" y="681851"/>
                    <a:pt x="3182888" y="681851"/>
                  </a:cubicBezTo>
                  <a:lnTo>
                    <a:pt x="3134733" y="691885"/>
                  </a:lnTo>
                  <a:lnTo>
                    <a:pt x="3184271" y="683298"/>
                  </a:lnTo>
                  <a:lnTo>
                    <a:pt x="3185519" y="684640"/>
                  </a:lnTo>
                  <a:lnTo>
                    <a:pt x="3193467" y="683297"/>
                  </a:lnTo>
                  <a:lnTo>
                    <a:pt x="3192201" y="691823"/>
                  </a:lnTo>
                  <a:lnTo>
                    <a:pt x="3695778" y="1233236"/>
                  </a:lnTo>
                  <a:lnTo>
                    <a:pt x="3096367" y="1337138"/>
                  </a:lnTo>
                  <a:lnTo>
                    <a:pt x="2988267" y="2065046"/>
                  </a:lnTo>
                  <a:lnTo>
                    <a:pt x="1643163" y="2293188"/>
                  </a:lnTo>
                  <a:cubicBezTo>
                    <a:pt x="1643163" y="2293188"/>
                    <a:pt x="1799774" y="1234773"/>
                    <a:pt x="1838927" y="970170"/>
                  </a:cubicBezTo>
                  <a:lnTo>
                    <a:pt x="1841255" y="954439"/>
                  </a:lnTo>
                  <a:lnTo>
                    <a:pt x="1840003" y="953758"/>
                  </a:lnTo>
                  <a:lnTo>
                    <a:pt x="1837390" y="971414"/>
                  </a:lnTo>
                  <a:cubicBezTo>
                    <a:pt x="1798229" y="1236029"/>
                    <a:pt x="1641587" y="2294491"/>
                    <a:pt x="1641587" y="2294491"/>
                  </a:cubicBezTo>
                  <a:lnTo>
                    <a:pt x="431127" y="1686789"/>
                  </a:lnTo>
                  <a:lnTo>
                    <a:pt x="539874" y="954468"/>
                  </a:lnTo>
                  <a:lnTo>
                    <a:pt x="0" y="682611"/>
                  </a:lnTo>
                  <a:lnTo>
                    <a:pt x="635087" y="313280"/>
                  </a:lnTo>
                  <a:lnTo>
                    <a:pt x="636310" y="305046"/>
                  </a:lnTo>
                  <a:lnTo>
                    <a:pt x="643255" y="308530"/>
                  </a:lnTo>
                  <a:lnTo>
                    <a:pt x="647722" y="305933"/>
                  </a:lnTo>
                  <a:lnTo>
                    <a:pt x="646690" y="305372"/>
                  </a:lnTo>
                  <a:lnTo>
                    <a:pt x="649111" y="305124"/>
                  </a:lnTo>
                  <a:lnTo>
                    <a:pt x="649248" y="305045"/>
                  </a:lnTo>
                  <a:lnTo>
                    <a:pt x="649356" y="305099"/>
                  </a:lnTo>
                  <a:lnTo>
                    <a:pt x="1962094" y="170826"/>
                  </a:lnTo>
                  <a:lnTo>
                    <a:pt x="1962359" y="170937"/>
                  </a:lnTo>
                  <a:close/>
                  <a:moveTo>
                    <a:pt x="2496781" y="154556"/>
                  </a:moveTo>
                  <a:lnTo>
                    <a:pt x="3659188" y="672217"/>
                  </a:lnTo>
                  <a:lnTo>
                    <a:pt x="3179912" y="679729"/>
                  </a:lnTo>
                  <a:lnTo>
                    <a:pt x="1962257" y="169507"/>
                  </a:lnTo>
                  <a:lnTo>
                    <a:pt x="647560" y="303970"/>
                  </a:lnTo>
                  <a:lnTo>
                    <a:pt x="191161" y="157488"/>
                  </a:lnTo>
                  <a:lnTo>
                    <a:pt x="1453887" y="0"/>
                  </a:lnTo>
                  <a:cubicBezTo>
                    <a:pt x="1453887" y="0"/>
                    <a:pt x="1843637" y="129724"/>
                    <a:pt x="1941074" y="162155"/>
                  </a:cubicBezTo>
                  <a:lnTo>
                    <a:pt x="1960801" y="168721"/>
                  </a:lnTo>
                  <a:lnTo>
                    <a:pt x="1983455" y="168122"/>
                  </a:lnTo>
                  <a:cubicBezTo>
                    <a:pt x="2086120" y="165409"/>
                    <a:pt x="2496781" y="154556"/>
                    <a:pt x="2496781" y="154556"/>
                  </a:cubicBezTo>
                  <a:close/>
                </a:path>
              </a:pathLst>
            </a:custGeom>
            <a:solidFill>
              <a:srgbClr val="010101">
                <a:alpha val="15000"/>
              </a:srgbClr>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ontserrat"/>
              </a:endParaRPr>
            </a:p>
          </p:txBody>
        </p:sp>
        <p:grpSp>
          <p:nvGrpSpPr>
            <p:cNvPr id="30" name="Group 29">
              <a:extLst>
                <a:ext uri="{FF2B5EF4-FFF2-40B4-BE49-F238E27FC236}">
                  <a16:creationId xmlns:a16="http://schemas.microsoft.com/office/drawing/2014/main" id="{0D75D7FF-7641-469A-9BB7-2C697A0F5DC1}"/>
                </a:ext>
              </a:extLst>
            </p:cNvPr>
            <p:cNvGrpSpPr/>
            <p:nvPr/>
          </p:nvGrpSpPr>
          <p:grpSpPr>
            <a:xfrm>
              <a:off x="16348313" y="6693427"/>
              <a:ext cx="2929343" cy="786849"/>
              <a:chOff x="4612843" y="5316904"/>
              <a:chExt cx="2929343" cy="786849"/>
            </a:xfrm>
          </p:grpSpPr>
          <p:sp>
            <p:nvSpPr>
              <p:cNvPr id="86" name="Shape 6">
                <a:extLst>
                  <a:ext uri="{FF2B5EF4-FFF2-40B4-BE49-F238E27FC236}">
                    <a16:creationId xmlns:a16="http://schemas.microsoft.com/office/drawing/2014/main" id="{6C0D4DFF-7799-4085-8C91-55378082421E}"/>
                  </a:ext>
                </a:extLst>
              </p:cNvPr>
              <p:cNvSpPr/>
              <p:nvPr/>
            </p:nvSpPr>
            <p:spPr>
              <a:xfrm rot="21084094">
                <a:off x="5039352" y="5441631"/>
                <a:ext cx="2128705" cy="662122"/>
              </a:xfrm>
              <a:custGeom>
                <a:avLst/>
                <a:gdLst/>
                <a:ahLst/>
                <a:cxnLst>
                  <a:cxn ang="0">
                    <a:pos x="wd2" y="hd2"/>
                  </a:cxn>
                  <a:cxn ang="5400000">
                    <a:pos x="wd2" y="hd2"/>
                  </a:cxn>
                  <a:cxn ang="10800000">
                    <a:pos x="wd2" y="hd2"/>
                  </a:cxn>
                  <a:cxn ang="16200000">
                    <a:pos x="wd2" y="hd2"/>
                  </a:cxn>
                </a:cxnLst>
                <a:rect l="0" t="0" r="r" b="b"/>
                <a:pathLst>
                  <a:path w="21600" h="21600" extrusionOk="0">
                    <a:moveTo>
                      <a:pt x="0" y="3686"/>
                    </a:moveTo>
                    <a:lnTo>
                      <a:pt x="11209" y="0"/>
                    </a:lnTo>
                    <a:lnTo>
                      <a:pt x="21600" y="14000"/>
                    </a:lnTo>
                    <a:lnTo>
                      <a:pt x="10255" y="21600"/>
                    </a:lnTo>
                    <a:cubicBezTo>
                      <a:pt x="10255" y="21600"/>
                      <a:pt x="0" y="3686"/>
                      <a:pt x="0" y="368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87" name="Shape 7">
                <a:extLst>
                  <a:ext uri="{FF2B5EF4-FFF2-40B4-BE49-F238E27FC236}">
                    <a16:creationId xmlns:a16="http://schemas.microsoft.com/office/drawing/2014/main" id="{4777FC4A-E3E4-4D2E-B0AB-EF5B93555E9D}"/>
                  </a:ext>
                </a:extLst>
              </p:cNvPr>
              <p:cNvSpPr/>
              <p:nvPr/>
            </p:nvSpPr>
            <p:spPr>
              <a:xfrm rot="21084094">
                <a:off x="6034496" y="5366731"/>
                <a:ext cx="1129093" cy="662122"/>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lnTo>
                      <a:pt x="1862" y="26"/>
                    </a:lnTo>
                    <a:lnTo>
                      <a:pt x="0" y="21405"/>
                    </a:lnTo>
                    <a:lnTo>
                      <a:pt x="210" y="21600"/>
                    </a:lnTo>
                    <a:lnTo>
                      <a:pt x="21600" y="14000"/>
                    </a:lnTo>
                    <a:cubicBezTo>
                      <a:pt x="21600" y="14000"/>
                      <a:pt x="2009" y="0"/>
                      <a:pt x="2009" y="0"/>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88" name="Shape 8">
                <a:extLst>
                  <a:ext uri="{FF2B5EF4-FFF2-40B4-BE49-F238E27FC236}">
                    <a16:creationId xmlns:a16="http://schemas.microsoft.com/office/drawing/2014/main" id="{FF7F1775-C813-42B7-A793-B3626722907F}"/>
                  </a:ext>
                </a:extLst>
              </p:cNvPr>
              <p:cNvSpPr/>
              <p:nvPr/>
            </p:nvSpPr>
            <p:spPr>
              <a:xfrm rot="21084094">
                <a:off x="4612843" y="5407168"/>
                <a:ext cx="1487925" cy="255270"/>
              </a:xfrm>
              <a:custGeom>
                <a:avLst/>
                <a:gdLst/>
                <a:ahLst/>
                <a:cxnLst>
                  <a:cxn ang="0">
                    <a:pos x="wd2" y="hd2"/>
                  </a:cxn>
                  <a:cxn ang="5400000">
                    <a:pos x="wd2" y="hd2"/>
                  </a:cxn>
                  <a:cxn ang="10800000">
                    <a:pos x="wd2" y="hd2"/>
                  </a:cxn>
                  <a:cxn ang="16200000">
                    <a:pos x="wd2" y="hd2"/>
                  </a:cxn>
                </a:cxnLst>
                <a:rect l="0" t="0" r="r" b="b"/>
                <a:pathLst>
                  <a:path w="21600" h="21600" extrusionOk="0">
                    <a:moveTo>
                      <a:pt x="15394" y="0"/>
                    </a:moveTo>
                    <a:lnTo>
                      <a:pt x="0" y="11191"/>
                    </a:lnTo>
                    <a:lnTo>
                      <a:pt x="5564" y="21600"/>
                    </a:lnTo>
                    <a:lnTo>
                      <a:pt x="21600" y="12040"/>
                    </a:lnTo>
                    <a:cubicBezTo>
                      <a:pt x="21600" y="12040"/>
                      <a:pt x="15394" y="0"/>
                      <a:pt x="15394" y="0"/>
                    </a:cubicBezTo>
                    <a:close/>
                  </a:path>
                </a:pathLst>
              </a:custGeom>
              <a:solidFill>
                <a:srgbClr val="7D8287">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89" name="Shape 9">
                <a:extLst>
                  <a:ext uri="{FF2B5EF4-FFF2-40B4-BE49-F238E27FC236}">
                    <a16:creationId xmlns:a16="http://schemas.microsoft.com/office/drawing/2014/main" id="{D3AD414A-A858-462D-9ED8-108642C527E3}"/>
                  </a:ext>
                </a:extLst>
              </p:cNvPr>
              <p:cNvSpPr/>
              <p:nvPr/>
            </p:nvSpPr>
            <p:spPr>
              <a:xfrm rot="21084094">
                <a:off x="6115571" y="5316904"/>
                <a:ext cx="1426615" cy="441033"/>
              </a:xfrm>
              <a:custGeom>
                <a:avLst/>
                <a:gdLst/>
                <a:ahLst/>
                <a:cxnLst>
                  <a:cxn ang="0">
                    <a:pos x="wd2" y="hd2"/>
                  </a:cxn>
                  <a:cxn ang="5400000">
                    <a:pos x="wd2" y="hd2"/>
                  </a:cxn>
                  <a:cxn ang="10800000">
                    <a:pos x="wd2" y="hd2"/>
                  </a:cxn>
                  <a:cxn ang="16200000">
                    <a:pos x="wd2" y="hd2"/>
                  </a:cxn>
                </a:cxnLst>
                <a:rect l="0" t="0" r="r" b="b"/>
                <a:pathLst>
                  <a:path w="21600" h="21600" extrusionOk="0">
                    <a:moveTo>
                      <a:pt x="6820" y="0"/>
                    </a:moveTo>
                    <a:lnTo>
                      <a:pt x="21600" y="21291"/>
                    </a:lnTo>
                    <a:lnTo>
                      <a:pt x="15506" y="21600"/>
                    </a:lnTo>
                    <a:lnTo>
                      <a:pt x="0" y="583"/>
                    </a:lnTo>
                    <a:cubicBezTo>
                      <a:pt x="0" y="583"/>
                      <a:pt x="6820" y="0"/>
                      <a:pt x="6820" y="0"/>
                    </a:cubicBezTo>
                    <a:close/>
                  </a:path>
                </a:pathLst>
              </a:custGeom>
              <a:solidFill>
                <a:srgbClr val="7D8287">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grpSp>
        <p:grpSp>
          <p:nvGrpSpPr>
            <p:cNvPr id="31" name="Group 30">
              <a:extLst>
                <a:ext uri="{FF2B5EF4-FFF2-40B4-BE49-F238E27FC236}">
                  <a16:creationId xmlns:a16="http://schemas.microsoft.com/office/drawing/2014/main" id="{63B3653C-3A1F-472B-A0B3-C21AED3D0BD4}"/>
                </a:ext>
              </a:extLst>
            </p:cNvPr>
            <p:cNvGrpSpPr/>
            <p:nvPr/>
          </p:nvGrpSpPr>
          <p:grpSpPr>
            <a:xfrm rot="973300">
              <a:off x="18126218" y="6384139"/>
              <a:ext cx="752102" cy="1060254"/>
              <a:chOff x="8069198" y="642783"/>
              <a:chExt cx="1998328" cy="2817088"/>
            </a:xfrm>
          </p:grpSpPr>
          <p:sp>
            <p:nvSpPr>
              <p:cNvPr id="74" name="Shape 22">
                <a:extLst>
                  <a:ext uri="{FF2B5EF4-FFF2-40B4-BE49-F238E27FC236}">
                    <a16:creationId xmlns:a16="http://schemas.microsoft.com/office/drawing/2014/main" id="{5B71FCAA-21E9-4D07-B340-7E9504BC9FEA}"/>
                  </a:ext>
                </a:extLst>
              </p:cNvPr>
              <p:cNvSpPr/>
              <p:nvPr/>
            </p:nvSpPr>
            <p:spPr>
              <a:xfrm>
                <a:off x="8069198" y="642783"/>
                <a:ext cx="1998328" cy="2817088"/>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75" name="Shape 23">
                <a:extLst>
                  <a:ext uri="{FF2B5EF4-FFF2-40B4-BE49-F238E27FC236}">
                    <a16:creationId xmlns:a16="http://schemas.microsoft.com/office/drawing/2014/main" id="{D86AF31E-76A7-4544-BC2C-600C67AC285F}"/>
                  </a:ext>
                </a:extLst>
              </p:cNvPr>
              <p:cNvSpPr/>
              <p:nvPr/>
            </p:nvSpPr>
            <p:spPr>
              <a:xfrm>
                <a:off x="8193940" y="937623"/>
                <a:ext cx="1754183" cy="2264613"/>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76" name="Shape 24">
                <a:extLst>
                  <a:ext uri="{FF2B5EF4-FFF2-40B4-BE49-F238E27FC236}">
                    <a16:creationId xmlns:a16="http://schemas.microsoft.com/office/drawing/2014/main" id="{64415102-EBF6-439E-83F0-41485AF1211A}"/>
                  </a:ext>
                </a:extLst>
              </p:cNvPr>
              <p:cNvSpPr/>
              <p:nvPr/>
            </p:nvSpPr>
            <p:spPr>
              <a:xfrm>
                <a:off x="8851659" y="744842"/>
                <a:ext cx="476056" cy="42724"/>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77" name="Shape 25">
                <a:extLst>
                  <a:ext uri="{FF2B5EF4-FFF2-40B4-BE49-F238E27FC236}">
                    <a16:creationId xmlns:a16="http://schemas.microsoft.com/office/drawing/2014/main" id="{332151E3-24DF-41BD-8535-E2FE5D6701E5}"/>
                  </a:ext>
                </a:extLst>
              </p:cNvPr>
              <p:cNvSpPr/>
              <p:nvPr/>
            </p:nvSpPr>
            <p:spPr>
              <a:xfrm>
                <a:off x="8999080" y="3250980"/>
                <a:ext cx="144391" cy="14444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78" name="Shape 26">
                <a:extLst>
                  <a:ext uri="{FF2B5EF4-FFF2-40B4-BE49-F238E27FC236}">
                    <a16:creationId xmlns:a16="http://schemas.microsoft.com/office/drawing/2014/main" id="{ECA33080-6E2B-453B-B6E0-CCED18C35FE8}"/>
                  </a:ext>
                </a:extLst>
              </p:cNvPr>
              <p:cNvSpPr/>
              <p:nvPr/>
            </p:nvSpPr>
            <p:spPr>
              <a:xfrm>
                <a:off x="8386721" y="1969563"/>
                <a:ext cx="314328" cy="958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79" name="Shape 27">
                <a:extLst>
                  <a:ext uri="{FF2B5EF4-FFF2-40B4-BE49-F238E27FC236}">
                    <a16:creationId xmlns:a16="http://schemas.microsoft.com/office/drawing/2014/main" id="{64BD861C-3F2D-4601-AE12-93AA21630448}"/>
                  </a:ext>
                </a:extLst>
              </p:cNvPr>
              <p:cNvSpPr/>
              <p:nvPr/>
            </p:nvSpPr>
            <p:spPr>
              <a:xfrm>
                <a:off x="8749600" y="2196364"/>
                <a:ext cx="314250" cy="7369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96C83C"/>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80" name="Shape 28">
                <a:extLst>
                  <a:ext uri="{FF2B5EF4-FFF2-40B4-BE49-F238E27FC236}">
                    <a16:creationId xmlns:a16="http://schemas.microsoft.com/office/drawing/2014/main" id="{F9AE26C1-0037-4C4D-9C47-6BC2E257FB5A}"/>
                  </a:ext>
                </a:extLst>
              </p:cNvPr>
              <p:cNvSpPr/>
              <p:nvPr/>
            </p:nvSpPr>
            <p:spPr>
              <a:xfrm>
                <a:off x="9112479" y="2445840"/>
                <a:ext cx="314328" cy="487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81" name="Shape 29">
                <a:extLst>
                  <a:ext uri="{FF2B5EF4-FFF2-40B4-BE49-F238E27FC236}">
                    <a16:creationId xmlns:a16="http://schemas.microsoft.com/office/drawing/2014/main" id="{636F71C0-8D3E-4CA1-9F91-AA9A7D7F2FDB}"/>
                  </a:ext>
                </a:extLst>
              </p:cNvPr>
              <p:cNvSpPr/>
              <p:nvPr/>
            </p:nvSpPr>
            <p:spPr>
              <a:xfrm>
                <a:off x="9475361" y="2207703"/>
                <a:ext cx="314328" cy="715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82" name="Shape 30">
                <a:extLst>
                  <a:ext uri="{FF2B5EF4-FFF2-40B4-BE49-F238E27FC236}">
                    <a16:creationId xmlns:a16="http://schemas.microsoft.com/office/drawing/2014/main" id="{5EE45A0A-4009-4DE0-A9C9-3235994F1ED5}"/>
                  </a:ext>
                </a:extLst>
              </p:cNvPr>
              <p:cNvSpPr/>
              <p:nvPr/>
            </p:nvSpPr>
            <p:spPr>
              <a:xfrm>
                <a:off x="8386721"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83" name="Shape 31">
                <a:extLst>
                  <a:ext uri="{FF2B5EF4-FFF2-40B4-BE49-F238E27FC236}">
                    <a16:creationId xmlns:a16="http://schemas.microsoft.com/office/drawing/2014/main" id="{98D7990D-A90E-4325-9996-C4E5EE814051}"/>
                  </a:ext>
                </a:extLst>
              </p:cNvPr>
              <p:cNvSpPr/>
              <p:nvPr/>
            </p:nvSpPr>
            <p:spPr>
              <a:xfrm>
                <a:off x="8386721"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84" name="Shape 32">
                <a:extLst>
                  <a:ext uri="{FF2B5EF4-FFF2-40B4-BE49-F238E27FC236}">
                    <a16:creationId xmlns:a16="http://schemas.microsoft.com/office/drawing/2014/main" id="{12BBA895-78C8-49CF-8B15-AE6238AC44A2}"/>
                  </a:ext>
                </a:extLst>
              </p:cNvPr>
              <p:cNvSpPr/>
              <p:nvPr/>
            </p:nvSpPr>
            <p:spPr>
              <a:xfrm>
                <a:off x="9157842"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85" name="Shape 33">
                <a:extLst>
                  <a:ext uri="{FF2B5EF4-FFF2-40B4-BE49-F238E27FC236}">
                    <a16:creationId xmlns:a16="http://schemas.microsoft.com/office/drawing/2014/main" id="{D544CA97-4293-4A05-B188-66D9C72F4D91}"/>
                  </a:ext>
                </a:extLst>
              </p:cNvPr>
              <p:cNvSpPr/>
              <p:nvPr/>
            </p:nvSpPr>
            <p:spPr>
              <a:xfrm>
                <a:off x="9157842"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grpSp>
        <p:grpSp>
          <p:nvGrpSpPr>
            <p:cNvPr id="32" name="Group 31">
              <a:extLst>
                <a:ext uri="{FF2B5EF4-FFF2-40B4-BE49-F238E27FC236}">
                  <a16:creationId xmlns:a16="http://schemas.microsoft.com/office/drawing/2014/main" id="{C94AF60A-A86B-4A67-99BB-1C86A8E32DB5}"/>
                </a:ext>
              </a:extLst>
            </p:cNvPr>
            <p:cNvGrpSpPr/>
            <p:nvPr/>
          </p:nvGrpSpPr>
          <p:grpSpPr>
            <a:xfrm rot="733196">
              <a:off x="17436324" y="6162283"/>
              <a:ext cx="841256" cy="952478"/>
              <a:chOff x="2197689" y="5658698"/>
              <a:chExt cx="654706" cy="741278"/>
            </a:xfrm>
          </p:grpSpPr>
          <p:sp>
            <p:nvSpPr>
              <p:cNvPr id="68" name="Shape 15">
                <a:extLst>
                  <a:ext uri="{FF2B5EF4-FFF2-40B4-BE49-F238E27FC236}">
                    <a16:creationId xmlns:a16="http://schemas.microsoft.com/office/drawing/2014/main" id="{BB50CF47-280A-4BEE-AA58-E530B0C43B00}"/>
                  </a:ext>
                </a:extLst>
              </p:cNvPr>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69" name="Shape 29">
                <a:extLst>
                  <a:ext uri="{FF2B5EF4-FFF2-40B4-BE49-F238E27FC236}">
                    <a16:creationId xmlns:a16="http://schemas.microsoft.com/office/drawing/2014/main" id="{8D6B3B69-B6A7-4976-9A9F-432E0DAD600F}"/>
                  </a:ext>
                </a:extLst>
              </p:cNvPr>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70" name="Shape 31">
                <a:extLst>
                  <a:ext uri="{FF2B5EF4-FFF2-40B4-BE49-F238E27FC236}">
                    <a16:creationId xmlns:a16="http://schemas.microsoft.com/office/drawing/2014/main" id="{4D96BBEA-3073-41F3-B63D-449B55053670}"/>
                  </a:ext>
                </a:extLst>
              </p:cNvPr>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71" name="Freeform 58">
                <a:extLst>
                  <a:ext uri="{FF2B5EF4-FFF2-40B4-BE49-F238E27FC236}">
                    <a16:creationId xmlns:a16="http://schemas.microsoft.com/office/drawing/2014/main" id="{C0504670-4B05-454E-8991-933BF87C3746}"/>
                  </a:ext>
                </a:extLst>
              </p:cNvPr>
              <p:cNvSpPr/>
              <p:nvPr/>
            </p:nvSpPr>
            <p:spPr>
              <a:xfrm>
                <a:off x="2232985" y="5696350"/>
                <a:ext cx="531535" cy="671941"/>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rgbClr val="6491C8">
                  <a:lumMod val="20000"/>
                  <a:lumOff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72" name="Shape 46">
                <a:extLst>
                  <a:ext uri="{FF2B5EF4-FFF2-40B4-BE49-F238E27FC236}">
                    <a16:creationId xmlns:a16="http://schemas.microsoft.com/office/drawing/2014/main" id="{A3A9D2A0-1323-4157-9026-54B53525720D}"/>
                  </a:ext>
                </a:extLst>
              </p:cNvPr>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73" name="Freeform 60">
                <a:extLst>
                  <a:ext uri="{FF2B5EF4-FFF2-40B4-BE49-F238E27FC236}">
                    <a16:creationId xmlns:a16="http://schemas.microsoft.com/office/drawing/2014/main" id="{1BB540C0-0E63-44EB-8E36-8C2975AB78B3}"/>
                  </a:ext>
                </a:extLst>
              </p:cNvPr>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grpSp>
        <p:grpSp>
          <p:nvGrpSpPr>
            <p:cNvPr id="33" name="Group 32">
              <a:extLst>
                <a:ext uri="{FF2B5EF4-FFF2-40B4-BE49-F238E27FC236}">
                  <a16:creationId xmlns:a16="http://schemas.microsoft.com/office/drawing/2014/main" id="{3E0E8A8B-625D-46B0-A62D-EC08C47F3479}"/>
                </a:ext>
              </a:extLst>
            </p:cNvPr>
            <p:cNvGrpSpPr/>
            <p:nvPr/>
          </p:nvGrpSpPr>
          <p:grpSpPr>
            <a:xfrm>
              <a:off x="16696952" y="6516212"/>
              <a:ext cx="1008112" cy="823389"/>
              <a:chOff x="1429850" y="3766265"/>
              <a:chExt cx="968315" cy="790885"/>
            </a:xfrm>
          </p:grpSpPr>
          <p:sp>
            <p:nvSpPr>
              <p:cNvPr id="64" name="Shape 14">
                <a:extLst>
                  <a:ext uri="{FF2B5EF4-FFF2-40B4-BE49-F238E27FC236}">
                    <a16:creationId xmlns:a16="http://schemas.microsoft.com/office/drawing/2014/main" id="{DDD0F968-BBAD-4639-B714-CF549585B34D}"/>
                  </a:ext>
                </a:extLst>
              </p:cNvPr>
              <p:cNvSpPr/>
              <p:nvPr/>
            </p:nvSpPr>
            <p:spPr>
              <a:xfrm>
                <a:off x="1429850" y="3766265"/>
                <a:ext cx="948729" cy="734278"/>
              </a:xfrm>
              <a:custGeom>
                <a:avLst/>
                <a:gdLst/>
                <a:ahLst/>
                <a:cxnLst>
                  <a:cxn ang="0">
                    <a:pos x="wd2" y="hd2"/>
                  </a:cxn>
                  <a:cxn ang="5400000">
                    <a:pos x="wd2" y="hd2"/>
                  </a:cxn>
                  <a:cxn ang="10800000">
                    <a:pos x="wd2" y="hd2"/>
                  </a:cxn>
                  <a:cxn ang="16200000">
                    <a:pos x="wd2" y="hd2"/>
                  </a:cxn>
                </a:cxnLst>
                <a:rect l="0" t="0" r="r" b="b"/>
                <a:pathLst>
                  <a:path w="21442" h="21397" extrusionOk="0">
                    <a:moveTo>
                      <a:pt x="0" y="5529"/>
                    </a:moveTo>
                    <a:lnTo>
                      <a:pt x="3881" y="20249"/>
                    </a:lnTo>
                    <a:cubicBezTo>
                      <a:pt x="4103" y="21123"/>
                      <a:pt x="4833" y="21600"/>
                      <a:pt x="5511" y="21314"/>
                    </a:cubicBezTo>
                    <a:lnTo>
                      <a:pt x="20552" y="14964"/>
                    </a:lnTo>
                    <a:cubicBezTo>
                      <a:pt x="21230" y="14678"/>
                      <a:pt x="21600" y="13737"/>
                      <a:pt x="21378" y="12863"/>
                    </a:cubicBezTo>
                    <a:lnTo>
                      <a:pt x="18111" y="0"/>
                    </a:lnTo>
                    <a:lnTo>
                      <a:pt x="8588" y="4020"/>
                    </a:lnTo>
                    <a:lnTo>
                      <a:pt x="6579" y="2874"/>
                    </a:lnTo>
                    <a:cubicBezTo>
                      <a:pt x="6579" y="2874"/>
                      <a:pt x="0" y="5529"/>
                      <a:pt x="0" y="5529"/>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65" name="Shape 15">
                <a:extLst>
                  <a:ext uri="{FF2B5EF4-FFF2-40B4-BE49-F238E27FC236}">
                    <a16:creationId xmlns:a16="http://schemas.microsoft.com/office/drawing/2014/main" id="{D3349F2D-5F53-48D1-9B7B-5E5FD6D87D46}"/>
                  </a:ext>
                </a:extLst>
              </p:cNvPr>
              <p:cNvSpPr/>
              <p:nvPr/>
            </p:nvSpPr>
            <p:spPr>
              <a:xfrm>
                <a:off x="1508615" y="3953332"/>
                <a:ext cx="97738" cy="68290"/>
              </a:xfrm>
              <a:custGeom>
                <a:avLst/>
                <a:gdLst/>
                <a:ahLst/>
                <a:cxnLst>
                  <a:cxn ang="0">
                    <a:pos x="wd2" y="hd2"/>
                  </a:cxn>
                  <a:cxn ang="5400000">
                    <a:pos x="wd2" y="hd2"/>
                  </a:cxn>
                  <a:cxn ang="10800000">
                    <a:pos x="wd2" y="hd2"/>
                  </a:cxn>
                  <a:cxn ang="16200000">
                    <a:pos x="wd2" y="hd2"/>
                  </a:cxn>
                </a:cxnLst>
                <a:rect l="0" t="0" r="r" b="b"/>
                <a:pathLst>
                  <a:path w="21600" h="21600" extrusionOk="0">
                    <a:moveTo>
                      <a:pt x="18658" y="0"/>
                    </a:moveTo>
                    <a:lnTo>
                      <a:pt x="0" y="8744"/>
                    </a:lnTo>
                    <a:lnTo>
                      <a:pt x="2942" y="21600"/>
                    </a:lnTo>
                    <a:lnTo>
                      <a:pt x="21600" y="12857"/>
                    </a:lnTo>
                    <a:cubicBezTo>
                      <a:pt x="21600" y="12857"/>
                      <a:pt x="18658" y="0"/>
                      <a:pt x="18658"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66" name="Shape 16">
                <a:extLst>
                  <a:ext uri="{FF2B5EF4-FFF2-40B4-BE49-F238E27FC236}">
                    <a16:creationId xmlns:a16="http://schemas.microsoft.com/office/drawing/2014/main" id="{8DB117D0-6489-4751-8EC1-94F7E06D7BCD}"/>
                  </a:ext>
                </a:extLst>
              </p:cNvPr>
              <p:cNvSpPr/>
              <p:nvPr/>
            </p:nvSpPr>
            <p:spPr>
              <a:xfrm>
                <a:off x="1486462" y="3793340"/>
                <a:ext cx="744717" cy="276189"/>
              </a:xfrm>
              <a:custGeom>
                <a:avLst/>
                <a:gdLst/>
                <a:ahLst/>
                <a:cxnLst>
                  <a:cxn ang="0">
                    <a:pos x="wd2" y="hd2"/>
                  </a:cxn>
                  <a:cxn ang="5400000">
                    <a:pos x="wd2" y="hd2"/>
                  </a:cxn>
                  <a:cxn ang="10800000">
                    <a:pos x="wd2" y="hd2"/>
                  </a:cxn>
                  <a:cxn ang="16200000">
                    <a:pos x="wd2" y="hd2"/>
                  </a:cxn>
                </a:cxnLst>
                <a:rect l="0" t="0" r="r" b="b"/>
                <a:pathLst>
                  <a:path w="21600" h="21600" extrusionOk="0">
                    <a:moveTo>
                      <a:pt x="21287" y="0"/>
                    </a:moveTo>
                    <a:lnTo>
                      <a:pt x="0" y="18793"/>
                    </a:lnTo>
                    <a:lnTo>
                      <a:pt x="313" y="21600"/>
                    </a:lnTo>
                    <a:lnTo>
                      <a:pt x="21600" y="2807"/>
                    </a:lnTo>
                    <a:cubicBezTo>
                      <a:pt x="21600" y="2807"/>
                      <a:pt x="21287" y="0"/>
                      <a:pt x="21287"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67" name="Shape 17">
                <a:extLst>
                  <a:ext uri="{FF2B5EF4-FFF2-40B4-BE49-F238E27FC236}">
                    <a16:creationId xmlns:a16="http://schemas.microsoft.com/office/drawing/2014/main" id="{FF378934-374F-4DA9-9BEA-23846F2518BF}"/>
                  </a:ext>
                </a:extLst>
              </p:cNvPr>
              <p:cNvSpPr/>
              <p:nvPr/>
            </p:nvSpPr>
            <p:spPr>
              <a:xfrm>
                <a:off x="1476616" y="3822877"/>
                <a:ext cx="921549" cy="734273"/>
              </a:xfrm>
              <a:custGeom>
                <a:avLst/>
                <a:gdLst/>
                <a:ahLst/>
                <a:cxnLst>
                  <a:cxn ang="0">
                    <a:pos x="wd2" y="hd2"/>
                  </a:cxn>
                  <a:cxn ang="5400000">
                    <a:pos x="wd2" y="hd2"/>
                  </a:cxn>
                  <a:cxn ang="10800000">
                    <a:pos x="wd2" y="hd2"/>
                  </a:cxn>
                  <a:cxn ang="16200000">
                    <a:pos x="wd2" y="hd2"/>
                  </a:cxn>
                </a:cxnLst>
                <a:rect l="0" t="0" r="r" b="b"/>
                <a:pathLst>
                  <a:path w="21438" h="21397" extrusionOk="0">
                    <a:moveTo>
                      <a:pt x="0" y="7386"/>
                    </a:moveTo>
                    <a:lnTo>
                      <a:pt x="3362" y="20249"/>
                    </a:lnTo>
                    <a:cubicBezTo>
                      <a:pt x="3591" y="21123"/>
                      <a:pt x="4342" y="21600"/>
                      <a:pt x="5040" y="21314"/>
                    </a:cubicBezTo>
                    <a:lnTo>
                      <a:pt x="20522" y="14964"/>
                    </a:lnTo>
                    <a:cubicBezTo>
                      <a:pt x="21220" y="14678"/>
                      <a:pt x="21600" y="13737"/>
                      <a:pt x="21371" y="12863"/>
                    </a:cubicBezTo>
                    <a:lnTo>
                      <a:pt x="18009" y="0"/>
                    </a:lnTo>
                    <a:cubicBezTo>
                      <a:pt x="18009" y="0"/>
                      <a:pt x="0" y="7386"/>
                      <a:pt x="0" y="7386"/>
                    </a:cubicBezTo>
                    <a:close/>
                  </a:path>
                </a:pathLst>
              </a:custGeom>
              <a:solidFill>
                <a:srgbClr val="6491C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grpSp>
        <p:grpSp>
          <p:nvGrpSpPr>
            <p:cNvPr id="34" name="Group 33">
              <a:extLst>
                <a:ext uri="{FF2B5EF4-FFF2-40B4-BE49-F238E27FC236}">
                  <a16:creationId xmlns:a16="http://schemas.microsoft.com/office/drawing/2014/main" id="{52C057CA-8C63-4BCD-97B4-E15BBE32EE28}"/>
                </a:ext>
              </a:extLst>
            </p:cNvPr>
            <p:cNvGrpSpPr/>
            <p:nvPr/>
          </p:nvGrpSpPr>
          <p:grpSpPr>
            <a:xfrm>
              <a:off x="17129000" y="6660232"/>
              <a:ext cx="778879" cy="1036742"/>
              <a:chOff x="11021529" y="1378127"/>
              <a:chExt cx="1390506" cy="1850862"/>
            </a:xfrm>
          </p:grpSpPr>
          <p:grpSp>
            <p:nvGrpSpPr>
              <p:cNvPr id="53" name="Group 52">
                <a:extLst>
                  <a:ext uri="{FF2B5EF4-FFF2-40B4-BE49-F238E27FC236}">
                    <a16:creationId xmlns:a16="http://schemas.microsoft.com/office/drawing/2014/main" id="{BEE2B25D-C9CF-4727-A352-411BF734F67D}"/>
                  </a:ext>
                </a:extLst>
              </p:cNvPr>
              <p:cNvGrpSpPr/>
              <p:nvPr/>
            </p:nvGrpSpPr>
            <p:grpSpPr>
              <a:xfrm rot="20882609">
                <a:off x="11021529" y="1378127"/>
                <a:ext cx="1390506" cy="1389302"/>
                <a:chOff x="1604726" y="1704855"/>
                <a:chExt cx="1860852" cy="1859240"/>
              </a:xfrm>
            </p:grpSpPr>
            <p:sp>
              <p:nvSpPr>
                <p:cNvPr id="58" name="Shape 6">
                  <a:extLst>
                    <a:ext uri="{FF2B5EF4-FFF2-40B4-BE49-F238E27FC236}">
                      <a16:creationId xmlns:a16="http://schemas.microsoft.com/office/drawing/2014/main" id="{AAC6440D-899C-41C2-8C68-F3251E8E862B}"/>
                    </a:ext>
                  </a:extLst>
                </p:cNvPr>
                <p:cNvSpPr/>
                <p:nvPr/>
              </p:nvSpPr>
              <p:spPr>
                <a:xfrm>
                  <a:off x="1604726" y="1704855"/>
                  <a:ext cx="1860852" cy="1859240"/>
                </a:xfrm>
                <a:custGeom>
                  <a:avLst/>
                  <a:gdLst/>
                  <a:ahLst/>
                  <a:cxnLst>
                    <a:cxn ang="0">
                      <a:pos x="wd2" y="hd2"/>
                    </a:cxn>
                    <a:cxn ang="5400000">
                      <a:pos x="wd2" y="hd2"/>
                    </a:cxn>
                    <a:cxn ang="10800000">
                      <a:pos x="wd2" y="hd2"/>
                    </a:cxn>
                    <a:cxn ang="16200000">
                      <a:pos x="wd2" y="hd2"/>
                    </a:cxn>
                  </a:cxnLst>
                  <a:rect l="0" t="0" r="r" b="b"/>
                  <a:pathLst>
                    <a:path w="21600" h="21600" extrusionOk="0">
                      <a:moveTo>
                        <a:pt x="17554" y="13501"/>
                      </a:moveTo>
                      <a:cubicBezTo>
                        <a:pt x="17291" y="13501"/>
                        <a:pt x="17035" y="13527"/>
                        <a:pt x="16787" y="13575"/>
                      </a:cubicBezTo>
                      <a:cubicBezTo>
                        <a:pt x="16737" y="13511"/>
                        <a:pt x="16683" y="13450"/>
                        <a:pt x="16625" y="13391"/>
                      </a:cubicBezTo>
                      <a:lnTo>
                        <a:pt x="16302" y="13068"/>
                      </a:lnTo>
                      <a:cubicBezTo>
                        <a:pt x="16253" y="13007"/>
                        <a:pt x="16200" y="12948"/>
                        <a:pt x="16144" y="12891"/>
                      </a:cubicBezTo>
                      <a:lnTo>
                        <a:pt x="8220" y="4961"/>
                      </a:lnTo>
                      <a:cubicBezTo>
                        <a:pt x="8157" y="4898"/>
                        <a:pt x="8092" y="4841"/>
                        <a:pt x="8024" y="4789"/>
                      </a:cubicBezTo>
                      <a:cubicBezTo>
                        <a:pt x="8068" y="4548"/>
                        <a:pt x="8092" y="4302"/>
                        <a:pt x="8092" y="4050"/>
                      </a:cubicBezTo>
                      <a:cubicBezTo>
                        <a:pt x="8092" y="1813"/>
                        <a:pt x="6281" y="0"/>
                        <a:pt x="4046" y="0"/>
                      </a:cubicBezTo>
                      <a:cubicBezTo>
                        <a:pt x="3562" y="0"/>
                        <a:pt x="3098" y="86"/>
                        <a:pt x="2667" y="242"/>
                      </a:cubicBezTo>
                      <a:lnTo>
                        <a:pt x="5050" y="2627"/>
                      </a:lnTo>
                      <a:cubicBezTo>
                        <a:pt x="5380" y="2957"/>
                        <a:pt x="5380" y="3492"/>
                        <a:pt x="5050" y="3821"/>
                      </a:cubicBezTo>
                      <a:lnTo>
                        <a:pt x="3818" y="5055"/>
                      </a:lnTo>
                      <a:cubicBezTo>
                        <a:pt x="3489" y="5385"/>
                        <a:pt x="2954" y="5385"/>
                        <a:pt x="2625" y="5055"/>
                      </a:cubicBezTo>
                      <a:lnTo>
                        <a:pt x="241" y="2669"/>
                      </a:lnTo>
                      <a:cubicBezTo>
                        <a:pt x="86" y="3100"/>
                        <a:pt x="0" y="3565"/>
                        <a:pt x="0" y="4050"/>
                      </a:cubicBezTo>
                      <a:cubicBezTo>
                        <a:pt x="0" y="6286"/>
                        <a:pt x="1812" y="8099"/>
                        <a:pt x="4046" y="8099"/>
                      </a:cubicBezTo>
                      <a:cubicBezTo>
                        <a:pt x="4309" y="8099"/>
                        <a:pt x="4565" y="8073"/>
                        <a:pt x="4813" y="8025"/>
                      </a:cubicBezTo>
                      <a:cubicBezTo>
                        <a:pt x="4863" y="8089"/>
                        <a:pt x="4917" y="8150"/>
                        <a:pt x="4975" y="8209"/>
                      </a:cubicBezTo>
                      <a:lnTo>
                        <a:pt x="5298" y="8532"/>
                      </a:lnTo>
                      <a:cubicBezTo>
                        <a:pt x="5347" y="8593"/>
                        <a:pt x="5400" y="8652"/>
                        <a:pt x="5456" y="8709"/>
                      </a:cubicBezTo>
                      <a:lnTo>
                        <a:pt x="13380" y="16639"/>
                      </a:lnTo>
                      <a:cubicBezTo>
                        <a:pt x="13443" y="16702"/>
                        <a:pt x="13508" y="16759"/>
                        <a:pt x="13576" y="16811"/>
                      </a:cubicBezTo>
                      <a:cubicBezTo>
                        <a:pt x="13532" y="17052"/>
                        <a:pt x="13508" y="17298"/>
                        <a:pt x="13508" y="17550"/>
                      </a:cubicBezTo>
                      <a:cubicBezTo>
                        <a:pt x="13508" y="19787"/>
                        <a:pt x="15319" y="21600"/>
                        <a:pt x="17554" y="21600"/>
                      </a:cubicBezTo>
                      <a:cubicBezTo>
                        <a:pt x="18038" y="21600"/>
                        <a:pt x="18502" y="21514"/>
                        <a:pt x="18933" y="21358"/>
                      </a:cubicBezTo>
                      <a:lnTo>
                        <a:pt x="16549" y="18973"/>
                      </a:lnTo>
                      <a:cubicBezTo>
                        <a:pt x="16220" y="18643"/>
                        <a:pt x="16220" y="18108"/>
                        <a:pt x="16549" y="17779"/>
                      </a:cubicBezTo>
                      <a:lnTo>
                        <a:pt x="17782" y="16545"/>
                      </a:lnTo>
                      <a:cubicBezTo>
                        <a:pt x="18111" y="16215"/>
                        <a:pt x="18646" y="16215"/>
                        <a:pt x="18975" y="16545"/>
                      </a:cubicBezTo>
                      <a:lnTo>
                        <a:pt x="21359" y="18931"/>
                      </a:lnTo>
                      <a:cubicBezTo>
                        <a:pt x="21514" y="18500"/>
                        <a:pt x="21600" y="18035"/>
                        <a:pt x="21600" y="17550"/>
                      </a:cubicBezTo>
                      <a:cubicBezTo>
                        <a:pt x="21600" y="15314"/>
                        <a:pt x="19788" y="13501"/>
                        <a:pt x="17554" y="13501"/>
                      </a:cubicBezTo>
                      <a:close/>
                    </a:path>
                  </a:pathLst>
                </a:custGeom>
                <a:solidFill>
                  <a:srgbClr val="FFAF28">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59" name="Shape 7">
                  <a:extLst>
                    <a:ext uri="{FF2B5EF4-FFF2-40B4-BE49-F238E27FC236}">
                      <a16:creationId xmlns:a16="http://schemas.microsoft.com/office/drawing/2014/main" id="{537536F0-98D5-4E0D-9063-87FCFE74EF98}"/>
                    </a:ext>
                  </a:extLst>
                </p:cNvPr>
                <p:cNvSpPr/>
                <p:nvPr/>
              </p:nvSpPr>
              <p:spPr>
                <a:xfrm>
                  <a:off x="1828265" y="1704855"/>
                  <a:ext cx="1631083" cy="1629494"/>
                </a:xfrm>
                <a:custGeom>
                  <a:avLst/>
                  <a:gdLst/>
                  <a:ahLst/>
                  <a:cxnLst>
                    <a:cxn ang="0">
                      <a:pos x="wd2" y="hd2"/>
                    </a:cxn>
                    <a:cxn ang="5400000">
                      <a:pos x="wd2" y="hd2"/>
                    </a:cxn>
                    <a:cxn ang="10800000">
                      <a:pos x="wd2" y="hd2"/>
                    </a:cxn>
                    <a:cxn ang="16200000">
                      <a:pos x="wd2" y="hd2"/>
                    </a:cxn>
                  </a:cxnLst>
                  <a:rect l="0" t="0" r="r" b="b"/>
                  <a:pathLst>
                    <a:path w="21600" h="21600" extrusionOk="0">
                      <a:moveTo>
                        <a:pt x="18605" y="18878"/>
                      </a:moveTo>
                      <a:lnTo>
                        <a:pt x="21325" y="21600"/>
                      </a:lnTo>
                      <a:cubicBezTo>
                        <a:pt x="21502" y="21108"/>
                        <a:pt x="21600" y="20578"/>
                        <a:pt x="21600" y="20025"/>
                      </a:cubicBezTo>
                      <a:cubicBezTo>
                        <a:pt x="21600" y="17473"/>
                        <a:pt x="19533" y="15404"/>
                        <a:pt x="16984" y="15404"/>
                      </a:cubicBezTo>
                      <a:cubicBezTo>
                        <a:pt x="16684" y="15404"/>
                        <a:pt x="16392" y="15434"/>
                        <a:pt x="16109" y="15488"/>
                      </a:cubicBezTo>
                      <a:cubicBezTo>
                        <a:pt x="16051" y="15416"/>
                        <a:pt x="15991" y="15346"/>
                        <a:pt x="15924" y="15280"/>
                      </a:cubicBezTo>
                      <a:lnTo>
                        <a:pt x="15556" y="14911"/>
                      </a:lnTo>
                      <a:cubicBezTo>
                        <a:pt x="15500" y="14841"/>
                        <a:pt x="15440" y="14774"/>
                        <a:pt x="15375" y="14709"/>
                      </a:cubicBezTo>
                      <a:lnTo>
                        <a:pt x="6335" y="5660"/>
                      </a:lnTo>
                      <a:cubicBezTo>
                        <a:pt x="6264" y="5588"/>
                        <a:pt x="6189" y="5524"/>
                        <a:pt x="6111" y="5464"/>
                      </a:cubicBezTo>
                      <a:cubicBezTo>
                        <a:pt x="6162" y="5190"/>
                        <a:pt x="6189" y="4909"/>
                        <a:pt x="6189" y="4621"/>
                      </a:cubicBezTo>
                      <a:cubicBezTo>
                        <a:pt x="6189" y="2069"/>
                        <a:pt x="4123" y="0"/>
                        <a:pt x="1574" y="0"/>
                      </a:cubicBezTo>
                      <a:cubicBezTo>
                        <a:pt x="1021" y="0"/>
                        <a:pt x="491" y="98"/>
                        <a:pt x="0" y="276"/>
                      </a:cubicBezTo>
                      <a:lnTo>
                        <a:pt x="2719" y="2997"/>
                      </a:lnTo>
                      <a:cubicBezTo>
                        <a:pt x="3095" y="3374"/>
                        <a:pt x="3095" y="3984"/>
                        <a:pt x="2719" y="4360"/>
                      </a:cubicBezTo>
                      <a:lnTo>
                        <a:pt x="2050" y="5030"/>
                      </a:lnTo>
                      <a:lnTo>
                        <a:pt x="16662" y="19460"/>
                      </a:lnTo>
                      <a:lnTo>
                        <a:pt x="17244" y="18878"/>
                      </a:lnTo>
                      <a:cubicBezTo>
                        <a:pt x="17620" y="18501"/>
                        <a:pt x="18230" y="18501"/>
                        <a:pt x="18605" y="18878"/>
                      </a:cubicBezTo>
                      <a:close/>
                    </a:path>
                  </a:pathLst>
                </a:custGeom>
                <a:solidFill>
                  <a:srgbClr val="FFAF28">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60" name="Shape 8">
                  <a:extLst>
                    <a:ext uri="{FF2B5EF4-FFF2-40B4-BE49-F238E27FC236}">
                      <a16:creationId xmlns:a16="http://schemas.microsoft.com/office/drawing/2014/main" id="{AABEC8BE-4E93-4C86-A9FC-DEA330C94719}"/>
                    </a:ext>
                  </a:extLst>
                </p:cNvPr>
                <p:cNvSpPr/>
                <p:nvPr/>
              </p:nvSpPr>
              <p:spPr>
                <a:xfrm>
                  <a:off x="1728914" y="2772874"/>
                  <a:ext cx="662311" cy="663922"/>
                </a:xfrm>
                <a:custGeom>
                  <a:avLst/>
                  <a:gdLst/>
                  <a:ahLst/>
                  <a:cxnLst>
                    <a:cxn ang="0">
                      <a:pos x="wd2" y="hd2"/>
                    </a:cxn>
                    <a:cxn ang="5400000">
                      <a:pos x="wd2" y="hd2"/>
                    </a:cxn>
                    <a:cxn ang="10800000">
                      <a:pos x="wd2" y="hd2"/>
                    </a:cxn>
                    <a:cxn ang="16200000">
                      <a:pos x="wd2" y="hd2"/>
                    </a:cxn>
                  </a:cxnLst>
                  <a:rect l="0" t="0" r="r" b="b"/>
                  <a:pathLst>
                    <a:path w="21600" h="21600" extrusionOk="0">
                      <a:moveTo>
                        <a:pt x="10181" y="8517"/>
                      </a:moveTo>
                      <a:lnTo>
                        <a:pt x="2386" y="16488"/>
                      </a:lnTo>
                      <a:lnTo>
                        <a:pt x="0" y="19987"/>
                      </a:lnTo>
                      <a:lnTo>
                        <a:pt x="1503" y="21600"/>
                      </a:lnTo>
                      <a:lnTo>
                        <a:pt x="4985" y="19252"/>
                      </a:lnTo>
                      <a:lnTo>
                        <a:pt x="13063" y="11392"/>
                      </a:lnTo>
                      <a:lnTo>
                        <a:pt x="21600" y="2875"/>
                      </a:lnTo>
                      <a:lnTo>
                        <a:pt x="18717" y="0"/>
                      </a:lnTo>
                      <a:cubicBezTo>
                        <a:pt x="18717" y="0"/>
                        <a:pt x="10181" y="8517"/>
                        <a:pt x="10181" y="8517"/>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61" name="Shape 9">
                  <a:extLst>
                    <a:ext uri="{FF2B5EF4-FFF2-40B4-BE49-F238E27FC236}">
                      <a16:creationId xmlns:a16="http://schemas.microsoft.com/office/drawing/2014/main" id="{E48F9596-6AE3-4FB5-8AB6-B931FB4D4CAE}"/>
                    </a:ext>
                  </a:extLst>
                </p:cNvPr>
                <p:cNvSpPr/>
                <p:nvPr/>
              </p:nvSpPr>
              <p:spPr>
                <a:xfrm>
                  <a:off x="2573394" y="1804205"/>
                  <a:ext cx="800458" cy="800485"/>
                </a:xfrm>
                <a:custGeom>
                  <a:avLst/>
                  <a:gdLst/>
                  <a:ahLst/>
                  <a:cxnLst>
                    <a:cxn ang="0">
                      <a:pos x="wd2" y="hd2"/>
                    </a:cxn>
                    <a:cxn ang="5400000">
                      <a:pos x="wd2" y="hd2"/>
                    </a:cxn>
                    <a:cxn ang="10800000">
                      <a:pos x="wd2" y="hd2"/>
                    </a:cxn>
                    <a:cxn ang="16200000">
                      <a:pos x="wd2" y="hd2"/>
                    </a:cxn>
                  </a:cxnLst>
                  <a:rect l="0" t="0" r="r" b="b"/>
                  <a:pathLst>
                    <a:path w="21102" h="21102" extrusionOk="0">
                      <a:moveTo>
                        <a:pt x="3084" y="16494"/>
                      </a:moveTo>
                      <a:lnTo>
                        <a:pt x="4606" y="18017"/>
                      </a:lnTo>
                      <a:lnTo>
                        <a:pt x="5807" y="19219"/>
                      </a:lnTo>
                      <a:lnTo>
                        <a:pt x="7691" y="21102"/>
                      </a:lnTo>
                      <a:lnTo>
                        <a:pt x="19608" y="9183"/>
                      </a:lnTo>
                      <a:cubicBezTo>
                        <a:pt x="21600" y="7194"/>
                        <a:pt x="21600" y="3966"/>
                        <a:pt x="19608" y="1973"/>
                      </a:cubicBezTo>
                      <a:lnTo>
                        <a:pt x="19128" y="1493"/>
                      </a:lnTo>
                      <a:cubicBezTo>
                        <a:pt x="17137" y="-498"/>
                        <a:pt x="13908" y="-498"/>
                        <a:pt x="11918" y="1493"/>
                      </a:cubicBezTo>
                      <a:lnTo>
                        <a:pt x="0" y="13410"/>
                      </a:lnTo>
                      <a:lnTo>
                        <a:pt x="1883" y="15293"/>
                      </a:lnTo>
                      <a:cubicBezTo>
                        <a:pt x="1883" y="15293"/>
                        <a:pt x="3084" y="16494"/>
                        <a:pt x="3084" y="16494"/>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62" name="Shape 10">
                  <a:extLst>
                    <a:ext uri="{FF2B5EF4-FFF2-40B4-BE49-F238E27FC236}">
                      <a16:creationId xmlns:a16="http://schemas.microsoft.com/office/drawing/2014/main" id="{96FF6821-D20D-45B8-9905-961638C73294}"/>
                    </a:ext>
                  </a:extLst>
                </p:cNvPr>
                <p:cNvSpPr/>
                <p:nvPr/>
              </p:nvSpPr>
              <p:spPr>
                <a:xfrm>
                  <a:off x="1753752" y="2822549"/>
                  <a:ext cx="640698" cy="617352"/>
                </a:xfrm>
                <a:custGeom>
                  <a:avLst/>
                  <a:gdLst/>
                  <a:ahLst/>
                  <a:cxnLst>
                    <a:cxn ang="0">
                      <a:pos x="wd2" y="hd2"/>
                    </a:cxn>
                    <a:cxn ang="5400000">
                      <a:pos x="wd2" y="hd2"/>
                    </a:cxn>
                    <a:cxn ang="10800000">
                      <a:pos x="wd2" y="hd2"/>
                    </a:cxn>
                    <a:cxn ang="16200000">
                      <a:pos x="wd2" y="hd2"/>
                    </a:cxn>
                  </a:cxnLst>
                  <a:rect l="0" t="0" r="r" b="b"/>
                  <a:pathLst>
                    <a:path w="21600" h="21600" extrusionOk="0">
                      <a:moveTo>
                        <a:pt x="20190" y="0"/>
                      </a:moveTo>
                      <a:lnTo>
                        <a:pt x="0" y="20678"/>
                      </a:lnTo>
                      <a:lnTo>
                        <a:pt x="825" y="21600"/>
                      </a:lnTo>
                      <a:lnTo>
                        <a:pt x="4425" y="19074"/>
                      </a:lnTo>
                      <a:lnTo>
                        <a:pt x="12775" y="10622"/>
                      </a:lnTo>
                      <a:lnTo>
                        <a:pt x="21600" y="1463"/>
                      </a:lnTo>
                      <a:cubicBezTo>
                        <a:pt x="21600" y="1463"/>
                        <a:pt x="20190" y="0"/>
                        <a:pt x="20190" y="0"/>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63" name="Shape 11">
                  <a:extLst>
                    <a:ext uri="{FF2B5EF4-FFF2-40B4-BE49-F238E27FC236}">
                      <a16:creationId xmlns:a16="http://schemas.microsoft.com/office/drawing/2014/main" id="{171C58C1-FEA1-4A85-BB9D-4ADC09A7D9ED}"/>
                    </a:ext>
                  </a:extLst>
                </p:cNvPr>
                <p:cNvSpPr/>
                <p:nvPr/>
              </p:nvSpPr>
              <p:spPr>
                <a:xfrm>
                  <a:off x="2722420" y="1870439"/>
                  <a:ext cx="653797" cy="730035"/>
                </a:xfrm>
                <a:custGeom>
                  <a:avLst/>
                  <a:gdLst/>
                  <a:ahLst/>
                  <a:cxnLst>
                    <a:cxn ang="0">
                      <a:pos x="wd2" y="hd2"/>
                    </a:cxn>
                    <a:cxn ang="5400000">
                      <a:pos x="wd2" y="hd2"/>
                    </a:cxn>
                    <a:cxn ang="10800000">
                      <a:pos x="wd2" y="hd2"/>
                    </a:cxn>
                    <a:cxn ang="16200000">
                      <a:pos x="wd2" y="hd2"/>
                    </a:cxn>
                  </a:cxnLst>
                  <a:rect l="0" t="0" r="r" b="b"/>
                  <a:pathLst>
                    <a:path w="20994" h="21600" extrusionOk="0">
                      <a:moveTo>
                        <a:pt x="901" y="18138"/>
                      </a:moveTo>
                      <a:lnTo>
                        <a:pt x="2364" y="19487"/>
                      </a:lnTo>
                      <a:lnTo>
                        <a:pt x="4659" y="21600"/>
                      </a:lnTo>
                      <a:lnTo>
                        <a:pt x="19174" y="8223"/>
                      </a:lnTo>
                      <a:cubicBezTo>
                        <a:pt x="21600" y="5990"/>
                        <a:pt x="21600" y="2367"/>
                        <a:pt x="19174" y="131"/>
                      </a:cubicBezTo>
                      <a:lnTo>
                        <a:pt x="19033" y="0"/>
                      </a:lnTo>
                      <a:lnTo>
                        <a:pt x="0" y="17307"/>
                      </a:lnTo>
                      <a:cubicBezTo>
                        <a:pt x="0" y="17307"/>
                        <a:pt x="901" y="18138"/>
                        <a:pt x="901" y="18138"/>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grpSp>
          <p:grpSp>
            <p:nvGrpSpPr>
              <p:cNvPr id="54" name="Group 53">
                <a:extLst>
                  <a:ext uri="{FF2B5EF4-FFF2-40B4-BE49-F238E27FC236}">
                    <a16:creationId xmlns:a16="http://schemas.microsoft.com/office/drawing/2014/main" id="{0CEE3DBA-1CAB-40FE-9D1B-E26F3541A0F3}"/>
                  </a:ext>
                </a:extLst>
              </p:cNvPr>
              <p:cNvGrpSpPr/>
              <p:nvPr/>
            </p:nvGrpSpPr>
            <p:grpSpPr>
              <a:xfrm>
                <a:off x="11469672" y="2318555"/>
                <a:ext cx="910434" cy="910434"/>
                <a:chOff x="4494173" y="4246574"/>
                <a:chExt cx="1353845" cy="1353845"/>
              </a:xfrm>
            </p:grpSpPr>
            <p:sp>
              <p:nvSpPr>
                <p:cNvPr id="55" name="Shape 13">
                  <a:extLst>
                    <a:ext uri="{FF2B5EF4-FFF2-40B4-BE49-F238E27FC236}">
                      <a16:creationId xmlns:a16="http://schemas.microsoft.com/office/drawing/2014/main" id="{EE24F49E-1EED-42EB-BAFD-6CFE3CE64EE4}"/>
                    </a:ext>
                  </a:extLst>
                </p:cNvPr>
                <p:cNvSpPr/>
                <p:nvPr/>
              </p:nvSpPr>
              <p:spPr>
                <a:xfrm>
                  <a:off x="4494173" y="4246574"/>
                  <a:ext cx="1353845" cy="1353845"/>
                </a:xfrm>
                <a:custGeom>
                  <a:avLst/>
                  <a:gdLst/>
                  <a:ahLst/>
                  <a:cxnLst>
                    <a:cxn ang="0">
                      <a:pos x="wd2" y="hd2"/>
                    </a:cxn>
                    <a:cxn ang="5400000">
                      <a:pos x="wd2" y="hd2"/>
                    </a:cxn>
                    <a:cxn ang="10800000">
                      <a:pos x="wd2" y="hd2"/>
                    </a:cxn>
                    <a:cxn ang="16200000">
                      <a:pos x="wd2" y="hd2"/>
                    </a:cxn>
                  </a:cxnLst>
                  <a:rect l="0" t="0" r="r" b="b"/>
                  <a:pathLst>
                    <a:path w="21600" h="21600" extrusionOk="0">
                      <a:moveTo>
                        <a:pt x="9529" y="17634"/>
                      </a:moveTo>
                      <a:cubicBezTo>
                        <a:pt x="5755" y="16932"/>
                        <a:pt x="3264" y="13303"/>
                        <a:pt x="3966" y="9529"/>
                      </a:cubicBezTo>
                      <a:cubicBezTo>
                        <a:pt x="4668" y="5755"/>
                        <a:pt x="8297" y="3264"/>
                        <a:pt x="12071" y="3966"/>
                      </a:cubicBezTo>
                      <a:cubicBezTo>
                        <a:pt x="15845" y="4668"/>
                        <a:pt x="18336" y="8297"/>
                        <a:pt x="17634" y="12071"/>
                      </a:cubicBezTo>
                      <a:cubicBezTo>
                        <a:pt x="16932" y="15845"/>
                        <a:pt x="13303" y="18336"/>
                        <a:pt x="9529" y="17634"/>
                      </a:cubicBezTo>
                      <a:moveTo>
                        <a:pt x="19571" y="12978"/>
                      </a:moveTo>
                      <a:lnTo>
                        <a:pt x="21443" y="12713"/>
                      </a:lnTo>
                      <a:lnTo>
                        <a:pt x="21600" y="11348"/>
                      </a:lnTo>
                      <a:lnTo>
                        <a:pt x="19837" y="10665"/>
                      </a:lnTo>
                      <a:cubicBezTo>
                        <a:pt x="19831" y="10284"/>
                        <a:pt x="19801" y="9899"/>
                        <a:pt x="19745" y="9513"/>
                      </a:cubicBezTo>
                      <a:lnTo>
                        <a:pt x="21402" y="8557"/>
                      </a:lnTo>
                      <a:lnTo>
                        <a:pt x="21032" y="7233"/>
                      </a:lnTo>
                      <a:lnTo>
                        <a:pt x="19120" y="7272"/>
                      </a:lnTo>
                      <a:cubicBezTo>
                        <a:pt x="18953" y="6876"/>
                        <a:pt x="18759" y="6498"/>
                        <a:pt x="18543" y="6138"/>
                      </a:cubicBezTo>
                      <a:lnTo>
                        <a:pt x="19679" y="4627"/>
                      </a:lnTo>
                      <a:lnTo>
                        <a:pt x="18824" y="3551"/>
                      </a:lnTo>
                      <a:lnTo>
                        <a:pt x="17094" y="4315"/>
                      </a:lnTo>
                      <a:cubicBezTo>
                        <a:pt x="16817" y="4047"/>
                        <a:pt x="16523" y="3797"/>
                        <a:pt x="16215" y="3567"/>
                      </a:cubicBezTo>
                      <a:lnTo>
                        <a:pt x="16699" y="1737"/>
                      </a:lnTo>
                      <a:lnTo>
                        <a:pt x="15502" y="1062"/>
                      </a:lnTo>
                      <a:lnTo>
                        <a:pt x="14187" y="2423"/>
                      </a:lnTo>
                      <a:cubicBezTo>
                        <a:pt x="13795" y="2264"/>
                        <a:pt x="13391" y="2132"/>
                        <a:pt x="12978" y="2029"/>
                      </a:cubicBezTo>
                      <a:lnTo>
                        <a:pt x="12713" y="157"/>
                      </a:lnTo>
                      <a:lnTo>
                        <a:pt x="11348" y="0"/>
                      </a:lnTo>
                      <a:lnTo>
                        <a:pt x="10666" y="1763"/>
                      </a:lnTo>
                      <a:cubicBezTo>
                        <a:pt x="10283" y="1769"/>
                        <a:pt x="9899" y="1799"/>
                        <a:pt x="9513" y="1855"/>
                      </a:cubicBezTo>
                      <a:lnTo>
                        <a:pt x="8557" y="199"/>
                      </a:lnTo>
                      <a:lnTo>
                        <a:pt x="7233" y="568"/>
                      </a:lnTo>
                      <a:lnTo>
                        <a:pt x="7272" y="2480"/>
                      </a:lnTo>
                      <a:cubicBezTo>
                        <a:pt x="6877" y="2648"/>
                        <a:pt x="6498" y="2841"/>
                        <a:pt x="6138" y="3057"/>
                      </a:cubicBezTo>
                      <a:lnTo>
                        <a:pt x="4627" y="1921"/>
                      </a:lnTo>
                      <a:lnTo>
                        <a:pt x="3550" y="2776"/>
                      </a:lnTo>
                      <a:lnTo>
                        <a:pt x="4316" y="4506"/>
                      </a:lnTo>
                      <a:cubicBezTo>
                        <a:pt x="4047" y="4784"/>
                        <a:pt x="3797" y="5077"/>
                        <a:pt x="3567" y="5385"/>
                      </a:cubicBezTo>
                      <a:lnTo>
                        <a:pt x="1737" y="4901"/>
                      </a:lnTo>
                      <a:lnTo>
                        <a:pt x="1062" y="6098"/>
                      </a:lnTo>
                      <a:lnTo>
                        <a:pt x="2423" y="7413"/>
                      </a:lnTo>
                      <a:cubicBezTo>
                        <a:pt x="2264" y="7805"/>
                        <a:pt x="2132" y="8209"/>
                        <a:pt x="2029" y="8622"/>
                      </a:cubicBezTo>
                      <a:lnTo>
                        <a:pt x="157" y="8887"/>
                      </a:lnTo>
                      <a:lnTo>
                        <a:pt x="0" y="10253"/>
                      </a:lnTo>
                      <a:lnTo>
                        <a:pt x="1763" y="10934"/>
                      </a:lnTo>
                      <a:cubicBezTo>
                        <a:pt x="1769" y="11316"/>
                        <a:pt x="1799" y="11701"/>
                        <a:pt x="1855" y="12087"/>
                      </a:cubicBezTo>
                      <a:lnTo>
                        <a:pt x="199" y="13043"/>
                      </a:lnTo>
                      <a:lnTo>
                        <a:pt x="568" y="14367"/>
                      </a:lnTo>
                      <a:lnTo>
                        <a:pt x="2480" y="14328"/>
                      </a:lnTo>
                      <a:cubicBezTo>
                        <a:pt x="2648" y="14723"/>
                        <a:pt x="2841" y="15102"/>
                        <a:pt x="3058" y="15462"/>
                      </a:cubicBezTo>
                      <a:lnTo>
                        <a:pt x="1922" y="16973"/>
                      </a:lnTo>
                      <a:lnTo>
                        <a:pt x="2776" y="18049"/>
                      </a:lnTo>
                      <a:lnTo>
                        <a:pt x="4506" y="17285"/>
                      </a:lnTo>
                      <a:cubicBezTo>
                        <a:pt x="4783" y="17553"/>
                        <a:pt x="5077" y="17803"/>
                        <a:pt x="5385" y="18033"/>
                      </a:cubicBezTo>
                      <a:lnTo>
                        <a:pt x="4901" y="19863"/>
                      </a:lnTo>
                      <a:lnTo>
                        <a:pt x="6098" y="20538"/>
                      </a:lnTo>
                      <a:lnTo>
                        <a:pt x="7413" y="19177"/>
                      </a:lnTo>
                      <a:cubicBezTo>
                        <a:pt x="7805" y="19336"/>
                        <a:pt x="8209" y="19468"/>
                        <a:pt x="8622" y="19571"/>
                      </a:cubicBezTo>
                      <a:lnTo>
                        <a:pt x="8887" y="21443"/>
                      </a:lnTo>
                      <a:lnTo>
                        <a:pt x="10253" y="21600"/>
                      </a:lnTo>
                      <a:lnTo>
                        <a:pt x="10935" y="19837"/>
                      </a:lnTo>
                      <a:cubicBezTo>
                        <a:pt x="11317" y="19831"/>
                        <a:pt x="11701" y="19801"/>
                        <a:pt x="12087" y="19745"/>
                      </a:cubicBezTo>
                      <a:lnTo>
                        <a:pt x="13043" y="21402"/>
                      </a:lnTo>
                      <a:lnTo>
                        <a:pt x="14367" y="21032"/>
                      </a:lnTo>
                      <a:lnTo>
                        <a:pt x="14328" y="19120"/>
                      </a:lnTo>
                      <a:cubicBezTo>
                        <a:pt x="14724" y="18953"/>
                        <a:pt x="15102" y="18759"/>
                        <a:pt x="15462" y="18542"/>
                      </a:cubicBezTo>
                      <a:lnTo>
                        <a:pt x="16973" y="19679"/>
                      </a:lnTo>
                      <a:lnTo>
                        <a:pt x="18049" y="18824"/>
                      </a:lnTo>
                      <a:lnTo>
                        <a:pt x="17285" y="17094"/>
                      </a:lnTo>
                      <a:cubicBezTo>
                        <a:pt x="17553" y="16817"/>
                        <a:pt x="17803" y="16523"/>
                        <a:pt x="18033" y="16215"/>
                      </a:cubicBezTo>
                      <a:lnTo>
                        <a:pt x="19863" y="16699"/>
                      </a:lnTo>
                      <a:lnTo>
                        <a:pt x="20538" y="15502"/>
                      </a:lnTo>
                      <a:lnTo>
                        <a:pt x="19177" y="14187"/>
                      </a:lnTo>
                      <a:cubicBezTo>
                        <a:pt x="19336" y="13794"/>
                        <a:pt x="19468" y="13391"/>
                        <a:pt x="19571" y="12978"/>
                      </a:cubicBezTo>
                    </a:path>
                  </a:pathLst>
                </a:custGeom>
                <a:gradFill>
                  <a:gsLst>
                    <a:gs pos="0">
                      <a:srgbClr val="FFFFFF">
                        <a:lumMod val="95000"/>
                      </a:srgbClr>
                    </a:gs>
                    <a:gs pos="100000">
                      <a:srgbClr val="FFFFFF">
                        <a:lumMod val="65000"/>
                      </a:srgbClr>
                    </a:gs>
                  </a:gsLst>
                  <a:lin ang="2126292"/>
                </a:gradFill>
                <a:ln w="3810">
                  <a:solidFill>
                    <a:srgbClr val="FFFFFF">
                      <a:lumMod val="7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56" name="Shape 14">
                  <a:extLst>
                    <a:ext uri="{FF2B5EF4-FFF2-40B4-BE49-F238E27FC236}">
                      <a16:creationId xmlns:a16="http://schemas.microsoft.com/office/drawing/2014/main" id="{D7D80BDA-B42C-43AF-83CF-13A916812466}"/>
                    </a:ext>
                  </a:extLst>
                </p:cNvPr>
                <p:cNvSpPr/>
                <p:nvPr/>
              </p:nvSpPr>
              <p:spPr>
                <a:xfrm>
                  <a:off x="4720887" y="4461834"/>
                  <a:ext cx="914443" cy="914452"/>
                </a:xfrm>
                <a:custGeom>
                  <a:avLst/>
                  <a:gdLst/>
                  <a:ahLst/>
                  <a:cxnLst>
                    <a:cxn ang="0">
                      <a:pos x="wd2" y="hd2"/>
                    </a:cxn>
                    <a:cxn ang="5400000">
                      <a:pos x="wd2" y="hd2"/>
                    </a:cxn>
                    <a:cxn ang="10800000">
                      <a:pos x="wd2" y="hd2"/>
                    </a:cxn>
                    <a:cxn ang="16200000">
                      <a:pos x="wd2" y="hd2"/>
                    </a:cxn>
                  </a:cxnLst>
                  <a:rect l="0" t="0" r="r" b="b"/>
                  <a:pathLst>
                    <a:path w="19929" h="19929" extrusionOk="0">
                      <a:moveTo>
                        <a:pt x="8768" y="16401"/>
                      </a:moveTo>
                      <a:cubicBezTo>
                        <a:pt x="5220" y="15741"/>
                        <a:pt x="2869" y="12316"/>
                        <a:pt x="3529" y="8768"/>
                      </a:cubicBezTo>
                      <a:cubicBezTo>
                        <a:pt x="4188" y="5219"/>
                        <a:pt x="7613" y="2869"/>
                        <a:pt x="11161" y="3529"/>
                      </a:cubicBezTo>
                      <a:cubicBezTo>
                        <a:pt x="14710" y="4189"/>
                        <a:pt x="17061" y="7613"/>
                        <a:pt x="16401" y="11161"/>
                      </a:cubicBezTo>
                      <a:cubicBezTo>
                        <a:pt x="15741" y="14709"/>
                        <a:pt x="12317" y="17061"/>
                        <a:pt x="8768" y="16401"/>
                      </a:cubicBezTo>
                      <a:moveTo>
                        <a:pt x="11786" y="169"/>
                      </a:moveTo>
                      <a:cubicBezTo>
                        <a:pt x="6385" y="-835"/>
                        <a:pt x="1174" y="2742"/>
                        <a:pt x="169" y="8143"/>
                      </a:cubicBezTo>
                      <a:cubicBezTo>
                        <a:pt x="-835" y="13544"/>
                        <a:pt x="2742" y="18756"/>
                        <a:pt x="8143" y="19761"/>
                      </a:cubicBezTo>
                      <a:cubicBezTo>
                        <a:pt x="13544" y="20765"/>
                        <a:pt x="18756" y="17187"/>
                        <a:pt x="19761" y="11786"/>
                      </a:cubicBezTo>
                      <a:cubicBezTo>
                        <a:pt x="20765" y="6385"/>
                        <a:pt x="17187" y="1174"/>
                        <a:pt x="11786" y="169"/>
                      </a:cubicBezTo>
                    </a:path>
                  </a:pathLst>
                </a:custGeom>
                <a:gradFill>
                  <a:gsLst>
                    <a:gs pos="0">
                      <a:srgbClr val="FFFFFF"/>
                    </a:gs>
                    <a:gs pos="100000">
                      <a:srgbClr val="FFFFFF">
                        <a:lumMod val="75000"/>
                      </a:srgbClr>
                    </a:gs>
                  </a:gsLst>
                  <a:lin ang="1807757" scaled="0"/>
                </a:gradFill>
                <a:ln w="3810">
                  <a:solidFill>
                    <a:srgbClr val="FFFFFF">
                      <a:lumMod val="8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57" name="Shape 15">
                  <a:extLst>
                    <a:ext uri="{FF2B5EF4-FFF2-40B4-BE49-F238E27FC236}">
                      <a16:creationId xmlns:a16="http://schemas.microsoft.com/office/drawing/2014/main" id="{3EE3BAC1-E24C-4B72-8AFF-CF10167831A2}"/>
                    </a:ext>
                  </a:extLst>
                </p:cNvPr>
                <p:cNvSpPr/>
                <p:nvPr/>
              </p:nvSpPr>
              <p:spPr>
                <a:xfrm>
                  <a:off x="4861633" y="4610859"/>
                  <a:ext cx="629139" cy="629147"/>
                </a:xfrm>
                <a:custGeom>
                  <a:avLst/>
                  <a:gdLst/>
                  <a:ahLst/>
                  <a:cxnLst>
                    <a:cxn ang="0">
                      <a:pos x="wd2" y="hd2"/>
                    </a:cxn>
                    <a:cxn ang="5400000">
                      <a:pos x="wd2" y="hd2"/>
                    </a:cxn>
                    <a:cxn ang="10800000">
                      <a:pos x="wd2" y="hd2"/>
                    </a:cxn>
                    <a:cxn ang="16200000">
                      <a:pos x="wd2" y="hd2"/>
                    </a:cxn>
                  </a:cxnLst>
                  <a:rect l="0" t="0" r="r" b="b"/>
                  <a:pathLst>
                    <a:path w="19929" h="19929" extrusionOk="0">
                      <a:moveTo>
                        <a:pt x="8522" y="17725"/>
                      </a:moveTo>
                      <a:cubicBezTo>
                        <a:pt x="4244" y="16929"/>
                        <a:pt x="1409" y="12799"/>
                        <a:pt x="2203" y="8521"/>
                      </a:cubicBezTo>
                      <a:cubicBezTo>
                        <a:pt x="2999" y="4243"/>
                        <a:pt x="7130" y="1409"/>
                        <a:pt x="11408" y="2205"/>
                      </a:cubicBezTo>
                      <a:cubicBezTo>
                        <a:pt x="15687" y="3000"/>
                        <a:pt x="18521" y="7129"/>
                        <a:pt x="17725" y="11407"/>
                      </a:cubicBezTo>
                      <a:cubicBezTo>
                        <a:pt x="16930" y="15685"/>
                        <a:pt x="12801" y="18520"/>
                        <a:pt x="8522" y="17725"/>
                      </a:cubicBezTo>
                      <a:moveTo>
                        <a:pt x="11786" y="169"/>
                      </a:moveTo>
                      <a:cubicBezTo>
                        <a:pt x="6385" y="-835"/>
                        <a:pt x="1174" y="2742"/>
                        <a:pt x="169" y="8143"/>
                      </a:cubicBezTo>
                      <a:cubicBezTo>
                        <a:pt x="-835" y="13544"/>
                        <a:pt x="2742" y="18756"/>
                        <a:pt x="8143" y="19761"/>
                      </a:cubicBezTo>
                      <a:cubicBezTo>
                        <a:pt x="13544" y="20765"/>
                        <a:pt x="18756" y="17187"/>
                        <a:pt x="19760" y="11786"/>
                      </a:cubicBezTo>
                      <a:cubicBezTo>
                        <a:pt x="20765" y="6385"/>
                        <a:pt x="17187" y="1173"/>
                        <a:pt x="11786" y="169"/>
                      </a:cubicBezTo>
                    </a:path>
                  </a:pathLst>
                </a:custGeom>
                <a:gradFill>
                  <a:gsLst>
                    <a:gs pos="0">
                      <a:srgbClr val="FFFFFF">
                        <a:lumMod val="85000"/>
                      </a:srgbClr>
                    </a:gs>
                    <a:gs pos="100000">
                      <a:srgbClr val="FFFFFF">
                        <a:lumMod val="50000"/>
                      </a:srgbClr>
                    </a:gs>
                  </a:gsLst>
                  <a:lin ang="1807757" scaled="0"/>
                </a:gradFill>
                <a:ln w="3810">
                  <a:solidFill>
                    <a:srgbClr val="FFFFFF">
                      <a:lumMod val="50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grpSp>
        </p:grpSp>
        <p:grpSp>
          <p:nvGrpSpPr>
            <p:cNvPr id="35" name="Group 34">
              <a:extLst>
                <a:ext uri="{FF2B5EF4-FFF2-40B4-BE49-F238E27FC236}">
                  <a16:creationId xmlns:a16="http://schemas.microsoft.com/office/drawing/2014/main" id="{428EB346-989F-483A-92B7-3C786EB932DE}"/>
                </a:ext>
              </a:extLst>
            </p:cNvPr>
            <p:cNvGrpSpPr/>
            <p:nvPr/>
          </p:nvGrpSpPr>
          <p:grpSpPr>
            <a:xfrm>
              <a:off x="17561048" y="6660231"/>
              <a:ext cx="1223082" cy="1008111"/>
              <a:chOff x="1524000" y="3086100"/>
              <a:chExt cx="4739709" cy="3906659"/>
            </a:xfrm>
          </p:grpSpPr>
          <p:sp>
            <p:nvSpPr>
              <p:cNvPr id="41" name="Shape 6">
                <a:extLst>
                  <a:ext uri="{FF2B5EF4-FFF2-40B4-BE49-F238E27FC236}">
                    <a16:creationId xmlns:a16="http://schemas.microsoft.com/office/drawing/2014/main" id="{EBFB2C80-E873-47E1-AFA0-23FDD031132E}"/>
                  </a:ext>
                </a:extLst>
              </p:cNvPr>
              <p:cNvSpPr/>
              <p:nvPr/>
            </p:nvSpPr>
            <p:spPr>
              <a:xfrm>
                <a:off x="4241799" y="4762499"/>
                <a:ext cx="1425677" cy="1020800"/>
              </a:xfrm>
              <a:custGeom>
                <a:avLst/>
                <a:gdLst/>
                <a:ahLst/>
                <a:cxnLst>
                  <a:cxn ang="0">
                    <a:pos x="wd2" y="hd2"/>
                  </a:cxn>
                  <a:cxn ang="5400000">
                    <a:pos x="wd2" y="hd2"/>
                  </a:cxn>
                  <a:cxn ang="10800000">
                    <a:pos x="wd2" y="hd2"/>
                  </a:cxn>
                  <a:cxn ang="16200000">
                    <a:pos x="wd2" y="hd2"/>
                  </a:cxn>
                </a:cxnLst>
                <a:rect l="0" t="0" r="r" b="b"/>
                <a:pathLst>
                  <a:path w="20914" h="20979" extrusionOk="0">
                    <a:moveTo>
                      <a:pt x="17745" y="357"/>
                    </a:moveTo>
                    <a:cubicBezTo>
                      <a:pt x="16530" y="-207"/>
                      <a:pt x="15215" y="-99"/>
                      <a:pt x="14041" y="661"/>
                    </a:cubicBezTo>
                    <a:lnTo>
                      <a:pt x="6523" y="5522"/>
                    </a:lnTo>
                    <a:cubicBezTo>
                      <a:pt x="6278" y="5681"/>
                      <a:pt x="6170" y="6073"/>
                      <a:pt x="6284" y="6398"/>
                    </a:cubicBezTo>
                    <a:cubicBezTo>
                      <a:pt x="6397" y="6724"/>
                      <a:pt x="6688" y="6861"/>
                      <a:pt x="6933" y="6699"/>
                    </a:cubicBezTo>
                    <a:lnTo>
                      <a:pt x="14451" y="1839"/>
                    </a:lnTo>
                    <a:cubicBezTo>
                      <a:pt x="15388" y="1233"/>
                      <a:pt x="16438" y="1146"/>
                      <a:pt x="17406" y="1596"/>
                    </a:cubicBezTo>
                    <a:cubicBezTo>
                      <a:pt x="18374" y="2046"/>
                      <a:pt x="19145" y="2976"/>
                      <a:pt x="19577" y="4219"/>
                    </a:cubicBezTo>
                    <a:cubicBezTo>
                      <a:pt x="20009" y="5462"/>
                      <a:pt x="20051" y="6865"/>
                      <a:pt x="19694" y="8172"/>
                    </a:cubicBezTo>
                    <a:cubicBezTo>
                      <a:pt x="19337" y="9480"/>
                      <a:pt x="18625" y="10532"/>
                      <a:pt x="17687" y="11137"/>
                    </a:cubicBezTo>
                    <a:lnTo>
                      <a:pt x="5103" y="19276"/>
                    </a:lnTo>
                    <a:cubicBezTo>
                      <a:pt x="3649" y="20216"/>
                      <a:pt x="1917" y="19412"/>
                      <a:pt x="1245" y="17483"/>
                    </a:cubicBezTo>
                    <a:cubicBezTo>
                      <a:pt x="575" y="15552"/>
                      <a:pt x="1213" y="13216"/>
                      <a:pt x="2668" y="12275"/>
                    </a:cubicBezTo>
                    <a:lnTo>
                      <a:pt x="13786" y="5086"/>
                    </a:lnTo>
                    <a:cubicBezTo>
                      <a:pt x="14250" y="4786"/>
                      <a:pt x="14771" y="4742"/>
                      <a:pt x="15251" y="4967"/>
                    </a:cubicBezTo>
                    <a:cubicBezTo>
                      <a:pt x="15732" y="5190"/>
                      <a:pt x="16115" y="5653"/>
                      <a:pt x="16330" y="6269"/>
                    </a:cubicBezTo>
                    <a:cubicBezTo>
                      <a:pt x="16544" y="6884"/>
                      <a:pt x="16564" y="7580"/>
                      <a:pt x="16387" y="8229"/>
                    </a:cubicBezTo>
                    <a:cubicBezTo>
                      <a:pt x="16210" y="8877"/>
                      <a:pt x="15857" y="9399"/>
                      <a:pt x="15391" y="9700"/>
                    </a:cubicBezTo>
                    <a:lnTo>
                      <a:pt x="4916" y="16475"/>
                    </a:lnTo>
                    <a:cubicBezTo>
                      <a:pt x="4671" y="16633"/>
                      <a:pt x="4564" y="17025"/>
                      <a:pt x="4677" y="17350"/>
                    </a:cubicBezTo>
                    <a:cubicBezTo>
                      <a:pt x="4790" y="17676"/>
                      <a:pt x="5081" y="17810"/>
                      <a:pt x="5326" y="17652"/>
                    </a:cubicBezTo>
                    <a:lnTo>
                      <a:pt x="15801" y="10879"/>
                    </a:lnTo>
                    <a:cubicBezTo>
                      <a:pt x="16504" y="10424"/>
                      <a:pt x="17038" y="9635"/>
                      <a:pt x="17306" y="8655"/>
                    </a:cubicBezTo>
                    <a:cubicBezTo>
                      <a:pt x="17573" y="7677"/>
                      <a:pt x="17542" y="6625"/>
                      <a:pt x="17218" y="5694"/>
                    </a:cubicBezTo>
                    <a:cubicBezTo>
                      <a:pt x="16894" y="4762"/>
                      <a:pt x="16316" y="4065"/>
                      <a:pt x="15590" y="3727"/>
                    </a:cubicBezTo>
                    <a:cubicBezTo>
                      <a:pt x="14865" y="3390"/>
                      <a:pt x="14078" y="3454"/>
                      <a:pt x="13376" y="3908"/>
                    </a:cubicBezTo>
                    <a:lnTo>
                      <a:pt x="2259" y="11098"/>
                    </a:lnTo>
                    <a:cubicBezTo>
                      <a:pt x="313" y="12355"/>
                      <a:pt x="-540" y="15476"/>
                      <a:pt x="357" y="18057"/>
                    </a:cubicBezTo>
                    <a:cubicBezTo>
                      <a:pt x="1134" y="20288"/>
                      <a:pt x="2969" y="21393"/>
                      <a:pt x="4709" y="20837"/>
                    </a:cubicBezTo>
                    <a:cubicBezTo>
                      <a:pt x="4981" y="20751"/>
                      <a:pt x="5250" y="20624"/>
                      <a:pt x="5513" y="20453"/>
                    </a:cubicBezTo>
                    <a:lnTo>
                      <a:pt x="18098" y="12316"/>
                    </a:lnTo>
                    <a:cubicBezTo>
                      <a:pt x="19272" y="11556"/>
                      <a:pt x="20165" y="10237"/>
                      <a:pt x="20612" y="8599"/>
                    </a:cubicBezTo>
                    <a:cubicBezTo>
                      <a:pt x="21060" y="6961"/>
                      <a:pt x="21008" y="5201"/>
                      <a:pt x="20466" y="3646"/>
                    </a:cubicBezTo>
                    <a:cubicBezTo>
                      <a:pt x="19924" y="2088"/>
                      <a:pt x="18958" y="920"/>
                      <a:pt x="17745" y="357"/>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42" name="Shape 7">
                <a:extLst>
                  <a:ext uri="{FF2B5EF4-FFF2-40B4-BE49-F238E27FC236}">
                    <a16:creationId xmlns:a16="http://schemas.microsoft.com/office/drawing/2014/main" id="{A5A346FF-841A-474C-B310-477D6FBC5F2D}"/>
                  </a:ext>
                </a:extLst>
              </p:cNvPr>
              <p:cNvSpPr/>
              <p:nvPr/>
            </p:nvSpPr>
            <p:spPr>
              <a:xfrm>
                <a:off x="1524000" y="3251200"/>
                <a:ext cx="4739709" cy="2751411"/>
              </a:xfrm>
              <a:custGeom>
                <a:avLst/>
                <a:gdLst/>
                <a:ahLst/>
                <a:cxnLst>
                  <a:cxn ang="0">
                    <a:pos x="wd2" y="hd2"/>
                  </a:cxn>
                  <a:cxn ang="5400000">
                    <a:pos x="wd2" y="hd2"/>
                  </a:cxn>
                  <a:cxn ang="10800000">
                    <a:pos x="wd2" y="hd2"/>
                  </a:cxn>
                  <a:cxn ang="16200000">
                    <a:pos x="wd2" y="hd2"/>
                  </a:cxn>
                </a:cxnLst>
                <a:rect l="0" t="0" r="r" b="b"/>
                <a:pathLst>
                  <a:path w="21600" h="21600" extrusionOk="0">
                    <a:moveTo>
                      <a:pt x="20096" y="0"/>
                    </a:moveTo>
                    <a:lnTo>
                      <a:pt x="21600" y="5610"/>
                    </a:lnTo>
                    <a:lnTo>
                      <a:pt x="1504" y="21600"/>
                    </a:lnTo>
                    <a:lnTo>
                      <a:pt x="0" y="15990"/>
                    </a:lnTo>
                    <a:cubicBezTo>
                      <a:pt x="0" y="15990"/>
                      <a:pt x="20096" y="0"/>
                      <a:pt x="20096"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43" name="Freeform 34">
                <a:extLst>
                  <a:ext uri="{FF2B5EF4-FFF2-40B4-BE49-F238E27FC236}">
                    <a16:creationId xmlns:a16="http://schemas.microsoft.com/office/drawing/2014/main" id="{351FD453-0340-4955-BEBF-9F2A2BC72825}"/>
                  </a:ext>
                </a:extLst>
              </p:cNvPr>
              <p:cNvSpPr/>
              <p:nvPr/>
            </p:nvSpPr>
            <p:spPr>
              <a:xfrm>
                <a:off x="1752599" y="3365500"/>
                <a:ext cx="4009916" cy="2110570"/>
              </a:xfrm>
              <a:custGeom>
                <a:avLst/>
                <a:gdLst>
                  <a:gd name="connsiteX0" fmla="*/ 3938629 w 4009916"/>
                  <a:gd name="connsiteY0" fmla="*/ 0 h 2110570"/>
                  <a:gd name="connsiteX1" fmla="*/ 4009916 w 4009916"/>
                  <a:gd name="connsiteY1" fmla="*/ 154225 h 2110570"/>
                  <a:gd name="connsiteX2" fmla="*/ 3875606 w 4009916"/>
                  <a:gd name="connsiteY2" fmla="*/ 216264 h 2110570"/>
                  <a:gd name="connsiteX3" fmla="*/ 3970094 w 4009916"/>
                  <a:gd name="connsiteY3" fmla="*/ 420827 h 2110570"/>
                  <a:gd name="connsiteX4" fmla="*/ 3886151 w 4009916"/>
                  <a:gd name="connsiteY4" fmla="*/ 459573 h 2110570"/>
                  <a:gd name="connsiteX5" fmla="*/ 3791673 w 4009916"/>
                  <a:gd name="connsiteY5" fmla="*/ 255033 h 2110570"/>
                  <a:gd name="connsiteX6" fmla="*/ 3596995 w 4009916"/>
                  <a:gd name="connsiteY6" fmla="*/ 344956 h 2110570"/>
                  <a:gd name="connsiteX7" fmla="*/ 3690697 w 4009916"/>
                  <a:gd name="connsiteY7" fmla="*/ 547797 h 2110570"/>
                  <a:gd name="connsiteX8" fmla="*/ 3606741 w 4009916"/>
                  <a:gd name="connsiteY8" fmla="*/ 586600 h 2110570"/>
                  <a:gd name="connsiteX9" fmla="*/ 3513048 w 4009916"/>
                  <a:gd name="connsiteY9" fmla="*/ 383731 h 2110570"/>
                  <a:gd name="connsiteX10" fmla="*/ 3328860 w 4009916"/>
                  <a:gd name="connsiteY10" fmla="*/ 468809 h 2110570"/>
                  <a:gd name="connsiteX11" fmla="*/ 3423998 w 4009916"/>
                  <a:gd name="connsiteY11" fmla="*/ 674805 h 2110570"/>
                  <a:gd name="connsiteX12" fmla="*/ 3340054 w 4009916"/>
                  <a:gd name="connsiteY12" fmla="*/ 713568 h 2110570"/>
                  <a:gd name="connsiteX13" fmla="*/ 3244904 w 4009916"/>
                  <a:gd name="connsiteY13" fmla="*/ 507589 h 2110570"/>
                  <a:gd name="connsiteX14" fmla="*/ 3050261 w 4009916"/>
                  <a:gd name="connsiteY14" fmla="*/ 597495 h 2110570"/>
                  <a:gd name="connsiteX15" fmla="*/ 3144598 w 4009916"/>
                  <a:gd name="connsiteY15" fmla="*/ 801798 h 2110570"/>
                  <a:gd name="connsiteX16" fmla="*/ 3060584 w 4009916"/>
                  <a:gd name="connsiteY16" fmla="*/ 840561 h 2110570"/>
                  <a:gd name="connsiteX17" fmla="*/ 2966263 w 4009916"/>
                  <a:gd name="connsiteY17" fmla="*/ 636294 h 2110570"/>
                  <a:gd name="connsiteX18" fmla="*/ 2771633 w 4009916"/>
                  <a:gd name="connsiteY18" fmla="*/ 726195 h 2110570"/>
                  <a:gd name="connsiteX19" fmla="*/ 2865234 w 4009916"/>
                  <a:gd name="connsiteY19" fmla="*/ 928772 h 2110570"/>
                  <a:gd name="connsiteX20" fmla="*/ 2781254 w 4009916"/>
                  <a:gd name="connsiteY20" fmla="*/ 967573 h 2110570"/>
                  <a:gd name="connsiteX21" fmla="*/ 2687661 w 4009916"/>
                  <a:gd name="connsiteY21" fmla="*/ 764982 h 2110570"/>
                  <a:gd name="connsiteX22" fmla="*/ 2503461 w 4009916"/>
                  <a:gd name="connsiteY22" fmla="*/ 850065 h 2110570"/>
                  <a:gd name="connsiteX23" fmla="*/ 2598464 w 4009916"/>
                  <a:gd name="connsiteY23" fmla="*/ 1055824 h 2110570"/>
                  <a:gd name="connsiteX24" fmla="*/ 2514520 w 4009916"/>
                  <a:gd name="connsiteY24" fmla="*/ 1094569 h 2110570"/>
                  <a:gd name="connsiteX25" fmla="*/ 2419511 w 4009916"/>
                  <a:gd name="connsiteY25" fmla="*/ 888842 h 2110570"/>
                  <a:gd name="connsiteX26" fmla="*/ 2224816 w 4009916"/>
                  <a:gd name="connsiteY26" fmla="*/ 978773 h 2110570"/>
                  <a:gd name="connsiteX27" fmla="*/ 2319070 w 4009916"/>
                  <a:gd name="connsiteY27" fmla="*/ 1182811 h 2110570"/>
                  <a:gd name="connsiteX28" fmla="*/ 2235146 w 4009916"/>
                  <a:gd name="connsiteY28" fmla="*/ 1221575 h 2110570"/>
                  <a:gd name="connsiteX29" fmla="*/ 2140890 w 4009916"/>
                  <a:gd name="connsiteY29" fmla="*/ 1017538 h 2110570"/>
                  <a:gd name="connsiteX30" fmla="*/ 1946192 w 4009916"/>
                  <a:gd name="connsiteY30" fmla="*/ 1107470 h 2110570"/>
                  <a:gd name="connsiteX31" fmla="*/ 2039640 w 4009916"/>
                  <a:gd name="connsiteY31" fmla="*/ 1309825 h 2110570"/>
                  <a:gd name="connsiteX32" fmla="*/ 1955738 w 4009916"/>
                  <a:gd name="connsiteY32" fmla="*/ 1348570 h 2110570"/>
                  <a:gd name="connsiteX33" fmla="*/ 1862279 w 4009916"/>
                  <a:gd name="connsiteY33" fmla="*/ 1146230 h 2110570"/>
                  <a:gd name="connsiteX34" fmla="*/ 1678061 w 4009916"/>
                  <a:gd name="connsiteY34" fmla="*/ 1231321 h 2110570"/>
                  <a:gd name="connsiteX35" fmla="*/ 1772981 w 4009916"/>
                  <a:gd name="connsiteY35" fmla="*/ 1436832 h 2110570"/>
                  <a:gd name="connsiteX36" fmla="*/ 1689019 w 4009916"/>
                  <a:gd name="connsiteY36" fmla="*/ 1475598 h 2110570"/>
                  <a:gd name="connsiteX37" fmla="*/ 1594117 w 4009916"/>
                  <a:gd name="connsiteY37" fmla="*/ 1270096 h 2110570"/>
                  <a:gd name="connsiteX38" fmla="*/ 1399440 w 4009916"/>
                  <a:gd name="connsiteY38" fmla="*/ 1360018 h 2110570"/>
                  <a:gd name="connsiteX39" fmla="*/ 1493565 w 4009916"/>
                  <a:gd name="connsiteY39" fmla="*/ 1563809 h 2110570"/>
                  <a:gd name="connsiteX40" fmla="*/ 1409643 w 4009916"/>
                  <a:gd name="connsiteY40" fmla="*/ 1602573 h 2110570"/>
                  <a:gd name="connsiteX41" fmla="*/ 1315524 w 4009916"/>
                  <a:gd name="connsiteY41" fmla="*/ 1398779 h 2110570"/>
                  <a:gd name="connsiteX42" fmla="*/ 1120815 w 4009916"/>
                  <a:gd name="connsiteY42" fmla="*/ 1488717 h 2110570"/>
                  <a:gd name="connsiteX43" fmla="*/ 1214167 w 4009916"/>
                  <a:gd name="connsiteY43" fmla="*/ 1690765 h 2110570"/>
                  <a:gd name="connsiteX44" fmla="*/ 1130245 w 4009916"/>
                  <a:gd name="connsiteY44" fmla="*/ 1729545 h 2110570"/>
                  <a:gd name="connsiteX45" fmla="*/ 1036905 w 4009916"/>
                  <a:gd name="connsiteY45" fmla="*/ 1527475 h 2110570"/>
                  <a:gd name="connsiteX46" fmla="*/ 852686 w 4009916"/>
                  <a:gd name="connsiteY46" fmla="*/ 1612567 h 2110570"/>
                  <a:gd name="connsiteX47" fmla="*/ 947478 w 4009916"/>
                  <a:gd name="connsiteY47" fmla="*/ 1817836 h 2110570"/>
                  <a:gd name="connsiteX48" fmla="*/ 863540 w 4009916"/>
                  <a:gd name="connsiteY48" fmla="*/ 1856541 h 2110570"/>
                  <a:gd name="connsiteX49" fmla="*/ 768762 w 4009916"/>
                  <a:gd name="connsiteY49" fmla="*/ 1651332 h 2110570"/>
                  <a:gd name="connsiteX50" fmla="*/ 574054 w 4009916"/>
                  <a:gd name="connsiteY50" fmla="*/ 1741269 h 2110570"/>
                  <a:gd name="connsiteX51" fmla="*/ 668073 w 4009916"/>
                  <a:gd name="connsiteY51" fmla="*/ 1944806 h 2110570"/>
                  <a:gd name="connsiteX52" fmla="*/ 584114 w 4009916"/>
                  <a:gd name="connsiteY52" fmla="*/ 1983630 h 2110570"/>
                  <a:gd name="connsiteX53" fmla="*/ 490095 w 4009916"/>
                  <a:gd name="connsiteY53" fmla="*/ 1780050 h 2110570"/>
                  <a:gd name="connsiteX54" fmla="*/ 295473 w 4009916"/>
                  <a:gd name="connsiteY54" fmla="*/ 1869947 h 2110570"/>
                  <a:gd name="connsiteX55" fmla="*/ 388723 w 4009916"/>
                  <a:gd name="connsiteY55" fmla="*/ 2071807 h 2110570"/>
                  <a:gd name="connsiteX56" fmla="*/ 304770 w 4009916"/>
                  <a:gd name="connsiteY56" fmla="*/ 2110570 h 2110570"/>
                  <a:gd name="connsiteX57" fmla="*/ 211525 w 4009916"/>
                  <a:gd name="connsiteY57" fmla="*/ 1908723 h 2110570"/>
                  <a:gd name="connsiteX58" fmla="*/ 71287 w 4009916"/>
                  <a:gd name="connsiteY58" fmla="*/ 1973499 h 2110570"/>
                  <a:gd name="connsiteX59" fmla="*/ 0 w 4009916"/>
                  <a:gd name="connsiteY59" fmla="*/ 1819183 h 2110570"/>
                  <a:gd name="connsiteX60" fmla="*/ 97360 w 4009916"/>
                  <a:gd name="connsiteY60" fmla="*/ 1774214 h 2110570"/>
                  <a:gd name="connsiteX61" fmla="*/ 140238 w 4009916"/>
                  <a:gd name="connsiteY61" fmla="*/ 1754409 h 2110570"/>
                  <a:gd name="connsiteX62" fmla="*/ 139700 w 4009916"/>
                  <a:gd name="connsiteY62" fmla="*/ 1753245 h 2110570"/>
                  <a:gd name="connsiteX63" fmla="*/ 223665 w 4009916"/>
                  <a:gd name="connsiteY63" fmla="*/ 1714500 h 2110570"/>
                  <a:gd name="connsiteX64" fmla="*/ 224189 w 4009916"/>
                  <a:gd name="connsiteY64" fmla="*/ 1715634 h 2110570"/>
                  <a:gd name="connsiteX65" fmla="*/ 258425 w 4009916"/>
                  <a:gd name="connsiteY65" fmla="*/ 1699821 h 2110570"/>
                  <a:gd name="connsiteX66" fmla="*/ 812355 w 4009916"/>
                  <a:gd name="connsiteY66" fmla="*/ 1443970 h 2110570"/>
                  <a:gd name="connsiteX67" fmla="*/ 965631 w 4009916"/>
                  <a:gd name="connsiteY67" fmla="*/ 1373175 h 2110570"/>
                  <a:gd name="connsiteX68" fmla="*/ 965200 w 4009916"/>
                  <a:gd name="connsiteY68" fmla="*/ 1372242 h 2110570"/>
                  <a:gd name="connsiteX69" fmla="*/ 1049100 w 4009916"/>
                  <a:gd name="connsiteY69" fmla="*/ 1333500 h 2110570"/>
                  <a:gd name="connsiteX70" fmla="*/ 1049527 w 4009916"/>
                  <a:gd name="connsiteY70" fmla="*/ 1334425 h 2110570"/>
                  <a:gd name="connsiteX71" fmla="*/ 1164818 w 4009916"/>
                  <a:gd name="connsiteY71" fmla="*/ 1281174 h 2110570"/>
                  <a:gd name="connsiteX72" fmla="*/ 1547818 w 4009916"/>
                  <a:gd name="connsiteY72" fmla="*/ 1104273 h 2110570"/>
                  <a:gd name="connsiteX73" fmla="*/ 1791015 w 4009916"/>
                  <a:gd name="connsiteY73" fmla="*/ 991945 h 2110570"/>
                  <a:gd name="connsiteX74" fmla="*/ 1790700 w 4009916"/>
                  <a:gd name="connsiteY74" fmla="*/ 991263 h 2110570"/>
                  <a:gd name="connsiteX75" fmla="*/ 1874625 w 4009916"/>
                  <a:gd name="connsiteY75" fmla="*/ 952500 h 2110570"/>
                  <a:gd name="connsiteX76" fmla="*/ 1874940 w 4009916"/>
                  <a:gd name="connsiteY76" fmla="*/ 953181 h 2110570"/>
                  <a:gd name="connsiteX77" fmla="*/ 2502764 w 4009916"/>
                  <a:gd name="connsiteY77" fmla="*/ 663200 h 2110570"/>
                  <a:gd name="connsiteX78" fmla="*/ 2616393 w 4009916"/>
                  <a:gd name="connsiteY78" fmla="*/ 610717 h 2110570"/>
                  <a:gd name="connsiteX79" fmla="*/ 2616200 w 4009916"/>
                  <a:gd name="connsiteY79" fmla="*/ 610300 h 2110570"/>
                  <a:gd name="connsiteX80" fmla="*/ 2700157 w 4009916"/>
                  <a:gd name="connsiteY80" fmla="*/ 571500 h 2110570"/>
                  <a:gd name="connsiteX81" fmla="*/ 2700358 w 4009916"/>
                  <a:gd name="connsiteY81" fmla="*/ 571935 h 2110570"/>
                  <a:gd name="connsiteX82" fmla="*/ 2902513 w 4009916"/>
                  <a:gd name="connsiteY82" fmla="*/ 478563 h 2110570"/>
                  <a:gd name="connsiteX83" fmla="*/ 3261554 w 4009916"/>
                  <a:gd name="connsiteY83" fmla="*/ 312728 h 2110570"/>
                  <a:gd name="connsiteX84" fmla="*/ 3441805 w 4009916"/>
                  <a:gd name="connsiteY84" fmla="*/ 229474 h 2110570"/>
                  <a:gd name="connsiteX85" fmla="*/ 3441700 w 4009916"/>
                  <a:gd name="connsiteY85" fmla="*/ 229248 h 2110570"/>
                  <a:gd name="connsiteX86" fmla="*/ 3525645 w 4009916"/>
                  <a:gd name="connsiteY86" fmla="*/ 190500 h 2110570"/>
                  <a:gd name="connsiteX87" fmla="*/ 3525740 w 4009916"/>
                  <a:gd name="connsiteY87" fmla="*/ 190706 h 2110570"/>
                  <a:gd name="connsiteX88" fmla="*/ 3674088 w 4009916"/>
                  <a:gd name="connsiteY88" fmla="*/ 122186 h 2110570"/>
                  <a:gd name="connsiteX89" fmla="*/ 3938629 w 4009916"/>
                  <a:gd name="connsiteY89" fmla="*/ 0 h 211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09916" h="2110570">
                    <a:moveTo>
                      <a:pt x="3938629" y="0"/>
                    </a:moveTo>
                    <a:lnTo>
                      <a:pt x="4009916" y="154225"/>
                    </a:lnTo>
                    <a:lnTo>
                      <a:pt x="3875606" y="216264"/>
                    </a:lnTo>
                    <a:lnTo>
                      <a:pt x="3970094" y="420827"/>
                    </a:lnTo>
                    <a:lnTo>
                      <a:pt x="3886151" y="459573"/>
                    </a:lnTo>
                    <a:lnTo>
                      <a:pt x="3791673" y="255033"/>
                    </a:lnTo>
                    <a:lnTo>
                      <a:pt x="3596995" y="344956"/>
                    </a:lnTo>
                    <a:lnTo>
                      <a:pt x="3690697" y="547797"/>
                    </a:lnTo>
                    <a:lnTo>
                      <a:pt x="3606741" y="586600"/>
                    </a:lnTo>
                    <a:lnTo>
                      <a:pt x="3513048" y="383731"/>
                    </a:lnTo>
                    <a:lnTo>
                      <a:pt x="3328860" y="468809"/>
                    </a:lnTo>
                    <a:lnTo>
                      <a:pt x="3423998" y="674805"/>
                    </a:lnTo>
                    <a:lnTo>
                      <a:pt x="3340054" y="713568"/>
                    </a:lnTo>
                    <a:lnTo>
                      <a:pt x="3244904" y="507589"/>
                    </a:lnTo>
                    <a:lnTo>
                      <a:pt x="3050261" y="597495"/>
                    </a:lnTo>
                    <a:lnTo>
                      <a:pt x="3144598" y="801798"/>
                    </a:lnTo>
                    <a:lnTo>
                      <a:pt x="3060584" y="840561"/>
                    </a:lnTo>
                    <a:lnTo>
                      <a:pt x="2966263" y="636294"/>
                    </a:lnTo>
                    <a:lnTo>
                      <a:pt x="2771633" y="726195"/>
                    </a:lnTo>
                    <a:lnTo>
                      <a:pt x="2865234" y="928772"/>
                    </a:lnTo>
                    <a:lnTo>
                      <a:pt x="2781254" y="967573"/>
                    </a:lnTo>
                    <a:lnTo>
                      <a:pt x="2687661" y="764982"/>
                    </a:lnTo>
                    <a:lnTo>
                      <a:pt x="2503461" y="850065"/>
                    </a:lnTo>
                    <a:lnTo>
                      <a:pt x="2598464" y="1055824"/>
                    </a:lnTo>
                    <a:lnTo>
                      <a:pt x="2514520" y="1094569"/>
                    </a:lnTo>
                    <a:lnTo>
                      <a:pt x="2419511" y="888842"/>
                    </a:lnTo>
                    <a:lnTo>
                      <a:pt x="2224816" y="978773"/>
                    </a:lnTo>
                    <a:lnTo>
                      <a:pt x="2319070" y="1182811"/>
                    </a:lnTo>
                    <a:lnTo>
                      <a:pt x="2235146" y="1221575"/>
                    </a:lnTo>
                    <a:lnTo>
                      <a:pt x="2140890" y="1017538"/>
                    </a:lnTo>
                    <a:lnTo>
                      <a:pt x="1946192" y="1107470"/>
                    </a:lnTo>
                    <a:lnTo>
                      <a:pt x="2039640" y="1309825"/>
                    </a:lnTo>
                    <a:lnTo>
                      <a:pt x="1955738" y="1348570"/>
                    </a:lnTo>
                    <a:lnTo>
                      <a:pt x="1862279" y="1146230"/>
                    </a:lnTo>
                    <a:lnTo>
                      <a:pt x="1678061" y="1231321"/>
                    </a:lnTo>
                    <a:lnTo>
                      <a:pt x="1772981" y="1436832"/>
                    </a:lnTo>
                    <a:lnTo>
                      <a:pt x="1689019" y="1475598"/>
                    </a:lnTo>
                    <a:lnTo>
                      <a:pt x="1594117" y="1270096"/>
                    </a:lnTo>
                    <a:lnTo>
                      <a:pt x="1399440" y="1360018"/>
                    </a:lnTo>
                    <a:lnTo>
                      <a:pt x="1493565" y="1563809"/>
                    </a:lnTo>
                    <a:lnTo>
                      <a:pt x="1409643" y="1602573"/>
                    </a:lnTo>
                    <a:lnTo>
                      <a:pt x="1315524" y="1398779"/>
                    </a:lnTo>
                    <a:lnTo>
                      <a:pt x="1120815" y="1488717"/>
                    </a:lnTo>
                    <a:lnTo>
                      <a:pt x="1214167" y="1690765"/>
                    </a:lnTo>
                    <a:lnTo>
                      <a:pt x="1130245" y="1729545"/>
                    </a:lnTo>
                    <a:lnTo>
                      <a:pt x="1036905" y="1527475"/>
                    </a:lnTo>
                    <a:lnTo>
                      <a:pt x="852686" y="1612567"/>
                    </a:lnTo>
                    <a:lnTo>
                      <a:pt x="947478" y="1817836"/>
                    </a:lnTo>
                    <a:lnTo>
                      <a:pt x="863540" y="1856541"/>
                    </a:lnTo>
                    <a:lnTo>
                      <a:pt x="768762" y="1651332"/>
                    </a:lnTo>
                    <a:lnTo>
                      <a:pt x="574054" y="1741269"/>
                    </a:lnTo>
                    <a:lnTo>
                      <a:pt x="668073" y="1944806"/>
                    </a:lnTo>
                    <a:lnTo>
                      <a:pt x="584114" y="1983630"/>
                    </a:lnTo>
                    <a:lnTo>
                      <a:pt x="490095" y="1780050"/>
                    </a:lnTo>
                    <a:lnTo>
                      <a:pt x="295473" y="1869947"/>
                    </a:lnTo>
                    <a:lnTo>
                      <a:pt x="388723" y="2071807"/>
                    </a:lnTo>
                    <a:lnTo>
                      <a:pt x="304770" y="2110570"/>
                    </a:lnTo>
                    <a:lnTo>
                      <a:pt x="211525" y="1908723"/>
                    </a:lnTo>
                    <a:lnTo>
                      <a:pt x="71287" y="1973499"/>
                    </a:lnTo>
                    <a:lnTo>
                      <a:pt x="0" y="1819183"/>
                    </a:lnTo>
                    <a:cubicBezTo>
                      <a:pt x="0" y="1819183"/>
                      <a:pt x="34617" y="1803194"/>
                      <a:pt x="97360" y="1774214"/>
                    </a:cubicBezTo>
                    <a:lnTo>
                      <a:pt x="140238" y="1754409"/>
                    </a:lnTo>
                    <a:lnTo>
                      <a:pt x="139700" y="1753245"/>
                    </a:lnTo>
                    <a:cubicBezTo>
                      <a:pt x="139700" y="1753245"/>
                      <a:pt x="223665" y="1714500"/>
                      <a:pt x="223665" y="1714500"/>
                    </a:cubicBezTo>
                    <a:lnTo>
                      <a:pt x="224189" y="1715634"/>
                    </a:lnTo>
                    <a:lnTo>
                      <a:pt x="258425" y="1699821"/>
                    </a:lnTo>
                    <a:cubicBezTo>
                      <a:pt x="399616" y="1634607"/>
                      <a:pt x="590857" y="1546276"/>
                      <a:pt x="812355" y="1443970"/>
                    </a:cubicBezTo>
                    <a:lnTo>
                      <a:pt x="965631" y="1373175"/>
                    </a:lnTo>
                    <a:lnTo>
                      <a:pt x="965200" y="1372242"/>
                    </a:lnTo>
                    <a:cubicBezTo>
                      <a:pt x="965200" y="1372242"/>
                      <a:pt x="1049100" y="1333500"/>
                      <a:pt x="1049100" y="1333500"/>
                    </a:cubicBezTo>
                    <a:lnTo>
                      <a:pt x="1049527" y="1334425"/>
                    </a:lnTo>
                    <a:lnTo>
                      <a:pt x="1164818" y="1281174"/>
                    </a:lnTo>
                    <a:cubicBezTo>
                      <a:pt x="1288220" y="1224176"/>
                      <a:pt x="1416712" y="1164829"/>
                      <a:pt x="1547818" y="1104273"/>
                    </a:cubicBezTo>
                    <a:lnTo>
                      <a:pt x="1791015" y="991945"/>
                    </a:lnTo>
                    <a:lnTo>
                      <a:pt x="1790700" y="991263"/>
                    </a:lnTo>
                    <a:cubicBezTo>
                      <a:pt x="1790700" y="991263"/>
                      <a:pt x="1874625" y="952500"/>
                      <a:pt x="1874625" y="952500"/>
                    </a:cubicBezTo>
                    <a:lnTo>
                      <a:pt x="1874940" y="953181"/>
                    </a:lnTo>
                    <a:lnTo>
                      <a:pt x="2502764" y="663200"/>
                    </a:lnTo>
                    <a:lnTo>
                      <a:pt x="2616393" y="610717"/>
                    </a:lnTo>
                    <a:lnTo>
                      <a:pt x="2616200" y="610300"/>
                    </a:lnTo>
                    <a:cubicBezTo>
                      <a:pt x="2616200" y="610300"/>
                      <a:pt x="2700157" y="571500"/>
                      <a:pt x="2700157" y="571500"/>
                    </a:cubicBezTo>
                    <a:lnTo>
                      <a:pt x="2700358" y="571935"/>
                    </a:lnTo>
                    <a:lnTo>
                      <a:pt x="2902513" y="478563"/>
                    </a:lnTo>
                    <a:cubicBezTo>
                      <a:pt x="3029979" y="419689"/>
                      <a:pt x="3150661" y="363948"/>
                      <a:pt x="3261554" y="312728"/>
                    </a:cubicBezTo>
                    <a:lnTo>
                      <a:pt x="3441805" y="229474"/>
                    </a:lnTo>
                    <a:lnTo>
                      <a:pt x="3441700" y="229248"/>
                    </a:lnTo>
                    <a:cubicBezTo>
                      <a:pt x="3441700" y="229248"/>
                      <a:pt x="3525645" y="190500"/>
                      <a:pt x="3525645" y="190500"/>
                    </a:cubicBezTo>
                    <a:lnTo>
                      <a:pt x="3525740" y="190706"/>
                    </a:lnTo>
                    <a:lnTo>
                      <a:pt x="3674088" y="122186"/>
                    </a:lnTo>
                    <a:cubicBezTo>
                      <a:pt x="3840052" y="45531"/>
                      <a:pt x="3938629" y="0"/>
                      <a:pt x="3938629" y="0"/>
                    </a:cubicBezTo>
                    <a:close/>
                  </a:path>
                </a:pathLst>
              </a:custGeom>
              <a:solidFill>
                <a:srgbClr val="FFAF28">
                  <a:lumMod val="60000"/>
                  <a:lumOff val="4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44" name="Shape 23">
                <a:extLst>
                  <a:ext uri="{FF2B5EF4-FFF2-40B4-BE49-F238E27FC236}">
                    <a16:creationId xmlns:a16="http://schemas.microsoft.com/office/drawing/2014/main" id="{2E41ADB6-41B0-4367-AF51-C4D93F472F3D}"/>
                  </a:ext>
                </a:extLst>
              </p:cNvPr>
              <p:cNvSpPr/>
              <p:nvPr/>
            </p:nvSpPr>
            <p:spPr>
              <a:xfrm>
                <a:off x="3238500" y="3086100"/>
                <a:ext cx="816094" cy="3902268"/>
              </a:xfrm>
              <a:custGeom>
                <a:avLst/>
                <a:gdLst/>
                <a:ahLst/>
                <a:cxnLst>
                  <a:cxn ang="0">
                    <a:pos x="wd2" y="hd2"/>
                  </a:cxn>
                  <a:cxn ang="5400000">
                    <a:pos x="wd2" y="hd2"/>
                  </a:cxn>
                  <a:cxn ang="10800000">
                    <a:pos x="wd2" y="hd2"/>
                  </a:cxn>
                  <a:cxn ang="16200000">
                    <a:pos x="wd2" y="hd2"/>
                  </a:cxn>
                </a:cxnLst>
                <a:rect l="0" t="0" r="r" b="b"/>
                <a:pathLst>
                  <a:path w="21432" h="21564" extrusionOk="0">
                    <a:moveTo>
                      <a:pt x="21432" y="19142"/>
                    </a:moveTo>
                    <a:lnTo>
                      <a:pt x="18089" y="21564"/>
                    </a:lnTo>
                    <a:lnTo>
                      <a:pt x="11847" y="19411"/>
                    </a:lnTo>
                    <a:lnTo>
                      <a:pt x="23" y="750"/>
                    </a:lnTo>
                    <a:cubicBezTo>
                      <a:pt x="-168" y="448"/>
                      <a:pt x="851" y="167"/>
                      <a:pt x="2288" y="127"/>
                    </a:cubicBezTo>
                    <a:lnTo>
                      <a:pt x="6645" y="4"/>
                    </a:lnTo>
                    <a:cubicBezTo>
                      <a:pt x="8084" y="-36"/>
                      <a:pt x="9416" y="179"/>
                      <a:pt x="9608" y="481"/>
                    </a:cubicBezTo>
                    <a:cubicBezTo>
                      <a:pt x="9608" y="481"/>
                      <a:pt x="21432" y="19142"/>
                      <a:pt x="21432" y="19142"/>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45" name="Shape 24">
                <a:extLst>
                  <a:ext uri="{FF2B5EF4-FFF2-40B4-BE49-F238E27FC236}">
                    <a16:creationId xmlns:a16="http://schemas.microsoft.com/office/drawing/2014/main" id="{696576F3-9049-4581-B4D8-C0980C82F022}"/>
                  </a:ext>
                </a:extLst>
              </p:cNvPr>
              <p:cNvSpPr/>
              <p:nvPr/>
            </p:nvSpPr>
            <p:spPr>
              <a:xfrm>
                <a:off x="3403600" y="3086100"/>
                <a:ext cx="646024" cy="3902268"/>
              </a:xfrm>
              <a:custGeom>
                <a:avLst/>
                <a:gdLst/>
                <a:ahLst/>
                <a:cxnLst>
                  <a:cxn ang="0">
                    <a:pos x="wd2" y="hd2"/>
                  </a:cxn>
                  <a:cxn ang="5400000">
                    <a:pos x="wd2" y="hd2"/>
                  </a:cxn>
                  <a:cxn ang="10800000">
                    <a:pos x="wd2" y="hd2"/>
                  </a:cxn>
                  <a:cxn ang="16200000">
                    <a:pos x="wd2" y="hd2"/>
                  </a:cxn>
                </a:cxnLst>
                <a:rect l="0" t="0" r="r" b="b"/>
                <a:pathLst>
                  <a:path w="21600" h="21564" extrusionOk="0">
                    <a:moveTo>
                      <a:pt x="21600" y="19142"/>
                    </a:moveTo>
                    <a:lnTo>
                      <a:pt x="17344" y="21564"/>
                    </a:lnTo>
                    <a:lnTo>
                      <a:pt x="15424" y="19185"/>
                    </a:lnTo>
                    <a:lnTo>
                      <a:pt x="0" y="65"/>
                    </a:lnTo>
                    <a:lnTo>
                      <a:pt x="2774" y="4"/>
                    </a:lnTo>
                    <a:cubicBezTo>
                      <a:pt x="4605" y="-36"/>
                      <a:pt x="6302" y="179"/>
                      <a:pt x="6546" y="481"/>
                    </a:cubicBezTo>
                    <a:cubicBezTo>
                      <a:pt x="6546" y="481"/>
                      <a:pt x="21600" y="19142"/>
                      <a:pt x="21600" y="19142"/>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46" name="Shape 25">
                <a:extLst>
                  <a:ext uri="{FF2B5EF4-FFF2-40B4-BE49-F238E27FC236}">
                    <a16:creationId xmlns:a16="http://schemas.microsoft.com/office/drawing/2014/main" id="{369D8B1D-1866-4F72-9715-193E66363608}"/>
                  </a:ext>
                </a:extLst>
              </p:cNvPr>
              <p:cNvSpPr/>
              <p:nvPr/>
            </p:nvSpPr>
            <p:spPr>
              <a:xfrm>
                <a:off x="3251200" y="3314699"/>
                <a:ext cx="795675" cy="3669663"/>
              </a:xfrm>
              <a:custGeom>
                <a:avLst/>
                <a:gdLst/>
                <a:ahLst/>
                <a:cxnLst>
                  <a:cxn ang="0">
                    <a:pos x="wd2" y="hd2"/>
                  </a:cxn>
                  <a:cxn ang="5400000">
                    <a:pos x="wd2" y="hd2"/>
                  </a:cxn>
                  <a:cxn ang="10800000">
                    <a:pos x="wd2" y="hd2"/>
                  </a:cxn>
                  <a:cxn ang="16200000">
                    <a:pos x="wd2" y="hd2"/>
                  </a:cxn>
                </a:cxnLst>
                <a:rect l="0" t="0" r="r" b="b"/>
                <a:pathLst>
                  <a:path w="21600" h="21574" extrusionOk="0">
                    <a:moveTo>
                      <a:pt x="21600" y="18997"/>
                    </a:moveTo>
                    <a:lnTo>
                      <a:pt x="18145" y="21574"/>
                    </a:lnTo>
                    <a:lnTo>
                      <a:pt x="11692" y="19283"/>
                    </a:lnTo>
                    <a:lnTo>
                      <a:pt x="0" y="292"/>
                    </a:lnTo>
                    <a:cubicBezTo>
                      <a:pt x="3409" y="63"/>
                      <a:pt x="6694" y="-26"/>
                      <a:pt x="9908" y="6"/>
                    </a:cubicBezTo>
                    <a:cubicBezTo>
                      <a:pt x="9908" y="6"/>
                      <a:pt x="21600" y="18997"/>
                      <a:pt x="21600" y="18997"/>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47" name="Shape 26">
                <a:extLst>
                  <a:ext uri="{FF2B5EF4-FFF2-40B4-BE49-F238E27FC236}">
                    <a16:creationId xmlns:a16="http://schemas.microsoft.com/office/drawing/2014/main" id="{042563BA-096C-4B3A-9A77-DA5756AD8AFF}"/>
                  </a:ext>
                </a:extLst>
              </p:cNvPr>
              <p:cNvSpPr/>
              <p:nvPr/>
            </p:nvSpPr>
            <p:spPr>
              <a:xfrm>
                <a:off x="3441700" y="3314699"/>
                <a:ext cx="615305" cy="3669630"/>
              </a:xfrm>
              <a:custGeom>
                <a:avLst/>
                <a:gdLst/>
                <a:ahLst/>
                <a:cxnLst>
                  <a:cxn ang="0">
                    <a:pos x="wd2" y="hd2"/>
                  </a:cxn>
                  <a:cxn ang="5400000">
                    <a:pos x="wd2" y="hd2"/>
                  </a:cxn>
                  <a:cxn ang="10800000">
                    <a:pos x="wd2" y="hd2"/>
                  </a:cxn>
                  <a:cxn ang="16200000">
                    <a:pos x="wd2" y="hd2"/>
                  </a:cxn>
                </a:cxnLst>
                <a:rect l="0" t="0" r="r" b="b"/>
                <a:pathLst>
                  <a:path w="21600" h="21590" extrusionOk="0">
                    <a:moveTo>
                      <a:pt x="21600" y="19011"/>
                    </a:moveTo>
                    <a:lnTo>
                      <a:pt x="17132" y="21590"/>
                    </a:lnTo>
                    <a:lnTo>
                      <a:pt x="15116" y="19057"/>
                    </a:lnTo>
                    <a:lnTo>
                      <a:pt x="0" y="55"/>
                    </a:lnTo>
                    <a:cubicBezTo>
                      <a:pt x="2190" y="5"/>
                      <a:pt x="4346" y="-10"/>
                      <a:pt x="6480" y="6"/>
                    </a:cubicBezTo>
                    <a:cubicBezTo>
                      <a:pt x="6480" y="6"/>
                      <a:pt x="21600" y="19011"/>
                      <a:pt x="21600" y="19011"/>
                    </a:cubicBezTo>
                    <a:close/>
                  </a:path>
                </a:pathLst>
              </a:custGeom>
              <a:solidFill>
                <a:srgbClr val="D9D9D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48" name="Shape 27">
                <a:extLst>
                  <a:ext uri="{FF2B5EF4-FFF2-40B4-BE49-F238E27FC236}">
                    <a16:creationId xmlns:a16="http://schemas.microsoft.com/office/drawing/2014/main" id="{B2790C79-53F5-4060-A0F9-445602C10503}"/>
                  </a:ext>
                </a:extLst>
              </p:cNvPr>
              <p:cNvSpPr/>
              <p:nvPr/>
            </p:nvSpPr>
            <p:spPr>
              <a:xfrm>
                <a:off x="3276600" y="3428999"/>
                <a:ext cx="780140" cy="3553799"/>
              </a:xfrm>
              <a:custGeom>
                <a:avLst/>
                <a:gdLst/>
                <a:ahLst/>
                <a:cxnLst>
                  <a:cxn ang="0">
                    <a:pos x="wd2" y="hd2"/>
                  </a:cxn>
                  <a:cxn ang="5400000">
                    <a:pos x="wd2" y="hd2"/>
                  </a:cxn>
                  <a:cxn ang="10800000">
                    <a:pos x="wd2" y="hd2"/>
                  </a:cxn>
                  <a:cxn ang="16200000">
                    <a:pos x="wd2" y="hd2"/>
                  </a:cxn>
                </a:cxnLst>
                <a:rect l="0" t="0" r="r" b="b"/>
                <a:pathLst>
                  <a:path w="21600" h="21568" extrusionOk="0">
                    <a:moveTo>
                      <a:pt x="21600" y="18908"/>
                    </a:moveTo>
                    <a:lnTo>
                      <a:pt x="18076" y="21568"/>
                    </a:lnTo>
                    <a:lnTo>
                      <a:pt x="11495" y="19203"/>
                    </a:lnTo>
                    <a:lnTo>
                      <a:pt x="0" y="306"/>
                    </a:lnTo>
                    <a:cubicBezTo>
                      <a:pt x="3491" y="59"/>
                      <a:pt x="6840" y="-32"/>
                      <a:pt x="10104" y="10"/>
                    </a:cubicBezTo>
                    <a:cubicBezTo>
                      <a:pt x="10104" y="10"/>
                      <a:pt x="21600" y="18908"/>
                      <a:pt x="21600" y="18908"/>
                    </a:cubicBezTo>
                    <a:close/>
                  </a:path>
                </a:pathLst>
              </a:custGeom>
              <a:solidFill>
                <a:srgbClr val="FFAF28">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49" name="Shape 28">
                <a:extLst>
                  <a:ext uri="{FF2B5EF4-FFF2-40B4-BE49-F238E27FC236}">
                    <a16:creationId xmlns:a16="http://schemas.microsoft.com/office/drawing/2014/main" id="{9A40E923-B000-4099-A7B4-3C1BDF21FC15}"/>
                  </a:ext>
                </a:extLst>
              </p:cNvPr>
              <p:cNvSpPr/>
              <p:nvPr/>
            </p:nvSpPr>
            <p:spPr>
              <a:xfrm>
                <a:off x="3454400" y="3428999"/>
                <a:ext cx="599954" cy="3553806"/>
              </a:xfrm>
              <a:custGeom>
                <a:avLst/>
                <a:gdLst/>
                <a:ahLst/>
                <a:cxnLst>
                  <a:cxn ang="0">
                    <a:pos x="wd2" y="hd2"/>
                  </a:cxn>
                  <a:cxn ang="5400000">
                    <a:pos x="wd2" y="hd2"/>
                  </a:cxn>
                  <a:cxn ang="10800000">
                    <a:pos x="wd2" y="hd2"/>
                  </a:cxn>
                  <a:cxn ang="16200000">
                    <a:pos x="wd2" y="hd2"/>
                  </a:cxn>
                </a:cxnLst>
                <a:rect l="0" t="0" r="r" b="b"/>
                <a:pathLst>
                  <a:path w="21600" h="21588" extrusionOk="0">
                    <a:moveTo>
                      <a:pt x="21600" y="18925"/>
                    </a:moveTo>
                    <a:lnTo>
                      <a:pt x="17017" y="21588"/>
                    </a:lnTo>
                    <a:lnTo>
                      <a:pt x="14950" y="18973"/>
                    </a:lnTo>
                    <a:lnTo>
                      <a:pt x="0" y="54"/>
                    </a:lnTo>
                    <a:cubicBezTo>
                      <a:pt x="2253" y="2"/>
                      <a:pt x="4466" y="-12"/>
                      <a:pt x="6652" y="10"/>
                    </a:cubicBezTo>
                    <a:cubicBezTo>
                      <a:pt x="6652" y="10"/>
                      <a:pt x="21600" y="18925"/>
                      <a:pt x="21600" y="1892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50" name="Shape 29">
                <a:extLst>
                  <a:ext uri="{FF2B5EF4-FFF2-40B4-BE49-F238E27FC236}">
                    <a16:creationId xmlns:a16="http://schemas.microsoft.com/office/drawing/2014/main" id="{2B842FC7-A978-4D49-807C-A3E2060B7535}"/>
                  </a:ext>
                </a:extLst>
              </p:cNvPr>
              <p:cNvSpPr/>
              <p:nvPr/>
            </p:nvSpPr>
            <p:spPr>
              <a:xfrm>
                <a:off x="3683000" y="6553200"/>
                <a:ext cx="364949"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3"/>
                    </a:lnTo>
                    <a:cubicBezTo>
                      <a:pt x="3347" y="1539"/>
                      <a:pt x="6924" y="854"/>
                      <a:pt x="10669" y="442"/>
                    </a:cubicBezTo>
                    <a:cubicBezTo>
                      <a:pt x="14416" y="30"/>
                      <a:pt x="18084" y="-87"/>
                      <a:pt x="21600" y="62"/>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51" name="Shape 30">
                <a:extLst>
                  <a:ext uri="{FF2B5EF4-FFF2-40B4-BE49-F238E27FC236}">
                    <a16:creationId xmlns:a16="http://schemas.microsoft.com/office/drawing/2014/main" id="{C2A66D12-9D7E-4DA8-A0B5-E0EBABE56019}"/>
                  </a:ext>
                </a:extLst>
              </p:cNvPr>
              <p:cNvSpPr/>
              <p:nvPr/>
            </p:nvSpPr>
            <p:spPr>
              <a:xfrm>
                <a:off x="3873500" y="6553200"/>
                <a:ext cx="184683"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6716" y="21513"/>
                    </a:lnTo>
                    <a:lnTo>
                      <a:pt x="0" y="442"/>
                    </a:lnTo>
                    <a:cubicBezTo>
                      <a:pt x="7403" y="30"/>
                      <a:pt x="14653" y="-87"/>
                      <a:pt x="21600" y="62"/>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52" name="Shape 31">
                <a:extLst>
                  <a:ext uri="{FF2B5EF4-FFF2-40B4-BE49-F238E27FC236}">
                    <a16:creationId xmlns:a16="http://schemas.microsoft.com/office/drawing/2014/main" id="{151892AF-4057-494A-B6CB-4F710EADAAF4}"/>
                  </a:ext>
                </a:extLst>
              </p:cNvPr>
              <p:cNvSpPr/>
              <p:nvPr/>
            </p:nvSpPr>
            <p:spPr>
              <a:xfrm>
                <a:off x="3848100" y="6845299"/>
                <a:ext cx="120559" cy="14520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7"/>
                    </a:lnTo>
                    <a:cubicBezTo>
                      <a:pt x="3344" y="1534"/>
                      <a:pt x="6925" y="855"/>
                      <a:pt x="10669" y="441"/>
                    </a:cubicBezTo>
                    <a:cubicBezTo>
                      <a:pt x="14410" y="30"/>
                      <a:pt x="18083" y="-87"/>
                      <a:pt x="21600" y="62"/>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grpSp>
        <p:grpSp>
          <p:nvGrpSpPr>
            <p:cNvPr id="36" name="Group 35">
              <a:extLst>
                <a:ext uri="{FF2B5EF4-FFF2-40B4-BE49-F238E27FC236}">
                  <a16:creationId xmlns:a16="http://schemas.microsoft.com/office/drawing/2014/main" id="{12AC7AF3-E4FA-43A2-B24E-9FBE6DDE4DDA}"/>
                </a:ext>
              </a:extLst>
            </p:cNvPr>
            <p:cNvGrpSpPr/>
            <p:nvPr/>
          </p:nvGrpSpPr>
          <p:grpSpPr>
            <a:xfrm>
              <a:off x="16270214" y="7021296"/>
              <a:ext cx="3120906" cy="1670711"/>
              <a:chOff x="4534744" y="5644773"/>
              <a:chExt cx="3120906" cy="1670711"/>
            </a:xfrm>
          </p:grpSpPr>
          <p:sp>
            <p:nvSpPr>
              <p:cNvPr id="37" name="Shape 10">
                <a:extLst>
                  <a:ext uri="{FF2B5EF4-FFF2-40B4-BE49-F238E27FC236}">
                    <a16:creationId xmlns:a16="http://schemas.microsoft.com/office/drawing/2014/main" id="{A4945F41-87DE-4216-89C0-6D851FDF09A0}"/>
                  </a:ext>
                </a:extLst>
              </p:cNvPr>
              <p:cNvSpPr/>
              <p:nvPr/>
            </p:nvSpPr>
            <p:spPr>
              <a:xfrm rot="21084094">
                <a:off x="5987331" y="5799977"/>
                <a:ext cx="1301926" cy="13519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741" y="18539"/>
                    </a:lnTo>
                    <a:lnTo>
                      <a:pt x="21600" y="0"/>
                    </a:lnTo>
                    <a:lnTo>
                      <a:pt x="2850" y="3052"/>
                    </a:lnTo>
                    <a:cubicBezTo>
                      <a:pt x="2850" y="3052"/>
                      <a:pt x="0" y="21600"/>
                      <a:pt x="0" y="21600"/>
                    </a:cubicBezTo>
                    <a:close/>
                  </a:path>
                </a:pathLst>
              </a:custGeom>
              <a:solidFill>
                <a:srgbClr val="7D8287">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38" name="Shape 11">
                <a:extLst>
                  <a:ext uri="{FF2B5EF4-FFF2-40B4-BE49-F238E27FC236}">
                    <a16:creationId xmlns:a16="http://schemas.microsoft.com/office/drawing/2014/main" id="{9AC5A7A2-C791-443E-A1A0-155DCDB45260}"/>
                  </a:ext>
                </a:extLst>
              </p:cNvPr>
              <p:cNvSpPr/>
              <p:nvPr/>
            </p:nvSpPr>
            <p:spPr>
              <a:xfrm rot="21084094">
                <a:off x="4957893" y="5644773"/>
                <a:ext cx="1188344" cy="1670711"/>
              </a:xfrm>
              <a:custGeom>
                <a:avLst/>
                <a:gdLst/>
                <a:ahLst/>
                <a:cxnLst>
                  <a:cxn ang="0">
                    <a:pos x="wd2" y="hd2"/>
                  </a:cxn>
                  <a:cxn ang="5400000">
                    <a:pos x="wd2" y="hd2"/>
                  </a:cxn>
                  <a:cxn ang="10800000">
                    <a:pos x="wd2" y="hd2"/>
                  </a:cxn>
                  <a:cxn ang="16200000">
                    <a:pos x="wd2" y="hd2"/>
                  </a:cxn>
                </a:cxnLst>
                <a:rect l="0" t="0" r="r" b="b"/>
                <a:pathLst>
                  <a:path w="21600" h="21600" extrusionOk="0">
                    <a:moveTo>
                      <a:pt x="18477" y="21600"/>
                    </a:moveTo>
                    <a:lnTo>
                      <a:pt x="0" y="15002"/>
                    </a:lnTo>
                    <a:lnTo>
                      <a:pt x="3132" y="0"/>
                    </a:lnTo>
                    <a:lnTo>
                      <a:pt x="21600" y="6590"/>
                    </a:lnTo>
                    <a:cubicBezTo>
                      <a:pt x="21600" y="6590"/>
                      <a:pt x="18477" y="21600"/>
                      <a:pt x="18477" y="2160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39" name="Shape 12">
                <a:extLst>
                  <a:ext uri="{FF2B5EF4-FFF2-40B4-BE49-F238E27FC236}">
                    <a16:creationId xmlns:a16="http://schemas.microsoft.com/office/drawing/2014/main" id="{A576835F-3DE4-4A55-9986-F06437BF5895}"/>
                  </a:ext>
                </a:extLst>
              </p:cNvPr>
              <p:cNvSpPr/>
              <p:nvPr/>
            </p:nvSpPr>
            <p:spPr>
              <a:xfrm rot="21084094">
                <a:off x="4534744" y="5676058"/>
                <a:ext cx="1557388" cy="826754"/>
              </a:xfrm>
              <a:custGeom>
                <a:avLst/>
                <a:gdLst/>
                <a:ahLst/>
                <a:cxnLst>
                  <a:cxn ang="0">
                    <a:pos x="wd2" y="hd2"/>
                  </a:cxn>
                  <a:cxn ang="5400000">
                    <a:pos x="wd2" y="hd2"/>
                  </a:cxn>
                  <a:cxn ang="10800000">
                    <a:pos x="wd2" y="hd2"/>
                  </a:cxn>
                  <a:cxn ang="16200000">
                    <a:pos x="wd2" y="hd2"/>
                  </a:cxn>
                </a:cxnLst>
                <a:rect l="0" t="0" r="r" b="b"/>
                <a:pathLst>
                  <a:path w="21600" h="21600" extrusionOk="0">
                    <a:moveTo>
                      <a:pt x="14038" y="21600"/>
                    </a:moveTo>
                    <a:lnTo>
                      <a:pt x="0" y="8284"/>
                    </a:lnTo>
                    <a:lnTo>
                      <a:pt x="7562" y="0"/>
                    </a:lnTo>
                    <a:lnTo>
                      <a:pt x="21600" y="13316"/>
                    </a:lnTo>
                    <a:cubicBezTo>
                      <a:pt x="21600" y="13316"/>
                      <a:pt x="14038" y="21600"/>
                      <a:pt x="14038" y="21600"/>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sp>
            <p:nvSpPr>
              <p:cNvPr id="40" name="Shape 13">
                <a:extLst>
                  <a:ext uri="{FF2B5EF4-FFF2-40B4-BE49-F238E27FC236}">
                    <a16:creationId xmlns:a16="http://schemas.microsoft.com/office/drawing/2014/main" id="{B58FB79D-FCC4-4FEB-87D9-CD372D29BD76}"/>
                  </a:ext>
                </a:extLst>
              </p:cNvPr>
              <p:cNvSpPr/>
              <p:nvPr/>
            </p:nvSpPr>
            <p:spPr>
              <a:xfrm rot="21084094">
                <a:off x="6109501" y="5759081"/>
                <a:ext cx="1546149" cy="655381"/>
              </a:xfrm>
              <a:custGeom>
                <a:avLst/>
                <a:gdLst/>
                <a:ahLst/>
                <a:cxnLst>
                  <a:cxn ang="0">
                    <a:pos x="wd2" y="hd2"/>
                  </a:cxn>
                  <a:cxn ang="5400000">
                    <a:pos x="wd2" y="hd2"/>
                  </a:cxn>
                  <a:cxn ang="10800000">
                    <a:pos x="wd2" y="hd2"/>
                  </a:cxn>
                  <a:cxn ang="16200000">
                    <a:pos x="wd2" y="hd2"/>
                  </a:cxn>
                </a:cxnLst>
                <a:rect l="0" t="0" r="r" b="b"/>
                <a:pathLst>
                  <a:path w="21600" h="21600" extrusionOk="0">
                    <a:moveTo>
                      <a:pt x="6001" y="21600"/>
                    </a:moveTo>
                    <a:lnTo>
                      <a:pt x="21600" y="15221"/>
                    </a:lnTo>
                    <a:lnTo>
                      <a:pt x="15599" y="0"/>
                    </a:lnTo>
                    <a:lnTo>
                      <a:pt x="0" y="6379"/>
                    </a:lnTo>
                    <a:cubicBezTo>
                      <a:pt x="0" y="6379"/>
                      <a:pt x="6001" y="21600"/>
                      <a:pt x="6001" y="2160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Montserrat"/>
                </a:endParaRPr>
              </a:p>
            </p:txBody>
          </p:sp>
        </p:grpSp>
      </p:grpSp>
      <p:sp>
        <p:nvSpPr>
          <p:cNvPr id="152" name="Rectangle 151">
            <a:extLst>
              <a:ext uri="{FF2B5EF4-FFF2-40B4-BE49-F238E27FC236}">
                <a16:creationId xmlns:a16="http://schemas.microsoft.com/office/drawing/2014/main" id="{2359FD3D-412B-448D-BEE2-5457AAFD0596}"/>
              </a:ext>
            </a:extLst>
          </p:cNvPr>
          <p:cNvSpPr/>
          <p:nvPr/>
        </p:nvSpPr>
        <p:spPr>
          <a:xfrm>
            <a:off x="1524678" y="1508749"/>
            <a:ext cx="13206179" cy="461665"/>
          </a:xfrm>
          <a:prstGeom prst="rect">
            <a:avLst/>
          </a:prstGeom>
        </p:spPr>
        <p:txBody>
          <a:bodyPr wrap="none">
            <a:spAutoFit/>
          </a:bodyPr>
          <a:lstStyle/>
          <a:p>
            <a:pPr marL="12700" algn="ctr">
              <a:lnSpc>
                <a:spcPct val="100000"/>
              </a:lnSpc>
              <a:spcBef>
                <a:spcPts val="114"/>
              </a:spcBef>
            </a:pPr>
            <a:r>
              <a:rPr lang="fr-FR" sz="2400" b="1" spc="10" dirty="0">
                <a:solidFill>
                  <a:srgbClr val="2C3176"/>
                </a:solidFill>
                <a:latin typeface="Marianne" charset="0"/>
                <a:ea typeface="Marianne" charset="0"/>
                <a:cs typeface="Marianne" charset="0"/>
              </a:rPr>
              <a:t>Inventorier rapidement le parc informatique des collectivités via une série de questions quantitatives</a:t>
            </a:r>
            <a:endParaRPr lang="fr-FR" sz="2400" b="1" dirty="0">
              <a:latin typeface="Marianne" charset="0"/>
              <a:ea typeface="Marianne" charset="0"/>
              <a:cs typeface="Marianne" charset="0"/>
            </a:endParaRPr>
          </a:p>
        </p:txBody>
      </p:sp>
      <p:sp>
        <p:nvSpPr>
          <p:cNvPr id="153" name="Rectangle 152">
            <a:extLst>
              <a:ext uri="{FF2B5EF4-FFF2-40B4-BE49-F238E27FC236}">
                <a16:creationId xmlns:a16="http://schemas.microsoft.com/office/drawing/2014/main" id="{87E97F64-D6C0-44C0-A84F-3F4BF3216FF6}"/>
              </a:ext>
            </a:extLst>
          </p:cNvPr>
          <p:cNvSpPr/>
          <p:nvPr/>
        </p:nvSpPr>
        <p:spPr>
          <a:xfrm>
            <a:off x="5226327" y="8545022"/>
            <a:ext cx="6911251" cy="369332"/>
          </a:xfrm>
          <a:prstGeom prst="rect">
            <a:avLst/>
          </a:prstGeom>
        </p:spPr>
        <p:txBody>
          <a:bodyPr wrap="none">
            <a:spAutoFit/>
          </a:bodyPr>
          <a:lstStyle/>
          <a:p>
            <a:pPr marL="12700" algn="ctr">
              <a:lnSpc>
                <a:spcPct val="100000"/>
              </a:lnSpc>
              <a:spcBef>
                <a:spcPts val="114"/>
              </a:spcBef>
            </a:pPr>
            <a:r>
              <a:rPr lang="fr-FR" b="1" spc="10">
                <a:solidFill>
                  <a:srgbClr val="2C3176"/>
                </a:solidFill>
                <a:latin typeface="Marianne" charset="0"/>
                <a:ea typeface="Marianne" charset="0"/>
                <a:cs typeface="Marianne" charset="0"/>
              </a:rPr>
              <a:t>Ces questions représentent le volet quantitatif de l’outil de diagnostic</a:t>
            </a:r>
            <a:endParaRPr lang="fr-FR" b="1">
              <a:latin typeface="Marianne" charset="0"/>
              <a:ea typeface="Marianne" charset="0"/>
              <a:cs typeface="Marianne" charset="0"/>
            </a:endParaRPr>
          </a:p>
        </p:txBody>
      </p:sp>
      <p:graphicFrame>
        <p:nvGraphicFramePr>
          <p:cNvPr id="2" name="Table 5">
            <a:extLst>
              <a:ext uri="{FF2B5EF4-FFF2-40B4-BE49-F238E27FC236}">
                <a16:creationId xmlns:a16="http://schemas.microsoft.com/office/drawing/2014/main" id="{8A42C819-3815-DBBA-17B1-874FA475AE4C}"/>
              </a:ext>
            </a:extLst>
          </p:cNvPr>
          <p:cNvGraphicFramePr>
            <a:graphicFrameLocks noGrp="1"/>
          </p:cNvGraphicFramePr>
          <p:nvPr>
            <p:extLst>
              <p:ext uri="{D42A27DB-BD31-4B8C-83A1-F6EECF244321}">
                <p14:modId xmlns:p14="http://schemas.microsoft.com/office/powerpoint/2010/main" val="2747736039"/>
              </p:ext>
            </p:extLst>
          </p:nvPr>
        </p:nvGraphicFramePr>
        <p:xfrm>
          <a:off x="8324588" y="2986179"/>
          <a:ext cx="4410436" cy="2149094"/>
        </p:xfrm>
        <a:graphic>
          <a:graphicData uri="http://schemas.openxmlformats.org/drawingml/2006/table">
            <a:tbl>
              <a:tblPr firstRow="1" bandRow="1">
                <a:tableStyleId>{7DF18680-E054-41AD-8BC1-D1AEF772440D}</a:tableStyleId>
              </a:tblPr>
              <a:tblGrid>
                <a:gridCol w="421641">
                  <a:extLst>
                    <a:ext uri="{9D8B030D-6E8A-4147-A177-3AD203B41FA5}">
                      <a16:colId xmlns:a16="http://schemas.microsoft.com/office/drawing/2014/main" val="4034638028"/>
                    </a:ext>
                  </a:extLst>
                </a:gridCol>
                <a:gridCol w="3988795">
                  <a:extLst>
                    <a:ext uri="{9D8B030D-6E8A-4147-A177-3AD203B41FA5}">
                      <a16:colId xmlns:a16="http://schemas.microsoft.com/office/drawing/2014/main" val="2642277387"/>
                    </a:ext>
                  </a:extLst>
                </a:gridCol>
              </a:tblGrid>
              <a:tr h="497188">
                <a:tc>
                  <a:txBody>
                    <a:bodyPr/>
                    <a:lstStyle/>
                    <a:p>
                      <a:pPr algn="ctr" fontAlgn="ctr"/>
                      <a:r>
                        <a:rPr lang="fr-FR" sz="1200" b="1" i="0" u="none" strike="noStrike" noProof="0" dirty="0">
                          <a:solidFill>
                            <a:srgbClr val="06806C"/>
                          </a:solidFill>
                          <a:effectLst/>
                          <a:latin typeface="Marianne"/>
                        </a:rPr>
                        <a:t>#</a:t>
                      </a:r>
                    </a:p>
                  </a:txBody>
                  <a:tcPr marL="0" marR="0" marT="0" marB="0" anchor="ctr">
                    <a:lnB w="38100" cap="flat" cmpd="sng" algn="ctr">
                      <a:solidFill>
                        <a:srgbClr val="06806C"/>
                      </a:solidFill>
                      <a:prstDash val="solid"/>
                      <a:round/>
                      <a:headEnd type="none" w="med" len="med"/>
                      <a:tailEnd type="none" w="med" len="med"/>
                    </a:lnB>
                    <a:noFill/>
                  </a:tcPr>
                </a:tc>
                <a:tc>
                  <a:txBody>
                    <a:bodyPr/>
                    <a:lstStyle/>
                    <a:p>
                      <a:pPr algn="ctr" fontAlgn="ctr"/>
                      <a:r>
                        <a:rPr lang="fr-FR" sz="1200" u="none" strike="noStrike" noProof="0" dirty="0">
                          <a:solidFill>
                            <a:srgbClr val="06806C"/>
                          </a:solidFill>
                          <a:effectLst/>
                          <a:latin typeface="Marianne"/>
                        </a:rPr>
                        <a:t>Question</a:t>
                      </a:r>
                      <a:endParaRPr lang="fr-FR" sz="1200" b="1" i="0" u="none" strike="noStrike" noProof="0" dirty="0">
                        <a:solidFill>
                          <a:srgbClr val="06806C"/>
                        </a:solidFill>
                        <a:effectLst/>
                        <a:latin typeface="Marianne"/>
                      </a:endParaRPr>
                    </a:p>
                  </a:txBody>
                  <a:tcPr marL="0" marR="0" marT="0" marB="0" anchor="ctr">
                    <a:lnB w="38100" cap="flat" cmpd="sng" algn="ctr">
                      <a:solidFill>
                        <a:srgbClr val="06806C"/>
                      </a:solidFill>
                      <a:prstDash val="solid"/>
                      <a:round/>
                      <a:headEnd type="none" w="med" len="med"/>
                      <a:tailEnd type="none" w="med" len="med"/>
                    </a:lnB>
                    <a:noFill/>
                  </a:tcPr>
                </a:tc>
                <a:extLst>
                  <a:ext uri="{0D108BD9-81ED-4DB2-BD59-A6C34878D82A}">
                    <a16:rowId xmlns:a16="http://schemas.microsoft.com/office/drawing/2014/main" val="1710740412"/>
                  </a:ext>
                </a:extLst>
              </a:tr>
              <a:tr h="367471">
                <a:tc>
                  <a:txBody>
                    <a:bodyPr/>
                    <a:lstStyle/>
                    <a:p>
                      <a:pPr algn="ctr" fontAlgn="ctr"/>
                      <a:r>
                        <a:rPr lang="fr-FR" sz="1200" b="0" i="0" u="none" strike="noStrike" noProof="0" dirty="0">
                          <a:solidFill>
                            <a:srgbClr val="000000"/>
                          </a:solidFill>
                          <a:effectLst/>
                          <a:latin typeface="Calibri" panose="020F0502020204030204" pitchFamily="34" charset="0"/>
                        </a:rPr>
                        <a:t>21</a:t>
                      </a:r>
                    </a:p>
                  </a:txBody>
                  <a:tcPr marL="72000" marR="72000" marT="0" marB="0" anchor="ctr">
                    <a:lnT w="38100" cap="flat" cmpd="sng" algn="ctr">
                      <a:solidFill>
                        <a:srgbClr val="06806C"/>
                      </a:solidFill>
                      <a:prstDash val="solid"/>
                      <a:round/>
                      <a:headEnd type="none" w="med" len="med"/>
                      <a:tailEnd type="none" w="med" len="med"/>
                    </a:lnT>
                  </a:tcP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imprimantes personnelles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lnT w="38100" cap="flat" cmpd="sng" algn="ctr">
                      <a:solidFill>
                        <a:srgbClr val="06806C"/>
                      </a:solidFill>
                      <a:prstDash val="solid"/>
                      <a:round/>
                      <a:headEnd type="none" w="med" len="med"/>
                      <a:tailEnd type="none" w="med" len="med"/>
                    </a:lnT>
                  </a:tcPr>
                </a:tc>
                <a:extLst>
                  <a:ext uri="{0D108BD9-81ED-4DB2-BD59-A6C34878D82A}">
                    <a16:rowId xmlns:a16="http://schemas.microsoft.com/office/drawing/2014/main" val="2506015078"/>
                  </a:ext>
                </a:extLst>
              </a:tr>
              <a:tr h="183735">
                <a:tc>
                  <a:txBody>
                    <a:bodyPr/>
                    <a:lstStyle/>
                    <a:p>
                      <a:pPr algn="ctr" fontAlgn="ctr"/>
                      <a:r>
                        <a:rPr lang="fr-FR" sz="1200" b="0" i="0" u="none" strike="noStrike" noProof="0" dirty="0">
                          <a:solidFill>
                            <a:srgbClr val="000000"/>
                          </a:solidFill>
                          <a:effectLst/>
                          <a:latin typeface="Calibri" panose="020F0502020204030204" pitchFamily="34" charset="0"/>
                        </a:rPr>
                        <a:t>22</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imprimantes en réseau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505281913"/>
                  </a:ext>
                </a:extLst>
              </a:tr>
              <a:tr h="183735">
                <a:tc>
                  <a:txBody>
                    <a:bodyPr/>
                    <a:lstStyle/>
                    <a:p>
                      <a:pPr algn="ctr" fontAlgn="ctr"/>
                      <a:r>
                        <a:rPr lang="fr-FR" sz="1200" b="0" i="0" u="none" strike="noStrike" noProof="0" dirty="0">
                          <a:solidFill>
                            <a:srgbClr val="000000"/>
                          </a:solidFill>
                          <a:effectLst/>
                          <a:latin typeface="Calibri" panose="020F0502020204030204" pitchFamily="34" charset="0"/>
                        </a:rPr>
                        <a:t>23</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serveurs physiques ?</a:t>
                      </a:r>
                    </a:p>
                  </a:txBody>
                  <a:tcPr marL="0" marR="0" marT="0" marB="0" anchor="ctr"/>
                </a:tc>
                <a:extLst>
                  <a:ext uri="{0D108BD9-81ED-4DB2-BD59-A6C34878D82A}">
                    <a16:rowId xmlns:a16="http://schemas.microsoft.com/office/drawing/2014/main" val="2709240167"/>
                  </a:ext>
                </a:extLst>
              </a:tr>
              <a:tr h="183735">
                <a:tc>
                  <a:txBody>
                    <a:bodyPr/>
                    <a:lstStyle/>
                    <a:p>
                      <a:pPr algn="ctr" fontAlgn="ctr"/>
                      <a:r>
                        <a:rPr lang="fr-FR" sz="1200" b="0" i="0" u="none" strike="noStrike" noProof="0" dirty="0">
                          <a:solidFill>
                            <a:srgbClr val="000000"/>
                          </a:solidFill>
                          <a:effectLst/>
                          <a:latin typeface="Calibri" panose="020F0502020204030204" pitchFamily="34" charset="0"/>
                        </a:rPr>
                        <a:t>24</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smartphones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020141743"/>
                  </a:ext>
                </a:extLst>
              </a:tr>
              <a:tr h="183735">
                <a:tc>
                  <a:txBody>
                    <a:bodyPr/>
                    <a:lstStyle/>
                    <a:p>
                      <a:pPr algn="ctr" fontAlgn="ctr"/>
                      <a:r>
                        <a:rPr lang="fr-FR" sz="1200" b="0" i="0" u="none" strike="noStrike" noProof="0" dirty="0">
                          <a:solidFill>
                            <a:srgbClr val="000000"/>
                          </a:solidFill>
                          <a:effectLst/>
                          <a:latin typeface="Calibri" panose="020F0502020204030204" pitchFamily="34" charset="0"/>
                        </a:rPr>
                        <a:t>25</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téléphones IP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789339131"/>
                  </a:ext>
                </a:extLst>
              </a:tr>
              <a:tr h="183735">
                <a:tc>
                  <a:txBody>
                    <a:bodyPr/>
                    <a:lstStyle/>
                    <a:p>
                      <a:pPr algn="ctr" fontAlgn="ctr"/>
                      <a:r>
                        <a:rPr lang="fr-FR" sz="1200" b="0" i="0" u="none" strike="noStrike" noProof="0" dirty="0">
                          <a:solidFill>
                            <a:srgbClr val="000000"/>
                          </a:solidFill>
                          <a:effectLst/>
                          <a:latin typeface="Calibri" panose="020F0502020204030204" pitchFamily="34" charset="0"/>
                        </a:rPr>
                        <a:t>26</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bornes WIFI ?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413550253"/>
                  </a:ext>
                </a:extLst>
              </a:tr>
              <a:tr h="183735">
                <a:tc>
                  <a:txBody>
                    <a:bodyPr/>
                    <a:lstStyle/>
                    <a:p>
                      <a:pPr algn="ctr" fontAlgn="ctr"/>
                      <a:r>
                        <a:rPr lang="fr-FR" sz="1200" b="0" i="0" u="none" strike="noStrike" noProof="0" dirty="0">
                          <a:solidFill>
                            <a:srgbClr val="000000"/>
                          </a:solidFill>
                          <a:effectLst/>
                          <a:latin typeface="Calibri" panose="020F0502020204030204" pitchFamily="34" charset="0"/>
                        </a:rPr>
                        <a:t>27</a:t>
                      </a:r>
                    </a:p>
                  </a:txBody>
                  <a:tcPr marL="72000" marR="72000" marT="0" marB="0" anchor="ctr"/>
                </a:tc>
                <a:tc>
                  <a:txBody>
                    <a:bodyPr/>
                    <a:lstStyle/>
                    <a:p>
                      <a:pPr algn="l" fontAlgn="ctr"/>
                      <a:r>
                        <a:rPr lang="fr-FR" sz="1200" b="0" i="0" u="none" strike="noStrike">
                          <a:solidFill>
                            <a:schemeClr val="tx1"/>
                          </a:solidFill>
                          <a:effectLst/>
                          <a:latin typeface="Calibri" panose="020F0502020204030204" pitchFamily="34" charset="0"/>
                          <a:ea typeface="+mn-ea"/>
                          <a:cs typeface="+mn-cs"/>
                        </a:rPr>
                        <a:t>Quelle est la durée de vie moyenne de vos enceintes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907449824"/>
                  </a:ext>
                </a:extLst>
              </a:tr>
            </a:tbl>
          </a:graphicData>
        </a:graphic>
      </p:graphicFrame>
      <p:graphicFrame>
        <p:nvGraphicFramePr>
          <p:cNvPr id="4" name="Table 5">
            <a:extLst>
              <a:ext uri="{FF2B5EF4-FFF2-40B4-BE49-F238E27FC236}">
                <a16:creationId xmlns:a16="http://schemas.microsoft.com/office/drawing/2014/main" id="{C9F92269-6231-1B52-3CD4-F7DF229027D2}"/>
              </a:ext>
            </a:extLst>
          </p:cNvPr>
          <p:cNvGraphicFramePr>
            <a:graphicFrameLocks noGrp="1"/>
          </p:cNvGraphicFramePr>
          <p:nvPr>
            <p:extLst>
              <p:ext uri="{D42A27DB-BD31-4B8C-83A1-F6EECF244321}">
                <p14:modId xmlns:p14="http://schemas.microsoft.com/office/powerpoint/2010/main" val="3126725244"/>
              </p:ext>
            </p:extLst>
          </p:nvPr>
        </p:nvGraphicFramePr>
        <p:xfrm>
          <a:off x="8323322" y="5211474"/>
          <a:ext cx="4410436" cy="2875911"/>
        </p:xfrm>
        <a:graphic>
          <a:graphicData uri="http://schemas.openxmlformats.org/drawingml/2006/table">
            <a:tbl>
              <a:tblPr firstRow="1" bandRow="1">
                <a:tableStyleId>{93296810-A885-4BE3-A3E7-6D5BEEA58F35}</a:tableStyleId>
              </a:tblPr>
              <a:tblGrid>
                <a:gridCol w="421641">
                  <a:extLst>
                    <a:ext uri="{9D8B030D-6E8A-4147-A177-3AD203B41FA5}">
                      <a16:colId xmlns:a16="http://schemas.microsoft.com/office/drawing/2014/main" val="4034638028"/>
                    </a:ext>
                  </a:extLst>
                </a:gridCol>
                <a:gridCol w="3988795">
                  <a:extLst>
                    <a:ext uri="{9D8B030D-6E8A-4147-A177-3AD203B41FA5}">
                      <a16:colId xmlns:a16="http://schemas.microsoft.com/office/drawing/2014/main" val="2642277387"/>
                    </a:ext>
                  </a:extLst>
                </a:gridCol>
              </a:tblGrid>
              <a:tr h="313026">
                <a:tc>
                  <a:txBody>
                    <a:bodyPr/>
                    <a:lstStyle/>
                    <a:p>
                      <a:pPr algn="ctr" fontAlgn="ctr"/>
                      <a:r>
                        <a:rPr lang="fr-FR" sz="1200" b="1" u="none" strike="noStrike" noProof="0" dirty="0">
                          <a:solidFill>
                            <a:srgbClr val="06806C"/>
                          </a:solidFill>
                          <a:effectLst/>
                        </a:rPr>
                        <a:t>#</a:t>
                      </a:r>
                      <a:endParaRPr lang="fr-FR" sz="1200" b="1" i="0" u="none" strike="noStrike" noProof="0" dirty="0">
                        <a:solidFill>
                          <a:srgbClr val="06806C"/>
                        </a:solidFill>
                        <a:effectLst/>
                        <a:latin typeface="Marianne"/>
                      </a:endParaRPr>
                    </a:p>
                  </a:txBody>
                  <a:tcPr marL="0" marR="0" marT="0" marB="0" anchor="ctr">
                    <a:solidFill>
                      <a:schemeClr val="bg1"/>
                    </a:solidFill>
                  </a:tcPr>
                </a:tc>
                <a:tc>
                  <a:txBody>
                    <a:bodyPr/>
                    <a:lstStyle/>
                    <a:p>
                      <a:pPr algn="ctr" fontAlgn="ctr"/>
                      <a:r>
                        <a:rPr lang="fr-FR" sz="1200" u="none" strike="noStrike" noProof="0" dirty="0">
                          <a:solidFill>
                            <a:srgbClr val="06806C"/>
                          </a:solidFill>
                          <a:effectLst/>
                        </a:rPr>
                        <a:t>Question pour le prestataire / sous-traitant</a:t>
                      </a:r>
                      <a:endParaRPr lang="fr-FR" sz="1200" b="1" i="0" u="none" strike="noStrike" noProof="0" dirty="0">
                        <a:solidFill>
                          <a:srgbClr val="06806C"/>
                        </a:solidFill>
                        <a:effectLst/>
                        <a:latin typeface="Marianne"/>
                      </a:endParaRPr>
                    </a:p>
                  </a:txBody>
                  <a:tcPr marL="0" marR="0" marT="0" marB="0" anchor="ctr">
                    <a:solidFill>
                      <a:schemeClr val="bg1"/>
                    </a:solidFill>
                  </a:tcPr>
                </a:tc>
                <a:extLst>
                  <a:ext uri="{0D108BD9-81ED-4DB2-BD59-A6C34878D82A}">
                    <a16:rowId xmlns:a16="http://schemas.microsoft.com/office/drawing/2014/main" val="1710740412"/>
                  </a:ext>
                </a:extLst>
              </a:tr>
              <a:tr h="367471">
                <a:tc>
                  <a:txBody>
                    <a:bodyPr/>
                    <a:lstStyle/>
                    <a:p>
                      <a:pPr algn="ctr" fontAlgn="ctr"/>
                      <a:r>
                        <a:rPr lang="fr-FR" sz="1200" b="0" u="none" strike="noStrike" dirty="0">
                          <a:solidFill>
                            <a:schemeClr val="tx1"/>
                          </a:solidFill>
                          <a:effectLst/>
                        </a:rPr>
                        <a:t>28</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tc>
                  <a:txBody>
                    <a:bodyPr/>
                    <a:lstStyle/>
                    <a:p>
                      <a:pPr algn="l" fontAlgn="ctr"/>
                      <a:r>
                        <a:rPr lang="fr-FR" sz="1200" b="0" u="none" strike="noStrike" dirty="0">
                          <a:solidFill>
                            <a:schemeClr val="tx1"/>
                          </a:solidFill>
                          <a:effectLst/>
                        </a:rPr>
                        <a:t>Quel est le volume global de stockage de vos données en moyenne sur l'année dernière (disques durs externes, serveurs, NAS (network </a:t>
                      </a:r>
                      <a:r>
                        <a:rPr lang="fr-FR" sz="1200" b="0" u="none" strike="noStrike" dirty="0" err="1">
                          <a:solidFill>
                            <a:schemeClr val="tx1"/>
                          </a:solidFill>
                          <a:effectLst/>
                        </a:rPr>
                        <a:t>attached</a:t>
                      </a:r>
                      <a:r>
                        <a:rPr lang="fr-FR" sz="1200" b="0" u="none" strike="noStrike" dirty="0">
                          <a:solidFill>
                            <a:schemeClr val="tx1"/>
                          </a:solidFill>
                          <a:effectLst/>
                        </a:rPr>
                        <a:t> </a:t>
                      </a:r>
                      <a:r>
                        <a:rPr lang="fr-FR" sz="1200" b="0" u="none" strike="noStrike" dirty="0" err="1">
                          <a:solidFill>
                            <a:schemeClr val="tx1"/>
                          </a:solidFill>
                          <a:effectLst/>
                        </a:rPr>
                        <a:t>storage</a:t>
                      </a:r>
                      <a:r>
                        <a:rPr lang="fr-FR" sz="1200" b="0" u="none" strike="noStrike" dirty="0">
                          <a:solidFill>
                            <a:schemeClr val="tx1"/>
                          </a:solidFill>
                          <a:effectLst/>
                        </a:rPr>
                        <a:t>), SAN (</a:t>
                      </a:r>
                      <a:r>
                        <a:rPr lang="fr-FR" sz="1200" b="0" u="none" strike="noStrike" dirty="0" err="1">
                          <a:solidFill>
                            <a:schemeClr val="tx1"/>
                          </a:solidFill>
                          <a:effectLst/>
                        </a:rPr>
                        <a:t>storage</a:t>
                      </a:r>
                      <a:r>
                        <a:rPr lang="fr-FR" sz="1200" b="0" u="none" strike="noStrike" dirty="0">
                          <a:solidFill>
                            <a:schemeClr val="tx1"/>
                          </a:solidFill>
                          <a:effectLst/>
                        </a:rPr>
                        <a:t> area networks))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506015078"/>
                  </a:ext>
                </a:extLst>
              </a:tr>
              <a:tr h="183735">
                <a:tc>
                  <a:txBody>
                    <a:bodyPr/>
                    <a:lstStyle/>
                    <a:p>
                      <a:pPr algn="ctr" fontAlgn="ctr"/>
                      <a:r>
                        <a:rPr lang="fr-FR" sz="1200" b="0" u="none" strike="noStrike" dirty="0">
                          <a:solidFill>
                            <a:schemeClr val="tx1"/>
                          </a:solidFill>
                          <a:effectLst/>
                        </a:rPr>
                        <a:t>29</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tc>
                  <a:txBody>
                    <a:bodyPr/>
                    <a:lstStyle/>
                    <a:p>
                      <a:pPr algn="l" fontAlgn="ctr"/>
                      <a:r>
                        <a:rPr lang="fr-FR" sz="1200" b="0" u="none" strike="noStrike" dirty="0">
                          <a:solidFill>
                            <a:schemeClr val="tx1"/>
                          </a:solidFill>
                          <a:effectLst/>
                        </a:rPr>
                        <a:t>Quelle est la superficie totale de vos salles informatiques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505281913"/>
                  </a:ext>
                </a:extLst>
              </a:tr>
              <a:tr h="183735">
                <a:tc>
                  <a:txBody>
                    <a:bodyPr/>
                    <a:lstStyle/>
                    <a:p>
                      <a:pPr algn="ctr" fontAlgn="ctr"/>
                      <a:r>
                        <a:rPr lang="fr-FR" sz="1200" b="0" u="none" strike="noStrike" dirty="0">
                          <a:solidFill>
                            <a:schemeClr val="tx1"/>
                          </a:solidFill>
                          <a:effectLst/>
                        </a:rPr>
                        <a:t>30</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tc>
                  <a:txBody>
                    <a:bodyPr/>
                    <a:lstStyle/>
                    <a:p>
                      <a:pPr algn="l" fontAlgn="ctr"/>
                      <a:r>
                        <a:rPr lang="fr-FR" sz="1200" b="0" u="none" strike="noStrike" dirty="0">
                          <a:solidFill>
                            <a:schemeClr val="tx1"/>
                          </a:solidFill>
                          <a:effectLst/>
                        </a:rPr>
                        <a:t>Quel est  le niveau de performance énergétique de votre centre de données (PUE)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709240167"/>
                  </a:ext>
                </a:extLst>
              </a:tr>
              <a:tr h="183735">
                <a:tc>
                  <a:txBody>
                    <a:bodyPr/>
                    <a:lstStyle/>
                    <a:p>
                      <a:pPr algn="ctr" fontAlgn="ctr"/>
                      <a:r>
                        <a:rPr lang="fr-FR" sz="1200" b="0" u="none" strike="noStrike">
                          <a:solidFill>
                            <a:schemeClr val="tx1"/>
                          </a:solidFill>
                          <a:effectLst/>
                        </a:rPr>
                        <a:t>31</a:t>
                      </a:r>
                      <a:endParaRPr lang="fr-FR" sz="1200" b="0" i="0" u="none" strike="noStrike">
                        <a:solidFill>
                          <a:schemeClr val="tx1"/>
                        </a:solidFill>
                        <a:effectLst/>
                        <a:latin typeface="Calibri" panose="020F0502020204030204" pitchFamily="34" charset="0"/>
                        <a:ea typeface="+mn-ea"/>
                        <a:cs typeface="+mn-cs"/>
                      </a:endParaRPr>
                    </a:p>
                  </a:txBody>
                  <a:tcPr marL="0" marR="0" marT="0" marB="0" anchor="ctr"/>
                </a:tc>
                <a:tc>
                  <a:txBody>
                    <a:bodyPr/>
                    <a:lstStyle/>
                    <a:p>
                      <a:pPr algn="l" fontAlgn="ctr"/>
                      <a:r>
                        <a:rPr lang="fr-FR" sz="1200" b="0" u="none" strike="noStrike" dirty="0">
                          <a:solidFill>
                            <a:schemeClr val="tx1"/>
                          </a:solidFill>
                          <a:effectLst/>
                        </a:rPr>
                        <a:t>Quel est le nombre de serveurs physiques dans l'organisation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020141743"/>
                  </a:ext>
                </a:extLst>
              </a:tr>
              <a:tr h="183735">
                <a:tc>
                  <a:txBody>
                    <a:bodyPr/>
                    <a:lstStyle/>
                    <a:p>
                      <a:pPr algn="ctr" fontAlgn="ctr"/>
                      <a:r>
                        <a:rPr lang="fr-FR" sz="1200" b="0" u="none" strike="noStrike" dirty="0">
                          <a:solidFill>
                            <a:schemeClr val="tx1"/>
                          </a:solidFill>
                          <a:effectLst/>
                        </a:rPr>
                        <a:t>32</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tc>
                  <a:txBody>
                    <a:bodyPr/>
                    <a:lstStyle/>
                    <a:p>
                      <a:pPr algn="l" fontAlgn="ctr"/>
                      <a:r>
                        <a:rPr lang="fr-FR" sz="1200" b="0" u="none" strike="noStrike" dirty="0">
                          <a:solidFill>
                            <a:schemeClr val="tx1"/>
                          </a:solidFill>
                          <a:effectLst/>
                        </a:rPr>
                        <a:t>Quelle est l'évolution cette année en %, du nombre de serveurs physiques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789339131"/>
                  </a:ext>
                </a:extLst>
              </a:tr>
              <a:tr h="183735">
                <a:tc>
                  <a:txBody>
                    <a:bodyPr/>
                    <a:lstStyle/>
                    <a:p>
                      <a:pPr algn="ctr" fontAlgn="ctr"/>
                      <a:r>
                        <a:rPr lang="fr-FR" sz="1200" b="0" u="none" strike="noStrike" dirty="0">
                          <a:solidFill>
                            <a:schemeClr val="tx1"/>
                          </a:solidFill>
                          <a:effectLst/>
                        </a:rPr>
                        <a:t>33</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tc>
                  <a:txBody>
                    <a:bodyPr/>
                    <a:lstStyle/>
                    <a:p>
                      <a:pPr algn="l" fontAlgn="ctr"/>
                      <a:r>
                        <a:rPr lang="fr-FR" sz="1200" b="0" u="none" strike="noStrike" dirty="0">
                          <a:solidFill>
                            <a:schemeClr val="tx1"/>
                          </a:solidFill>
                          <a:effectLst/>
                        </a:rPr>
                        <a:t>Quel est le nombre de serveurs virtuels dans l'organisation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413550253"/>
                  </a:ext>
                </a:extLst>
              </a:tr>
              <a:tr h="183735">
                <a:tc>
                  <a:txBody>
                    <a:bodyPr/>
                    <a:lstStyle/>
                    <a:p>
                      <a:pPr algn="ctr" fontAlgn="ctr"/>
                      <a:r>
                        <a:rPr lang="fr-FR" sz="1200" b="0" u="none" strike="noStrike" dirty="0">
                          <a:solidFill>
                            <a:schemeClr val="tx1"/>
                          </a:solidFill>
                          <a:effectLst/>
                        </a:rPr>
                        <a:t>34</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tc>
                  <a:txBody>
                    <a:bodyPr/>
                    <a:lstStyle/>
                    <a:p>
                      <a:pPr algn="l" fontAlgn="ctr"/>
                      <a:r>
                        <a:rPr lang="fr-FR" sz="1200" b="0" u="none" strike="noStrike" dirty="0">
                          <a:solidFill>
                            <a:schemeClr val="tx1"/>
                          </a:solidFill>
                          <a:effectLst/>
                        </a:rPr>
                        <a:t>Quelle est l'évolution cette année en %, du nombre de serveurs virtuels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907449824"/>
                  </a:ext>
                </a:extLst>
              </a:tr>
              <a:tr h="183735">
                <a:tc>
                  <a:txBody>
                    <a:bodyPr/>
                    <a:lstStyle/>
                    <a:p>
                      <a:pPr algn="ctr" fontAlgn="ctr"/>
                      <a:r>
                        <a:rPr lang="fr-FR" sz="1200" b="0" u="none" strike="noStrike" dirty="0">
                          <a:solidFill>
                            <a:schemeClr val="tx1"/>
                          </a:solidFill>
                          <a:effectLst/>
                        </a:rPr>
                        <a:t>35</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tc>
                  <a:txBody>
                    <a:bodyPr/>
                    <a:lstStyle/>
                    <a:p>
                      <a:pPr algn="l" fontAlgn="ctr"/>
                      <a:r>
                        <a:rPr lang="fr-FR" sz="1200" b="0" u="none" strike="noStrike" dirty="0">
                          <a:solidFill>
                            <a:schemeClr val="tx1"/>
                          </a:solidFill>
                          <a:effectLst/>
                        </a:rPr>
                        <a:t>Combien de centre de données sont-ils présents sur votre territoire ?</a:t>
                      </a:r>
                      <a:endParaRPr lang="fr-FR" sz="1200" b="0" i="0" u="none" strike="noStrike" dirty="0">
                        <a:solidFill>
                          <a:schemeClr val="tx1"/>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553288908"/>
                  </a:ext>
                </a:extLst>
              </a:tr>
            </a:tbl>
          </a:graphicData>
        </a:graphic>
      </p:graphicFrame>
    </p:spTree>
    <p:extLst>
      <p:ext uri="{BB962C8B-B14F-4D97-AF65-F5344CB8AC3E}">
        <p14:creationId xmlns:p14="http://schemas.microsoft.com/office/powerpoint/2010/main" val="198359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9">
            <a:extLst>
              <a:ext uri="{FF2B5EF4-FFF2-40B4-BE49-F238E27FC236}">
                <a16:creationId xmlns:a16="http://schemas.microsoft.com/office/drawing/2014/main" id="{CC23D2F6-0EB3-4D7E-8BF9-1C2A9AB1A45A}"/>
              </a:ext>
            </a:extLst>
          </p:cNvPr>
          <p:cNvGraphicFramePr>
            <a:graphicFrameLocks noGrp="1"/>
          </p:cNvGraphicFramePr>
          <p:nvPr>
            <p:extLst>
              <p:ext uri="{D42A27DB-BD31-4B8C-83A1-F6EECF244321}">
                <p14:modId xmlns:p14="http://schemas.microsoft.com/office/powerpoint/2010/main" val="366669632"/>
              </p:ext>
            </p:extLst>
          </p:nvPr>
        </p:nvGraphicFramePr>
        <p:xfrm>
          <a:off x="2007320" y="2215688"/>
          <a:ext cx="11687289" cy="4844805"/>
        </p:xfrm>
        <a:graphic>
          <a:graphicData uri="http://schemas.openxmlformats.org/drawingml/2006/table">
            <a:tbl>
              <a:tblPr firstRow="1" bandRow="1">
                <a:tableStyleId>{BC89EF96-8CEA-46FF-86C4-4CE0E7609802}</a:tableStyleId>
              </a:tblPr>
              <a:tblGrid>
                <a:gridCol w="4001564">
                  <a:extLst>
                    <a:ext uri="{9D8B030D-6E8A-4147-A177-3AD203B41FA5}">
                      <a16:colId xmlns:a16="http://schemas.microsoft.com/office/drawing/2014/main" val="232129239"/>
                    </a:ext>
                  </a:extLst>
                </a:gridCol>
                <a:gridCol w="7685725">
                  <a:extLst>
                    <a:ext uri="{9D8B030D-6E8A-4147-A177-3AD203B41FA5}">
                      <a16:colId xmlns:a16="http://schemas.microsoft.com/office/drawing/2014/main" val="2721997335"/>
                    </a:ext>
                  </a:extLst>
                </a:gridCol>
              </a:tblGrid>
              <a:tr h="968961">
                <a:tc gridSpan="2">
                  <a:txBody>
                    <a:bodyPr/>
                    <a:lstStyle/>
                    <a:p>
                      <a:pPr algn="ctr"/>
                      <a:r>
                        <a:rPr lang="fr-FR" sz="2400">
                          <a:solidFill>
                            <a:schemeClr val="bg1"/>
                          </a:solidFill>
                        </a:rPr>
                        <a:t>Restitution des travaux de la phase de diagnostic</a:t>
                      </a:r>
                      <a:endParaRPr lang="en-GB" sz="2400">
                        <a:solidFill>
                          <a:schemeClr val="bg1"/>
                        </a:solidFill>
                      </a:endParaRPr>
                    </a:p>
                  </a:txBody>
                  <a:tcPr anchor="ctr">
                    <a:solidFill>
                      <a:srgbClr val="5D6DB3"/>
                    </a:solidFill>
                  </a:tcPr>
                </a:tc>
                <a:tc hMerge="1">
                  <a:txBody>
                    <a:bodyPr/>
                    <a:lstStyle/>
                    <a:p>
                      <a:pPr algn="ctr"/>
                      <a:r>
                        <a:rPr lang="fr-FR">
                          <a:solidFill>
                            <a:schemeClr val="bg1"/>
                          </a:solidFill>
                        </a:rPr>
                        <a:t>Restitution des travaux de la phase de diagnostic</a:t>
                      </a:r>
                      <a:endParaRPr lang="en-GB">
                        <a:solidFill>
                          <a:schemeClr val="bg1"/>
                        </a:solidFill>
                      </a:endParaRPr>
                    </a:p>
                  </a:txBody>
                  <a:tcPr anchor="ctr">
                    <a:solidFill>
                      <a:srgbClr val="5D6DB3"/>
                    </a:solidFill>
                  </a:tcPr>
                </a:tc>
                <a:extLst>
                  <a:ext uri="{0D108BD9-81ED-4DB2-BD59-A6C34878D82A}">
                    <a16:rowId xmlns:a16="http://schemas.microsoft.com/office/drawing/2014/main" val="1965086377"/>
                  </a:ext>
                </a:extLst>
              </a:tr>
              <a:tr h="968961">
                <a:tc>
                  <a:txBody>
                    <a:bodyPr/>
                    <a:lstStyle/>
                    <a:p>
                      <a:endParaRPr lang="en-GB" sz="1800" kern="1200" spc="-5">
                        <a:solidFill>
                          <a:srgbClr val="2C3176"/>
                        </a:solidFill>
                        <a:latin typeface="Marianne Light"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i="1" kern="1200" spc="-5">
                          <a:solidFill>
                            <a:srgbClr val="2C3176"/>
                          </a:solidFill>
                          <a:latin typeface="Marianne Light" charset="0"/>
                        </a:rPr>
                        <a:t>A renseigner en séance</a:t>
                      </a:r>
                      <a:endParaRPr lang="en-GB" sz="1800" i="1" kern="1200" spc="-5">
                        <a:solidFill>
                          <a:srgbClr val="2C3176"/>
                        </a:solidFill>
                        <a:latin typeface="Marianne Light" charset="0"/>
                      </a:endParaRPr>
                    </a:p>
                  </a:txBody>
                  <a:tcPr anchor="ctr"/>
                </a:tc>
                <a:extLst>
                  <a:ext uri="{0D108BD9-81ED-4DB2-BD59-A6C34878D82A}">
                    <a16:rowId xmlns:a16="http://schemas.microsoft.com/office/drawing/2014/main" val="1685043704"/>
                  </a:ext>
                </a:extLst>
              </a:tr>
              <a:tr h="968961">
                <a:tc>
                  <a:txBody>
                    <a:bodyPr/>
                    <a:lstStyle/>
                    <a:p>
                      <a:endParaRPr lang="en-GB"/>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pc="-5">
                          <a:solidFill>
                            <a:srgbClr val="2C3176"/>
                          </a:solidFill>
                          <a:latin typeface="Marianne Light" charset="0"/>
                          <a:ea typeface="Marianne Light" charset="0"/>
                          <a:cs typeface="Marianne Light" charset="0"/>
                        </a:rPr>
                        <a:t>Référent projet et toutes les parties prenantes souhaitant être associées </a:t>
                      </a:r>
                      <a:endParaRPr lang="fr-FR">
                        <a:latin typeface="Marianne Light" charset="0"/>
                        <a:ea typeface="Marianne Light" charset="0"/>
                        <a:cs typeface="Marianne Light" charset="0"/>
                      </a:endParaRPr>
                    </a:p>
                  </a:txBody>
                  <a:tcPr anchor="ctr"/>
                </a:tc>
                <a:extLst>
                  <a:ext uri="{0D108BD9-81ED-4DB2-BD59-A6C34878D82A}">
                    <a16:rowId xmlns:a16="http://schemas.microsoft.com/office/drawing/2014/main" val="1451508677"/>
                  </a:ext>
                </a:extLst>
              </a:tr>
              <a:tr h="968961">
                <a:tc>
                  <a:txBody>
                    <a:bodyPr/>
                    <a:lstStyle/>
                    <a:p>
                      <a:endParaRPr lang="en-GB" spc="-5">
                        <a:solidFill>
                          <a:srgbClr val="2C3176"/>
                        </a:solidFill>
                        <a:latin typeface="Marianne Light"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pc="-5" noProof="0">
                          <a:solidFill>
                            <a:srgbClr val="2C3176"/>
                          </a:solidFill>
                          <a:latin typeface="Marianne Light" charset="0"/>
                          <a:ea typeface="+mn-ea"/>
                          <a:cs typeface="+mn-cs"/>
                        </a:rPr>
                        <a:t>Partager les résultats du diagnostic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pc="-5" noProof="0">
                          <a:solidFill>
                            <a:srgbClr val="2C3176"/>
                          </a:solidFill>
                          <a:latin typeface="Marianne Light" charset="0"/>
                          <a:ea typeface="+mn-ea"/>
                          <a:cs typeface="+mn-cs"/>
                        </a:rPr>
                        <a:t>Préparer la phase suivante de feuille de route</a:t>
                      </a:r>
                    </a:p>
                  </a:txBody>
                  <a:tcPr anchor="ctr"/>
                </a:tc>
                <a:extLst>
                  <a:ext uri="{0D108BD9-81ED-4DB2-BD59-A6C34878D82A}">
                    <a16:rowId xmlns:a16="http://schemas.microsoft.com/office/drawing/2014/main" val="208781383"/>
                  </a:ext>
                </a:extLst>
              </a:tr>
              <a:tr h="968961">
                <a:tc>
                  <a:txBody>
                    <a:bodyPr/>
                    <a:lstStyle/>
                    <a:p>
                      <a:endParaRPr lang="en-GB" spc="-5">
                        <a:solidFill>
                          <a:srgbClr val="2C3176"/>
                        </a:solidFill>
                        <a:latin typeface="Marianne Light"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pc="-5">
                          <a:solidFill>
                            <a:srgbClr val="2C3176"/>
                          </a:solidFill>
                          <a:latin typeface="Marianne Light" charset="0"/>
                        </a:rPr>
                        <a:t>1H à 1H30</a:t>
                      </a:r>
                    </a:p>
                  </a:txBody>
                  <a:tcPr anchor="ctr"/>
                </a:tc>
                <a:extLst>
                  <a:ext uri="{0D108BD9-81ED-4DB2-BD59-A6C34878D82A}">
                    <a16:rowId xmlns:a16="http://schemas.microsoft.com/office/drawing/2014/main" val="921356731"/>
                  </a:ext>
                </a:extLst>
              </a:tr>
            </a:tbl>
          </a:graphicData>
        </a:graphic>
      </p:graphicFrame>
      <p:pic>
        <p:nvPicPr>
          <p:cNvPr id="7" name="Picture 6" descr="Shape&#10;&#10;Description automatically generated with low confidence">
            <a:extLst>
              <a:ext uri="{FF2B5EF4-FFF2-40B4-BE49-F238E27FC236}">
                <a16:creationId xmlns:a16="http://schemas.microsoft.com/office/drawing/2014/main" id="{57BF3D3F-1C1E-4459-B7EB-55048210EA6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23094" y="3422029"/>
            <a:ext cx="509567" cy="509567"/>
          </a:xfrm>
          <a:prstGeom prst="rect">
            <a:avLst/>
          </a:prstGeom>
        </p:spPr>
      </p:pic>
      <p:sp>
        <p:nvSpPr>
          <p:cNvPr id="44" name="object 15">
            <a:extLst>
              <a:ext uri="{FF2B5EF4-FFF2-40B4-BE49-F238E27FC236}">
                <a16:creationId xmlns:a16="http://schemas.microsoft.com/office/drawing/2014/main" id="{27F1BB2B-A64C-410F-A710-A1D42121C3D3}"/>
              </a:ext>
            </a:extLst>
          </p:cNvPr>
          <p:cNvSpPr txBox="1">
            <a:spLocks/>
          </p:cNvSpPr>
          <p:nvPr/>
        </p:nvSpPr>
        <p:spPr>
          <a:xfrm>
            <a:off x="2998481" y="4549576"/>
            <a:ext cx="2057400" cy="313034"/>
          </a:xfrm>
          <a:prstGeom prst="rect">
            <a:avLst/>
          </a:prstGeom>
        </p:spPr>
        <p:txBody>
          <a:bodyPr vert="horz" wrap="square" lIns="0" tIns="12065" rIns="0" bIns="0" rtlCol="0">
            <a:spAutoFit/>
          </a:bodyPr>
          <a:lstStyle>
            <a:lvl1pPr>
              <a:defRPr sz="18700" b="1" i="0">
                <a:solidFill>
                  <a:srgbClr val="FCCD00"/>
                </a:solidFill>
                <a:latin typeface="Arial"/>
                <a:ea typeface="+mj-ea"/>
                <a:cs typeface="Arial"/>
              </a:defRPr>
            </a:lvl1pPr>
          </a:lstStyle>
          <a:p>
            <a:pPr marL="12700" marR="5080">
              <a:lnSpc>
                <a:spcPct val="100800"/>
              </a:lnSpc>
              <a:spcBef>
                <a:spcPts val="95"/>
              </a:spcBef>
            </a:pPr>
            <a:r>
              <a:rPr lang="fr-FR" sz="2000" kern="0" spc="60">
                <a:solidFill>
                  <a:srgbClr val="2C3176"/>
                </a:solidFill>
                <a:latin typeface="Marianne" charset="0"/>
                <a:ea typeface="Marianne" charset="0"/>
                <a:cs typeface="Marianne" charset="0"/>
              </a:rPr>
              <a:t>Interlocuteurs</a:t>
            </a:r>
            <a:endParaRPr lang="fr-FR" sz="2000" kern="0">
              <a:latin typeface="Marianne" charset="0"/>
              <a:ea typeface="Marianne" charset="0"/>
              <a:cs typeface="Marianne" charset="0"/>
            </a:endParaRPr>
          </a:p>
        </p:txBody>
      </p:sp>
      <p:sp>
        <p:nvSpPr>
          <p:cNvPr id="45" name="object 15">
            <a:extLst>
              <a:ext uri="{FF2B5EF4-FFF2-40B4-BE49-F238E27FC236}">
                <a16:creationId xmlns:a16="http://schemas.microsoft.com/office/drawing/2014/main" id="{389A57DB-64B0-4BDF-AEFB-19A2D4ABBA5B}"/>
              </a:ext>
            </a:extLst>
          </p:cNvPr>
          <p:cNvSpPr txBox="1">
            <a:spLocks/>
          </p:cNvSpPr>
          <p:nvPr/>
        </p:nvSpPr>
        <p:spPr>
          <a:xfrm>
            <a:off x="2998481" y="5442981"/>
            <a:ext cx="1371600" cy="313034"/>
          </a:xfrm>
          <a:prstGeom prst="rect">
            <a:avLst/>
          </a:prstGeom>
        </p:spPr>
        <p:txBody>
          <a:bodyPr vert="horz" wrap="square" lIns="0" tIns="12065" rIns="0" bIns="0" rtlCol="0">
            <a:spAutoFit/>
          </a:bodyPr>
          <a:lstStyle>
            <a:lvl1pPr>
              <a:defRPr sz="18700" b="1" i="0">
                <a:solidFill>
                  <a:srgbClr val="FCCD00"/>
                </a:solidFill>
                <a:latin typeface="Arial"/>
                <a:ea typeface="+mj-ea"/>
                <a:cs typeface="Arial"/>
              </a:defRPr>
            </a:lvl1pPr>
          </a:lstStyle>
          <a:p>
            <a:pPr marL="12700" marR="5080">
              <a:lnSpc>
                <a:spcPct val="100800"/>
              </a:lnSpc>
              <a:spcBef>
                <a:spcPts val="95"/>
              </a:spcBef>
            </a:pPr>
            <a:r>
              <a:rPr lang="fr-FR" sz="2000" kern="0" spc="60">
                <a:solidFill>
                  <a:srgbClr val="2C3176"/>
                </a:solidFill>
                <a:latin typeface="Marianne" charset="0"/>
                <a:ea typeface="Marianne" charset="0"/>
                <a:cs typeface="Marianne" charset="0"/>
              </a:rPr>
              <a:t>Objectif</a:t>
            </a:r>
            <a:endParaRPr lang="fr-FR" sz="2000" kern="0">
              <a:latin typeface="Marianne" charset="0"/>
              <a:ea typeface="Marianne" charset="0"/>
              <a:cs typeface="Marianne" charset="0"/>
            </a:endParaRPr>
          </a:p>
        </p:txBody>
      </p:sp>
      <p:pic>
        <p:nvPicPr>
          <p:cNvPr id="11" name="Picture 10" descr="Shape&#10;&#10;Description automatically generated with low confidence">
            <a:extLst>
              <a:ext uri="{FF2B5EF4-FFF2-40B4-BE49-F238E27FC236}">
                <a16:creationId xmlns:a16="http://schemas.microsoft.com/office/drawing/2014/main" id="{33644FBE-EFD7-45F4-8D67-E7E48E62D88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65993" y="4344195"/>
            <a:ext cx="623769" cy="623769"/>
          </a:xfrm>
          <a:prstGeom prst="rect">
            <a:avLst/>
          </a:prstGeom>
        </p:spPr>
      </p:pic>
      <p:pic>
        <p:nvPicPr>
          <p:cNvPr id="48" name="Picture 47" descr="Shape&#10;&#10;Description automatically generated with low confidence">
            <a:extLst>
              <a:ext uri="{FF2B5EF4-FFF2-40B4-BE49-F238E27FC236}">
                <a16:creationId xmlns:a16="http://schemas.microsoft.com/office/drawing/2014/main" id="{CD57383F-1ACA-4894-98F6-12ABC185D99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22163" y="5357216"/>
            <a:ext cx="511429" cy="511429"/>
          </a:xfrm>
          <a:prstGeom prst="rect">
            <a:avLst/>
          </a:prstGeom>
        </p:spPr>
      </p:pic>
      <p:sp>
        <p:nvSpPr>
          <p:cNvPr id="63" name="object 15">
            <a:extLst>
              <a:ext uri="{FF2B5EF4-FFF2-40B4-BE49-F238E27FC236}">
                <a16:creationId xmlns:a16="http://schemas.microsoft.com/office/drawing/2014/main" id="{AEDF85B8-BEE5-4B58-9AA9-19B12F555BEB}"/>
              </a:ext>
            </a:extLst>
          </p:cNvPr>
          <p:cNvSpPr txBox="1">
            <a:spLocks/>
          </p:cNvSpPr>
          <p:nvPr/>
        </p:nvSpPr>
        <p:spPr>
          <a:xfrm>
            <a:off x="2998481" y="6417127"/>
            <a:ext cx="1883605" cy="313034"/>
          </a:xfrm>
          <a:prstGeom prst="rect">
            <a:avLst/>
          </a:prstGeom>
        </p:spPr>
        <p:txBody>
          <a:bodyPr vert="horz" wrap="square" lIns="0" tIns="12065" rIns="0" bIns="0" rtlCol="0">
            <a:spAutoFit/>
          </a:bodyPr>
          <a:lstStyle>
            <a:lvl1pPr>
              <a:defRPr sz="18700" b="1" i="0">
                <a:solidFill>
                  <a:srgbClr val="FCCD00"/>
                </a:solidFill>
                <a:latin typeface="Arial"/>
                <a:ea typeface="+mj-ea"/>
                <a:cs typeface="Arial"/>
              </a:defRPr>
            </a:lvl1pPr>
          </a:lstStyle>
          <a:p>
            <a:pPr marL="12700" marR="5080">
              <a:lnSpc>
                <a:spcPct val="100800"/>
              </a:lnSpc>
              <a:spcBef>
                <a:spcPts val="95"/>
              </a:spcBef>
            </a:pPr>
            <a:r>
              <a:rPr lang="fr-FR" sz="2000" kern="0" spc="60">
                <a:solidFill>
                  <a:srgbClr val="2C3176"/>
                </a:solidFill>
                <a:latin typeface="Marianne" charset="0"/>
                <a:ea typeface="Marianne" charset="0"/>
                <a:cs typeface="Marianne" charset="0"/>
              </a:rPr>
              <a:t>Format</a:t>
            </a:r>
            <a:endParaRPr lang="fr-FR" sz="2000" kern="0">
              <a:latin typeface="Marianne" charset="0"/>
              <a:ea typeface="Marianne" charset="0"/>
              <a:cs typeface="Marianne" charset="0"/>
            </a:endParaRPr>
          </a:p>
        </p:txBody>
      </p:sp>
      <p:pic>
        <p:nvPicPr>
          <p:cNvPr id="66" name="Picture 65" descr="Shape&#10;&#10;Description automatically generated with low confidence">
            <a:extLst>
              <a:ext uri="{FF2B5EF4-FFF2-40B4-BE49-F238E27FC236}">
                <a16:creationId xmlns:a16="http://schemas.microsoft.com/office/drawing/2014/main" id="{9D1D5478-BE5D-407A-8F51-42387C3B486C}"/>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94466" y="6288075"/>
            <a:ext cx="566822" cy="566822"/>
          </a:xfrm>
          <a:prstGeom prst="rect">
            <a:avLst/>
          </a:prstGeom>
        </p:spPr>
      </p:pic>
      <p:sp>
        <p:nvSpPr>
          <p:cNvPr id="18" name="TextBox 17">
            <a:extLst>
              <a:ext uri="{FF2B5EF4-FFF2-40B4-BE49-F238E27FC236}">
                <a16:creationId xmlns:a16="http://schemas.microsoft.com/office/drawing/2014/main" id="{8EA5EEE4-139D-485A-AAD1-91477DB4E49E}"/>
              </a:ext>
            </a:extLst>
          </p:cNvPr>
          <p:cNvSpPr txBox="1">
            <a:spLocks/>
          </p:cNvSpPr>
          <p:nvPr/>
        </p:nvSpPr>
        <p:spPr>
          <a:xfrm>
            <a:off x="3213100" y="8001000"/>
            <a:ext cx="10025948" cy="883280"/>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r>
              <a:rPr lang="fr-FR" b="1" i="1">
                <a:latin typeface="Marianne" panose="020B0604020202020204"/>
              </a:rPr>
              <a:t>Le choix de la date et de l’heure est à effectuer en séance</a:t>
            </a:r>
          </a:p>
          <a:p>
            <a:pPr algn="ctr"/>
            <a:endParaRPr lang="fr-FR" b="1" i="1">
              <a:latin typeface="Marianne" panose="020B0604020202020204"/>
            </a:endParaRPr>
          </a:p>
        </p:txBody>
      </p:sp>
      <p:sp>
        <p:nvSpPr>
          <p:cNvPr id="4" name="Title 3">
            <a:extLst>
              <a:ext uri="{FF2B5EF4-FFF2-40B4-BE49-F238E27FC236}">
                <a16:creationId xmlns:a16="http://schemas.microsoft.com/office/drawing/2014/main" id="{914481E9-3B71-4203-AC77-5ABAA1B88FE5}"/>
              </a:ext>
            </a:extLst>
          </p:cNvPr>
          <p:cNvSpPr>
            <a:spLocks noGrp="1"/>
          </p:cNvSpPr>
          <p:nvPr>
            <p:ph type="title"/>
          </p:nvPr>
        </p:nvSpPr>
        <p:spPr>
          <a:xfrm>
            <a:off x="1000517" y="471574"/>
            <a:ext cx="14254967" cy="615553"/>
          </a:xfrm>
        </p:spPr>
        <p:txBody>
          <a:bodyPr/>
          <a:lstStyle/>
          <a:p>
            <a:r>
              <a:rPr lang="en-GB" sz="4000"/>
              <a:t>Notre prochain rendez-vous collectif</a:t>
            </a:r>
          </a:p>
        </p:txBody>
      </p:sp>
      <p:sp>
        <p:nvSpPr>
          <p:cNvPr id="22" name="object 15">
            <a:extLst>
              <a:ext uri="{FF2B5EF4-FFF2-40B4-BE49-F238E27FC236}">
                <a16:creationId xmlns:a16="http://schemas.microsoft.com/office/drawing/2014/main" id="{895878AA-4745-45FC-9997-90092BD49060}"/>
              </a:ext>
            </a:extLst>
          </p:cNvPr>
          <p:cNvSpPr txBox="1">
            <a:spLocks/>
          </p:cNvSpPr>
          <p:nvPr/>
        </p:nvSpPr>
        <p:spPr>
          <a:xfrm>
            <a:off x="2998481" y="3568999"/>
            <a:ext cx="2057400" cy="313034"/>
          </a:xfrm>
          <a:prstGeom prst="rect">
            <a:avLst/>
          </a:prstGeom>
        </p:spPr>
        <p:txBody>
          <a:bodyPr vert="horz" wrap="square" lIns="0" tIns="12065" rIns="0" bIns="0" rtlCol="0">
            <a:spAutoFit/>
          </a:bodyPr>
          <a:lstStyle>
            <a:lvl1pPr>
              <a:defRPr sz="18700" b="1" i="0">
                <a:solidFill>
                  <a:srgbClr val="FCCD00"/>
                </a:solidFill>
                <a:latin typeface="Arial"/>
                <a:ea typeface="+mj-ea"/>
                <a:cs typeface="Arial"/>
              </a:defRPr>
            </a:lvl1pPr>
          </a:lstStyle>
          <a:p>
            <a:pPr marL="12700" marR="5080">
              <a:lnSpc>
                <a:spcPct val="100800"/>
              </a:lnSpc>
              <a:spcBef>
                <a:spcPts val="95"/>
              </a:spcBef>
            </a:pPr>
            <a:r>
              <a:rPr lang="fr-FR" sz="2000" kern="0" spc="60">
                <a:solidFill>
                  <a:srgbClr val="2C3176"/>
                </a:solidFill>
                <a:latin typeface="Marianne" charset="0"/>
                <a:ea typeface="Marianne" charset="0"/>
                <a:cs typeface="Marianne" charset="0"/>
              </a:rPr>
              <a:t>Date &amp; heure</a:t>
            </a:r>
            <a:endParaRPr lang="fr-FR" sz="2000" kern="0">
              <a:latin typeface="Marianne" charset="0"/>
              <a:ea typeface="Marianne" charset="0"/>
              <a:cs typeface="Marianne" charset="0"/>
            </a:endParaRPr>
          </a:p>
        </p:txBody>
      </p:sp>
    </p:spTree>
    <p:extLst>
      <p:ext uri="{BB962C8B-B14F-4D97-AF65-F5344CB8AC3E}">
        <p14:creationId xmlns:p14="http://schemas.microsoft.com/office/powerpoint/2010/main" val="204846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C61595C-E020-4633-8A7F-ADEB4F8E4FCE}"/>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28150" r="30242"/>
          <a:stretch/>
        </p:blipFill>
        <p:spPr bwMode="auto">
          <a:xfrm>
            <a:off x="9239689" y="720497"/>
            <a:ext cx="5845663" cy="7569200"/>
          </a:xfrm>
          <a:prstGeom prst="rect">
            <a:avLst/>
          </a:prstGeom>
          <a:extLst>
            <a:ext uri="{909E8E84-426E-40DD-AFC4-6F175D3DCCD1}">
              <a14:hiddenFill xmlns:a14="http://schemas.microsoft.com/office/drawing/2010/main">
                <a:solidFill>
                  <a:srgbClr val="FFFFFF"/>
                </a:solidFill>
              </a14:hiddenFill>
            </a:ext>
          </a:extLst>
        </p:spPr>
      </p:pic>
      <p:grpSp>
        <p:nvGrpSpPr>
          <p:cNvPr id="11" name="object 11"/>
          <p:cNvGrpSpPr/>
          <p:nvPr/>
        </p:nvGrpSpPr>
        <p:grpSpPr>
          <a:xfrm>
            <a:off x="2588488" y="2403126"/>
            <a:ext cx="5949129" cy="4375909"/>
            <a:chOff x="2198564" y="2403126"/>
            <a:chExt cx="6319297"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2198564" y="4011942"/>
              <a:ext cx="6319297" cy="852169"/>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14"/>
          <p:cNvSpPr txBox="1">
            <a:spLocks noGrp="1"/>
          </p:cNvSpPr>
          <p:nvPr>
            <p:ph type="title"/>
          </p:nvPr>
        </p:nvSpPr>
        <p:spPr>
          <a:xfrm>
            <a:off x="2511192" y="4399041"/>
            <a:ext cx="6093159" cy="384078"/>
          </a:xfrm>
          <a:prstGeom prst="rect">
            <a:avLst/>
          </a:prstGeom>
        </p:spPr>
        <p:txBody>
          <a:bodyPr vert="horz" wrap="square" lIns="0" tIns="14604" rIns="0" bIns="0" rtlCol="0">
            <a:spAutoFit/>
          </a:bodyPr>
          <a:lstStyle/>
          <a:p>
            <a:pPr marL="12700" marR="5080" algn="ctr">
              <a:spcBef>
                <a:spcPts val="100"/>
              </a:spcBef>
            </a:pPr>
            <a:r>
              <a:rPr lang="fr-FR" sz="2400" dirty="0">
                <a:solidFill>
                  <a:srgbClr val="2C3176"/>
                </a:solidFill>
                <a:latin typeface="Marianne" charset="0"/>
                <a:ea typeface="Marianne" charset="0"/>
                <a:cs typeface="Marianne" charset="0"/>
              </a:rPr>
              <a:t>Echange autour du Numérique responsable</a:t>
            </a:r>
            <a:endParaRPr lang="fr-FR" sz="2400" b="1" dirty="0">
              <a:solidFill>
                <a:srgbClr val="2C3176"/>
              </a:solidFill>
              <a:latin typeface="Marianne" charset="0"/>
              <a:ea typeface="Marianne" charset="0"/>
              <a:cs typeface="Marianne" charset="0"/>
            </a:endParaRP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14">
            <a:extLst>
              <a:ext uri="{FF2B5EF4-FFF2-40B4-BE49-F238E27FC236}">
                <a16:creationId xmlns:a16="http://schemas.microsoft.com/office/drawing/2014/main" id="{E37E82D1-EFE2-49F0-9765-0FD2A5819243}"/>
              </a:ext>
            </a:extLst>
          </p:cNvPr>
          <p:cNvSpPr txBox="1">
            <a:spLocks/>
          </p:cNvSpPr>
          <p:nvPr/>
        </p:nvSpPr>
        <p:spPr>
          <a:xfrm>
            <a:off x="1041399" y="3298161"/>
            <a:ext cx="1864589"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lang="fr-FR" sz="13800" b="1" i="0" u="none" strike="noStrike" kern="0" cap="none" spc="310" normalizeH="0" baseline="0" noProof="0">
                <a:ln>
                  <a:noFill/>
                </a:ln>
                <a:solidFill>
                  <a:srgbClr val="2C3176"/>
                </a:solidFill>
                <a:effectLst/>
                <a:uLnTx/>
                <a:uFillTx/>
                <a:latin typeface="Marianne ExtraBold" charset="0"/>
                <a:ea typeface="Marianne ExtraBold" charset="0"/>
                <a:cs typeface="Marianne ExtraBold" charset="0"/>
              </a:rPr>
              <a:t>6.</a:t>
            </a:r>
            <a:endParaRPr kumimoji="0" lang="fr-FR" sz="13800" b="1" i="0" u="none" strike="noStrike" kern="0" cap="none" spc="0" normalizeH="0" baseline="0" noProof="0">
              <a:ln>
                <a:noFill/>
              </a:ln>
              <a:solidFill>
                <a:srgbClr val="FCCD00"/>
              </a:solidFill>
              <a:effectLst/>
              <a:uLnTx/>
              <a:uFillTx/>
              <a:latin typeface="Marianne ExtraBold" charset="0"/>
              <a:ea typeface="Marianne ExtraBold" charset="0"/>
              <a:cs typeface="Marianne ExtraBold" charset="0"/>
            </a:endParaRPr>
          </a:p>
        </p:txBody>
      </p:sp>
      <p:pic>
        <p:nvPicPr>
          <p:cNvPr id="25" name="Picture 24" descr="Shape&#10;&#10;Description automatically generated with low confidence">
            <a:extLst>
              <a:ext uri="{FF2B5EF4-FFF2-40B4-BE49-F238E27FC236}">
                <a16:creationId xmlns:a16="http://schemas.microsoft.com/office/drawing/2014/main" id="{7503BBFF-98F0-4CCC-B938-A4D9DFE2DA86}"/>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91486" y="7938841"/>
            <a:ext cx="313889" cy="313889"/>
          </a:xfrm>
          <a:prstGeom prst="rect">
            <a:avLst/>
          </a:prstGeom>
        </p:spPr>
      </p:pic>
      <p:sp>
        <p:nvSpPr>
          <p:cNvPr id="26" name="object 9">
            <a:extLst>
              <a:ext uri="{FF2B5EF4-FFF2-40B4-BE49-F238E27FC236}">
                <a16:creationId xmlns:a16="http://schemas.microsoft.com/office/drawing/2014/main" id="{B04377FC-23D0-43D9-B4A8-4EDE77EC7154}"/>
              </a:ext>
            </a:extLst>
          </p:cNvPr>
          <p:cNvSpPr txBox="1"/>
          <p:nvPr/>
        </p:nvSpPr>
        <p:spPr>
          <a:xfrm>
            <a:off x="4919216" y="7651306"/>
            <a:ext cx="1277112" cy="648063"/>
          </a:xfrm>
          <a:prstGeom prst="rect">
            <a:avLst/>
          </a:prstGeom>
        </p:spPr>
        <p:txBody>
          <a:bodyPr vert="horz" wrap="square" lIns="0" tIns="12700" rIns="0" bIns="0" rtlCol="0" anchor="ctr">
            <a:spAutoFit/>
          </a:bodyPr>
          <a:lstStyle/>
          <a:p>
            <a:pPr marL="12700" marR="5080" lvl="0" indent="0" algn="l" defTabSz="914400" rtl="0" eaLnBrk="1" fontAlgn="auto" latinLnBrk="0" hangingPunct="1">
              <a:lnSpc>
                <a:spcPct val="200000"/>
              </a:lnSpc>
              <a:spcBef>
                <a:spcPts val="100"/>
              </a:spcBef>
              <a:spcAft>
                <a:spcPts val="0"/>
              </a:spcAft>
              <a:buClrTx/>
              <a:buSzTx/>
              <a:buFontTx/>
              <a:buNone/>
              <a:tabLst/>
              <a:defRPr/>
            </a:pPr>
            <a:r>
              <a:rPr kumimoji="0" lang="fr-FR" sz="2400" b="1" i="0" u="none" strike="noStrike" kern="1200" cap="none" spc="0" normalizeH="0" baseline="0" noProof="0">
                <a:ln>
                  <a:noFill/>
                </a:ln>
                <a:solidFill>
                  <a:srgbClr val="2C3176"/>
                </a:solidFill>
                <a:effectLst/>
                <a:uLnTx/>
                <a:uFillTx/>
                <a:latin typeface="Marianne" charset="0"/>
                <a:ea typeface="Marianne" charset="0"/>
                <a:cs typeface="Marianne" charset="0"/>
              </a:rPr>
              <a:t>10 mins</a:t>
            </a:r>
          </a:p>
        </p:txBody>
      </p:sp>
      <p:pic>
        <p:nvPicPr>
          <p:cNvPr id="27" name="Image 18">
            <a:extLst>
              <a:ext uri="{FF2B5EF4-FFF2-40B4-BE49-F238E27FC236}">
                <a16:creationId xmlns:a16="http://schemas.microsoft.com/office/drawing/2014/main" id="{25DD4473-F9C2-4C3A-BE57-FF5A0A3F30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2905989" y="8108485"/>
            <a:ext cx="1935480" cy="247212"/>
          </a:xfrm>
          <a:prstGeom prst="rect">
            <a:avLst/>
          </a:prstGeom>
        </p:spPr>
      </p:pic>
      <p:pic>
        <p:nvPicPr>
          <p:cNvPr id="28" name="Image 18">
            <a:extLst>
              <a:ext uri="{FF2B5EF4-FFF2-40B4-BE49-F238E27FC236}">
                <a16:creationId xmlns:a16="http://schemas.microsoft.com/office/drawing/2014/main" id="{E9F26699-982D-4F67-8075-BC215C73DA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6111713" y="8108485"/>
            <a:ext cx="1935480" cy="247212"/>
          </a:xfrm>
          <a:prstGeom prst="rect">
            <a:avLst/>
          </a:prstGeom>
        </p:spPr>
      </p:pic>
      <p:pic>
        <p:nvPicPr>
          <p:cNvPr id="2" name="Image 1">
            <a:extLst>
              <a:ext uri="{FF2B5EF4-FFF2-40B4-BE49-F238E27FC236}">
                <a16:creationId xmlns:a16="http://schemas.microsoft.com/office/drawing/2014/main" id="{664CA8A3-EA69-D401-D5D6-67D1A3C3DB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143384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2101516" y="-1443789"/>
            <a:ext cx="184731" cy="369332"/>
          </a:xfrm>
          <a:prstGeom prst="rect">
            <a:avLst/>
          </a:prstGeom>
          <a:noFill/>
        </p:spPr>
        <p:txBody>
          <a:bodyPr wrap="none" rtlCol="0">
            <a:spAutoFit/>
          </a:bodyPr>
          <a:lstStyle/>
          <a:p>
            <a:endParaRPr lang="fr-FR"/>
          </a:p>
        </p:txBody>
      </p:sp>
      <p:sp>
        <p:nvSpPr>
          <p:cNvPr id="36" name="object 14">
            <a:extLst>
              <a:ext uri="{FF2B5EF4-FFF2-40B4-BE49-F238E27FC236}">
                <a16:creationId xmlns:a16="http://schemas.microsoft.com/office/drawing/2014/main" id="{08C2AE7C-AE63-4F71-A978-D1452896F3ED}"/>
              </a:ext>
            </a:extLst>
          </p:cNvPr>
          <p:cNvSpPr txBox="1">
            <a:spLocks/>
          </p:cNvSpPr>
          <p:nvPr/>
        </p:nvSpPr>
        <p:spPr>
          <a:xfrm>
            <a:off x="1655588" y="739868"/>
            <a:ext cx="12873212" cy="1258677"/>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pPr>
            <a:r>
              <a:rPr lang="fr-FR" sz="4000" kern="0" spc="-75" dirty="0">
                <a:solidFill>
                  <a:srgbClr val="2C3176"/>
                </a:solidFill>
                <a:latin typeface="Marianne" panose="020B0604020202020204" charset="0"/>
                <a:ea typeface="Marianne ExtraBold" charset="0"/>
                <a:cs typeface="Marianne" panose="020B0604020202020204" charset="0"/>
              </a:rPr>
              <a:t>Mode d’emploi échange sur le </a:t>
            </a:r>
          </a:p>
          <a:p>
            <a:pPr marL="12700" algn="ctr">
              <a:spcBef>
                <a:spcPts val="114"/>
              </a:spcBef>
            </a:pPr>
            <a:r>
              <a:rPr lang="fr-FR" sz="4000" kern="0" spc="-75" dirty="0">
                <a:solidFill>
                  <a:srgbClr val="2C3176"/>
                </a:solidFill>
                <a:latin typeface="Marianne" panose="020B0604020202020204" charset="0"/>
                <a:ea typeface="Marianne ExtraBold" charset="0"/>
                <a:cs typeface="Marianne" panose="020B0604020202020204" charset="0"/>
              </a:rPr>
              <a:t>Numérique responsable</a:t>
            </a:r>
          </a:p>
        </p:txBody>
      </p:sp>
      <p:cxnSp>
        <p:nvCxnSpPr>
          <p:cNvPr id="8" name="Straight Connector 7">
            <a:extLst>
              <a:ext uri="{FF2B5EF4-FFF2-40B4-BE49-F238E27FC236}">
                <a16:creationId xmlns:a16="http://schemas.microsoft.com/office/drawing/2014/main" id="{414149A2-1110-45EA-857B-6E88FDBF01AD}"/>
              </a:ext>
            </a:extLst>
          </p:cNvPr>
          <p:cNvCxnSpPr/>
          <p:nvPr/>
        </p:nvCxnSpPr>
        <p:spPr>
          <a:xfrm>
            <a:off x="2413000" y="9220200"/>
            <a:ext cx="8930516"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EC96A0C-F55E-4B88-A723-B9E1E3B11F66}"/>
              </a:ext>
            </a:extLst>
          </p:cNvPr>
          <p:cNvSpPr txBox="1">
            <a:spLocks/>
          </p:cNvSpPr>
          <p:nvPr/>
        </p:nvSpPr>
        <p:spPr>
          <a:xfrm>
            <a:off x="3906580" y="3168808"/>
            <a:ext cx="8676766" cy="3563432"/>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r>
              <a:rPr lang="fr-FR" b="1" dirty="0">
                <a:latin typeface="Marianne" panose="020B0604020202020204"/>
              </a:rPr>
              <a:t>Les pages suivantes destinées à faire de la sensibilisation sur le sujet du Numérique responsable peuvent être utilisées selon votre convenance.</a:t>
            </a:r>
          </a:p>
          <a:p>
            <a:pPr algn="ctr"/>
            <a:endParaRPr lang="fr-FR" b="1" dirty="0">
              <a:latin typeface="Marianne" panose="020B0604020202020204"/>
            </a:endParaRPr>
          </a:p>
          <a:p>
            <a:pPr algn="ctr"/>
            <a:endParaRPr lang="fr-FR" b="1" dirty="0">
              <a:latin typeface="Marianne" panose="020B0604020202020204"/>
            </a:endParaRPr>
          </a:p>
          <a:p>
            <a:pPr algn="ctr"/>
            <a:r>
              <a:rPr lang="fr-FR" b="1" dirty="0">
                <a:latin typeface="Marianne" panose="020B0604020202020204"/>
              </a:rPr>
              <a:t>Le retour de l’expérimentation menée par l’ANCT avec 6 collectivités pilotes puis les 18 collectivités de la Vague 1 a montré que cet échange était bénéfique pour embarquer les parties prenantes, notamment pour les personnes n’ayant aucune ou peu de notions sur le sujet du Numérique responsable</a:t>
            </a:r>
          </a:p>
          <a:p>
            <a:pPr algn="ctr"/>
            <a:endParaRPr lang="fr-FR" b="1" dirty="0">
              <a:latin typeface="Marianne" panose="020B0604020202020204"/>
            </a:endParaRPr>
          </a:p>
        </p:txBody>
      </p:sp>
      <p:sp>
        <p:nvSpPr>
          <p:cNvPr id="37" name="object 14">
            <a:extLst>
              <a:ext uri="{FF2B5EF4-FFF2-40B4-BE49-F238E27FC236}">
                <a16:creationId xmlns:a16="http://schemas.microsoft.com/office/drawing/2014/main" id="{98767E6D-E4C5-4297-8AD6-E844E978527F}"/>
              </a:ext>
            </a:extLst>
          </p:cNvPr>
          <p:cNvSpPr txBox="1">
            <a:spLocks/>
          </p:cNvSpPr>
          <p:nvPr/>
        </p:nvSpPr>
        <p:spPr>
          <a:xfrm>
            <a:off x="1698166" y="7473783"/>
            <a:ext cx="12873212" cy="384078"/>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pPr>
            <a:r>
              <a:rPr lang="fr-FR" sz="2400" kern="0" spc="-75">
                <a:solidFill>
                  <a:srgbClr val="2C3176"/>
                </a:solidFill>
                <a:latin typeface="Marianne ExtraBold" charset="0"/>
                <a:ea typeface="Marianne ExtraBold" charset="0"/>
                <a:cs typeface="Marianne ExtraBold" charset="0"/>
              </a:rPr>
              <a:t>Cette page est à supprimer une fois la préparation de la présentation terminée</a:t>
            </a:r>
          </a:p>
        </p:txBody>
      </p:sp>
      <p:pic>
        <p:nvPicPr>
          <p:cNvPr id="1028" name="Picture 4" descr="Attention ">
            <a:extLst>
              <a:ext uri="{FF2B5EF4-FFF2-40B4-BE49-F238E27FC236}">
                <a16:creationId xmlns:a16="http://schemas.microsoft.com/office/drawing/2014/main" id="{5630D6E6-EB35-4200-8D6F-90E6CEABC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387" y="7397706"/>
            <a:ext cx="551353" cy="53622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Attention ">
            <a:extLst>
              <a:ext uri="{FF2B5EF4-FFF2-40B4-BE49-F238E27FC236}">
                <a16:creationId xmlns:a16="http://schemas.microsoft.com/office/drawing/2014/main" id="{717127CC-A97B-423D-BECF-B67902C9A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604" y="7397706"/>
            <a:ext cx="551353" cy="53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99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2AB5F4D8-806F-4A29-950F-B03606E3AF76}"/>
              </a:ext>
            </a:extLst>
          </p:cNvPr>
          <p:cNvSpPr/>
          <p:nvPr/>
        </p:nvSpPr>
        <p:spPr>
          <a:xfrm>
            <a:off x="5280165" y="2795498"/>
            <a:ext cx="3447599" cy="4976056"/>
          </a:xfrm>
          <a:prstGeom prst="roundRect">
            <a:avLst/>
          </a:prstGeom>
          <a:solidFill>
            <a:srgbClr val="F8F8F8"/>
          </a:solidFill>
          <a:ln w="12700" cap="flat" cmpd="sng" algn="ctr">
            <a:no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2C3176"/>
              </a:solidFill>
              <a:effectLst/>
              <a:uLnTx/>
              <a:uFillTx/>
              <a:latin typeface="Marianne" panose="020B0604020202020204" charset="0"/>
              <a:ea typeface="+mn-ea"/>
              <a:cs typeface="+mn-cs"/>
            </a:endParaRPr>
          </a:p>
        </p:txBody>
      </p:sp>
      <p:sp>
        <p:nvSpPr>
          <p:cNvPr id="81" name="Rectangle: Rounded Corners 80">
            <a:extLst>
              <a:ext uri="{FF2B5EF4-FFF2-40B4-BE49-F238E27FC236}">
                <a16:creationId xmlns:a16="http://schemas.microsoft.com/office/drawing/2014/main" id="{E4BC6823-9F08-488B-8E56-515481D87E6F}"/>
              </a:ext>
            </a:extLst>
          </p:cNvPr>
          <p:cNvSpPr/>
          <p:nvPr/>
        </p:nvSpPr>
        <p:spPr>
          <a:xfrm>
            <a:off x="1957562" y="2795498"/>
            <a:ext cx="3173268" cy="5208139"/>
          </a:xfrm>
          <a:prstGeom prst="roundRect">
            <a:avLst/>
          </a:prstGeom>
          <a:solidFill>
            <a:srgbClr val="F8F8F8"/>
          </a:solidFill>
          <a:ln w="12700" cap="flat" cmpd="sng" algn="ctr">
            <a:no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2C3176"/>
              </a:solidFill>
              <a:effectLst/>
              <a:uLnTx/>
              <a:uFillTx/>
              <a:latin typeface="Marianne" panose="020B0604020202020204" charset="0"/>
              <a:ea typeface="+mn-ea"/>
              <a:cs typeface="+mn-cs"/>
            </a:endParaRPr>
          </a:p>
        </p:txBody>
      </p:sp>
      <p:cxnSp>
        <p:nvCxnSpPr>
          <p:cNvPr id="33" name="Straight Connector 32">
            <a:extLst>
              <a:ext uri="{FF2B5EF4-FFF2-40B4-BE49-F238E27FC236}">
                <a16:creationId xmlns:a16="http://schemas.microsoft.com/office/drawing/2014/main" id="{915951A0-9EA7-4620-A518-C405BBCD9DA4}"/>
              </a:ext>
            </a:extLst>
          </p:cNvPr>
          <p:cNvCxnSpPr>
            <a:cxnSpLocks/>
          </p:cNvCxnSpPr>
          <p:nvPr/>
        </p:nvCxnSpPr>
        <p:spPr>
          <a:xfrm>
            <a:off x="1975488" y="2538651"/>
            <a:ext cx="6745828" cy="0"/>
          </a:xfrm>
          <a:prstGeom prst="line">
            <a:avLst/>
          </a:prstGeom>
          <a:noFill/>
          <a:ln w="28575" cap="flat" cmpd="sng" algn="ctr">
            <a:solidFill>
              <a:schemeClr val="accent1"/>
            </a:solidFill>
            <a:prstDash val="solid"/>
            <a:miter lim="800000"/>
          </a:ln>
          <a:effectLst/>
        </p:spPr>
      </p:cxnSp>
      <p:sp>
        <p:nvSpPr>
          <p:cNvPr id="34" name="Rectangle 33">
            <a:extLst>
              <a:ext uri="{FF2B5EF4-FFF2-40B4-BE49-F238E27FC236}">
                <a16:creationId xmlns:a16="http://schemas.microsoft.com/office/drawing/2014/main" id="{3CA4992C-D8E7-40F8-9E02-F1D1DC6284C1}"/>
              </a:ext>
            </a:extLst>
          </p:cNvPr>
          <p:cNvSpPr/>
          <p:nvPr/>
        </p:nvSpPr>
        <p:spPr>
          <a:xfrm>
            <a:off x="3254842" y="2298695"/>
            <a:ext cx="4187121" cy="369332"/>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2C3176"/>
                </a:solidFill>
                <a:effectLst/>
                <a:uLnTx/>
                <a:uFillTx/>
                <a:latin typeface="Marianne" panose="020B0604020202020204" charset="0"/>
                <a:ea typeface="+mn-ea"/>
                <a:cs typeface="+mn-cs"/>
              </a:rPr>
              <a:t>Impact environnemental du numérique</a:t>
            </a:r>
          </a:p>
        </p:txBody>
      </p:sp>
      <p:sp>
        <p:nvSpPr>
          <p:cNvPr id="44" name="Rectangle: Rounded Corners 43">
            <a:extLst>
              <a:ext uri="{FF2B5EF4-FFF2-40B4-BE49-F238E27FC236}">
                <a16:creationId xmlns:a16="http://schemas.microsoft.com/office/drawing/2014/main" id="{DD580911-4FD0-4C0C-887F-E90263699DF4}"/>
              </a:ext>
            </a:extLst>
          </p:cNvPr>
          <p:cNvSpPr/>
          <p:nvPr/>
        </p:nvSpPr>
        <p:spPr>
          <a:xfrm>
            <a:off x="9093274" y="2282293"/>
            <a:ext cx="5943526" cy="5489268"/>
          </a:xfrm>
          <a:prstGeom prst="roundRect">
            <a:avLst>
              <a:gd name="adj" fmla="val 7409"/>
            </a:avLst>
          </a:prstGeom>
          <a:solidFill>
            <a:schemeClr val="bg1">
              <a:lumMod val="75000"/>
              <a:alpha val="10196"/>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2C3176"/>
              </a:solidFill>
              <a:effectLst/>
              <a:uLnTx/>
              <a:uFillTx/>
              <a:latin typeface="Marianne" panose="020B0604020202020204" charset="0"/>
              <a:ea typeface="+mn-ea"/>
              <a:cs typeface="+mn-cs"/>
            </a:endParaRPr>
          </a:p>
        </p:txBody>
      </p:sp>
      <p:graphicFrame>
        <p:nvGraphicFramePr>
          <p:cNvPr id="45" name="Chart 44">
            <a:extLst>
              <a:ext uri="{FF2B5EF4-FFF2-40B4-BE49-F238E27FC236}">
                <a16:creationId xmlns:a16="http://schemas.microsoft.com/office/drawing/2014/main" id="{1EAD04A7-3EEA-4730-9861-5413ED11CED6}"/>
              </a:ext>
            </a:extLst>
          </p:cNvPr>
          <p:cNvGraphicFramePr>
            <a:graphicFrameLocks noGrp="1"/>
          </p:cNvGraphicFramePr>
          <p:nvPr/>
        </p:nvGraphicFramePr>
        <p:xfrm>
          <a:off x="9535607" y="3082107"/>
          <a:ext cx="5058860" cy="4637975"/>
        </p:xfrm>
        <a:graphic>
          <a:graphicData uri="http://schemas.openxmlformats.org/drawingml/2006/chart">
            <c:chart xmlns:c="http://schemas.openxmlformats.org/drawingml/2006/chart" xmlns:r="http://schemas.openxmlformats.org/officeDocument/2006/relationships" r:id="rId3"/>
          </a:graphicData>
        </a:graphic>
      </p:graphicFrame>
      <p:sp>
        <p:nvSpPr>
          <p:cNvPr id="46" name="Rectangle 45">
            <a:extLst>
              <a:ext uri="{FF2B5EF4-FFF2-40B4-BE49-F238E27FC236}">
                <a16:creationId xmlns:a16="http://schemas.microsoft.com/office/drawing/2014/main" id="{CEA46F82-8D64-4260-9699-E54C236BC225}"/>
              </a:ext>
            </a:extLst>
          </p:cNvPr>
          <p:cNvSpPr/>
          <p:nvPr/>
        </p:nvSpPr>
        <p:spPr>
          <a:xfrm>
            <a:off x="9317486" y="2355940"/>
            <a:ext cx="5495102" cy="7771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600" b="1" i="0" u="none" strike="noStrike" kern="1200" cap="none" spc="0" normalizeH="0" baseline="0" noProof="0">
                <a:ln>
                  <a:noFill/>
                </a:ln>
                <a:solidFill>
                  <a:srgbClr val="2C3176"/>
                </a:solidFill>
                <a:effectLst/>
                <a:uLnTx/>
                <a:uFillTx/>
                <a:latin typeface="Marianne" panose="020B0604020202020204" charset="0"/>
                <a:ea typeface="+mn-ea"/>
                <a:cs typeface="+mn-cs"/>
              </a:rPr>
              <a:t>Évolution de la consommation d'énergie informatique en proportion de la consommation d'énergie mondiale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000" b="0" i="0" u="none" strike="noStrike" kern="1200" cap="none" spc="0" normalizeH="0" baseline="0" noProof="0">
                <a:ln>
                  <a:noFill/>
                </a:ln>
                <a:solidFill>
                  <a:srgbClr val="2C3176"/>
                </a:solidFill>
                <a:effectLst/>
                <a:uLnTx/>
                <a:uFillTx/>
                <a:latin typeface="Marianne" panose="020B0604020202020204" charset="0"/>
                <a:ea typeface="+mn-ea"/>
                <a:cs typeface="+mn-cs"/>
              </a:rPr>
              <a:t>Source: The Shift Project, 2018</a:t>
            </a:r>
          </a:p>
        </p:txBody>
      </p:sp>
      <p:sp>
        <p:nvSpPr>
          <p:cNvPr id="49" name="Text Placeholder 1">
            <a:extLst>
              <a:ext uri="{FF2B5EF4-FFF2-40B4-BE49-F238E27FC236}">
                <a16:creationId xmlns:a16="http://schemas.microsoft.com/office/drawing/2014/main" id="{BE3AA4A6-D506-4D42-9F6E-C85FF257A3EB}"/>
              </a:ext>
            </a:extLst>
          </p:cNvPr>
          <p:cNvSpPr txBox="1">
            <a:spLocks/>
          </p:cNvSpPr>
          <p:nvPr/>
        </p:nvSpPr>
        <p:spPr>
          <a:xfrm>
            <a:off x="2982000" y="8718644"/>
            <a:ext cx="10414024" cy="259706"/>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2C3176"/>
              </a:solidFill>
              <a:effectLst/>
              <a:uLnTx/>
              <a:uFillTx/>
              <a:latin typeface="Marianne" panose="020B0604020202020204" charset="0"/>
              <a:ea typeface="+mn-ea"/>
              <a:cs typeface="Times New Roman" panose="02020603050405020304" pitchFamily="18" charset="0"/>
            </a:endParaRPr>
          </a:p>
        </p:txBody>
      </p:sp>
      <p:sp>
        <p:nvSpPr>
          <p:cNvPr id="29" name="Text Placeholder 1">
            <a:extLst>
              <a:ext uri="{FF2B5EF4-FFF2-40B4-BE49-F238E27FC236}">
                <a16:creationId xmlns:a16="http://schemas.microsoft.com/office/drawing/2014/main" id="{0BDC0577-DEC5-48DE-9790-F5E1EAA3A91A}"/>
              </a:ext>
            </a:extLst>
          </p:cNvPr>
          <p:cNvSpPr txBox="1">
            <a:spLocks/>
          </p:cNvSpPr>
          <p:nvPr/>
        </p:nvSpPr>
        <p:spPr>
          <a:xfrm>
            <a:off x="2982000" y="8716004"/>
            <a:ext cx="10414024" cy="317377"/>
          </a:xfrm>
          <a:prstGeom prst="rect">
            <a:avLst/>
          </a:prstGeom>
        </p:spPr>
        <p:txBody>
          <a:bodyPr wrap="square" lIns="0" tIns="0" rIns="0" bIns="0">
            <a:noAutofit/>
          </a:bodyPr>
          <a:lstStyle>
            <a:defPPr>
              <a:defRPr lang="fr-FR"/>
            </a:defPPr>
            <a:lvl1pPr marR="0" lvl="0" indent="0" fontAlgn="auto">
              <a:lnSpc>
                <a:spcPct val="100000"/>
              </a:lnSpc>
              <a:spcBef>
                <a:spcPts val="0"/>
              </a:spcBef>
              <a:spcAft>
                <a:spcPts val="0"/>
              </a:spcAft>
              <a:buClrTx/>
              <a:buSzTx/>
              <a:buFontTx/>
              <a:buNone/>
              <a:tabLst/>
              <a:defRPr kumimoji="0" sz="1400" b="0" i="0" u="none" strike="noStrike" kern="0" cap="none" spc="0" normalizeH="0" baseline="30000">
                <a:ln>
                  <a:noFill/>
                </a:ln>
                <a:solidFill>
                  <a:srgbClr val="2C3176"/>
                </a:solidFill>
                <a:effectLst/>
                <a:uLnTx/>
                <a:uFillTx/>
                <a:latin typeface="Marianne" panose="020B0604020202020204" charset="0"/>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30000" noProof="0">
                <a:ln>
                  <a:noFill/>
                </a:ln>
                <a:solidFill>
                  <a:srgbClr val="2C3176"/>
                </a:solidFill>
                <a:effectLst/>
                <a:uLnTx/>
                <a:uFillTx/>
                <a:latin typeface="Marianne" panose="020B0604020202020204" charset="0"/>
                <a:ea typeface="+mn-ea"/>
                <a:cs typeface="Arial" panose="020B0604020202020204" pitchFamily="34" charset="0"/>
              </a:rPr>
              <a:t>Sources : </a:t>
            </a:r>
            <a:r>
              <a:rPr kumimoji="0" lang="en-GB" sz="1400" b="0" i="0" u="none" strike="noStrike" kern="0" cap="none" spc="0" normalizeH="0" baseline="30000" noProof="0">
                <a:ln>
                  <a:noFill/>
                </a:ln>
                <a:solidFill>
                  <a:srgbClr val="2C3176"/>
                </a:solidFill>
                <a:effectLst/>
                <a:uLnTx/>
                <a:uFillTx/>
                <a:latin typeface="Marianne" panose="020B0604020202020204" charset="0"/>
                <a:ea typeface="+mn-ea"/>
                <a:cs typeface="Arial" panose="020B0604020202020204" pitchFamily="34" charset="0"/>
              </a:rPr>
              <a:t>(1) The Shift Project, Fiche de </a:t>
            </a:r>
            <a:r>
              <a:rPr kumimoji="0" lang="en-GB" sz="1400" b="0" i="0" u="none" strike="noStrike" kern="0" cap="none" spc="0" normalizeH="0" baseline="30000" noProof="0" err="1">
                <a:ln>
                  <a:noFill/>
                </a:ln>
                <a:solidFill>
                  <a:srgbClr val="2C3176"/>
                </a:solidFill>
                <a:effectLst/>
                <a:uLnTx/>
                <a:uFillTx/>
                <a:latin typeface="Marianne" panose="020B0604020202020204" charset="0"/>
                <a:ea typeface="+mn-ea"/>
                <a:cs typeface="Arial" panose="020B0604020202020204" pitchFamily="34" charset="0"/>
              </a:rPr>
              <a:t>synthèse</a:t>
            </a:r>
            <a:r>
              <a:rPr kumimoji="0" lang="en-GB" sz="1400" b="0" i="0" u="none" strike="noStrike" kern="0" cap="none" spc="0" normalizeH="0" baseline="30000" noProof="0">
                <a:ln>
                  <a:noFill/>
                </a:ln>
                <a:solidFill>
                  <a:srgbClr val="2C3176"/>
                </a:solidFill>
                <a:effectLst/>
                <a:uLnTx/>
                <a:uFillTx/>
                <a:latin typeface="Marianne" panose="020B0604020202020204" charset="0"/>
                <a:ea typeface="+mn-ea"/>
                <a:cs typeface="Arial" panose="020B0604020202020204" pitchFamily="34" charset="0"/>
              </a:rPr>
              <a:t> usages </a:t>
            </a:r>
            <a:r>
              <a:rPr kumimoji="0" lang="en-GB" sz="1400" b="0" i="0" u="none" strike="noStrike" kern="0" cap="none" spc="0" normalizeH="0" baseline="30000" noProof="0" err="1">
                <a:ln>
                  <a:noFill/>
                </a:ln>
                <a:solidFill>
                  <a:srgbClr val="2C3176"/>
                </a:solidFill>
                <a:effectLst/>
                <a:uLnTx/>
                <a:uFillTx/>
                <a:latin typeface="Marianne" panose="020B0604020202020204" charset="0"/>
                <a:ea typeface="+mn-ea"/>
                <a:cs typeface="Arial" panose="020B0604020202020204" pitchFamily="34" charset="0"/>
              </a:rPr>
              <a:t>numériques</a:t>
            </a:r>
            <a:r>
              <a:rPr kumimoji="0" lang="en-GB" sz="1400" b="0" i="0" u="none" strike="noStrike" kern="0" cap="none" spc="0" normalizeH="0" baseline="30000" noProof="0">
                <a:ln>
                  <a:noFill/>
                </a:ln>
                <a:solidFill>
                  <a:srgbClr val="2C3176"/>
                </a:solidFill>
                <a:effectLst/>
                <a:uLnTx/>
                <a:uFillTx/>
                <a:latin typeface="Marianne" panose="020B0604020202020204" charset="0"/>
                <a:ea typeface="+mn-ea"/>
                <a:cs typeface="Arial" panose="020B0604020202020204" pitchFamily="34" charset="0"/>
              </a:rPr>
              <a:t> (2) The Shift Project, “Lean ICT–Towards Digital Sobriety”, (3) United Nations institute for Training and Research, “GLOBAL E-WASTE SURGING: UP 21 PERCENT IN 5 YEARS,” July 2, 2020 (4) Capgemini Research Institute, Sustainable IT survey, December 2020 – January 2021, N=1,000 organizations; (5) The Shift Project, 2018</a:t>
            </a:r>
          </a:p>
        </p:txBody>
      </p:sp>
      <p:sp>
        <p:nvSpPr>
          <p:cNvPr id="75" name="CPTKZZ0706">
            <a:extLst>
              <a:ext uri="{FF2B5EF4-FFF2-40B4-BE49-F238E27FC236}">
                <a16:creationId xmlns:a16="http://schemas.microsoft.com/office/drawing/2014/main" id="{80041D51-C91C-4F37-B6F7-A77C52BB0784}"/>
              </a:ext>
            </a:extLst>
          </p:cNvPr>
          <p:cNvSpPr txBox="1"/>
          <p:nvPr/>
        </p:nvSpPr>
        <p:spPr>
          <a:xfrm>
            <a:off x="2021888" y="6893679"/>
            <a:ext cx="3044616" cy="9925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800" b="0" i="0" u="none" strike="noStrike" kern="1200" cap="none" spc="0" normalizeH="0" baseline="0" noProof="0">
                <a:ln>
                  <a:noFill/>
                </a:ln>
                <a:solidFill>
                  <a:srgbClr val="2C3176"/>
                </a:solidFill>
                <a:effectLst/>
                <a:uLnTx/>
                <a:uFillTx/>
                <a:latin typeface="Marianne" panose="020B0604020202020204" charset="0"/>
                <a:ea typeface="+mn-ea"/>
                <a:cs typeface="+mn-cs"/>
              </a:rPr>
              <a:t>Consommation d’énergie entre 2010 et 2025 :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ea typeface="+mn-ea"/>
                <a:cs typeface="+mn-cs"/>
              </a:rPr>
              <a:t>x3</a:t>
            </a:r>
            <a:r>
              <a:rPr kumimoji="0" lang="fr-FR" sz="1800" b="0" i="0" u="none" strike="noStrike" kern="1200" cap="none" spc="0" normalizeH="0" baseline="30000" noProof="0">
                <a:ln>
                  <a:noFill/>
                </a:ln>
                <a:solidFill>
                  <a:srgbClr val="2C3176"/>
                </a:solidFill>
                <a:effectLst/>
                <a:uLnTx/>
                <a:uFillTx/>
                <a:latin typeface="Marianne" panose="020B0604020202020204" charset="0"/>
                <a:ea typeface="+mn-ea"/>
                <a:cs typeface="+mn-cs"/>
              </a:rPr>
              <a:t>4</a:t>
            </a:r>
            <a:r>
              <a:rPr kumimoji="0" lang="fr-FR" sz="1800" b="0" i="0" u="none" strike="noStrike" kern="1200" cap="none" spc="0" normalizeH="0" baseline="0" noProof="0">
                <a:ln>
                  <a:noFill/>
                </a:ln>
                <a:solidFill>
                  <a:srgbClr val="2C3176"/>
                </a:solidFill>
                <a:effectLst/>
                <a:uLnTx/>
                <a:uFillTx/>
                <a:latin typeface="Marianne" panose="020B0604020202020204" charset="0"/>
                <a:ea typeface="+mn-ea"/>
                <a:cs typeface="+mn-cs"/>
              </a:rPr>
              <a:t> </a:t>
            </a:r>
          </a:p>
        </p:txBody>
      </p:sp>
      <p:sp>
        <p:nvSpPr>
          <p:cNvPr id="76" name="CPTKZZ0706">
            <a:extLst>
              <a:ext uri="{FF2B5EF4-FFF2-40B4-BE49-F238E27FC236}">
                <a16:creationId xmlns:a16="http://schemas.microsoft.com/office/drawing/2014/main" id="{FBA32D58-16EA-439C-A1B6-49C427FCDB59}"/>
              </a:ext>
            </a:extLst>
          </p:cNvPr>
          <p:cNvSpPr txBox="1"/>
          <p:nvPr/>
        </p:nvSpPr>
        <p:spPr>
          <a:xfrm>
            <a:off x="5481656" y="6893679"/>
            <a:ext cx="304461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800" b="0" i="0" u="none" strike="noStrike" kern="1200" cap="none" spc="0" normalizeH="0" baseline="0" noProof="0">
                <a:ln>
                  <a:noFill/>
                </a:ln>
                <a:solidFill>
                  <a:srgbClr val="2C3176"/>
                </a:solidFill>
                <a:effectLst/>
                <a:uLnTx/>
                <a:uFillTx/>
                <a:latin typeface="Marianne" panose="020B0604020202020204" charset="0"/>
                <a:ea typeface="+mn-ea"/>
                <a:cs typeface="+mn-cs"/>
              </a:rPr>
              <a:t>Part du numérique dans les émissions carbone d’ici 2025 : </a:t>
            </a:r>
            <a:r>
              <a:rPr kumimoji="0" lang="fr-FR" sz="2000" b="1" i="0" u="none" strike="noStrike" kern="1200" cap="none" spc="0" normalizeH="0" baseline="0" noProof="0">
                <a:ln>
                  <a:noFill/>
                </a:ln>
                <a:solidFill>
                  <a:srgbClr val="2C3176"/>
                </a:solidFill>
                <a:effectLst/>
                <a:uLnTx/>
                <a:uFillTx/>
                <a:latin typeface="Marianne" panose="020B0604020202020204" charset="0"/>
                <a:ea typeface="+mn-ea"/>
                <a:cs typeface="+mn-cs"/>
              </a:rPr>
              <a:t>x2</a:t>
            </a:r>
            <a:r>
              <a:rPr kumimoji="0" lang="fr-FR" sz="1800" b="0" i="0" u="none" strike="noStrike" kern="1200" cap="none" spc="0" normalizeH="0" baseline="30000" noProof="0">
                <a:ln>
                  <a:noFill/>
                </a:ln>
                <a:solidFill>
                  <a:srgbClr val="2C3176"/>
                </a:solidFill>
                <a:effectLst/>
                <a:uLnTx/>
                <a:uFillTx/>
                <a:latin typeface="Marianne" panose="020B0604020202020204" charset="0"/>
                <a:ea typeface="+mn-ea"/>
                <a:cs typeface="+mn-cs"/>
              </a:rPr>
              <a:t>5</a:t>
            </a:r>
            <a:r>
              <a:rPr kumimoji="0" lang="fr-FR" sz="1800" b="0" i="0" u="none" strike="noStrike" kern="1200" cap="none" spc="0" normalizeH="0" baseline="0" noProof="0">
                <a:ln>
                  <a:noFill/>
                </a:ln>
                <a:solidFill>
                  <a:srgbClr val="2C3176"/>
                </a:solidFill>
                <a:effectLst/>
                <a:uLnTx/>
                <a:uFillTx/>
                <a:latin typeface="Marianne" panose="020B0604020202020204" charset="0"/>
                <a:ea typeface="+mn-ea"/>
                <a:cs typeface="+mn-cs"/>
              </a:rPr>
              <a:t> </a:t>
            </a:r>
          </a:p>
        </p:txBody>
      </p:sp>
      <p:sp>
        <p:nvSpPr>
          <p:cNvPr id="80" name="CPTKZZ0706">
            <a:extLst>
              <a:ext uri="{FF2B5EF4-FFF2-40B4-BE49-F238E27FC236}">
                <a16:creationId xmlns:a16="http://schemas.microsoft.com/office/drawing/2014/main" id="{17E974D8-B92E-4AFB-9B0E-F893CECB83C6}"/>
              </a:ext>
            </a:extLst>
          </p:cNvPr>
          <p:cNvSpPr txBox="1"/>
          <p:nvPr/>
        </p:nvSpPr>
        <p:spPr>
          <a:xfrm>
            <a:off x="5314041" y="4231436"/>
            <a:ext cx="3379846" cy="19928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800" b="0" i="0" u="none" strike="noStrike" kern="1200" cap="none" spc="0" normalizeH="0" baseline="0" noProof="0">
                <a:ln>
                  <a:noFill/>
                </a:ln>
                <a:solidFill>
                  <a:srgbClr val="2C3176"/>
                </a:solidFill>
                <a:effectLst/>
                <a:uLnTx/>
                <a:uFillTx/>
                <a:latin typeface="Marianne" panose="020B0604020202020204" charset="0"/>
                <a:ea typeface="+mn-ea"/>
                <a:cs typeface="+mn-cs"/>
              </a:rPr>
              <a:t>Part dans le total des émissions mondiales de GES en 2020 :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ea typeface="+mn-ea"/>
                <a:cs typeface="+mn-cs"/>
              </a:rPr>
              <a:t>3,8%</a:t>
            </a:r>
            <a:r>
              <a:rPr kumimoji="0" lang="fr-FR" sz="1800" b="0" i="0" u="none" strike="noStrike" kern="1200" cap="none" spc="0" normalizeH="0" baseline="30000" noProof="0">
                <a:ln>
                  <a:noFill/>
                </a:ln>
                <a:solidFill>
                  <a:srgbClr val="2C3176"/>
                </a:solidFill>
                <a:effectLst/>
                <a:uLnTx/>
                <a:uFillTx/>
                <a:latin typeface="Marianne" panose="020B0604020202020204" charset="0"/>
                <a:ea typeface="+mn-ea"/>
                <a:cs typeface="+mn-cs"/>
              </a:rPr>
              <a:t>2</a:t>
            </a:r>
            <a:r>
              <a:rPr kumimoji="0" lang="fr-FR" sz="1800" b="0" i="0" u="none" strike="noStrike" kern="1200" cap="none" spc="0" normalizeH="0" baseline="0" noProof="0">
                <a:ln>
                  <a:noFill/>
                </a:ln>
                <a:solidFill>
                  <a:srgbClr val="2C3176"/>
                </a:solidFill>
                <a:effectLst/>
                <a:uLnTx/>
                <a:uFillTx/>
                <a:latin typeface="Marianne" panose="020B0604020202020204" charset="0"/>
                <a:ea typeface="+mn-ea"/>
                <a:cs typeface="+mn-cs"/>
              </a:rPr>
              <a:t>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400" b="0" i="0" u="none" strike="noStrike" kern="1200" cap="none" spc="0" normalizeH="0" baseline="0" noProof="0">
                <a:ln>
                  <a:noFill/>
                </a:ln>
                <a:solidFill>
                  <a:srgbClr val="2C3176"/>
                </a:solidFill>
                <a:effectLst/>
                <a:uLnTx/>
                <a:uFillTx/>
                <a:latin typeface="Marianne" panose="020B0604020202020204" charset="0"/>
                <a:ea typeface="+mn-ea"/>
                <a:cs typeface="+mn-cs"/>
              </a:rPr>
              <a:t>Environ 11 MtCO2eq d'émissions de gaz à effet de serre et 53,6 millions de tonnes de déchets électroniques³ générées par an </a:t>
            </a:r>
          </a:p>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fr-FR" sz="1800" b="0" i="0" u="none" strike="noStrike" kern="1200" cap="none" spc="0" normalizeH="0" baseline="0" noProof="0">
              <a:ln>
                <a:noFill/>
              </a:ln>
              <a:solidFill>
                <a:srgbClr val="2C3176"/>
              </a:solidFill>
              <a:effectLst/>
              <a:uLnTx/>
              <a:uFillTx/>
              <a:latin typeface="Marianne" panose="020B0604020202020204" charset="0"/>
              <a:ea typeface="+mn-ea"/>
              <a:cs typeface="+mn-cs"/>
            </a:endParaRPr>
          </a:p>
        </p:txBody>
      </p:sp>
      <p:sp>
        <p:nvSpPr>
          <p:cNvPr id="82" name="CPTKZZ0706">
            <a:extLst>
              <a:ext uri="{FF2B5EF4-FFF2-40B4-BE49-F238E27FC236}">
                <a16:creationId xmlns:a16="http://schemas.microsoft.com/office/drawing/2014/main" id="{1FF24AA6-EF75-4C26-A2C9-9AACC25B2382}"/>
              </a:ext>
            </a:extLst>
          </p:cNvPr>
          <p:cNvSpPr txBox="1"/>
          <p:nvPr/>
        </p:nvSpPr>
        <p:spPr>
          <a:xfrm>
            <a:off x="1963302" y="4231436"/>
            <a:ext cx="3161789" cy="1677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800" b="0" i="0" u="none" strike="noStrike" kern="1200" cap="none" spc="0" normalizeH="0" baseline="0" noProof="0">
                <a:ln>
                  <a:noFill/>
                </a:ln>
                <a:solidFill>
                  <a:srgbClr val="2C3176"/>
                </a:solidFill>
                <a:effectLst/>
                <a:uLnTx/>
                <a:uFillTx/>
                <a:latin typeface="Marianne" panose="020B0604020202020204" charset="0"/>
                <a:ea typeface="+mn-ea"/>
                <a:cs typeface="+mn-cs"/>
              </a:rPr>
              <a:t>Part dans la consommation mondiale d'énergie en 2020 :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ea typeface="+mn-ea"/>
                <a:cs typeface="+mn-cs"/>
              </a:rPr>
              <a:t>3,2%</a:t>
            </a:r>
            <a:r>
              <a:rPr kumimoji="0" lang="fr-FR" sz="1800" b="0" i="0" u="none" strike="noStrike" kern="1200" cap="none" spc="0" normalizeH="0" baseline="30000" noProof="0">
                <a:ln>
                  <a:noFill/>
                </a:ln>
                <a:solidFill>
                  <a:srgbClr val="2C3176"/>
                </a:solidFill>
                <a:effectLst/>
                <a:uLnTx/>
                <a:uFillTx/>
                <a:latin typeface="Marianne" panose="020B0604020202020204" charset="0"/>
                <a:ea typeface="+mn-ea"/>
                <a:cs typeface="+mn-cs"/>
              </a:rPr>
              <a:t>1</a:t>
            </a:r>
            <a:r>
              <a:rPr kumimoji="0" lang="fr-FR" sz="1800" b="0" i="0" u="none" strike="noStrike" kern="1200" cap="none" spc="0" normalizeH="0" baseline="0" noProof="0">
                <a:ln>
                  <a:noFill/>
                </a:ln>
                <a:solidFill>
                  <a:srgbClr val="2C3176"/>
                </a:solidFill>
                <a:effectLst/>
                <a:uLnTx/>
                <a:uFillTx/>
                <a:latin typeface="Marianne" panose="020B0604020202020204" charset="0"/>
                <a:ea typeface="+mn-ea"/>
                <a:cs typeface="+mn-cs"/>
              </a:rPr>
              <a:t>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400" b="0" i="0" u="none" strike="noStrike" kern="1200" cap="none" spc="0" normalizeH="0" baseline="0" noProof="0">
                <a:ln>
                  <a:noFill/>
                </a:ln>
                <a:solidFill>
                  <a:srgbClr val="2C3176"/>
                </a:solidFill>
                <a:effectLst/>
                <a:uLnTx/>
                <a:uFillTx/>
                <a:latin typeface="Marianne" panose="020B0604020202020204" charset="0"/>
                <a:ea typeface="+mn-ea"/>
                <a:cs typeface="+mn-cs"/>
              </a:rPr>
              <a:t>Le pays avec la 3ème consommation d’énergie la plus élevée (en comparaison avec la consommation des autres pays)</a:t>
            </a:r>
          </a:p>
        </p:txBody>
      </p:sp>
      <p:pic>
        <p:nvPicPr>
          <p:cNvPr id="90" name="Picture 89" descr="Icon&#10;&#10;Description automatically generated with medium confidence">
            <a:extLst>
              <a:ext uri="{FF2B5EF4-FFF2-40B4-BE49-F238E27FC236}">
                <a16:creationId xmlns:a16="http://schemas.microsoft.com/office/drawing/2014/main" id="{860F678B-1025-47DC-80CD-37E2F3156A4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28852" y="3506665"/>
            <a:ext cx="630688" cy="579828"/>
          </a:xfrm>
          <a:prstGeom prst="rect">
            <a:avLst/>
          </a:prstGeom>
        </p:spPr>
      </p:pic>
      <p:pic>
        <p:nvPicPr>
          <p:cNvPr id="8196" name="Picture 4" descr="Atmospheric pollution free icon">
            <a:extLst>
              <a:ext uri="{FF2B5EF4-FFF2-40B4-BE49-F238E27FC236}">
                <a16:creationId xmlns:a16="http://schemas.microsoft.com/office/drawing/2014/main" id="{A46C27A9-848A-4F1F-BA99-F964691AD6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7911" y="3460526"/>
            <a:ext cx="672106" cy="672106"/>
          </a:xfrm>
          <a:prstGeom prst="rect">
            <a:avLst/>
          </a:prstGeom>
          <a:noFill/>
          <a:extLst>
            <a:ext uri="{909E8E84-426E-40DD-AFC4-6F175D3DCCD1}">
              <a14:hiddenFill xmlns:a14="http://schemas.microsoft.com/office/drawing/2010/main">
                <a:solidFill>
                  <a:srgbClr val="FFFFFF"/>
                </a:solidFill>
              </a14:hiddenFill>
            </a:ext>
          </a:extLst>
        </p:spPr>
      </p:pic>
      <p:sp>
        <p:nvSpPr>
          <p:cNvPr id="47" name="CPTKZZ0706">
            <a:extLst>
              <a:ext uri="{FF2B5EF4-FFF2-40B4-BE49-F238E27FC236}">
                <a16:creationId xmlns:a16="http://schemas.microsoft.com/office/drawing/2014/main" id="{623393E2-7D27-4E7D-99D8-E7C8FF07847C}"/>
              </a:ext>
            </a:extLst>
          </p:cNvPr>
          <p:cNvSpPr txBox="1"/>
          <p:nvPr/>
        </p:nvSpPr>
        <p:spPr>
          <a:xfrm>
            <a:off x="1963302" y="3011059"/>
            <a:ext cx="31617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800" b="1" i="0" u="none" strike="noStrike" kern="1200" cap="none" spc="0" normalizeH="0" baseline="0" noProof="0">
                <a:ln>
                  <a:noFill/>
                </a:ln>
                <a:solidFill>
                  <a:srgbClr val="2C3176"/>
                </a:solidFill>
                <a:effectLst/>
                <a:uLnTx/>
                <a:uFillTx/>
                <a:latin typeface="Marianne" panose="020B0604020202020204" charset="0"/>
                <a:ea typeface="+mn-ea"/>
                <a:cs typeface="+mn-cs"/>
              </a:rPr>
              <a:t>Consommation d’énergie</a:t>
            </a:r>
            <a:endParaRPr kumimoji="0" lang="fr-FR" sz="1200" b="1" i="0" u="none" strike="noStrike" kern="1200" cap="none" spc="0" normalizeH="0" baseline="0" noProof="0">
              <a:ln>
                <a:noFill/>
              </a:ln>
              <a:solidFill>
                <a:srgbClr val="2C3176"/>
              </a:solidFill>
              <a:effectLst/>
              <a:uLnTx/>
              <a:uFillTx/>
              <a:latin typeface="Marianne" panose="020B0604020202020204" charset="0"/>
              <a:ea typeface="+mn-ea"/>
              <a:cs typeface="+mn-cs"/>
            </a:endParaRPr>
          </a:p>
        </p:txBody>
      </p:sp>
      <p:sp>
        <p:nvSpPr>
          <p:cNvPr id="48" name="CPTKZZ0706">
            <a:extLst>
              <a:ext uri="{FF2B5EF4-FFF2-40B4-BE49-F238E27FC236}">
                <a16:creationId xmlns:a16="http://schemas.microsoft.com/office/drawing/2014/main" id="{A2D1ED37-F65F-4D2F-B54F-DEB0B8750490}"/>
              </a:ext>
            </a:extLst>
          </p:cNvPr>
          <p:cNvSpPr txBox="1"/>
          <p:nvPr/>
        </p:nvSpPr>
        <p:spPr>
          <a:xfrm>
            <a:off x="5423070" y="3011059"/>
            <a:ext cx="31617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800" b="1" i="0" u="none" strike="noStrike" kern="1200" cap="none" spc="0" normalizeH="0" baseline="0" noProof="0">
                <a:ln>
                  <a:noFill/>
                </a:ln>
                <a:solidFill>
                  <a:srgbClr val="2C3176"/>
                </a:solidFill>
                <a:effectLst/>
                <a:uLnTx/>
                <a:uFillTx/>
                <a:latin typeface="Marianne" panose="020B0604020202020204" charset="0"/>
                <a:ea typeface="+mn-ea"/>
                <a:cs typeface="+mn-cs"/>
              </a:rPr>
              <a:t>Emissions de GES</a:t>
            </a:r>
            <a:endParaRPr kumimoji="0" lang="fr-FR" sz="1200" b="1" i="0" u="none" strike="noStrike" kern="1200" cap="none" spc="0" normalizeH="0" baseline="0" noProof="0">
              <a:ln>
                <a:noFill/>
              </a:ln>
              <a:solidFill>
                <a:srgbClr val="2C3176"/>
              </a:solidFill>
              <a:effectLst/>
              <a:uLnTx/>
              <a:uFillTx/>
              <a:latin typeface="Marianne" panose="020B0604020202020204" charset="0"/>
              <a:ea typeface="+mn-ea"/>
              <a:cs typeface="+mn-cs"/>
            </a:endParaRPr>
          </a:p>
        </p:txBody>
      </p:sp>
      <p:sp>
        <p:nvSpPr>
          <p:cNvPr id="3" name="Isosceles Triangle 2">
            <a:extLst>
              <a:ext uri="{FF2B5EF4-FFF2-40B4-BE49-F238E27FC236}">
                <a16:creationId xmlns:a16="http://schemas.microsoft.com/office/drawing/2014/main" id="{59BAA747-E1C1-4C07-97D5-70D986A96462}"/>
              </a:ext>
            </a:extLst>
          </p:cNvPr>
          <p:cNvSpPr/>
          <p:nvPr/>
        </p:nvSpPr>
        <p:spPr>
          <a:xfrm rot="10800000">
            <a:off x="3149734" y="6513407"/>
            <a:ext cx="788924" cy="215556"/>
          </a:xfrm>
          <a:prstGeom prst="triangle">
            <a:avLst/>
          </a:prstGeom>
          <a:solidFill>
            <a:srgbClr val="627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Isosceles Triangle 49">
            <a:extLst>
              <a:ext uri="{FF2B5EF4-FFF2-40B4-BE49-F238E27FC236}">
                <a16:creationId xmlns:a16="http://schemas.microsoft.com/office/drawing/2014/main" id="{40F33433-283F-4B40-9604-A20FB188B3AF}"/>
              </a:ext>
            </a:extLst>
          </p:cNvPr>
          <p:cNvSpPr/>
          <p:nvPr/>
        </p:nvSpPr>
        <p:spPr>
          <a:xfrm rot="10800000">
            <a:off x="6609502" y="6489296"/>
            <a:ext cx="788924" cy="215556"/>
          </a:xfrm>
          <a:prstGeom prst="triangle">
            <a:avLst/>
          </a:prstGeom>
          <a:solidFill>
            <a:srgbClr val="627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CPTKZZ0706">
            <a:extLst>
              <a:ext uri="{FF2B5EF4-FFF2-40B4-BE49-F238E27FC236}">
                <a16:creationId xmlns:a16="http://schemas.microsoft.com/office/drawing/2014/main" id="{D2102E7A-E3ED-4457-B481-4B3B760E0AC0}"/>
              </a:ext>
            </a:extLst>
          </p:cNvPr>
          <p:cNvSpPr txBox="1"/>
          <p:nvPr/>
        </p:nvSpPr>
        <p:spPr>
          <a:xfrm>
            <a:off x="839520" y="6705343"/>
            <a:ext cx="12043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800" b="1" i="0" u="none" strike="noStrike" kern="1200" cap="none" spc="0" normalizeH="0" baseline="0" noProof="0">
                <a:ln>
                  <a:noFill/>
                </a:ln>
                <a:solidFill>
                  <a:srgbClr val="2C3176"/>
                </a:solidFill>
                <a:effectLst/>
                <a:uLnTx/>
                <a:uFillTx/>
                <a:latin typeface="Marianne" panose="020B0604020202020204" charset="0"/>
                <a:ea typeface="+mn-ea"/>
                <a:cs typeface="+mn-cs"/>
              </a:rPr>
              <a:t>A h</a:t>
            </a:r>
            <a:r>
              <a:rPr kumimoji="0" lang="fr-FR" sz="1800" b="1" i="0" u="none" strike="noStrike" kern="1200" cap="none" spc="0" normalizeH="0" baseline="0" noProof="0" err="1">
                <a:ln>
                  <a:noFill/>
                </a:ln>
                <a:solidFill>
                  <a:srgbClr val="2C3176"/>
                </a:solidFill>
                <a:effectLst/>
                <a:uLnTx/>
                <a:uFillTx/>
                <a:latin typeface="Marianne" panose="020B0604020202020204" charset="0"/>
                <a:ea typeface="+mn-ea"/>
                <a:cs typeface="+mn-cs"/>
              </a:rPr>
              <a:t>orizon</a:t>
            </a:r>
            <a:r>
              <a:rPr kumimoji="0" lang="fr-FR" sz="1800" b="1" i="0" u="none" strike="noStrike" kern="1200" cap="none" spc="0" normalizeH="0" baseline="0" noProof="0">
                <a:ln>
                  <a:noFill/>
                </a:ln>
                <a:solidFill>
                  <a:srgbClr val="2C3176"/>
                </a:solidFill>
                <a:effectLst/>
                <a:uLnTx/>
                <a:uFillTx/>
                <a:latin typeface="Marianne" panose="020B0604020202020204" charset="0"/>
                <a:ea typeface="+mn-ea"/>
                <a:cs typeface="+mn-cs"/>
              </a:rPr>
              <a:t> 2025</a:t>
            </a:r>
          </a:p>
        </p:txBody>
      </p:sp>
      <p:sp>
        <p:nvSpPr>
          <p:cNvPr id="52" name="CPTKZZ0706">
            <a:extLst>
              <a:ext uri="{FF2B5EF4-FFF2-40B4-BE49-F238E27FC236}">
                <a16:creationId xmlns:a16="http://schemas.microsoft.com/office/drawing/2014/main" id="{09947127-ABC1-4F2E-A66E-C35A9A4107FD}"/>
              </a:ext>
            </a:extLst>
          </p:cNvPr>
          <p:cNvSpPr txBox="1"/>
          <p:nvPr/>
        </p:nvSpPr>
        <p:spPr>
          <a:xfrm>
            <a:off x="839520" y="4721334"/>
            <a:ext cx="12043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1800" b="1" i="0" u="none" strike="noStrike" kern="1200" cap="none" spc="0" normalizeH="0" baseline="0" noProof="0">
                <a:ln>
                  <a:noFill/>
                </a:ln>
                <a:solidFill>
                  <a:srgbClr val="2C3176"/>
                </a:solidFill>
                <a:effectLst/>
                <a:uLnTx/>
                <a:uFillTx/>
                <a:latin typeface="Marianne" panose="020B0604020202020204" charset="0"/>
                <a:ea typeface="+mn-ea"/>
                <a:cs typeface="+mn-cs"/>
              </a:rPr>
              <a:t>Impact actuel</a:t>
            </a:r>
          </a:p>
        </p:txBody>
      </p:sp>
      <p:sp>
        <p:nvSpPr>
          <p:cNvPr id="2" name="Title 1">
            <a:extLst>
              <a:ext uri="{FF2B5EF4-FFF2-40B4-BE49-F238E27FC236}">
                <a16:creationId xmlns:a16="http://schemas.microsoft.com/office/drawing/2014/main" id="{AB0BA386-FEC9-4AF2-8C40-AC1EFB580CB1}"/>
              </a:ext>
            </a:extLst>
          </p:cNvPr>
          <p:cNvSpPr>
            <a:spLocks noGrp="1"/>
          </p:cNvSpPr>
          <p:nvPr>
            <p:ph type="title"/>
          </p:nvPr>
        </p:nvSpPr>
        <p:spPr>
          <a:xfrm>
            <a:off x="1000516" y="700381"/>
            <a:ext cx="14254967" cy="1231106"/>
          </a:xfrm>
        </p:spPr>
        <p:txBody>
          <a:bodyPr/>
          <a:lstStyle/>
          <a:p>
            <a:r>
              <a:rPr lang="fr-FR" sz="4000"/>
              <a:t>L’impact environnemental du numérique est déjà </a:t>
            </a:r>
            <a:br>
              <a:rPr lang="fr-FR" sz="4000"/>
            </a:br>
            <a:r>
              <a:rPr lang="fr-FR" sz="4000"/>
              <a:t>important et devrait augmenter drastiquement</a:t>
            </a:r>
          </a:p>
        </p:txBody>
      </p:sp>
    </p:spTree>
    <p:extLst>
      <p:ext uri="{BB962C8B-B14F-4D97-AF65-F5344CB8AC3E}">
        <p14:creationId xmlns:p14="http://schemas.microsoft.com/office/powerpoint/2010/main" val="159761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3452563" y="0"/>
            <a:ext cx="2803525" cy="2910205"/>
          </a:xfrm>
          <a:custGeom>
            <a:avLst/>
            <a:gdLst/>
            <a:ahLst/>
            <a:cxnLst/>
            <a:rect l="l" t="t" r="r" b="b"/>
            <a:pathLst>
              <a:path w="2803525" h="2910205">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endParaRPr>
              <a:latin typeface="Marianne" panose="020B0604020202020204" charset="0"/>
            </a:endParaRPr>
          </a:p>
        </p:txBody>
      </p:sp>
      <p:sp>
        <p:nvSpPr>
          <p:cNvPr id="11" name="object 14">
            <a:extLst>
              <a:ext uri="{FF2B5EF4-FFF2-40B4-BE49-F238E27FC236}">
                <a16:creationId xmlns:a16="http://schemas.microsoft.com/office/drawing/2014/main" id="{3F9375E8-A05A-4845-9451-ABF3B7432210}"/>
              </a:ext>
            </a:extLst>
          </p:cNvPr>
          <p:cNvSpPr txBox="1">
            <a:spLocks noGrp="1"/>
          </p:cNvSpPr>
          <p:nvPr>
            <p:ph type="title"/>
          </p:nvPr>
        </p:nvSpPr>
        <p:spPr>
          <a:xfrm>
            <a:off x="1000517" y="471574"/>
            <a:ext cx="14254967" cy="630300"/>
          </a:xfrm>
          <a:prstGeom prst="rect">
            <a:avLst/>
          </a:prstGeom>
        </p:spPr>
        <p:txBody>
          <a:bodyPr vert="horz" wrap="square" lIns="0" tIns="14604" rIns="0" bIns="0" rtlCol="0">
            <a:spAutoFit/>
          </a:bodyPr>
          <a:lstStyle/>
          <a:p>
            <a:pPr marL="12700" algn="ctr" defTabSz="914377" rtl="0">
              <a:spcBef>
                <a:spcPts val="115"/>
              </a:spcBef>
            </a:pPr>
            <a:r>
              <a:rPr lang="fr-FR" sz="4000" kern="1200">
                <a:solidFill>
                  <a:srgbClr val="2C3176"/>
                </a:solidFill>
                <a:latin typeface="Marianne" panose="020B0604020202020204" charset="0"/>
              </a:rPr>
              <a:t>Introduction au Numérique responsable</a:t>
            </a:r>
            <a:endParaRPr sz="4000" kern="1200">
              <a:solidFill>
                <a:srgbClr val="2C3176"/>
              </a:solidFill>
              <a:latin typeface="Marianne" panose="020B0604020202020204" charset="0"/>
            </a:endParaRPr>
          </a:p>
        </p:txBody>
      </p:sp>
      <p:sp>
        <p:nvSpPr>
          <p:cNvPr id="8" name="Rectangle: Rounded Corners 7">
            <a:extLst>
              <a:ext uri="{FF2B5EF4-FFF2-40B4-BE49-F238E27FC236}">
                <a16:creationId xmlns:a16="http://schemas.microsoft.com/office/drawing/2014/main" id="{BA0B4B39-544F-41D8-ACAF-AA7168B80B3D}"/>
              </a:ext>
            </a:extLst>
          </p:cNvPr>
          <p:cNvSpPr/>
          <p:nvPr/>
        </p:nvSpPr>
        <p:spPr>
          <a:xfrm>
            <a:off x="1841993" y="2389961"/>
            <a:ext cx="12225972" cy="1473900"/>
          </a:xfrm>
          <a:prstGeom prst="roundRect">
            <a:avLst/>
          </a:prstGeom>
          <a:solidFill>
            <a:srgbClr val="F8F8F8"/>
          </a:solidFill>
          <a:ln w="12700" cap="flat" cmpd="sng" algn="ctr">
            <a:no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2C3176"/>
              </a:solidFill>
              <a:effectLst/>
              <a:uLnTx/>
              <a:uFillTx/>
              <a:latin typeface="Marianne" panose="020B0604020202020204" charset="0"/>
            </a:endParaRPr>
          </a:p>
        </p:txBody>
      </p:sp>
      <p:cxnSp>
        <p:nvCxnSpPr>
          <p:cNvPr id="9" name="Straight Connector 8">
            <a:extLst>
              <a:ext uri="{FF2B5EF4-FFF2-40B4-BE49-F238E27FC236}">
                <a16:creationId xmlns:a16="http://schemas.microsoft.com/office/drawing/2014/main" id="{068401CF-E2B1-4089-A2BA-4F58D0662B9F}"/>
              </a:ext>
            </a:extLst>
          </p:cNvPr>
          <p:cNvCxnSpPr>
            <a:cxnSpLocks/>
          </p:cNvCxnSpPr>
          <p:nvPr/>
        </p:nvCxnSpPr>
        <p:spPr>
          <a:xfrm>
            <a:off x="1841993" y="2015457"/>
            <a:ext cx="12225973" cy="0"/>
          </a:xfrm>
          <a:prstGeom prst="line">
            <a:avLst/>
          </a:prstGeom>
          <a:noFill/>
          <a:ln w="28575" cap="flat" cmpd="sng" algn="ctr">
            <a:solidFill>
              <a:schemeClr val="accent1"/>
            </a:solidFill>
            <a:prstDash val="solid"/>
            <a:miter lim="800000"/>
          </a:ln>
          <a:effectLst/>
        </p:spPr>
      </p:cxnSp>
      <p:sp>
        <p:nvSpPr>
          <p:cNvPr id="10" name="Rectangle 9">
            <a:extLst>
              <a:ext uri="{FF2B5EF4-FFF2-40B4-BE49-F238E27FC236}">
                <a16:creationId xmlns:a16="http://schemas.microsoft.com/office/drawing/2014/main" id="{1B9F4667-67B3-4221-898F-326BCE0B3626}"/>
              </a:ext>
            </a:extLst>
          </p:cNvPr>
          <p:cNvSpPr/>
          <p:nvPr/>
        </p:nvSpPr>
        <p:spPr>
          <a:xfrm>
            <a:off x="4383540" y="1815402"/>
            <a:ext cx="7142878"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rPr>
              <a:t>Définition et périmètre du Numérique responsable (NR)</a:t>
            </a:r>
          </a:p>
        </p:txBody>
      </p:sp>
      <p:sp>
        <p:nvSpPr>
          <p:cNvPr id="16" name="CPTKZZ0706">
            <a:extLst>
              <a:ext uri="{FF2B5EF4-FFF2-40B4-BE49-F238E27FC236}">
                <a16:creationId xmlns:a16="http://schemas.microsoft.com/office/drawing/2014/main" id="{D34233F4-7162-4696-8C21-F494D5D570C5}"/>
              </a:ext>
            </a:extLst>
          </p:cNvPr>
          <p:cNvSpPr txBox="1"/>
          <p:nvPr/>
        </p:nvSpPr>
        <p:spPr>
          <a:xfrm>
            <a:off x="1841993" y="2458334"/>
            <a:ext cx="12225972" cy="12772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b="0" i="0" u="none" strike="noStrike" kern="1200" cap="none" spc="0" normalizeH="0" baseline="0" noProof="0">
                <a:ln>
                  <a:noFill/>
                </a:ln>
                <a:solidFill>
                  <a:srgbClr val="2C3176"/>
                </a:solidFill>
                <a:effectLst/>
                <a:uLnTx/>
                <a:uFillTx/>
                <a:latin typeface="Marianne" panose="020B0604020202020204" charset="0"/>
              </a:rPr>
              <a:t>« Le </a:t>
            </a:r>
            <a:r>
              <a:rPr kumimoji="0" lang="fr-FR" b="0" i="0" u="none" strike="noStrike" kern="1200" cap="none" spc="0" normalizeH="0" baseline="0" noProof="0" dirty="0">
                <a:ln>
                  <a:noFill/>
                </a:ln>
                <a:solidFill>
                  <a:srgbClr val="2C3176"/>
                </a:solidFill>
                <a:effectLst/>
                <a:uLnTx/>
                <a:uFillTx/>
                <a:latin typeface="Marianne" panose="020B0604020202020204" charset="0"/>
              </a:rPr>
              <a:t>Numérique </a:t>
            </a:r>
            <a:r>
              <a:rPr kumimoji="0" lang="fr-FR" b="0" i="0" u="none" strike="noStrike" kern="1200" cap="none" spc="0" normalizeH="0" baseline="0" noProof="0">
                <a:ln>
                  <a:noFill/>
                </a:ln>
                <a:solidFill>
                  <a:srgbClr val="2C3176"/>
                </a:solidFill>
                <a:effectLst/>
                <a:uLnTx/>
                <a:uFillTx/>
                <a:latin typeface="Marianne" panose="020B0604020202020204" charset="0"/>
              </a:rPr>
              <a:t>responsable recouvre 2 concepts :</a:t>
            </a:r>
          </a:p>
          <a:p>
            <a:pPr marL="342900" marR="0" lvl="0" indent="-34290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r-FR">
                <a:solidFill>
                  <a:srgbClr val="2C3176"/>
                </a:solidFill>
                <a:latin typeface="Marianne" panose="020B0604020202020204" charset="0"/>
              </a:rPr>
              <a:t>Le</a:t>
            </a:r>
            <a:r>
              <a:rPr kumimoji="0" lang="fr-FR" b="0" i="0" u="none" strike="noStrike" kern="1200" cap="none" spc="0" normalizeH="0" baseline="0" noProof="0">
                <a:ln>
                  <a:noFill/>
                </a:ln>
                <a:solidFill>
                  <a:srgbClr val="2C3176"/>
                </a:solidFill>
                <a:effectLst/>
                <a:uLnTx/>
                <a:uFillTx/>
                <a:latin typeface="Marianne" panose="020B0604020202020204" charset="0"/>
              </a:rPr>
              <a:t> </a:t>
            </a:r>
            <a:r>
              <a:rPr kumimoji="0" lang="fr-FR" b="1" i="0" u="none" strike="noStrike" kern="1200" cap="none" spc="0" normalizeH="0" baseline="0" noProof="0">
                <a:ln>
                  <a:noFill/>
                </a:ln>
                <a:solidFill>
                  <a:srgbClr val="92D050"/>
                </a:solidFill>
                <a:effectLst/>
                <a:uLnTx/>
                <a:uFillTx/>
                <a:latin typeface="Marianne" panose="020B0604020202020204" charset="0"/>
              </a:rPr>
              <a:t>Green IT </a:t>
            </a:r>
            <a:r>
              <a:rPr kumimoji="0" lang="fr-FR" b="1" i="0" u="none" strike="noStrike" kern="1200" cap="none" spc="0" normalizeH="0" baseline="0" noProof="0">
                <a:ln>
                  <a:noFill/>
                </a:ln>
                <a:solidFill>
                  <a:srgbClr val="2C3176"/>
                </a:solidFill>
                <a:effectLst/>
                <a:uLnTx/>
                <a:uFillTx/>
                <a:latin typeface="Marianne" panose="020B0604020202020204" charset="0"/>
              </a:rPr>
              <a:t>pour réduire l’empreinte environnementale à l’échelle de la </a:t>
            </a:r>
            <a:r>
              <a:rPr kumimoji="0" lang="fr-FR" b="1" i="0" u="none" strike="noStrike" kern="1200" cap="none" spc="0" normalizeH="0" baseline="0" noProof="0" dirty="0">
                <a:ln>
                  <a:noFill/>
                </a:ln>
                <a:solidFill>
                  <a:srgbClr val="2C3176"/>
                </a:solidFill>
                <a:effectLst/>
                <a:uLnTx/>
                <a:uFillTx/>
                <a:latin typeface="Marianne" panose="020B0604020202020204" charset="0"/>
              </a:rPr>
              <a:t>collectivité</a:t>
            </a:r>
            <a:r>
              <a:rPr lang="fr-FR" b="1">
                <a:solidFill>
                  <a:srgbClr val="2C3176"/>
                </a:solidFill>
                <a:latin typeface="Marianne" panose="020B0604020202020204" charset="0"/>
              </a:rPr>
              <a:t> </a:t>
            </a:r>
          </a:p>
          <a:p>
            <a:pPr marL="342900" marR="0" lvl="0" indent="-34290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fr-FR" b="1" i="0" u="none" strike="noStrike" kern="1200" cap="none" spc="0" normalizeH="0" baseline="0" noProof="0">
                <a:ln>
                  <a:noFill/>
                </a:ln>
                <a:solidFill>
                  <a:srgbClr val="2C3176"/>
                </a:solidFill>
                <a:effectLst/>
                <a:uLnTx/>
                <a:uFillTx/>
                <a:latin typeface="Marianne" panose="020B0604020202020204" charset="0"/>
              </a:rPr>
              <a:t>L’</a:t>
            </a:r>
            <a:r>
              <a:rPr kumimoji="0" lang="fr-FR" b="1" i="0" u="none" strike="noStrike" kern="1200" cap="none" spc="0" normalizeH="0" baseline="0" noProof="0">
                <a:ln>
                  <a:noFill/>
                </a:ln>
                <a:solidFill>
                  <a:srgbClr val="00B050"/>
                </a:solidFill>
                <a:effectLst/>
                <a:uLnTx/>
                <a:uFillTx/>
                <a:latin typeface="Marianne" panose="020B0604020202020204" charset="0"/>
              </a:rPr>
              <a:t>IT for Green </a:t>
            </a:r>
            <a:r>
              <a:rPr kumimoji="0" lang="fr-FR" i="0" u="none" strike="noStrike" kern="1200" cap="none" spc="0" normalizeH="0" baseline="0" noProof="0">
                <a:ln>
                  <a:noFill/>
                </a:ln>
                <a:solidFill>
                  <a:srgbClr val="2C3176"/>
                </a:solidFill>
                <a:effectLst/>
                <a:uLnTx/>
                <a:uFillTx/>
                <a:latin typeface="Marianne" panose="020B0604020202020204" charset="0"/>
              </a:rPr>
              <a:t>qui met le numérique </a:t>
            </a:r>
            <a:r>
              <a:rPr kumimoji="0" lang="fr-FR" b="1" i="0" u="none" strike="noStrike" kern="1200" cap="none" spc="0" normalizeH="0" baseline="0" noProof="0">
                <a:ln>
                  <a:noFill/>
                </a:ln>
                <a:solidFill>
                  <a:srgbClr val="2C3176"/>
                </a:solidFill>
                <a:effectLst/>
                <a:uLnTx/>
                <a:uFillTx/>
                <a:latin typeface="Marianne" panose="020B0604020202020204" charset="0"/>
              </a:rPr>
              <a:t>au service du développement durable et</a:t>
            </a:r>
            <a:r>
              <a:rPr kumimoji="0" lang="fr-FR" b="1" i="0" u="none" strike="noStrike" kern="1200" cap="none" spc="0" normalizeH="0" baseline="0" noProof="0" dirty="0">
                <a:ln>
                  <a:noFill/>
                </a:ln>
                <a:solidFill>
                  <a:srgbClr val="2C3176"/>
                </a:solidFill>
                <a:effectLst/>
                <a:uLnTx/>
                <a:uFillTx/>
                <a:latin typeface="Marianne" panose="020B0604020202020204" charset="0"/>
              </a:rPr>
              <a:t> de</a:t>
            </a:r>
            <a:r>
              <a:rPr kumimoji="0" lang="fr-FR" b="1" i="0" u="none" strike="noStrike" kern="1200" cap="none" spc="0" normalizeH="0" baseline="0" noProof="0">
                <a:ln>
                  <a:noFill/>
                </a:ln>
                <a:solidFill>
                  <a:srgbClr val="2C3176"/>
                </a:solidFill>
                <a:effectLst/>
                <a:uLnTx/>
                <a:uFillTx/>
                <a:latin typeface="Marianne" panose="020B0604020202020204" charset="0"/>
              </a:rPr>
              <a:t> la conception responsable des services numériques</a:t>
            </a:r>
            <a:r>
              <a:rPr kumimoji="0" lang="fr-FR" b="0" i="0" u="none" strike="noStrike" kern="1200" cap="none" spc="0" normalizeH="0" baseline="0" noProof="0">
                <a:ln>
                  <a:noFill/>
                </a:ln>
                <a:solidFill>
                  <a:srgbClr val="2C3176"/>
                </a:solidFill>
                <a:effectLst/>
                <a:uLnTx/>
                <a:uFillTx/>
                <a:latin typeface="Marianne" panose="020B0604020202020204" charset="0"/>
              </a:rPr>
              <a:t>. »</a:t>
            </a:r>
            <a:r>
              <a:rPr kumimoji="0" lang="fr-FR" b="0" i="0" u="none" strike="noStrike" kern="1200" cap="none" spc="0" normalizeH="0" baseline="30000" noProof="0">
                <a:ln>
                  <a:noFill/>
                </a:ln>
                <a:solidFill>
                  <a:srgbClr val="2C3176"/>
                </a:solidFill>
                <a:effectLst/>
                <a:uLnTx/>
                <a:uFillTx/>
                <a:latin typeface="Marianne" panose="020B0604020202020204" charset="0"/>
              </a:rPr>
              <a:t> (1)</a:t>
            </a:r>
          </a:p>
        </p:txBody>
      </p:sp>
      <p:sp>
        <p:nvSpPr>
          <p:cNvPr id="38" name="CPTKZZ0706">
            <a:extLst>
              <a:ext uri="{FF2B5EF4-FFF2-40B4-BE49-F238E27FC236}">
                <a16:creationId xmlns:a16="http://schemas.microsoft.com/office/drawing/2014/main" id="{CFBF791A-DC73-40FA-A855-2C42BD8801FD}"/>
              </a:ext>
            </a:extLst>
          </p:cNvPr>
          <p:cNvSpPr txBox="1"/>
          <p:nvPr/>
        </p:nvSpPr>
        <p:spPr>
          <a:xfrm>
            <a:off x="2697942" y="5897473"/>
            <a:ext cx="1491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rPr>
              <a:t>ADEME</a:t>
            </a:r>
          </a:p>
        </p:txBody>
      </p:sp>
      <p:pic>
        <p:nvPicPr>
          <p:cNvPr id="1030" name="Picture 6" descr="Logo Ademe 2020 - AKAJOULE">
            <a:extLst>
              <a:ext uri="{FF2B5EF4-FFF2-40B4-BE49-F238E27FC236}">
                <a16:creationId xmlns:a16="http://schemas.microsoft.com/office/drawing/2014/main" id="{C4FD9D9F-7246-4638-A5FE-C358704D3A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181" y="6271725"/>
            <a:ext cx="1084909" cy="1237686"/>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D82369FF-2D6A-4D13-BBF7-D57B00F8E051}"/>
              </a:ext>
            </a:extLst>
          </p:cNvPr>
          <p:cNvSpPr/>
          <p:nvPr/>
        </p:nvSpPr>
        <p:spPr>
          <a:xfrm>
            <a:off x="1841993" y="4081496"/>
            <a:ext cx="12225972" cy="941218"/>
          </a:xfrm>
          <a:prstGeom prst="roundRect">
            <a:avLst/>
          </a:prstGeom>
          <a:solidFill>
            <a:srgbClr val="F8F8F8"/>
          </a:solidFill>
          <a:ln w="12700" cap="flat" cmpd="sng" algn="ctr">
            <a:no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2C3176"/>
              </a:solidFill>
              <a:effectLst/>
              <a:uLnTx/>
              <a:uFillTx/>
              <a:latin typeface="Marianne" panose="020B0604020202020204" charset="0"/>
            </a:endParaRPr>
          </a:p>
        </p:txBody>
      </p:sp>
      <p:sp>
        <p:nvSpPr>
          <p:cNvPr id="46" name="CPTKZZ0706">
            <a:extLst>
              <a:ext uri="{FF2B5EF4-FFF2-40B4-BE49-F238E27FC236}">
                <a16:creationId xmlns:a16="http://schemas.microsoft.com/office/drawing/2014/main" id="{34B9C3DE-23C5-4EB5-9203-CE779B50F881}"/>
              </a:ext>
            </a:extLst>
          </p:cNvPr>
          <p:cNvSpPr txBox="1"/>
          <p:nvPr/>
        </p:nvSpPr>
        <p:spPr>
          <a:xfrm>
            <a:off x="1841993" y="4209704"/>
            <a:ext cx="12225972" cy="684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fr-FR" b="1">
                <a:solidFill>
                  <a:srgbClr val="2C3176"/>
                </a:solidFill>
                <a:latin typeface="Marianne" panose="020B0604020202020204" charset="0"/>
              </a:rPr>
              <a:t>L’ensemble des services des collectivités territoriales peut être potentiellement concerné </a:t>
            </a:r>
            <a:r>
              <a:rPr lang="fr-FR">
                <a:solidFill>
                  <a:srgbClr val="2C3176"/>
                </a:solidFill>
                <a:latin typeface="Marianne" panose="020B0604020202020204" charset="0"/>
              </a:rPr>
              <a:t>: </a:t>
            </a:r>
          </a:p>
          <a:p>
            <a:pPr marL="0" marR="0" lvl="0" indent="0" algn="ctr" defTabSz="914400" rtl="0" eaLnBrk="1" fontAlgn="auto" latinLnBrk="0" hangingPunct="1">
              <a:lnSpc>
                <a:spcPct val="100000"/>
              </a:lnSpc>
              <a:spcBef>
                <a:spcPts val="300"/>
              </a:spcBef>
              <a:spcAft>
                <a:spcPts val="0"/>
              </a:spcAft>
              <a:buClrTx/>
              <a:buSzTx/>
              <a:buFontTx/>
              <a:buNone/>
              <a:tabLst/>
              <a:defRPr/>
            </a:pPr>
            <a:r>
              <a:rPr lang="fr-FR">
                <a:solidFill>
                  <a:srgbClr val="2C3176"/>
                </a:solidFill>
                <a:latin typeface="Marianne" panose="020B0604020202020204" charset="0"/>
              </a:rPr>
              <a:t>Les élus, la DSI, les ressources humaines, les achats, la communication, le pôle économie et territoire…</a:t>
            </a:r>
            <a:endParaRPr kumimoji="0" lang="fr-FR" b="0" i="0" u="none" strike="noStrike" kern="1200" cap="none" spc="0" normalizeH="0" baseline="0" noProof="0">
              <a:ln>
                <a:noFill/>
              </a:ln>
              <a:solidFill>
                <a:srgbClr val="2C3176"/>
              </a:solidFill>
              <a:effectLst/>
              <a:uLnTx/>
              <a:uFillTx/>
              <a:latin typeface="Marianne" panose="020B0604020202020204" charset="0"/>
            </a:endParaRPr>
          </a:p>
        </p:txBody>
      </p:sp>
      <p:sp>
        <p:nvSpPr>
          <p:cNvPr id="53" name="CPTKZZ0706">
            <a:extLst>
              <a:ext uri="{FF2B5EF4-FFF2-40B4-BE49-F238E27FC236}">
                <a16:creationId xmlns:a16="http://schemas.microsoft.com/office/drawing/2014/main" id="{A52BF2AB-EFF2-4447-9D6C-1171CF2D0E1E}"/>
              </a:ext>
            </a:extLst>
          </p:cNvPr>
          <p:cNvSpPr txBox="1"/>
          <p:nvPr/>
        </p:nvSpPr>
        <p:spPr>
          <a:xfrm>
            <a:off x="11408929" y="5897473"/>
            <a:ext cx="22602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rPr>
              <a:t>DINUM</a:t>
            </a:r>
          </a:p>
        </p:txBody>
      </p:sp>
      <p:sp>
        <p:nvSpPr>
          <p:cNvPr id="54" name="Text Placeholder 1">
            <a:extLst>
              <a:ext uri="{FF2B5EF4-FFF2-40B4-BE49-F238E27FC236}">
                <a16:creationId xmlns:a16="http://schemas.microsoft.com/office/drawing/2014/main" id="{27053080-8638-4C34-BA2F-32AC414B6A47}"/>
              </a:ext>
            </a:extLst>
          </p:cNvPr>
          <p:cNvSpPr txBox="1">
            <a:spLocks/>
          </p:cNvSpPr>
          <p:nvPr/>
        </p:nvSpPr>
        <p:spPr>
          <a:xfrm>
            <a:off x="2982000" y="8848497"/>
            <a:ext cx="10414024" cy="259706"/>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30000" noProof="0">
                <a:ln>
                  <a:noFill/>
                </a:ln>
                <a:solidFill>
                  <a:srgbClr val="2C3176"/>
                </a:solidFill>
                <a:effectLst/>
                <a:uLnTx/>
                <a:uFillTx/>
                <a:latin typeface="Marianne" panose="020B0604020202020204" charset="0"/>
                <a:cs typeface="Arial" panose="020B0604020202020204" pitchFamily="34" charset="0"/>
              </a:rPr>
              <a:t>Source </a:t>
            </a:r>
            <a:r>
              <a:rPr lang="fr-FR" sz="1400" kern="0" baseline="30000">
                <a:solidFill>
                  <a:srgbClr val="2C3176"/>
                </a:solidFill>
                <a:latin typeface="Marianne" panose="020B0604020202020204" charset="0"/>
                <a:cs typeface="Arial" panose="020B0604020202020204" pitchFamily="34" charset="0"/>
                <a:sym typeface="Wingdings" panose="05000000000000000000" pitchFamily="2" charset="2"/>
              </a:rPr>
              <a:t>: (1) Institut du Numérique Responsable</a:t>
            </a:r>
            <a:endParaRPr kumimoji="0" lang="fr-FR" sz="1400" b="0" i="0" u="none" strike="noStrike" kern="0" cap="none" spc="0" normalizeH="0" baseline="0" noProof="0">
              <a:ln>
                <a:noFill/>
              </a:ln>
              <a:solidFill>
                <a:srgbClr val="2C3176"/>
              </a:solidFill>
              <a:effectLst/>
              <a:uLnTx/>
              <a:uFillTx/>
              <a:latin typeface="Marianne" panose="020B060402020202020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C4A70E69-13D2-4BE0-9239-B745E349E622}"/>
              </a:ext>
            </a:extLst>
          </p:cNvPr>
          <p:cNvCxnSpPr>
            <a:cxnSpLocks/>
          </p:cNvCxnSpPr>
          <p:nvPr/>
        </p:nvCxnSpPr>
        <p:spPr>
          <a:xfrm>
            <a:off x="1841993" y="5510857"/>
            <a:ext cx="12225973" cy="0"/>
          </a:xfrm>
          <a:prstGeom prst="line">
            <a:avLst/>
          </a:prstGeom>
          <a:noFill/>
          <a:ln w="28575" cap="flat" cmpd="sng" algn="ctr">
            <a:solidFill>
              <a:schemeClr val="accent1"/>
            </a:solidFill>
            <a:prstDash val="solid"/>
            <a:miter lim="800000"/>
          </a:ln>
          <a:effectLst/>
        </p:spPr>
      </p:cxnSp>
      <p:sp>
        <p:nvSpPr>
          <p:cNvPr id="27" name="Rectangle 26">
            <a:extLst>
              <a:ext uri="{FF2B5EF4-FFF2-40B4-BE49-F238E27FC236}">
                <a16:creationId xmlns:a16="http://schemas.microsoft.com/office/drawing/2014/main" id="{2AAC4731-0767-4D79-AAFA-B951CC819429}"/>
              </a:ext>
            </a:extLst>
          </p:cNvPr>
          <p:cNvSpPr/>
          <p:nvPr/>
        </p:nvSpPr>
        <p:spPr>
          <a:xfrm>
            <a:off x="4366118" y="5322076"/>
            <a:ext cx="717772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rPr>
              <a:t>Les grands acteurs publics du Numérique responsable</a:t>
            </a:r>
          </a:p>
        </p:txBody>
      </p:sp>
      <p:sp>
        <p:nvSpPr>
          <p:cNvPr id="30" name="CPTKZZ0706">
            <a:extLst>
              <a:ext uri="{FF2B5EF4-FFF2-40B4-BE49-F238E27FC236}">
                <a16:creationId xmlns:a16="http://schemas.microsoft.com/office/drawing/2014/main" id="{BF97CB2A-AAE4-4ED3-A0C9-0DA84B0019E2}"/>
              </a:ext>
            </a:extLst>
          </p:cNvPr>
          <p:cNvSpPr txBox="1"/>
          <p:nvPr/>
        </p:nvSpPr>
        <p:spPr>
          <a:xfrm>
            <a:off x="10550580" y="7469247"/>
            <a:ext cx="39769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fr-FR" sz="1200" b="1" i="1">
                <a:solidFill>
                  <a:srgbClr val="2C3176"/>
                </a:solidFill>
                <a:latin typeface="Marianne" panose="020B0604020202020204" charset="0"/>
              </a:rPr>
              <a:t>D</a:t>
            </a:r>
            <a:r>
              <a:rPr kumimoji="0" lang="fr-FR" sz="1200" b="1" i="1" u="none" strike="noStrike" kern="1200" cap="none" spc="0" normalizeH="0" baseline="0" noProof="0" err="1">
                <a:ln>
                  <a:noFill/>
                </a:ln>
                <a:solidFill>
                  <a:srgbClr val="2C3176"/>
                </a:solidFill>
                <a:effectLst/>
                <a:uLnTx/>
                <a:uFillTx/>
                <a:latin typeface="Marianne" panose="020B0604020202020204" charset="0"/>
              </a:rPr>
              <a:t>irection</a:t>
            </a:r>
            <a:r>
              <a:rPr kumimoji="0" lang="fr-FR" sz="1200" b="1" i="1" u="none" strike="noStrike" kern="1200" cap="none" spc="0" normalizeH="0" baseline="0" noProof="0">
                <a:ln>
                  <a:noFill/>
                </a:ln>
                <a:solidFill>
                  <a:srgbClr val="2C3176"/>
                </a:solidFill>
                <a:effectLst/>
                <a:uLnTx/>
                <a:uFillTx/>
                <a:latin typeface="Marianne" panose="020B0604020202020204" charset="0"/>
              </a:rPr>
              <a:t> chargée de coordonner les actions des administrations en matière de systèmes d'information.</a:t>
            </a:r>
          </a:p>
        </p:txBody>
      </p:sp>
      <p:pic>
        <p:nvPicPr>
          <p:cNvPr id="2050" name="Picture 2" descr="DINUM - Jelancemonedtech">
            <a:extLst>
              <a:ext uri="{FF2B5EF4-FFF2-40B4-BE49-F238E27FC236}">
                <a16:creationId xmlns:a16="http://schemas.microsoft.com/office/drawing/2014/main" id="{501366C0-9DAF-4947-8C73-67A83C2E3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8378" y="6364502"/>
            <a:ext cx="1601324" cy="1052133"/>
          </a:xfrm>
          <a:prstGeom prst="rect">
            <a:avLst/>
          </a:prstGeom>
          <a:noFill/>
          <a:extLst>
            <a:ext uri="{909E8E84-426E-40DD-AFC4-6F175D3DCCD1}">
              <a14:hiddenFill xmlns:a14="http://schemas.microsoft.com/office/drawing/2010/main">
                <a:solidFill>
                  <a:srgbClr val="FFFFFF"/>
                </a:solidFill>
              </a14:hiddenFill>
            </a:ext>
          </a:extLst>
        </p:spPr>
      </p:pic>
      <p:sp>
        <p:nvSpPr>
          <p:cNvPr id="32" name="CPTKZZ0706">
            <a:extLst>
              <a:ext uri="{FF2B5EF4-FFF2-40B4-BE49-F238E27FC236}">
                <a16:creationId xmlns:a16="http://schemas.microsoft.com/office/drawing/2014/main" id="{3F574931-F30C-4006-A5A8-E29424495F90}"/>
              </a:ext>
            </a:extLst>
          </p:cNvPr>
          <p:cNvSpPr txBox="1"/>
          <p:nvPr/>
        </p:nvSpPr>
        <p:spPr>
          <a:xfrm>
            <a:off x="1657041" y="7469247"/>
            <a:ext cx="3573189" cy="830997"/>
          </a:xfrm>
          <a:prstGeom prst="rect">
            <a:avLst/>
          </a:prstGeom>
          <a:noFill/>
        </p:spPr>
        <p:txBody>
          <a:bodyPr wrap="square" rtlCol="0">
            <a:spAutoFit/>
          </a:bodyPr>
          <a:lstStyle>
            <a:defPPr>
              <a:defRPr lang="fr-FR"/>
            </a:defPPr>
            <a:lvl1pPr marR="0" lvl="0" indent="0" algn="ctr" fontAlgn="auto">
              <a:lnSpc>
                <a:spcPct val="100000"/>
              </a:lnSpc>
              <a:spcBef>
                <a:spcPts val="300"/>
              </a:spcBef>
              <a:spcAft>
                <a:spcPts val="0"/>
              </a:spcAft>
              <a:buClrTx/>
              <a:buSzTx/>
              <a:buFontTx/>
              <a:buNone/>
              <a:tabLst/>
              <a:defRPr sz="1200" b="1" i="1">
                <a:solidFill>
                  <a:srgbClr val="2C3176"/>
                </a:solidFill>
                <a:latin typeface="Marianne" panose="020B0604020202020204" charset="0"/>
              </a:defRPr>
            </a:lvl1pPr>
          </a:lstStyle>
          <a:p>
            <a:r>
              <a:rPr lang="fr-FR"/>
              <a:t>Agence participant à la mise en œuvre des politiques publiques dans les domaines de la maîtrise de l’énergie, des déchets et plus globalement du climat et de la transition énergétique et écologique.</a:t>
            </a:r>
          </a:p>
        </p:txBody>
      </p:sp>
      <p:sp>
        <p:nvSpPr>
          <p:cNvPr id="25" name="object 24">
            <a:extLst>
              <a:ext uri="{FF2B5EF4-FFF2-40B4-BE49-F238E27FC236}">
                <a16:creationId xmlns:a16="http://schemas.microsoft.com/office/drawing/2014/main" id="{2CCFC7F8-F729-48BB-AF24-14A6963E8B21}"/>
              </a:ext>
            </a:extLst>
          </p:cNvPr>
          <p:cNvSpPr/>
          <p:nvPr/>
        </p:nvSpPr>
        <p:spPr>
          <a:xfrm>
            <a:off x="0" y="6325402"/>
            <a:ext cx="2849880" cy="2818765"/>
          </a:xfrm>
          <a:custGeom>
            <a:avLst/>
            <a:gdLst/>
            <a:ahLst/>
            <a:cxnLst/>
            <a:rect l="l" t="t" r="r" b="b"/>
            <a:pathLst>
              <a:path w="2849880" h="2818765">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arianne" panose="020B0604020202020204" charset="0"/>
            </a:endParaRPr>
          </a:p>
        </p:txBody>
      </p:sp>
      <p:sp>
        <p:nvSpPr>
          <p:cNvPr id="28" name="CPTKZZ0706">
            <a:extLst>
              <a:ext uri="{FF2B5EF4-FFF2-40B4-BE49-F238E27FC236}">
                <a16:creationId xmlns:a16="http://schemas.microsoft.com/office/drawing/2014/main" id="{A354CACA-398F-474F-B4F7-E0754D29B042}"/>
              </a:ext>
            </a:extLst>
          </p:cNvPr>
          <p:cNvSpPr txBox="1"/>
          <p:nvPr/>
        </p:nvSpPr>
        <p:spPr>
          <a:xfrm>
            <a:off x="7144711" y="5897473"/>
            <a:ext cx="1491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charset="0"/>
              </a:rPr>
              <a:t>MTE</a:t>
            </a:r>
          </a:p>
        </p:txBody>
      </p:sp>
      <p:sp>
        <p:nvSpPr>
          <p:cNvPr id="31" name="CPTKZZ0706">
            <a:extLst>
              <a:ext uri="{FF2B5EF4-FFF2-40B4-BE49-F238E27FC236}">
                <a16:creationId xmlns:a16="http://schemas.microsoft.com/office/drawing/2014/main" id="{1E67A471-87C0-48D7-982D-9BBD38B8FACB}"/>
              </a:ext>
            </a:extLst>
          </p:cNvPr>
          <p:cNvSpPr txBox="1"/>
          <p:nvPr/>
        </p:nvSpPr>
        <p:spPr>
          <a:xfrm>
            <a:off x="5728625" y="7469247"/>
            <a:ext cx="4323559" cy="1200329"/>
          </a:xfrm>
          <a:prstGeom prst="rect">
            <a:avLst/>
          </a:prstGeom>
          <a:noFill/>
        </p:spPr>
        <p:txBody>
          <a:bodyPr wrap="square" rtlCol="0">
            <a:spAutoFit/>
          </a:bodyPr>
          <a:lstStyle>
            <a:defPPr>
              <a:defRPr lang="fr-FR"/>
            </a:defPPr>
            <a:lvl1pPr marR="0" lvl="0" indent="0" algn="ctr" fontAlgn="auto">
              <a:lnSpc>
                <a:spcPct val="100000"/>
              </a:lnSpc>
              <a:spcBef>
                <a:spcPts val="300"/>
              </a:spcBef>
              <a:spcAft>
                <a:spcPts val="0"/>
              </a:spcAft>
              <a:buClrTx/>
              <a:buSzTx/>
              <a:buFontTx/>
              <a:buNone/>
              <a:tabLst/>
              <a:defRPr sz="1200" b="1" i="1">
                <a:solidFill>
                  <a:srgbClr val="2C3176"/>
                </a:solidFill>
                <a:latin typeface="Marianne" panose="020B0604020202020204" charset="0"/>
              </a:defRPr>
            </a:lvl1pPr>
          </a:lstStyle>
          <a:p>
            <a:r>
              <a:rPr lang="fr-FR"/>
              <a:t>Ministère chargé de préparer et mettre en œuvre la politique du Gouvernement dans les domaines du développement durable, de l'environnement et des technologies vertes, de la transition énergétique et de l'énergie, du climat, de la prévention des risques naturels et technologiques, de la sécurité industrielle, des transports et de leurs infrastructures et de l'équipement</a:t>
            </a:r>
            <a:r>
              <a:rPr lang="fr-FR" dirty="0"/>
              <a:t>.</a:t>
            </a:r>
            <a:endParaRPr lang="fr-FR"/>
          </a:p>
        </p:txBody>
      </p:sp>
      <p:pic>
        <p:nvPicPr>
          <p:cNvPr id="1028" name="Picture 4">
            <a:extLst>
              <a:ext uri="{FF2B5EF4-FFF2-40B4-BE49-F238E27FC236}">
                <a16:creationId xmlns:a16="http://schemas.microsoft.com/office/drawing/2014/main" id="{0BC13071-7AEA-4AD2-B7EB-869C3ED654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8336" y="6381308"/>
            <a:ext cx="1224136" cy="101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42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33B6-E40C-4676-AECE-D86391B743FB}"/>
              </a:ext>
            </a:extLst>
          </p:cNvPr>
          <p:cNvSpPr>
            <a:spLocks noGrp="1"/>
          </p:cNvSpPr>
          <p:nvPr>
            <p:ph type="title"/>
          </p:nvPr>
        </p:nvSpPr>
        <p:spPr>
          <a:xfrm>
            <a:off x="1000518" y="471575"/>
            <a:ext cx="14254967" cy="1231106"/>
          </a:xfrm>
        </p:spPr>
        <p:txBody>
          <a:bodyPr/>
          <a:lstStyle/>
          <a:p>
            <a:r>
              <a:rPr lang="fr-FR" sz="4000"/>
              <a:t>Les 7 dimensions du Numérique Responsable</a:t>
            </a:r>
            <a:br>
              <a:rPr lang="fr-FR" sz="4000" dirty="0"/>
            </a:br>
            <a:r>
              <a:rPr lang="fr-FR" sz="4000" dirty="0"/>
              <a:t>abordées au cours de cette démarche</a:t>
            </a:r>
            <a:endParaRPr lang="en-GB" sz="4000"/>
          </a:p>
        </p:txBody>
      </p:sp>
      <p:sp>
        <p:nvSpPr>
          <p:cNvPr id="23" name="object 23"/>
          <p:cNvSpPr/>
          <p:nvPr/>
        </p:nvSpPr>
        <p:spPr>
          <a:xfrm>
            <a:off x="13452564" y="0"/>
            <a:ext cx="2803525" cy="2910205"/>
          </a:xfrm>
          <a:custGeom>
            <a:avLst/>
            <a:gdLst/>
            <a:ahLst/>
            <a:cxnLst/>
            <a:rect l="l" t="t" r="r" b="b"/>
            <a:pathLst>
              <a:path w="2803525" h="2910205">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pPr defTabSz="914377">
              <a:defRPr/>
            </a:pPr>
            <a:endParaRPr>
              <a:solidFill>
                <a:prstClr val="black"/>
              </a:solidFill>
              <a:latin typeface="Marianne" panose="020B0604020202020204" charset="0"/>
            </a:endParaRPr>
          </a:p>
        </p:txBody>
      </p:sp>
      <p:sp>
        <p:nvSpPr>
          <p:cNvPr id="24" name="object 24"/>
          <p:cNvSpPr/>
          <p:nvPr/>
        </p:nvSpPr>
        <p:spPr>
          <a:xfrm>
            <a:off x="0" y="6325403"/>
            <a:ext cx="2849880" cy="2818765"/>
          </a:xfrm>
          <a:custGeom>
            <a:avLst/>
            <a:gdLst/>
            <a:ahLst/>
            <a:cxnLst/>
            <a:rect l="l" t="t" r="r" b="b"/>
            <a:pathLst>
              <a:path w="2849880" h="2818765">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pPr defTabSz="914377">
              <a:defRPr/>
            </a:pPr>
            <a:endParaRPr>
              <a:solidFill>
                <a:prstClr val="black"/>
              </a:solidFill>
              <a:latin typeface="Marianne" panose="020B0604020202020204" charset="0"/>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1844" y="6179913"/>
            <a:ext cx="1277112" cy="1676400"/>
          </a:xfrm>
          <a:prstGeom prst="rect">
            <a:avLst/>
          </a:prstGeom>
        </p:spPr>
      </p:pic>
      <p:graphicFrame>
        <p:nvGraphicFramePr>
          <p:cNvPr id="8" name="Tableau 4">
            <a:extLst>
              <a:ext uri="{FF2B5EF4-FFF2-40B4-BE49-F238E27FC236}">
                <a16:creationId xmlns:a16="http://schemas.microsoft.com/office/drawing/2014/main" id="{D12DF0EF-CEEC-18AB-AAA1-56EBC904BFED}"/>
              </a:ext>
            </a:extLst>
          </p:cNvPr>
          <p:cNvGraphicFramePr>
            <a:graphicFrameLocks noGrp="1"/>
          </p:cNvGraphicFramePr>
          <p:nvPr/>
        </p:nvGraphicFramePr>
        <p:xfrm>
          <a:off x="2175340" y="2159444"/>
          <a:ext cx="11905320" cy="6023040"/>
        </p:xfrm>
        <a:graphic>
          <a:graphicData uri="http://schemas.openxmlformats.org/drawingml/2006/table">
            <a:tbl>
              <a:tblPr firstRow="1" bandRow="1">
                <a:tableStyleId>{2D5ABB26-0587-4C30-8999-92F81FD0307C}</a:tableStyleId>
              </a:tblPr>
              <a:tblGrid>
                <a:gridCol w="2701030">
                  <a:extLst>
                    <a:ext uri="{9D8B030D-6E8A-4147-A177-3AD203B41FA5}">
                      <a16:colId xmlns:a16="http://schemas.microsoft.com/office/drawing/2014/main" val="1782502384"/>
                    </a:ext>
                  </a:extLst>
                </a:gridCol>
                <a:gridCol w="9204290">
                  <a:extLst>
                    <a:ext uri="{9D8B030D-6E8A-4147-A177-3AD203B41FA5}">
                      <a16:colId xmlns:a16="http://schemas.microsoft.com/office/drawing/2014/main" val="1678215758"/>
                    </a:ext>
                  </a:extLst>
                </a:gridCol>
              </a:tblGrid>
              <a:tr h="278873">
                <a:tc>
                  <a:txBody>
                    <a:bodyPr/>
                    <a:lstStyle/>
                    <a:p>
                      <a:r>
                        <a:rPr lang="fr-FR" sz="2000" b="1"/>
                        <a:t>Dimension</a:t>
                      </a:r>
                      <a:endParaRPr lang="en-US" sz="2000" b="1"/>
                    </a:p>
                  </a:txBody>
                  <a:tcPr>
                    <a:lnB w="57150" cap="flat" cmpd="sng" algn="ctr">
                      <a:solidFill>
                        <a:srgbClr val="2C3176"/>
                      </a:solidFill>
                      <a:prstDash val="solid"/>
                      <a:round/>
                      <a:headEnd type="none" w="med" len="med"/>
                      <a:tailEnd type="none" w="med" len="med"/>
                    </a:lnB>
                  </a:tcPr>
                </a:tc>
                <a:tc>
                  <a:txBody>
                    <a:bodyPr/>
                    <a:lstStyle/>
                    <a:p>
                      <a:r>
                        <a:rPr lang="fr-FR" sz="2000" b="1"/>
                        <a:t>Description</a:t>
                      </a:r>
                      <a:endParaRPr lang="en-US" sz="2000" b="1"/>
                    </a:p>
                  </a:txBody>
                  <a:tcPr>
                    <a:lnB w="57150" cap="flat" cmpd="sng" algn="ctr">
                      <a:solidFill>
                        <a:srgbClr val="2C3176"/>
                      </a:solidFill>
                      <a:prstDash val="solid"/>
                      <a:round/>
                      <a:headEnd type="none" w="med" len="med"/>
                      <a:tailEnd type="none" w="med" len="med"/>
                    </a:lnB>
                  </a:tcPr>
                </a:tc>
                <a:extLst>
                  <a:ext uri="{0D108BD9-81ED-4DB2-BD59-A6C34878D82A}">
                    <a16:rowId xmlns:a16="http://schemas.microsoft.com/office/drawing/2014/main" val="1847455816"/>
                  </a:ext>
                </a:extLst>
              </a:tr>
              <a:tr h="535550">
                <a:tc>
                  <a:txBody>
                    <a:bodyPr/>
                    <a:lstStyle/>
                    <a:p>
                      <a:r>
                        <a:rPr lang="fr-FR" sz="1800" b="1"/>
                        <a:t>Stratégie et gouvernance</a:t>
                      </a:r>
                      <a:endParaRPr lang="en-US" sz="1800" b="1">
                        <a:latin typeface="Marianne" panose="020B0604020202020204"/>
                      </a:endParaRPr>
                    </a:p>
                  </a:txBody>
                  <a:tcPr marT="108000" marB="108000" anchor="ctr">
                    <a:lnT w="571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tc>
                  <a:txBody>
                    <a:bodyPr/>
                    <a:lstStyle/>
                    <a:p>
                      <a:r>
                        <a:rPr lang="fr-FR" sz="1800"/>
                        <a:t>La définition d’une stratégie Numérique responsable incluant des ambitions, des indicateurs de suivi, une feuille de route et une gouvernance</a:t>
                      </a:r>
                      <a:endParaRPr lang="en-US" sz="1800">
                        <a:latin typeface="Marianne" panose="020B0604020202020204"/>
                      </a:endParaRPr>
                    </a:p>
                  </a:txBody>
                  <a:tcPr marT="108000" marB="108000" anchor="ctr">
                    <a:lnT w="571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extLst>
                  <a:ext uri="{0D108BD9-81ED-4DB2-BD59-A6C34878D82A}">
                    <a16:rowId xmlns:a16="http://schemas.microsoft.com/office/drawing/2014/main" val="3542521261"/>
                  </a:ext>
                </a:extLst>
              </a:tr>
              <a:tr h="278873">
                <a:tc>
                  <a:txBody>
                    <a:bodyPr/>
                    <a:lstStyle/>
                    <a:p>
                      <a:r>
                        <a:rPr lang="fr-FR" sz="1800" b="1"/>
                        <a:t>Mesure</a:t>
                      </a:r>
                      <a:endParaRPr lang="en-US" sz="1800" b="1">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tc>
                  <a:txBody>
                    <a:bodyPr/>
                    <a:lstStyle/>
                    <a:p>
                      <a:r>
                        <a:rPr lang="fr-FR" sz="1800"/>
                        <a:t>La mesure quantitative des impacts environnementaux du numérique : les équipements utilisateurs, les centres de données, les applications, les réseaux,…</a:t>
                      </a:r>
                      <a:endParaRPr lang="en-US" sz="1800">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extLst>
                  <a:ext uri="{0D108BD9-81ED-4DB2-BD59-A6C34878D82A}">
                    <a16:rowId xmlns:a16="http://schemas.microsoft.com/office/drawing/2014/main" val="1299518122"/>
                  </a:ext>
                </a:extLst>
              </a:tr>
              <a:tr h="389657">
                <a:tc>
                  <a:txBody>
                    <a:bodyPr/>
                    <a:lstStyle/>
                    <a:p>
                      <a:r>
                        <a:rPr lang="fr-FR" sz="1800" b="1"/>
                        <a:t>Achat</a:t>
                      </a:r>
                      <a:endParaRPr lang="en-US" sz="1800" b="1">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tc>
                  <a:txBody>
                    <a:bodyPr/>
                    <a:lstStyle/>
                    <a:p>
                      <a:r>
                        <a:rPr lang="fr-FR" sz="1800" b="0">
                          <a:solidFill>
                            <a:schemeClr val="tx1"/>
                          </a:solidFill>
                          <a:effectLst/>
                        </a:rPr>
                        <a:t>L’achat responsable d’équipements informatiques : les équipements reconditionnés, l’inclusion de clauses environnementales dans les marchés, la location d’équipements,…</a:t>
                      </a:r>
                      <a:endParaRPr lang="en-US" sz="1800">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extLst>
                  <a:ext uri="{0D108BD9-81ED-4DB2-BD59-A6C34878D82A}">
                    <a16:rowId xmlns:a16="http://schemas.microsoft.com/office/drawing/2014/main" val="227261709"/>
                  </a:ext>
                </a:extLst>
              </a:tr>
              <a:tr h="278873">
                <a:tc>
                  <a:txBody>
                    <a:bodyPr/>
                    <a:lstStyle/>
                    <a:p>
                      <a:r>
                        <a:rPr lang="fr-FR" sz="1800" b="1"/>
                        <a:t>Transformation du numérique</a:t>
                      </a:r>
                      <a:endParaRPr lang="en-US" sz="1800" b="1">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tc>
                  <a:txBody>
                    <a:bodyPr/>
                    <a:lstStyle/>
                    <a:p>
                      <a:r>
                        <a:rPr lang="fr-FR" sz="1800"/>
                        <a:t>La conception et la gestion responsable des services numériques : l’éco-conception, l’application de bonnes pratiques Numérique responsable dans la gestion du numérique, des centres de données et des réseaux</a:t>
                      </a:r>
                      <a:endParaRPr lang="en-US" sz="1800">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extLst>
                  <a:ext uri="{0D108BD9-81ED-4DB2-BD59-A6C34878D82A}">
                    <a16:rowId xmlns:a16="http://schemas.microsoft.com/office/drawing/2014/main" val="1264387624"/>
                  </a:ext>
                </a:extLst>
              </a:tr>
              <a:tr h="365262">
                <a:tc>
                  <a:txBody>
                    <a:bodyPr/>
                    <a:lstStyle/>
                    <a:p>
                      <a:r>
                        <a:rPr lang="fr-FR" sz="1800" b="1"/>
                        <a:t>DEEE et économie circulaire</a:t>
                      </a:r>
                      <a:endParaRPr lang="en-US" sz="1800" b="1">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tc>
                  <a:txBody>
                    <a:bodyPr/>
                    <a:lstStyle/>
                    <a:p>
                      <a:r>
                        <a:rPr lang="fr-FR" sz="1800"/>
                        <a:t>La gestion responsable de la fin de vie des équipements informatiques : recyclage, filières de reconditionnement / réaffectation / réemploi / don… </a:t>
                      </a:r>
                      <a:endParaRPr lang="en-US" sz="1800">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extLst>
                  <a:ext uri="{0D108BD9-81ED-4DB2-BD59-A6C34878D82A}">
                    <a16:rowId xmlns:a16="http://schemas.microsoft.com/office/drawing/2014/main" val="2129669869"/>
                  </a:ext>
                </a:extLst>
              </a:tr>
              <a:tr h="508758">
                <a:tc>
                  <a:txBody>
                    <a:bodyPr/>
                    <a:lstStyle/>
                    <a:p>
                      <a:r>
                        <a:rPr lang="fr-FR" sz="1800" b="1"/>
                        <a:t>Sensibilisation</a:t>
                      </a:r>
                      <a:endParaRPr lang="en-US" sz="1800" b="1">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tc>
                  <a:txBody>
                    <a:bodyPr/>
                    <a:lstStyle/>
                    <a:p>
                      <a:r>
                        <a:rPr lang="fr-FR" sz="1800" b="0">
                          <a:solidFill>
                            <a:schemeClr val="tx1"/>
                          </a:solidFill>
                          <a:effectLst/>
                        </a:rPr>
                        <a:t>L’embarquement, la sensibilisation et la montée en compétences des citoyens, agents et élus au sujet du Numérique responsable</a:t>
                      </a:r>
                      <a:endParaRPr lang="en-US" sz="1800">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extLst>
                  <a:ext uri="{0D108BD9-81ED-4DB2-BD59-A6C34878D82A}">
                    <a16:rowId xmlns:a16="http://schemas.microsoft.com/office/drawing/2014/main" val="2444266698"/>
                  </a:ext>
                </a:extLst>
              </a:tr>
              <a:tr h="508758">
                <a:tc>
                  <a:txBody>
                    <a:bodyPr/>
                    <a:lstStyle/>
                    <a:p>
                      <a:r>
                        <a:rPr lang="fr-FR" sz="1800" b="1"/>
                        <a:t>Le numérique pour un territoire éco-responsable</a:t>
                      </a:r>
                      <a:endParaRPr lang="en-US" sz="1800" b="1">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tc>
                  <a:txBody>
                    <a:bodyPr/>
                    <a:lstStyle/>
                    <a:p>
                      <a:r>
                        <a:rPr lang="fr-FR" sz="1800" b="0" dirty="0">
                          <a:solidFill>
                            <a:schemeClr val="tx1"/>
                          </a:solidFill>
                          <a:effectLst/>
                        </a:rPr>
                        <a:t>La valorisation du numérique comme levier de la transition écologique </a:t>
                      </a:r>
                      <a:endParaRPr lang="en-US" sz="1800" dirty="0">
                        <a:latin typeface="Marianne" panose="020B0604020202020204"/>
                      </a:endParaRPr>
                    </a:p>
                  </a:txBody>
                  <a:tcPr marT="108000" marB="108000" anchor="ctr">
                    <a:lnT w="19050" cap="flat" cmpd="sng" algn="ctr">
                      <a:solidFill>
                        <a:srgbClr val="2C3176"/>
                      </a:solidFill>
                      <a:prstDash val="solid"/>
                      <a:round/>
                      <a:headEnd type="none" w="med" len="med"/>
                      <a:tailEnd type="none" w="med" len="med"/>
                    </a:lnT>
                    <a:lnB w="19050" cap="flat" cmpd="sng" algn="ctr">
                      <a:solidFill>
                        <a:srgbClr val="2C3176"/>
                      </a:solidFill>
                      <a:prstDash val="solid"/>
                      <a:round/>
                      <a:headEnd type="none" w="med" len="med"/>
                      <a:tailEnd type="none" w="med" len="med"/>
                    </a:lnB>
                  </a:tcPr>
                </a:tc>
                <a:extLst>
                  <a:ext uri="{0D108BD9-81ED-4DB2-BD59-A6C34878D82A}">
                    <a16:rowId xmlns:a16="http://schemas.microsoft.com/office/drawing/2014/main" val="1963084095"/>
                  </a:ext>
                </a:extLst>
              </a:tr>
            </a:tbl>
          </a:graphicData>
        </a:graphic>
      </p:graphicFrame>
    </p:spTree>
    <p:extLst>
      <p:ext uri="{BB962C8B-B14F-4D97-AF65-F5344CB8AC3E}">
        <p14:creationId xmlns:p14="http://schemas.microsoft.com/office/powerpoint/2010/main" val="2506991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8FEFC86-4438-43EC-9852-569218886150}"/>
              </a:ext>
            </a:extLst>
          </p:cNvPr>
          <p:cNvGrpSpPr/>
          <p:nvPr/>
        </p:nvGrpSpPr>
        <p:grpSpPr>
          <a:xfrm>
            <a:off x="1477108" y="4419170"/>
            <a:ext cx="6298122" cy="1150618"/>
            <a:chOff x="191746" y="1271583"/>
            <a:chExt cx="3960000" cy="900599"/>
          </a:xfrm>
        </p:grpSpPr>
        <p:sp>
          <p:nvSpPr>
            <p:cNvPr id="22" name="TextBox 106">
              <a:extLst>
                <a:ext uri="{FF2B5EF4-FFF2-40B4-BE49-F238E27FC236}">
                  <a16:creationId xmlns:a16="http://schemas.microsoft.com/office/drawing/2014/main" id="{C333CEF8-6FBA-4EC3-B940-93F6B9B11865}"/>
                </a:ext>
              </a:extLst>
            </p:cNvPr>
            <p:cNvSpPr txBox="1"/>
            <p:nvPr/>
          </p:nvSpPr>
          <p:spPr>
            <a:xfrm>
              <a:off x="191746" y="1271583"/>
              <a:ext cx="3960000" cy="900599"/>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fontAlgn="auto">
                <a:lnSpc>
                  <a:spcPct val="100000"/>
                </a:lnSpc>
                <a:spcBef>
                  <a:spcPts val="0"/>
                </a:spcBef>
                <a:spcAft>
                  <a:spcPts val="0"/>
                </a:spcAft>
                <a:buClrTx/>
                <a:buSzTx/>
                <a:buFontTx/>
                <a:buNone/>
                <a:tabLst/>
                <a:defRPr kumimoji="0" sz="1400" b="1" i="0" u="none" strike="noStrike" cap="small" spc="0" normalizeH="0" baseline="0">
                  <a:ln>
                    <a:noFill/>
                  </a:ln>
                  <a:solidFill>
                    <a:srgbClr val="0070AD"/>
                  </a:solidFill>
                  <a:effectLst/>
                  <a:uLnTx/>
                  <a:uFillTx/>
                  <a:latin typeface="Verdana"/>
                </a:defRPr>
              </a:lvl1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800" b="1" i="0" u="none" strike="noStrike" kern="1200" cap="small" spc="0" normalizeH="0" baseline="0" noProof="0">
                  <a:ln>
                    <a:noFill/>
                  </a:ln>
                  <a:solidFill>
                    <a:srgbClr val="2C3176"/>
                  </a:solidFill>
                  <a:effectLst/>
                  <a:uLnTx/>
                  <a:uFillTx/>
                  <a:latin typeface="Marianne" panose="020B0604020202020204"/>
                  <a:ea typeface="+mn-ea"/>
                  <a:cs typeface="+mn-cs"/>
                </a:rPr>
                <a:t>Maîtriser l’usage des postes de travail</a:t>
              </a:r>
              <a:endParaRPr kumimoji="0" lang="fr-FR" sz="2000" b="1" i="0" u="none" strike="noStrike" kern="1200" cap="small" spc="0" normalizeH="0" baseline="0" noProof="0">
                <a:ln>
                  <a:noFill/>
                </a:ln>
                <a:solidFill>
                  <a:srgbClr val="2C3176"/>
                </a:solidFill>
                <a:effectLst/>
                <a:uLnTx/>
                <a:uFillTx/>
                <a:latin typeface="Marianne" panose="020B0604020202020204"/>
                <a:ea typeface="+mn-ea"/>
                <a:cs typeface="+mn-cs"/>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400" b="0" i="0" u="none" strike="noStrike" kern="1200" cap="none" spc="0" normalizeH="0" baseline="0" noProof="0">
                  <a:ln>
                    <a:noFill/>
                  </a:ln>
                  <a:solidFill>
                    <a:srgbClr val="2C3176"/>
                  </a:solidFill>
                  <a:effectLst/>
                  <a:uLnTx/>
                  <a:uFillTx/>
                  <a:latin typeface="Marianne" panose="020B0604020202020204"/>
                  <a:ea typeface="+mn-ea"/>
                  <a:cs typeface="+mn-cs"/>
                </a:rPr>
                <a:t>Contrôler l'utilisation des appareils pour diminuer leur consommation</a:t>
              </a:r>
            </a:p>
          </p:txBody>
        </p:sp>
        <p:sp>
          <p:nvSpPr>
            <p:cNvPr id="25" name="Rectangle 24">
              <a:extLst>
                <a:ext uri="{FF2B5EF4-FFF2-40B4-BE49-F238E27FC236}">
                  <a16:creationId xmlns:a16="http://schemas.microsoft.com/office/drawing/2014/main" id="{82C5E679-0CD8-45AE-AF59-EE9F00DE7934}"/>
                </a:ext>
              </a:extLst>
            </p:cNvPr>
            <p:cNvSpPr/>
            <p:nvPr/>
          </p:nvSpPr>
          <p:spPr>
            <a:xfrm>
              <a:off x="195958" y="1892742"/>
              <a:ext cx="3955788" cy="23030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400" b="1" i="0" u="none" strike="noStrike" kern="1200" cap="none" spc="0" normalizeH="0" baseline="0" noProof="0">
                  <a:ln>
                    <a:noFill/>
                  </a:ln>
                  <a:solidFill>
                    <a:srgbClr val="2C3176"/>
                  </a:solidFill>
                  <a:effectLst/>
                  <a:uLnTx/>
                  <a:uFillTx/>
                  <a:latin typeface="Marianne" panose="020B0604020202020204"/>
                  <a:ea typeface="+mn-ea"/>
                  <a:cs typeface="+mn-cs"/>
                </a:rPr>
                <a:t>14%</a:t>
              </a:r>
              <a:r>
                <a:rPr kumimoji="0" lang="fr-FR" sz="1400" b="0" i="0" u="none" strike="noStrike" kern="1200" cap="none" spc="0" normalizeH="0" baseline="0" noProof="0">
                  <a:ln>
                    <a:noFill/>
                  </a:ln>
                  <a:solidFill>
                    <a:srgbClr val="2C3176"/>
                  </a:solidFill>
                  <a:effectLst/>
                  <a:uLnTx/>
                  <a:uFillTx/>
                  <a:latin typeface="Marianne" panose="020B0604020202020204"/>
                  <a:ea typeface="+mn-ea"/>
                  <a:cs typeface="+mn-cs"/>
                </a:rPr>
                <a:t> </a:t>
              </a:r>
              <a:r>
                <a:rPr kumimoji="0" lang="fr-FR" sz="1400" b="0" i="0" u="none" strike="noStrike" kern="1200" cap="none" spc="0" normalizeH="0" baseline="0" noProof="0">
                  <a:ln>
                    <a:noFill/>
                  </a:ln>
                  <a:solidFill>
                    <a:srgbClr val="2C3176"/>
                  </a:solidFill>
                  <a:effectLst/>
                  <a:uLnTx/>
                  <a:uFillTx/>
                  <a:latin typeface="Marianne" panose="020B0604020202020204"/>
                  <a:ea typeface="Verdana" panose="020B0604030504040204" pitchFamily="34" charset="0"/>
                  <a:cs typeface="+mn-cs"/>
                </a:rPr>
                <a:t>de réduction des coûts grâce aux fonctions d'arrêt automatique</a:t>
              </a:r>
              <a:r>
                <a:rPr kumimoji="0" lang="fr-FR" sz="1400" b="0" i="0" u="none" strike="noStrike" kern="1200" cap="none" spc="0" normalizeH="0" baseline="0" noProof="0">
                  <a:ln>
                    <a:noFill/>
                  </a:ln>
                  <a:solidFill>
                    <a:srgbClr val="2C3176"/>
                  </a:solidFill>
                  <a:effectLst/>
                  <a:uLnTx/>
                  <a:uFillTx/>
                  <a:latin typeface="Marianne" panose="020B0604020202020204"/>
                  <a:ea typeface="Verdana" panose="020B0604030504040204" pitchFamily="34" charset="0"/>
                  <a:cs typeface="Arial" panose="020B0604020202020204" pitchFamily="34" charset="0"/>
                </a:rPr>
                <a:t>¹</a:t>
              </a:r>
              <a:endParaRPr kumimoji="0" lang="fr-FR" sz="1400" b="0" i="0" u="none" strike="noStrike" kern="1200" cap="none" spc="0" normalizeH="0" baseline="0" noProof="0">
                <a:ln>
                  <a:noFill/>
                </a:ln>
                <a:solidFill>
                  <a:srgbClr val="2C3176"/>
                </a:solidFill>
                <a:effectLst/>
                <a:uLnTx/>
                <a:uFillTx/>
                <a:latin typeface="Marianne" panose="020B0604020202020204"/>
                <a:ea typeface="Verdana" panose="020B0604030504040204" pitchFamily="34" charset="0"/>
                <a:cs typeface="+mn-cs"/>
              </a:endParaRPr>
            </a:p>
          </p:txBody>
        </p:sp>
      </p:grpSp>
      <p:grpSp>
        <p:nvGrpSpPr>
          <p:cNvPr id="37" name="Group 36">
            <a:extLst>
              <a:ext uri="{FF2B5EF4-FFF2-40B4-BE49-F238E27FC236}">
                <a16:creationId xmlns:a16="http://schemas.microsoft.com/office/drawing/2014/main" id="{9A35A08E-0B26-497D-A34B-E35EF7D5286D}"/>
              </a:ext>
            </a:extLst>
          </p:cNvPr>
          <p:cNvGrpSpPr/>
          <p:nvPr/>
        </p:nvGrpSpPr>
        <p:grpSpPr>
          <a:xfrm>
            <a:off x="1477108" y="5751474"/>
            <a:ext cx="6304823" cy="1149853"/>
            <a:chOff x="250983" y="4497419"/>
            <a:chExt cx="3960001" cy="900000"/>
          </a:xfrm>
        </p:grpSpPr>
        <p:sp>
          <p:nvSpPr>
            <p:cNvPr id="38" name="TextBox 17">
              <a:extLst>
                <a:ext uri="{FF2B5EF4-FFF2-40B4-BE49-F238E27FC236}">
                  <a16:creationId xmlns:a16="http://schemas.microsoft.com/office/drawing/2014/main" id="{2096CA88-ED84-4B77-909B-B170B9AA1406}"/>
                </a:ext>
              </a:extLst>
            </p:cNvPr>
            <p:cNvSpPr txBox="1"/>
            <p:nvPr/>
          </p:nvSpPr>
          <p:spPr>
            <a:xfrm>
              <a:off x="250983" y="4497419"/>
              <a:ext cx="3960000" cy="900000"/>
            </a:xfrm>
            <a:prstGeom prst="rect">
              <a:avLst/>
            </a:prstGeom>
            <a:noFill/>
            <a:ln w="3175" cmpd="sng">
              <a:solidFill>
                <a:srgbClr val="2C3176"/>
              </a:solidFill>
              <a:prstDash val="solid"/>
              <a:round/>
            </a:ln>
            <a:effectLst/>
          </p:spPr>
          <p:txBody>
            <a:bodyPr wrap="square" lIns="180000" tIns="0" rIns="180000" bIns="0" rtlCol="0" anchor="t">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800" b="1" i="0" u="none" strike="noStrike" kern="1200" cap="small" spc="0" normalizeH="0" baseline="0" noProof="0">
                  <a:ln>
                    <a:noFill/>
                  </a:ln>
                  <a:solidFill>
                    <a:srgbClr val="2C3176"/>
                  </a:solidFill>
                  <a:effectLst/>
                  <a:uLnTx/>
                  <a:uFillTx/>
                  <a:latin typeface="Marianne" panose="020B0604020202020204"/>
                  <a:ea typeface="+mn-ea"/>
                  <a:cs typeface="+mn-cs"/>
                </a:rPr>
                <a:t>Optimiser le parc de matériels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2C3176"/>
                  </a:solidFill>
                  <a:effectLst/>
                  <a:uLnTx/>
                  <a:uFillTx/>
                  <a:latin typeface="Marianne" panose="020B0604020202020204"/>
                  <a:ea typeface="+mn-ea"/>
                  <a:cs typeface="+mn-cs"/>
                </a:rPr>
                <a:t>Adapter la politique de réutilisation, de reconditionnement et de recyclage du matériel en fin de vie</a:t>
              </a:r>
            </a:p>
          </p:txBody>
        </p:sp>
        <p:sp>
          <p:nvSpPr>
            <p:cNvPr id="39" name="Rectangle 38">
              <a:extLst>
                <a:ext uri="{FF2B5EF4-FFF2-40B4-BE49-F238E27FC236}">
                  <a16:creationId xmlns:a16="http://schemas.microsoft.com/office/drawing/2014/main" id="{683672AD-363B-4150-83E0-5633EB611A0F}"/>
                </a:ext>
              </a:extLst>
            </p:cNvPr>
            <p:cNvSpPr/>
            <p:nvPr/>
          </p:nvSpPr>
          <p:spPr>
            <a:xfrm>
              <a:off x="255191" y="5123366"/>
              <a:ext cx="3955793" cy="18965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400" b="1" i="0" u="none" strike="noStrike" kern="1200" cap="none" spc="0" normalizeH="0" baseline="0" noProof="0" dirty="0">
                  <a:ln>
                    <a:noFill/>
                  </a:ln>
                  <a:solidFill>
                    <a:srgbClr val="2C3176"/>
                  </a:solidFill>
                  <a:effectLst/>
                  <a:uLnTx/>
                  <a:uFillTx/>
                  <a:latin typeface="Marianne" panose="020B0604020202020204"/>
                  <a:ea typeface="Verdana" panose="020B0604030504040204" pitchFamily="34" charset="0"/>
                  <a:cs typeface="+mn-cs"/>
                </a:rPr>
                <a:t>- 25% </a:t>
              </a:r>
              <a:r>
                <a:rPr kumimoji="0" lang="fr-FR" sz="1400" b="0" i="0" u="none" strike="noStrike" kern="1200" cap="none" spc="0" normalizeH="0" baseline="0" noProof="0" dirty="0">
                  <a:ln>
                    <a:noFill/>
                  </a:ln>
                  <a:solidFill>
                    <a:srgbClr val="2C3176"/>
                  </a:solidFill>
                  <a:effectLst/>
                  <a:uLnTx/>
                  <a:uFillTx/>
                  <a:latin typeface="Marianne" panose="020B0604020202020204"/>
                  <a:ea typeface="Verdana" panose="020B0604030504040204" pitchFamily="34" charset="0"/>
                  <a:cs typeface="+mn-cs"/>
                </a:rPr>
                <a:t>d’empreinte globale d’un ordinateur en allongeant d’un an sa durée de vie</a:t>
              </a:r>
              <a:r>
                <a:rPr kumimoji="0" lang="fr-FR" sz="1400" b="0" i="0" u="none" strike="noStrike" kern="1200" cap="none" spc="0" normalizeH="0" baseline="30000" noProof="0" dirty="0">
                  <a:ln>
                    <a:noFill/>
                  </a:ln>
                  <a:solidFill>
                    <a:srgbClr val="2C3176"/>
                  </a:solidFill>
                  <a:effectLst/>
                  <a:uLnTx/>
                  <a:uFillTx/>
                  <a:latin typeface="Marianne" panose="020B0604020202020204"/>
                  <a:ea typeface="Verdana" panose="020B0604030504040204" pitchFamily="34" charset="0"/>
                  <a:cs typeface="+mn-cs"/>
                </a:rPr>
                <a:t>2</a:t>
              </a:r>
            </a:p>
          </p:txBody>
        </p:sp>
      </p:grpSp>
      <p:sp>
        <p:nvSpPr>
          <p:cNvPr id="19" name="TextBox 10">
            <a:extLst>
              <a:ext uri="{FF2B5EF4-FFF2-40B4-BE49-F238E27FC236}">
                <a16:creationId xmlns:a16="http://schemas.microsoft.com/office/drawing/2014/main" id="{C2B5AC71-A926-41BD-9CB1-E15CC16DA177}"/>
              </a:ext>
            </a:extLst>
          </p:cNvPr>
          <p:cNvSpPr txBox="1"/>
          <p:nvPr/>
        </p:nvSpPr>
        <p:spPr>
          <a:xfrm>
            <a:off x="1477110" y="7087730"/>
            <a:ext cx="6304820" cy="1226902"/>
          </a:xfrm>
          <a:prstGeom prst="rect">
            <a:avLst/>
          </a:prstGeom>
          <a:noFill/>
          <a:ln w="3175" cmpd="sng">
            <a:solidFill>
              <a:srgbClr val="2C3176"/>
            </a:solidFill>
            <a:prstDash val="solid"/>
            <a:round/>
          </a:ln>
          <a:effectLst/>
        </p:spPr>
        <p:txBody>
          <a:bodyPr wrap="square" lIns="180000" rIns="180000" rtlCol="0" anchor="t">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800" b="1" i="0" u="none" strike="noStrike" kern="1200" cap="small" spc="0" normalizeH="0" baseline="0" noProof="0" dirty="0">
                <a:ln>
                  <a:noFill/>
                </a:ln>
                <a:solidFill>
                  <a:srgbClr val="2C3176"/>
                </a:solidFill>
                <a:effectLst/>
                <a:uLnTx/>
                <a:uFillTx/>
                <a:latin typeface="Marianne" panose="020B0604020202020204"/>
                <a:ea typeface="+mn-ea"/>
                <a:cs typeface="+mn-cs"/>
              </a:rPr>
              <a:t>Optimiser les centres de données et les serveurs</a:t>
            </a:r>
          </a:p>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400" b="0" i="0" u="none" strike="noStrike" kern="1200" cap="none" spc="0" normalizeH="0" baseline="0" noProof="0" dirty="0">
                <a:ln>
                  <a:noFill/>
                </a:ln>
                <a:solidFill>
                  <a:srgbClr val="2C3176"/>
                </a:solidFill>
                <a:effectLst/>
                <a:uLnTx/>
                <a:uFillTx/>
                <a:latin typeface="Marianne" panose="020B0604020202020204"/>
                <a:ea typeface="+mn-ea"/>
                <a:cs typeface="+mn-cs"/>
              </a:rPr>
              <a:t>Diminuer l’</a:t>
            </a:r>
            <a:r>
              <a:rPr lang="fr-FR" sz="1400" dirty="0">
                <a:solidFill>
                  <a:srgbClr val="2C3176"/>
                </a:solidFill>
                <a:latin typeface="Marianne" panose="020B0604020202020204"/>
              </a:rPr>
              <a:t>indicateur d'efficacité énergétique (</a:t>
            </a:r>
            <a:r>
              <a:rPr kumimoji="0" lang="fr-FR" sz="1400" b="0" i="0" u="none" strike="noStrike" kern="1200" cap="none" spc="0" normalizeH="0" baseline="0" noProof="0" dirty="0">
                <a:ln>
                  <a:noFill/>
                </a:ln>
                <a:solidFill>
                  <a:srgbClr val="2C3176"/>
                </a:solidFill>
                <a:effectLst/>
                <a:uLnTx/>
                <a:uFillTx/>
                <a:latin typeface="Marianne" panose="020B0604020202020204"/>
                <a:ea typeface="+mn-ea"/>
                <a:cs typeface="+mn-cs"/>
              </a:rPr>
              <a:t>le PUE) </a:t>
            </a:r>
            <a:r>
              <a:rPr kumimoji="0" lang="fr-FR" sz="1400" b="0" i="0" u="none" strike="noStrike" kern="1200" cap="none" spc="0" normalizeH="0" baseline="0" noProof="0" dirty="0">
                <a:ln>
                  <a:noFill/>
                </a:ln>
                <a:solidFill>
                  <a:srgbClr val="2C3176"/>
                </a:solidFill>
                <a:effectLst/>
                <a:uLnTx/>
                <a:uFillTx/>
                <a:latin typeface="Marianne" panose="020B0604020202020204"/>
                <a:ea typeface="+mn-ea"/>
                <a:cs typeface="Arial" panose="020B0604020202020204" pitchFamily="34" charset="0"/>
              </a:rPr>
              <a:t>en mesurant l’énergie consommée par les </a:t>
            </a:r>
            <a:r>
              <a:rPr lang="fr-FR" sz="1400" dirty="0">
                <a:solidFill>
                  <a:srgbClr val="2C3176"/>
                </a:solidFill>
                <a:latin typeface="Marianne" panose="020B0604020202020204"/>
                <a:cs typeface="Arial" panose="020B0604020202020204" pitchFamily="34" charset="0"/>
              </a:rPr>
              <a:t>centres de données</a:t>
            </a:r>
            <a:r>
              <a:rPr kumimoji="0" lang="fr-FR" sz="1400" b="0" i="0" u="none" strike="noStrike" kern="1200" cap="none" spc="0" normalizeH="0" baseline="0" noProof="0" dirty="0">
                <a:ln>
                  <a:noFill/>
                </a:ln>
                <a:solidFill>
                  <a:srgbClr val="2C3176"/>
                </a:solidFill>
                <a:effectLst/>
                <a:uLnTx/>
                <a:uFillTx/>
                <a:latin typeface="Marianne" panose="020B0604020202020204"/>
                <a:ea typeface="+mn-ea"/>
                <a:cs typeface="Arial" panose="020B0604020202020204" pitchFamily="34" charset="0"/>
              </a:rPr>
              <a:t> et les serveurs </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FR" sz="1200" b="0" i="0" u="none" strike="noStrike" kern="1200" cap="none" spc="0" normalizeH="0" baseline="0" noProof="0" dirty="0">
              <a:ln>
                <a:noFill/>
              </a:ln>
              <a:solidFill>
                <a:srgbClr val="2C3176"/>
              </a:solidFill>
              <a:effectLst/>
              <a:uLnTx/>
              <a:uFillTx/>
              <a:latin typeface="Marianne" panose="020B0604020202020204"/>
              <a:ea typeface="+mn-ea"/>
              <a:cs typeface="+mn-cs"/>
            </a:endParaRPr>
          </a:p>
        </p:txBody>
      </p:sp>
      <p:grpSp>
        <p:nvGrpSpPr>
          <p:cNvPr id="32" name="Group 31">
            <a:extLst>
              <a:ext uri="{FF2B5EF4-FFF2-40B4-BE49-F238E27FC236}">
                <a16:creationId xmlns:a16="http://schemas.microsoft.com/office/drawing/2014/main" id="{A22B12E5-61C5-4A71-8534-2FE5A4919F0C}"/>
              </a:ext>
            </a:extLst>
          </p:cNvPr>
          <p:cNvGrpSpPr/>
          <p:nvPr/>
        </p:nvGrpSpPr>
        <p:grpSpPr>
          <a:xfrm>
            <a:off x="8014455" y="4419170"/>
            <a:ext cx="6304823" cy="1150618"/>
            <a:chOff x="4211379" y="1271583"/>
            <a:chExt cx="3960001" cy="900000"/>
          </a:xfrm>
        </p:grpSpPr>
        <p:sp>
          <p:nvSpPr>
            <p:cNvPr id="33" name="TextBox 11">
              <a:extLst>
                <a:ext uri="{FF2B5EF4-FFF2-40B4-BE49-F238E27FC236}">
                  <a16:creationId xmlns:a16="http://schemas.microsoft.com/office/drawing/2014/main" id="{6488C996-C45E-49F9-94A2-E030ABCFF76F}"/>
                </a:ext>
              </a:extLst>
            </p:cNvPr>
            <p:cNvSpPr txBox="1">
              <a:spLocks/>
            </p:cNvSpPr>
            <p:nvPr/>
          </p:nvSpPr>
          <p:spPr>
            <a:xfrm>
              <a:off x="4211379" y="1271583"/>
              <a:ext cx="3960000" cy="900000"/>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fontAlgn="auto">
                <a:lnSpc>
                  <a:spcPct val="100000"/>
                </a:lnSpc>
                <a:spcBef>
                  <a:spcPts val="0"/>
                </a:spcBef>
                <a:spcAft>
                  <a:spcPts val="0"/>
                </a:spcAft>
                <a:buClrTx/>
                <a:buSzTx/>
                <a:buFontTx/>
                <a:buNone/>
                <a:tabLst/>
                <a:defRPr kumimoji="0" sz="1400" b="1" i="0" u="none" strike="noStrike" cap="small" spc="0" normalizeH="0" baseline="0">
                  <a:ln>
                    <a:noFill/>
                  </a:ln>
                  <a:solidFill>
                    <a:srgbClr val="0070AD"/>
                  </a:solidFill>
                  <a:effectLst/>
                  <a:uLnTx/>
                  <a:uFillTx/>
                  <a:latin typeface="Verdana"/>
                </a:defRPr>
              </a:lvl1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800" b="1" i="0" u="none" strike="noStrike" kern="1200" cap="small" spc="0" normalizeH="0" baseline="0" noProof="0">
                  <a:ln>
                    <a:noFill/>
                  </a:ln>
                  <a:solidFill>
                    <a:srgbClr val="2C3176"/>
                  </a:solidFill>
                  <a:effectLst/>
                  <a:uLnTx/>
                  <a:uFillTx/>
                  <a:latin typeface="Marianne" panose="020B0604020202020204"/>
                  <a:ea typeface="+mn-ea"/>
                  <a:cs typeface="+mn-cs"/>
                </a:rPr>
                <a:t>Rationaliser le portefeuille applicatif</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400" b="0" i="0" u="none" strike="noStrike" kern="1200" cap="none" spc="0" normalizeH="0" baseline="0" noProof="0">
                  <a:ln>
                    <a:noFill/>
                  </a:ln>
                  <a:solidFill>
                    <a:srgbClr val="2C3176"/>
                  </a:solidFill>
                  <a:effectLst/>
                  <a:uLnTx/>
                  <a:uFillTx/>
                  <a:latin typeface="Marianne" panose="020B0604020202020204"/>
                  <a:ea typeface="+mn-ea"/>
                  <a:cs typeface="+mn-cs"/>
                </a:rPr>
                <a:t>Lancer un programme de rationalisation avec l'impact carbone des applications comme critère de décision</a:t>
              </a:r>
            </a:p>
          </p:txBody>
        </p:sp>
        <p:sp>
          <p:nvSpPr>
            <p:cNvPr id="34" name="Rectangle 33">
              <a:extLst>
                <a:ext uri="{FF2B5EF4-FFF2-40B4-BE49-F238E27FC236}">
                  <a16:creationId xmlns:a16="http://schemas.microsoft.com/office/drawing/2014/main" id="{E09A8E1C-B08F-4F02-B00F-32F2259EBBA9}"/>
                </a:ext>
              </a:extLst>
            </p:cNvPr>
            <p:cNvSpPr/>
            <p:nvPr/>
          </p:nvSpPr>
          <p:spPr>
            <a:xfrm>
              <a:off x="4211379" y="1901666"/>
              <a:ext cx="3960001" cy="22081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400" b="1" i="0" u="none" strike="noStrike" kern="1200" cap="none" spc="0" normalizeH="0" baseline="0" noProof="0">
                  <a:ln>
                    <a:noFill/>
                  </a:ln>
                  <a:solidFill>
                    <a:srgbClr val="2C3176"/>
                  </a:solidFill>
                  <a:effectLst/>
                  <a:uLnTx/>
                  <a:uFillTx/>
                  <a:latin typeface="Marianne" panose="020B0604020202020204"/>
                  <a:ea typeface="Verdana" panose="020B0604030504040204" pitchFamily="34" charset="0"/>
                  <a:cs typeface="+mn-cs"/>
                </a:rPr>
                <a:t>11% </a:t>
              </a:r>
              <a:r>
                <a:rPr kumimoji="0" lang="fr-FR" sz="1400" b="0" i="0" u="none" strike="noStrike" kern="1200" cap="none" spc="0" normalizeH="0" baseline="0" noProof="0">
                  <a:ln>
                    <a:noFill/>
                  </a:ln>
                  <a:solidFill>
                    <a:srgbClr val="2C3176"/>
                  </a:solidFill>
                  <a:effectLst/>
                  <a:uLnTx/>
                  <a:uFillTx/>
                  <a:latin typeface="Marianne" panose="020B0604020202020204"/>
                  <a:ea typeface="Verdana" panose="020B0604030504040204" pitchFamily="34" charset="0"/>
                  <a:cs typeface="+mn-cs"/>
                </a:rPr>
                <a:t>d’économies de coûts opérationnels grâce à une architecture durable</a:t>
              </a:r>
              <a:r>
                <a:rPr kumimoji="0" lang="fr-FR" sz="1400" b="0" i="0" u="none" strike="noStrike" kern="1200" cap="none" spc="0" normalizeH="0" baseline="30000" noProof="0">
                  <a:ln>
                    <a:noFill/>
                  </a:ln>
                  <a:solidFill>
                    <a:srgbClr val="2C3176"/>
                  </a:solidFill>
                  <a:effectLst/>
                  <a:uLnTx/>
                  <a:uFillTx/>
                  <a:latin typeface="Marianne" panose="020B0604020202020204"/>
                  <a:ea typeface="Verdana" panose="020B0604030504040204" pitchFamily="34" charset="0"/>
                  <a:cs typeface="+mn-cs"/>
                </a:rPr>
                <a:t>1</a:t>
              </a:r>
            </a:p>
          </p:txBody>
        </p:sp>
      </p:grpSp>
      <p:sp>
        <p:nvSpPr>
          <p:cNvPr id="31" name="Rectangle 30">
            <a:extLst>
              <a:ext uri="{FF2B5EF4-FFF2-40B4-BE49-F238E27FC236}">
                <a16:creationId xmlns:a16="http://schemas.microsoft.com/office/drawing/2014/main" id="{9B3061BA-60C5-4C13-A66B-8C1FA2D5E31F}"/>
              </a:ext>
            </a:extLst>
          </p:cNvPr>
          <p:cNvSpPr/>
          <p:nvPr/>
        </p:nvSpPr>
        <p:spPr>
          <a:xfrm>
            <a:off x="1477108" y="8010252"/>
            <a:ext cx="6304823" cy="242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200" b="1" i="0" u="none" strike="noStrike" kern="1200" cap="none" spc="0" normalizeH="0" baseline="0" noProof="0" dirty="0">
                <a:ln>
                  <a:noFill/>
                </a:ln>
                <a:solidFill>
                  <a:srgbClr val="2C3176"/>
                </a:solidFill>
                <a:effectLst/>
                <a:uLnTx/>
                <a:uFillTx/>
                <a:latin typeface="Marianne" panose="020B0604020202020204"/>
                <a:ea typeface="Verdana" panose="020B0604030504040204" pitchFamily="34" charset="0"/>
                <a:cs typeface="+mn-cs"/>
              </a:rPr>
              <a:t>20 à 40% </a:t>
            </a:r>
            <a:r>
              <a:rPr kumimoji="0" lang="fr-FR" sz="1200" b="0" i="0" u="none" strike="noStrike" kern="1200" cap="none" spc="0" normalizeH="0" baseline="0" noProof="0" dirty="0">
                <a:ln>
                  <a:noFill/>
                </a:ln>
                <a:solidFill>
                  <a:srgbClr val="2C3176"/>
                </a:solidFill>
                <a:effectLst/>
                <a:uLnTx/>
                <a:uFillTx/>
                <a:latin typeface="Marianne" panose="020B0604020202020204"/>
                <a:ea typeface="Verdana" panose="020B0604030504040204" pitchFamily="34" charset="0"/>
                <a:cs typeface="+mn-cs"/>
              </a:rPr>
              <a:t>de gains potentiels sur la facture énergétique pour les </a:t>
            </a:r>
            <a:r>
              <a:rPr lang="fr-FR" sz="1200" dirty="0">
                <a:solidFill>
                  <a:srgbClr val="2C3176"/>
                </a:solidFill>
                <a:latin typeface="Marianne" panose="020B0604020202020204"/>
                <a:ea typeface="Verdana" panose="020B0604030504040204" pitchFamily="34" charset="0"/>
              </a:rPr>
              <a:t>centres de données</a:t>
            </a:r>
            <a:endParaRPr kumimoji="0" lang="fr-FR" sz="1200" b="0" i="0" u="none" strike="noStrike" kern="1200" cap="none" spc="0" normalizeH="0" baseline="0" noProof="0" dirty="0">
              <a:ln>
                <a:noFill/>
              </a:ln>
              <a:solidFill>
                <a:srgbClr val="2C3176"/>
              </a:solidFill>
              <a:effectLst/>
              <a:uLnTx/>
              <a:uFillTx/>
              <a:latin typeface="Marianne" panose="020B0604020202020204"/>
              <a:ea typeface="Verdana" panose="020B0604030504040204" pitchFamily="34" charset="0"/>
              <a:cs typeface="+mn-cs"/>
            </a:endParaRPr>
          </a:p>
        </p:txBody>
      </p:sp>
      <p:sp>
        <p:nvSpPr>
          <p:cNvPr id="15" name="Title 9">
            <a:extLst>
              <a:ext uri="{FF2B5EF4-FFF2-40B4-BE49-F238E27FC236}">
                <a16:creationId xmlns:a16="http://schemas.microsoft.com/office/drawing/2014/main" id="{F1F8A53A-154B-4791-8351-C3E6CAE9A07D}"/>
              </a:ext>
            </a:extLst>
          </p:cNvPr>
          <p:cNvSpPr txBox="1">
            <a:spLocks/>
          </p:cNvSpPr>
          <p:nvPr/>
        </p:nvSpPr>
        <p:spPr>
          <a:xfrm>
            <a:off x="1898820" y="604590"/>
            <a:ext cx="12372724" cy="1231106"/>
          </a:xfrm>
          <a:prstGeom prst="rect">
            <a:avLst/>
          </a:prstGeom>
        </p:spPr>
        <p:txBody>
          <a:bodyPr wrap="square" lIns="0" tIns="0" rIns="0" bIns="0">
            <a:spAutoFit/>
          </a:bodyPr>
          <a:lstStyle>
            <a:lvl1pPr algn="ctr">
              <a:defRPr lang="fr-FR" sz="4400" b="1" i="0" dirty="0">
                <a:solidFill>
                  <a:srgbClr val="2C3176"/>
                </a:solidFill>
                <a:latin typeface="Marianne" panose="020B0604020202020204" charset="0"/>
                <a:ea typeface="+mj-ea"/>
                <a:cs typeface="Arial"/>
              </a:defRPr>
            </a:lvl1pPr>
          </a:lstStyle>
          <a:p>
            <a:r>
              <a:rPr lang="fr-FR" sz="4000" dirty="0"/>
              <a:t>Les grandes familles de leviers à activer pour </a:t>
            </a:r>
          </a:p>
          <a:p>
            <a:r>
              <a:rPr lang="fr-FR" sz="4000" dirty="0"/>
              <a:t>réduire l’impact environnemental du numérique</a:t>
            </a:r>
          </a:p>
        </p:txBody>
      </p:sp>
      <p:sp>
        <p:nvSpPr>
          <p:cNvPr id="16" name="Text Placeholder 5">
            <a:extLst>
              <a:ext uri="{FF2B5EF4-FFF2-40B4-BE49-F238E27FC236}">
                <a16:creationId xmlns:a16="http://schemas.microsoft.com/office/drawing/2014/main" id="{3E1DEC63-B7E0-4294-BB10-FDF468D583C5}"/>
              </a:ext>
            </a:extLst>
          </p:cNvPr>
          <p:cNvSpPr txBox="1">
            <a:spLocks/>
          </p:cNvSpPr>
          <p:nvPr/>
        </p:nvSpPr>
        <p:spPr>
          <a:xfrm>
            <a:off x="2922241" y="8688752"/>
            <a:ext cx="10178194" cy="215900"/>
          </a:xfrm>
          <a:prstGeom prst="rect">
            <a:avLst/>
          </a:prstGeom>
        </p:spPr>
        <p:txBody>
          <a:bodyPr wrap="square" lIns="0" tIns="0" rIns="0" bIns="0">
            <a:noAutofit/>
          </a:bodyPr>
          <a:lstStyle>
            <a:defPPr>
              <a:defRPr lang="fr-FR"/>
            </a:defPPr>
            <a:lvl1pPr>
              <a:defRPr sz="1400" kern="0" baseline="30000">
                <a:solidFill>
                  <a:srgbClr val="2C3176"/>
                </a:solidFill>
                <a:latin typeface="Marianne" panose="020B0604020202020204"/>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30000" noProof="0">
                <a:ln>
                  <a:noFill/>
                </a:ln>
                <a:solidFill>
                  <a:srgbClr val="2C3176"/>
                </a:solidFill>
                <a:effectLst/>
                <a:uLnTx/>
                <a:uFillTx/>
                <a:latin typeface="Marianne" panose="020B0604020202020204"/>
                <a:ea typeface="+mn-ea"/>
                <a:cs typeface="Arial" panose="020B0604020202020204" pitchFamily="34" charset="0"/>
              </a:rPr>
              <a:t>¹Capgemini </a:t>
            </a:r>
            <a:r>
              <a:rPr kumimoji="0" lang="fr-FR" sz="1400" b="0" i="0" u="none" strike="noStrike" kern="0" cap="none" spc="0" normalizeH="0" baseline="30000" noProof="0" err="1">
                <a:ln>
                  <a:noFill/>
                </a:ln>
                <a:solidFill>
                  <a:srgbClr val="2C3176"/>
                </a:solidFill>
                <a:effectLst/>
                <a:uLnTx/>
                <a:uFillTx/>
                <a:latin typeface="Marianne" panose="020B0604020202020204"/>
                <a:ea typeface="+mn-ea"/>
                <a:cs typeface="Arial" panose="020B0604020202020204" pitchFamily="34" charset="0"/>
              </a:rPr>
              <a:t>Research</a:t>
            </a:r>
            <a:r>
              <a:rPr kumimoji="0" lang="fr-FR" sz="1400" b="0" i="0" u="none" strike="noStrike" kern="0" cap="none" spc="0" normalizeH="0" baseline="30000" noProof="0">
                <a:ln>
                  <a:noFill/>
                </a:ln>
                <a:solidFill>
                  <a:srgbClr val="2C3176"/>
                </a:solidFill>
                <a:effectLst/>
                <a:uLnTx/>
                <a:uFillTx/>
                <a:latin typeface="Marianne" panose="020B0604020202020204"/>
                <a:ea typeface="+mn-ea"/>
                <a:cs typeface="Arial" panose="020B0604020202020204" pitchFamily="34" charset="0"/>
              </a:rPr>
              <a:t> Institute, </a:t>
            </a:r>
            <a:r>
              <a:rPr kumimoji="0" lang="fr-FR" sz="1400" b="0" i="0" u="none" strike="noStrike" kern="0" cap="none" spc="0" normalizeH="0" baseline="30000" noProof="0" err="1">
                <a:ln>
                  <a:noFill/>
                </a:ln>
                <a:solidFill>
                  <a:srgbClr val="2C3176"/>
                </a:solidFill>
                <a:effectLst/>
                <a:uLnTx/>
                <a:uFillTx/>
                <a:latin typeface="Marianne" panose="020B0604020202020204"/>
                <a:ea typeface="+mn-ea"/>
                <a:cs typeface="Arial" panose="020B0604020202020204" pitchFamily="34" charset="0"/>
              </a:rPr>
              <a:t>Sustainable</a:t>
            </a:r>
            <a:r>
              <a:rPr kumimoji="0" lang="fr-FR" sz="1400" b="0" i="0" u="none" strike="noStrike" kern="0" cap="none" spc="0" normalizeH="0" baseline="30000" noProof="0">
                <a:ln>
                  <a:noFill/>
                </a:ln>
                <a:solidFill>
                  <a:srgbClr val="2C3176"/>
                </a:solidFill>
                <a:effectLst/>
                <a:uLnTx/>
                <a:uFillTx/>
                <a:latin typeface="Marianne" panose="020B0604020202020204"/>
                <a:ea typeface="+mn-ea"/>
                <a:cs typeface="Arial" panose="020B0604020202020204" pitchFamily="34" charset="0"/>
              </a:rPr>
              <a:t> IT: </a:t>
            </a:r>
            <a:r>
              <a:rPr kumimoji="0" lang="fr-FR" sz="1400" b="0" i="0" u="none" strike="noStrike" kern="0" cap="none" spc="0" normalizeH="0" baseline="30000" noProof="0" err="1">
                <a:ln>
                  <a:noFill/>
                </a:ln>
                <a:solidFill>
                  <a:srgbClr val="2C3176"/>
                </a:solidFill>
                <a:effectLst/>
                <a:uLnTx/>
                <a:uFillTx/>
                <a:latin typeface="Marianne" panose="020B0604020202020204"/>
                <a:ea typeface="+mn-ea"/>
                <a:cs typeface="Arial" panose="020B0604020202020204" pitchFamily="34" charset="0"/>
              </a:rPr>
              <a:t>Why</a:t>
            </a:r>
            <a:r>
              <a:rPr kumimoji="0" lang="fr-FR" sz="1400" b="0" i="0" u="none" strike="noStrike" kern="0" cap="none" spc="0" normalizeH="0" baseline="30000" noProof="0">
                <a:ln>
                  <a:noFill/>
                </a:ln>
                <a:solidFill>
                  <a:srgbClr val="2C3176"/>
                </a:solidFill>
                <a:effectLst/>
                <a:uLnTx/>
                <a:uFillTx/>
                <a:latin typeface="Marianne" panose="020B0604020202020204"/>
                <a:ea typeface="+mn-ea"/>
                <a:cs typeface="Arial" panose="020B0604020202020204" pitchFamily="34" charset="0"/>
              </a:rPr>
              <a:t> </a:t>
            </a:r>
            <a:r>
              <a:rPr kumimoji="0" lang="fr-FR" sz="1400" b="0" i="0" u="none" strike="noStrike" kern="0" cap="none" spc="0" normalizeH="0" baseline="30000" noProof="0" err="1">
                <a:ln>
                  <a:noFill/>
                </a:ln>
                <a:solidFill>
                  <a:srgbClr val="2C3176"/>
                </a:solidFill>
                <a:effectLst/>
                <a:uLnTx/>
                <a:uFillTx/>
                <a:latin typeface="Marianne" panose="020B0604020202020204"/>
                <a:ea typeface="+mn-ea"/>
                <a:cs typeface="Arial" panose="020B0604020202020204" pitchFamily="34" charset="0"/>
              </a:rPr>
              <a:t>it’s</a:t>
            </a:r>
            <a:r>
              <a:rPr kumimoji="0" lang="fr-FR" sz="1400" b="0" i="0" u="none" strike="noStrike" kern="0" cap="none" spc="0" normalizeH="0" baseline="30000" noProof="0">
                <a:ln>
                  <a:noFill/>
                </a:ln>
                <a:solidFill>
                  <a:srgbClr val="2C3176"/>
                </a:solidFill>
                <a:effectLst/>
                <a:uLnTx/>
                <a:uFillTx/>
                <a:latin typeface="Marianne" panose="020B0604020202020204"/>
                <a:ea typeface="+mn-ea"/>
                <a:cs typeface="Arial" panose="020B0604020202020204" pitchFamily="34" charset="0"/>
              </a:rPr>
              <a:t> time for a Green Revolution for </a:t>
            </a:r>
            <a:r>
              <a:rPr kumimoji="0" lang="fr-FR" sz="1400" b="0" i="0" u="none" strike="noStrike" kern="0" cap="none" spc="0" normalizeH="0" baseline="30000" noProof="0" err="1">
                <a:ln>
                  <a:noFill/>
                </a:ln>
                <a:solidFill>
                  <a:srgbClr val="2C3176"/>
                </a:solidFill>
                <a:effectLst/>
                <a:uLnTx/>
                <a:uFillTx/>
                <a:latin typeface="Marianne" panose="020B0604020202020204"/>
                <a:ea typeface="+mn-ea"/>
                <a:cs typeface="Arial" panose="020B0604020202020204" pitchFamily="34" charset="0"/>
              </a:rPr>
              <a:t>your</a:t>
            </a:r>
            <a:r>
              <a:rPr kumimoji="0" lang="fr-FR" sz="1400" b="0" i="0" u="none" strike="noStrike" kern="0" cap="none" spc="0" normalizeH="0" baseline="30000" noProof="0">
                <a:ln>
                  <a:noFill/>
                </a:ln>
                <a:solidFill>
                  <a:srgbClr val="2C3176"/>
                </a:solidFill>
                <a:effectLst/>
                <a:uLnTx/>
                <a:uFillTx/>
                <a:latin typeface="Marianne" panose="020B0604020202020204"/>
                <a:ea typeface="+mn-ea"/>
                <a:cs typeface="Arial" panose="020B0604020202020204" pitchFamily="34" charset="0"/>
              </a:rPr>
              <a:t> </a:t>
            </a:r>
            <a:r>
              <a:rPr kumimoji="0" lang="fr-FR" sz="1400" b="0" i="0" u="none" strike="noStrike" kern="0" cap="none" spc="0" normalizeH="0" baseline="30000" noProof="0" err="1">
                <a:ln>
                  <a:noFill/>
                </a:ln>
                <a:solidFill>
                  <a:srgbClr val="2C3176"/>
                </a:solidFill>
                <a:effectLst/>
                <a:uLnTx/>
                <a:uFillTx/>
                <a:latin typeface="Marianne" panose="020B0604020202020204"/>
                <a:ea typeface="+mn-ea"/>
                <a:cs typeface="Arial" panose="020B0604020202020204" pitchFamily="34" charset="0"/>
              </a:rPr>
              <a:t>organization’s</a:t>
            </a:r>
            <a:r>
              <a:rPr kumimoji="0" lang="fr-FR" sz="1400" b="0" i="0" u="none" strike="noStrike" kern="0" cap="none" spc="0" normalizeH="0" baseline="30000" noProof="0">
                <a:ln>
                  <a:noFill/>
                </a:ln>
                <a:solidFill>
                  <a:srgbClr val="2C3176"/>
                </a:solidFill>
                <a:effectLst/>
                <a:uLnTx/>
                <a:uFillTx/>
                <a:latin typeface="Marianne" panose="020B0604020202020204"/>
                <a:ea typeface="+mn-ea"/>
                <a:cs typeface="Arial" panose="020B0604020202020204" pitchFamily="34" charset="0"/>
              </a:rPr>
              <a:t> IT, Avril 2021, ²Capgemini Project, ³Google Brain and </a:t>
            </a:r>
            <a:r>
              <a:rPr kumimoji="0" lang="fr-FR" sz="1400" b="0" i="0" u="none" strike="noStrike" kern="0" cap="none" spc="0" normalizeH="0" baseline="30000" noProof="0" err="1">
                <a:ln>
                  <a:noFill/>
                </a:ln>
                <a:solidFill>
                  <a:srgbClr val="2C3176"/>
                </a:solidFill>
                <a:effectLst/>
                <a:uLnTx/>
                <a:uFillTx/>
                <a:latin typeface="Marianne" panose="020B0604020202020204"/>
                <a:ea typeface="+mn-ea"/>
                <a:cs typeface="Arial" panose="020B0604020202020204" pitchFamily="34" charset="0"/>
              </a:rPr>
              <a:t>Berkely</a:t>
            </a:r>
            <a:r>
              <a:rPr kumimoji="0" lang="fr-FR" sz="1400" b="0" i="0" u="none" strike="noStrike" kern="0" cap="none" spc="0" normalizeH="0" baseline="30000" noProof="0">
                <a:ln>
                  <a:noFill/>
                </a:ln>
                <a:solidFill>
                  <a:srgbClr val="2C3176"/>
                </a:solidFill>
                <a:effectLst/>
                <a:uLnTx/>
                <a:uFillTx/>
                <a:latin typeface="Marianne" panose="020B0604020202020204"/>
                <a:ea typeface="+mn-ea"/>
                <a:cs typeface="Arial" panose="020B0604020202020204" pitchFamily="34" charset="0"/>
              </a:rPr>
              <a:t> Paper, Carbon Emissions and Large Neural Network Training, Avril 2021 </a:t>
            </a:r>
          </a:p>
        </p:txBody>
      </p:sp>
      <p:sp>
        <p:nvSpPr>
          <p:cNvPr id="18" name="TextBox 9">
            <a:extLst>
              <a:ext uri="{FF2B5EF4-FFF2-40B4-BE49-F238E27FC236}">
                <a16:creationId xmlns:a16="http://schemas.microsoft.com/office/drawing/2014/main" id="{4668EA5E-0942-433B-9837-11B854968D59}"/>
              </a:ext>
            </a:extLst>
          </p:cNvPr>
          <p:cNvSpPr txBox="1"/>
          <p:nvPr/>
        </p:nvSpPr>
        <p:spPr>
          <a:xfrm>
            <a:off x="8014455" y="5750475"/>
            <a:ext cx="6304823" cy="1149853"/>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fontAlgn="auto">
              <a:lnSpc>
                <a:spcPct val="100000"/>
              </a:lnSpc>
              <a:spcBef>
                <a:spcPts val="0"/>
              </a:spcBef>
              <a:spcAft>
                <a:spcPts val="0"/>
              </a:spcAft>
              <a:buClrTx/>
              <a:buSzTx/>
              <a:buFontTx/>
              <a:buNone/>
              <a:tabLst/>
              <a:defRPr kumimoji="0" sz="1400" b="1" i="0" u="none" strike="noStrike" cap="small" spc="0" normalizeH="0" baseline="0">
                <a:ln>
                  <a:noFill/>
                </a:ln>
                <a:solidFill>
                  <a:schemeClr val="tx2"/>
                </a:solidFill>
                <a:effectLst/>
                <a:uLnTx/>
                <a:uFillTx/>
                <a:latin typeface="Verdana"/>
              </a:defRPr>
            </a:lvl1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800" b="1" i="0" u="none" strike="noStrike" kern="1200" cap="small" spc="0" normalizeH="0" baseline="0" noProof="0">
                <a:ln>
                  <a:noFill/>
                </a:ln>
                <a:solidFill>
                  <a:srgbClr val="2C3176"/>
                </a:solidFill>
                <a:effectLst/>
                <a:uLnTx/>
                <a:uFillTx/>
                <a:latin typeface="Marianne" panose="020B0604020202020204"/>
                <a:ea typeface="+mn-ea"/>
                <a:cs typeface="+mn-cs"/>
              </a:rPr>
              <a:t>éco-conception et accessibilité des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2C3176"/>
                </a:solidFill>
                <a:effectLst/>
                <a:uLnTx/>
                <a:uFillTx/>
                <a:latin typeface="Marianne" panose="020B0604020202020204"/>
                <a:ea typeface="+mn-ea"/>
                <a:cs typeface="+mn-cs"/>
              </a:rPr>
              <a:t>Intégrer les aspects environnementaux dès la phase de conception d'une application web/mobile et tout du long de son cycle de vie </a:t>
            </a:r>
          </a:p>
        </p:txBody>
      </p:sp>
      <p:sp>
        <p:nvSpPr>
          <p:cNvPr id="30" name="TextBox 12">
            <a:extLst>
              <a:ext uri="{FF2B5EF4-FFF2-40B4-BE49-F238E27FC236}">
                <a16:creationId xmlns:a16="http://schemas.microsoft.com/office/drawing/2014/main" id="{48DE4234-A9B2-471A-87BE-DD3ADF36B237}"/>
              </a:ext>
            </a:extLst>
          </p:cNvPr>
          <p:cNvSpPr txBox="1"/>
          <p:nvPr/>
        </p:nvSpPr>
        <p:spPr>
          <a:xfrm>
            <a:off x="1477109" y="2506292"/>
            <a:ext cx="6304821" cy="1237281"/>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fontAlgn="auto">
              <a:lnSpc>
                <a:spcPct val="100000"/>
              </a:lnSpc>
              <a:spcBef>
                <a:spcPts val="0"/>
              </a:spcBef>
              <a:spcAft>
                <a:spcPts val="0"/>
              </a:spcAft>
              <a:buClrTx/>
              <a:buSzTx/>
              <a:buFontTx/>
              <a:buNone/>
              <a:tabLst/>
              <a:defRPr kumimoji="0" sz="1400" b="1" i="0" u="none" strike="noStrike" cap="small" spc="0" normalizeH="0" baseline="0">
                <a:ln>
                  <a:noFill/>
                </a:ln>
                <a:solidFill>
                  <a:schemeClr val="tx2"/>
                </a:solidFill>
                <a:effectLst/>
                <a:uLnTx/>
                <a:uFillTx/>
                <a:latin typeface="Verdana"/>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800" b="1" i="0" u="none" strike="noStrike" kern="1200" cap="small" spc="0" normalizeH="0" baseline="0" noProof="0">
                <a:ln>
                  <a:noFill/>
                </a:ln>
                <a:solidFill>
                  <a:srgbClr val="2C3176"/>
                </a:solidFill>
                <a:effectLst/>
                <a:uLnTx/>
                <a:uFillTx/>
                <a:latin typeface="Marianne" panose="020B0604020202020204"/>
                <a:ea typeface="+mn-ea"/>
                <a:cs typeface="+mn-cs"/>
              </a:rPr>
              <a:t>Fournisseurs éco-responsables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400" b="0" i="0" u="none" strike="noStrike" kern="1200" cap="none" spc="0" normalizeH="0" baseline="0" noProof="0">
                <a:ln>
                  <a:noFill/>
                </a:ln>
                <a:solidFill>
                  <a:srgbClr val="2C3176"/>
                </a:solidFill>
                <a:effectLst/>
                <a:uLnTx/>
                <a:uFillTx/>
                <a:latin typeface="Marianne" panose="020B0604020202020204"/>
                <a:ea typeface="+mn-ea"/>
                <a:cs typeface="+mn-cs"/>
              </a:rPr>
              <a:t>Élaborer une politique d'achat durable et impliquer les fournisseurs</a:t>
            </a:r>
          </a:p>
        </p:txBody>
      </p:sp>
      <p:sp>
        <p:nvSpPr>
          <p:cNvPr id="40" name="TextBox 14">
            <a:extLst>
              <a:ext uri="{FF2B5EF4-FFF2-40B4-BE49-F238E27FC236}">
                <a16:creationId xmlns:a16="http://schemas.microsoft.com/office/drawing/2014/main" id="{6B0A0882-3E15-4281-8B96-5C5812D7179F}"/>
              </a:ext>
            </a:extLst>
          </p:cNvPr>
          <p:cNvSpPr txBox="1"/>
          <p:nvPr/>
        </p:nvSpPr>
        <p:spPr>
          <a:xfrm>
            <a:off x="2883519" y="3923928"/>
            <a:ext cx="34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a:ea typeface="+mn-ea"/>
                <a:cs typeface="+mn-cs"/>
              </a:rPr>
              <a:t>PARC INFORMATIQUE</a:t>
            </a:r>
          </a:p>
        </p:txBody>
      </p:sp>
      <p:sp>
        <p:nvSpPr>
          <p:cNvPr id="41" name="TextBox 15">
            <a:extLst>
              <a:ext uri="{FF2B5EF4-FFF2-40B4-BE49-F238E27FC236}">
                <a16:creationId xmlns:a16="http://schemas.microsoft.com/office/drawing/2014/main" id="{B89B297D-D191-4D0B-8173-A79C301AD270}"/>
              </a:ext>
            </a:extLst>
          </p:cNvPr>
          <p:cNvSpPr txBox="1"/>
          <p:nvPr/>
        </p:nvSpPr>
        <p:spPr>
          <a:xfrm>
            <a:off x="9420866" y="3923928"/>
            <a:ext cx="34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a:ea typeface="+mn-ea"/>
                <a:cs typeface="+mn-cs"/>
              </a:rPr>
              <a:t>APPLICATION</a:t>
            </a:r>
          </a:p>
        </p:txBody>
      </p:sp>
      <p:pic>
        <p:nvPicPr>
          <p:cNvPr id="42" name="Picture 41" descr="Icon&#10;&#10;Description automatically generated">
            <a:extLst>
              <a:ext uri="{FF2B5EF4-FFF2-40B4-BE49-F238E27FC236}">
                <a16:creationId xmlns:a16="http://schemas.microsoft.com/office/drawing/2014/main" id="{BFB13862-01B3-4B62-824D-DBA62B0F87A0}"/>
              </a:ext>
            </a:extLst>
          </p:cNvPr>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712176" y="3947742"/>
            <a:ext cx="360000" cy="360000"/>
          </a:xfrm>
          <a:prstGeom prst="rect">
            <a:avLst/>
          </a:prstGeom>
        </p:spPr>
      </p:pic>
      <p:pic>
        <p:nvPicPr>
          <p:cNvPr id="43" name="Picture 42" descr="Icon&#10;&#10;Description automatically generated">
            <a:extLst>
              <a:ext uri="{FF2B5EF4-FFF2-40B4-BE49-F238E27FC236}">
                <a16:creationId xmlns:a16="http://schemas.microsoft.com/office/drawing/2014/main" id="{2609B454-64C1-4B30-BE75-05021920E5E8}"/>
              </a:ext>
            </a:extLst>
          </p:cNvPr>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742241" y="3947742"/>
            <a:ext cx="360000" cy="360000"/>
          </a:xfrm>
          <a:prstGeom prst="rect">
            <a:avLst/>
          </a:prstGeom>
        </p:spPr>
      </p:pic>
      <p:sp>
        <p:nvSpPr>
          <p:cNvPr id="46" name="TextBox 14">
            <a:extLst>
              <a:ext uri="{FF2B5EF4-FFF2-40B4-BE49-F238E27FC236}">
                <a16:creationId xmlns:a16="http://schemas.microsoft.com/office/drawing/2014/main" id="{3D2FE22C-858A-4A08-9479-FE59C26E9E32}"/>
              </a:ext>
            </a:extLst>
          </p:cNvPr>
          <p:cNvSpPr txBox="1"/>
          <p:nvPr/>
        </p:nvSpPr>
        <p:spPr>
          <a:xfrm>
            <a:off x="2883519" y="2011356"/>
            <a:ext cx="34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a:ea typeface="+mn-ea"/>
                <a:cs typeface="+mn-cs"/>
              </a:rPr>
              <a:t>ACHATS</a:t>
            </a:r>
          </a:p>
        </p:txBody>
      </p:sp>
      <p:sp>
        <p:nvSpPr>
          <p:cNvPr id="47" name="TextBox 14">
            <a:extLst>
              <a:ext uri="{FF2B5EF4-FFF2-40B4-BE49-F238E27FC236}">
                <a16:creationId xmlns:a16="http://schemas.microsoft.com/office/drawing/2014/main" id="{36696691-1B4C-4456-BDB9-8D110AC53B91}"/>
              </a:ext>
            </a:extLst>
          </p:cNvPr>
          <p:cNvSpPr txBox="1"/>
          <p:nvPr/>
        </p:nvSpPr>
        <p:spPr>
          <a:xfrm>
            <a:off x="8482084" y="2054572"/>
            <a:ext cx="53695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2C3176"/>
                </a:solidFill>
                <a:effectLst/>
                <a:uLnTx/>
                <a:uFillTx/>
                <a:latin typeface="Marianne" panose="020B0604020202020204"/>
                <a:ea typeface="+mn-ea"/>
                <a:cs typeface="+mn-cs"/>
              </a:rPr>
              <a:t>COMPORTEMENT DES UTILISATEURS</a:t>
            </a:r>
          </a:p>
        </p:txBody>
      </p:sp>
      <p:sp>
        <p:nvSpPr>
          <p:cNvPr id="48" name="TextBox 8">
            <a:extLst>
              <a:ext uri="{FF2B5EF4-FFF2-40B4-BE49-F238E27FC236}">
                <a16:creationId xmlns:a16="http://schemas.microsoft.com/office/drawing/2014/main" id="{EEA88686-2470-4DA8-A9E9-C45D25179801}"/>
              </a:ext>
            </a:extLst>
          </p:cNvPr>
          <p:cNvSpPr txBox="1"/>
          <p:nvPr/>
        </p:nvSpPr>
        <p:spPr>
          <a:xfrm>
            <a:off x="8014456" y="2510196"/>
            <a:ext cx="6304821" cy="1220752"/>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fontAlgn="auto">
              <a:lnSpc>
                <a:spcPct val="100000"/>
              </a:lnSpc>
              <a:spcBef>
                <a:spcPts val="0"/>
              </a:spcBef>
              <a:spcAft>
                <a:spcPts val="0"/>
              </a:spcAft>
              <a:buClrTx/>
              <a:buSzTx/>
              <a:buFontTx/>
              <a:buNone/>
              <a:tabLst/>
              <a:defRPr kumimoji="0" sz="1400" b="1" i="0" u="none" strike="noStrike" cap="small" spc="0" normalizeH="0" baseline="0">
                <a:ln>
                  <a:noFill/>
                </a:ln>
                <a:solidFill>
                  <a:schemeClr val="tx2"/>
                </a:solidFill>
                <a:effectLst/>
                <a:uLnTx/>
                <a:uFillTx/>
                <a:latin typeface="Verdana"/>
              </a:defRPr>
            </a:lvl1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600" b="1" i="0" u="none" strike="noStrike" kern="1200" cap="small" spc="0" normalizeH="0" baseline="0" noProof="0">
                <a:ln>
                  <a:noFill/>
                </a:ln>
                <a:solidFill>
                  <a:srgbClr val="2C3176"/>
                </a:solidFill>
                <a:effectLst/>
                <a:uLnTx/>
                <a:uFillTx/>
                <a:latin typeface="Marianne" panose="020B0604020202020204"/>
                <a:ea typeface="+mn-ea"/>
                <a:cs typeface="+mn-cs"/>
              </a:rPr>
              <a:t>FAIRE ADOPTER DES ECO-GESTES AUX UTILISATEURS</a:t>
            </a:r>
          </a:p>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400" b="0" i="0" u="none" strike="noStrike" kern="1200" cap="none" spc="0" normalizeH="0" baseline="0" noProof="0">
                <a:ln>
                  <a:noFill/>
                </a:ln>
                <a:solidFill>
                  <a:srgbClr val="2C3176"/>
                </a:solidFill>
                <a:effectLst/>
                <a:uLnTx/>
                <a:uFillTx/>
                <a:latin typeface="Marianne" panose="020B0604020202020204"/>
                <a:ea typeface="+mn-ea"/>
                <a:cs typeface="+mn-cs"/>
              </a:rPr>
              <a:t>Sensibiliser les agents aux impacts de leurs pratiques sur : les e-mails, la création et le stockage de fichiers, le streaming et les réunions vidéo, Internet et les économies d’énergie, les impressions et les équipements électroniques</a:t>
            </a:r>
          </a:p>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800" b="1" i="0" u="none" strike="noStrike" kern="1200" cap="small" spc="0" normalizeH="0" baseline="0" noProof="0">
                <a:ln>
                  <a:noFill/>
                </a:ln>
                <a:solidFill>
                  <a:srgbClr val="2C3176"/>
                </a:solidFill>
                <a:effectLst/>
                <a:uLnTx/>
                <a:uFillTx/>
                <a:latin typeface="Marianne" panose="020B0604020202020204"/>
                <a:ea typeface="+mn-ea"/>
                <a:cs typeface="+mn-cs"/>
              </a:rPr>
              <a:t> </a:t>
            </a:r>
            <a:endParaRPr kumimoji="0" lang="fr-FR" sz="1200" b="0" i="0" u="none" strike="noStrike" kern="1200" cap="none" spc="0" normalizeH="0" baseline="0" noProof="0">
              <a:ln>
                <a:noFill/>
              </a:ln>
              <a:solidFill>
                <a:srgbClr val="2C3176"/>
              </a:solidFill>
              <a:effectLst/>
              <a:uLnTx/>
              <a:uFillTx/>
              <a:latin typeface="Marianne" panose="020B0604020202020204"/>
              <a:ea typeface="+mn-ea"/>
              <a:cs typeface="+mn-cs"/>
            </a:endParaRPr>
          </a:p>
        </p:txBody>
      </p:sp>
      <p:pic>
        <p:nvPicPr>
          <p:cNvPr id="1026" name="Picture 2" descr="PC End Approval Procurement Svg Png Icon Free Download (#191647) -  OnlineWebFonts.COM">
            <a:extLst>
              <a:ext uri="{FF2B5EF4-FFF2-40B4-BE49-F238E27FC236}">
                <a16:creationId xmlns:a16="http://schemas.microsoft.com/office/drawing/2014/main" id="{B88CDC7B-C753-471E-9B47-7B1F987B9A93}"/>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30160" y="2036348"/>
            <a:ext cx="389029" cy="350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ône Utilisateurs 8 dans Silky Line User Icons">
            <a:extLst>
              <a:ext uri="{FF2B5EF4-FFF2-40B4-BE49-F238E27FC236}">
                <a16:creationId xmlns:a16="http://schemas.microsoft.com/office/drawing/2014/main" id="{638C7A22-A7B1-4789-AA4D-9B0BF99248C6}"/>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3930" y="1907704"/>
            <a:ext cx="486477" cy="48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50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7850" y="8245243"/>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15" name="object 15"/>
          <p:cNvGrpSpPr/>
          <p:nvPr/>
        </p:nvGrpSpPr>
        <p:grpSpPr>
          <a:xfrm rot="5400000">
            <a:off x="14487029" y="419735"/>
            <a:ext cx="1303020" cy="1377950"/>
            <a:chOff x="845064" y="548305"/>
            <a:chExt cx="1303020" cy="1377950"/>
          </a:xfrm>
        </p:grpSpPr>
        <p:sp>
          <p:nvSpPr>
            <p:cNvPr id="16"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7"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18" name="object 18"/>
          <p:cNvSpPr txBox="1">
            <a:spLocks noGrp="1"/>
          </p:cNvSpPr>
          <p:nvPr>
            <p:ph type="title"/>
          </p:nvPr>
        </p:nvSpPr>
        <p:spPr>
          <a:xfrm>
            <a:off x="774700" y="3559326"/>
            <a:ext cx="14706600" cy="1120820"/>
          </a:xfrm>
          <a:prstGeom prst="rect">
            <a:avLst/>
          </a:prstGeom>
        </p:spPr>
        <p:txBody>
          <a:bodyPr vert="horz" wrap="square" lIns="0" tIns="12700" rIns="0" bIns="0" rtlCol="0">
            <a:spAutoFit/>
          </a:bodyPr>
          <a:lstStyle/>
          <a:p>
            <a:pPr marL="951230" algn="ctr">
              <a:lnSpc>
                <a:spcPct val="100000"/>
              </a:lnSpc>
              <a:spcBef>
                <a:spcPts val="100"/>
              </a:spcBef>
            </a:pPr>
            <a:r>
              <a:rPr lang="fr-FR" sz="7200" spc="335">
                <a:solidFill>
                  <a:srgbClr val="2C3176"/>
                </a:solidFill>
                <a:latin typeface="Marianne ExtraBold" charset="0"/>
                <a:ea typeface="Marianne ExtraBold" charset="0"/>
                <a:cs typeface="Marianne ExtraBold" charset="0"/>
              </a:rPr>
              <a:t>Comité de pilotage</a:t>
            </a:r>
            <a:endParaRPr sz="7200" spc="335">
              <a:solidFill>
                <a:srgbClr val="2C3176"/>
              </a:solidFill>
              <a:latin typeface="Marianne ExtraBold" charset="0"/>
              <a:ea typeface="Marianne ExtraBold" charset="0"/>
              <a:cs typeface="Marianne ExtraBold" charset="0"/>
            </a:endParaRPr>
          </a:p>
        </p:txBody>
      </p:sp>
      <p:grpSp>
        <p:nvGrpSpPr>
          <p:cNvPr id="2" name="Groupe 1">
            <a:extLst>
              <a:ext uri="{FF2B5EF4-FFF2-40B4-BE49-F238E27FC236}">
                <a16:creationId xmlns:a16="http://schemas.microsoft.com/office/drawing/2014/main" id="{986C296D-E18D-4CD6-9134-14BDAE698300}"/>
              </a:ext>
            </a:extLst>
          </p:cNvPr>
          <p:cNvGrpSpPr/>
          <p:nvPr/>
        </p:nvGrpSpPr>
        <p:grpSpPr>
          <a:xfrm>
            <a:off x="4419588" y="5016041"/>
            <a:ext cx="7997092" cy="703360"/>
            <a:chOff x="4335585" y="4905512"/>
            <a:chExt cx="7997092" cy="703360"/>
          </a:xfrm>
        </p:grpSpPr>
        <p:sp>
          <p:nvSpPr>
            <p:cNvPr id="22" name="Rectangle 21"/>
            <p:cNvSpPr/>
            <p:nvPr/>
          </p:nvSpPr>
          <p:spPr>
            <a:xfrm>
              <a:off x="4335585" y="4905512"/>
              <a:ext cx="7997092" cy="703360"/>
            </a:xfrm>
            <a:prstGeom prst="rect">
              <a:avLst/>
            </a:prstGeom>
            <a:solidFill>
              <a:srgbClr val="FC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C3176"/>
                </a:solidFill>
              </a:endParaRPr>
            </a:p>
          </p:txBody>
        </p:sp>
        <p:sp>
          <p:nvSpPr>
            <p:cNvPr id="21" name="ZoneTexte 20"/>
            <p:cNvSpPr txBox="1"/>
            <p:nvPr/>
          </p:nvSpPr>
          <p:spPr>
            <a:xfrm>
              <a:off x="5216254" y="4995582"/>
              <a:ext cx="6297246" cy="523220"/>
            </a:xfrm>
            <a:prstGeom prst="rect">
              <a:avLst/>
            </a:prstGeom>
            <a:noFill/>
          </p:spPr>
          <p:txBody>
            <a:bodyPr wrap="square" rtlCol="0">
              <a:spAutoFit/>
            </a:bodyPr>
            <a:lstStyle/>
            <a:p>
              <a:r>
                <a:rPr lang="fr-FR" sz="2800" dirty="0">
                  <a:solidFill>
                    <a:srgbClr val="2C3176"/>
                  </a:solidFill>
                  <a:latin typeface="Marianne" charset="0"/>
                  <a:ea typeface="Marianne" charset="0"/>
                  <a:cs typeface="Marianne" charset="0"/>
                </a:rPr>
                <a:t>Démarche Numérique responsable</a:t>
              </a:r>
            </a:p>
          </p:txBody>
        </p:sp>
      </p:grpSp>
      <p:sp>
        <p:nvSpPr>
          <p:cNvPr id="13" name="ZoneTexte 20">
            <a:extLst>
              <a:ext uri="{FF2B5EF4-FFF2-40B4-BE49-F238E27FC236}">
                <a16:creationId xmlns:a16="http://schemas.microsoft.com/office/drawing/2014/main" id="{AC508FFE-C2B1-4595-9E4E-B145A5F4E668}"/>
              </a:ext>
            </a:extLst>
          </p:cNvPr>
          <p:cNvSpPr txBox="1"/>
          <p:nvPr/>
        </p:nvSpPr>
        <p:spPr>
          <a:xfrm>
            <a:off x="1431255" y="7291136"/>
            <a:ext cx="5976664" cy="954107"/>
          </a:xfrm>
          <a:prstGeom prst="rect">
            <a:avLst/>
          </a:prstGeom>
          <a:noFill/>
        </p:spPr>
        <p:txBody>
          <a:bodyPr wrap="square" rtlCol="0">
            <a:spAutoFit/>
          </a:bodyPr>
          <a:lstStyle/>
          <a:p>
            <a:r>
              <a:rPr lang="fr-FR" sz="2800" i="1">
                <a:solidFill>
                  <a:srgbClr val="2C3176"/>
                </a:solidFill>
                <a:highlight>
                  <a:srgbClr val="FFFF00"/>
                </a:highlight>
                <a:latin typeface="Marianne" charset="0"/>
                <a:ea typeface="Marianne" charset="0"/>
                <a:cs typeface="Marianne" charset="0"/>
              </a:rPr>
              <a:t>Date</a:t>
            </a:r>
          </a:p>
          <a:p>
            <a:r>
              <a:rPr lang="fr-FR" sz="2800" i="1">
                <a:solidFill>
                  <a:srgbClr val="2C3176"/>
                </a:solidFill>
                <a:highlight>
                  <a:srgbClr val="FFFF00"/>
                </a:highlight>
                <a:latin typeface="Marianne" charset="0"/>
                <a:ea typeface="Marianne" charset="0"/>
                <a:cs typeface="Marianne" charset="0"/>
              </a:rPr>
              <a:t>Logo collectivité territoriale</a:t>
            </a:r>
          </a:p>
        </p:txBody>
      </p:sp>
      <p:pic>
        <p:nvPicPr>
          <p:cNvPr id="14" name="Picture 2" descr="Pencil ">
            <a:extLst>
              <a:ext uri="{FF2B5EF4-FFF2-40B4-BE49-F238E27FC236}">
                <a16:creationId xmlns:a16="http://schemas.microsoft.com/office/drawing/2014/main" id="{FDD211D4-028A-4E37-808A-C53930194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736" y="772079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AAB436A8-9FD6-E7FF-EA23-D1CC30180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4270439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9CAFCFB5-92EC-4742-B1E5-0E8211757CBF}"/>
              </a:ext>
            </a:extLst>
          </p:cNvPr>
          <p:cNvSpPr txBox="1">
            <a:spLocks/>
          </p:cNvSpPr>
          <p:nvPr/>
        </p:nvSpPr>
        <p:spPr>
          <a:xfrm>
            <a:off x="1941638" y="476355"/>
            <a:ext cx="12372724" cy="1231106"/>
          </a:xfrm>
          <a:prstGeom prst="rect">
            <a:avLst/>
          </a:prstGeom>
        </p:spPr>
        <p:txBody>
          <a:bodyPr wrap="square" lIns="0" tIns="0" rIns="0" bIns="0">
            <a:spAutoFit/>
          </a:bodyPr>
          <a:lstStyle>
            <a:lvl1pPr algn="ctr">
              <a:defRPr lang="fr-FR" sz="4400" b="1" i="0" dirty="0">
                <a:solidFill>
                  <a:srgbClr val="2C3176"/>
                </a:solidFill>
                <a:latin typeface="Marianne" panose="020B0604020202020204" charset="0"/>
                <a:ea typeface="+mj-ea"/>
                <a:cs typeface="Arial"/>
              </a:defRPr>
            </a:lvl1pPr>
          </a:lstStyle>
          <a:p>
            <a:r>
              <a:rPr lang="fr-FR" sz="4000"/>
              <a:t>Exemples de bonnes pratiques à mettre </a:t>
            </a:r>
          </a:p>
          <a:p>
            <a:r>
              <a:rPr lang="fr-FR" sz="4000"/>
              <a:t>en place par la collectivité </a:t>
            </a:r>
          </a:p>
        </p:txBody>
      </p:sp>
      <p:sp>
        <p:nvSpPr>
          <p:cNvPr id="19" name="TextBox 18">
            <a:extLst>
              <a:ext uri="{FF2B5EF4-FFF2-40B4-BE49-F238E27FC236}">
                <a16:creationId xmlns:a16="http://schemas.microsoft.com/office/drawing/2014/main" id="{0AB709B2-1A02-4E33-8363-F498926344F9}"/>
              </a:ext>
            </a:extLst>
          </p:cNvPr>
          <p:cNvSpPr txBox="1"/>
          <p:nvPr/>
        </p:nvSpPr>
        <p:spPr>
          <a:xfrm>
            <a:off x="647505" y="1944231"/>
            <a:ext cx="4707968" cy="6876241"/>
          </a:xfrm>
          <a:prstGeom prst="rect">
            <a:avLst/>
          </a:prstGeom>
        </p:spPr>
        <p:txBody>
          <a:bodyPr wrap="square">
            <a:spAutoFit/>
          </a:bodyPr>
          <a:lstStyle>
            <a:defPPr>
              <a:defRPr lang="fr-FR"/>
            </a:defPPr>
            <a:lvl1pPr marL="393690" indent="-380990" algn="just" defTabSz="914377">
              <a:lnSpc>
                <a:spcPct val="150000"/>
              </a:lnSpc>
              <a:spcBef>
                <a:spcPts val="115"/>
              </a:spcBef>
              <a:buFont typeface="Arial" panose="020B0604020202020204" pitchFamily="34" charset="0"/>
              <a:buChar char="•"/>
              <a:defRPr sz="1200" spc="11">
                <a:solidFill>
                  <a:srgbClr val="2C3176"/>
                </a:solidFill>
                <a:latin typeface="Marianne" charset="0"/>
                <a:ea typeface="Marianne" charset="0"/>
                <a:cs typeface="Marianne" charset="0"/>
              </a:defRPr>
            </a:lvl1pPr>
            <a:lvl2pPr marL="850890" lvl="1" indent="-380990" algn="just" defTabSz="914377">
              <a:lnSpc>
                <a:spcPct val="150000"/>
              </a:lnSpc>
              <a:spcBef>
                <a:spcPts val="115"/>
              </a:spcBef>
              <a:buFont typeface="Arial" panose="020B0604020202020204" pitchFamily="34" charset="0"/>
              <a:buChar char="•"/>
              <a:defRPr sz="1100" b="1" spc="11">
                <a:solidFill>
                  <a:srgbClr val="2C3176"/>
                </a:solidFill>
                <a:latin typeface="Marianne" charset="0"/>
              </a:defRPr>
            </a:lvl2pPr>
          </a:lstStyle>
          <a:p>
            <a:pPr marL="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r>
              <a:rPr kumimoji="0" lang="fr-FR" sz="1600" b="1" i="0" u="none" strike="noStrike" kern="1200" cap="none" spc="11" normalizeH="0" baseline="0" noProof="0" dirty="0">
                <a:ln>
                  <a:noFill/>
                </a:ln>
                <a:solidFill>
                  <a:srgbClr val="2C3176"/>
                </a:solidFill>
                <a:effectLst/>
                <a:uLnTx/>
                <a:uFillTx/>
                <a:latin typeface="Marianne" charset="0"/>
              </a:rPr>
              <a:t>Stratégie et gouvernance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a.1 Dédier une personne spécifique à la coordination de la démarche Numérique responsable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a.2 Définir et mettre en place un plan d’action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a.3 Mettre en place et suivre des indicateurs de pilotage</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a.4 Développer un réseau de référents pour faire vivre et inscrire la démarche dans la durée</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a.5 Obtenir et consacrer un budget spécifique</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a.6 Acter la démarche Numérique responsable dans une charte ou un manifeste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a.7 S’engager pour un numérique plus respectueux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endParaRPr kumimoji="0" lang="fr-FR" sz="1200" b="0" i="0" u="none" strike="noStrike" kern="1200" cap="none" spc="11" normalizeH="0" baseline="0" noProof="0" dirty="0">
              <a:ln>
                <a:noFill/>
              </a:ln>
              <a:solidFill>
                <a:srgbClr val="2C3176"/>
              </a:solidFill>
              <a:effectLst/>
              <a:uLnTx/>
              <a:uFillTx/>
              <a:latin typeface="Marianne" charset="0"/>
            </a:endParaRPr>
          </a:p>
          <a:p>
            <a:pPr marL="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r>
              <a:rPr kumimoji="0" lang="fr-FR" sz="1600" b="1" i="0" u="none" strike="noStrike" kern="1200" cap="none" spc="11" normalizeH="0" baseline="0" noProof="0" dirty="0">
                <a:ln>
                  <a:noFill/>
                </a:ln>
                <a:solidFill>
                  <a:srgbClr val="2C3176"/>
                </a:solidFill>
                <a:effectLst/>
                <a:uLnTx/>
                <a:uFillTx/>
                <a:latin typeface="Marianne" charset="0"/>
              </a:rPr>
              <a:t>Sensibilisation et formation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b.1 Sensibiliser les collaborateurs au Numérique responsable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b.2 Intégrer les compétences Numérique responsable dans le plan de formation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b.3 Former en interne à la réparation des équipements hors garantie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endParaRPr kumimoji="0" lang="fr-FR" sz="1200" b="0" i="0" u="none" strike="noStrike" kern="1200" cap="none" spc="11" normalizeH="0" baseline="0" noProof="0" dirty="0">
              <a:ln>
                <a:noFill/>
              </a:ln>
              <a:solidFill>
                <a:srgbClr val="2C3176"/>
              </a:solidFill>
              <a:effectLst/>
              <a:uLnTx/>
              <a:uFillTx/>
              <a:latin typeface="Marianne" charset="0"/>
            </a:endParaRPr>
          </a:p>
          <a:p>
            <a:pPr marL="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r>
              <a:rPr kumimoji="0" lang="fr-FR" sz="1600" b="1" i="0" u="none" strike="noStrike" kern="1200" cap="none" spc="11" normalizeH="0" baseline="0" noProof="0" dirty="0">
                <a:ln>
                  <a:noFill/>
                </a:ln>
                <a:solidFill>
                  <a:srgbClr val="2C3176"/>
                </a:solidFill>
                <a:effectLst/>
                <a:uLnTx/>
                <a:uFillTx/>
                <a:latin typeface="Marianne" charset="0"/>
              </a:rPr>
              <a:t>Mesure et évaluation</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c.1 Connaître son système d’information pour mieux l’exploiter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c.2 Évaluer régulièrement l’empreinte environnementale du système d’information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endParaRPr kumimoji="0" lang="fr-FR" sz="1200" b="0" i="0" u="none" strike="noStrike" kern="1200" cap="none" spc="11" normalizeH="0" baseline="0" noProof="0" dirty="0">
              <a:ln>
                <a:noFill/>
              </a:ln>
              <a:solidFill>
                <a:srgbClr val="2C3176"/>
              </a:solidFill>
              <a:effectLst/>
              <a:uLnTx/>
              <a:uFillTx/>
              <a:latin typeface="Marianne" charset="0"/>
            </a:endParaRPr>
          </a:p>
          <a:p>
            <a:pPr marL="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r>
              <a:rPr kumimoji="0" lang="fr-FR" sz="1600" b="1" i="0" u="none" strike="noStrike" kern="1200" cap="none" spc="11" normalizeH="0" baseline="0" noProof="0" dirty="0">
                <a:ln>
                  <a:noFill/>
                </a:ln>
                <a:solidFill>
                  <a:srgbClr val="2C3176"/>
                </a:solidFill>
                <a:effectLst/>
                <a:uLnTx/>
                <a:uFillTx/>
                <a:latin typeface="Marianne" charset="0"/>
              </a:rPr>
              <a:t>Réduction des achats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d.1 Réduire le nombre d’équipements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d.2 Mettre à jour les équipements au lieu de les remplacer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d.3 Réaffecter les équipements en interne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d.4 Séparer les achats d’équipements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d.5 Opter pour la location fonctionnelle d’équipements</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dirty="0">
                <a:ln>
                  <a:noFill/>
                </a:ln>
                <a:solidFill>
                  <a:prstClr val="black"/>
                </a:solidFill>
                <a:effectLst/>
                <a:uLnTx/>
                <a:uFillTx/>
                <a:latin typeface="Marianne" charset="0"/>
              </a:rPr>
              <a:t>d.6 Protéger les équipements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endParaRPr kumimoji="0" lang="fr-FR" sz="1200" b="0" i="0" u="none" strike="noStrike" kern="1200" cap="none" spc="11" normalizeH="0" baseline="0" noProof="0" dirty="0">
              <a:ln>
                <a:noFill/>
              </a:ln>
              <a:solidFill>
                <a:srgbClr val="2C3176"/>
              </a:solidFill>
              <a:effectLst/>
              <a:uLnTx/>
              <a:uFillTx/>
              <a:latin typeface="Marianne" charset="0"/>
            </a:endParaRPr>
          </a:p>
        </p:txBody>
      </p:sp>
      <p:sp>
        <p:nvSpPr>
          <p:cNvPr id="13" name="TextBox 12">
            <a:extLst>
              <a:ext uri="{FF2B5EF4-FFF2-40B4-BE49-F238E27FC236}">
                <a16:creationId xmlns:a16="http://schemas.microsoft.com/office/drawing/2014/main" id="{F817FBDE-2DF1-4927-ACB0-BA502F10A68F}"/>
              </a:ext>
            </a:extLst>
          </p:cNvPr>
          <p:cNvSpPr txBox="1"/>
          <p:nvPr/>
        </p:nvSpPr>
        <p:spPr>
          <a:xfrm>
            <a:off x="6063776" y="2038970"/>
            <a:ext cx="4896354" cy="6237605"/>
          </a:xfrm>
          <a:prstGeom prst="rect">
            <a:avLst/>
          </a:prstGeom>
        </p:spPr>
        <p:txBody>
          <a:bodyPr wrap="square">
            <a:spAutoFit/>
          </a:bodyPr>
          <a:lstStyle>
            <a:defPPr>
              <a:defRPr lang="fr-FR"/>
            </a:defPPr>
            <a:lvl1pPr marL="393690" indent="-380990" algn="just" defTabSz="914377">
              <a:lnSpc>
                <a:spcPct val="150000"/>
              </a:lnSpc>
              <a:spcBef>
                <a:spcPts val="115"/>
              </a:spcBef>
              <a:buFont typeface="Arial" panose="020B0604020202020204" pitchFamily="34" charset="0"/>
              <a:buChar char="•"/>
              <a:defRPr sz="1200" spc="11">
                <a:solidFill>
                  <a:srgbClr val="2C3176"/>
                </a:solidFill>
                <a:latin typeface="Marianne" charset="0"/>
                <a:ea typeface="Marianne" charset="0"/>
                <a:cs typeface="Marianne" charset="0"/>
              </a:defRPr>
            </a:lvl1pPr>
            <a:lvl2pPr marL="850890" lvl="1" indent="-380990" algn="just" defTabSz="914377">
              <a:lnSpc>
                <a:spcPct val="150000"/>
              </a:lnSpc>
              <a:spcBef>
                <a:spcPts val="115"/>
              </a:spcBef>
              <a:buFont typeface="Arial" panose="020B0604020202020204" pitchFamily="34" charset="0"/>
              <a:buChar char="•"/>
              <a:defRPr sz="1100" b="1" spc="11">
                <a:solidFill>
                  <a:srgbClr val="2C3176"/>
                </a:solidFill>
                <a:latin typeface="Marianne" charset="0"/>
              </a:defRPr>
            </a:lvl2pPr>
          </a:lstStyle>
          <a:p>
            <a:pPr marL="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r>
              <a:rPr kumimoji="0" lang="fr-FR" sz="1600" b="1" i="0" u="none" strike="noStrike" kern="1200" cap="none" spc="11" normalizeH="0" baseline="0" noProof="0">
                <a:ln>
                  <a:noFill/>
                </a:ln>
                <a:solidFill>
                  <a:srgbClr val="2C3176"/>
                </a:solidFill>
                <a:effectLst/>
                <a:uLnTx/>
                <a:uFillTx/>
                <a:latin typeface="Marianne" charset="0"/>
              </a:rPr>
              <a:t>Achats durables</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e.1 Privilégier des équipements issus du réemploi ou contenant des matériaux recyclés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e.2 Privilégier les achats durables et réparables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e.3 Privilégier des équipements éco-labellisés</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e.4 Anticiper le </a:t>
            </a:r>
            <a:r>
              <a:rPr kumimoji="0" lang="fr-FR" sz="1200" b="0" i="0" u="none" strike="noStrike" kern="1200" cap="none" spc="11" normalizeH="0" baseline="0" noProof="0" err="1">
                <a:ln>
                  <a:noFill/>
                </a:ln>
                <a:solidFill>
                  <a:prstClr val="black"/>
                </a:solidFill>
                <a:effectLst/>
                <a:uLnTx/>
                <a:uFillTx/>
                <a:latin typeface="Marianne" charset="0"/>
              </a:rPr>
              <a:t>sourcing</a:t>
            </a:r>
            <a:r>
              <a:rPr kumimoji="0" lang="fr-FR" sz="1200" b="0" i="0" u="none" strike="noStrike" kern="1200" cap="none" spc="11" normalizeH="0" baseline="0" noProof="0">
                <a:ln>
                  <a:noFill/>
                </a:ln>
                <a:solidFill>
                  <a:prstClr val="black"/>
                </a:solidFill>
                <a:effectLst/>
                <a:uLnTx/>
                <a:uFillTx/>
                <a:latin typeface="Marianne" charset="0"/>
              </a:rPr>
              <a:t> des fournisseurs d’équipements contenant des matériaux recyclés ou issus du réemploi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e.5 S’assurer de la traçabilité des produits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endParaRPr kumimoji="0" lang="fr-FR" sz="1200" b="0" i="0" u="none" strike="noStrike" kern="1200" cap="none" spc="11" normalizeH="0" baseline="0" noProof="0">
              <a:ln>
                <a:noFill/>
              </a:ln>
              <a:solidFill>
                <a:srgbClr val="2C3176"/>
              </a:solidFill>
              <a:effectLst/>
              <a:uLnTx/>
              <a:uFillTx/>
              <a:latin typeface="Marianne" charset="0"/>
            </a:endParaRPr>
          </a:p>
          <a:p>
            <a:pPr marL="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r>
              <a:rPr kumimoji="0" lang="fr-FR" sz="1600" b="1" i="0" u="none" strike="noStrike" kern="1200" cap="none" spc="11" normalizeH="0" baseline="0" noProof="0">
                <a:ln>
                  <a:noFill/>
                </a:ln>
                <a:solidFill>
                  <a:srgbClr val="2C3176"/>
                </a:solidFill>
                <a:effectLst/>
                <a:uLnTx/>
                <a:uFillTx/>
                <a:latin typeface="Marianne" charset="0"/>
              </a:rPr>
              <a:t>Phase d’usage, administration et paramétrages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f.1 Optimiser la gestion du parc des équipements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f.2 Agir sur les paramétrages par défaut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f.3 Limiter les flux de données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f.4 Mettre en place une stratégie de gestion des données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f.5 Réduire le volume de données stockées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f.6 Réduire les impacts liés à la messagerie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f.7 Mettre en place les bonnes pratiques d’impression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endParaRPr kumimoji="0" lang="fr-FR" sz="1200" b="0" i="0" u="none" strike="noStrike" kern="1200" cap="none" spc="11" normalizeH="0" baseline="0" noProof="0">
              <a:ln>
                <a:noFill/>
              </a:ln>
              <a:solidFill>
                <a:srgbClr val="2C3176"/>
              </a:solidFill>
              <a:effectLst/>
              <a:uLnTx/>
              <a:uFillTx/>
              <a:latin typeface="Marianne" charset="0"/>
            </a:endParaRPr>
          </a:p>
          <a:p>
            <a:pPr marL="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r>
              <a:rPr kumimoji="0" lang="fr-FR" sz="1600" b="1" i="0" u="none" strike="noStrike" kern="1200" cap="none" spc="11" normalizeH="0" baseline="0" noProof="0">
                <a:ln>
                  <a:noFill/>
                </a:ln>
                <a:solidFill>
                  <a:srgbClr val="2C3176"/>
                </a:solidFill>
                <a:effectLst/>
                <a:uLnTx/>
                <a:uFillTx/>
                <a:latin typeface="Marianne" charset="0"/>
              </a:rPr>
              <a:t>Services numériques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g.1 Évaluer collectivement la pertinence des fonctionnalités à concevoir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g.2 Systématiser une revue de conception en amont et une revue de code orientées sobriété numérique</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g.3 Mettre en place les bonnes pratiques et s’appuyer sur les référentiels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g.4 Concevoir un service numérique compatible avec des équipements les plus anciens possibles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g.5 Concevoir un service numérique qui s’adapte à différents types de terminaux d’affichage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g.6 Concevoir un service numérique compatible avec des faibles débits</a:t>
            </a:r>
            <a:endParaRPr kumimoji="0" lang="en-GB" sz="1200" b="0" i="0" u="none" strike="noStrike" kern="1200" cap="none" spc="11" normalizeH="0" baseline="0" noProof="0">
              <a:ln>
                <a:noFill/>
              </a:ln>
              <a:solidFill>
                <a:srgbClr val="2C3176"/>
              </a:solidFill>
              <a:effectLst/>
              <a:uLnTx/>
              <a:uFillTx/>
              <a:latin typeface="Marianne" charset="0"/>
            </a:endParaRPr>
          </a:p>
        </p:txBody>
      </p:sp>
      <p:sp>
        <p:nvSpPr>
          <p:cNvPr id="18" name="TextBox 17">
            <a:extLst>
              <a:ext uri="{FF2B5EF4-FFF2-40B4-BE49-F238E27FC236}">
                <a16:creationId xmlns:a16="http://schemas.microsoft.com/office/drawing/2014/main" id="{14110135-A0CE-4D64-A817-A938E6536D56}"/>
              </a:ext>
            </a:extLst>
          </p:cNvPr>
          <p:cNvSpPr txBox="1"/>
          <p:nvPr/>
        </p:nvSpPr>
        <p:spPr>
          <a:xfrm>
            <a:off x="11736586" y="2081366"/>
            <a:ext cx="4316213" cy="4426853"/>
          </a:xfrm>
          <a:prstGeom prst="rect">
            <a:avLst/>
          </a:prstGeom>
        </p:spPr>
        <p:txBody>
          <a:bodyPr wrap="square">
            <a:spAutoFit/>
          </a:bodyPr>
          <a:lstStyle>
            <a:defPPr>
              <a:defRPr lang="fr-FR"/>
            </a:defPPr>
            <a:lvl1pPr marL="12700" indent="0" algn="just" defTabSz="914377">
              <a:lnSpc>
                <a:spcPct val="150000"/>
              </a:lnSpc>
              <a:spcBef>
                <a:spcPts val="115"/>
              </a:spcBef>
              <a:buFont typeface="Arial" panose="020B0604020202020204" pitchFamily="34" charset="0"/>
              <a:buNone/>
              <a:defRPr sz="1000" b="1" spc="11">
                <a:solidFill>
                  <a:srgbClr val="2C3176"/>
                </a:solidFill>
                <a:latin typeface="Marianne" charset="0"/>
                <a:ea typeface="Marianne" charset="0"/>
                <a:cs typeface="Marianne" charset="0"/>
              </a:defRPr>
            </a:lvl1pPr>
            <a:lvl2pPr marL="850890" lvl="1" indent="-380990" algn="just" defTabSz="914377">
              <a:lnSpc>
                <a:spcPct val="150000"/>
              </a:lnSpc>
              <a:spcBef>
                <a:spcPts val="115"/>
              </a:spcBef>
              <a:buFont typeface="Arial" panose="020B0604020202020204" pitchFamily="34" charset="0"/>
              <a:buChar char="•"/>
              <a:defRPr sz="1100" b="1" spc="11">
                <a:solidFill>
                  <a:srgbClr val="2C3176"/>
                </a:solidFill>
                <a:latin typeface="Marianne" charset="0"/>
              </a:defRPr>
            </a:lvl2pPr>
          </a:lstStyle>
          <a:p>
            <a:pPr marL="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r>
              <a:rPr kumimoji="0" lang="fr-FR" sz="1600" b="1" i="0" u="none" strike="noStrike" kern="1200" cap="none" spc="11" normalizeH="0" baseline="0" noProof="0">
                <a:ln>
                  <a:noFill/>
                </a:ln>
                <a:solidFill>
                  <a:srgbClr val="2C3176"/>
                </a:solidFill>
                <a:effectLst/>
                <a:uLnTx/>
                <a:uFillTx/>
                <a:latin typeface="Marianne" charset="0"/>
              </a:rPr>
              <a:t>Salle serveur et centre de données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h.1 Intégrer des clauses environnementales lors du choix d’un prestataire d’hébergement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h.2 Utiliser un hébergement signataire du Code de Conduite européen des centres de données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h.4 Regrouper et rationaliser les serveurs</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h.5 Refroidir les serveurs par une solution économe en énergie</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h.6 Définir et mettre en œuvre une stratégie de décommissionnement des services numériques </a:t>
            </a:r>
          </a:p>
          <a:p>
            <a:pPr marL="18000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endParaRPr kumimoji="0" lang="fr-FR" sz="1200" b="0" i="0" u="none" strike="noStrike" kern="1200" cap="none" spc="11" normalizeH="0" baseline="0" noProof="0">
              <a:ln>
                <a:noFill/>
              </a:ln>
              <a:solidFill>
                <a:srgbClr val="2C3176"/>
              </a:solidFill>
              <a:effectLst/>
              <a:uLnTx/>
              <a:uFillTx/>
              <a:latin typeface="Marianne" charset="0"/>
            </a:endParaRPr>
          </a:p>
          <a:p>
            <a:pPr marL="0" marR="0" lvl="0" indent="0" algn="just" defTabSz="914377" rtl="0" eaLnBrk="1" fontAlgn="auto" latinLnBrk="0" hangingPunct="1">
              <a:lnSpc>
                <a:spcPct val="150000"/>
              </a:lnSpc>
              <a:spcBef>
                <a:spcPts val="115"/>
              </a:spcBef>
              <a:spcAft>
                <a:spcPts val="0"/>
              </a:spcAft>
              <a:buClrTx/>
              <a:buSzTx/>
              <a:buFont typeface="Arial" panose="020B0604020202020204" pitchFamily="34" charset="0"/>
              <a:buNone/>
              <a:tabLst/>
              <a:defRPr/>
            </a:pPr>
            <a:r>
              <a:rPr kumimoji="0" lang="fr-FR" sz="1600" b="1" i="0" u="none" strike="noStrike" kern="1200" cap="none" spc="11" normalizeH="0" baseline="0" noProof="0">
                <a:ln>
                  <a:noFill/>
                </a:ln>
                <a:solidFill>
                  <a:srgbClr val="2C3176"/>
                </a:solidFill>
                <a:effectLst/>
                <a:uLnTx/>
                <a:uFillTx/>
                <a:latin typeface="Marianne" charset="0"/>
              </a:rPr>
              <a:t>Fin d’usage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 i.1 Réemployer en remettant en état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 i.2 Réemployer en donnant les équipements fonctionnels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 i.3 Réemployer en vendant les équipements fonctionnels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 i.4 Faire appel à un éco-organisme pour la gestion des DEEE</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i.6 Vérifier le professionnalisme des entreprises de collecte des DEEE</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 i.7 Trier et collecter séparément les consommables </a:t>
            </a:r>
          </a:p>
          <a:p>
            <a:pPr marL="180000" marR="0" lvl="0" indent="0" algn="just" defTabSz="914377" rtl="0" eaLnBrk="1" fontAlgn="auto" latinLnBrk="0" hangingPunct="1">
              <a:lnSpc>
                <a:spcPct val="100000"/>
              </a:lnSpc>
              <a:spcBef>
                <a:spcPts val="115"/>
              </a:spcBef>
              <a:spcAft>
                <a:spcPts val="0"/>
              </a:spcAft>
              <a:buClrTx/>
              <a:buSzTx/>
              <a:buFont typeface="Arial" panose="020B0604020202020204" pitchFamily="34" charset="0"/>
              <a:buNone/>
              <a:tabLst/>
              <a:defRPr/>
            </a:pPr>
            <a:r>
              <a:rPr kumimoji="0" lang="fr-FR" sz="1200" b="0" i="0" u="none" strike="noStrike" kern="1200" cap="none" spc="11" normalizeH="0" baseline="0" noProof="0">
                <a:ln>
                  <a:noFill/>
                </a:ln>
                <a:solidFill>
                  <a:prstClr val="black"/>
                </a:solidFill>
                <a:effectLst/>
                <a:uLnTx/>
                <a:uFillTx/>
                <a:latin typeface="Marianne" charset="0"/>
              </a:rPr>
              <a:t> i.8 Tenir un registre des déchets</a:t>
            </a:r>
            <a:endParaRPr kumimoji="0" lang="en-GB" sz="1200" b="0" i="0" u="none" strike="noStrike" kern="1200" cap="none" spc="11" normalizeH="0" baseline="0" noProof="0">
              <a:ln>
                <a:noFill/>
              </a:ln>
              <a:solidFill>
                <a:prstClr val="black"/>
              </a:solidFill>
              <a:effectLst/>
              <a:uLnTx/>
              <a:uFillTx/>
              <a:latin typeface="Marianne" charset="0"/>
            </a:endParaRPr>
          </a:p>
        </p:txBody>
      </p:sp>
      <p:cxnSp>
        <p:nvCxnSpPr>
          <p:cNvPr id="6" name="Straight Connector 5">
            <a:extLst>
              <a:ext uri="{FF2B5EF4-FFF2-40B4-BE49-F238E27FC236}">
                <a16:creationId xmlns:a16="http://schemas.microsoft.com/office/drawing/2014/main" id="{BB91B8EA-D59D-4BE5-A1FF-7D90F7864B02}"/>
              </a:ext>
            </a:extLst>
          </p:cNvPr>
          <p:cNvCxnSpPr>
            <a:cxnSpLocks/>
          </p:cNvCxnSpPr>
          <p:nvPr/>
        </p:nvCxnSpPr>
        <p:spPr>
          <a:xfrm>
            <a:off x="5431851" y="2030911"/>
            <a:ext cx="0" cy="641295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descr="Shape&#10;&#10;Description automatically generated with low confidence">
            <a:extLst>
              <a:ext uri="{FF2B5EF4-FFF2-40B4-BE49-F238E27FC236}">
                <a16:creationId xmlns:a16="http://schemas.microsoft.com/office/drawing/2014/main" id="{E44B8E3C-A48E-4545-8895-98483DBE5CF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3723" y="2038970"/>
            <a:ext cx="271412" cy="271412"/>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5C07D5A0-350B-44DF-B013-5DCFC7064ED5}"/>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859" y="4511966"/>
            <a:ext cx="305140" cy="305140"/>
          </a:xfrm>
          <a:prstGeom prst="rect">
            <a:avLst/>
          </a:prstGeom>
        </p:spPr>
      </p:pic>
      <p:pic>
        <p:nvPicPr>
          <p:cNvPr id="25" name="Picture 24" descr="Icon&#10;&#10;Description automatically generated">
            <a:extLst>
              <a:ext uri="{FF2B5EF4-FFF2-40B4-BE49-F238E27FC236}">
                <a16:creationId xmlns:a16="http://schemas.microsoft.com/office/drawing/2014/main" id="{DC233A11-65CE-4ACB-9AEA-A2260CAAEC07}"/>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859" y="6240026"/>
            <a:ext cx="305141" cy="305141"/>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BDC1E44A-0344-4A6A-A9FD-C1A6FDBAC18A}"/>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4501" y="7633840"/>
            <a:ext cx="324815" cy="324815"/>
          </a:xfrm>
          <a:prstGeom prst="rect">
            <a:avLst/>
          </a:prstGeom>
        </p:spPr>
      </p:pic>
      <p:pic>
        <p:nvPicPr>
          <p:cNvPr id="32" name="Picture 31" descr="Shape&#10;&#10;Description automatically generated with low confidence">
            <a:extLst>
              <a:ext uri="{FF2B5EF4-FFF2-40B4-BE49-F238E27FC236}">
                <a16:creationId xmlns:a16="http://schemas.microsoft.com/office/drawing/2014/main" id="{53E5C6D1-6FC7-459E-875C-DC0D85EA6E82}"/>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52324" y="2136168"/>
            <a:ext cx="311326" cy="311326"/>
          </a:xfrm>
          <a:prstGeom prst="rect">
            <a:avLst/>
          </a:prstGeom>
        </p:spPr>
      </p:pic>
      <p:pic>
        <p:nvPicPr>
          <p:cNvPr id="34" name="Picture 33" descr="Shape&#10;&#10;Description automatically generated with low confidence">
            <a:extLst>
              <a:ext uri="{FF2B5EF4-FFF2-40B4-BE49-F238E27FC236}">
                <a16:creationId xmlns:a16="http://schemas.microsoft.com/office/drawing/2014/main" id="{24DA7884-A377-4E2D-AA80-D83A2F62C3CA}"/>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26249" y="4058706"/>
            <a:ext cx="337526" cy="337526"/>
          </a:xfrm>
          <a:prstGeom prst="rect">
            <a:avLst/>
          </a:prstGeom>
        </p:spPr>
      </p:pic>
      <p:pic>
        <p:nvPicPr>
          <p:cNvPr id="36" name="Picture 35" descr="Shape&#10;&#10;Description automatically generated with low confidence">
            <a:extLst>
              <a:ext uri="{FF2B5EF4-FFF2-40B4-BE49-F238E27FC236}">
                <a16:creationId xmlns:a16="http://schemas.microsoft.com/office/drawing/2014/main" id="{EE31B181-DC48-4B76-A89C-DAFEFA12456E}"/>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77078" y="5956728"/>
            <a:ext cx="435869" cy="435869"/>
          </a:xfrm>
          <a:prstGeom prst="rect">
            <a:avLst/>
          </a:prstGeom>
        </p:spPr>
      </p:pic>
      <p:pic>
        <p:nvPicPr>
          <p:cNvPr id="38" name="Picture 37" descr="Shape&#10;&#10;Description automatically generated with low confidence">
            <a:extLst>
              <a:ext uri="{FF2B5EF4-FFF2-40B4-BE49-F238E27FC236}">
                <a16:creationId xmlns:a16="http://schemas.microsoft.com/office/drawing/2014/main" id="{E17BBB19-9627-4459-88F4-2CF06C898D16}"/>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1235" y="2149994"/>
            <a:ext cx="337528" cy="337528"/>
          </a:xfrm>
          <a:prstGeom prst="rect">
            <a:avLst/>
          </a:prstGeom>
        </p:spPr>
      </p:pic>
      <p:pic>
        <p:nvPicPr>
          <p:cNvPr id="40" name="Picture 39" descr="Shape&#10;&#10;Description automatically generated with low confidence">
            <a:extLst>
              <a:ext uri="{FF2B5EF4-FFF2-40B4-BE49-F238E27FC236}">
                <a16:creationId xmlns:a16="http://schemas.microsoft.com/office/drawing/2014/main" id="{910668E4-18AC-4D65-B4F5-4E7AA963A142}"/>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5424" y="4528429"/>
            <a:ext cx="329151" cy="329151"/>
          </a:xfrm>
          <a:prstGeom prst="rect">
            <a:avLst/>
          </a:prstGeom>
        </p:spPr>
      </p:pic>
      <p:sp>
        <p:nvSpPr>
          <p:cNvPr id="45" name="Text Placeholder 1">
            <a:extLst>
              <a:ext uri="{FF2B5EF4-FFF2-40B4-BE49-F238E27FC236}">
                <a16:creationId xmlns:a16="http://schemas.microsoft.com/office/drawing/2014/main" id="{6F2E9666-4138-433B-8CF3-72F1C84FB1FE}"/>
              </a:ext>
            </a:extLst>
          </p:cNvPr>
          <p:cNvSpPr txBox="1">
            <a:spLocks/>
          </p:cNvSpPr>
          <p:nvPr/>
        </p:nvSpPr>
        <p:spPr>
          <a:xfrm>
            <a:off x="8051024" y="8884294"/>
            <a:ext cx="10414024" cy="259706"/>
          </a:xfrm>
          <a:prstGeom prst="rect">
            <a:avLst/>
          </a:prstGeom>
        </p:spPr>
        <p:txBody>
          <a:bodyPr wrap="square" lIns="0" tIns="0" rIns="0" bIns="0">
            <a:noAutofit/>
          </a:bodyPr>
          <a:lstStyle>
            <a:defPPr>
              <a:defRPr lang="fr-FR"/>
            </a:defPPr>
            <a:lvl1pPr>
              <a:defRPr sz="1400" kern="0" baseline="30000">
                <a:solidFill>
                  <a:srgbClr val="2C3176"/>
                </a:solidFill>
                <a:latin typeface="Marianne" panose="020B0604020202020204"/>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30000" noProof="0" dirty="0">
                <a:ln>
                  <a:noFill/>
                </a:ln>
                <a:solidFill>
                  <a:srgbClr val="2C3176"/>
                </a:solidFill>
                <a:effectLst/>
                <a:uLnTx/>
                <a:uFillTx/>
                <a:latin typeface="Marianne" panose="020B0604020202020204"/>
                <a:ea typeface="+mn-ea"/>
                <a:cs typeface="Arial" panose="020B0604020202020204" pitchFamily="34" charset="0"/>
              </a:rPr>
              <a:t>Source : Mission interministérielle Numérique écoresponsable - Guide de bonnes pratiques numérique responsable pour les organisations </a:t>
            </a:r>
          </a:p>
        </p:txBody>
      </p:sp>
      <p:cxnSp>
        <p:nvCxnSpPr>
          <p:cNvPr id="26" name="Straight Connector 25">
            <a:extLst>
              <a:ext uri="{FF2B5EF4-FFF2-40B4-BE49-F238E27FC236}">
                <a16:creationId xmlns:a16="http://schemas.microsoft.com/office/drawing/2014/main" id="{81369C82-C89A-4AC9-8BB4-6BE46E77D247}"/>
              </a:ext>
            </a:extLst>
          </p:cNvPr>
          <p:cNvCxnSpPr>
            <a:cxnSpLocks/>
          </p:cNvCxnSpPr>
          <p:nvPr/>
        </p:nvCxnSpPr>
        <p:spPr>
          <a:xfrm>
            <a:off x="11121451" y="2030911"/>
            <a:ext cx="0" cy="64129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469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15" name="object 15"/>
          <p:cNvGrpSpPr/>
          <p:nvPr/>
        </p:nvGrpSpPr>
        <p:grpSpPr>
          <a:xfrm rot="5400000">
            <a:off x="14487029" y="419735"/>
            <a:ext cx="1303020" cy="1377950"/>
            <a:chOff x="845064" y="548305"/>
            <a:chExt cx="1303020" cy="1377950"/>
          </a:xfrm>
        </p:grpSpPr>
        <p:sp>
          <p:nvSpPr>
            <p:cNvPr id="16"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7"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pic>
        <p:nvPicPr>
          <p:cNvPr id="9" name="Image 8">
            <a:extLst>
              <a:ext uri="{FF2B5EF4-FFF2-40B4-BE49-F238E27FC236}">
                <a16:creationId xmlns:a16="http://schemas.microsoft.com/office/drawing/2014/main" id="{555B6A44-184A-4D77-BEA6-41146785F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50" y="277662"/>
            <a:ext cx="2286000" cy="838597"/>
          </a:xfrm>
          <a:prstGeom prst="rect">
            <a:avLst/>
          </a:prstGeom>
        </p:spPr>
      </p:pic>
      <p:sp>
        <p:nvSpPr>
          <p:cNvPr id="12" name="Title 2">
            <a:extLst>
              <a:ext uri="{FF2B5EF4-FFF2-40B4-BE49-F238E27FC236}">
                <a16:creationId xmlns:a16="http://schemas.microsoft.com/office/drawing/2014/main" id="{DF840A13-FB49-4003-A532-A3B38D6D17C4}"/>
              </a:ext>
            </a:extLst>
          </p:cNvPr>
          <p:cNvSpPr txBox="1">
            <a:spLocks/>
          </p:cNvSpPr>
          <p:nvPr/>
        </p:nvSpPr>
        <p:spPr>
          <a:xfrm>
            <a:off x="1947481" y="2765961"/>
            <a:ext cx="13880034" cy="1046440"/>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pPr lvl="0" algn="l"/>
            <a:r>
              <a:rPr lang="fr-FR" sz="3400"/>
              <a:t>Trier les empreintes environnementales, de la plus forte à la plus faible</a:t>
            </a:r>
          </a:p>
        </p:txBody>
      </p:sp>
      <p:sp>
        <p:nvSpPr>
          <p:cNvPr id="13" name="object 18">
            <a:extLst>
              <a:ext uri="{FF2B5EF4-FFF2-40B4-BE49-F238E27FC236}">
                <a16:creationId xmlns:a16="http://schemas.microsoft.com/office/drawing/2014/main" id="{E9EB88CA-85E8-46A8-B4D6-C33C799A2E6E}"/>
              </a:ext>
            </a:extLst>
          </p:cNvPr>
          <p:cNvSpPr txBox="1">
            <a:spLocks/>
          </p:cNvSpPr>
          <p:nvPr/>
        </p:nvSpPr>
        <p:spPr>
          <a:xfrm>
            <a:off x="1112075" y="1753712"/>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pPr>
            <a:r>
              <a:rPr lang="fr-FR" sz="3600" b="1" kern="0" spc="335">
                <a:solidFill>
                  <a:srgbClr val="2C3176"/>
                </a:solidFill>
                <a:highlight>
                  <a:srgbClr val="FCCD00"/>
                </a:highlight>
                <a:latin typeface="Marianne" panose="02000000000000000000"/>
                <a:ea typeface="Marianne ExtraBold" charset="0"/>
                <a:cs typeface="Marianne ExtraBold" charset="0"/>
              </a:rPr>
              <a:t>Question 1</a:t>
            </a:r>
          </a:p>
        </p:txBody>
      </p:sp>
      <p:sp>
        <p:nvSpPr>
          <p:cNvPr id="14" name="Forme libre : forme 13">
            <a:extLst>
              <a:ext uri="{FF2B5EF4-FFF2-40B4-BE49-F238E27FC236}">
                <a16:creationId xmlns:a16="http://schemas.microsoft.com/office/drawing/2014/main" id="{F6F93871-8E6A-43F3-BAD3-C8594B65B495}"/>
              </a:ext>
            </a:extLst>
          </p:cNvPr>
          <p:cNvSpPr/>
          <p:nvPr/>
        </p:nvSpPr>
        <p:spPr>
          <a:xfrm>
            <a:off x="8059032" y="4849116"/>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412"/>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spc="11">
                <a:solidFill>
                  <a:srgbClr val="2C3176"/>
                </a:solidFill>
                <a:latin typeface="Marianne" charset="0"/>
                <a:ea typeface="Marianne" charset="0"/>
                <a:cs typeface="Marianne" charset="0"/>
              </a:rPr>
              <a:t>La construction d’un smartphone</a:t>
            </a:r>
          </a:p>
        </p:txBody>
      </p:sp>
      <p:sp>
        <p:nvSpPr>
          <p:cNvPr id="18" name="Forme libre : forme 17">
            <a:extLst>
              <a:ext uri="{FF2B5EF4-FFF2-40B4-BE49-F238E27FC236}">
                <a16:creationId xmlns:a16="http://schemas.microsoft.com/office/drawing/2014/main" id="{AF27AE40-38C6-4B14-8435-9C9F6957A293}"/>
              </a:ext>
            </a:extLst>
          </p:cNvPr>
          <p:cNvSpPr/>
          <p:nvPr/>
        </p:nvSpPr>
        <p:spPr>
          <a:xfrm>
            <a:off x="5045965" y="6616438"/>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spc="11">
                <a:solidFill>
                  <a:schemeClr val="bg1"/>
                </a:solidFill>
                <a:latin typeface="Marianne" charset="0"/>
                <a:ea typeface="Marianne" charset="0"/>
                <a:cs typeface="Marianne" charset="0"/>
              </a:rPr>
              <a:t>La construction d’un </a:t>
            </a:r>
          </a:p>
          <a:p>
            <a:pPr algn="ctr"/>
            <a:r>
              <a:rPr lang="fr-FR" sz="2400" b="1" spc="11">
                <a:solidFill>
                  <a:schemeClr val="bg1"/>
                </a:solidFill>
                <a:latin typeface="Marianne" charset="0"/>
                <a:ea typeface="Marianne" charset="0"/>
                <a:cs typeface="Marianne" charset="0"/>
              </a:rPr>
              <a:t>ordinateur fixe</a:t>
            </a:r>
          </a:p>
        </p:txBody>
      </p:sp>
      <p:sp>
        <p:nvSpPr>
          <p:cNvPr id="19" name="Forme libre : forme 18">
            <a:extLst>
              <a:ext uri="{FF2B5EF4-FFF2-40B4-BE49-F238E27FC236}">
                <a16:creationId xmlns:a16="http://schemas.microsoft.com/office/drawing/2014/main" id="{35F68111-4D69-4302-AA8B-3842B58C8740}"/>
              </a:ext>
            </a:extLst>
          </p:cNvPr>
          <p:cNvSpPr/>
          <p:nvPr/>
        </p:nvSpPr>
        <p:spPr>
          <a:xfrm>
            <a:off x="9372176" y="6053203"/>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B6C0E0"/>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2400" b="1" spc="11">
                <a:solidFill>
                  <a:srgbClr val="2C3176"/>
                </a:solidFill>
                <a:latin typeface="Marianne" charset="0"/>
                <a:ea typeface="Marianne" charset="0"/>
                <a:cs typeface="Marianne" charset="0"/>
              </a:rPr>
              <a:t>La construction d’un </a:t>
            </a:r>
          </a:p>
          <a:p>
            <a:pPr marL="12700" algn="ctr" defTabSz="914377"/>
            <a:r>
              <a:rPr lang="fr-FR" sz="2400" b="1" spc="11">
                <a:solidFill>
                  <a:srgbClr val="2C3176"/>
                </a:solidFill>
                <a:latin typeface="Marianne" charset="0"/>
                <a:ea typeface="Marianne" charset="0"/>
                <a:cs typeface="Marianne" charset="0"/>
              </a:rPr>
              <a:t>ordinateur portable</a:t>
            </a:r>
          </a:p>
        </p:txBody>
      </p:sp>
      <p:sp>
        <p:nvSpPr>
          <p:cNvPr id="20" name="Forme libre : forme 19">
            <a:extLst>
              <a:ext uri="{FF2B5EF4-FFF2-40B4-BE49-F238E27FC236}">
                <a16:creationId xmlns:a16="http://schemas.microsoft.com/office/drawing/2014/main" id="{B50A1222-6EFA-48F5-B059-0C985D3F8FE0}"/>
              </a:ext>
            </a:extLst>
          </p:cNvPr>
          <p:cNvSpPr/>
          <p:nvPr/>
        </p:nvSpPr>
        <p:spPr>
          <a:xfrm>
            <a:off x="4793462" y="3875598"/>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2C3176"/>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spc="11">
                <a:solidFill>
                  <a:schemeClr val="bg1"/>
                </a:solidFill>
                <a:latin typeface="Marianne" charset="0"/>
                <a:ea typeface="Marianne" charset="0"/>
                <a:cs typeface="Marianne" charset="0"/>
              </a:rPr>
              <a:t>1 année de visioconférence</a:t>
            </a:r>
            <a:endParaRPr lang="fr-FR" sz="2400" b="1">
              <a:solidFill>
                <a:schemeClr val="bg1"/>
              </a:solidFill>
              <a:latin typeface="Marianne" panose="020B0604020202020204"/>
            </a:endParaRPr>
          </a:p>
        </p:txBody>
      </p:sp>
      <p:sp>
        <p:nvSpPr>
          <p:cNvPr id="21" name="Forme libre : forme 20">
            <a:extLst>
              <a:ext uri="{FF2B5EF4-FFF2-40B4-BE49-F238E27FC236}">
                <a16:creationId xmlns:a16="http://schemas.microsoft.com/office/drawing/2014/main" id="{C2C71D5A-7FF0-4682-98D1-519A86ACD9B4}"/>
              </a:ext>
            </a:extLst>
          </p:cNvPr>
          <p:cNvSpPr/>
          <p:nvPr/>
        </p:nvSpPr>
        <p:spPr>
          <a:xfrm>
            <a:off x="8789003" y="7528005"/>
            <a:ext cx="3675718" cy="919033"/>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3B7A0"/>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2400" b="1" spc="11">
                <a:solidFill>
                  <a:schemeClr val="bg1"/>
                </a:solidFill>
                <a:latin typeface="Marianne" charset="0"/>
                <a:ea typeface="Marianne" charset="0"/>
                <a:cs typeface="Marianne" charset="0"/>
              </a:rPr>
              <a:t>1 année de streaming </a:t>
            </a:r>
          </a:p>
          <a:p>
            <a:pPr marL="12700" algn="ctr" defTabSz="914377"/>
            <a:r>
              <a:rPr lang="fr-FR" sz="2400" b="1" spc="11">
                <a:solidFill>
                  <a:schemeClr val="bg1"/>
                </a:solidFill>
                <a:latin typeface="Marianne" charset="0"/>
                <a:ea typeface="Marianne" charset="0"/>
                <a:cs typeface="Marianne" charset="0"/>
              </a:rPr>
              <a:t>(364 heures)</a:t>
            </a:r>
          </a:p>
        </p:txBody>
      </p:sp>
      <p:sp>
        <p:nvSpPr>
          <p:cNvPr id="22" name="Forme libre : forme 21">
            <a:extLst>
              <a:ext uri="{FF2B5EF4-FFF2-40B4-BE49-F238E27FC236}">
                <a16:creationId xmlns:a16="http://schemas.microsoft.com/office/drawing/2014/main" id="{3D0576F2-D89B-4196-B825-CAFCC1C96DC9}"/>
              </a:ext>
            </a:extLst>
          </p:cNvPr>
          <p:cNvSpPr/>
          <p:nvPr/>
        </p:nvSpPr>
        <p:spPr>
          <a:xfrm>
            <a:off x="3208106" y="5318302"/>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2400" b="1" spc="11">
                <a:solidFill>
                  <a:schemeClr val="bg1"/>
                </a:solidFill>
                <a:latin typeface="Marianne" charset="0"/>
                <a:ea typeface="Marianne" charset="0"/>
                <a:cs typeface="Marianne" charset="0"/>
              </a:rPr>
              <a:t>1 année de mails </a:t>
            </a:r>
          </a:p>
          <a:p>
            <a:pPr marL="12700" algn="ctr" defTabSz="914377"/>
            <a:r>
              <a:rPr lang="fr-FR" sz="2400" b="1" spc="11">
                <a:solidFill>
                  <a:schemeClr val="bg1"/>
                </a:solidFill>
                <a:latin typeface="Marianne" charset="0"/>
                <a:ea typeface="Marianne" charset="0"/>
                <a:cs typeface="Marianne" charset="0"/>
              </a:rPr>
              <a:t>(2 600 emails environ)</a:t>
            </a:r>
            <a:endParaRPr lang="fr-FR" sz="2800" b="1" spc="11">
              <a:solidFill>
                <a:schemeClr val="bg1"/>
              </a:solidFill>
              <a:latin typeface="Marianne" charset="0"/>
              <a:ea typeface="Marianne" charset="0"/>
              <a:cs typeface="Marianne" charset="0"/>
            </a:endParaRPr>
          </a:p>
        </p:txBody>
      </p:sp>
      <p:sp>
        <p:nvSpPr>
          <p:cNvPr id="2" name="Title 9">
            <a:extLst>
              <a:ext uri="{FF2B5EF4-FFF2-40B4-BE49-F238E27FC236}">
                <a16:creationId xmlns:a16="http://schemas.microsoft.com/office/drawing/2014/main" id="{400CE0B6-9821-F7DB-0A96-DFA10FF51C49}"/>
              </a:ext>
            </a:extLst>
          </p:cNvPr>
          <p:cNvSpPr txBox="1">
            <a:spLocks/>
          </p:cNvSpPr>
          <p:nvPr/>
        </p:nvSpPr>
        <p:spPr>
          <a:xfrm>
            <a:off x="2636054" y="476355"/>
            <a:ext cx="11678308" cy="1231106"/>
          </a:xfrm>
          <a:prstGeom prst="rect">
            <a:avLst/>
          </a:prstGeom>
        </p:spPr>
        <p:txBody>
          <a:bodyPr wrap="square" lIns="0" tIns="0" rIns="0" bIns="0">
            <a:spAutoFit/>
          </a:bodyPr>
          <a:lstStyle>
            <a:lvl1pPr algn="ctr">
              <a:defRPr lang="fr-FR" sz="4400" b="1" i="0" dirty="0">
                <a:solidFill>
                  <a:srgbClr val="2C3176"/>
                </a:solidFill>
                <a:latin typeface="Marianne" panose="020B0604020202020204" charset="0"/>
                <a:ea typeface="+mj-ea"/>
                <a:cs typeface="Arial"/>
              </a:defRPr>
            </a:lvl1pPr>
          </a:lstStyle>
          <a:p>
            <a:r>
              <a:rPr lang="fr-FR" sz="4000" dirty="0"/>
              <a:t>Autres exemples de questions et chiffres clés sur le Numérique responsable</a:t>
            </a:r>
          </a:p>
        </p:txBody>
      </p:sp>
    </p:spTree>
    <p:extLst>
      <p:ext uri="{BB962C8B-B14F-4D97-AF65-F5344CB8AC3E}">
        <p14:creationId xmlns:p14="http://schemas.microsoft.com/office/powerpoint/2010/main" val="4005580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15" name="object 15"/>
          <p:cNvGrpSpPr/>
          <p:nvPr/>
        </p:nvGrpSpPr>
        <p:grpSpPr>
          <a:xfrm rot="5400000">
            <a:off x="14487029" y="419735"/>
            <a:ext cx="1303020" cy="1377950"/>
            <a:chOff x="845064" y="548305"/>
            <a:chExt cx="1303020" cy="1377950"/>
          </a:xfrm>
        </p:grpSpPr>
        <p:sp>
          <p:nvSpPr>
            <p:cNvPr id="16"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7"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pic>
        <p:nvPicPr>
          <p:cNvPr id="9" name="Image 8">
            <a:extLst>
              <a:ext uri="{FF2B5EF4-FFF2-40B4-BE49-F238E27FC236}">
                <a16:creationId xmlns:a16="http://schemas.microsoft.com/office/drawing/2014/main" id="{555B6A44-184A-4D77-BEA6-41146785F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50" y="277662"/>
            <a:ext cx="2286000" cy="838597"/>
          </a:xfrm>
          <a:prstGeom prst="rect">
            <a:avLst/>
          </a:prstGeom>
        </p:spPr>
      </p:pic>
      <p:sp>
        <p:nvSpPr>
          <p:cNvPr id="12" name="Title 2">
            <a:extLst>
              <a:ext uri="{FF2B5EF4-FFF2-40B4-BE49-F238E27FC236}">
                <a16:creationId xmlns:a16="http://schemas.microsoft.com/office/drawing/2014/main" id="{DF840A13-FB49-4003-A532-A3B38D6D17C4}"/>
              </a:ext>
            </a:extLst>
          </p:cNvPr>
          <p:cNvSpPr txBox="1">
            <a:spLocks/>
          </p:cNvSpPr>
          <p:nvPr/>
        </p:nvSpPr>
        <p:spPr>
          <a:xfrm>
            <a:off x="2045355" y="2465544"/>
            <a:ext cx="13683045" cy="984885"/>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pPr lvl="0" algn="l"/>
            <a:r>
              <a:rPr lang="fr-FR" sz="3200"/>
              <a:t>En général, la majorité de votre empreinte numérique provient de la construction de vos appareils et non de leur usage</a:t>
            </a:r>
          </a:p>
        </p:txBody>
      </p:sp>
      <p:sp>
        <p:nvSpPr>
          <p:cNvPr id="13" name="object 18">
            <a:extLst>
              <a:ext uri="{FF2B5EF4-FFF2-40B4-BE49-F238E27FC236}">
                <a16:creationId xmlns:a16="http://schemas.microsoft.com/office/drawing/2014/main" id="{E9EB88CA-85E8-46A8-B4D6-C33C799A2E6E}"/>
              </a:ext>
            </a:extLst>
          </p:cNvPr>
          <p:cNvSpPr txBox="1">
            <a:spLocks/>
          </p:cNvSpPr>
          <p:nvPr/>
        </p:nvSpPr>
        <p:spPr>
          <a:xfrm>
            <a:off x="1112075" y="1753712"/>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pPr>
            <a:r>
              <a:rPr lang="fr-FR" sz="3600" b="1" kern="0" spc="335">
                <a:solidFill>
                  <a:srgbClr val="2C3176"/>
                </a:solidFill>
                <a:highlight>
                  <a:srgbClr val="FCCD00"/>
                </a:highlight>
                <a:latin typeface="Marianne" panose="02000000000000000000"/>
                <a:ea typeface="Marianne ExtraBold" charset="0"/>
                <a:cs typeface="Marianne ExtraBold" charset="0"/>
              </a:rPr>
              <a:t>Question 1 - Réponse</a:t>
            </a:r>
          </a:p>
        </p:txBody>
      </p:sp>
      <p:sp>
        <p:nvSpPr>
          <p:cNvPr id="14" name="Forme libre : forme 13">
            <a:extLst>
              <a:ext uri="{FF2B5EF4-FFF2-40B4-BE49-F238E27FC236}">
                <a16:creationId xmlns:a16="http://schemas.microsoft.com/office/drawing/2014/main" id="{F6F93871-8E6A-43F3-BAD3-C8594B65B495}"/>
              </a:ext>
            </a:extLst>
          </p:cNvPr>
          <p:cNvSpPr/>
          <p:nvPr/>
        </p:nvSpPr>
        <p:spPr>
          <a:xfrm>
            <a:off x="1947481" y="6792883"/>
            <a:ext cx="3675718" cy="956207"/>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412"/>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spc="11">
                <a:solidFill>
                  <a:srgbClr val="2C3176"/>
                </a:solidFill>
                <a:latin typeface="Marianne" charset="0"/>
                <a:ea typeface="Marianne" charset="0"/>
                <a:cs typeface="Marianne" charset="0"/>
              </a:rPr>
              <a:t>La construction d’un smartphone</a:t>
            </a:r>
          </a:p>
        </p:txBody>
      </p:sp>
      <p:sp>
        <p:nvSpPr>
          <p:cNvPr id="18" name="Forme libre : forme 17">
            <a:extLst>
              <a:ext uri="{FF2B5EF4-FFF2-40B4-BE49-F238E27FC236}">
                <a16:creationId xmlns:a16="http://schemas.microsoft.com/office/drawing/2014/main" id="{AF27AE40-38C6-4B14-8435-9C9F6957A293}"/>
              </a:ext>
            </a:extLst>
          </p:cNvPr>
          <p:cNvSpPr/>
          <p:nvPr/>
        </p:nvSpPr>
        <p:spPr>
          <a:xfrm>
            <a:off x="1947481" y="3620539"/>
            <a:ext cx="3675718" cy="95146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spc="11">
                <a:solidFill>
                  <a:schemeClr val="bg1"/>
                </a:solidFill>
                <a:latin typeface="Marianne" charset="0"/>
                <a:ea typeface="Marianne" charset="0"/>
                <a:cs typeface="Marianne" charset="0"/>
              </a:rPr>
              <a:t>La construction d’un </a:t>
            </a:r>
          </a:p>
          <a:p>
            <a:pPr algn="ctr"/>
            <a:r>
              <a:rPr lang="fr-FR" sz="2400" b="1" spc="11">
                <a:solidFill>
                  <a:schemeClr val="bg1"/>
                </a:solidFill>
                <a:latin typeface="Marianne" charset="0"/>
                <a:ea typeface="Marianne" charset="0"/>
                <a:cs typeface="Marianne" charset="0"/>
              </a:rPr>
              <a:t>ordinateur fixe</a:t>
            </a:r>
          </a:p>
        </p:txBody>
      </p:sp>
      <p:sp>
        <p:nvSpPr>
          <p:cNvPr id="19" name="Forme libre : forme 18">
            <a:extLst>
              <a:ext uri="{FF2B5EF4-FFF2-40B4-BE49-F238E27FC236}">
                <a16:creationId xmlns:a16="http://schemas.microsoft.com/office/drawing/2014/main" id="{35F68111-4D69-4302-AA8B-3842B58C8740}"/>
              </a:ext>
            </a:extLst>
          </p:cNvPr>
          <p:cNvSpPr/>
          <p:nvPr/>
        </p:nvSpPr>
        <p:spPr>
          <a:xfrm>
            <a:off x="2072474" y="5089782"/>
            <a:ext cx="3675718" cy="951461"/>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B6C0E0"/>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2400" b="1" spc="11">
                <a:solidFill>
                  <a:srgbClr val="2C3176"/>
                </a:solidFill>
                <a:latin typeface="Marianne" charset="0"/>
                <a:ea typeface="Marianne" charset="0"/>
                <a:cs typeface="Marianne" charset="0"/>
              </a:rPr>
              <a:t>La construction d’un </a:t>
            </a:r>
          </a:p>
          <a:p>
            <a:pPr marL="12700" algn="ctr" defTabSz="914377"/>
            <a:r>
              <a:rPr lang="fr-FR" sz="2400" b="1" spc="11">
                <a:solidFill>
                  <a:srgbClr val="2C3176"/>
                </a:solidFill>
                <a:latin typeface="Marianne" charset="0"/>
                <a:ea typeface="Marianne" charset="0"/>
                <a:cs typeface="Marianne" charset="0"/>
              </a:rPr>
              <a:t>ordinateur portable</a:t>
            </a:r>
          </a:p>
        </p:txBody>
      </p:sp>
      <p:sp>
        <p:nvSpPr>
          <p:cNvPr id="20" name="Forme libre : forme 19">
            <a:extLst>
              <a:ext uri="{FF2B5EF4-FFF2-40B4-BE49-F238E27FC236}">
                <a16:creationId xmlns:a16="http://schemas.microsoft.com/office/drawing/2014/main" id="{B50A1222-6EFA-48F5-B059-0C985D3F8FE0}"/>
              </a:ext>
            </a:extLst>
          </p:cNvPr>
          <p:cNvSpPr/>
          <p:nvPr/>
        </p:nvSpPr>
        <p:spPr>
          <a:xfrm>
            <a:off x="9324980" y="6792883"/>
            <a:ext cx="3675718" cy="95146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2C3176"/>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2400" b="1" spc="11">
                <a:solidFill>
                  <a:schemeClr val="bg1"/>
                </a:solidFill>
                <a:latin typeface="Marianne" charset="0"/>
                <a:ea typeface="Marianne" charset="0"/>
                <a:cs typeface="Marianne" charset="0"/>
              </a:rPr>
              <a:t>1 année de mails </a:t>
            </a:r>
          </a:p>
          <a:p>
            <a:pPr marL="12700" algn="ctr" defTabSz="914377"/>
            <a:r>
              <a:rPr lang="fr-FR" sz="2400" b="1" spc="11">
                <a:solidFill>
                  <a:schemeClr val="bg1"/>
                </a:solidFill>
                <a:latin typeface="Marianne" charset="0"/>
                <a:ea typeface="Marianne" charset="0"/>
                <a:cs typeface="Marianne" charset="0"/>
              </a:rPr>
              <a:t>(2 600 emails environ)</a:t>
            </a:r>
            <a:endParaRPr lang="fr-FR" sz="2800" b="1" spc="11">
              <a:solidFill>
                <a:schemeClr val="bg1"/>
              </a:solidFill>
              <a:latin typeface="Marianne" charset="0"/>
              <a:ea typeface="Marianne" charset="0"/>
              <a:cs typeface="Marianne" charset="0"/>
            </a:endParaRPr>
          </a:p>
        </p:txBody>
      </p:sp>
      <p:sp>
        <p:nvSpPr>
          <p:cNvPr id="21" name="Forme libre : forme 20">
            <a:extLst>
              <a:ext uri="{FF2B5EF4-FFF2-40B4-BE49-F238E27FC236}">
                <a16:creationId xmlns:a16="http://schemas.microsoft.com/office/drawing/2014/main" id="{C2C71D5A-7FF0-4682-98D1-519A86ACD9B4}"/>
              </a:ext>
            </a:extLst>
          </p:cNvPr>
          <p:cNvSpPr/>
          <p:nvPr/>
        </p:nvSpPr>
        <p:spPr>
          <a:xfrm>
            <a:off x="9324980" y="5089782"/>
            <a:ext cx="3675718" cy="95146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3B7A0"/>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2400" b="1" spc="11">
                <a:solidFill>
                  <a:schemeClr val="bg1"/>
                </a:solidFill>
                <a:latin typeface="Marianne" charset="0"/>
                <a:ea typeface="Marianne" charset="0"/>
                <a:cs typeface="Marianne" charset="0"/>
              </a:rPr>
              <a:t>1 année de visioconférence</a:t>
            </a:r>
          </a:p>
        </p:txBody>
      </p:sp>
      <p:sp>
        <p:nvSpPr>
          <p:cNvPr id="22" name="Forme libre : forme 21">
            <a:extLst>
              <a:ext uri="{FF2B5EF4-FFF2-40B4-BE49-F238E27FC236}">
                <a16:creationId xmlns:a16="http://schemas.microsoft.com/office/drawing/2014/main" id="{3D0576F2-D89B-4196-B825-CAFCC1C96DC9}"/>
              </a:ext>
            </a:extLst>
          </p:cNvPr>
          <p:cNvSpPr/>
          <p:nvPr/>
        </p:nvSpPr>
        <p:spPr>
          <a:xfrm>
            <a:off x="9324980" y="3620538"/>
            <a:ext cx="3675718" cy="95146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2400" b="1" spc="11">
                <a:solidFill>
                  <a:schemeClr val="bg1"/>
                </a:solidFill>
                <a:latin typeface="Marianne" charset="0"/>
                <a:ea typeface="Marianne" charset="0"/>
                <a:cs typeface="Marianne" charset="0"/>
              </a:rPr>
              <a:t>1 année de streaming </a:t>
            </a:r>
          </a:p>
          <a:p>
            <a:pPr marL="12700" algn="ctr" defTabSz="914377"/>
            <a:r>
              <a:rPr lang="fr-FR" sz="2400" b="1" spc="11">
                <a:solidFill>
                  <a:schemeClr val="bg1"/>
                </a:solidFill>
                <a:latin typeface="Marianne" charset="0"/>
                <a:ea typeface="Marianne" charset="0"/>
                <a:cs typeface="Marianne" charset="0"/>
              </a:rPr>
              <a:t>(364 heures)</a:t>
            </a:r>
            <a:endParaRPr lang="fr-FR" sz="2800" b="1" spc="11">
              <a:solidFill>
                <a:schemeClr val="bg1"/>
              </a:solidFill>
              <a:latin typeface="Marianne" charset="0"/>
              <a:ea typeface="Marianne" charset="0"/>
              <a:cs typeface="Marianne" charset="0"/>
            </a:endParaRPr>
          </a:p>
        </p:txBody>
      </p:sp>
      <p:sp>
        <p:nvSpPr>
          <p:cNvPr id="2" name="Rectangle 1">
            <a:extLst>
              <a:ext uri="{FF2B5EF4-FFF2-40B4-BE49-F238E27FC236}">
                <a16:creationId xmlns:a16="http://schemas.microsoft.com/office/drawing/2014/main" id="{1A1AA85F-21F8-44BF-AB3D-6F2652EA7DEC}"/>
              </a:ext>
            </a:extLst>
          </p:cNvPr>
          <p:cNvSpPr/>
          <p:nvPr/>
        </p:nvSpPr>
        <p:spPr>
          <a:xfrm>
            <a:off x="5904236" y="3983512"/>
            <a:ext cx="1569853" cy="461665"/>
          </a:xfrm>
          <a:prstGeom prst="rect">
            <a:avLst/>
          </a:prstGeom>
        </p:spPr>
        <p:txBody>
          <a:bodyPr wrap="none">
            <a:spAutoFit/>
          </a:bodyPr>
          <a:lstStyle/>
          <a:p>
            <a:r>
              <a:rPr lang="fr-FR" sz="2400" b="1" spc="11">
                <a:solidFill>
                  <a:srgbClr val="03B7A0"/>
                </a:solidFill>
                <a:latin typeface="Marianne" charset="0"/>
              </a:rPr>
              <a:t>417 kg </a:t>
            </a:r>
            <a:r>
              <a:rPr lang="fr-FR" sz="2400" b="1" spc="11">
                <a:solidFill>
                  <a:srgbClr val="03B7A0"/>
                </a:solidFill>
                <a:latin typeface="Marianne" charset="0"/>
                <a:ea typeface="Marianne" charset="0"/>
                <a:cs typeface="Marianne" charset="0"/>
              </a:rPr>
              <a:t>CO</a:t>
            </a:r>
            <a:r>
              <a:rPr lang="fr-FR" sz="2400" b="1" spc="11" baseline="-25000">
                <a:solidFill>
                  <a:srgbClr val="03B7A0"/>
                </a:solidFill>
                <a:latin typeface="Marianne" charset="0"/>
                <a:ea typeface="Marianne" charset="0"/>
                <a:cs typeface="Marianne" charset="0"/>
              </a:rPr>
              <a:t>2</a:t>
            </a:r>
            <a:endParaRPr lang="fr-FR" sz="2400"/>
          </a:p>
        </p:txBody>
      </p:sp>
      <p:sp>
        <p:nvSpPr>
          <p:cNvPr id="4" name="Rectangle 3">
            <a:extLst>
              <a:ext uri="{FF2B5EF4-FFF2-40B4-BE49-F238E27FC236}">
                <a16:creationId xmlns:a16="http://schemas.microsoft.com/office/drawing/2014/main" id="{EF63FD60-AD56-4ACF-8E2A-C4689FDC8276}"/>
              </a:ext>
            </a:extLst>
          </p:cNvPr>
          <p:cNvSpPr/>
          <p:nvPr/>
        </p:nvSpPr>
        <p:spPr>
          <a:xfrm>
            <a:off x="5904236" y="5462739"/>
            <a:ext cx="1640193" cy="461665"/>
          </a:xfrm>
          <a:prstGeom prst="rect">
            <a:avLst/>
          </a:prstGeom>
        </p:spPr>
        <p:txBody>
          <a:bodyPr wrap="none">
            <a:spAutoFit/>
          </a:bodyPr>
          <a:lstStyle/>
          <a:p>
            <a:r>
              <a:rPr lang="fr-FR" sz="2400" b="1" spc="11">
                <a:solidFill>
                  <a:srgbClr val="03B7A0"/>
                </a:solidFill>
                <a:latin typeface="Marianne" charset="0"/>
              </a:rPr>
              <a:t>135 kg </a:t>
            </a:r>
            <a:r>
              <a:rPr lang="fr-FR" sz="2400" b="1" spc="11">
                <a:solidFill>
                  <a:srgbClr val="03B7A0"/>
                </a:solidFill>
                <a:latin typeface="Marianne" charset="0"/>
                <a:ea typeface="Marianne" charset="0"/>
                <a:cs typeface="Marianne" charset="0"/>
              </a:rPr>
              <a:t>CO</a:t>
            </a:r>
            <a:r>
              <a:rPr lang="fr-FR" sz="2400" b="1" spc="11" baseline="-25000">
                <a:solidFill>
                  <a:srgbClr val="03B7A0"/>
                </a:solidFill>
                <a:latin typeface="Marianne" charset="0"/>
                <a:ea typeface="Marianne" charset="0"/>
                <a:cs typeface="Marianne" charset="0"/>
              </a:rPr>
              <a:t>2</a:t>
            </a:r>
            <a:r>
              <a:rPr lang="fr-FR" sz="2400" spc="11">
                <a:solidFill>
                  <a:srgbClr val="2C3176"/>
                </a:solidFill>
                <a:latin typeface="Marianne" charset="0"/>
                <a:ea typeface="Marianne" charset="0"/>
                <a:cs typeface="Marianne" charset="0"/>
              </a:rPr>
              <a:t> </a:t>
            </a:r>
            <a:endParaRPr lang="fr-FR" sz="2400"/>
          </a:p>
        </p:txBody>
      </p:sp>
      <p:sp>
        <p:nvSpPr>
          <p:cNvPr id="5" name="Rectangle 4">
            <a:extLst>
              <a:ext uri="{FF2B5EF4-FFF2-40B4-BE49-F238E27FC236}">
                <a16:creationId xmlns:a16="http://schemas.microsoft.com/office/drawing/2014/main" id="{C7FE3F44-0F2A-42E4-8B4E-5C8D361EA98E}"/>
              </a:ext>
            </a:extLst>
          </p:cNvPr>
          <p:cNvSpPr/>
          <p:nvPr/>
        </p:nvSpPr>
        <p:spPr>
          <a:xfrm>
            <a:off x="5904236" y="7154708"/>
            <a:ext cx="1460400" cy="461665"/>
          </a:xfrm>
          <a:prstGeom prst="rect">
            <a:avLst/>
          </a:prstGeom>
        </p:spPr>
        <p:txBody>
          <a:bodyPr wrap="none">
            <a:spAutoFit/>
          </a:bodyPr>
          <a:lstStyle/>
          <a:p>
            <a:r>
              <a:rPr lang="fr-FR" sz="2400" b="1" spc="11">
                <a:solidFill>
                  <a:srgbClr val="03B7A0"/>
                </a:solidFill>
                <a:latin typeface="Marianne" charset="0"/>
              </a:rPr>
              <a:t>31 kg </a:t>
            </a:r>
            <a:r>
              <a:rPr lang="fr-FR" sz="2400" b="1" spc="11">
                <a:solidFill>
                  <a:srgbClr val="03B7A0"/>
                </a:solidFill>
                <a:latin typeface="Marianne" charset="0"/>
                <a:ea typeface="Marianne" charset="0"/>
                <a:cs typeface="Marianne" charset="0"/>
              </a:rPr>
              <a:t>CO</a:t>
            </a:r>
            <a:r>
              <a:rPr lang="fr-FR" sz="2400" b="1" spc="11" baseline="-25000">
                <a:solidFill>
                  <a:srgbClr val="03B7A0"/>
                </a:solidFill>
                <a:latin typeface="Marianne" charset="0"/>
                <a:ea typeface="Marianne" charset="0"/>
                <a:cs typeface="Marianne" charset="0"/>
              </a:rPr>
              <a:t>2 </a:t>
            </a:r>
            <a:endParaRPr lang="fr-FR" sz="2400"/>
          </a:p>
        </p:txBody>
      </p:sp>
      <p:sp>
        <p:nvSpPr>
          <p:cNvPr id="6" name="Rectangle 5">
            <a:extLst>
              <a:ext uri="{FF2B5EF4-FFF2-40B4-BE49-F238E27FC236}">
                <a16:creationId xmlns:a16="http://schemas.microsoft.com/office/drawing/2014/main" id="{9D33560B-420E-47BC-B927-5FF4F586E61C}"/>
              </a:ext>
            </a:extLst>
          </p:cNvPr>
          <p:cNvSpPr/>
          <p:nvPr/>
        </p:nvSpPr>
        <p:spPr>
          <a:xfrm>
            <a:off x="13457683" y="3982364"/>
            <a:ext cx="1460400" cy="461665"/>
          </a:xfrm>
          <a:prstGeom prst="rect">
            <a:avLst/>
          </a:prstGeom>
        </p:spPr>
        <p:txBody>
          <a:bodyPr wrap="none">
            <a:spAutoFit/>
          </a:bodyPr>
          <a:lstStyle/>
          <a:p>
            <a:r>
              <a:rPr lang="fr-FR" sz="2400" b="1" spc="11">
                <a:solidFill>
                  <a:srgbClr val="03B7A0"/>
                </a:solidFill>
                <a:latin typeface="Marianne" charset="0"/>
              </a:rPr>
              <a:t>12 kg </a:t>
            </a:r>
            <a:r>
              <a:rPr lang="fr-FR" sz="2400" b="1" spc="11">
                <a:solidFill>
                  <a:srgbClr val="03B7A0"/>
                </a:solidFill>
                <a:latin typeface="Marianne" charset="0"/>
                <a:ea typeface="Marianne" charset="0"/>
                <a:cs typeface="Marianne" charset="0"/>
              </a:rPr>
              <a:t>CO</a:t>
            </a:r>
            <a:r>
              <a:rPr lang="fr-FR" sz="2400" b="1" spc="11" baseline="-25000">
                <a:solidFill>
                  <a:srgbClr val="03B7A0"/>
                </a:solidFill>
                <a:latin typeface="Marianne" charset="0"/>
                <a:ea typeface="Marianne" charset="0"/>
                <a:cs typeface="Marianne" charset="0"/>
              </a:rPr>
              <a:t>2 </a:t>
            </a:r>
            <a:endParaRPr lang="fr-FR" sz="2400"/>
          </a:p>
        </p:txBody>
      </p:sp>
      <p:sp>
        <p:nvSpPr>
          <p:cNvPr id="7" name="Rectangle 6">
            <a:extLst>
              <a:ext uri="{FF2B5EF4-FFF2-40B4-BE49-F238E27FC236}">
                <a16:creationId xmlns:a16="http://schemas.microsoft.com/office/drawing/2014/main" id="{E2D1F5F6-1CF6-45A3-84D6-1B16C7133DFD}"/>
              </a:ext>
            </a:extLst>
          </p:cNvPr>
          <p:cNvSpPr/>
          <p:nvPr/>
        </p:nvSpPr>
        <p:spPr>
          <a:xfrm>
            <a:off x="13457683" y="5451607"/>
            <a:ext cx="1541961" cy="461665"/>
          </a:xfrm>
          <a:prstGeom prst="rect">
            <a:avLst/>
          </a:prstGeom>
        </p:spPr>
        <p:txBody>
          <a:bodyPr wrap="none">
            <a:spAutoFit/>
          </a:bodyPr>
          <a:lstStyle/>
          <a:p>
            <a:r>
              <a:rPr lang="fr-FR" sz="2400" b="1" spc="11">
                <a:solidFill>
                  <a:srgbClr val="03B7A0"/>
                </a:solidFill>
                <a:latin typeface="Marianne" charset="0"/>
              </a:rPr>
              <a:t>1,3 kg </a:t>
            </a:r>
            <a:r>
              <a:rPr lang="fr-FR" sz="2400" b="1" spc="11">
                <a:solidFill>
                  <a:srgbClr val="03B7A0"/>
                </a:solidFill>
                <a:latin typeface="Marianne" charset="0"/>
                <a:ea typeface="Marianne" charset="0"/>
                <a:cs typeface="Marianne" charset="0"/>
              </a:rPr>
              <a:t>CO</a:t>
            </a:r>
            <a:r>
              <a:rPr lang="fr-FR" sz="2400" b="1" spc="11" baseline="-25000">
                <a:solidFill>
                  <a:srgbClr val="03B7A0"/>
                </a:solidFill>
                <a:latin typeface="Marianne" charset="0"/>
                <a:ea typeface="Marianne" charset="0"/>
                <a:cs typeface="Marianne" charset="0"/>
              </a:rPr>
              <a:t>2 </a:t>
            </a:r>
            <a:endParaRPr lang="fr-FR" sz="2400"/>
          </a:p>
        </p:txBody>
      </p:sp>
      <p:sp>
        <p:nvSpPr>
          <p:cNvPr id="8" name="Rectangle 7">
            <a:extLst>
              <a:ext uri="{FF2B5EF4-FFF2-40B4-BE49-F238E27FC236}">
                <a16:creationId xmlns:a16="http://schemas.microsoft.com/office/drawing/2014/main" id="{D2F88927-C135-4F74-ABDE-75416C871303}"/>
              </a:ext>
            </a:extLst>
          </p:cNvPr>
          <p:cNvSpPr/>
          <p:nvPr/>
        </p:nvSpPr>
        <p:spPr>
          <a:xfrm>
            <a:off x="13474995" y="7154707"/>
            <a:ext cx="1507336" cy="461665"/>
          </a:xfrm>
          <a:prstGeom prst="rect">
            <a:avLst/>
          </a:prstGeom>
        </p:spPr>
        <p:txBody>
          <a:bodyPr wrap="square">
            <a:spAutoFit/>
          </a:bodyPr>
          <a:lstStyle/>
          <a:p>
            <a:pPr marL="12700" defTabSz="914377"/>
            <a:r>
              <a:rPr lang="fr-FR" sz="2400" b="1" spc="11">
                <a:solidFill>
                  <a:srgbClr val="03B7A0"/>
                </a:solidFill>
                <a:latin typeface="Marianne" charset="0"/>
                <a:ea typeface="Marianne" charset="0"/>
                <a:cs typeface="Marianne" charset="0"/>
              </a:rPr>
              <a:t>0,3 kg CO</a:t>
            </a:r>
            <a:r>
              <a:rPr lang="fr-FR" sz="2400" b="1" spc="11" baseline="-25000">
                <a:solidFill>
                  <a:srgbClr val="03B7A0"/>
                </a:solidFill>
                <a:latin typeface="Marianne" charset="0"/>
                <a:ea typeface="Marianne" charset="0"/>
                <a:cs typeface="Marianne" charset="0"/>
              </a:rPr>
              <a:t>2</a:t>
            </a:r>
            <a:endParaRPr lang="fr-FR" sz="2800" b="1" spc="11" baseline="-25000">
              <a:solidFill>
                <a:srgbClr val="03B7A0"/>
              </a:solidFill>
              <a:latin typeface="Marianne" charset="0"/>
              <a:ea typeface="Marianne" charset="0"/>
              <a:cs typeface="Marianne" charset="0"/>
            </a:endParaRPr>
          </a:p>
        </p:txBody>
      </p:sp>
    </p:spTree>
    <p:extLst>
      <p:ext uri="{BB962C8B-B14F-4D97-AF65-F5344CB8AC3E}">
        <p14:creationId xmlns:p14="http://schemas.microsoft.com/office/powerpoint/2010/main" val="1412693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15" name="object 15"/>
          <p:cNvGrpSpPr/>
          <p:nvPr/>
        </p:nvGrpSpPr>
        <p:grpSpPr>
          <a:xfrm rot="5400000">
            <a:off x="14487029" y="419735"/>
            <a:ext cx="1303020" cy="1377950"/>
            <a:chOff x="845064" y="548305"/>
            <a:chExt cx="1303020" cy="1377950"/>
          </a:xfrm>
        </p:grpSpPr>
        <p:sp>
          <p:nvSpPr>
            <p:cNvPr id="16"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7"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pic>
        <p:nvPicPr>
          <p:cNvPr id="9" name="Image 8">
            <a:extLst>
              <a:ext uri="{FF2B5EF4-FFF2-40B4-BE49-F238E27FC236}">
                <a16:creationId xmlns:a16="http://schemas.microsoft.com/office/drawing/2014/main" id="{555B6A44-184A-4D77-BEA6-41146785F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50" y="277662"/>
            <a:ext cx="2286000" cy="838597"/>
          </a:xfrm>
          <a:prstGeom prst="rect">
            <a:avLst/>
          </a:prstGeom>
        </p:spPr>
      </p:pic>
      <p:sp>
        <p:nvSpPr>
          <p:cNvPr id="12" name="Title 2">
            <a:extLst>
              <a:ext uri="{FF2B5EF4-FFF2-40B4-BE49-F238E27FC236}">
                <a16:creationId xmlns:a16="http://schemas.microsoft.com/office/drawing/2014/main" id="{DF840A13-FB49-4003-A532-A3B38D6D17C4}"/>
              </a:ext>
            </a:extLst>
          </p:cNvPr>
          <p:cNvSpPr txBox="1">
            <a:spLocks/>
          </p:cNvSpPr>
          <p:nvPr/>
        </p:nvSpPr>
        <p:spPr>
          <a:xfrm>
            <a:off x="1947481" y="2765961"/>
            <a:ext cx="13683045" cy="1107996"/>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pPr lvl="0" algn="l"/>
            <a:r>
              <a:rPr lang="fr-FR" sz="3600" spc="11">
                <a:ea typeface="Marianne" charset="0"/>
                <a:cs typeface="Marianne" charset="0"/>
              </a:rPr>
              <a:t>Quel poids en matières premières est nécessaire dans la production d’un ordinateur portable de 2 kg ?</a:t>
            </a:r>
            <a:endParaRPr lang="fr-FR" sz="3600"/>
          </a:p>
        </p:txBody>
      </p:sp>
      <p:sp>
        <p:nvSpPr>
          <p:cNvPr id="13" name="object 18">
            <a:extLst>
              <a:ext uri="{FF2B5EF4-FFF2-40B4-BE49-F238E27FC236}">
                <a16:creationId xmlns:a16="http://schemas.microsoft.com/office/drawing/2014/main" id="{E9EB88CA-85E8-46A8-B4D6-C33C799A2E6E}"/>
              </a:ext>
            </a:extLst>
          </p:cNvPr>
          <p:cNvSpPr txBox="1">
            <a:spLocks/>
          </p:cNvSpPr>
          <p:nvPr/>
        </p:nvSpPr>
        <p:spPr>
          <a:xfrm>
            <a:off x="1112075" y="1753712"/>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pPr>
            <a:r>
              <a:rPr lang="fr-FR" sz="3600" b="1" kern="0" spc="335">
                <a:solidFill>
                  <a:srgbClr val="2C3176"/>
                </a:solidFill>
                <a:highlight>
                  <a:srgbClr val="FCCD00"/>
                </a:highlight>
                <a:latin typeface="Marianne" panose="02000000000000000000"/>
                <a:ea typeface="Marianne ExtraBold" charset="0"/>
                <a:cs typeface="Marianne ExtraBold" charset="0"/>
              </a:rPr>
              <a:t>Question 2</a:t>
            </a:r>
          </a:p>
        </p:txBody>
      </p:sp>
      <p:sp>
        <p:nvSpPr>
          <p:cNvPr id="14" name="Forme libre : forme 13">
            <a:extLst>
              <a:ext uri="{FF2B5EF4-FFF2-40B4-BE49-F238E27FC236}">
                <a16:creationId xmlns:a16="http://schemas.microsoft.com/office/drawing/2014/main" id="{F6F93871-8E6A-43F3-BAD3-C8594B65B495}"/>
              </a:ext>
            </a:extLst>
          </p:cNvPr>
          <p:cNvSpPr/>
          <p:nvPr/>
        </p:nvSpPr>
        <p:spPr>
          <a:xfrm>
            <a:off x="11209811" y="5163445"/>
            <a:ext cx="1661581" cy="717605"/>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412"/>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3100" b="1" spc="11">
                <a:solidFill>
                  <a:srgbClr val="2C3176"/>
                </a:solidFill>
                <a:latin typeface="Marianne" charset="0"/>
                <a:ea typeface="Marianne" charset="0"/>
                <a:cs typeface="Marianne" charset="0"/>
              </a:rPr>
              <a:t>1 tonne</a:t>
            </a:r>
          </a:p>
        </p:txBody>
      </p:sp>
      <p:sp>
        <p:nvSpPr>
          <p:cNvPr id="18" name="Forme libre : forme 17">
            <a:extLst>
              <a:ext uri="{FF2B5EF4-FFF2-40B4-BE49-F238E27FC236}">
                <a16:creationId xmlns:a16="http://schemas.microsoft.com/office/drawing/2014/main" id="{AF27AE40-38C6-4B14-8435-9C9F6957A293}"/>
              </a:ext>
            </a:extLst>
          </p:cNvPr>
          <p:cNvSpPr/>
          <p:nvPr/>
        </p:nvSpPr>
        <p:spPr>
          <a:xfrm>
            <a:off x="3789244" y="5163445"/>
            <a:ext cx="1661581"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3200" b="1" spc="11">
                <a:solidFill>
                  <a:schemeClr val="bg1"/>
                </a:solidFill>
                <a:latin typeface="Marianne" charset="0"/>
                <a:ea typeface="Marianne" charset="0"/>
                <a:cs typeface="Marianne" charset="0"/>
              </a:rPr>
              <a:t>250 kg</a:t>
            </a:r>
          </a:p>
        </p:txBody>
      </p:sp>
      <p:sp>
        <p:nvSpPr>
          <p:cNvPr id="22" name="Forme libre : forme 21">
            <a:extLst>
              <a:ext uri="{FF2B5EF4-FFF2-40B4-BE49-F238E27FC236}">
                <a16:creationId xmlns:a16="http://schemas.microsoft.com/office/drawing/2014/main" id="{3D0576F2-D89B-4196-B825-CAFCC1C96DC9}"/>
              </a:ext>
            </a:extLst>
          </p:cNvPr>
          <p:cNvSpPr/>
          <p:nvPr/>
        </p:nvSpPr>
        <p:spPr>
          <a:xfrm>
            <a:off x="7485639" y="5163445"/>
            <a:ext cx="1689358"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3200" b="1" spc="11">
                <a:solidFill>
                  <a:schemeClr val="bg1"/>
                </a:solidFill>
                <a:latin typeface="Marianne" charset="0"/>
                <a:ea typeface="Marianne" charset="0"/>
                <a:cs typeface="Marianne" charset="0"/>
              </a:rPr>
              <a:t>800 kg</a:t>
            </a:r>
          </a:p>
        </p:txBody>
      </p:sp>
    </p:spTree>
    <p:extLst>
      <p:ext uri="{BB962C8B-B14F-4D97-AF65-F5344CB8AC3E}">
        <p14:creationId xmlns:p14="http://schemas.microsoft.com/office/powerpoint/2010/main" val="1409666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15" name="object 15"/>
          <p:cNvGrpSpPr/>
          <p:nvPr/>
        </p:nvGrpSpPr>
        <p:grpSpPr>
          <a:xfrm rot="5400000">
            <a:off x="14487029" y="419735"/>
            <a:ext cx="1303020" cy="1377950"/>
            <a:chOff x="845064" y="548305"/>
            <a:chExt cx="1303020" cy="1377950"/>
          </a:xfrm>
        </p:grpSpPr>
        <p:sp>
          <p:nvSpPr>
            <p:cNvPr id="16"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7"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pic>
        <p:nvPicPr>
          <p:cNvPr id="9" name="Image 8">
            <a:extLst>
              <a:ext uri="{FF2B5EF4-FFF2-40B4-BE49-F238E27FC236}">
                <a16:creationId xmlns:a16="http://schemas.microsoft.com/office/drawing/2014/main" id="{555B6A44-184A-4D77-BEA6-41146785F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50" y="277662"/>
            <a:ext cx="2286000" cy="838597"/>
          </a:xfrm>
          <a:prstGeom prst="rect">
            <a:avLst/>
          </a:prstGeom>
        </p:spPr>
      </p:pic>
      <p:sp>
        <p:nvSpPr>
          <p:cNvPr id="12" name="Title 2">
            <a:extLst>
              <a:ext uri="{FF2B5EF4-FFF2-40B4-BE49-F238E27FC236}">
                <a16:creationId xmlns:a16="http://schemas.microsoft.com/office/drawing/2014/main" id="{DF840A13-FB49-4003-A532-A3B38D6D17C4}"/>
              </a:ext>
            </a:extLst>
          </p:cNvPr>
          <p:cNvSpPr txBox="1">
            <a:spLocks/>
          </p:cNvSpPr>
          <p:nvPr/>
        </p:nvSpPr>
        <p:spPr>
          <a:xfrm>
            <a:off x="2009473" y="2765961"/>
            <a:ext cx="13683045" cy="1107996"/>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pPr lvl="0" algn="l"/>
            <a:r>
              <a:rPr lang="fr-FR" sz="3600">
                <a:solidFill>
                  <a:srgbClr val="06806C"/>
                </a:solidFill>
              </a:rPr>
              <a:t>800kg</a:t>
            </a:r>
            <a:r>
              <a:rPr lang="fr-FR" sz="3600"/>
              <a:t> de matières premières, </a:t>
            </a:r>
            <a:r>
              <a:rPr lang="fr-FR" sz="3600" b="0"/>
              <a:t>c’est</a:t>
            </a:r>
            <a:r>
              <a:rPr lang="fr-FR" sz="3600"/>
              <a:t> le poids moyen </a:t>
            </a:r>
            <a:r>
              <a:rPr lang="fr-FR" sz="3600" b="0"/>
              <a:t>nécessaire pour </a:t>
            </a:r>
            <a:r>
              <a:rPr lang="fr-FR" sz="3600"/>
              <a:t>produire un ordinateur portable</a:t>
            </a:r>
          </a:p>
        </p:txBody>
      </p:sp>
      <p:sp>
        <p:nvSpPr>
          <p:cNvPr id="13" name="object 18">
            <a:extLst>
              <a:ext uri="{FF2B5EF4-FFF2-40B4-BE49-F238E27FC236}">
                <a16:creationId xmlns:a16="http://schemas.microsoft.com/office/drawing/2014/main" id="{E9EB88CA-85E8-46A8-B4D6-C33C799A2E6E}"/>
              </a:ext>
            </a:extLst>
          </p:cNvPr>
          <p:cNvSpPr txBox="1">
            <a:spLocks/>
          </p:cNvSpPr>
          <p:nvPr/>
        </p:nvSpPr>
        <p:spPr>
          <a:xfrm>
            <a:off x="1112075" y="1753712"/>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pPr>
            <a:r>
              <a:rPr lang="fr-FR" sz="3600" b="1" kern="0" spc="335">
                <a:solidFill>
                  <a:srgbClr val="2C3176"/>
                </a:solidFill>
                <a:highlight>
                  <a:srgbClr val="FCCD00"/>
                </a:highlight>
                <a:latin typeface="Marianne" panose="02000000000000000000"/>
                <a:ea typeface="Marianne ExtraBold" charset="0"/>
                <a:cs typeface="Marianne ExtraBold" charset="0"/>
              </a:rPr>
              <a:t>Question 2 - Réponse</a:t>
            </a:r>
          </a:p>
        </p:txBody>
      </p:sp>
      <p:sp>
        <p:nvSpPr>
          <p:cNvPr id="14" name="Forme libre : forme 13">
            <a:extLst>
              <a:ext uri="{FF2B5EF4-FFF2-40B4-BE49-F238E27FC236}">
                <a16:creationId xmlns:a16="http://schemas.microsoft.com/office/drawing/2014/main" id="{F6F93871-8E6A-43F3-BAD3-C8594B65B495}"/>
              </a:ext>
            </a:extLst>
          </p:cNvPr>
          <p:cNvSpPr/>
          <p:nvPr/>
        </p:nvSpPr>
        <p:spPr>
          <a:xfrm>
            <a:off x="11209811" y="4632301"/>
            <a:ext cx="1661581" cy="717605"/>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E9F1F5"/>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3100" b="1" spc="11">
                <a:solidFill>
                  <a:schemeClr val="bg1"/>
                </a:solidFill>
                <a:latin typeface="Marianne" charset="0"/>
                <a:ea typeface="Marianne" charset="0"/>
                <a:cs typeface="Marianne" charset="0"/>
              </a:rPr>
              <a:t>1 tonne</a:t>
            </a:r>
          </a:p>
        </p:txBody>
      </p:sp>
      <p:sp>
        <p:nvSpPr>
          <p:cNvPr id="18" name="Forme libre : forme 17">
            <a:extLst>
              <a:ext uri="{FF2B5EF4-FFF2-40B4-BE49-F238E27FC236}">
                <a16:creationId xmlns:a16="http://schemas.microsoft.com/office/drawing/2014/main" id="{AF27AE40-38C6-4B14-8435-9C9F6957A293}"/>
              </a:ext>
            </a:extLst>
          </p:cNvPr>
          <p:cNvSpPr/>
          <p:nvPr/>
        </p:nvSpPr>
        <p:spPr>
          <a:xfrm>
            <a:off x="3789244" y="4632301"/>
            <a:ext cx="1661581"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E9F1F5"/>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3200" b="1" spc="11">
                <a:solidFill>
                  <a:schemeClr val="bg1"/>
                </a:solidFill>
                <a:latin typeface="Marianne" charset="0"/>
                <a:ea typeface="Marianne" charset="0"/>
                <a:cs typeface="Marianne" charset="0"/>
              </a:rPr>
              <a:t>250 kg</a:t>
            </a:r>
          </a:p>
        </p:txBody>
      </p:sp>
      <p:sp>
        <p:nvSpPr>
          <p:cNvPr id="22" name="Forme libre : forme 21">
            <a:extLst>
              <a:ext uri="{FF2B5EF4-FFF2-40B4-BE49-F238E27FC236}">
                <a16:creationId xmlns:a16="http://schemas.microsoft.com/office/drawing/2014/main" id="{3D0576F2-D89B-4196-B825-CAFCC1C96DC9}"/>
              </a:ext>
            </a:extLst>
          </p:cNvPr>
          <p:cNvSpPr/>
          <p:nvPr/>
        </p:nvSpPr>
        <p:spPr>
          <a:xfrm>
            <a:off x="7485639" y="4632301"/>
            <a:ext cx="1689358"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3200" b="1" spc="11">
                <a:solidFill>
                  <a:schemeClr val="bg1"/>
                </a:solidFill>
                <a:latin typeface="Marianne" charset="0"/>
                <a:ea typeface="Marianne" charset="0"/>
                <a:cs typeface="Marianne" charset="0"/>
              </a:rPr>
              <a:t>800 kg</a:t>
            </a:r>
          </a:p>
        </p:txBody>
      </p:sp>
      <p:sp>
        <p:nvSpPr>
          <p:cNvPr id="2" name="Rectangle 1">
            <a:extLst>
              <a:ext uri="{FF2B5EF4-FFF2-40B4-BE49-F238E27FC236}">
                <a16:creationId xmlns:a16="http://schemas.microsoft.com/office/drawing/2014/main" id="{D803096A-8323-451D-A2A4-A1520136C072}"/>
              </a:ext>
            </a:extLst>
          </p:cNvPr>
          <p:cNvSpPr/>
          <p:nvPr/>
        </p:nvSpPr>
        <p:spPr>
          <a:xfrm>
            <a:off x="2009472" y="6054548"/>
            <a:ext cx="13683045" cy="2015936"/>
          </a:xfrm>
          <a:prstGeom prst="rect">
            <a:avLst/>
          </a:prstGeom>
        </p:spPr>
        <p:txBody>
          <a:bodyPr wrap="square">
            <a:spAutoFit/>
          </a:bodyPr>
          <a:lstStyle/>
          <a:p>
            <a:pPr marL="342900" indent="-342900">
              <a:spcBef>
                <a:spcPts val="200"/>
              </a:spcBef>
              <a:buFont typeface="Arial" panose="020B0604020202020204" pitchFamily="34" charset="0"/>
              <a:buChar char="•"/>
            </a:pPr>
            <a:r>
              <a:rPr lang="fr-FR" sz="2000">
                <a:solidFill>
                  <a:srgbClr val="2C3176"/>
                </a:solidFill>
                <a:latin typeface="Marianne" panose="02000000000000000000"/>
              </a:rPr>
              <a:t>La fabrication d’un appareil numérique requiert </a:t>
            </a:r>
            <a:r>
              <a:rPr lang="fr-FR" sz="2000" b="1">
                <a:solidFill>
                  <a:srgbClr val="2C3176"/>
                </a:solidFill>
                <a:latin typeface="Marianne" panose="02000000000000000000"/>
              </a:rPr>
              <a:t>50 à 350 fois son poids en matières premières</a:t>
            </a:r>
            <a:r>
              <a:rPr lang="fr-FR" sz="2000">
                <a:solidFill>
                  <a:srgbClr val="2C3176"/>
                </a:solidFill>
                <a:latin typeface="Marianne" panose="02000000000000000000"/>
              </a:rPr>
              <a:t>. </a:t>
            </a:r>
          </a:p>
          <a:p>
            <a:pPr marL="342900" indent="-342900">
              <a:spcBef>
                <a:spcPts val="200"/>
              </a:spcBef>
              <a:buFont typeface="Arial" panose="020B0604020202020204" pitchFamily="34" charset="0"/>
              <a:buChar char="•"/>
            </a:pPr>
            <a:r>
              <a:rPr lang="fr-FR" sz="2000">
                <a:solidFill>
                  <a:srgbClr val="2C3176"/>
                </a:solidFill>
                <a:latin typeface="Marianne" panose="02000000000000000000"/>
              </a:rPr>
              <a:t>Cette production exige beaucoup d'énergie, des traitements chimiques et des métaux rares, dont l’extraction porte atteinte aux droits humains et environnementaux.</a:t>
            </a:r>
          </a:p>
          <a:p>
            <a:pPr marL="342900" indent="-342900">
              <a:spcBef>
                <a:spcPts val="200"/>
              </a:spcBef>
              <a:buFont typeface="Arial" panose="020B0604020202020204" pitchFamily="34" charset="0"/>
              <a:buChar char="•"/>
            </a:pPr>
            <a:endParaRPr lang="fr-FR" sz="2000">
              <a:solidFill>
                <a:srgbClr val="2C3176"/>
              </a:solidFill>
              <a:latin typeface="Marianne" panose="02000000000000000000"/>
            </a:endParaRPr>
          </a:p>
          <a:p>
            <a:pPr marL="342900" indent="-342900">
              <a:spcBef>
                <a:spcPts val="200"/>
              </a:spcBef>
              <a:buFont typeface="Arial" panose="020B0604020202020204" pitchFamily="34" charset="0"/>
              <a:buChar char="•"/>
            </a:pPr>
            <a:r>
              <a:rPr lang="fr-FR" sz="2000">
                <a:solidFill>
                  <a:srgbClr val="2C3176"/>
                </a:solidFill>
                <a:latin typeface="Marianne" panose="02000000000000000000"/>
              </a:rPr>
              <a:t>Retrouver l’infographie de l’ADEME sur ce sujet :</a:t>
            </a:r>
            <a:br>
              <a:rPr lang="fr-FR" sz="2000">
                <a:solidFill>
                  <a:srgbClr val="2C3176"/>
                </a:solidFill>
                <a:latin typeface="Marianne" panose="02000000000000000000"/>
              </a:rPr>
            </a:br>
            <a:r>
              <a:rPr lang="fr-FR" sz="2000">
                <a:solidFill>
                  <a:srgbClr val="2C3176"/>
                </a:solidFill>
                <a:latin typeface="Marianne" panose="02000000000000000000"/>
                <a:hlinkClick r:id="rId3"/>
              </a:rPr>
              <a:t>https://presse.ademe.fr/wp-content/uploads/2020/11/HAVAS_ADEME_infopresseBlack_FRIDAY.pdf</a:t>
            </a:r>
            <a:endParaRPr lang="fr-FR" sz="2000">
              <a:solidFill>
                <a:srgbClr val="2C3176"/>
              </a:solidFill>
              <a:latin typeface="Marianne" panose="02000000000000000000"/>
            </a:endParaRPr>
          </a:p>
        </p:txBody>
      </p:sp>
    </p:spTree>
    <p:extLst>
      <p:ext uri="{BB962C8B-B14F-4D97-AF65-F5344CB8AC3E}">
        <p14:creationId xmlns:p14="http://schemas.microsoft.com/office/powerpoint/2010/main" val="97318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15" name="object 15"/>
          <p:cNvGrpSpPr/>
          <p:nvPr/>
        </p:nvGrpSpPr>
        <p:grpSpPr>
          <a:xfrm rot="5400000">
            <a:off x="14487029" y="419735"/>
            <a:ext cx="1303020" cy="1377950"/>
            <a:chOff x="845064" y="548305"/>
            <a:chExt cx="1303020" cy="1377950"/>
          </a:xfrm>
        </p:grpSpPr>
        <p:sp>
          <p:nvSpPr>
            <p:cNvPr id="16"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7"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pic>
        <p:nvPicPr>
          <p:cNvPr id="9" name="Image 8">
            <a:extLst>
              <a:ext uri="{FF2B5EF4-FFF2-40B4-BE49-F238E27FC236}">
                <a16:creationId xmlns:a16="http://schemas.microsoft.com/office/drawing/2014/main" id="{555B6A44-184A-4D77-BEA6-41146785F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50" y="277662"/>
            <a:ext cx="2286000" cy="838597"/>
          </a:xfrm>
          <a:prstGeom prst="rect">
            <a:avLst/>
          </a:prstGeom>
        </p:spPr>
      </p:pic>
      <p:sp>
        <p:nvSpPr>
          <p:cNvPr id="12" name="Title 2">
            <a:extLst>
              <a:ext uri="{FF2B5EF4-FFF2-40B4-BE49-F238E27FC236}">
                <a16:creationId xmlns:a16="http://schemas.microsoft.com/office/drawing/2014/main" id="{DF840A13-FB49-4003-A532-A3B38D6D17C4}"/>
              </a:ext>
            </a:extLst>
          </p:cNvPr>
          <p:cNvSpPr txBox="1">
            <a:spLocks/>
          </p:cNvSpPr>
          <p:nvPr/>
        </p:nvSpPr>
        <p:spPr>
          <a:xfrm>
            <a:off x="1947481" y="2765961"/>
            <a:ext cx="13683045" cy="1107996"/>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pPr lvl="0" algn="l"/>
            <a:r>
              <a:rPr lang="fr-FR" sz="3600"/>
              <a:t>Quelle sera l'évolution de l'empreinte du numérique en France entre 2020 et 2050 si rien ne change ?</a:t>
            </a:r>
          </a:p>
        </p:txBody>
      </p:sp>
      <p:sp>
        <p:nvSpPr>
          <p:cNvPr id="13" name="object 18">
            <a:extLst>
              <a:ext uri="{FF2B5EF4-FFF2-40B4-BE49-F238E27FC236}">
                <a16:creationId xmlns:a16="http://schemas.microsoft.com/office/drawing/2014/main" id="{E9EB88CA-85E8-46A8-B4D6-C33C799A2E6E}"/>
              </a:ext>
            </a:extLst>
          </p:cNvPr>
          <p:cNvSpPr txBox="1">
            <a:spLocks/>
          </p:cNvSpPr>
          <p:nvPr/>
        </p:nvSpPr>
        <p:spPr>
          <a:xfrm>
            <a:off x="1112075" y="1753712"/>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pPr>
            <a:r>
              <a:rPr lang="fr-FR" sz="3600" b="1" kern="0" spc="335">
                <a:solidFill>
                  <a:srgbClr val="2C3176"/>
                </a:solidFill>
                <a:highlight>
                  <a:srgbClr val="FCCD00"/>
                </a:highlight>
                <a:latin typeface="Marianne" panose="02000000000000000000"/>
                <a:ea typeface="Marianne ExtraBold" charset="0"/>
                <a:cs typeface="Marianne ExtraBold" charset="0"/>
              </a:rPr>
              <a:t>Question 3</a:t>
            </a:r>
          </a:p>
        </p:txBody>
      </p:sp>
      <p:sp>
        <p:nvSpPr>
          <p:cNvPr id="14" name="Forme libre : forme 13">
            <a:extLst>
              <a:ext uri="{FF2B5EF4-FFF2-40B4-BE49-F238E27FC236}">
                <a16:creationId xmlns:a16="http://schemas.microsoft.com/office/drawing/2014/main" id="{F6F93871-8E6A-43F3-BAD3-C8594B65B495}"/>
              </a:ext>
            </a:extLst>
          </p:cNvPr>
          <p:cNvSpPr/>
          <p:nvPr/>
        </p:nvSpPr>
        <p:spPr>
          <a:xfrm>
            <a:off x="11209811" y="5163445"/>
            <a:ext cx="1661581" cy="717605"/>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412"/>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3000" b="1" spc="11">
                <a:solidFill>
                  <a:srgbClr val="2C3176"/>
                </a:solidFill>
                <a:latin typeface="Marianne" charset="0"/>
                <a:ea typeface="Marianne" charset="0"/>
                <a:cs typeface="Marianne" charset="0"/>
              </a:rPr>
              <a:t>Stagner</a:t>
            </a:r>
          </a:p>
        </p:txBody>
      </p:sp>
      <p:sp>
        <p:nvSpPr>
          <p:cNvPr id="18" name="Forme libre : forme 17">
            <a:extLst>
              <a:ext uri="{FF2B5EF4-FFF2-40B4-BE49-F238E27FC236}">
                <a16:creationId xmlns:a16="http://schemas.microsoft.com/office/drawing/2014/main" id="{AF27AE40-38C6-4B14-8435-9C9F6957A293}"/>
              </a:ext>
            </a:extLst>
          </p:cNvPr>
          <p:cNvSpPr/>
          <p:nvPr/>
        </p:nvSpPr>
        <p:spPr>
          <a:xfrm>
            <a:off x="3789244" y="5163445"/>
            <a:ext cx="1661581"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3200" b="1" spc="11">
                <a:solidFill>
                  <a:schemeClr val="bg1"/>
                </a:solidFill>
                <a:latin typeface="Marianne" charset="0"/>
                <a:ea typeface="Marianne" charset="0"/>
                <a:cs typeface="Marianne" charset="0"/>
              </a:rPr>
              <a:t>Tripler</a:t>
            </a:r>
          </a:p>
        </p:txBody>
      </p:sp>
      <p:sp>
        <p:nvSpPr>
          <p:cNvPr id="22" name="Forme libre : forme 21">
            <a:extLst>
              <a:ext uri="{FF2B5EF4-FFF2-40B4-BE49-F238E27FC236}">
                <a16:creationId xmlns:a16="http://schemas.microsoft.com/office/drawing/2014/main" id="{3D0576F2-D89B-4196-B825-CAFCC1C96DC9}"/>
              </a:ext>
            </a:extLst>
          </p:cNvPr>
          <p:cNvSpPr/>
          <p:nvPr/>
        </p:nvSpPr>
        <p:spPr>
          <a:xfrm>
            <a:off x="7485639" y="5163445"/>
            <a:ext cx="1689358"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2900" b="1" spc="11">
                <a:solidFill>
                  <a:schemeClr val="bg1"/>
                </a:solidFill>
                <a:latin typeface="Marianne" charset="0"/>
                <a:ea typeface="Marianne" charset="0"/>
                <a:cs typeface="Marianne" charset="0"/>
              </a:rPr>
              <a:t>Doubler</a:t>
            </a:r>
          </a:p>
        </p:txBody>
      </p:sp>
    </p:spTree>
    <p:extLst>
      <p:ext uri="{BB962C8B-B14F-4D97-AF65-F5344CB8AC3E}">
        <p14:creationId xmlns:p14="http://schemas.microsoft.com/office/powerpoint/2010/main" val="877813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15" name="object 15"/>
          <p:cNvGrpSpPr/>
          <p:nvPr/>
        </p:nvGrpSpPr>
        <p:grpSpPr>
          <a:xfrm rot="5400000">
            <a:off x="14487029" y="419735"/>
            <a:ext cx="1303020" cy="1377950"/>
            <a:chOff x="845064" y="548305"/>
            <a:chExt cx="1303020" cy="1377950"/>
          </a:xfrm>
        </p:grpSpPr>
        <p:sp>
          <p:nvSpPr>
            <p:cNvPr id="16"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7"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pic>
        <p:nvPicPr>
          <p:cNvPr id="9" name="Image 8">
            <a:extLst>
              <a:ext uri="{FF2B5EF4-FFF2-40B4-BE49-F238E27FC236}">
                <a16:creationId xmlns:a16="http://schemas.microsoft.com/office/drawing/2014/main" id="{555B6A44-184A-4D77-BEA6-41146785F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50" y="277662"/>
            <a:ext cx="2286000" cy="838597"/>
          </a:xfrm>
          <a:prstGeom prst="rect">
            <a:avLst/>
          </a:prstGeom>
        </p:spPr>
      </p:pic>
      <p:sp>
        <p:nvSpPr>
          <p:cNvPr id="12" name="Title 2">
            <a:extLst>
              <a:ext uri="{FF2B5EF4-FFF2-40B4-BE49-F238E27FC236}">
                <a16:creationId xmlns:a16="http://schemas.microsoft.com/office/drawing/2014/main" id="{DF840A13-FB49-4003-A532-A3B38D6D17C4}"/>
              </a:ext>
            </a:extLst>
          </p:cNvPr>
          <p:cNvSpPr txBox="1">
            <a:spLocks/>
          </p:cNvSpPr>
          <p:nvPr/>
        </p:nvSpPr>
        <p:spPr>
          <a:xfrm>
            <a:off x="1947482" y="5142388"/>
            <a:ext cx="5538158" cy="2462213"/>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pPr lvl="0" algn="l"/>
            <a:r>
              <a:rPr lang="fr-FR" sz="3200"/>
              <a:t>Sans action pour limiter la croissance de l’impact environnemental du numérique, son empreinte carbone pourrait tripler entre 2020 et 2050.</a:t>
            </a:r>
          </a:p>
        </p:txBody>
      </p:sp>
      <p:sp>
        <p:nvSpPr>
          <p:cNvPr id="13" name="object 18">
            <a:extLst>
              <a:ext uri="{FF2B5EF4-FFF2-40B4-BE49-F238E27FC236}">
                <a16:creationId xmlns:a16="http://schemas.microsoft.com/office/drawing/2014/main" id="{E9EB88CA-85E8-46A8-B4D6-C33C799A2E6E}"/>
              </a:ext>
            </a:extLst>
          </p:cNvPr>
          <p:cNvSpPr txBox="1">
            <a:spLocks/>
          </p:cNvSpPr>
          <p:nvPr/>
        </p:nvSpPr>
        <p:spPr>
          <a:xfrm>
            <a:off x="1112075" y="1753712"/>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pPr>
            <a:r>
              <a:rPr lang="fr-FR" sz="3600" b="1" kern="0" spc="335">
                <a:solidFill>
                  <a:srgbClr val="2C3176"/>
                </a:solidFill>
                <a:highlight>
                  <a:srgbClr val="FCCD00"/>
                </a:highlight>
                <a:latin typeface="Marianne" panose="02000000000000000000"/>
                <a:ea typeface="Marianne ExtraBold" charset="0"/>
                <a:cs typeface="Marianne ExtraBold" charset="0"/>
              </a:rPr>
              <a:t>Question 3 - Réponse</a:t>
            </a:r>
          </a:p>
        </p:txBody>
      </p:sp>
      <p:sp>
        <p:nvSpPr>
          <p:cNvPr id="18" name="Forme libre : forme 17">
            <a:extLst>
              <a:ext uri="{FF2B5EF4-FFF2-40B4-BE49-F238E27FC236}">
                <a16:creationId xmlns:a16="http://schemas.microsoft.com/office/drawing/2014/main" id="{AF27AE40-38C6-4B14-8435-9C9F6957A293}"/>
              </a:ext>
            </a:extLst>
          </p:cNvPr>
          <p:cNvSpPr/>
          <p:nvPr/>
        </p:nvSpPr>
        <p:spPr>
          <a:xfrm>
            <a:off x="3557662" y="3526203"/>
            <a:ext cx="1661581"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defTabSz="914377"/>
            <a:r>
              <a:rPr lang="fr-FR" sz="3200" b="1" spc="11">
                <a:solidFill>
                  <a:schemeClr val="bg1"/>
                </a:solidFill>
                <a:latin typeface="Marianne" charset="0"/>
                <a:ea typeface="Marianne" charset="0"/>
                <a:cs typeface="Marianne" charset="0"/>
              </a:rPr>
              <a:t>Tripler</a:t>
            </a:r>
          </a:p>
        </p:txBody>
      </p:sp>
      <p:pic>
        <p:nvPicPr>
          <p:cNvPr id="19" name="Image 18">
            <a:extLst>
              <a:ext uri="{FF2B5EF4-FFF2-40B4-BE49-F238E27FC236}">
                <a16:creationId xmlns:a16="http://schemas.microsoft.com/office/drawing/2014/main" id="{30F6FD6A-800C-4463-B4ED-A5C5780557A3}"/>
              </a:ext>
            </a:extLst>
          </p:cNvPr>
          <p:cNvPicPr>
            <a:picLocks noChangeAspect="1"/>
          </p:cNvPicPr>
          <p:nvPr/>
        </p:nvPicPr>
        <p:blipFill rotWithShape="1">
          <a:blip r:embed="rId3">
            <a:extLst>
              <a:ext uri="{28A0092B-C50C-407E-A947-70E740481C1C}">
                <a14:useLocalDpi xmlns:a14="http://schemas.microsoft.com/office/drawing/2010/main" val="0"/>
              </a:ext>
            </a:extLst>
          </a:blip>
          <a:srcRect t="8656"/>
          <a:stretch/>
        </p:blipFill>
        <p:spPr>
          <a:xfrm>
            <a:off x="7936607" y="1739424"/>
            <a:ext cx="7152347" cy="7383456"/>
          </a:xfrm>
          <a:prstGeom prst="rect">
            <a:avLst/>
          </a:prstGeom>
        </p:spPr>
      </p:pic>
      <p:sp>
        <p:nvSpPr>
          <p:cNvPr id="4" name="Rectangle 3">
            <a:extLst>
              <a:ext uri="{FF2B5EF4-FFF2-40B4-BE49-F238E27FC236}">
                <a16:creationId xmlns:a16="http://schemas.microsoft.com/office/drawing/2014/main" id="{41F6208A-1DB1-449F-9C35-EB89A0475305}"/>
              </a:ext>
            </a:extLst>
          </p:cNvPr>
          <p:cNvSpPr/>
          <p:nvPr/>
        </p:nvSpPr>
        <p:spPr>
          <a:xfrm>
            <a:off x="1947482" y="8083283"/>
            <a:ext cx="4881943" cy="523220"/>
          </a:xfrm>
          <a:prstGeom prst="rect">
            <a:avLst/>
          </a:prstGeom>
        </p:spPr>
        <p:txBody>
          <a:bodyPr wrap="square">
            <a:spAutoFit/>
          </a:bodyPr>
          <a:lstStyle/>
          <a:p>
            <a:r>
              <a:rPr lang="fr-FR" sz="1400" u="sng">
                <a:solidFill>
                  <a:srgbClr val="2C3176"/>
                </a:solidFill>
                <a:latin typeface="Marianne" panose="02000000000000000000"/>
              </a:rPr>
              <a:t>Source</a:t>
            </a:r>
            <a:r>
              <a:rPr lang="fr-FR" sz="1400">
                <a:solidFill>
                  <a:srgbClr val="2C3176"/>
                </a:solidFill>
                <a:latin typeface="Marianne" panose="02000000000000000000"/>
              </a:rPr>
              <a:t> : Etude ADEME – Arcep sur l’empreinte environnementale du numérique en 2020, 2030 et 2050</a:t>
            </a:r>
          </a:p>
        </p:txBody>
      </p:sp>
    </p:spTree>
    <p:extLst>
      <p:ext uri="{BB962C8B-B14F-4D97-AF65-F5344CB8AC3E}">
        <p14:creationId xmlns:p14="http://schemas.microsoft.com/office/powerpoint/2010/main" val="3544812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4648" y="533400"/>
            <a:ext cx="14168160" cy="7543800"/>
            <a:chOff x="1124648" y="699275"/>
            <a:chExt cx="14168160" cy="7543800"/>
          </a:xfrm>
        </p:grpSpPr>
        <p:sp>
          <p:nvSpPr>
            <p:cNvPr id="3" name="object 3"/>
            <p:cNvSpPr/>
            <p:nvPr/>
          </p:nvSpPr>
          <p:spPr>
            <a:xfrm>
              <a:off x="1124648" y="1631378"/>
              <a:ext cx="13248005" cy="6611697"/>
            </a:xfrm>
            <a:custGeom>
              <a:avLst/>
              <a:gdLst/>
              <a:ahLst/>
              <a:cxnLst/>
              <a:rect l="l" t="t" r="r" b="b"/>
              <a:pathLst>
                <a:path w="13248005" h="6181725">
                  <a:moveTo>
                    <a:pt x="13247535" y="0"/>
                  </a:moveTo>
                  <a:lnTo>
                    <a:pt x="0" y="0"/>
                  </a:lnTo>
                  <a:lnTo>
                    <a:pt x="0" y="6181178"/>
                  </a:lnTo>
                  <a:lnTo>
                    <a:pt x="13247535" y="6181178"/>
                  </a:lnTo>
                  <a:lnTo>
                    <a:pt x="13247535" y="0"/>
                  </a:lnTo>
                  <a:close/>
                </a:path>
              </a:pathLst>
            </a:custGeom>
            <a:solidFill>
              <a:schemeClr val="bg1">
                <a:lumMod val="95000"/>
              </a:schemeClr>
            </a:solidFill>
          </p:spPr>
          <p:txBody>
            <a:bodyPr wrap="square" lIns="0" tIns="0" rIns="0" bIns="0" rtlCol="0"/>
            <a:lstStyle/>
            <a:p>
              <a:endParaRPr/>
            </a:p>
          </p:txBody>
        </p:sp>
        <p:sp>
          <p:nvSpPr>
            <p:cNvPr id="4" name="object 4"/>
            <p:cNvSpPr/>
            <p:nvPr/>
          </p:nvSpPr>
          <p:spPr>
            <a:xfrm>
              <a:off x="13091263" y="699275"/>
              <a:ext cx="2201545" cy="2104390"/>
            </a:xfrm>
            <a:custGeom>
              <a:avLst/>
              <a:gdLst/>
              <a:ahLst/>
              <a:cxnLst/>
              <a:rect l="l" t="t" r="r" b="b"/>
              <a:pathLst>
                <a:path w="2201544" h="210439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endParaRPr/>
            </a:p>
          </p:txBody>
        </p:sp>
      </p:grpSp>
      <p:sp>
        <p:nvSpPr>
          <p:cNvPr id="8" name="object 8"/>
          <p:cNvSpPr/>
          <p:nvPr/>
        </p:nvSpPr>
        <p:spPr>
          <a:xfrm>
            <a:off x="788572" y="7235954"/>
            <a:ext cx="1278890" cy="1222375"/>
          </a:xfrm>
          <a:custGeom>
            <a:avLst/>
            <a:gdLst/>
            <a:ahLst/>
            <a:cxnLst/>
            <a:rect l="l" t="t" r="r" b="b"/>
            <a:pathLst>
              <a:path w="1278889" h="1222375">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9000" y="6955697"/>
            <a:ext cx="8010144" cy="262128"/>
          </a:xfrm>
          <a:prstGeom prst="rect">
            <a:avLst/>
          </a:prstGeom>
        </p:spPr>
      </p:pic>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320" y="5511215"/>
            <a:ext cx="1935480" cy="719328"/>
          </a:xfrm>
          <a:prstGeom prst="rect">
            <a:avLst/>
          </a:prstGeom>
        </p:spPr>
      </p:pic>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6000" y="3251847"/>
            <a:ext cx="1935480" cy="719328"/>
          </a:xfrm>
          <a:prstGeom prst="rect">
            <a:avLst/>
          </a:prstGeom>
        </p:spPr>
      </p:pic>
      <p:sp>
        <p:nvSpPr>
          <p:cNvPr id="12" name="object 14">
            <a:extLst>
              <a:ext uri="{FF2B5EF4-FFF2-40B4-BE49-F238E27FC236}">
                <a16:creationId xmlns:a16="http://schemas.microsoft.com/office/drawing/2014/main" id="{6A2E9BB9-10D2-46E3-9416-DE5CD3F60A01}"/>
              </a:ext>
            </a:extLst>
          </p:cNvPr>
          <p:cNvSpPr txBox="1">
            <a:spLocks/>
          </p:cNvSpPr>
          <p:nvPr/>
        </p:nvSpPr>
        <p:spPr>
          <a:xfrm>
            <a:off x="1599832" y="4094326"/>
            <a:ext cx="12873212" cy="938076"/>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pPr>
            <a:r>
              <a:rPr lang="fr-FR" sz="6000" kern="0" spc="-75">
                <a:solidFill>
                  <a:srgbClr val="2C3176"/>
                </a:solidFill>
                <a:latin typeface="Marianne ExtraBold" charset="0"/>
                <a:ea typeface="Marianne ExtraBold" charset="0"/>
                <a:cs typeface="Marianne ExtraBold" charset="0"/>
              </a:rPr>
              <a:t>Merci pour votre attention</a:t>
            </a:r>
            <a:endParaRPr lang="fr-FR" sz="6000" kern="0">
              <a:highlight>
                <a:srgbClr val="FFFF00"/>
              </a:highlight>
              <a:latin typeface="Marianne ExtraBold" charset="0"/>
              <a:ea typeface="Marianne ExtraBold" charset="0"/>
              <a:cs typeface="Marianne ExtraBold" charset="0"/>
            </a:endParaRPr>
          </a:p>
        </p:txBody>
      </p:sp>
      <p:pic>
        <p:nvPicPr>
          <p:cNvPr id="5" name="Image 4">
            <a:extLst>
              <a:ext uri="{FF2B5EF4-FFF2-40B4-BE49-F238E27FC236}">
                <a16:creationId xmlns:a16="http://schemas.microsoft.com/office/drawing/2014/main" id="{2788DD23-0FBC-0170-1EAB-D0BE42EBD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396655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684683" y="2381567"/>
            <a:ext cx="435600" cy="435600"/>
          </a:xfrm>
          <a:custGeom>
            <a:avLst/>
            <a:gdLst/>
            <a:ahLst/>
            <a:cxnLst/>
            <a:rect l="l" t="t" r="r" b="b"/>
            <a:pathLst>
              <a:path w="295275" h="282575">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endParaRPr/>
          </a:p>
        </p:txBody>
      </p:sp>
      <p:sp>
        <p:nvSpPr>
          <p:cNvPr id="6" name="object 6"/>
          <p:cNvSpPr/>
          <p:nvPr/>
        </p:nvSpPr>
        <p:spPr>
          <a:xfrm>
            <a:off x="3684683" y="3129594"/>
            <a:ext cx="435600" cy="435600"/>
          </a:xfrm>
          <a:custGeom>
            <a:avLst/>
            <a:gdLst/>
            <a:ahLst/>
            <a:cxnLst/>
            <a:rect l="l" t="t" r="r" b="b"/>
            <a:pathLst>
              <a:path w="295275" h="282575">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endParaRPr/>
          </a:p>
        </p:txBody>
      </p:sp>
      <p:sp>
        <p:nvSpPr>
          <p:cNvPr id="9" name="object 9"/>
          <p:cNvSpPr txBox="1"/>
          <p:nvPr/>
        </p:nvSpPr>
        <p:spPr>
          <a:xfrm>
            <a:off x="4416194" y="2158703"/>
            <a:ext cx="6614266" cy="5908477"/>
          </a:xfrm>
          <a:prstGeom prst="rect">
            <a:avLst/>
          </a:prstGeom>
        </p:spPr>
        <p:txBody>
          <a:bodyPr vert="horz" wrap="square" lIns="0" tIns="12700" rIns="0" bIns="0" rtlCol="0">
            <a:spAutoFit/>
          </a:bodyPr>
          <a:lstStyle/>
          <a:p>
            <a:pPr marL="12700" marR="5080">
              <a:lnSpc>
                <a:spcPct val="200000"/>
              </a:lnSpc>
              <a:spcBef>
                <a:spcPts val="100"/>
              </a:spcBef>
            </a:pPr>
            <a:r>
              <a:rPr lang="fr-FR" sz="2400" b="1" dirty="0">
                <a:solidFill>
                  <a:srgbClr val="2C3176"/>
                </a:solidFill>
                <a:latin typeface="Marianne" charset="0"/>
                <a:ea typeface="Marianne" charset="0"/>
                <a:cs typeface="Marianne" charset="0"/>
              </a:rPr>
              <a:t>1. Mot d’introduction</a:t>
            </a:r>
          </a:p>
          <a:p>
            <a:pPr marL="12700" marR="5080">
              <a:lnSpc>
                <a:spcPct val="200000"/>
              </a:lnSpc>
              <a:spcBef>
                <a:spcPts val="100"/>
              </a:spcBef>
            </a:pPr>
            <a:r>
              <a:rPr lang="fr-FR" sz="2400" b="1" dirty="0">
                <a:solidFill>
                  <a:srgbClr val="2C3176"/>
                </a:solidFill>
                <a:latin typeface="Marianne" charset="0"/>
                <a:ea typeface="Marianne" charset="0"/>
                <a:cs typeface="Marianne" charset="0"/>
              </a:rPr>
              <a:t>2. Tour de table</a:t>
            </a:r>
          </a:p>
          <a:p>
            <a:pPr marL="12700" marR="5080">
              <a:lnSpc>
                <a:spcPct val="200000"/>
              </a:lnSpc>
              <a:spcBef>
                <a:spcPts val="100"/>
              </a:spcBef>
            </a:pPr>
            <a:r>
              <a:rPr lang="fr-FR" sz="2400" b="1" dirty="0">
                <a:solidFill>
                  <a:srgbClr val="2C3176"/>
                </a:solidFill>
                <a:latin typeface="Marianne" charset="0"/>
                <a:ea typeface="Marianne" charset="0"/>
                <a:cs typeface="Marianne" charset="0"/>
              </a:rPr>
              <a:t>3. Introduction au Numérique responsable</a:t>
            </a:r>
          </a:p>
          <a:p>
            <a:pPr marL="12700" marR="5080">
              <a:lnSpc>
                <a:spcPct val="200000"/>
              </a:lnSpc>
              <a:spcBef>
                <a:spcPts val="100"/>
              </a:spcBef>
            </a:pPr>
            <a:r>
              <a:rPr lang="fr-FR" sz="2400" b="1" dirty="0">
                <a:solidFill>
                  <a:srgbClr val="2C3176"/>
                </a:solidFill>
                <a:latin typeface="Marianne" charset="0"/>
                <a:ea typeface="Marianne" charset="0"/>
                <a:cs typeface="Marianne" charset="0"/>
              </a:rPr>
              <a:t>4. Présentation de la démarche</a:t>
            </a:r>
          </a:p>
          <a:p>
            <a:pPr marL="12700" marR="5080">
              <a:lnSpc>
                <a:spcPct val="200000"/>
              </a:lnSpc>
              <a:spcBef>
                <a:spcPts val="100"/>
              </a:spcBef>
            </a:pPr>
            <a:r>
              <a:rPr lang="fr-FR" sz="2400" b="1" dirty="0">
                <a:solidFill>
                  <a:srgbClr val="2C3176"/>
                </a:solidFill>
                <a:latin typeface="Marianne" charset="0"/>
                <a:ea typeface="Marianne" charset="0"/>
                <a:cs typeface="Marianne" charset="0"/>
              </a:rPr>
              <a:t>5. Déroulé et activités de la démarche</a:t>
            </a:r>
          </a:p>
          <a:p>
            <a:pPr marL="12700" marR="5080">
              <a:lnSpc>
                <a:spcPct val="200000"/>
              </a:lnSpc>
              <a:spcBef>
                <a:spcPts val="100"/>
              </a:spcBef>
            </a:pPr>
            <a:r>
              <a:rPr lang="fr-FR" sz="2400" b="1" dirty="0">
                <a:solidFill>
                  <a:srgbClr val="2C3176"/>
                </a:solidFill>
                <a:latin typeface="Marianne" charset="0"/>
                <a:ea typeface="Marianne" charset="0"/>
                <a:cs typeface="Marianne" charset="0"/>
              </a:rPr>
              <a:t>6. Echange autour du Numérique responsable</a:t>
            </a:r>
          </a:p>
          <a:p>
            <a:pPr marL="12700" marR="5080">
              <a:lnSpc>
                <a:spcPct val="200000"/>
              </a:lnSpc>
              <a:spcBef>
                <a:spcPts val="100"/>
              </a:spcBef>
            </a:pPr>
            <a:endParaRPr lang="fr-FR" sz="2400" b="1" dirty="0">
              <a:solidFill>
                <a:srgbClr val="2C3176"/>
              </a:solidFill>
              <a:latin typeface="Marianne" charset="0"/>
              <a:ea typeface="Marianne" charset="0"/>
              <a:cs typeface="Marianne" charset="0"/>
            </a:endParaRPr>
          </a:p>
          <a:p>
            <a:pPr marL="12700" marR="5080">
              <a:lnSpc>
                <a:spcPct val="200000"/>
              </a:lnSpc>
              <a:spcBef>
                <a:spcPts val="100"/>
              </a:spcBef>
            </a:pPr>
            <a:endParaRPr lang="fr-FR" sz="2400" b="1" dirty="0">
              <a:solidFill>
                <a:srgbClr val="2C3176"/>
              </a:solidFill>
              <a:latin typeface="Marianne" charset="0"/>
              <a:ea typeface="Marianne" charset="0"/>
              <a:cs typeface="Marianne" charset="0"/>
            </a:endParaRPr>
          </a:p>
        </p:txBody>
      </p:sp>
      <p:sp>
        <p:nvSpPr>
          <p:cNvPr id="20" name="ZoneTexte 19"/>
          <p:cNvSpPr txBox="1"/>
          <p:nvPr/>
        </p:nvSpPr>
        <p:spPr>
          <a:xfrm>
            <a:off x="-2101516" y="-1443789"/>
            <a:ext cx="184731" cy="369332"/>
          </a:xfrm>
          <a:prstGeom prst="rect">
            <a:avLst/>
          </a:prstGeom>
          <a:noFill/>
        </p:spPr>
        <p:txBody>
          <a:bodyPr wrap="none" rtlCol="0">
            <a:spAutoFit/>
          </a:bodyPr>
          <a:lstStyle/>
          <a:p>
            <a:endParaRPr lang="fr-FR"/>
          </a:p>
        </p:txBody>
      </p:sp>
      <p:grpSp>
        <p:nvGrpSpPr>
          <p:cNvPr id="13" name="object 15"/>
          <p:cNvGrpSpPr/>
          <p:nvPr/>
        </p:nvGrpSpPr>
        <p:grpSpPr>
          <a:xfrm rot="5400000">
            <a:off x="14487029" y="419735"/>
            <a:ext cx="1303020" cy="1377950"/>
            <a:chOff x="845064" y="548305"/>
            <a:chExt cx="1303020" cy="1377950"/>
          </a:xfrm>
        </p:grpSpPr>
        <p:sp>
          <p:nvSpPr>
            <p:cNvPr id="14"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5"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17" name="object 6">
            <a:extLst>
              <a:ext uri="{FF2B5EF4-FFF2-40B4-BE49-F238E27FC236}">
                <a16:creationId xmlns:a16="http://schemas.microsoft.com/office/drawing/2014/main" id="{DA674DB2-A6FB-4D13-9AAB-ADA40DFEA54F}"/>
              </a:ext>
            </a:extLst>
          </p:cNvPr>
          <p:cNvSpPr/>
          <p:nvPr/>
        </p:nvSpPr>
        <p:spPr>
          <a:xfrm>
            <a:off x="3684683" y="3877621"/>
            <a:ext cx="435600" cy="435600"/>
          </a:xfrm>
          <a:custGeom>
            <a:avLst/>
            <a:gdLst/>
            <a:ahLst/>
            <a:cxnLst/>
            <a:rect l="l" t="t" r="r" b="b"/>
            <a:pathLst>
              <a:path w="295275" h="282575">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endParaRPr/>
          </a:p>
        </p:txBody>
      </p:sp>
      <p:sp>
        <p:nvSpPr>
          <p:cNvPr id="21" name="object 6">
            <a:extLst>
              <a:ext uri="{FF2B5EF4-FFF2-40B4-BE49-F238E27FC236}">
                <a16:creationId xmlns:a16="http://schemas.microsoft.com/office/drawing/2014/main" id="{05240E4B-7EDF-409F-819F-314D0CD65FC3}"/>
              </a:ext>
            </a:extLst>
          </p:cNvPr>
          <p:cNvSpPr/>
          <p:nvPr/>
        </p:nvSpPr>
        <p:spPr>
          <a:xfrm>
            <a:off x="3684683" y="4625648"/>
            <a:ext cx="435600" cy="435600"/>
          </a:xfrm>
          <a:custGeom>
            <a:avLst/>
            <a:gdLst/>
            <a:ahLst/>
            <a:cxnLst/>
            <a:rect l="l" t="t" r="r" b="b"/>
            <a:pathLst>
              <a:path w="295275" h="282575">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endParaRPr/>
          </a:p>
        </p:txBody>
      </p:sp>
      <p:sp>
        <p:nvSpPr>
          <p:cNvPr id="22" name="object 6">
            <a:extLst>
              <a:ext uri="{FF2B5EF4-FFF2-40B4-BE49-F238E27FC236}">
                <a16:creationId xmlns:a16="http://schemas.microsoft.com/office/drawing/2014/main" id="{FF9182CA-57C9-44FB-8BBA-06E3180074C8}"/>
              </a:ext>
            </a:extLst>
          </p:cNvPr>
          <p:cNvSpPr/>
          <p:nvPr/>
        </p:nvSpPr>
        <p:spPr>
          <a:xfrm>
            <a:off x="3684683" y="5373675"/>
            <a:ext cx="435600" cy="435600"/>
          </a:xfrm>
          <a:custGeom>
            <a:avLst/>
            <a:gdLst/>
            <a:ahLst/>
            <a:cxnLst/>
            <a:rect l="l" t="t" r="r" b="b"/>
            <a:pathLst>
              <a:path w="295275" h="282575">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endParaRPr/>
          </a:p>
        </p:txBody>
      </p:sp>
      <p:pic>
        <p:nvPicPr>
          <p:cNvPr id="4" name="Picture 3" descr="Shape&#10;&#10;Description automatically generated with low confidence">
            <a:extLst>
              <a:ext uri="{FF2B5EF4-FFF2-40B4-BE49-F238E27FC236}">
                <a16:creationId xmlns:a16="http://schemas.microsoft.com/office/drawing/2014/main" id="{6F7E7EB8-9710-42F8-918E-7910FF51D2B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00642" y="2359649"/>
            <a:ext cx="436236" cy="436236"/>
          </a:xfrm>
          <a:prstGeom prst="rect">
            <a:avLst/>
          </a:prstGeom>
        </p:spPr>
      </p:pic>
      <p:sp>
        <p:nvSpPr>
          <p:cNvPr id="28" name="object 9">
            <a:extLst>
              <a:ext uri="{FF2B5EF4-FFF2-40B4-BE49-F238E27FC236}">
                <a16:creationId xmlns:a16="http://schemas.microsoft.com/office/drawing/2014/main" id="{87386D89-2956-4694-83D9-90BB24745899}"/>
              </a:ext>
            </a:extLst>
          </p:cNvPr>
          <p:cNvSpPr txBox="1"/>
          <p:nvPr/>
        </p:nvSpPr>
        <p:spPr>
          <a:xfrm>
            <a:off x="11490439" y="2123728"/>
            <a:ext cx="1355361" cy="5908477"/>
          </a:xfrm>
          <a:prstGeom prst="rect">
            <a:avLst/>
          </a:prstGeom>
        </p:spPr>
        <p:txBody>
          <a:bodyPr vert="horz" wrap="square" lIns="0" tIns="12700" rIns="0" bIns="0" rtlCol="0">
            <a:spAutoFit/>
          </a:bodyPr>
          <a:lstStyle/>
          <a:p>
            <a:pPr marL="12700" marR="5080">
              <a:lnSpc>
                <a:spcPct val="200000"/>
              </a:lnSpc>
              <a:spcBef>
                <a:spcPts val="100"/>
              </a:spcBef>
            </a:pPr>
            <a:r>
              <a:rPr lang="fr-FR" sz="2400" b="1">
                <a:solidFill>
                  <a:srgbClr val="2C3176"/>
                </a:solidFill>
                <a:latin typeface="Marianne" charset="0"/>
                <a:ea typeface="Marianne" charset="0"/>
                <a:cs typeface="Marianne" charset="0"/>
              </a:rPr>
              <a:t>5 mins</a:t>
            </a:r>
          </a:p>
          <a:p>
            <a:pPr marL="12700" marR="5080">
              <a:lnSpc>
                <a:spcPct val="200000"/>
              </a:lnSpc>
              <a:spcBef>
                <a:spcPts val="100"/>
              </a:spcBef>
            </a:pPr>
            <a:r>
              <a:rPr lang="fr-FR" sz="2400" b="1">
                <a:solidFill>
                  <a:srgbClr val="2C3176"/>
                </a:solidFill>
                <a:latin typeface="Marianne" charset="0"/>
                <a:ea typeface="Marianne" charset="0"/>
                <a:cs typeface="Marianne" charset="0"/>
              </a:rPr>
              <a:t>5 mins</a:t>
            </a:r>
          </a:p>
          <a:p>
            <a:pPr marL="12700" marR="5080">
              <a:lnSpc>
                <a:spcPct val="200000"/>
              </a:lnSpc>
              <a:spcBef>
                <a:spcPts val="100"/>
              </a:spcBef>
            </a:pPr>
            <a:r>
              <a:rPr lang="fr-FR" sz="2400" b="1">
                <a:solidFill>
                  <a:srgbClr val="2C3176"/>
                </a:solidFill>
                <a:latin typeface="Marianne" charset="0"/>
                <a:ea typeface="Marianne" charset="0"/>
                <a:cs typeface="Marianne" charset="0"/>
              </a:rPr>
              <a:t>5 mins</a:t>
            </a:r>
            <a:endParaRPr lang="fr-FR" sz="2400" b="1">
              <a:latin typeface="Marianne" charset="0"/>
              <a:ea typeface="Marianne" charset="0"/>
              <a:cs typeface="Marianne" charset="0"/>
            </a:endParaRPr>
          </a:p>
          <a:p>
            <a:pPr marL="12700" marR="5080">
              <a:lnSpc>
                <a:spcPct val="200000"/>
              </a:lnSpc>
              <a:spcBef>
                <a:spcPts val="100"/>
              </a:spcBef>
            </a:pPr>
            <a:r>
              <a:rPr lang="fr-FR" sz="2400" b="1">
                <a:solidFill>
                  <a:srgbClr val="2C3176"/>
                </a:solidFill>
                <a:latin typeface="Marianne" charset="0"/>
                <a:ea typeface="Marianne" charset="0"/>
                <a:cs typeface="Marianne" charset="0"/>
              </a:rPr>
              <a:t>15 mins</a:t>
            </a:r>
            <a:endParaRPr lang="fr-FR" sz="2400" b="1">
              <a:latin typeface="Marianne" charset="0"/>
              <a:ea typeface="Marianne" charset="0"/>
              <a:cs typeface="Marianne" charset="0"/>
            </a:endParaRPr>
          </a:p>
          <a:p>
            <a:pPr marL="12700" marR="5080">
              <a:lnSpc>
                <a:spcPct val="200000"/>
              </a:lnSpc>
              <a:spcBef>
                <a:spcPts val="100"/>
              </a:spcBef>
            </a:pPr>
            <a:r>
              <a:rPr lang="fr-FR" sz="2400" b="1">
                <a:solidFill>
                  <a:srgbClr val="2C3176"/>
                </a:solidFill>
                <a:latin typeface="Marianne" charset="0"/>
                <a:ea typeface="Marianne" charset="0"/>
                <a:cs typeface="Marianne" charset="0"/>
              </a:rPr>
              <a:t>20 mins</a:t>
            </a:r>
            <a:endParaRPr lang="fr-FR" sz="2400" b="1">
              <a:latin typeface="Marianne" charset="0"/>
              <a:ea typeface="Marianne" charset="0"/>
              <a:cs typeface="Marianne" charset="0"/>
            </a:endParaRPr>
          </a:p>
          <a:p>
            <a:pPr marL="12700" marR="5080">
              <a:lnSpc>
                <a:spcPct val="200000"/>
              </a:lnSpc>
              <a:spcBef>
                <a:spcPts val="100"/>
              </a:spcBef>
            </a:pPr>
            <a:r>
              <a:rPr lang="fr-FR" sz="2400" b="1">
                <a:solidFill>
                  <a:srgbClr val="2C3176"/>
                </a:solidFill>
                <a:latin typeface="Marianne" charset="0"/>
                <a:ea typeface="Marianne" charset="0"/>
                <a:cs typeface="Marianne" charset="0"/>
              </a:rPr>
              <a:t>10 mins</a:t>
            </a:r>
            <a:endParaRPr lang="fr-FR" sz="2400" b="1">
              <a:latin typeface="Marianne" charset="0"/>
              <a:ea typeface="Marianne" charset="0"/>
              <a:cs typeface="Marianne" charset="0"/>
            </a:endParaRPr>
          </a:p>
          <a:p>
            <a:pPr marL="12700" marR="5080">
              <a:lnSpc>
                <a:spcPct val="200000"/>
              </a:lnSpc>
              <a:spcBef>
                <a:spcPts val="100"/>
              </a:spcBef>
            </a:pPr>
            <a:endParaRPr lang="fr-FR" sz="2400" b="1">
              <a:latin typeface="Marianne" charset="0"/>
              <a:ea typeface="Marianne" charset="0"/>
              <a:cs typeface="Marianne" charset="0"/>
            </a:endParaRPr>
          </a:p>
          <a:p>
            <a:pPr marL="12700" marR="5080">
              <a:lnSpc>
                <a:spcPct val="200000"/>
              </a:lnSpc>
              <a:spcBef>
                <a:spcPts val="100"/>
              </a:spcBef>
            </a:pPr>
            <a:endParaRPr lang="fr-FR" sz="2400" b="1">
              <a:solidFill>
                <a:srgbClr val="2C3176"/>
              </a:solidFill>
              <a:latin typeface="Marianne" charset="0"/>
              <a:ea typeface="Marianne" charset="0"/>
              <a:cs typeface="Marianne" charset="0"/>
            </a:endParaRPr>
          </a:p>
        </p:txBody>
      </p:sp>
      <p:pic>
        <p:nvPicPr>
          <p:cNvPr id="29" name="Picture 28" descr="Shape&#10;&#10;Description automatically generated with low confidence">
            <a:extLst>
              <a:ext uri="{FF2B5EF4-FFF2-40B4-BE49-F238E27FC236}">
                <a16:creationId xmlns:a16="http://schemas.microsoft.com/office/drawing/2014/main" id="{FF2157BE-2DE4-46A4-8820-3F33D1915E2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00642" y="3107729"/>
            <a:ext cx="436236" cy="436236"/>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2EEDAC6D-F874-459D-AF7C-8CE506BB247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00642" y="3855809"/>
            <a:ext cx="436236" cy="436236"/>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3F82C8C7-0D2B-4233-8D0D-AF971DDA2B6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00642" y="4603889"/>
            <a:ext cx="436236" cy="436236"/>
          </a:xfrm>
          <a:prstGeom prst="rect">
            <a:avLst/>
          </a:prstGeom>
        </p:spPr>
      </p:pic>
      <p:pic>
        <p:nvPicPr>
          <p:cNvPr id="32" name="Picture 31" descr="Shape&#10;&#10;Description automatically generated with low confidence">
            <a:extLst>
              <a:ext uri="{FF2B5EF4-FFF2-40B4-BE49-F238E27FC236}">
                <a16:creationId xmlns:a16="http://schemas.microsoft.com/office/drawing/2014/main" id="{279A5CB7-CCBA-4EF7-B159-BD083584E78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00642" y="5351969"/>
            <a:ext cx="436236" cy="436236"/>
          </a:xfrm>
          <a:prstGeom prst="rect">
            <a:avLst/>
          </a:prstGeom>
        </p:spPr>
      </p:pic>
      <p:sp>
        <p:nvSpPr>
          <p:cNvPr id="36" name="object 14">
            <a:extLst>
              <a:ext uri="{FF2B5EF4-FFF2-40B4-BE49-F238E27FC236}">
                <a16:creationId xmlns:a16="http://schemas.microsoft.com/office/drawing/2014/main" id="{08C2AE7C-AE63-4F71-A978-D1452896F3ED}"/>
              </a:ext>
            </a:extLst>
          </p:cNvPr>
          <p:cNvSpPr txBox="1">
            <a:spLocks/>
          </p:cNvSpPr>
          <p:nvPr/>
        </p:nvSpPr>
        <p:spPr>
          <a:xfrm>
            <a:off x="1655588" y="549888"/>
            <a:ext cx="12873212" cy="69185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pPr>
            <a:r>
              <a:rPr lang="fr-FR" sz="4400" kern="0" spc="-75">
                <a:solidFill>
                  <a:srgbClr val="2C3176"/>
                </a:solidFill>
                <a:latin typeface="Marianne ExtraBold" charset="0"/>
                <a:ea typeface="Marianne ExtraBold" charset="0"/>
                <a:cs typeface="Marianne ExtraBold" charset="0"/>
              </a:rPr>
              <a:t>Agenda du comité de lancement</a:t>
            </a:r>
          </a:p>
        </p:txBody>
      </p:sp>
      <p:sp>
        <p:nvSpPr>
          <p:cNvPr id="23" name="object 6">
            <a:extLst>
              <a:ext uri="{FF2B5EF4-FFF2-40B4-BE49-F238E27FC236}">
                <a16:creationId xmlns:a16="http://schemas.microsoft.com/office/drawing/2014/main" id="{1FA495DE-FBEF-4423-8C46-D0E334BF67B6}"/>
              </a:ext>
            </a:extLst>
          </p:cNvPr>
          <p:cNvSpPr/>
          <p:nvPr/>
        </p:nvSpPr>
        <p:spPr>
          <a:xfrm>
            <a:off x="3684683" y="6121702"/>
            <a:ext cx="435600" cy="435600"/>
          </a:xfrm>
          <a:custGeom>
            <a:avLst/>
            <a:gdLst/>
            <a:ahLst/>
            <a:cxnLst/>
            <a:rect l="l" t="t" r="r" b="b"/>
            <a:pathLst>
              <a:path w="295275" h="282575">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endParaRPr/>
          </a:p>
        </p:txBody>
      </p:sp>
      <p:pic>
        <p:nvPicPr>
          <p:cNvPr id="24" name="Picture 23" descr="Shape&#10;&#10;Description automatically generated with low confidence">
            <a:extLst>
              <a:ext uri="{FF2B5EF4-FFF2-40B4-BE49-F238E27FC236}">
                <a16:creationId xmlns:a16="http://schemas.microsoft.com/office/drawing/2014/main" id="{B308BCF3-1E26-4091-9821-159B1213185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00642" y="6100049"/>
            <a:ext cx="436236" cy="436236"/>
          </a:xfrm>
          <a:prstGeom prst="rect">
            <a:avLst/>
          </a:prstGeom>
        </p:spPr>
      </p:pic>
      <p:sp>
        <p:nvSpPr>
          <p:cNvPr id="2" name="Left Brace 1">
            <a:extLst>
              <a:ext uri="{FF2B5EF4-FFF2-40B4-BE49-F238E27FC236}">
                <a16:creationId xmlns:a16="http://schemas.microsoft.com/office/drawing/2014/main" id="{B0C15970-D0DF-4DE1-84B4-3492B7849925}"/>
              </a:ext>
            </a:extLst>
          </p:cNvPr>
          <p:cNvSpPr/>
          <p:nvPr/>
        </p:nvSpPr>
        <p:spPr>
          <a:xfrm>
            <a:off x="3013999" y="2359649"/>
            <a:ext cx="435601" cy="4157340"/>
          </a:xfrm>
          <a:prstGeom prst="leftBrace">
            <a:avLst>
              <a:gd name="adj1" fmla="val 0"/>
              <a:gd name="adj2" fmla="val 4883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object 9">
            <a:extLst>
              <a:ext uri="{FF2B5EF4-FFF2-40B4-BE49-F238E27FC236}">
                <a16:creationId xmlns:a16="http://schemas.microsoft.com/office/drawing/2014/main" id="{9150B855-E2FB-4B61-A8EA-351AA12384D9}"/>
              </a:ext>
            </a:extLst>
          </p:cNvPr>
          <p:cNvSpPr txBox="1"/>
          <p:nvPr/>
        </p:nvSpPr>
        <p:spPr>
          <a:xfrm rot="16200000">
            <a:off x="1637899" y="4167218"/>
            <a:ext cx="1635205" cy="542200"/>
          </a:xfrm>
          <a:prstGeom prst="rect">
            <a:avLst/>
          </a:prstGeom>
        </p:spPr>
        <p:txBody>
          <a:bodyPr vert="horz" wrap="square" lIns="0" tIns="12700" rIns="0" bIns="0" rtlCol="0">
            <a:spAutoFit/>
          </a:bodyPr>
          <a:lstStyle/>
          <a:p>
            <a:pPr marL="12700" marR="5080" algn="ctr">
              <a:lnSpc>
                <a:spcPct val="200000"/>
              </a:lnSpc>
              <a:spcBef>
                <a:spcPts val="100"/>
              </a:spcBef>
            </a:pPr>
            <a:r>
              <a:rPr lang="fr-FR" sz="2000">
                <a:solidFill>
                  <a:srgbClr val="2C3176"/>
                </a:solidFill>
                <a:latin typeface="Marianne" charset="0"/>
                <a:ea typeface="Marianne" charset="0"/>
                <a:cs typeface="Marianne" charset="0"/>
              </a:rPr>
              <a:t>1 heure</a:t>
            </a:r>
          </a:p>
        </p:txBody>
      </p:sp>
      <p:sp>
        <p:nvSpPr>
          <p:cNvPr id="33" name="TextBox 32">
            <a:extLst>
              <a:ext uri="{FF2B5EF4-FFF2-40B4-BE49-F238E27FC236}">
                <a16:creationId xmlns:a16="http://schemas.microsoft.com/office/drawing/2014/main" id="{37A6C41B-C2D0-4925-A405-0243BEF47B7A}"/>
              </a:ext>
            </a:extLst>
          </p:cNvPr>
          <p:cNvSpPr txBox="1">
            <a:spLocks/>
          </p:cNvSpPr>
          <p:nvPr/>
        </p:nvSpPr>
        <p:spPr>
          <a:xfrm>
            <a:off x="3190638" y="7902256"/>
            <a:ext cx="9815417" cy="691855"/>
          </a:xfrm>
          <a:prstGeom prst="roundRect">
            <a:avLst/>
          </a:prstGeom>
          <a:solidFill>
            <a:srgbClr val="FFC000"/>
          </a:solidFill>
          <a:ln w="12700">
            <a:solidFill>
              <a:srgbClr val="274084"/>
            </a:solidFill>
            <a:prstDash val="dashDot"/>
          </a:ln>
        </p:spPr>
        <p:txBody>
          <a:bodyPr vert="horz" wrap="square" lIns="91440" tIns="360000" rIns="91440" bIns="45720" rtlCol="0" anchor="ctr" anchorCtr="0">
            <a:noAutofit/>
          </a:bodyPr>
          <a:lstStyle/>
          <a:p>
            <a:pPr algn="ctr"/>
            <a:r>
              <a:rPr lang="fr-FR" sz="2000" b="1" i="1" dirty="0">
                <a:latin typeface="Marianne" panose="020B0604020202020204"/>
              </a:rPr>
              <a:t>La durée et le contenu de chaque partie sont adaptables selon les besoins de la collectivité.</a:t>
            </a:r>
          </a:p>
          <a:p>
            <a:pPr algn="ctr"/>
            <a:endParaRPr lang="fr-FR" sz="2000" b="1" i="1" dirty="0">
              <a:latin typeface="Marianne" panose="020B0604020202020204"/>
            </a:endParaRPr>
          </a:p>
        </p:txBody>
      </p:sp>
      <p:pic>
        <p:nvPicPr>
          <p:cNvPr id="3" name="Image 2">
            <a:extLst>
              <a:ext uri="{FF2B5EF4-FFF2-40B4-BE49-F238E27FC236}">
                <a16:creationId xmlns:a16="http://schemas.microsoft.com/office/drawing/2014/main" id="{60F3D226-17D3-409E-A62F-19A5DAF2F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408828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lack and gray microphone on black stand">
            <a:extLst>
              <a:ext uri="{FF2B5EF4-FFF2-40B4-BE49-F238E27FC236}">
                <a16:creationId xmlns:a16="http://schemas.microsoft.com/office/drawing/2014/main" id="{399C28F0-05C0-4BEC-9AC9-CDB8B45F49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01" r="35667"/>
          <a:stretch/>
        </p:blipFill>
        <p:spPr bwMode="auto">
          <a:xfrm>
            <a:off x="9254232" y="763968"/>
            <a:ext cx="5831120" cy="759172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object 11"/>
          <p:cNvGrpSpPr/>
          <p:nvPr/>
        </p:nvGrpSpPr>
        <p:grpSpPr>
          <a:xfrm>
            <a:off x="2535820" y="2403126"/>
            <a:ext cx="6319295" cy="4069715"/>
            <a:chOff x="2535820" y="2403126"/>
            <a:chExt cx="6319295"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0" y="4011942"/>
              <a:ext cx="6319295" cy="852169"/>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2893013" y="4000561"/>
            <a:ext cx="4916805" cy="649985"/>
          </a:xfrm>
          <a:prstGeom prst="rect">
            <a:avLst/>
          </a:prstGeom>
        </p:spPr>
        <p:txBody>
          <a:bodyPr vert="horz" wrap="square" lIns="0" tIns="14604" rIns="0" bIns="0" rtlCol="0">
            <a:spAutoFit/>
          </a:bodyPr>
          <a:lstStyle/>
          <a:p>
            <a:pPr marL="12700" marR="5080">
              <a:lnSpc>
                <a:spcPct val="200000"/>
              </a:lnSpc>
              <a:spcBef>
                <a:spcPts val="100"/>
              </a:spcBef>
            </a:pPr>
            <a:r>
              <a:rPr lang="fr-FR" sz="2400">
                <a:solidFill>
                  <a:srgbClr val="2C3176"/>
                </a:solidFill>
                <a:latin typeface="Marianne" charset="0"/>
              </a:rPr>
              <a:t>Mot d’introduction </a:t>
            </a:r>
            <a:endParaRPr sz="2400">
              <a:solidFill>
                <a:srgbClr val="2C3176"/>
              </a:solidFill>
              <a:latin typeface="Marianne" charset="0"/>
            </a:endParaRP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041400" y="2976937"/>
            <a:ext cx="1613052"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a:solidFill>
                  <a:srgbClr val="2C3176"/>
                </a:solidFill>
                <a:latin typeface="Marianne ExtraBold" charset="0"/>
                <a:ea typeface="Marianne ExtraBold" charset="0"/>
                <a:cs typeface="Marianne ExtraBold" charset="0"/>
              </a:rPr>
              <a:t>1.</a:t>
            </a:r>
            <a:endParaRPr lang="fr-FR" sz="13800" kern="0">
              <a:latin typeface="Marianne ExtraBold" charset="0"/>
              <a:ea typeface="Marianne ExtraBold" charset="0"/>
              <a:cs typeface="Marianne ExtraBold" charset="0"/>
            </a:endParaRPr>
          </a:p>
        </p:txBody>
      </p:sp>
      <p:pic>
        <p:nvPicPr>
          <p:cNvPr id="21" name="Picture 20" descr="Shape&#10;&#10;Description automatically generated with low confidence">
            <a:extLst>
              <a:ext uri="{FF2B5EF4-FFF2-40B4-BE49-F238E27FC236}">
                <a16:creationId xmlns:a16="http://schemas.microsoft.com/office/drawing/2014/main" id="{02428B51-F82C-4764-8DE1-062FBA60313C}"/>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91486" y="7938841"/>
            <a:ext cx="313889" cy="313889"/>
          </a:xfrm>
          <a:prstGeom prst="rect">
            <a:avLst/>
          </a:prstGeom>
        </p:spPr>
      </p:pic>
      <p:sp>
        <p:nvSpPr>
          <p:cNvPr id="22" name="object 9">
            <a:extLst>
              <a:ext uri="{FF2B5EF4-FFF2-40B4-BE49-F238E27FC236}">
                <a16:creationId xmlns:a16="http://schemas.microsoft.com/office/drawing/2014/main" id="{CE831967-666B-490B-86A5-6716AFB54633}"/>
              </a:ext>
            </a:extLst>
          </p:cNvPr>
          <p:cNvSpPr txBox="1"/>
          <p:nvPr/>
        </p:nvSpPr>
        <p:spPr>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pPr>
            <a:r>
              <a:rPr lang="fr-FR" sz="2400" b="1">
                <a:solidFill>
                  <a:srgbClr val="2C3176"/>
                </a:solidFill>
                <a:latin typeface="Marianne" charset="0"/>
                <a:ea typeface="Marianne" charset="0"/>
                <a:cs typeface="Marianne" charset="0"/>
              </a:rPr>
              <a:t>5 mins</a:t>
            </a:r>
          </a:p>
        </p:txBody>
      </p:sp>
      <p:pic>
        <p:nvPicPr>
          <p:cNvPr id="23" name="Image 18">
            <a:extLst>
              <a:ext uri="{FF2B5EF4-FFF2-40B4-BE49-F238E27FC236}">
                <a16:creationId xmlns:a16="http://schemas.microsoft.com/office/drawing/2014/main" id="{018AAE50-6C29-4103-8348-D56B488535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2905989" y="8108485"/>
            <a:ext cx="1935480" cy="247212"/>
          </a:xfrm>
          <a:prstGeom prst="rect">
            <a:avLst/>
          </a:prstGeom>
        </p:spPr>
      </p:pic>
      <p:pic>
        <p:nvPicPr>
          <p:cNvPr id="24" name="Image 18">
            <a:extLst>
              <a:ext uri="{FF2B5EF4-FFF2-40B4-BE49-F238E27FC236}">
                <a16:creationId xmlns:a16="http://schemas.microsoft.com/office/drawing/2014/main" id="{E69B1BA5-18EA-4FCC-B7A7-FAF8531C3A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6111713" y="8108485"/>
            <a:ext cx="1935480" cy="247212"/>
          </a:xfrm>
          <a:prstGeom prst="rect">
            <a:avLst/>
          </a:prstGeom>
        </p:spPr>
      </p:pic>
      <p:pic>
        <p:nvPicPr>
          <p:cNvPr id="2" name="Image 1">
            <a:extLst>
              <a:ext uri="{FF2B5EF4-FFF2-40B4-BE49-F238E27FC236}">
                <a16:creationId xmlns:a16="http://schemas.microsoft.com/office/drawing/2014/main" id="{2B4907DA-396D-D9D1-8C89-CBA1C893E8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157407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8D5B5F-C23C-4E4A-9D95-4EFB9F21DD94}"/>
              </a:ext>
            </a:extLst>
          </p:cNvPr>
          <p:cNvSpPr/>
          <p:nvPr/>
        </p:nvSpPr>
        <p:spPr>
          <a:xfrm>
            <a:off x="9567684" y="2289409"/>
            <a:ext cx="3312368" cy="33843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rgbClr val="2C3176"/>
                </a:solidFill>
                <a:highlight>
                  <a:srgbClr val="FFFF00"/>
                </a:highlight>
                <a:latin typeface="Marianne" panose="020B0604020202020204"/>
              </a:rPr>
              <a:t>Photo du </a:t>
            </a:r>
          </a:p>
          <a:p>
            <a:pPr algn="ctr"/>
            <a:r>
              <a:rPr lang="fr-FR" sz="2800">
                <a:solidFill>
                  <a:srgbClr val="2C3176"/>
                </a:solidFill>
                <a:highlight>
                  <a:srgbClr val="FFFF00"/>
                </a:highlight>
                <a:latin typeface="Marianne" panose="020B0604020202020204"/>
              </a:rPr>
              <a:t>référent à insérer</a:t>
            </a:r>
            <a:endParaRPr lang="en-GB" sz="2800">
              <a:solidFill>
                <a:srgbClr val="2C3176"/>
              </a:solidFill>
              <a:highlight>
                <a:srgbClr val="FFFF00"/>
              </a:highlight>
              <a:latin typeface="Marianne" panose="020B0604020202020204"/>
            </a:endParaRPr>
          </a:p>
        </p:txBody>
      </p:sp>
      <p:sp>
        <p:nvSpPr>
          <p:cNvPr id="23" name="object 23"/>
          <p:cNvSpPr/>
          <p:nvPr/>
        </p:nvSpPr>
        <p:spPr>
          <a:xfrm>
            <a:off x="13452563" y="0"/>
            <a:ext cx="2803525" cy="2910205"/>
          </a:xfrm>
          <a:custGeom>
            <a:avLst/>
            <a:gdLst/>
            <a:ahLst/>
            <a:cxnLst/>
            <a:rect l="l" t="t" r="r" b="b"/>
            <a:pathLst>
              <a:path w="2803525" h="2910205">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endParaRPr/>
          </a:p>
        </p:txBody>
      </p:sp>
      <p:sp>
        <p:nvSpPr>
          <p:cNvPr id="24" name="object 24"/>
          <p:cNvSpPr/>
          <p:nvPr/>
        </p:nvSpPr>
        <p:spPr>
          <a:xfrm>
            <a:off x="0" y="6325402"/>
            <a:ext cx="2849880" cy="2818765"/>
          </a:xfrm>
          <a:custGeom>
            <a:avLst/>
            <a:gdLst/>
            <a:ahLst/>
            <a:cxnLst/>
            <a:rect l="l" t="t" r="r" b="b"/>
            <a:pathLst>
              <a:path w="2849880" h="2818765">
                <a:moveTo>
                  <a:pt x="880637" y="0"/>
                </a:moveTo>
                <a:lnTo>
                  <a:pt x="0" y="0"/>
                </a:lnTo>
                <a:lnTo>
                  <a:pt x="0" y="2818584"/>
                </a:lnTo>
                <a:lnTo>
                  <a:pt x="2849810" y="2818584"/>
                </a:lnTo>
                <a:lnTo>
                  <a:pt x="2849810" y="2148255"/>
                </a:lnTo>
                <a:lnTo>
                  <a:pt x="880637" y="2020392"/>
                </a:lnTo>
                <a:lnTo>
                  <a:pt x="880637" y="0"/>
                </a:lnTo>
                <a:close/>
              </a:path>
            </a:pathLst>
          </a:custGeom>
          <a:solidFill>
            <a:srgbClr val="5D6DB3"/>
          </a:solidFill>
        </p:spPr>
        <p:txBody>
          <a:bodyPr wrap="square" lIns="0" tIns="0" rIns="0" bIns="0" rtlCol="0"/>
          <a:lstStyle/>
          <a:p>
            <a:endParaRPr/>
          </a:p>
        </p:txBody>
      </p:sp>
      <p:sp>
        <p:nvSpPr>
          <p:cNvPr id="39" name="object 14">
            <a:extLst>
              <a:ext uri="{FF2B5EF4-FFF2-40B4-BE49-F238E27FC236}">
                <a16:creationId xmlns:a16="http://schemas.microsoft.com/office/drawing/2014/main" id="{841ED561-7298-427C-AAF2-EECD2DC26F41}"/>
              </a:ext>
            </a:extLst>
          </p:cNvPr>
          <p:cNvSpPr txBox="1">
            <a:spLocks/>
          </p:cNvSpPr>
          <p:nvPr/>
        </p:nvSpPr>
        <p:spPr>
          <a:xfrm>
            <a:off x="1655588" y="580219"/>
            <a:ext cx="12873212" cy="671401"/>
          </a:xfrm>
          <a:prstGeom prst="rect">
            <a:avLst/>
          </a:prstGeom>
        </p:spPr>
        <p:txBody>
          <a:bodyPr vert="horz" wrap="square" lIns="0" tIns="14604" rIns="0" bIns="0" rtlCol="0">
            <a:spAutoFit/>
          </a:bodyPr>
          <a:lstStyle>
            <a:lvl1pPr marL="12700" algn="ctr" defTabSz="914377">
              <a:spcBef>
                <a:spcPts val="115"/>
              </a:spcBef>
              <a:defRPr sz="4267" b="1" i="0">
                <a:solidFill>
                  <a:srgbClr val="2C3176"/>
                </a:solidFill>
                <a:latin typeface="Marianne" panose="020B0604020202020204" charset="0"/>
                <a:ea typeface="+mj-ea"/>
                <a:cs typeface="Arial"/>
              </a:defRPr>
            </a:lvl1pPr>
          </a:lstStyle>
          <a:p>
            <a:r>
              <a:rPr lang="fr-FR"/>
              <a:t>Mot d’introduction</a:t>
            </a:r>
          </a:p>
        </p:txBody>
      </p:sp>
      <p:sp>
        <p:nvSpPr>
          <p:cNvPr id="10" name="object 5">
            <a:extLst>
              <a:ext uri="{FF2B5EF4-FFF2-40B4-BE49-F238E27FC236}">
                <a16:creationId xmlns:a16="http://schemas.microsoft.com/office/drawing/2014/main" id="{7B4E1D47-5135-4C08-A0A4-83029312AF21}"/>
              </a:ext>
            </a:extLst>
          </p:cNvPr>
          <p:cNvSpPr txBox="1">
            <a:spLocks/>
          </p:cNvSpPr>
          <p:nvPr/>
        </p:nvSpPr>
        <p:spPr>
          <a:xfrm>
            <a:off x="8488040" y="6033825"/>
            <a:ext cx="5471656" cy="1120820"/>
          </a:xfrm>
          <a:prstGeom prst="rect">
            <a:avLst/>
          </a:prstGeom>
        </p:spPr>
        <p:txBody>
          <a:bodyPr vert="horz" wrap="square" lIns="0" tIns="12700" rIns="0" bIns="0" rtlCol="0">
            <a:spAutoFit/>
          </a:bodyPr>
          <a:lstStyle>
            <a:lvl1pPr>
              <a:defRPr sz="18700" b="1" i="0">
                <a:solidFill>
                  <a:srgbClr val="FCCD00"/>
                </a:solidFill>
                <a:latin typeface="Arial"/>
                <a:ea typeface="+mj-ea"/>
                <a:cs typeface="Arial"/>
              </a:defRPr>
            </a:lvl1pPr>
          </a:lstStyle>
          <a:p>
            <a:pPr marL="12065" marR="5080" algn="ctr">
              <a:spcBef>
                <a:spcPts val="100"/>
              </a:spcBef>
            </a:pPr>
            <a:r>
              <a:rPr lang="fr-FR" sz="3600" i="1" kern="0" spc="-150" dirty="0">
                <a:solidFill>
                  <a:srgbClr val="2C3176"/>
                </a:solidFill>
                <a:highlight>
                  <a:srgbClr val="FFFF00"/>
                </a:highlight>
                <a:latin typeface="Marianne Light" charset="0"/>
                <a:ea typeface="Marianne Light" charset="0"/>
                <a:cs typeface="Marianne Light" charset="0"/>
              </a:rPr>
              <a:t>Nom et poste du référent Numérique responsable</a:t>
            </a:r>
            <a:endParaRPr lang="fr-FR" sz="3600" i="1" kern="0" dirty="0">
              <a:highlight>
                <a:srgbClr val="FFFF00"/>
              </a:highlight>
              <a:latin typeface="Marianne Light" charset="0"/>
              <a:ea typeface="Marianne Light" charset="0"/>
              <a:cs typeface="Marianne Light" charset="0"/>
            </a:endParaRPr>
          </a:p>
        </p:txBody>
      </p:sp>
      <p:sp>
        <p:nvSpPr>
          <p:cNvPr id="8" name="Rectangle: Rounded Corners 7">
            <a:extLst>
              <a:ext uri="{FF2B5EF4-FFF2-40B4-BE49-F238E27FC236}">
                <a16:creationId xmlns:a16="http://schemas.microsoft.com/office/drawing/2014/main" id="{1C2895A3-277F-4F4F-8312-85213A5ED105}"/>
              </a:ext>
            </a:extLst>
          </p:cNvPr>
          <p:cNvSpPr/>
          <p:nvPr/>
        </p:nvSpPr>
        <p:spPr>
          <a:xfrm>
            <a:off x="2875416" y="2292485"/>
            <a:ext cx="3312368" cy="33843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rgbClr val="2C3176"/>
                </a:solidFill>
                <a:highlight>
                  <a:srgbClr val="FFFF00"/>
                </a:highlight>
                <a:latin typeface="Marianne" panose="020B0604020202020204"/>
              </a:rPr>
              <a:t>Photo de l’élu à insérer</a:t>
            </a:r>
            <a:endParaRPr lang="en-GB" sz="2800">
              <a:solidFill>
                <a:srgbClr val="2C3176"/>
              </a:solidFill>
              <a:highlight>
                <a:srgbClr val="FFFF00"/>
              </a:highlight>
              <a:latin typeface="Marianne" panose="020B0604020202020204"/>
            </a:endParaRPr>
          </a:p>
        </p:txBody>
      </p:sp>
      <p:sp>
        <p:nvSpPr>
          <p:cNvPr id="9" name="object 5">
            <a:extLst>
              <a:ext uri="{FF2B5EF4-FFF2-40B4-BE49-F238E27FC236}">
                <a16:creationId xmlns:a16="http://schemas.microsoft.com/office/drawing/2014/main" id="{928EE7BE-C96F-486D-A6E3-BEB6CE0D7A4B}"/>
              </a:ext>
            </a:extLst>
          </p:cNvPr>
          <p:cNvSpPr txBox="1">
            <a:spLocks/>
          </p:cNvSpPr>
          <p:nvPr/>
        </p:nvSpPr>
        <p:spPr>
          <a:xfrm>
            <a:off x="1795772" y="6036901"/>
            <a:ext cx="5471656" cy="1120820"/>
          </a:xfrm>
          <a:prstGeom prst="rect">
            <a:avLst/>
          </a:prstGeom>
        </p:spPr>
        <p:txBody>
          <a:bodyPr vert="horz" wrap="square" lIns="0" tIns="12700" rIns="0" bIns="0" rtlCol="0">
            <a:spAutoFit/>
          </a:bodyPr>
          <a:lstStyle>
            <a:lvl1pPr>
              <a:defRPr sz="18700" b="1" i="0">
                <a:solidFill>
                  <a:srgbClr val="FCCD00"/>
                </a:solidFill>
                <a:latin typeface="Arial"/>
                <a:ea typeface="+mj-ea"/>
                <a:cs typeface="Arial"/>
              </a:defRPr>
            </a:lvl1pPr>
          </a:lstStyle>
          <a:p>
            <a:pPr marL="12065" marR="5080" algn="ctr">
              <a:spcBef>
                <a:spcPts val="100"/>
              </a:spcBef>
            </a:pPr>
            <a:r>
              <a:rPr lang="fr-FR" sz="3600" i="1" kern="0" spc="-150">
                <a:solidFill>
                  <a:srgbClr val="2C3176"/>
                </a:solidFill>
                <a:highlight>
                  <a:srgbClr val="FFFF00"/>
                </a:highlight>
                <a:latin typeface="Marianne Light" charset="0"/>
                <a:ea typeface="Marianne Light" charset="0"/>
                <a:cs typeface="Marianne Light" charset="0"/>
              </a:rPr>
              <a:t>Nom et poste de l’élu sponsor de la démarche</a:t>
            </a:r>
            <a:endParaRPr lang="fr-FR" sz="3600" i="1" kern="0">
              <a:highlight>
                <a:srgbClr val="FFFF00"/>
              </a:highlight>
              <a:latin typeface="Marianne Light" charset="0"/>
              <a:ea typeface="Marianne Light" charset="0"/>
              <a:cs typeface="Marianne Light" charset="0"/>
            </a:endParaRPr>
          </a:p>
        </p:txBody>
      </p:sp>
      <p:pic>
        <p:nvPicPr>
          <p:cNvPr id="12" name="Picture 2" descr="Pencil ">
            <a:extLst>
              <a:ext uri="{FF2B5EF4-FFF2-40B4-BE49-F238E27FC236}">
                <a16:creationId xmlns:a16="http://schemas.microsoft.com/office/drawing/2014/main" id="{D02F866D-3766-4E21-9C9C-EE4479709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438" y="274651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encil ">
            <a:extLst>
              <a:ext uri="{FF2B5EF4-FFF2-40B4-BE49-F238E27FC236}">
                <a16:creationId xmlns:a16="http://schemas.microsoft.com/office/drawing/2014/main" id="{DABCB32A-F0DD-42EA-8169-C929C044C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9068" y="274344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6CCD6B93-E4A1-CF49-6988-F3652E69A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42333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eople sitting on chair inside building">
            <a:extLst>
              <a:ext uri="{FF2B5EF4-FFF2-40B4-BE49-F238E27FC236}">
                <a16:creationId xmlns:a16="http://schemas.microsoft.com/office/drawing/2014/main" id="{5DAF4853-14C1-4C62-AB6A-1D6FA9FBA82B}"/>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19737" r="28868"/>
          <a:stretch/>
        </p:blipFill>
        <p:spPr bwMode="auto">
          <a:xfrm>
            <a:off x="9243351" y="774090"/>
            <a:ext cx="5842000" cy="7581607"/>
          </a:xfrm>
          <a:prstGeom prst="rect">
            <a:avLst/>
          </a:prstGeom>
          <a:extLst>
            <a:ext uri="{909E8E84-426E-40DD-AFC4-6F175D3DCCD1}">
              <a14:hiddenFill xmlns:a14="http://schemas.microsoft.com/office/drawing/2010/main">
                <a:solidFill>
                  <a:srgbClr val="FFFFFF"/>
                </a:solidFill>
              </a14:hiddenFill>
            </a:ext>
          </a:extLst>
        </p:spPr>
      </p:pic>
      <p:grpSp>
        <p:nvGrpSpPr>
          <p:cNvPr id="11" name="object 11"/>
          <p:cNvGrpSpPr/>
          <p:nvPr/>
        </p:nvGrpSpPr>
        <p:grpSpPr>
          <a:xfrm>
            <a:off x="2672695" y="2403126"/>
            <a:ext cx="6182420" cy="4069715"/>
            <a:chOff x="2535820" y="2403126"/>
            <a:chExt cx="6319295"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0" y="4011942"/>
              <a:ext cx="6319295" cy="852169"/>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2859969" y="4000561"/>
            <a:ext cx="4916805" cy="638892"/>
          </a:xfrm>
          <a:prstGeom prst="rect">
            <a:avLst/>
          </a:prstGeom>
        </p:spPr>
        <p:txBody>
          <a:bodyPr vert="horz" wrap="square" lIns="0" tIns="14604" rIns="0" bIns="0" rtlCol="0">
            <a:spAutoFit/>
          </a:bodyPr>
          <a:lstStyle/>
          <a:p>
            <a:pPr marL="12700" marR="5080">
              <a:lnSpc>
                <a:spcPct val="200000"/>
              </a:lnSpc>
              <a:spcBef>
                <a:spcPts val="100"/>
              </a:spcBef>
            </a:pPr>
            <a:r>
              <a:rPr lang="fr-FR" sz="2400">
                <a:solidFill>
                  <a:srgbClr val="2C3176"/>
                </a:solidFill>
                <a:latin typeface="Marianne" charset="0"/>
              </a:rPr>
              <a:t>Tour de table</a:t>
            </a:r>
            <a:endParaRPr sz="2400">
              <a:solidFill>
                <a:srgbClr val="2C3176"/>
              </a:solidFill>
              <a:latin typeface="Marianne" charset="0"/>
            </a:endParaRP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023979" y="3166583"/>
            <a:ext cx="1818569"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a:solidFill>
                  <a:srgbClr val="2C3176"/>
                </a:solidFill>
                <a:latin typeface="Marianne ExtraBold" charset="0"/>
                <a:ea typeface="Marianne ExtraBold" charset="0"/>
                <a:cs typeface="Marianne ExtraBold" charset="0"/>
              </a:rPr>
              <a:t>2.</a:t>
            </a:r>
            <a:endParaRPr lang="fr-FR" sz="13800" kern="0">
              <a:latin typeface="Marianne ExtraBold" charset="0"/>
              <a:ea typeface="Marianne ExtraBold" charset="0"/>
              <a:cs typeface="Marianne ExtraBold" charset="0"/>
            </a:endParaRPr>
          </a:p>
        </p:txBody>
      </p:sp>
      <p:pic>
        <p:nvPicPr>
          <p:cNvPr id="21" name="Picture 20" descr="Shape&#10;&#10;Description automatically generated with low confidence">
            <a:extLst>
              <a:ext uri="{FF2B5EF4-FFF2-40B4-BE49-F238E27FC236}">
                <a16:creationId xmlns:a16="http://schemas.microsoft.com/office/drawing/2014/main" id="{02428B51-F82C-4764-8DE1-062FBA60313C}"/>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91486" y="7938841"/>
            <a:ext cx="313889" cy="313889"/>
          </a:xfrm>
          <a:prstGeom prst="rect">
            <a:avLst/>
          </a:prstGeom>
        </p:spPr>
      </p:pic>
      <p:sp>
        <p:nvSpPr>
          <p:cNvPr id="22" name="object 9">
            <a:extLst>
              <a:ext uri="{FF2B5EF4-FFF2-40B4-BE49-F238E27FC236}">
                <a16:creationId xmlns:a16="http://schemas.microsoft.com/office/drawing/2014/main" id="{CE831967-666B-490B-86A5-6716AFB54633}"/>
              </a:ext>
            </a:extLst>
          </p:cNvPr>
          <p:cNvSpPr txBox="1"/>
          <p:nvPr/>
        </p:nvSpPr>
        <p:spPr>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pPr>
            <a:r>
              <a:rPr lang="fr-FR" sz="2400" b="1">
                <a:solidFill>
                  <a:srgbClr val="2C3176"/>
                </a:solidFill>
                <a:latin typeface="Marianne" charset="0"/>
                <a:ea typeface="Marianne" charset="0"/>
                <a:cs typeface="Marianne" charset="0"/>
              </a:rPr>
              <a:t>5 mins</a:t>
            </a:r>
          </a:p>
        </p:txBody>
      </p:sp>
      <p:pic>
        <p:nvPicPr>
          <p:cNvPr id="23" name="Image 18">
            <a:extLst>
              <a:ext uri="{FF2B5EF4-FFF2-40B4-BE49-F238E27FC236}">
                <a16:creationId xmlns:a16="http://schemas.microsoft.com/office/drawing/2014/main" id="{018AAE50-6C29-4103-8348-D56B488535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2905989" y="8108485"/>
            <a:ext cx="1935480" cy="247212"/>
          </a:xfrm>
          <a:prstGeom prst="rect">
            <a:avLst/>
          </a:prstGeom>
        </p:spPr>
      </p:pic>
      <p:pic>
        <p:nvPicPr>
          <p:cNvPr id="24" name="Image 18">
            <a:extLst>
              <a:ext uri="{FF2B5EF4-FFF2-40B4-BE49-F238E27FC236}">
                <a16:creationId xmlns:a16="http://schemas.microsoft.com/office/drawing/2014/main" id="{E69B1BA5-18EA-4FCC-B7A7-FAF8531C3A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6111713" y="8108485"/>
            <a:ext cx="1935480" cy="247212"/>
          </a:xfrm>
          <a:prstGeom prst="rect">
            <a:avLst/>
          </a:prstGeom>
        </p:spPr>
      </p:pic>
      <p:pic>
        <p:nvPicPr>
          <p:cNvPr id="2" name="Image 1">
            <a:extLst>
              <a:ext uri="{FF2B5EF4-FFF2-40B4-BE49-F238E27FC236}">
                <a16:creationId xmlns:a16="http://schemas.microsoft.com/office/drawing/2014/main" id="{D367BDC9-0F15-6422-1C08-44ED8941E0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411186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42BD4-ADFA-44AA-80F7-07917E691406}"/>
              </a:ext>
            </a:extLst>
          </p:cNvPr>
          <p:cNvPicPr>
            <a:picLocks noChangeAspect="1"/>
          </p:cNvPicPr>
          <p:nvPr/>
        </p:nvPicPr>
        <p:blipFill rotWithShape="1">
          <a:blip r:embed="rId2">
            <a:duotone>
              <a:prstClr val="black"/>
              <a:schemeClr val="accent1">
                <a:tint val="45000"/>
                <a:satMod val="400000"/>
              </a:schemeClr>
            </a:duotone>
          </a:blip>
          <a:srcRect l="979" t="1948" r="6011" b="395"/>
          <a:stretch/>
        </p:blipFill>
        <p:spPr>
          <a:xfrm>
            <a:off x="9243352" y="742894"/>
            <a:ext cx="5842000" cy="7581606"/>
          </a:xfrm>
          <a:prstGeom prst="rect">
            <a:avLst/>
          </a:prstGeom>
        </p:spPr>
      </p:pic>
      <p:grpSp>
        <p:nvGrpSpPr>
          <p:cNvPr id="11" name="object 11"/>
          <p:cNvGrpSpPr/>
          <p:nvPr/>
        </p:nvGrpSpPr>
        <p:grpSpPr>
          <a:xfrm>
            <a:off x="2648889" y="2403126"/>
            <a:ext cx="6206229" cy="4069715"/>
            <a:chOff x="2535821" y="2403126"/>
            <a:chExt cx="6319298"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1" y="4011942"/>
              <a:ext cx="6319298" cy="852169"/>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2706040" y="4050042"/>
            <a:ext cx="6093159" cy="649985"/>
          </a:xfrm>
          <a:prstGeom prst="rect">
            <a:avLst/>
          </a:prstGeom>
        </p:spPr>
        <p:txBody>
          <a:bodyPr vert="horz" wrap="square" lIns="0" tIns="14604" rIns="0" bIns="0" rtlCol="0">
            <a:spAutoFit/>
          </a:bodyPr>
          <a:lstStyle/>
          <a:p>
            <a:pPr marL="12700" marR="5080">
              <a:lnSpc>
                <a:spcPct val="200000"/>
              </a:lnSpc>
              <a:spcBef>
                <a:spcPts val="100"/>
              </a:spcBef>
            </a:pPr>
            <a:r>
              <a:rPr lang="fr-FR" sz="2400" b="1" dirty="0">
                <a:solidFill>
                  <a:srgbClr val="2C3176"/>
                </a:solidFill>
                <a:latin typeface="Marianne" charset="0"/>
                <a:ea typeface="Marianne" charset="0"/>
                <a:cs typeface="Marianne" charset="0"/>
              </a:rPr>
              <a:t>Introduction au Numérique responsable</a:t>
            </a: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001032" y="3169442"/>
            <a:ext cx="1720560"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a:solidFill>
                  <a:srgbClr val="2C3176"/>
                </a:solidFill>
                <a:latin typeface="Marianne ExtraBold" charset="0"/>
                <a:ea typeface="Marianne ExtraBold" charset="0"/>
                <a:cs typeface="Marianne ExtraBold" charset="0"/>
              </a:rPr>
              <a:t>3.</a:t>
            </a:r>
            <a:endParaRPr lang="fr-FR" sz="13800" kern="0">
              <a:latin typeface="Marianne ExtraBold" charset="0"/>
              <a:ea typeface="Marianne ExtraBold" charset="0"/>
              <a:cs typeface="Marianne ExtraBold" charset="0"/>
            </a:endParaRPr>
          </a:p>
        </p:txBody>
      </p:sp>
      <p:pic>
        <p:nvPicPr>
          <p:cNvPr id="25" name="Picture 24" descr="Shape&#10;&#10;Description automatically generated with low confidence">
            <a:extLst>
              <a:ext uri="{FF2B5EF4-FFF2-40B4-BE49-F238E27FC236}">
                <a16:creationId xmlns:a16="http://schemas.microsoft.com/office/drawing/2014/main" id="{CE853E74-6D43-47BD-A923-0EDB46EAE1E1}"/>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91486" y="7938841"/>
            <a:ext cx="313889" cy="313889"/>
          </a:xfrm>
          <a:prstGeom prst="rect">
            <a:avLst/>
          </a:prstGeom>
        </p:spPr>
      </p:pic>
      <p:sp>
        <p:nvSpPr>
          <p:cNvPr id="26" name="object 9">
            <a:extLst>
              <a:ext uri="{FF2B5EF4-FFF2-40B4-BE49-F238E27FC236}">
                <a16:creationId xmlns:a16="http://schemas.microsoft.com/office/drawing/2014/main" id="{119CE564-363E-44AF-A8FF-BB99E5C4C37F}"/>
              </a:ext>
            </a:extLst>
          </p:cNvPr>
          <p:cNvSpPr txBox="1"/>
          <p:nvPr/>
        </p:nvSpPr>
        <p:spPr>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pPr>
            <a:r>
              <a:rPr lang="fr-FR" sz="2400" b="1">
                <a:solidFill>
                  <a:srgbClr val="2C3176"/>
                </a:solidFill>
                <a:latin typeface="Marianne" charset="0"/>
                <a:ea typeface="Marianne" charset="0"/>
                <a:cs typeface="Marianne" charset="0"/>
              </a:rPr>
              <a:t>5 mins</a:t>
            </a:r>
          </a:p>
        </p:txBody>
      </p:sp>
      <p:pic>
        <p:nvPicPr>
          <p:cNvPr id="27" name="Image 18">
            <a:extLst>
              <a:ext uri="{FF2B5EF4-FFF2-40B4-BE49-F238E27FC236}">
                <a16:creationId xmlns:a16="http://schemas.microsoft.com/office/drawing/2014/main" id="{9721187D-EF86-4F12-8EDB-90FE880262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2905989" y="8108485"/>
            <a:ext cx="1935480" cy="247212"/>
          </a:xfrm>
          <a:prstGeom prst="rect">
            <a:avLst/>
          </a:prstGeom>
        </p:spPr>
      </p:pic>
      <p:pic>
        <p:nvPicPr>
          <p:cNvPr id="28" name="Image 18">
            <a:extLst>
              <a:ext uri="{FF2B5EF4-FFF2-40B4-BE49-F238E27FC236}">
                <a16:creationId xmlns:a16="http://schemas.microsoft.com/office/drawing/2014/main" id="{7443122A-CB23-477B-A775-EBEC5A6386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33"/>
          <a:stretch/>
        </p:blipFill>
        <p:spPr>
          <a:xfrm>
            <a:off x="6111713" y="8108485"/>
            <a:ext cx="1935480" cy="247212"/>
          </a:xfrm>
          <a:prstGeom prst="rect">
            <a:avLst/>
          </a:prstGeom>
        </p:spPr>
      </p:pic>
      <p:pic>
        <p:nvPicPr>
          <p:cNvPr id="2" name="Image 1">
            <a:extLst>
              <a:ext uri="{FF2B5EF4-FFF2-40B4-BE49-F238E27FC236}">
                <a16:creationId xmlns:a16="http://schemas.microsoft.com/office/drawing/2014/main" id="{DC6EFB4B-519D-3ABB-8853-AFE26430EC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303" y="278729"/>
            <a:ext cx="2286000" cy="838597"/>
          </a:xfrm>
          <a:prstGeom prst="rect">
            <a:avLst/>
          </a:prstGeom>
        </p:spPr>
      </p:pic>
    </p:spTree>
    <p:extLst>
      <p:ext uri="{BB962C8B-B14F-4D97-AF65-F5344CB8AC3E}">
        <p14:creationId xmlns:p14="http://schemas.microsoft.com/office/powerpoint/2010/main" val="11814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0551" y="1758831"/>
            <a:ext cx="14012784" cy="5976192"/>
          </a:xfrm>
          <a:custGeom>
            <a:avLst/>
            <a:gdLst/>
            <a:ahLst/>
            <a:cxnLst/>
            <a:rect l="l" t="t" r="r" b="b"/>
            <a:pathLst>
              <a:path w="13248005" h="6181725">
                <a:moveTo>
                  <a:pt x="13247535" y="0"/>
                </a:moveTo>
                <a:lnTo>
                  <a:pt x="0" y="0"/>
                </a:lnTo>
                <a:lnTo>
                  <a:pt x="0" y="6181178"/>
                </a:lnTo>
                <a:lnTo>
                  <a:pt x="13247535" y="6181178"/>
                </a:lnTo>
                <a:lnTo>
                  <a:pt x="13247535" y="0"/>
                </a:lnTo>
                <a:close/>
              </a:path>
            </a:pathLst>
          </a:custGeom>
          <a:solidFill>
            <a:schemeClr val="bg1">
              <a:lumMod val="95000"/>
            </a:schemeClr>
          </a:solidFill>
        </p:spPr>
        <p:txBody>
          <a:bodyPr wrap="square" lIns="0" tIns="0" rIns="0" bIns="0" rtlCol="0"/>
          <a:lstStyle/>
          <a:p>
            <a:pPr algn="ctr"/>
            <a:endParaRPr/>
          </a:p>
        </p:txBody>
      </p:sp>
      <p:sp>
        <p:nvSpPr>
          <p:cNvPr id="29" name="object 5">
            <a:extLst>
              <a:ext uri="{FF2B5EF4-FFF2-40B4-BE49-F238E27FC236}">
                <a16:creationId xmlns:a16="http://schemas.microsoft.com/office/drawing/2014/main" id="{D948DA38-0B9A-4007-9314-1E66561DE4F7}"/>
              </a:ext>
            </a:extLst>
          </p:cNvPr>
          <p:cNvSpPr txBox="1">
            <a:spLocks/>
          </p:cNvSpPr>
          <p:nvPr/>
        </p:nvSpPr>
        <p:spPr>
          <a:xfrm>
            <a:off x="1450948" y="2270096"/>
            <a:ext cx="13562352" cy="1638397"/>
          </a:xfrm>
          <a:prstGeom prst="rect">
            <a:avLst/>
          </a:prstGeom>
        </p:spPr>
        <p:txBody>
          <a:bodyPr vert="horz" wrap="square" lIns="0" tIns="12700" rIns="0" bIns="0" rtlCol="0">
            <a:spAutoFit/>
          </a:bodyPr>
          <a:lstStyle>
            <a:lvl1pPr>
              <a:defRPr sz="18700" b="1" i="0">
                <a:solidFill>
                  <a:srgbClr val="FCCD00"/>
                </a:solidFill>
                <a:latin typeface="Arial"/>
                <a:ea typeface="+mj-ea"/>
                <a:cs typeface="Arial"/>
              </a:defRPr>
            </a:lvl1pPr>
          </a:lstStyle>
          <a:p>
            <a:pPr marL="12065" marR="5080">
              <a:lnSpc>
                <a:spcPct val="150000"/>
              </a:lnSpc>
              <a:spcBef>
                <a:spcPts val="100"/>
              </a:spcBef>
            </a:pPr>
            <a:r>
              <a:rPr lang="fr-FR" sz="2400" b="0" kern="0" spc="-150">
                <a:solidFill>
                  <a:srgbClr val="2C3176"/>
                </a:solidFill>
                <a:latin typeface="Marianne Light" charset="0"/>
                <a:ea typeface="Marianne Light" charset="0"/>
                <a:cs typeface="Marianne Light" charset="0"/>
              </a:rPr>
              <a:t>1.	</a:t>
            </a:r>
            <a:r>
              <a:rPr lang="fr-FR" sz="2400" kern="0" spc="-150">
                <a:solidFill>
                  <a:srgbClr val="2C3176"/>
                </a:solidFill>
                <a:latin typeface="Marianne Light" charset="0"/>
                <a:ea typeface="Marianne Light" charset="0"/>
                <a:cs typeface="Marianne Light" charset="0"/>
              </a:rPr>
              <a:t>Quelle est la part du numérique dans les émissions globales de gaz à effet de serre en 2020 ?</a:t>
            </a:r>
          </a:p>
          <a:p>
            <a:pPr marL="12065" marR="5080">
              <a:lnSpc>
                <a:spcPct val="150000"/>
              </a:lnSpc>
              <a:spcBef>
                <a:spcPts val="100"/>
              </a:spcBef>
            </a:pPr>
            <a:r>
              <a:rPr lang="fr-FR" sz="2400" b="0" kern="0" spc="-150">
                <a:solidFill>
                  <a:srgbClr val="2C3176"/>
                </a:solidFill>
                <a:latin typeface="Marianne Light" charset="0"/>
                <a:ea typeface="Marianne Light" charset="0"/>
                <a:cs typeface="Marianne Light" charset="0"/>
              </a:rPr>
              <a:t>	a)  Moins de 1%		b) 4%			c) 5,1%			d) Plus de 10%</a:t>
            </a:r>
          </a:p>
          <a:p>
            <a:pPr marL="12065" marR="5080">
              <a:lnSpc>
                <a:spcPct val="150000"/>
              </a:lnSpc>
              <a:spcBef>
                <a:spcPts val="100"/>
              </a:spcBef>
            </a:pPr>
            <a:endParaRPr lang="fr-FR" sz="2400" b="0" kern="0" spc="-150">
              <a:solidFill>
                <a:srgbClr val="2C3176"/>
              </a:solidFill>
              <a:latin typeface="Marianne Light" charset="0"/>
              <a:ea typeface="Marianne Light" charset="0"/>
              <a:cs typeface="Marianne Light" charset="0"/>
            </a:endParaRPr>
          </a:p>
        </p:txBody>
      </p:sp>
      <p:sp>
        <p:nvSpPr>
          <p:cNvPr id="30" name="object 5">
            <a:extLst>
              <a:ext uri="{FF2B5EF4-FFF2-40B4-BE49-F238E27FC236}">
                <a16:creationId xmlns:a16="http://schemas.microsoft.com/office/drawing/2014/main" id="{2F6DF36B-EEF4-485F-AE82-178520864878}"/>
              </a:ext>
            </a:extLst>
          </p:cNvPr>
          <p:cNvSpPr txBox="1">
            <a:spLocks/>
          </p:cNvSpPr>
          <p:nvPr/>
        </p:nvSpPr>
        <p:spPr>
          <a:xfrm>
            <a:off x="1450946" y="4106497"/>
            <a:ext cx="13562351" cy="1071575"/>
          </a:xfrm>
          <a:prstGeom prst="rect">
            <a:avLst/>
          </a:prstGeom>
        </p:spPr>
        <p:txBody>
          <a:bodyPr vert="horz" wrap="square" lIns="0" tIns="12700" rIns="0" bIns="0" rtlCol="0">
            <a:spAutoFit/>
          </a:bodyPr>
          <a:lstStyle>
            <a:lvl1pPr>
              <a:defRPr sz="18700" b="1" i="0">
                <a:solidFill>
                  <a:srgbClr val="FCCD00"/>
                </a:solidFill>
                <a:latin typeface="Arial"/>
                <a:ea typeface="+mj-ea"/>
                <a:cs typeface="Arial"/>
              </a:defRPr>
            </a:lvl1pPr>
          </a:lstStyle>
          <a:p>
            <a:pPr marL="12065" marR="5080">
              <a:lnSpc>
                <a:spcPct val="150000"/>
              </a:lnSpc>
              <a:spcBef>
                <a:spcPts val="100"/>
              </a:spcBef>
            </a:pPr>
            <a:r>
              <a:rPr lang="fr-FR" sz="2400" b="0" kern="0" spc="-150" dirty="0">
                <a:solidFill>
                  <a:srgbClr val="2C3176"/>
                </a:solidFill>
                <a:latin typeface="Marianne Light" charset="0"/>
                <a:ea typeface="Marianne Light" charset="0"/>
                <a:cs typeface="Marianne Light" charset="0"/>
              </a:rPr>
              <a:t>2.	</a:t>
            </a:r>
            <a:r>
              <a:rPr lang="fr-FR" sz="2400" kern="0" spc="-150" dirty="0">
                <a:solidFill>
                  <a:srgbClr val="2C3176"/>
                </a:solidFill>
                <a:latin typeface="Marianne Light" charset="0"/>
                <a:ea typeface="Marianne Light" charset="0"/>
                <a:cs typeface="Marianne Light" charset="0"/>
              </a:rPr>
              <a:t>Quelle est l’évolution de la consommation d’énergie du numérique entre 2010 et 2025 ? </a:t>
            </a:r>
          </a:p>
          <a:p>
            <a:pPr marL="12065" marR="5080">
              <a:lnSpc>
                <a:spcPct val="150000"/>
              </a:lnSpc>
              <a:spcBef>
                <a:spcPts val="100"/>
              </a:spcBef>
            </a:pPr>
            <a:r>
              <a:rPr lang="fr-FR" sz="2400" b="0" kern="0" spc="-150" dirty="0">
                <a:solidFill>
                  <a:srgbClr val="2C3176"/>
                </a:solidFill>
                <a:latin typeface="Marianne Light" charset="0"/>
                <a:ea typeface="Marianne Light" charset="0"/>
                <a:cs typeface="Marianne Light" charset="0"/>
              </a:rPr>
              <a:t>	a) Stable			b) Multipliée par 2	c) Multipliée par 3	d) Multipliée par 5</a:t>
            </a:r>
          </a:p>
        </p:txBody>
      </p:sp>
      <p:sp>
        <p:nvSpPr>
          <p:cNvPr id="34" name="object 5">
            <a:extLst>
              <a:ext uri="{FF2B5EF4-FFF2-40B4-BE49-F238E27FC236}">
                <a16:creationId xmlns:a16="http://schemas.microsoft.com/office/drawing/2014/main" id="{792BD5B7-4555-4FFC-98FC-A3104B0A0A3A}"/>
              </a:ext>
            </a:extLst>
          </p:cNvPr>
          <p:cNvSpPr txBox="1">
            <a:spLocks/>
          </p:cNvSpPr>
          <p:nvPr/>
        </p:nvSpPr>
        <p:spPr>
          <a:xfrm>
            <a:off x="1450946" y="5796136"/>
            <a:ext cx="13804538" cy="1071575"/>
          </a:xfrm>
          <a:prstGeom prst="rect">
            <a:avLst/>
          </a:prstGeom>
        </p:spPr>
        <p:txBody>
          <a:bodyPr vert="horz" wrap="square" lIns="0" tIns="12700" rIns="0" bIns="0" rtlCol="0">
            <a:spAutoFit/>
          </a:bodyPr>
          <a:lstStyle>
            <a:defPPr>
              <a:defRPr lang="fr-FR"/>
            </a:defPPr>
            <a:lvl1pPr marL="12065" marR="5080">
              <a:lnSpc>
                <a:spcPct val="150000"/>
              </a:lnSpc>
              <a:spcBef>
                <a:spcPts val="100"/>
              </a:spcBef>
              <a:defRPr sz="2400" b="0" i="0" kern="0" spc="-150">
                <a:solidFill>
                  <a:srgbClr val="2C3176"/>
                </a:solidFill>
                <a:latin typeface="Marianne Light" charset="0"/>
                <a:ea typeface="Marianne Light" charset="0"/>
                <a:cs typeface="Marianne Light" charset="0"/>
              </a:defRPr>
            </a:lvl1pPr>
          </a:lstStyle>
          <a:p>
            <a:r>
              <a:rPr lang="fr-FR"/>
              <a:t>3. 	</a:t>
            </a:r>
            <a:r>
              <a:rPr lang="fr-FR" b="1"/>
              <a:t>Quelle est la proportion des services numériques dans la consommation électrique française ?</a:t>
            </a:r>
          </a:p>
          <a:p>
            <a:r>
              <a:rPr lang="fr-FR"/>
              <a:t>	a) 8%			b) 12%			c) 16%			d)  20%</a:t>
            </a:r>
          </a:p>
        </p:txBody>
      </p:sp>
      <p:sp>
        <p:nvSpPr>
          <p:cNvPr id="5" name="object 5"/>
          <p:cNvSpPr txBox="1">
            <a:spLocks noGrp="1"/>
          </p:cNvSpPr>
          <p:nvPr>
            <p:ph type="title"/>
          </p:nvPr>
        </p:nvSpPr>
        <p:spPr>
          <a:xfrm>
            <a:off x="1000517" y="471574"/>
            <a:ext cx="14254967" cy="1245853"/>
          </a:xfrm>
          <a:prstGeom prst="rect">
            <a:avLst/>
          </a:prstGeom>
        </p:spPr>
        <p:txBody>
          <a:bodyPr vert="horz" wrap="square" lIns="0" tIns="14604" rIns="0" bIns="0" rtlCol="0">
            <a:spAutoFit/>
          </a:bodyPr>
          <a:lstStyle/>
          <a:p>
            <a:pPr marL="12700" defTabSz="914377" rtl="0">
              <a:spcBef>
                <a:spcPts val="115"/>
              </a:spcBef>
            </a:pPr>
            <a:r>
              <a:rPr lang="fr-FR" sz="4000"/>
              <a:t>Quizz sur les chiffres clés de l’impact </a:t>
            </a:r>
            <a:br>
              <a:rPr lang="fr-FR" sz="4000"/>
            </a:br>
            <a:r>
              <a:rPr lang="fr-FR" sz="4000"/>
              <a:t>environnemental du numérique</a:t>
            </a:r>
          </a:p>
        </p:txBody>
      </p:sp>
      <p:sp>
        <p:nvSpPr>
          <p:cNvPr id="19" name="TextBox 18">
            <a:extLst>
              <a:ext uri="{FF2B5EF4-FFF2-40B4-BE49-F238E27FC236}">
                <a16:creationId xmlns:a16="http://schemas.microsoft.com/office/drawing/2014/main" id="{4F1EC3B7-4C35-491A-916F-624F32000856}"/>
              </a:ext>
            </a:extLst>
          </p:cNvPr>
          <p:cNvSpPr txBox="1"/>
          <p:nvPr/>
        </p:nvSpPr>
        <p:spPr>
          <a:xfrm>
            <a:off x="2244752" y="7051739"/>
            <a:ext cx="12560300" cy="400110"/>
          </a:xfrm>
          <a:prstGeom prst="rect">
            <a:avLst/>
          </a:prstGeom>
          <a:noFill/>
        </p:spPr>
        <p:txBody>
          <a:bodyPr wrap="square">
            <a:spAutoFit/>
          </a:bodyPr>
          <a:lstStyle/>
          <a:p>
            <a:r>
              <a:rPr lang="fr-FR" sz="2000" b="1" i="0">
                <a:solidFill>
                  <a:srgbClr val="008776"/>
                </a:solidFill>
                <a:effectLst/>
                <a:latin typeface="-apple-system"/>
                <a:sym typeface="Wingdings" panose="05000000000000000000" pitchFamily="2" charset="2"/>
              </a:rPr>
              <a:t> L</a:t>
            </a:r>
            <a:r>
              <a:rPr lang="fr-FR" sz="2000" b="1" i="0">
                <a:solidFill>
                  <a:srgbClr val="008776"/>
                </a:solidFill>
                <a:effectLst/>
                <a:latin typeface="-apple-system"/>
              </a:rPr>
              <a:t>e numérique consomme 56 TWh par an en France, c’est 3% de la consommation d’énergie finale française</a:t>
            </a:r>
            <a:endParaRPr lang="en-GB" sz="2000" b="1">
              <a:solidFill>
                <a:srgbClr val="008776"/>
              </a:solidFill>
            </a:endParaRPr>
          </a:p>
        </p:txBody>
      </p:sp>
      <p:sp>
        <p:nvSpPr>
          <p:cNvPr id="20" name="TextBox 19">
            <a:extLst>
              <a:ext uri="{FF2B5EF4-FFF2-40B4-BE49-F238E27FC236}">
                <a16:creationId xmlns:a16="http://schemas.microsoft.com/office/drawing/2014/main" id="{0D2F5061-771A-47ED-974C-ECB70876343D}"/>
              </a:ext>
            </a:extLst>
          </p:cNvPr>
          <p:cNvSpPr txBox="1"/>
          <p:nvPr/>
        </p:nvSpPr>
        <p:spPr>
          <a:xfrm>
            <a:off x="2266207" y="5388957"/>
            <a:ext cx="12560300" cy="400110"/>
          </a:xfrm>
          <a:prstGeom prst="rect">
            <a:avLst/>
          </a:prstGeom>
          <a:noFill/>
        </p:spPr>
        <p:txBody>
          <a:bodyPr wrap="square">
            <a:spAutoFit/>
          </a:bodyPr>
          <a:lstStyle/>
          <a:p>
            <a:r>
              <a:rPr lang="fr-FR" sz="2000" b="1" i="0" dirty="0">
                <a:solidFill>
                  <a:srgbClr val="008776"/>
                </a:solidFill>
                <a:effectLst/>
                <a:latin typeface="-apple-system"/>
                <a:sym typeface="Wingdings" panose="05000000000000000000" pitchFamily="2" charset="2"/>
              </a:rPr>
              <a:t> La consommation d ’énergie du numérique sera multipliée par 3 entre 2010 et 2025</a:t>
            </a:r>
            <a:endParaRPr lang="en-GB" sz="2000" b="1" dirty="0">
              <a:solidFill>
                <a:srgbClr val="008776"/>
              </a:solidFill>
            </a:endParaRPr>
          </a:p>
        </p:txBody>
      </p:sp>
      <p:sp>
        <p:nvSpPr>
          <p:cNvPr id="22" name="TextBox 21">
            <a:extLst>
              <a:ext uri="{FF2B5EF4-FFF2-40B4-BE49-F238E27FC236}">
                <a16:creationId xmlns:a16="http://schemas.microsoft.com/office/drawing/2014/main" id="{BA75AFE6-F3DA-432E-890A-1D0BF39EF9EA}"/>
              </a:ext>
            </a:extLst>
          </p:cNvPr>
          <p:cNvSpPr txBox="1"/>
          <p:nvPr/>
        </p:nvSpPr>
        <p:spPr>
          <a:xfrm>
            <a:off x="2244752" y="3515638"/>
            <a:ext cx="12560300" cy="400110"/>
          </a:xfrm>
          <a:prstGeom prst="rect">
            <a:avLst/>
          </a:prstGeom>
          <a:noFill/>
        </p:spPr>
        <p:txBody>
          <a:bodyPr wrap="square">
            <a:spAutoFit/>
          </a:bodyPr>
          <a:lstStyle/>
          <a:p>
            <a:r>
              <a:rPr lang="fr-FR" sz="2000" b="1" i="0">
                <a:solidFill>
                  <a:srgbClr val="008776"/>
                </a:solidFill>
                <a:effectLst/>
                <a:latin typeface="-apple-system"/>
                <a:sym typeface="Wingdings" panose="05000000000000000000" pitchFamily="2" charset="2"/>
              </a:rPr>
              <a:t> 4% des émissions de GES,  c’est 1,5 fois plus important que le transport aérien </a:t>
            </a:r>
          </a:p>
        </p:txBody>
      </p:sp>
      <p:sp>
        <p:nvSpPr>
          <p:cNvPr id="7" name="Rectangle: Rounded Corners 6">
            <a:extLst>
              <a:ext uri="{FF2B5EF4-FFF2-40B4-BE49-F238E27FC236}">
                <a16:creationId xmlns:a16="http://schemas.microsoft.com/office/drawing/2014/main" id="{262C2C0A-DBF9-4C86-8968-38BACC2E5208}"/>
              </a:ext>
            </a:extLst>
          </p:cNvPr>
          <p:cNvSpPr/>
          <p:nvPr/>
        </p:nvSpPr>
        <p:spPr>
          <a:xfrm>
            <a:off x="5733993" y="2877183"/>
            <a:ext cx="1143000" cy="505901"/>
          </a:xfrm>
          <a:prstGeom prst="roundRect">
            <a:avLst/>
          </a:prstGeom>
          <a:noFill/>
          <a:ln w="38100">
            <a:solidFill>
              <a:srgbClr val="339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CE16BA99-E720-4F1C-860B-85BBE580482B}"/>
              </a:ext>
            </a:extLst>
          </p:cNvPr>
          <p:cNvSpPr/>
          <p:nvPr/>
        </p:nvSpPr>
        <p:spPr>
          <a:xfrm>
            <a:off x="8640141" y="4764120"/>
            <a:ext cx="2513872" cy="399976"/>
          </a:xfrm>
          <a:prstGeom prst="roundRect">
            <a:avLst/>
          </a:prstGeom>
          <a:noFill/>
          <a:ln w="38100">
            <a:solidFill>
              <a:srgbClr val="339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F6A8951-D381-4F12-BA52-084D8CB12B2C}"/>
              </a:ext>
            </a:extLst>
          </p:cNvPr>
          <p:cNvSpPr/>
          <p:nvPr/>
        </p:nvSpPr>
        <p:spPr>
          <a:xfrm>
            <a:off x="4973980" y="6439882"/>
            <a:ext cx="1148806" cy="461755"/>
          </a:xfrm>
          <a:prstGeom prst="roundRect">
            <a:avLst/>
          </a:prstGeom>
          <a:noFill/>
          <a:ln w="38100">
            <a:solidFill>
              <a:srgbClr val="339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CD3F129-02BF-4D2C-83E9-5E7C0AE34645}"/>
              </a:ext>
            </a:extLst>
          </p:cNvPr>
          <p:cNvSpPr txBox="1"/>
          <p:nvPr/>
        </p:nvSpPr>
        <p:spPr>
          <a:xfrm>
            <a:off x="11728400" y="7463366"/>
            <a:ext cx="3424935" cy="307777"/>
          </a:xfrm>
          <a:prstGeom prst="rect">
            <a:avLst/>
          </a:prstGeom>
          <a:noFill/>
        </p:spPr>
        <p:txBody>
          <a:bodyPr wrap="square">
            <a:spAutoFit/>
          </a:bodyPr>
          <a:lstStyle/>
          <a:p>
            <a:r>
              <a:rPr lang="fr-FR" sz="1400" i="1">
                <a:solidFill>
                  <a:srgbClr val="2C3176"/>
                </a:solidFill>
                <a:effectLst/>
                <a:latin typeface="-apple-system"/>
                <a:sym typeface="Wingdings" panose="05000000000000000000" pitchFamily="2" charset="2"/>
              </a:rPr>
              <a:t>Sources : The Shift Project (1,2,3)</a:t>
            </a:r>
            <a:endParaRPr lang="en-GB" sz="1400" i="1">
              <a:solidFill>
                <a:srgbClr val="2C3176"/>
              </a:solidFill>
            </a:endParaRPr>
          </a:p>
        </p:txBody>
      </p:sp>
      <p:sp>
        <p:nvSpPr>
          <p:cNvPr id="24" name="TextBox 23">
            <a:extLst>
              <a:ext uri="{FF2B5EF4-FFF2-40B4-BE49-F238E27FC236}">
                <a16:creationId xmlns:a16="http://schemas.microsoft.com/office/drawing/2014/main" id="{47D26821-6EF8-4B6D-A9F7-56CE8BF06DB0}"/>
              </a:ext>
            </a:extLst>
          </p:cNvPr>
          <p:cNvSpPr txBox="1">
            <a:spLocks/>
          </p:cNvSpPr>
          <p:nvPr/>
        </p:nvSpPr>
        <p:spPr>
          <a:xfrm>
            <a:off x="3314053" y="8078452"/>
            <a:ext cx="9627893" cy="866036"/>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r>
              <a:rPr lang="fr-FR" b="1" i="1">
                <a:latin typeface="Marianne" panose="020B0604020202020204"/>
              </a:rPr>
              <a:t>En séance, les animations PowerPoint de cette diapositive permettent de montrer d’abord la question puis de faire apparaître la réponse dans un second temps</a:t>
            </a:r>
          </a:p>
          <a:p>
            <a:pPr algn="ctr"/>
            <a:endParaRPr lang="fr-FR" b="1" i="1">
              <a:latin typeface="Marianne" panose="020B0604020202020204"/>
            </a:endParaRPr>
          </a:p>
        </p:txBody>
      </p:sp>
    </p:spTree>
    <p:extLst>
      <p:ext uri="{BB962C8B-B14F-4D97-AF65-F5344CB8AC3E}">
        <p14:creationId xmlns:p14="http://schemas.microsoft.com/office/powerpoint/2010/main" val="273066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4" grpId="0"/>
      <p:bldP spid="5" grpId="0"/>
      <p:bldP spid="19" grpId="0"/>
      <p:bldP spid="20" grpId="0"/>
      <p:bldP spid="22" grpId="0"/>
      <p:bldP spid="7" grpId="0" animBg="1"/>
      <p:bldP spid="27" grpId="0" animBg="1"/>
      <p:bldP spid="28"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1">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s">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ABF071EC5FD74EA0222A382BA34C08" ma:contentTypeVersion="12" ma:contentTypeDescription="Create a new document." ma:contentTypeScope="" ma:versionID="6437b9147eb140727f6f4fa3f7f293d0">
  <xsd:schema xmlns:xsd="http://www.w3.org/2001/XMLSchema" xmlns:xs="http://www.w3.org/2001/XMLSchema" xmlns:p="http://schemas.microsoft.com/office/2006/metadata/properties" xmlns:ns2="70a858bc-b19d-4d92-a6f0-3eb7f146635e" xmlns:ns3="b4304807-af67-4394-b1cc-13a8c181bc53" targetNamespace="http://schemas.microsoft.com/office/2006/metadata/properties" ma:root="true" ma:fieldsID="6c16b85eed8d78a614b2263c024838c3" ns2:_="" ns3:_="">
    <xsd:import namespace="70a858bc-b19d-4d92-a6f0-3eb7f146635e"/>
    <xsd:import namespace="b4304807-af67-4394-b1cc-13a8c181bc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858bc-b19d-4d92-a6f0-3eb7f1466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304807-af67-4394-b1cc-13a8c181bc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cde11a9-839a-425a-afe4-dde1e3626ca3}" ma:internalName="TaxCatchAll" ma:showField="CatchAllData" ma:web="b4304807-af67-4394-b1cc-13a8c181bc5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a858bc-b19d-4d92-a6f0-3eb7f146635e">
      <Terms xmlns="http://schemas.microsoft.com/office/infopath/2007/PartnerControls"/>
    </lcf76f155ced4ddcb4097134ff3c332f>
    <TaxCatchAll xmlns="b4304807-af67-4394-b1cc-13a8c181bc53" xsi:nil="true"/>
    <SharedWithUsers xmlns="b4304807-af67-4394-b1cc-13a8c181bc53">
      <UserInfo>
        <DisplayName>BOUVIER, Maelle</DisplayName>
        <AccountId>9</AccountId>
        <AccountType/>
      </UserInfo>
      <UserInfo>
        <DisplayName>FENG, Yucen</DisplayName>
        <AccountId>22</AccountId>
        <AccountType/>
      </UserInfo>
    </SharedWithUsers>
  </documentManagement>
</p:properties>
</file>

<file path=customXml/itemProps1.xml><?xml version="1.0" encoding="utf-8"?>
<ds:datastoreItem xmlns:ds="http://schemas.openxmlformats.org/officeDocument/2006/customXml" ds:itemID="{0A586C5D-04FD-4A13-88C9-7FD661B74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a858bc-b19d-4d92-a6f0-3eb7f146635e"/>
    <ds:schemaRef ds:uri="b4304807-af67-4394-b1cc-13a8c181bc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02D002-7044-4203-B1DD-B3E67234A45F}">
  <ds:schemaRefs>
    <ds:schemaRef ds:uri="http://schemas.microsoft.com/sharepoint/v3/contenttype/forms"/>
  </ds:schemaRefs>
</ds:datastoreItem>
</file>

<file path=customXml/itemProps3.xml><?xml version="1.0" encoding="utf-8"?>
<ds:datastoreItem xmlns:ds="http://schemas.openxmlformats.org/officeDocument/2006/customXml" ds:itemID="{815FE61A-E169-45AB-9C91-45045551FEA8}">
  <ds:schemaRefs>
    <ds:schemaRef ds:uri="http://schemas.microsoft.com/office/2006/documentManagement/types"/>
    <ds:schemaRef ds:uri="http://www.w3.org/XML/1998/namespace"/>
    <ds:schemaRef ds:uri="70a858bc-b19d-4d92-a6f0-3eb7f146635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b4304807-af67-4394-b1cc-13a8c181bc5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190</TotalTime>
  <Words>4309</Words>
  <Application>Microsoft Office PowerPoint</Application>
  <PresentationFormat>Personnalisé</PresentationFormat>
  <Paragraphs>530</Paragraphs>
  <Slides>37</Slides>
  <Notes>10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37</vt:i4>
      </vt:variant>
    </vt:vector>
  </HeadingPairs>
  <TitlesOfParts>
    <vt:vector size="52" baseType="lpstr">
      <vt:lpstr>-apple-system</vt:lpstr>
      <vt:lpstr>Arial</vt:lpstr>
      <vt:lpstr>Calibri</vt:lpstr>
      <vt:lpstr>Lato Light</vt:lpstr>
      <vt:lpstr>Lato Regular</vt:lpstr>
      <vt:lpstr>Marianne</vt:lpstr>
      <vt:lpstr>Marianne ExtraBold</vt:lpstr>
      <vt:lpstr>Marianne Light</vt:lpstr>
      <vt:lpstr>Montserrat</vt:lpstr>
      <vt:lpstr>Times New Roman</vt:lpstr>
      <vt:lpstr>Ubuntu</vt:lpstr>
      <vt:lpstr>Ubuntu Medium</vt:lpstr>
      <vt:lpstr>Verdana</vt:lpstr>
      <vt:lpstr>Wingdings</vt:lpstr>
      <vt:lpstr>Office Theme</vt:lpstr>
      <vt:lpstr>Présentation PowerPoint</vt:lpstr>
      <vt:lpstr>Présentation PowerPoint</vt:lpstr>
      <vt:lpstr>Comité de pilotage</vt:lpstr>
      <vt:lpstr>Présentation PowerPoint</vt:lpstr>
      <vt:lpstr>Mot d’introduction </vt:lpstr>
      <vt:lpstr>Présentation PowerPoint</vt:lpstr>
      <vt:lpstr>Tour de table</vt:lpstr>
      <vt:lpstr>Introduction au Numérique responsable</vt:lpstr>
      <vt:lpstr>Quizz sur les chiffres clés de l’impact  environnemental du numérique</vt:lpstr>
      <vt:lpstr>Introduction au Numérique responsable</vt:lpstr>
      <vt:lpstr>Présentation de la démarche</vt:lpstr>
      <vt:lpstr>Les territoires ont un rôle clé dans la  réduction de l’empreinte environnementale du numérique</vt:lpstr>
      <vt:lpstr> Elaborer une feuille de route pour notre collectivité </vt:lpstr>
      <vt:lpstr>Périmètre de la démarche</vt:lpstr>
      <vt:lpstr>Déroulé et activités de la démarche</vt:lpstr>
      <vt:lpstr>Planning prévisionnel type</vt:lpstr>
      <vt:lpstr>Zoom sur la phase de diagnostic  de maturité</vt:lpstr>
      <vt:lpstr>1) Analyse documentaire</vt:lpstr>
      <vt:lpstr>Présentation de l’outil de diagnostic</vt:lpstr>
      <vt:lpstr>Présentation de l’outil de diagnostic</vt:lpstr>
      <vt:lpstr>2) Entretiens de diagnostic</vt:lpstr>
      <vt:lpstr>3) Inventaire quantitatif flash</vt:lpstr>
      <vt:lpstr>Notre prochain rendez-vous collectif</vt:lpstr>
      <vt:lpstr>Echange autour du Numérique responsable</vt:lpstr>
      <vt:lpstr>Présentation PowerPoint</vt:lpstr>
      <vt:lpstr>L’impact environnemental du numérique est déjà  important et devrait augmenter drastiquement</vt:lpstr>
      <vt:lpstr>Introduction au Numérique responsable</vt:lpstr>
      <vt:lpstr>Les 7 dimensions du Numérique Responsable abordées au cours de cette démarche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PPT ANCT</dc:title>
  <dc:creator>ANCT</dc:creator>
  <cp:lastModifiedBy>GODEFROY Nathan</cp:lastModifiedBy>
  <cp:revision>4</cp:revision>
  <dcterms:created xsi:type="dcterms:W3CDTF">2022-09-01T08:45:33Z</dcterms:created>
  <dcterms:modified xsi:type="dcterms:W3CDTF">2024-03-21T13:53:29Z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Adobe Illustrator 25.0 (Macintosh)</vt:lpwstr>
  </property>
  <property fmtid="{D5CDD505-2E9C-101B-9397-08002B2CF9AE}" pid="4" name="LastSaved">
    <vt:filetime>2022-09-01T00:00:00Z</vt:filetime>
  </property>
  <property fmtid="{D5CDD505-2E9C-101B-9397-08002B2CF9AE}" pid="5" name="ContentTypeId">
    <vt:lpwstr>0x01010069ABF071EC5FD74EA0222A382BA34C08</vt:lpwstr>
  </property>
  <property fmtid="{D5CDD505-2E9C-101B-9397-08002B2CF9AE}" pid="6" name="MediaServiceImageTags">
    <vt:lpwstr/>
  </property>
</Properties>
</file>