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6256000" cy="9144000"/>
  <p:notesSz cx="16256000" cy="9144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8809A9A-8CBC-E5C2-E8F5-B7E61EB15471}">
  <a:tblStyle styleId="{10E2FB61-E6D6-D97A-D0F9-04E5B580F790}" styleName="Medium Style 2 - Acc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2EDFEB9B-EEAD-7E56-4185-2093AE249838}" styleName="Medium Style 2 - Accent 5">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fill>
          <a:solidFill>
            <a:schemeClr val="accent5">
              <a:tint val="40000"/>
            </a:schemeClr>
          </a:solidFill>
        </a:fill>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a:solidFill>
                <a:schemeClr val="lt1"/>
              </a:solidFill>
            </a:ln>
          </a:top>
        </a:tcBdr>
        <a:fill>
          <a:solidFill>
            <a:schemeClr val="accent5"/>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5"/>
          </a:solidFill>
        </a:fill>
      </a:tcStyle>
    </a:firstRow>
    <a:neCell>
      <a:tcStyle>
        <a:tcBdr/>
      </a:tcStyle>
    </a:neCell>
    <a:nwCell>
      <a:tcStyle>
        <a:tcBdr/>
      </a:tcStyle>
    </a:nwCell>
  </a:tblStyle>
  <a:tblStyle styleId="{57A820AB-E817-FFD9-A654-CDAEE3F0EE69}" styleName="Light Style 3 - Accent 1">
    <a:wholeTbl>
      <a:tcTxStyle>
        <a:fontRef idx="minor">
          <a:srgbClr val="000000"/>
        </a:fontRef>
        <a:schemeClr val="tx1"/>
      </a:tcTxStyle>
      <a:tcStyle>
        <a:tcBdr>
          <a:left>
            <a:ln w="12700">
              <a:solidFill>
                <a:schemeClr val="accent1"/>
              </a:solidFill>
            </a:ln>
          </a:left>
          <a:right>
            <a:ln w="12700">
              <a:solidFill>
                <a:schemeClr val="accent1"/>
              </a:solidFill>
            </a:ln>
          </a:right>
          <a:top>
            <a:ln w="12700">
              <a:solidFill>
                <a:schemeClr val="accent1"/>
              </a:solidFill>
            </a:ln>
          </a:top>
          <a:bottom>
            <a:ln w="12700">
              <a:solidFill>
                <a:schemeClr val="accent1"/>
              </a:solidFill>
            </a:ln>
          </a:bottom>
          <a:insideH>
            <a:ln w="12700">
              <a:solidFill>
                <a:schemeClr val="accent1"/>
              </a:solidFill>
            </a:ln>
          </a:insideH>
          <a:insideV>
            <a:ln w="12700">
              <a:solidFill>
                <a:schemeClr val="accent1"/>
              </a:solid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fill>
          <a:solidFill>
            <a:schemeClr val="accent1">
              <a:alpha val="20000"/>
            </a:schemeClr>
          </a:solidFill>
        </a:fill>
      </a:tcStyle>
    </a:band2V>
    <a:lastCol>
      <a:tcStyle>
        <a:tcBdr/>
      </a:tcStyle>
    </a:lastCol>
    <a:firstCol>
      <a:tcStyle>
        <a:tcBdr/>
      </a:tcStyle>
    </a:firstCol>
    <a:lastRow>
      <a:tcStyle>
        <a:tcBdr>
          <a:top>
            <a:ln w="50800">
              <a:solidFill>
                <a:schemeClr val="accent1"/>
              </a:solidFill>
            </a:ln>
          </a:top>
        </a:tcBdr>
        <a:fill>
          <a:noFill/>
        </a:fill>
      </a:tcStyle>
    </a:lastRow>
    <a:seCell>
      <a:tcStyle>
        <a:tcBdr/>
      </a:tcStyle>
    </a:seCell>
    <a:swCell>
      <a:tcStyle>
        <a:tcBdr/>
      </a:tcStyle>
    </a:swCell>
    <a:firstRow>
      <a:tcStyle>
        <a:tcBdr>
          <a:bottom>
            <a:ln w="25400">
              <a:solidFill>
                <a:schemeClr val="accent1"/>
              </a:solidFill>
            </a:ln>
          </a:bottom>
        </a:tcBdr>
        <a:fill>
          <a:noFill/>
        </a:fill>
      </a:tcStyle>
    </a:firstRow>
    <a:neCell>
      <a:tcStyle>
        <a:tcBdr/>
      </a:tcStyle>
    </a:neCell>
    <a:nwCell>
      <a:tcStyle>
        <a:tcBdr/>
      </a:tcStyle>
    </a:nwCell>
  </a:tblStyle>
  <a:tblStyle styleId="{58809A9A-8CBC-E5C2-E8F5-B7E61EB15471}" styleName="No Style, No Grid">
    <a:wholeTbl>
      <a:tcTxStyle>
        <a:fontRef idx="minor">
          <a:srgbClr val="000000"/>
        </a:fontRef>
        <a:schemeClr val="tx1"/>
      </a:tcTxStyle>
      <a:tcStyle>
        <a:tcBdr>
          <a:left>
            <a:ln w="12700">
              <a:noFill/>
            </a:ln>
          </a:left>
          <a:right>
            <a:ln w="12700">
              <a:noFill/>
            </a:ln>
          </a:right>
          <a:top>
            <a:ln w="12700">
              <a:noFill/>
            </a:ln>
          </a:top>
          <a:bottom>
            <a:ln w="12700">
              <a:noFill/>
            </a:ln>
          </a:bottom>
          <a:insideH>
            <a:ln w="12700">
              <a:noFill/>
            </a:ln>
          </a:insideH>
          <a:insideV>
            <a:ln w="12700">
              <a:noFill/>
            </a:ln>
          </a:insideV>
        </a:tcBdr>
        <a:fill>
          <a:no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8" d="100"/>
          <a:sy n="48" d="100"/>
        </p:scale>
        <p:origin x="724"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761167535768934E-2"/>
          <c:y val="5.7503544111384815E-2"/>
          <c:w val="0.89562391526944807"/>
          <c:h val="0.62609738086125954"/>
        </c:manualLayout>
      </c:layout>
      <c:lineChart>
        <c:grouping val="standard"/>
        <c:varyColors val="0"/>
        <c:ser>
          <c:idx val="0"/>
          <c:order val="0"/>
          <c:tx>
            <c:strRef>
              <c:f>Sheet2!$B$11</c:f>
              <c:strCache>
                <c:ptCount val="1"/>
                <c:pt idx="0">
                  <c:v>Projections basées sur la consommation de 2015</c:v>
                </c:pt>
              </c:strCache>
            </c:strRef>
          </c:tx>
          <c:spPr>
            <a:prstGeom prst="rect">
              <a:avLst/>
            </a:prstGeom>
            <a:ln w="28575" cap="rnd">
              <a:solidFill>
                <a:srgbClr val="00C37B"/>
              </a:solidFill>
              <a:round/>
            </a:ln>
            <a:effectLst/>
          </c:spPr>
          <c:marker>
            <c:symbol val="circle"/>
            <c:size val="5"/>
            <c:spPr>
              <a:prstGeom prst="rect">
                <a:avLst/>
              </a:prstGeom>
              <a:solidFill>
                <a:srgbClr val="00C37B"/>
              </a:solidFill>
              <a:ln w="9525">
                <a:solidFill>
                  <a:srgbClr val="00C37B"/>
                </a:solidFill>
              </a:ln>
              <a:effectLst/>
            </c:spPr>
          </c:marker>
          <c:cat>
            <c:numRef>
              <c:f>Sheet2!$C$10:$R$10</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Sheet2!$C$11:$R$11</c:f>
              <c:numCache>
                <c:formatCode>0.0%</c:formatCode>
                <c:ptCount val="16"/>
                <c:pt idx="0">
                  <c:v>1.7999999999999999E-2</c:v>
                </c:pt>
                <c:pt idx="1">
                  <c:v>1.7999999999999999E-2</c:v>
                </c:pt>
                <c:pt idx="2">
                  <c:v>1.9E-2</c:v>
                </c:pt>
                <c:pt idx="3">
                  <c:v>1.9E-2</c:v>
                </c:pt>
                <c:pt idx="4">
                  <c:v>1.9E-2</c:v>
                </c:pt>
                <c:pt idx="5">
                  <c:v>1.9E-2</c:v>
                </c:pt>
                <c:pt idx="6">
                  <c:v>0.02</c:v>
                </c:pt>
                <c:pt idx="7">
                  <c:v>2.0500000000000001E-2</c:v>
                </c:pt>
                <c:pt idx="8">
                  <c:v>2.1000000000000001E-2</c:v>
                </c:pt>
                <c:pt idx="9">
                  <c:v>2.1999999999999999E-2</c:v>
                </c:pt>
                <c:pt idx="10">
                  <c:v>2.3E-2</c:v>
                </c:pt>
                <c:pt idx="11">
                  <c:v>2.4E-2</c:v>
                </c:pt>
                <c:pt idx="12">
                  <c:v>2.5000000000000001E-2</c:v>
                </c:pt>
                <c:pt idx="13">
                  <c:v>2.7E-2</c:v>
                </c:pt>
                <c:pt idx="14">
                  <c:v>0.03</c:v>
                </c:pt>
                <c:pt idx="15">
                  <c:v>3.3000000000000002E-2</c:v>
                </c:pt>
              </c:numCache>
            </c:numRef>
          </c:val>
          <c:smooth val="0"/>
          <c:extLst>
            <c:ext xmlns:c16="http://schemas.microsoft.com/office/drawing/2014/chart" uri="{C3380CC4-5D6E-409C-BE32-E72D297353CC}">
              <c16:uniqueId val="{00000000-57FC-49A1-A614-DF07155B9C8E}"/>
            </c:ext>
          </c:extLst>
        </c:ser>
        <c:ser>
          <c:idx val="1"/>
          <c:order val="1"/>
          <c:tx>
            <c:strRef>
              <c:f>Sheet2!$B$12</c:f>
              <c:strCache>
                <c:ptCount val="1"/>
                <c:pt idx="0">
                  <c:v>Projections mises à jour en 2018</c:v>
                </c:pt>
              </c:strCache>
            </c:strRef>
          </c:tx>
          <c:spPr>
            <a:prstGeom prst="rect">
              <a:avLst/>
            </a:prstGeom>
            <a:ln w="28575" cap="rnd">
              <a:solidFill>
                <a:srgbClr val="00C37B">
                  <a:lumMod val="50000"/>
                </a:srgbClr>
              </a:solidFill>
              <a:round/>
            </a:ln>
            <a:effectLst/>
          </c:spPr>
          <c:marker>
            <c:symbol val="circle"/>
            <c:size val="5"/>
            <c:spPr>
              <a:prstGeom prst="rect">
                <a:avLst/>
              </a:prstGeom>
              <a:solidFill>
                <a:srgbClr val="00C37B">
                  <a:lumMod val="50000"/>
                </a:srgbClr>
              </a:solidFill>
              <a:ln w="9525">
                <a:solidFill>
                  <a:srgbClr val="00C37B">
                    <a:lumMod val="50000"/>
                  </a:srgbClr>
                </a:solidFill>
              </a:ln>
              <a:effectLst/>
            </c:spPr>
          </c:marker>
          <c:cat>
            <c:numRef>
              <c:f>Sheet2!$C$10:$R$10</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Sheet2!$C$12:$R$12</c:f>
              <c:numCache>
                <c:formatCode>0.0%</c:formatCode>
                <c:ptCount val="16"/>
                <c:pt idx="0">
                  <c:v>1.7999999999999999E-2</c:v>
                </c:pt>
                <c:pt idx="1">
                  <c:v>1.7999999999999999E-2</c:v>
                </c:pt>
                <c:pt idx="2">
                  <c:v>1.9E-2</c:v>
                </c:pt>
                <c:pt idx="3">
                  <c:v>1.9E-2</c:v>
                </c:pt>
                <c:pt idx="4">
                  <c:v>0.02</c:v>
                </c:pt>
                <c:pt idx="5">
                  <c:v>2.3E-2</c:v>
                </c:pt>
                <c:pt idx="6">
                  <c:v>2.5000000000000001E-2</c:v>
                </c:pt>
                <c:pt idx="7">
                  <c:v>2.7E-2</c:v>
                </c:pt>
                <c:pt idx="8">
                  <c:v>2.9000000000000001E-2</c:v>
                </c:pt>
                <c:pt idx="9">
                  <c:v>3.2000000000000001E-2</c:v>
                </c:pt>
                <c:pt idx="10">
                  <c:v>3.4000000000000002E-2</c:v>
                </c:pt>
                <c:pt idx="11">
                  <c:v>3.5999999999999997E-2</c:v>
                </c:pt>
                <c:pt idx="12">
                  <c:v>3.7999999999999999E-2</c:v>
                </c:pt>
                <c:pt idx="13">
                  <c:v>4.1000000000000002E-2</c:v>
                </c:pt>
                <c:pt idx="14">
                  <c:v>4.5999999999999999E-2</c:v>
                </c:pt>
                <c:pt idx="15">
                  <c:v>5.1999999999999998E-2</c:v>
                </c:pt>
              </c:numCache>
            </c:numRef>
          </c:val>
          <c:smooth val="0"/>
          <c:extLst>
            <c:ext xmlns:c16="http://schemas.microsoft.com/office/drawing/2014/chart" uri="{C3380CC4-5D6E-409C-BE32-E72D297353CC}">
              <c16:uniqueId val="{00000001-57FC-49A1-A614-DF07155B9C8E}"/>
            </c:ext>
          </c:extLst>
        </c:ser>
        <c:ser>
          <c:idx val="2"/>
          <c:order val="2"/>
          <c:tx>
            <c:strRef>
              <c:f>Sheet2!$B$13</c:f>
              <c:strCache>
                <c:ptCount val="1"/>
                <c:pt idx="0">
                  <c:v>Mise en place de la sobriété numérique à partir de 2018</c:v>
                </c:pt>
              </c:strCache>
            </c:strRef>
          </c:tx>
          <c:spPr>
            <a:prstGeom prst="rect">
              <a:avLst/>
            </a:prstGeom>
            <a:ln w="28575" cap="rnd">
              <a:solidFill>
                <a:schemeClr val="accent3"/>
              </a:solidFill>
              <a:prstDash val="dash"/>
              <a:round/>
            </a:ln>
            <a:effectLst/>
          </c:spPr>
          <c:marker>
            <c:symbol val="circle"/>
            <c:size val="5"/>
            <c:spPr>
              <a:prstGeom prst="rect">
                <a:avLst/>
              </a:prstGeom>
              <a:solidFill>
                <a:schemeClr val="accent3"/>
              </a:solidFill>
              <a:ln w="9525">
                <a:solidFill>
                  <a:schemeClr val="accent3"/>
                </a:solidFill>
                <a:prstDash val="dash"/>
              </a:ln>
              <a:effectLst/>
            </c:spPr>
          </c:marker>
          <c:cat>
            <c:numRef>
              <c:f>Sheet2!$C$10:$R$10</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Sheet2!$C$13:$R$13</c:f>
              <c:numCache>
                <c:formatCode>0.0%</c:formatCode>
                <c:ptCount val="16"/>
                <c:pt idx="0">
                  <c:v>1.7999999999999999E-2</c:v>
                </c:pt>
                <c:pt idx="1">
                  <c:v>1.7999999999999999E-2</c:v>
                </c:pt>
                <c:pt idx="2">
                  <c:v>1.9E-2</c:v>
                </c:pt>
                <c:pt idx="3">
                  <c:v>1.9E-2</c:v>
                </c:pt>
                <c:pt idx="4">
                  <c:v>0.02</c:v>
                </c:pt>
                <c:pt idx="5">
                  <c:v>2.3E-2</c:v>
                </c:pt>
                <c:pt idx="6">
                  <c:v>2.5000000000000001E-2</c:v>
                </c:pt>
                <c:pt idx="7">
                  <c:v>2.7E-2</c:v>
                </c:pt>
                <c:pt idx="8">
                  <c:v>2.8000000000000001E-2</c:v>
                </c:pt>
                <c:pt idx="9">
                  <c:v>2.9000000000000001E-2</c:v>
                </c:pt>
                <c:pt idx="10">
                  <c:v>3.2000000000000001E-2</c:v>
                </c:pt>
                <c:pt idx="11">
                  <c:v>3.2000000000000001E-2</c:v>
                </c:pt>
                <c:pt idx="12">
                  <c:v>3.2000000000000001E-2</c:v>
                </c:pt>
                <c:pt idx="13">
                  <c:v>3.2000000000000001E-2</c:v>
                </c:pt>
                <c:pt idx="14">
                  <c:v>3.3000000000000002E-2</c:v>
                </c:pt>
                <c:pt idx="15">
                  <c:v>3.3000000000000002E-2</c:v>
                </c:pt>
              </c:numCache>
            </c:numRef>
          </c:val>
          <c:smooth val="0"/>
          <c:extLst>
            <c:ext xmlns:c16="http://schemas.microsoft.com/office/drawing/2014/chart" uri="{C3380CC4-5D6E-409C-BE32-E72D297353CC}">
              <c16:uniqueId val="{00000002-57FC-49A1-A614-DF07155B9C8E}"/>
            </c:ext>
          </c:extLst>
        </c:ser>
        <c:dLbls>
          <c:showLegendKey val="0"/>
          <c:showVal val="0"/>
          <c:showCatName val="0"/>
          <c:showSerName val="0"/>
          <c:showPercent val="0"/>
          <c:showBubbleSize val="0"/>
        </c:dLbls>
        <c:marker val="1"/>
        <c:smooth val="0"/>
        <c:axId val="608346784"/>
        <c:axId val="607913568"/>
      </c:lineChart>
      <c:catAx>
        <c:axId val="608346784"/>
        <c:scaling>
          <c:orientation val="minMax"/>
        </c:scaling>
        <c:delete val="0"/>
        <c:axPos val="b"/>
        <c:numFmt formatCode="General" sourceLinked="1"/>
        <c:majorTickMark val="none"/>
        <c:minorTickMark val="none"/>
        <c:tickLblPos val="nextTo"/>
        <c:spPr>
          <a:prstGeom prst="rect">
            <a:avLst/>
          </a:prstGeom>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a:solidFill>
                  <a:srgbClr val="274084"/>
                </a:solidFill>
                <a:latin typeface="+mn-lt"/>
                <a:ea typeface="+mn-ea"/>
                <a:cs typeface="+mn-cs"/>
              </a:defRPr>
            </a:pPr>
            <a:endParaRPr lang="fr-FR"/>
          </a:p>
        </c:txPr>
        <c:crossAx val="607913568"/>
        <c:crosses val="autoZero"/>
        <c:auto val="1"/>
        <c:lblAlgn val="ctr"/>
        <c:lblOffset val="100"/>
        <c:noMultiLvlLbl val="0"/>
      </c:catAx>
      <c:valAx>
        <c:axId val="607913568"/>
        <c:scaling>
          <c:orientation val="minMax"/>
          <c:min val="0"/>
        </c:scaling>
        <c:delete val="0"/>
        <c:axPos val="l"/>
        <c:numFmt formatCode="0%" sourceLinked="0"/>
        <c:majorTickMark val="none"/>
        <c:minorTickMark val="none"/>
        <c:tickLblPos val="nextTo"/>
        <c:spPr>
          <a:prstGeom prst="rect">
            <a:avLst/>
          </a:prstGeom>
          <a:noFill/>
          <a:ln>
            <a:noFill/>
          </a:ln>
          <a:effectLst/>
        </c:spPr>
        <c:txPr>
          <a:bodyPr rot="-60000000" spcFirstLastPara="1" vertOverflow="ellipsis" vert="horz" wrap="square" anchor="ctr" anchorCtr="1"/>
          <a:lstStyle/>
          <a:p>
            <a:pPr>
              <a:defRPr sz="1100" b="0" i="0" u="none" strike="noStrike">
                <a:solidFill>
                  <a:srgbClr val="274084"/>
                </a:solidFill>
                <a:latin typeface="+mn-lt"/>
                <a:ea typeface="+mn-ea"/>
                <a:cs typeface="+mn-cs"/>
              </a:defRPr>
            </a:pPr>
            <a:endParaRPr lang="fr-FR"/>
          </a:p>
        </c:txPr>
        <c:crossAx val="608346784"/>
        <c:crosses val="autoZero"/>
        <c:crossBetween val="between"/>
      </c:valAx>
      <c:spPr>
        <a:prstGeom prst="rect">
          <a:avLst/>
        </a:prstGeom>
        <a:noFill/>
        <a:ln>
          <a:noFill/>
        </a:ln>
        <a:effectLst/>
      </c:spPr>
    </c:plotArea>
    <c:legend>
      <c:legendPos val="b"/>
      <c:overlay val="0"/>
      <c:spPr>
        <a:prstGeom prst="rect">
          <a:avLst/>
        </a:prstGeom>
        <a:noFill/>
        <a:ln>
          <a:noFill/>
        </a:ln>
        <a:effectLst/>
      </c:spPr>
      <c:txPr>
        <a:bodyPr rot="0" spcFirstLastPara="1" vertOverflow="ellipsis" vert="horz" wrap="square" anchor="ctr" anchorCtr="1"/>
        <a:lstStyle/>
        <a:p>
          <a:pPr>
            <a:defRPr sz="1200" b="0" i="0" u="none" strike="noStrike">
              <a:solidFill>
                <a:srgbClr val="274084"/>
              </a:solidFill>
              <a:latin typeface="+mn-lt"/>
              <a:ea typeface="+mn-ea"/>
              <a:cs typeface="+mn-cs"/>
            </a:defRPr>
          </a:pPr>
          <a:endParaRPr lang="fr-FR"/>
        </a:p>
      </c:txPr>
    </c:legend>
    <c:plotVisOnly val="1"/>
    <c:dispBlanksAs val="gap"/>
    <c:showDLblsOverMax val="0"/>
  </c:chart>
  <c:spPr>
    <a:xfrm>
      <a:off x="9535607" y="3082107"/>
      <a:ext cx="5058860" cy="4637975"/>
    </a:xfrm>
    <a:prstGeom prst="rect">
      <a:avLst/>
    </a:prstGeom>
    <a:noFill/>
    <a:ln>
      <a:noFill/>
    </a:ln>
    <a:effectLst/>
  </c:spPr>
  <c:txPr>
    <a:bodyPr/>
    <a:lstStyle/>
    <a:p>
      <a:pPr>
        <a:defRPr sz="1050">
          <a:solidFill>
            <a:srgbClr val="274084"/>
          </a:solidFill>
        </a:defRPr>
      </a:pPr>
      <a:endParaRPr lang="fr-FR"/>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7043738" cy="458788"/>
          </a:xfrm>
          <a:prstGeom prst="rect">
            <a:avLst/>
          </a:prstGeom>
        </p:spPr>
        <p:txBody>
          <a:bodyPr vert="horz" lIns="91440" tIns="45720" rIns="91440" bIns="45720" rtlCol="0"/>
          <a:lstStyle>
            <a:lvl1pPr algn="l">
              <a:defRPr sz="1200"/>
            </a:lvl1pPr>
          </a:lstStyle>
          <a:p>
            <a:pPr>
              <a:defRPr/>
            </a:pPr>
            <a:endParaRPr lang="fr-FR"/>
          </a:p>
        </p:txBody>
      </p:sp>
      <p:sp>
        <p:nvSpPr>
          <p:cNvPr id="3" name="Date Placeholder 2"/>
          <p:cNvSpPr>
            <a:spLocks noGrp="1"/>
          </p:cNvSpPr>
          <p:nvPr>
            <p:ph type="dt" idx="1"/>
          </p:nvPr>
        </p:nvSpPr>
        <p:spPr bwMode="auto">
          <a:xfrm>
            <a:off x="9207500" y="0"/>
            <a:ext cx="7045325" cy="458788"/>
          </a:xfrm>
          <a:prstGeom prst="rect">
            <a:avLst/>
          </a:prstGeom>
        </p:spPr>
        <p:txBody>
          <a:bodyPr vert="horz" lIns="91440" tIns="45720" rIns="91440" bIns="45720" rtlCol="0"/>
          <a:lstStyle>
            <a:lvl1pPr algn="r">
              <a:defRPr sz="1200"/>
            </a:lvl1pPr>
          </a:lstStyle>
          <a:p>
            <a:pPr>
              <a:defRPr/>
            </a:pPr>
            <a:fld id="{30D03D61-BA27-4308-B90D-EB1370B871F7}" type="datetimeFigureOut">
              <a:rPr lang="fr-FR"/>
              <a:t>21/03/2024</a:t>
            </a:fld>
            <a:endParaRPr lang="fr-FR"/>
          </a:p>
        </p:txBody>
      </p:sp>
      <p:sp>
        <p:nvSpPr>
          <p:cNvPr id="4" name="Slide Image Placeholder 3"/>
          <p:cNvSpPr>
            <a:spLocks noGrp="1" noRot="1" noChangeAspect="1"/>
          </p:cNvSpPr>
          <p:nvPr>
            <p:ph type="sldImg" idx="2"/>
          </p:nvPr>
        </p:nvSpPr>
        <p:spPr bwMode="auto">
          <a:xfrm>
            <a:off x="5384800" y="1143000"/>
            <a:ext cx="5486400" cy="30861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5" name="Notes Placeholder 4"/>
          <p:cNvSpPr>
            <a:spLocks noGrp="1"/>
          </p:cNvSpPr>
          <p:nvPr>
            <p:ph type="body" sz="quarter" idx="3"/>
          </p:nvPr>
        </p:nvSpPr>
        <p:spPr bwMode="auto">
          <a:xfrm>
            <a:off x="1625600" y="4400550"/>
            <a:ext cx="13004800" cy="3600450"/>
          </a:xfrm>
          <a:prstGeom prst="rect">
            <a:avLst/>
          </a:prstGeom>
        </p:spPr>
        <p:txBody>
          <a:bodyPr vert="horz" lIns="91440" tIns="45720" rIns="91440" bIns="45720" rtlCol="0"/>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fr-FR"/>
          </a:p>
        </p:txBody>
      </p:sp>
      <p:sp>
        <p:nvSpPr>
          <p:cNvPr id="6" name="Footer Placeholder 5"/>
          <p:cNvSpPr>
            <a:spLocks noGrp="1"/>
          </p:cNvSpPr>
          <p:nvPr>
            <p:ph type="ftr" sz="quarter" idx="4"/>
          </p:nvPr>
        </p:nvSpPr>
        <p:spPr bwMode="auto">
          <a:xfrm>
            <a:off x="0" y="8685213"/>
            <a:ext cx="7043738" cy="458787"/>
          </a:xfrm>
          <a:prstGeom prst="rect">
            <a:avLst/>
          </a:prstGeom>
        </p:spPr>
        <p:txBody>
          <a:bodyPr vert="horz" lIns="91440" tIns="45720" rIns="91440" bIns="45720" rtlCol="0" anchor="b"/>
          <a:lstStyle>
            <a:lvl1pPr algn="l">
              <a:defRPr sz="1200"/>
            </a:lvl1pPr>
          </a:lstStyle>
          <a:p>
            <a:pPr>
              <a:defRPr/>
            </a:pPr>
            <a:endParaRPr lang="fr-FR"/>
          </a:p>
        </p:txBody>
      </p:sp>
      <p:sp>
        <p:nvSpPr>
          <p:cNvPr id="7" name="Slide Number Placeholder 6"/>
          <p:cNvSpPr>
            <a:spLocks noGrp="1"/>
          </p:cNvSpPr>
          <p:nvPr>
            <p:ph type="sldNum" sz="quarter" idx="5"/>
          </p:nvPr>
        </p:nvSpPr>
        <p:spPr bwMode="auto">
          <a:xfrm>
            <a:off x="9207500" y="8685213"/>
            <a:ext cx="7045325" cy="458787"/>
          </a:xfrm>
          <a:prstGeom prst="rect">
            <a:avLst/>
          </a:prstGeom>
        </p:spPr>
        <p:txBody>
          <a:bodyPr vert="horz" lIns="91440" tIns="45720" rIns="91440" bIns="45720" rtlCol="0" anchor="b"/>
          <a:lstStyle>
            <a:lvl1pPr algn="r">
              <a:defRPr sz="1200"/>
            </a:lvl1pPr>
          </a:lstStyle>
          <a:p>
            <a:pPr>
              <a:defRPr/>
            </a:pPr>
            <a:fld id="{C8E23553-3E12-43A2-B8C8-20CBAD40D927}" type="slidenum">
              <a:rPr lang="fr-FR"/>
              <a:t>‹N°›</a:t>
            </a:fld>
            <a:endParaRPr lang="fr-F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171450" indent="-171450">
              <a:buFont typeface="Arial"/>
              <a:buChar char="•"/>
              <a:defRPr/>
            </a:pPr>
            <a:endParaRPr lang="fr-FR"/>
          </a:p>
          <a:p>
            <a:pPr marL="171450" indent="-171450">
              <a:buFont typeface="Arial"/>
              <a:buChar char="•"/>
              <a:defRPr/>
            </a:pPr>
            <a:endParaRPr lang="fr-FR"/>
          </a:p>
          <a:p>
            <a:pPr>
              <a:defRPr/>
            </a:pPr>
            <a:endParaRPr lang="fr-FR"/>
          </a:p>
          <a:p>
            <a:pPr>
              <a:defRPr/>
            </a:pPr>
            <a:endParaRPr lang="fr-FR"/>
          </a:p>
        </p:txBody>
      </p:sp>
      <p:sp>
        <p:nvSpPr>
          <p:cNvPr id="4" name="Slide Number Placeholder 3"/>
          <p:cNvSpPr>
            <a:spLocks noGrp="1"/>
          </p:cNvSpPr>
          <p:nvPr>
            <p:ph type="sldNum" sz="quarter" idx="5"/>
          </p:nvPr>
        </p:nvSpPr>
        <p:spPr bwMode="auto"/>
        <p:txBody>
          <a:bodyPr/>
          <a:lstStyle/>
          <a:p>
            <a:pPr marL="0" marR="0" lvl="0" indent="0" algn="r" defTabSz="914400">
              <a:lnSpc>
                <a:spcPct val="100000"/>
              </a:lnSpc>
              <a:spcBef>
                <a:spcPts val="0"/>
              </a:spcBef>
              <a:spcAft>
                <a:spcPts val="0"/>
              </a:spcAft>
              <a:buClrTx/>
              <a:buSzTx/>
              <a:buFontTx/>
              <a:buNone/>
              <a:defRPr/>
            </a:pPr>
            <a:fld id="{4838B5CF-5911-406E-9768-5DE441B1FD8A}" type="slidenum">
              <a:rPr lang="en-GB" sz="1200" b="0" i="0" u="none" strike="noStrike" cap="none" spc="0">
                <a:ln>
                  <a:noFill/>
                </a:ln>
                <a:solidFill>
                  <a:prstClr val="black"/>
                </a:solidFill>
                <a:latin typeface="Calibri"/>
                <a:ea typeface="+mn-ea"/>
                <a:cs typeface="+mn-cs"/>
              </a:rPr>
              <a:t>27</a:t>
            </a:fld>
            <a:endParaRPr lang="en-GB" sz="1200" b="0" i="0" u="none" strike="noStrike" cap="none" spc="0">
              <a:ln>
                <a:noFill/>
              </a:ln>
              <a:solidFill>
                <a:prstClr val="black"/>
              </a:solidFill>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171450" indent="-171450">
              <a:buFont typeface="Arial"/>
              <a:buChar char="•"/>
              <a:defRPr/>
            </a:pPr>
            <a:endParaRPr lang="fr-FR"/>
          </a:p>
          <a:p>
            <a:pPr marL="171450" indent="-171450">
              <a:buFont typeface="Arial"/>
              <a:buChar char="•"/>
              <a:defRPr/>
            </a:pPr>
            <a:endParaRPr lang="fr-FR"/>
          </a:p>
          <a:p>
            <a:pPr>
              <a:defRPr/>
            </a:pPr>
            <a:endParaRPr lang="fr-FR"/>
          </a:p>
          <a:p>
            <a:pPr>
              <a:defRPr/>
            </a:pPr>
            <a:endParaRPr lang="fr-FR"/>
          </a:p>
        </p:txBody>
      </p:sp>
      <p:sp>
        <p:nvSpPr>
          <p:cNvPr id="4" name="Slide Number Placeholder 3"/>
          <p:cNvSpPr>
            <a:spLocks noGrp="1"/>
          </p:cNvSpPr>
          <p:nvPr>
            <p:ph type="sldNum" sz="quarter" idx="5"/>
          </p:nvPr>
        </p:nvSpPr>
        <p:spPr bwMode="auto"/>
        <p:txBody>
          <a:bodyPr/>
          <a:lstStyle/>
          <a:p>
            <a:pPr marL="0" marR="0" lvl="0" indent="0" algn="r" defTabSz="914400">
              <a:lnSpc>
                <a:spcPct val="100000"/>
              </a:lnSpc>
              <a:spcBef>
                <a:spcPts val="0"/>
              </a:spcBef>
              <a:spcAft>
                <a:spcPts val="0"/>
              </a:spcAft>
              <a:buClrTx/>
              <a:buSzTx/>
              <a:buFontTx/>
              <a:buNone/>
              <a:defRPr/>
            </a:pPr>
            <a:fld id="{4838B5CF-5911-406E-9768-5DE441B1FD8A}" type="slidenum">
              <a:rPr lang="en-GB" sz="1200" b="0" i="0" u="none" strike="noStrike" cap="none" spc="0">
                <a:ln>
                  <a:noFill/>
                </a:ln>
                <a:solidFill>
                  <a:prstClr val="black"/>
                </a:solidFill>
                <a:latin typeface="Calibri"/>
                <a:ea typeface="+mn-ea"/>
                <a:cs typeface="+mn-cs"/>
              </a:rPr>
              <a:t>28</a:t>
            </a:fld>
            <a:endParaRPr lang="en-GB" sz="1200" b="0" i="0" u="none" strike="noStrike" cap="none" spc="0">
              <a:ln>
                <a:noFill/>
              </a:ln>
              <a:solidFill>
                <a:prstClr val="black"/>
              </a:solidFill>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obj" preserve="1" userDrawn="1">
  <p:cSld name="Title Slide">
    <p:spTree>
      <p:nvGrpSpPr>
        <p:cNvPr id="1" name=""/>
        <p:cNvGrpSpPr/>
        <p:nvPr/>
      </p:nvGrpSpPr>
      <p:grpSpPr bwMode="auto">
        <a:xfrm>
          <a:off x="0" y="0"/>
          <a:ext cx="0" cy="0"/>
          <a:chOff x="0" y="0"/>
          <a:chExt cx="0" cy="0"/>
        </a:xfrm>
      </p:grpSpPr>
      <p:sp>
        <p:nvSpPr>
          <p:cNvPr id="2" name="Holder 2"/>
          <p:cNvSpPr>
            <a:spLocks noGrp="1"/>
          </p:cNvSpPr>
          <p:nvPr>
            <p:ph type="ctrTitle"/>
          </p:nvPr>
        </p:nvSpPr>
        <p:spPr bwMode="auto">
          <a:xfrm>
            <a:off x="1219200" y="2834640"/>
            <a:ext cx="13817599" cy="1920240"/>
          </a:xfrm>
          <a:prstGeom prst="rect">
            <a:avLst/>
          </a:prstGeom>
        </p:spPr>
        <p:txBody>
          <a:bodyPr wrap="square" lIns="0" tIns="0" rIns="0" bIns="0">
            <a:spAutoFit/>
          </a:bodyPr>
          <a:lstStyle>
            <a:lvl1pPr>
              <a:defRPr/>
            </a:lvl1pPr>
          </a:lstStyle>
          <a:p>
            <a:pPr>
              <a:defRPr/>
            </a:pPr>
            <a:endParaRPr/>
          </a:p>
        </p:txBody>
      </p:sp>
      <p:sp>
        <p:nvSpPr>
          <p:cNvPr id="3" name="Holder 3"/>
          <p:cNvSpPr>
            <a:spLocks noGrp="1"/>
          </p:cNvSpPr>
          <p:nvPr>
            <p:ph type="subTitle" idx="4"/>
          </p:nvPr>
        </p:nvSpPr>
        <p:spPr bwMode="auto">
          <a:xfrm>
            <a:off x="2438400" y="5120640"/>
            <a:ext cx="11379200" cy="2286000"/>
          </a:xfrm>
          <a:prstGeom prst="rect">
            <a:avLst/>
          </a:prstGeom>
        </p:spPr>
        <p:txBody>
          <a:bodyPr wrap="square" lIns="0" tIns="0" rIns="0" bIns="0">
            <a:spAutoFit/>
          </a:bodyPr>
          <a:lstStyle>
            <a:lvl1pPr>
              <a:defRPr/>
            </a:lvl1pPr>
          </a:lstStyle>
          <a:p>
            <a:pPr>
              <a:defRPr/>
            </a:pPr>
            <a:endParaRPr/>
          </a:p>
        </p:txBody>
      </p:sp>
      <p:sp>
        <p:nvSpPr>
          <p:cNvPr id="4" name="Holder 4"/>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5" name="Holder 5"/>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3/21/2024</a:t>
            </a:fld>
            <a:endParaRPr lang="en-US"/>
          </a:p>
        </p:txBody>
      </p:sp>
      <p:sp>
        <p:nvSpPr>
          <p:cNvPr id="6" name="Holder 6"/>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Holder 2"/>
          <p:cNvSpPr>
            <a:spLocks noGrp="1"/>
          </p:cNvSpPr>
          <p:nvPr>
            <p:ph type="title"/>
          </p:nvPr>
        </p:nvSpPr>
        <p:spPr bwMode="auto"/>
        <p:txBody>
          <a:bodyPr lIns="0" tIns="0" rIns="0" bIns="0"/>
          <a:lstStyle>
            <a:lvl1pPr>
              <a:defRPr sz="18700" b="1" i="0">
                <a:solidFill>
                  <a:srgbClr val="FCCD00"/>
                </a:solidFill>
                <a:latin typeface="Arial"/>
                <a:cs typeface="Arial"/>
              </a:defRPr>
            </a:lvl1pPr>
          </a:lstStyle>
          <a:p>
            <a:pPr>
              <a:defRPr/>
            </a:pPr>
            <a:endParaRPr/>
          </a:p>
        </p:txBody>
      </p:sp>
      <p:sp>
        <p:nvSpPr>
          <p:cNvPr id="3" name="Holder 3"/>
          <p:cNvSpPr>
            <a:spLocks noGrp="1"/>
          </p:cNvSpPr>
          <p:nvPr>
            <p:ph type="body" idx="1"/>
          </p:nvPr>
        </p:nvSpPr>
        <p:spPr bwMode="auto"/>
        <p:txBody>
          <a:bodyPr lIns="0" tIns="0" rIns="0" bIns="0"/>
          <a:lstStyle>
            <a:lvl1pPr>
              <a:defRPr/>
            </a:lvl1pPr>
          </a:lstStyle>
          <a:p>
            <a:pPr>
              <a:defRPr/>
            </a:pPr>
            <a:endParaRPr/>
          </a:p>
        </p:txBody>
      </p:sp>
      <p:sp>
        <p:nvSpPr>
          <p:cNvPr id="4" name="Holder 4"/>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5" name="Holder 5"/>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3/21/2024</a:t>
            </a:fld>
            <a:endParaRPr lang="en-US"/>
          </a:p>
        </p:txBody>
      </p:sp>
      <p:sp>
        <p:nvSpPr>
          <p:cNvPr id="6" name="Holder 6"/>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Two Content">
    <p:spTree>
      <p:nvGrpSpPr>
        <p:cNvPr id="1" name=""/>
        <p:cNvGrpSpPr/>
        <p:nvPr/>
      </p:nvGrpSpPr>
      <p:grpSpPr bwMode="auto">
        <a:xfrm>
          <a:off x="0" y="0"/>
          <a:ext cx="0" cy="0"/>
          <a:chOff x="0" y="0"/>
          <a:chExt cx="0" cy="0"/>
        </a:xfrm>
      </p:grpSpPr>
      <p:sp>
        <p:nvSpPr>
          <p:cNvPr id="2" name="Holder 2"/>
          <p:cNvSpPr>
            <a:spLocks noGrp="1"/>
          </p:cNvSpPr>
          <p:nvPr>
            <p:ph type="title"/>
          </p:nvPr>
        </p:nvSpPr>
        <p:spPr bwMode="auto"/>
        <p:txBody>
          <a:bodyPr lIns="0" tIns="0" rIns="0" bIns="0"/>
          <a:lstStyle>
            <a:lvl1pPr>
              <a:defRPr sz="18700" b="1" i="0">
                <a:solidFill>
                  <a:srgbClr val="FCCD00"/>
                </a:solidFill>
                <a:latin typeface="Arial"/>
                <a:cs typeface="Arial"/>
              </a:defRPr>
            </a:lvl1pPr>
          </a:lstStyle>
          <a:p>
            <a:pPr>
              <a:defRPr/>
            </a:pPr>
            <a:endParaRPr/>
          </a:p>
        </p:txBody>
      </p:sp>
      <p:sp>
        <p:nvSpPr>
          <p:cNvPr id="3" name="Holder 3"/>
          <p:cNvSpPr>
            <a:spLocks noGrp="1"/>
          </p:cNvSpPr>
          <p:nvPr>
            <p:ph sz="half" idx="2"/>
          </p:nvPr>
        </p:nvSpPr>
        <p:spPr bwMode="auto">
          <a:xfrm>
            <a:off x="812800" y="2103120"/>
            <a:ext cx="7071360" cy="6035039"/>
          </a:xfrm>
          <a:prstGeom prst="rect">
            <a:avLst/>
          </a:prstGeom>
        </p:spPr>
        <p:txBody>
          <a:bodyPr wrap="square" lIns="0" tIns="0" rIns="0" bIns="0">
            <a:spAutoFit/>
          </a:bodyPr>
          <a:lstStyle>
            <a:lvl1pPr>
              <a:defRPr/>
            </a:lvl1pPr>
          </a:lstStyle>
          <a:p>
            <a:pPr>
              <a:defRPr/>
            </a:pPr>
            <a:endParaRPr/>
          </a:p>
        </p:txBody>
      </p:sp>
      <p:sp>
        <p:nvSpPr>
          <p:cNvPr id="4" name="Holder 4"/>
          <p:cNvSpPr>
            <a:spLocks noGrp="1"/>
          </p:cNvSpPr>
          <p:nvPr>
            <p:ph sz="half" idx="3"/>
          </p:nvPr>
        </p:nvSpPr>
        <p:spPr bwMode="auto">
          <a:xfrm>
            <a:off x="8371840" y="2103120"/>
            <a:ext cx="7071360" cy="6035039"/>
          </a:xfrm>
          <a:prstGeom prst="rect">
            <a:avLst/>
          </a:prstGeom>
        </p:spPr>
        <p:txBody>
          <a:bodyPr wrap="square" lIns="0" tIns="0" rIns="0" bIns="0">
            <a:spAutoFit/>
          </a:bodyPr>
          <a:lstStyle>
            <a:lvl1pPr>
              <a:defRPr/>
            </a:lvl1pPr>
          </a:lstStyle>
          <a:p>
            <a:pPr>
              <a:defRPr/>
            </a:pPr>
            <a:endParaRPr/>
          </a:p>
        </p:txBody>
      </p:sp>
      <p:sp>
        <p:nvSpPr>
          <p:cNvPr id="5" name="Holder 5"/>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6" name="Holder 6"/>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3/21/2024</a:t>
            </a:fld>
            <a:endParaRPr lang="en-US"/>
          </a:p>
        </p:txBody>
      </p:sp>
      <p:sp>
        <p:nvSpPr>
          <p:cNvPr id="7" name="Holder 7"/>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obj" preserve="1" userDrawn="1">
  <p:cSld name="Title Only">
    <p:spTree>
      <p:nvGrpSpPr>
        <p:cNvPr id="1" name=""/>
        <p:cNvGrpSpPr/>
        <p:nvPr/>
      </p:nvGrpSpPr>
      <p:grpSpPr bwMode="auto">
        <a:xfrm>
          <a:off x="0" y="0"/>
          <a:ext cx="0" cy="0"/>
          <a:chOff x="0" y="0"/>
          <a:chExt cx="0" cy="0"/>
        </a:xfrm>
      </p:grpSpPr>
      <p:sp>
        <p:nvSpPr>
          <p:cNvPr id="2" name="Holder 2"/>
          <p:cNvSpPr>
            <a:spLocks noGrp="1"/>
          </p:cNvSpPr>
          <p:nvPr>
            <p:ph type="title"/>
          </p:nvPr>
        </p:nvSpPr>
        <p:spPr bwMode="auto"/>
        <p:txBody>
          <a:bodyPr lIns="0" tIns="0" rIns="0" bIns="0"/>
          <a:lstStyle>
            <a:lvl1pPr>
              <a:defRPr sz="18700" b="1" i="0">
                <a:solidFill>
                  <a:srgbClr val="FCCD00"/>
                </a:solidFill>
                <a:latin typeface="Arial"/>
                <a:cs typeface="Arial"/>
              </a:defRPr>
            </a:lvl1pPr>
          </a:lstStyle>
          <a:p>
            <a:pPr>
              <a:defRPr/>
            </a:pPr>
            <a:endParaRPr/>
          </a:p>
        </p:txBody>
      </p:sp>
      <p:sp>
        <p:nvSpPr>
          <p:cNvPr id="3" name="Holder 3"/>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4" name="Holder 4"/>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3/21/2024</a:t>
            </a:fld>
            <a:endParaRPr lang="en-US"/>
          </a:p>
        </p:txBody>
      </p:sp>
      <p:sp>
        <p:nvSpPr>
          <p:cNvPr id="5" name="Holder 5"/>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obj" preserve="1" userDrawn="1">
  <p:cSld name="Blank">
    <p:spTree>
      <p:nvGrpSpPr>
        <p:cNvPr id="1" name=""/>
        <p:cNvGrpSpPr/>
        <p:nvPr/>
      </p:nvGrpSpPr>
      <p:grpSpPr bwMode="auto">
        <a:xfrm>
          <a:off x="0" y="0"/>
          <a:ext cx="0" cy="0"/>
          <a:chOff x="0" y="0"/>
          <a:chExt cx="0" cy="0"/>
        </a:xfrm>
      </p:grpSpPr>
      <p:sp>
        <p:nvSpPr>
          <p:cNvPr id="2" name="Holder 2"/>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3" name="Holder 3"/>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3/21/2024</a:t>
            </a:fld>
            <a:endParaRPr lang="en-US"/>
          </a:p>
        </p:txBody>
      </p:sp>
      <p:sp>
        <p:nvSpPr>
          <p:cNvPr id="4" name="Holder 4"/>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userDrawn="1">
  <p:cSld name="1_Title Slide">
    <p:spTree>
      <p:nvGrpSpPr>
        <p:cNvPr id="1" name=""/>
        <p:cNvGrpSpPr/>
        <p:nvPr/>
      </p:nvGrpSpPr>
      <p:grpSpPr bwMode="auto">
        <a:xfrm>
          <a:off x="0" y="0"/>
          <a:ext cx="0" cy="0"/>
          <a:chOff x="0" y="0"/>
          <a:chExt cx="0" cy="0"/>
        </a:xfrm>
      </p:grpSpPr>
      <p:sp>
        <p:nvSpPr>
          <p:cNvPr id="7" name="object 23"/>
          <p:cNvSpPr/>
          <p:nvPr userDrawn="1"/>
        </p:nvSpPr>
        <p:spPr bwMode="auto">
          <a:xfrm>
            <a:off x="13452563" y="0"/>
            <a:ext cx="2803525" cy="2910205"/>
          </a:xfrm>
          <a:custGeom>
            <a:avLst/>
            <a:gdLst/>
            <a:ahLst/>
            <a:cxnLst/>
            <a:rect l="l" t="t" r="r" b="b"/>
            <a:pathLst>
              <a:path w="2803525" h="2910205" extrusionOk="0">
                <a:moveTo>
                  <a:pt x="2803437" y="0"/>
                </a:moveTo>
                <a:lnTo>
                  <a:pt x="0" y="0"/>
                </a:lnTo>
                <a:lnTo>
                  <a:pt x="0" y="761610"/>
                </a:lnTo>
                <a:lnTo>
                  <a:pt x="1969173" y="889473"/>
                </a:lnTo>
                <a:lnTo>
                  <a:pt x="1969173" y="2909866"/>
                </a:lnTo>
                <a:lnTo>
                  <a:pt x="2803437" y="2909866"/>
                </a:lnTo>
                <a:lnTo>
                  <a:pt x="2803437" y="0"/>
                </a:lnTo>
                <a:close/>
              </a:path>
            </a:pathLst>
          </a:custGeom>
          <a:solidFill>
            <a:srgbClr val="FCCD00"/>
          </a:solidFill>
        </p:spPr>
        <p:txBody>
          <a:bodyPr wrap="square" lIns="0" tIns="0" rIns="0" bIns="0" rtlCol="0"/>
          <a:lstStyle/>
          <a:p>
            <a:pPr>
              <a:defRPr/>
            </a:pPr>
            <a:endParaRPr/>
          </a:p>
        </p:txBody>
      </p:sp>
      <p:sp>
        <p:nvSpPr>
          <p:cNvPr id="8" name="object 24"/>
          <p:cNvSpPr/>
          <p:nvPr userDrawn="1"/>
        </p:nvSpPr>
        <p:spPr bwMode="auto">
          <a:xfrm>
            <a:off x="0" y="6325402"/>
            <a:ext cx="2849880" cy="2818765"/>
          </a:xfrm>
          <a:custGeom>
            <a:avLst/>
            <a:gdLst/>
            <a:ahLst/>
            <a:cxnLst/>
            <a:rect l="l" t="t" r="r" b="b"/>
            <a:pathLst>
              <a:path w="2849880" h="2818765" extrusionOk="0">
                <a:moveTo>
                  <a:pt x="880637" y="0"/>
                </a:moveTo>
                <a:lnTo>
                  <a:pt x="0" y="0"/>
                </a:lnTo>
                <a:lnTo>
                  <a:pt x="0" y="2818584"/>
                </a:lnTo>
                <a:lnTo>
                  <a:pt x="2849810" y="2818584"/>
                </a:lnTo>
                <a:lnTo>
                  <a:pt x="2849810" y="2148255"/>
                </a:lnTo>
                <a:lnTo>
                  <a:pt x="880637" y="2020392"/>
                </a:lnTo>
                <a:lnTo>
                  <a:pt x="880637" y="0"/>
                </a:lnTo>
                <a:close/>
              </a:path>
            </a:pathLst>
          </a:custGeom>
          <a:solidFill>
            <a:srgbClr val="06806C"/>
          </a:solidFill>
        </p:spPr>
        <p:txBody>
          <a:bodyPr wrap="square" lIns="0" tIns="0" rIns="0" bIns="0" rtlCol="0"/>
          <a:lstStyle/>
          <a:p>
            <a:pPr>
              <a:defRPr/>
            </a:pPr>
            <a:endParaRPr/>
          </a:p>
        </p:txBody>
      </p:sp>
      <p:sp>
        <p:nvSpPr>
          <p:cNvPr id="13" name="Title 1"/>
          <p:cNvSpPr>
            <a:spLocks noGrp="1"/>
          </p:cNvSpPr>
          <p:nvPr>
            <p:ph type="title" hasCustomPrompt="1"/>
          </p:nvPr>
        </p:nvSpPr>
        <p:spPr bwMode="auto">
          <a:xfrm>
            <a:off x="1000517" y="471574"/>
            <a:ext cx="14254967" cy="677108"/>
          </a:xfrm>
        </p:spPr>
        <p:txBody>
          <a:bodyPr/>
          <a:lstStyle>
            <a:lvl1pPr algn="ctr">
              <a:defRPr lang="fr-FR" sz="4400" b="1" i="0">
                <a:solidFill>
                  <a:srgbClr val="2C3176"/>
                </a:solidFill>
                <a:latin typeface="Marianne"/>
                <a:ea typeface="+mj-ea"/>
                <a:cs typeface="Arial"/>
              </a:defRPr>
            </a:lvl1pPr>
          </a:lstStyle>
          <a:p>
            <a:pPr>
              <a:defRPr/>
            </a:pPr>
            <a:r>
              <a:rPr lang="en-US"/>
              <a:t>Click to edit master title style</a:t>
            </a:r>
            <a:endParaRPr lang="fr-FR"/>
          </a:p>
        </p:txBody>
      </p:sp>
      <p:pic>
        <p:nvPicPr>
          <p:cNvPr id="2" name="Image 1"/>
          <p:cNvPicPr>
            <a:picLocks noChangeAspect="1"/>
          </p:cNvPicPr>
          <p:nvPr userDrawn="1"/>
        </p:nvPicPr>
        <p:blipFill>
          <a:blip r:embed="rId2"/>
          <a:stretch/>
        </p:blipFill>
        <p:spPr bwMode="auto">
          <a:xfrm>
            <a:off x="263541" y="277661"/>
            <a:ext cx="2286000" cy="83859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userDrawn="1">
  <p:cSld name="1_Custom Layout">
    <p:spTree>
      <p:nvGrpSpPr>
        <p:cNvPr id="1" name=""/>
        <p:cNvGrpSpPr/>
        <p:nvPr/>
      </p:nvGrpSpPr>
      <p:grpSpPr bwMode="auto">
        <a:xfrm>
          <a:off x="0" y="0"/>
          <a:ext cx="0" cy="0"/>
          <a:chOff x="0" y="0"/>
          <a:chExt cx="0" cy="0"/>
        </a:xfrm>
      </p:grpSpPr>
      <p:pic>
        <p:nvPicPr>
          <p:cNvPr id="10" name="Image 11"/>
          <p:cNvPicPr>
            <a:picLocks noChangeAspect="1"/>
          </p:cNvPicPr>
          <p:nvPr userDrawn="1"/>
        </p:nvPicPr>
        <p:blipFill>
          <a:blip r:embed="rId2"/>
          <a:stretch/>
        </p:blipFill>
        <p:spPr bwMode="auto">
          <a:xfrm>
            <a:off x="431799" y="380603"/>
            <a:ext cx="2286000" cy="838597"/>
          </a:xfrm>
          <a:prstGeom prst="rect">
            <a:avLst/>
          </a:prstGeom>
        </p:spPr>
      </p:pic>
      <p:sp>
        <p:nvSpPr>
          <p:cNvPr id="2" name="Title 1"/>
          <p:cNvSpPr>
            <a:spLocks noGrp="1"/>
          </p:cNvSpPr>
          <p:nvPr>
            <p:ph type="title" hasCustomPrompt="1"/>
          </p:nvPr>
        </p:nvSpPr>
        <p:spPr bwMode="auto">
          <a:xfrm>
            <a:off x="1000517" y="471574"/>
            <a:ext cx="14254967" cy="677108"/>
          </a:xfrm>
        </p:spPr>
        <p:txBody>
          <a:bodyPr/>
          <a:lstStyle>
            <a:lvl1pPr algn="ctr">
              <a:defRPr lang="fr-FR" sz="4400" b="1" i="0">
                <a:solidFill>
                  <a:srgbClr val="2C3176"/>
                </a:solidFill>
                <a:latin typeface="Marianne"/>
                <a:ea typeface="+mj-ea"/>
                <a:cs typeface="Arial"/>
              </a:defRPr>
            </a:lvl1pPr>
          </a:lstStyle>
          <a:p>
            <a:pPr>
              <a:defRPr/>
            </a:pPr>
            <a:r>
              <a:rPr lang="en-US"/>
              <a:t>Click to edit master title style</a:t>
            </a: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sp>
        <p:nvSpPr>
          <p:cNvPr id="2" name="Holder 2"/>
          <p:cNvSpPr>
            <a:spLocks noGrp="1"/>
          </p:cNvSpPr>
          <p:nvPr>
            <p:ph type="title"/>
          </p:nvPr>
        </p:nvSpPr>
        <p:spPr bwMode="auto">
          <a:xfrm>
            <a:off x="1000516" y="3581623"/>
            <a:ext cx="14254967" cy="2875279"/>
          </a:xfrm>
          <a:prstGeom prst="rect">
            <a:avLst/>
          </a:prstGeom>
        </p:spPr>
        <p:txBody>
          <a:bodyPr wrap="square" lIns="0" tIns="0" rIns="0" bIns="0">
            <a:spAutoFit/>
          </a:bodyPr>
          <a:lstStyle>
            <a:lvl1pPr>
              <a:defRPr sz="18700" b="1" i="0">
                <a:solidFill>
                  <a:srgbClr val="FCCD00"/>
                </a:solidFill>
                <a:latin typeface="Arial"/>
                <a:cs typeface="Arial"/>
              </a:defRPr>
            </a:lvl1pPr>
          </a:lstStyle>
          <a:p>
            <a:pPr>
              <a:defRPr/>
            </a:pPr>
            <a:endParaRPr/>
          </a:p>
        </p:txBody>
      </p:sp>
      <p:sp>
        <p:nvSpPr>
          <p:cNvPr id="3" name="Holder 3"/>
          <p:cNvSpPr>
            <a:spLocks noGrp="1"/>
          </p:cNvSpPr>
          <p:nvPr>
            <p:ph type="body" idx="1"/>
          </p:nvPr>
        </p:nvSpPr>
        <p:spPr bwMode="auto">
          <a:xfrm>
            <a:off x="812800" y="2103120"/>
            <a:ext cx="14630400" cy="6035039"/>
          </a:xfrm>
          <a:prstGeom prst="rect">
            <a:avLst/>
          </a:prstGeom>
        </p:spPr>
        <p:txBody>
          <a:bodyPr wrap="square" lIns="0" tIns="0" rIns="0" bIns="0">
            <a:spAutoFit/>
          </a:bodyPr>
          <a:lstStyle>
            <a:lvl1pPr>
              <a:defRPr/>
            </a:lvl1pPr>
          </a:lstStyle>
          <a:p>
            <a:pPr>
              <a:defRPr/>
            </a:pPr>
            <a:endParaRPr/>
          </a:p>
        </p:txBody>
      </p:sp>
      <p:sp>
        <p:nvSpPr>
          <p:cNvPr id="4" name="Holder 4"/>
          <p:cNvSpPr>
            <a:spLocks noGrp="1"/>
          </p:cNvSpPr>
          <p:nvPr>
            <p:ph type="ftr" sz="quarter" idx="5"/>
          </p:nvPr>
        </p:nvSpPr>
        <p:spPr bwMode="auto">
          <a:xfrm>
            <a:off x="5527040" y="8503920"/>
            <a:ext cx="5201920" cy="457200"/>
          </a:xfrm>
          <a:prstGeom prst="rect">
            <a:avLst/>
          </a:prstGeom>
        </p:spPr>
        <p:txBody>
          <a:bodyPr wrap="square" lIns="0" tIns="0" rIns="0" bIns="0">
            <a:spAutoFit/>
          </a:bodyPr>
          <a:lstStyle>
            <a:lvl1pPr algn="ctr">
              <a:defRPr>
                <a:solidFill>
                  <a:schemeClr val="tx1">
                    <a:tint val="75000"/>
                  </a:schemeClr>
                </a:solidFill>
              </a:defRPr>
            </a:lvl1pPr>
          </a:lstStyle>
          <a:p>
            <a:pPr>
              <a:defRPr/>
            </a:pPr>
            <a:endParaRPr/>
          </a:p>
        </p:txBody>
      </p:sp>
      <p:sp>
        <p:nvSpPr>
          <p:cNvPr id="5" name="Holder 5"/>
          <p:cNvSpPr>
            <a:spLocks noGrp="1"/>
          </p:cNvSpPr>
          <p:nvPr>
            <p:ph type="dt" sz="half" idx="6"/>
          </p:nvPr>
        </p:nvSpPr>
        <p:spPr bwMode="auto">
          <a:xfrm>
            <a:off x="812800" y="8503920"/>
            <a:ext cx="3738880" cy="457200"/>
          </a:xfrm>
          <a:prstGeom prst="rect">
            <a:avLst/>
          </a:prstGeom>
        </p:spPr>
        <p:txBody>
          <a:bodyPr wrap="square" lIns="0" tIns="0" rIns="0" bIns="0">
            <a:spAutoFit/>
          </a:bodyPr>
          <a:lstStyle>
            <a:lvl1pPr algn="l">
              <a:defRPr>
                <a:solidFill>
                  <a:schemeClr val="tx1">
                    <a:tint val="75000"/>
                  </a:schemeClr>
                </a:solidFill>
              </a:defRPr>
            </a:lvl1pPr>
          </a:lstStyle>
          <a:p>
            <a:pPr>
              <a:defRPr/>
            </a:pPr>
            <a:fld id="{1D8BD707-D9CF-40AE-B4C6-C98DA3205C09}" type="datetimeFigureOut">
              <a:rPr lang="en-US"/>
              <a:t>3/21/2024</a:t>
            </a:fld>
            <a:endParaRPr lang="en-US"/>
          </a:p>
        </p:txBody>
      </p:sp>
      <p:sp>
        <p:nvSpPr>
          <p:cNvPr id="6" name="Holder 6"/>
          <p:cNvSpPr>
            <a:spLocks noGrp="1"/>
          </p:cNvSpPr>
          <p:nvPr>
            <p:ph type="sldNum" sz="quarter" idx="7"/>
          </p:nvPr>
        </p:nvSpPr>
        <p:spPr bwMode="auto">
          <a:xfrm>
            <a:off x="11704320" y="8503920"/>
            <a:ext cx="3738880" cy="457200"/>
          </a:xfrm>
          <a:prstGeom prst="rect">
            <a:avLst/>
          </a:prstGeom>
        </p:spPr>
        <p:txBody>
          <a:bodyPr wrap="square" lIns="0" tIns="0" rIns="0" bIns="0">
            <a:spAutoFit/>
          </a:bodyPr>
          <a:lstStyle>
            <a:lvl1pPr algn="r">
              <a:defRPr>
                <a:solidFill>
                  <a:schemeClr val="tx1">
                    <a:tint val="75000"/>
                  </a:schemeClr>
                </a:solidFill>
              </a:defRPr>
            </a:lvl1pPr>
          </a:lstStyle>
          <a:p>
            <a:pPr>
              <a:defRPr/>
            </a:pPr>
            <a:fld id="{B6F15528-21DE-4FAA-801E-634DDDAF4B2B}" type="slidenum">
              <a:rPr/>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esbases.anct.gouv.fr/bases/agence-nationale-de-la-cohesion-des-territoires-anct/collections" TargetMode="External"/><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3.jpg"/><Relationship Id="rId4" Type="http://schemas.openxmlformats.org/officeDocument/2006/relationships/hyperlink" Target="https://labase.anct.gouv.fr/base/433?tab=collections&amp;collection=199"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hyperlink" Target="https://club.greenit.fr/doc/2022-09-Benchmark_Green_IT-2022-rapport.0.5_FR.pdf" TargetMode="External"/><Relationship Id="rId10" Type="http://schemas.openxmlformats.org/officeDocument/2006/relationships/image" Target="../media/image42.png"/><Relationship Id="rId4" Type="http://schemas.openxmlformats.org/officeDocument/2006/relationships/hyperlink" Target="https://infos.ademe.fr/magazine-avril-2022/faits-et-chiffres/numerique-quel-impact-environnemental/" TargetMode="External"/><Relationship Id="rId9"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presse.ademe.fr/wp-content/uploads/2020/11/HAVAS_ADEME_infopresseBlack_FRIDAY.pdf" TargetMode="Externa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object 8"/>
          <p:cNvSpPr>
            <a:spLocks noChangeAspect="1"/>
          </p:cNvSpPr>
          <p:nvPr/>
        </p:nvSpPr>
        <p:spPr bwMode="auto">
          <a:xfrm rot="5400000">
            <a:off x="519927" y="2419838"/>
            <a:ext cx="2908867" cy="2780322"/>
          </a:xfrm>
          <a:custGeom>
            <a:avLst/>
            <a:gdLst/>
            <a:ahLst/>
            <a:cxnLst/>
            <a:rect l="l" t="t" r="r" b="b"/>
            <a:pathLst>
              <a:path w="1278889" h="1222375" extrusionOk="0">
                <a:moveTo>
                  <a:pt x="726313" y="0"/>
                </a:moveTo>
                <a:lnTo>
                  <a:pt x="0" y="0"/>
                </a:lnTo>
                <a:lnTo>
                  <a:pt x="48869" y="753516"/>
                </a:lnTo>
                <a:lnTo>
                  <a:pt x="54396" y="802093"/>
                </a:lnTo>
                <a:lnTo>
                  <a:pt x="64440" y="849117"/>
                </a:lnTo>
                <a:lnTo>
                  <a:pt x="78769" y="894371"/>
                </a:lnTo>
                <a:lnTo>
                  <a:pt x="97149" y="937637"/>
                </a:lnTo>
                <a:lnTo>
                  <a:pt x="119347" y="978696"/>
                </a:lnTo>
                <a:lnTo>
                  <a:pt x="145131" y="1017329"/>
                </a:lnTo>
                <a:lnTo>
                  <a:pt x="174268" y="1053320"/>
                </a:lnTo>
                <a:lnTo>
                  <a:pt x="206525" y="1086448"/>
                </a:lnTo>
                <a:lnTo>
                  <a:pt x="241669" y="1116496"/>
                </a:lnTo>
                <a:lnTo>
                  <a:pt x="279468" y="1143247"/>
                </a:lnTo>
                <a:lnTo>
                  <a:pt x="319687" y="1166480"/>
                </a:lnTo>
                <a:lnTo>
                  <a:pt x="362096" y="1185979"/>
                </a:lnTo>
                <a:lnTo>
                  <a:pt x="406460" y="1201525"/>
                </a:lnTo>
                <a:lnTo>
                  <a:pt x="452546" y="1212899"/>
                </a:lnTo>
                <a:lnTo>
                  <a:pt x="500123" y="1219883"/>
                </a:lnTo>
                <a:lnTo>
                  <a:pt x="548957" y="1222260"/>
                </a:lnTo>
                <a:lnTo>
                  <a:pt x="1278775" y="1222260"/>
                </a:lnTo>
                <a:lnTo>
                  <a:pt x="1278775" y="497446"/>
                </a:lnTo>
                <a:lnTo>
                  <a:pt x="758558" y="497446"/>
                </a:lnTo>
                <a:lnTo>
                  <a:pt x="726313" y="0"/>
                </a:lnTo>
                <a:close/>
              </a:path>
            </a:pathLst>
          </a:custGeom>
          <a:solidFill>
            <a:srgbClr val="2C3176"/>
          </a:solidFill>
        </p:spPr>
        <p:txBody>
          <a:bodyPr wrap="square" lIns="0" tIns="0" rIns="0" bIns="0" rtlCol="0"/>
          <a:lstStyle/>
          <a:p>
            <a:pPr>
              <a:defRPr/>
            </a:pPr>
            <a:endParaRPr/>
          </a:p>
        </p:txBody>
      </p:sp>
      <p:sp>
        <p:nvSpPr>
          <p:cNvPr id="12" name="ZoneTexte 11"/>
          <p:cNvSpPr txBox="1"/>
          <p:nvPr/>
        </p:nvSpPr>
        <p:spPr bwMode="auto">
          <a:xfrm>
            <a:off x="4040554" y="4325814"/>
            <a:ext cx="9802446" cy="2062103"/>
          </a:xfrm>
          <a:prstGeom prst="rect">
            <a:avLst/>
          </a:prstGeom>
          <a:noFill/>
        </p:spPr>
        <p:txBody>
          <a:bodyPr wrap="square" rtlCol="0">
            <a:spAutoFit/>
          </a:bodyPr>
          <a:lstStyle/>
          <a:p>
            <a:pPr>
              <a:defRPr/>
            </a:pPr>
            <a:r>
              <a:rPr lang="fr-FR" sz="4800" b="1">
                <a:solidFill>
                  <a:srgbClr val="00B59E"/>
                </a:solidFill>
                <a:latin typeface="Marianne ExtraBold"/>
                <a:ea typeface="Marianne ExtraBold"/>
                <a:cs typeface="Marianne ExtraBold"/>
              </a:rPr>
              <a:t>MODELE</a:t>
            </a:r>
            <a:r>
              <a:rPr lang="fr-FR" sz="4800" b="1">
                <a:solidFill>
                  <a:srgbClr val="2C3176"/>
                </a:solidFill>
                <a:latin typeface="Marianne ExtraBold"/>
                <a:ea typeface="Marianne ExtraBold"/>
                <a:cs typeface="Marianne ExtraBold"/>
              </a:rPr>
              <a:t> - Support de réunion</a:t>
            </a:r>
            <a:endParaRPr/>
          </a:p>
          <a:p>
            <a:pPr>
              <a:defRPr/>
            </a:pPr>
            <a:r>
              <a:rPr lang="fr-FR" sz="4000" b="1">
                <a:solidFill>
                  <a:srgbClr val="2C3176"/>
                </a:solidFill>
                <a:latin typeface="Marianne ExtraBold"/>
                <a:ea typeface="Marianne ExtraBold"/>
                <a:cs typeface="Marianne ExtraBold"/>
              </a:rPr>
              <a:t>Lancement du comité de pilotage Numérique responsable</a:t>
            </a:r>
            <a:endParaRPr/>
          </a:p>
        </p:txBody>
      </p:sp>
      <p:sp>
        <p:nvSpPr>
          <p:cNvPr id="14" name="object 4"/>
          <p:cNvSpPr/>
          <p:nvPr/>
        </p:nvSpPr>
        <p:spPr bwMode="auto">
          <a:xfrm>
            <a:off x="13672138" y="414280"/>
            <a:ext cx="2201545" cy="2104390"/>
          </a:xfrm>
          <a:custGeom>
            <a:avLst/>
            <a:gdLst/>
            <a:ahLst/>
            <a:cxnLst/>
            <a:rect l="l" t="t" r="r" b="b"/>
            <a:pathLst>
              <a:path w="2201544" h="2104390" extrusionOk="0">
                <a:moveTo>
                  <a:pt x="1256360" y="0"/>
                </a:moveTo>
                <a:lnTo>
                  <a:pt x="0" y="0"/>
                </a:lnTo>
                <a:lnTo>
                  <a:pt x="0" y="1247749"/>
                </a:lnTo>
                <a:lnTo>
                  <a:pt x="895578" y="1247749"/>
                </a:lnTo>
                <a:lnTo>
                  <a:pt x="951001" y="2104212"/>
                </a:lnTo>
                <a:lnTo>
                  <a:pt x="2201405" y="2104212"/>
                </a:lnTo>
                <a:lnTo>
                  <a:pt x="2117382" y="806983"/>
                </a:lnTo>
                <a:lnTo>
                  <a:pt x="2112914" y="758885"/>
                </a:lnTo>
                <a:lnTo>
                  <a:pt x="2105851" y="711607"/>
                </a:lnTo>
                <a:lnTo>
                  <a:pt x="2096269" y="665221"/>
                </a:lnTo>
                <a:lnTo>
                  <a:pt x="2084242" y="619795"/>
                </a:lnTo>
                <a:lnTo>
                  <a:pt x="2069845" y="575400"/>
                </a:lnTo>
                <a:lnTo>
                  <a:pt x="2053152" y="532105"/>
                </a:lnTo>
                <a:lnTo>
                  <a:pt x="2034239" y="489982"/>
                </a:lnTo>
                <a:lnTo>
                  <a:pt x="2013180" y="449100"/>
                </a:lnTo>
                <a:lnTo>
                  <a:pt x="1990049" y="409529"/>
                </a:lnTo>
                <a:lnTo>
                  <a:pt x="1964921" y="371339"/>
                </a:lnTo>
                <a:lnTo>
                  <a:pt x="1937872" y="334601"/>
                </a:lnTo>
                <a:lnTo>
                  <a:pt x="1908975" y="299384"/>
                </a:lnTo>
                <a:lnTo>
                  <a:pt x="1878305" y="265758"/>
                </a:lnTo>
                <a:lnTo>
                  <a:pt x="1845938" y="233794"/>
                </a:lnTo>
                <a:lnTo>
                  <a:pt x="1811948" y="203561"/>
                </a:lnTo>
                <a:lnTo>
                  <a:pt x="1776409" y="175130"/>
                </a:lnTo>
                <a:lnTo>
                  <a:pt x="1739397" y="148571"/>
                </a:lnTo>
                <a:lnTo>
                  <a:pt x="1700985" y="123954"/>
                </a:lnTo>
                <a:lnTo>
                  <a:pt x="1661249" y="101349"/>
                </a:lnTo>
                <a:lnTo>
                  <a:pt x="1620264" y="80825"/>
                </a:lnTo>
                <a:lnTo>
                  <a:pt x="1578103" y="62454"/>
                </a:lnTo>
                <a:lnTo>
                  <a:pt x="1534843" y="46305"/>
                </a:lnTo>
                <a:lnTo>
                  <a:pt x="1490557" y="32448"/>
                </a:lnTo>
                <a:lnTo>
                  <a:pt x="1445320" y="20953"/>
                </a:lnTo>
                <a:lnTo>
                  <a:pt x="1399207" y="11891"/>
                </a:lnTo>
                <a:lnTo>
                  <a:pt x="1352293" y="5331"/>
                </a:lnTo>
                <a:lnTo>
                  <a:pt x="1304652" y="1344"/>
                </a:lnTo>
                <a:lnTo>
                  <a:pt x="1256360" y="0"/>
                </a:lnTo>
                <a:close/>
              </a:path>
            </a:pathLst>
          </a:custGeom>
          <a:solidFill>
            <a:srgbClr val="5D6DB3"/>
          </a:solidFill>
        </p:spPr>
        <p:txBody>
          <a:bodyPr wrap="square" lIns="0" tIns="0" rIns="0" bIns="0" rtlCol="0"/>
          <a:lstStyle/>
          <a:p>
            <a:pPr>
              <a:defRPr/>
            </a:pPr>
            <a:endParaRPr/>
          </a:p>
        </p:txBody>
      </p:sp>
      <p:sp>
        <p:nvSpPr>
          <p:cNvPr id="15" name="object 3"/>
          <p:cNvSpPr>
            <a:spLocks noChangeAspect="1"/>
          </p:cNvSpPr>
          <p:nvPr/>
        </p:nvSpPr>
        <p:spPr bwMode="auto">
          <a:xfrm>
            <a:off x="584200" y="7848600"/>
            <a:ext cx="954722" cy="913145"/>
          </a:xfrm>
          <a:custGeom>
            <a:avLst/>
            <a:gdLst/>
            <a:ahLst/>
            <a:cxnLst/>
            <a:rect l="l" t="t" r="r" b="b"/>
            <a:pathLst>
              <a:path w="393700" h="376554" extrusionOk="0">
                <a:moveTo>
                  <a:pt x="217690" y="0"/>
                </a:moveTo>
                <a:lnTo>
                  <a:pt x="6223" y="0"/>
                </a:lnTo>
                <a:lnTo>
                  <a:pt x="0" y="6654"/>
                </a:lnTo>
                <a:lnTo>
                  <a:pt x="14617" y="232092"/>
                </a:lnTo>
                <a:lnTo>
                  <a:pt x="24862" y="278192"/>
                </a:lnTo>
                <a:lnTo>
                  <a:pt x="47735" y="317882"/>
                </a:lnTo>
                <a:lnTo>
                  <a:pt x="80889" y="348960"/>
                </a:lnTo>
                <a:lnTo>
                  <a:pt x="121975" y="369222"/>
                </a:lnTo>
                <a:lnTo>
                  <a:pt x="168643" y="376466"/>
                </a:lnTo>
                <a:lnTo>
                  <a:pt x="387350" y="376466"/>
                </a:lnTo>
                <a:lnTo>
                  <a:pt x="393433" y="370382"/>
                </a:lnTo>
                <a:lnTo>
                  <a:pt x="393433" y="159308"/>
                </a:lnTo>
                <a:lnTo>
                  <a:pt x="387350" y="153225"/>
                </a:lnTo>
                <a:lnTo>
                  <a:pt x="238785" y="153225"/>
                </a:lnTo>
                <a:lnTo>
                  <a:pt x="232854" y="147650"/>
                </a:lnTo>
                <a:lnTo>
                  <a:pt x="232384" y="140487"/>
                </a:lnTo>
                <a:lnTo>
                  <a:pt x="223647" y="5575"/>
                </a:lnTo>
                <a:lnTo>
                  <a:pt x="217690" y="0"/>
                </a:lnTo>
                <a:close/>
              </a:path>
            </a:pathLst>
          </a:custGeom>
          <a:solidFill>
            <a:srgbClr val="FCCD00"/>
          </a:solidFill>
        </p:spPr>
        <p:txBody>
          <a:bodyPr wrap="square" lIns="0" tIns="0" rIns="0" bIns="0" rtlCol="0"/>
          <a:lstStyle/>
          <a:p>
            <a:pPr>
              <a:defRPr/>
            </a:pPr>
            <a:endParaRPr/>
          </a:p>
        </p:txBody>
      </p:sp>
      <p:pic>
        <p:nvPicPr>
          <p:cNvPr id="16" name="Image 15"/>
          <p:cNvPicPr>
            <a:picLocks noChangeAspect="1"/>
          </p:cNvPicPr>
          <p:nvPr/>
        </p:nvPicPr>
        <p:blipFill>
          <a:blip r:embed="rId2"/>
          <a:stretch/>
        </p:blipFill>
        <p:spPr bwMode="auto">
          <a:xfrm rot="5400000">
            <a:off x="13942289" y="7081803"/>
            <a:ext cx="1863967" cy="2446735"/>
          </a:xfrm>
          <a:prstGeom prst="rect">
            <a:avLst/>
          </a:prstGeom>
        </p:spPr>
      </p:pic>
      <p:sp>
        <p:nvSpPr>
          <p:cNvPr id="13" name="ZoneTexte 12"/>
          <p:cNvSpPr txBox="1"/>
          <p:nvPr/>
        </p:nvSpPr>
        <p:spPr bwMode="auto">
          <a:xfrm>
            <a:off x="1731016" y="7262895"/>
            <a:ext cx="12112054" cy="1815882"/>
          </a:xfrm>
          <a:prstGeom prst="rect">
            <a:avLst/>
          </a:prstGeom>
          <a:noFill/>
        </p:spPr>
        <p:txBody>
          <a:bodyPr wrap="square" rtlCol="0">
            <a:spAutoFit/>
          </a:bodyPr>
          <a:lstStyle/>
          <a:p>
            <a:pPr>
              <a:defRPr/>
            </a:pPr>
            <a:r>
              <a:rPr lang="fr-FR" sz="1600" dirty="0">
                <a:solidFill>
                  <a:srgbClr val="2C3176"/>
                </a:solidFill>
                <a:latin typeface="Marianne"/>
                <a:ea typeface="Marianne ExtraBold"/>
                <a:cs typeface="Marianne ExtraBold"/>
              </a:rPr>
              <a:t>Ce support a été produit par l’ANCT lors de l’expérimentation lancée en novembre 2022 pour accompagner 6 collectivités territoriales pilotes dans l’élaboration de leur stratégie Numérique responsable. Il a ensuite été mis à jour à base des retours d’expérience des 18 collectivités territoriales ayant participé à la Vague 1, qui s’est déroulée entre septembre et décembre 2023.</a:t>
            </a:r>
            <a:endParaRPr dirty="0"/>
          </a:p>
          <a:p>
            <a:pPr>
              <a:defRPr/>
            </a:pPr>
            <a:r>
              <a:rPr lang="fr-FR" sz="1600" dirty="0">
                <a:solidFill>
                  <a:srgbClr val="2C3176"/>
                </a:solidFill>
                <a:latin typeface="Marianne"/>
                <a:ea typeface="Marianne ExtraBold"/>
                <a:cs typeface="Marianne ExtraBold"/>
              </a:rPr>
              <a:t>Il est mis à disposition de tous les acteurs en libre-accès </a:t>
            </a:r>
            <a:r>
              <a:rPr lang="fr-FR" sz="1600" u="sng" dirty="0">
                <a:solidFill>
                  <a:srgbClr val="2C3176"/>
                </a:solidFill>
                <a:latin typeface="Marianne"/>
                <a:ea typeface="Marianne ExtraBold"/>
                <a:cs typeface="Marianne ExtraBold"/>
                <a:hlinkClick r:id="rId3" tooltip="https://labase.anct.gouv.fr/base/433?tab=collections&amp;collection=199"/>
              </a:rPr>
              <a:t>dans la boîte à outils Numérique responsable de l’ANC</a:t>
            </a:r>
            <a:r>
              <a:rPr lang="fr-FR" sz="1600" u="sng" dirty="0">
                <a:solidFill>
                  <a:srgbClr val="2C3176"/>
                </a:solidFill>
                <a:latin typeface="Marianne"/>
                <a:ea typeface="Marianne ExtraBold"/>
                <a:cs typeface="Marianne ExtraBold"/>
                <a:hlinkClick r:id="rId4" tooltip="https://labase.anct.gouv.fr/base/433?tab=collections&amp;collection=199"/>
              </a:rPr>
              <a:t>T</a:t>
            </a:r>
            <a:r>
              <a:rPr lang="fr-FR" sz="1600" dirty="0">
                <a:solidFill>
                  <a:srgbClr val="2C3176"/>
                </a:solidFill>
                <a:latin typeface="Marianne"/>
                <a:ea typeface="Marianne ExtraBold"/>
                <a:cs typeface="Marianne ExtraBold"/>
              </a:rPr>
              <a:t> pour servir de modèle.</a:t>
            </a:r>
            <a:endParaRPr dirty="0"/>
          </a:p>
          <a:p>
            <a:pPr>
              <a:defRPr/>
            </a:pPr>
            <a:r>
              <a:rPr lang="fr-FR" sz="1600" dirty="0">
                <a:solidFill>
                  <a:srgbClr val="2C3176"/>
                </a:solidFill>
                <a:latin typeface="Marianne"/>
                <a:ea typeface="Marianne ExtraBold"/>
                <a:cs typeface="Marianne ExtraBold"/>
              </a:rPr>
              <a:t>Il peut donc être repris, modifié, complété. </a:t>
            </a:r>
            <a:r>
              <a:rPr lang="fr-FR" sz="1600" dirty="0">
                <a:solidFill>
                  <a:srgbClr val="2C3176"/>
                </a:solidFill>
                <a:latin typeface="Marianne"/>
              </a:rPr>
              <a:t>La typographie Marianne® est </a:t>
            </a:r>
            <a:r>
              <a:rPr lang="fr-FR" sz="1600" dirty="0">
                <a:solidFill>
                  <a:srgbClr val="2C3176"/>
                </a:solidFill>
                <a:latin typeface="Marianne"/>
                <a:ea typeface="Marianne ExtraBold"/>
                <a:cs typeface="Marianne ExtraBold"/>
              </a:rPr>
              <a:t>réservée aux administrations publiques.</a:t>
            </a:r>
            <a:endParaRPr dirty="0"/>
          </a:p>
        </p:txBody>
      </p:sp>
      <p:pic>
        <p:nvPicPr>
          <p:cNvPr id="2" name="Picture 2"/>
          <p:cNvPicPr>
            <a:picLocks noChangeAspect="1" noChangeArrowheads="1"/>
          </p:cNvPicPr>
          <p:nvPr/>
        </p:nvPicPr>
        <p:blipFill>
          <a:blip r:embed="rId5"/>
          <a:srcRect t="22235"/>
          <a:stretch/>
        </p:blipFill>
        <p:spPr bwMode="auto">
          <a:xfrm>
            <a:off x="299759" y="382255"/>
            <a:ext cx="5677625" cy="166673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3"/>
          <p:cNvPicPr>
            <a:picLocks noChangeAspect="1"/>
          </p:cNvPicPr>
          <p:nvPr/>
        </p:nvPicPr>
        <p:blipFill>
          <a:blip r:embed="rId2">
            <a:duotone>
              <a:prstClr val="black"/>
              <a:schemeClr val="accent1">
                <a:tint val="45000"/>
                <a:satMod val="400000"/>
              </a:schemeClr>
            </a:duotone>
          </a:blip>
          <a:srcRect r="15283"/>
          <a:stretch/>
        </p:blipFill>
        <p:spPr bwMode="auto">
          <a:xfrm>
            <a:off x="9243352" y="742894"/>
            <a:ext cx="5842000" cy="7569200"/>
          </a:xfrm>
          <a:prstGeom prst="rect">
            <a:avLst/>
          </a:prstGeom>
        </p:spPr>
      </p:pic>
      <p:grpSp>
        <p:nvGrpSpPr>
          <p:cNvPr id="11" name="object 11"/>
          <p:cNvGrpSpPr/>
          <p:nvPr/>
        </p:nvGrpSpPr>
        <p:grpSpPr bwMode="auto">
          <a:xfrm>
            <a:off x="2535820" y="1373093"/>
            <a:ext cx="6319297" cy="4069715"/>
            <a:chOff x="2535820" y="2403126"/>
            <a:chExt cx="6319297" cy="4069715"/>
          </a:xfrm>
        </p:grpSpPr>
        <p:sp>
          <p:nvSpPr>
            <p:cNvPr id="12" name="object 12"/>
            <p:cNvSpPr/>
            <p:nvPr/>
          </p:nvSpPr>
          <p:spPr bwMode="auto">
            <a:xfrm>
              <a:off x="4140942" y="2403126"/>
              <a:ext cx="2703830" cy="4069715"/>
            </a:xfrm>
            <a:custGeom>
              <a:avLst/>
              <a:gdLst/>
              <a:ahLst/>
              <a:cxnLst/>
              <a:rect l="l" t="t" r="r" b="b"/>
              <a:pathLst>
                <a:path w="2703829" h="4069715" extrusionOk="0">
                  <a:moveTo>
                    <a:pt x="1179334" y="0"/>
                  </a:moveTo>
                  <a:lnTo>
                    <a:pt x="0" y="1179372"/>
                  </a:lnTo>
                  <a:lnTo>
                    <a:pt x="846429" y="2025776"/>
                  </a:lnTo>
                  <a:lnTo>
                    <a:pt x="89509" y="2887649"/>
                  </a:lnTo>
                  <a:lnTo>
                    <a:pt x="1271308" y="4069448"/>
                  </a:lnTo>
                  <a:lnTo>
                    <a:pt x="2417838" y="2763862"/>
                  </a:lnTo>
                  <a:lnTo>
                    <a:pt x="2449341" y="2726436"/>
                  </a:lnTo>
                  <a:lnTo>
                    <a:pt x="2478995" y="2688029"/>
                  </a:lnTo>
                  <a:lnTo>
                    <a:pt x="2506802" y="2648701"/>
                  </a:lnTo>
                  <a:lnTo>
                    <a:pt x="2532764" y="2608512"/>
                  </a:lnTo>
                  <a:lnTo>
                    <a:pt x="2556882" y="2567521"/>
                  </a:lnTo>
                  <a:lnTo>
                    <a:pt x="2579159" y="2525788"/>
                  </a:lnTo>
                  <a:lnTo>
                    <a:pt x="2599597" y="2483370"/>
                  </a:lnTo>
                  <a:lnTo>
                    <a:pt x="2618197" y="2440329"/>
                  </a:lnTo>
                  <a:lnTo>
                    <a:pt x="2634961" y="2396724"/>
                  </a:lnTo>
                  <a:lnTo>
                    <a:pt x="2649891" y="2352613"/>
                  </a:lnTo>
                  <a:lnTo>
                    <a:pt x="2662990" y="2308056"/>
                  </a:lnTo>
                  <a:lnTo>
                    <a:pt x="2674259" y="2263112"/>
                  </a:lnTo>
                  <a:lnTo>
                    <a:pt x="2683699" y="2217841"/>
                  </a:lnTo>
                  <a:lnTo>
                    <a:pt x="2691314" y="2172303"/>
                  </a:lnTo>
                  <a:lnTo>
                    <a:pt x="2697104" y="2126555"/>
                  </a:lnTo>
                  <a:lnTo>
                    <a:pt x="2701072" y="2080659"/>
                  </a:lnTo>
                  <a:lnTo>
                    <a:pt x="2703220" y="2034673"/>
                  </a:lnTo>
                  <a:lnTo>
                    <a:pt x="2703549" y="1988656"/>
                  </a:lnTo>
                  <a:lnTo>
                    <a:pt x="2702062" y="1942668"/>
                  </a:lnTo>
                  <a:lnTo>
                    <a:pt x="2698760" y="1896769"/>
                  </a:lnTo>
                  <a:lnTo>
                    <a:pt x="2693645" y="1851016"/>
                  </a:lnTo>
                  <a:lnTo>
                    <a:pt x="2686720" y="1805471"/>
                  </a:lnTo>
                  <a:lnTo>
                    <a:pt x="2677985" y="1760193"/>
                  </a:lnTo>
                  <a:lnTo>
                    <a:pt x="2667444" y="1715239"/>
                  </a:lnTo>
                  <a:lnTo>
                    <a:pt x="2655097" y="1670671"/>
                  </a:lnTo>
                  <a:lnTo>
                    <a:pt x="2640947" y="1626548"/>
                  </a:lnTo>
                  <a:lnTo>
                    <a:pt x="2624996" y="1582927"/>
                  </a:lnTo>
                  <a:lnTo>
                    <a:pt x="2607246" y="1539870"/>
                  </a:lnTo>
                  <a:lnTo>
                    <a:pt x="2587698" y="1497436"/>
                  </a:lnTo>
                  <a:lnTo>
                    <a:pt x="2566354" y="1455683"/>
                  </a:lnTo>
                  <a:lnTo>
                    <a:pt x="2543217" y="1414671"/>
                  </a:lnTo>
                  <a:lnTo>
                    <a:pt x="2518288" y="1374460"/>
                  </a:lnTo>
                  <a:lnTo>
                    <a:pt x="2491570" y="1335108"/>
                  </a:lnTo>
                  <a:lnTo>
                    <a:pt x="2463063" y="1296676"/>
                  </a:lnTo>
                  <a:lnTo>
                    <a:pt x="2432770" y="1259222"/>
                  </a:lnTo>
                  <a:lnTo>
                    <a:pt x="2400694" y="1222806"/>
                  </a:lnTo>
                  <a:lnTo>
                    <a:pt x="2366835" y="1187488"/>
                  </a:lnTo>
                  <a:lnTo>
                    <a:pt x="1179334" y="0"/>
                  </a:lnTo>
                  <a:close/>
                </a:path>
              </a:pathLst>
            </a:custGeom>
            <a:solidFill>
              <a:srgbClr val="2C3176"/>
            </a:solidFill>
          </p:spPr>
          <p:txBody>
            <a:bodyPr wrap="square" lIns="0" tIns="0" rIns="0" bIns="0" rtlCol="0"/>
            <a:lstStyle/>
            <a:p>
              <a:pPr>
                <a:defRPr/>
              </a:pPr>
              <a:endParaRPr/>
            </a:p>
          </p:txBody>
        </p:sp>
        <p:sp>
          <p:nvSpPr>
            <p:cNvPr id="13" name="object 13"/>
            <p:cNvSpPr/>
            <p:nvPr/>
          </p:nvSpPr>
          <p:spPr bwMode="auto">
            <a:xfrm>
              <a:off x="2535820" y="4011942"/>
              <a:ext cx="6319297" cy="852169"/>
            </a:xfrm>
            <a:custGeom>
              <a:avLst/>
              <a:gdLst/>
              <a:ahLst/>
              <a:cxnLst/>
              <a:rect l="l" t="t" r="r" b="b"/>
              <a:pathLst>
                <a:path w="5914390" h="852170" extrusionOk="0">
                  <a:moveTo>
                    <a:pt x="5913882" y="0"/>
                  </a:moveTo>
                  <a:lnTo>
                    <a:pt x="0" y="0"/>
                  </a:lnTo>
                  <a:lnTo>
                    <a:pt x="0" y="851827"/>
                  </a:lnTo>
                  <a:lnTo>
                    <a:pt x="5913882" y="851827"/>
                  </a:lnTo>
                  <a:lnTo>
                    <a:pt x="5913882" y="0"/>
                  </a:lnTo>
                  <a:close/>
                </a:path>
              </a:pathLst>
            </a:custGeom>
            <a:solidFill>
              <a:srgbClr val="FCCD00"/>
            </a:solidFill>
          </p:spPr>
          <p:txBody>
            <a:bodyPr wrap="square" lIns="0" tIns="0" rIns="0" bIns="0" rtlCol="0"/>
            <a:lstStyle/>
            <a:p>
              <a:pPr>
                <a:defRPr/>
              </a:pPr>
              <a:endParaRPr/>
            </a:p>
          </p:txBody>
        </p:sp>
      </p:grpSp>
      <p:sp>
        <p:nvSpPr>
          <p:cNvPr id="14" name="object 14"/>
          <p:cNvSpPr txBox="1">
            <a:spLocks noGrp="1"/>
          </p:cNvSpPr>
          <p:nvPr>
            <p:ph type="title"/>
          </p:nvPr>
        </p:nvSpPr>
        <p:spPr bwMode="auto">
          <a:xfrm>
            <a:off x="2882133" y="2965630"/>
            <a:ext cx="6093159" cy="649985"/>
          </a:xfrm>
          <a:prstGeom prst="rect">
            <a:avLst/>
          </a:prstGeom>
        </p:spPr>
        <p:txBody>
          <a:bodyPr vert="horz" wrap="square" lIns="0" tIns="14604" rIns="0" bIns="0" rtlCol="0" anchor="ctr">
            <a:spAutoFit/>
          </a:bodyPr>
          <a:lstStyle/>
          <a:p>
            <a:pPr marL="12700" marR="5080">
              <a:lnSpc>
                <a:spcPct val="200000"/>
              </a:lnSpc>
              <a:spcBef>
                <a:spcPts val="100"/>
              </a:spcBef>
              <a:defRPr/>
            </a:pPr>
            <a:r>
              <a:rPr lang="fr-FR" sz="2400" b="1">
                <a:solidFill>
                  <a:srgbClr val="2C3176"/>
                </a:solidFill>
                <a:latin typeface="Marianne"/>
                <a:ea typeface="Marianne"/>
                <a:cs typeface="Marianne"/>
              </a:rPr>
              <a:t>Présentation de la démarche</a:t>
            </a:r>
            <a:endParaRPr/>
          </a:p>
        </p:txBody>
      </p:sp>
      <p:pic>
        <p:nvPicPr>
          <p:cNvPr id="18" name="Image 17"/>
          <p:cNvPicPr>
            <a:picLocks noChangeAspect="1"/>
          </p:cNvPicPr>
          <p:nvPr/>
        </p:nvPicPr>
        <p:blipFill>
          <a:blip r:embed="rId3"/>
          <a:stretch/>
        </p:blipFill>
        <p:spPr bwMode="auto">
          <a:xfrm>
            <a:off x="584200" y="6779035"/>
            <a:ext cx="1277112" cy="1676400"/>
          </a:xfrm>
          <a:prstGeom prst="rect">
            <a:avLst/>
          </a:prstGeom>
        </p:spPr>
      </p:pic>
      <p:sp>
        <p:nvSpPr>
          <p:cNvPr id="15" name="object 15"/>
          <p:cNvSpPr/>
          <p:nvPr/>
        </p:nvSpPr>
        <p:spPr bwMode="auto">
          <a:xfrm>
            <a:off x="14710316" y="609837"/>
            <a:ext cx="763270" cy="729615"/>
          </a:xfrm>
          <a:custGeom>
            <a:avLst/>
            <a:gdLst/>
            <a:ahLst/>
            <a:cxnLst/>
            <a:rect l="l" t="t" r="r" b="b"/>
            <a:pathLst>
              <a:path w="763269" h="729615" extrusionOk="0">
                <a:moveTo>
                  <a:pt x="435330" y="0"/>
                </a:moveTo>
                <a:lnTo>
                  <a:pt x="0" y="0"/>
                </a:lnTo>
                <a:lnTo>
                  <a:pt x="0" y="432346"/>
                </a:lnTo>
                <a:lnTo>
                  <a:pt x="310299" y="432346"/>
                </a:lnTo>
                <a:lnTo>
                  <a:pt x="329539" y="729068"/>
                </a:lnTo>
                <a:lnTo>
                  <a:pt x="762787" y="729068"/>
                </a:lnTo>
                <a:lnTo>
                  <a:pt x="733640" y="279615"/>
                </a:lnTo>
                <a:lnTo>
                  <a:pt x="727061" y="233685"/>
                </a:lnTo>
                <a:lnTo>
                  <a:pt x="713799" y="190326"/>
                </a:lnTo>
                <a:lnTo>
                  <a:pt x="694421" y="150072"/>
                </a:lnTo>
                <a:lnTo>
                  <a:pt x="669498" y="113456"/>
                </a:lnTo>
                <a:lnTo>
                  <a:pt x="639597" y="81010"/>
                </a:lnTo>
                <a:lnTo>
                  <a:pt x="605287" y="53268"/>
                </a:lnTo>
                <a:lnTo>
                  <a:pt x="567137" y="30762"/>
                </a:lnTo>
                <a:lnTo>
                  <a:pt x="525715" y="14027"/>
                </a:lnTo>
                <a:lnTo>
                  <a:pt x="481590" y="3595"/>
                </a:lnTo>
                <a:lnTo>
                  <a:pt x="435330" y="0"/>
                </a:lnTo>
                <a:close/>
              </a:path>
            </a:pathLst>
          </a:custGeom>
          <a:solidFill>
            <a:srgbClr val="FCCD00"/>
          </a:solidFill>
        </p:spPr>
        <p:txBody>
          <a:bodyPr wrap="square" lIns="0" tIns="0" rIns="0" bIns="0" rtlCol="0"/>
          <a:lstStyle/>
          <a:p>
            <a:pPr>
              <a:defRPr/>
            </a:pPr>
            <a:endParaRPr/>
          </a:p>
        </p:txBody>
      </p:sp>
      <p:sp>
        <p:nvSpPr>
          <p:cNvPr id="16" name="object 16"/>
          <p:cNvSpPr/>
          <p:nvPr/>
        </p:nvSpPr>
        <p:spPr bwMode="auto">
          <a:xfrm>
            <a:off x="9015671" y="7816955"/>
            <a:ext cx="763270" cy="729615"/>
          </a:xfrm>
          <a:custGeom>
            <a:avLst/>
            <a:gdLst/>
            <a:ahLst/>
            <a:cxnLst/>
            <a:rect l="l" t="t" r="r" b="b"/>
            <a:pathLst>
              <a:path w="763270" h="729615" extrusionOk="0">
                <a:moveTo>
                  <a:pt x="433247" y="0"/>
                </a:moveTo>
                <a:lnTo>
                  <a:pt x="0" y="0"/>
                </a:lnTo>
                <a:lnTo>
                  <a:pt x="29159" y="449453"/>
                </a:lnTo>
                <a:lnTo>
                  <a:pt x="35738" y="495383"/>
                </a:lnTo>
                <a:lnTo>
                  <a:pt x="49000" y="538742"/>
                </a:lnTo>
                <a:lnTo>
                  <a:pt x="68377" y="578996"/>
                </a:lnTo>
                <a:lnTo>
                  <a:pt x="93300" y="615612"/>
                </a:lnTo>
                <a:lnTo>
                  <a:pt x="123201" y="648058"/>
                </a:lnTo>
                <a:lnTo>
                  <a:pt x="157509" y="675800"/>
                </a:lnTo>
                <a:lnTo>
                  <a:pt x="195658" y="698305"/>
                </a:lnTo>
                <a:lnTo>
                  <a:pt x="237078" y="715041"/>
                </a:lnTo>
                <a:lnTo>
                  <a:pt x="281200" y="725473"/>
                </a:lnTo>
                <a:lnTo>
                  <a:pt x="327456" y="729068"/>
                </a:lnTo>
                <a:lnTo>
                  <a:pt x="762812" y="729068"/>
                </a:lnTo>
                <a:lnTo>
                  <a:pt x="762812" y="296722"/>
                </a:lnTo>
                <a:lnTo>
                  <a:pt x="452488" y="296722"/>
                </a:lnTo>
                <a:lnTo>
                  <a:pt x="433247" y="0"/>
                </a:lnTo>
                <a:close/>
              </a:path>
            </a:pathLst>
          </a:custGeom>
          <a:solidFill>
            <a:srgbClr val="06806C"/>
          </a:solidFill>
        </p:spPr>
        <p:txBody>
          <a:bodyPr wrap="square" lIns="0" tIns="0" rIns="0" bIns="0" rtlCol="0"/>
          <a:lstStyle/>
          <a:p>
            <a:pPr>
              <a:defRPr/>
            </a:pPr>
            <a:endParaRPr/>
          </a:p>
        </p:txBody>
      </p:sp>
      <p:sp>
        <p:nvSpPr>
          <p:cNvPr id="19" name="object 14"/>
          <p:cNvSpPr txBox="1"/>
          <p:nvPr/>
        </p:nvSpPr>
        <p:spPr bwMode="auto">
          <a:xfrm>
            <a:off x="116732" y="1946904"/>
            <a:ext cx="2537720" cy="2138405"/>
          </a:xfrm>
          <a:prstGeom prst="rect">
            <a:avLst/>
          </a:prstGeom>
        </p:spPr>
        <p:txBody>
          <a:bodyPr vert="horz" wrap="square" lIns="0" tIns="14604" rIns="0" bIns="0" rtlCol="0">
            <a:spAutoFit/>
          </a:bodyPr>
          <a:lstStyle>
            <a:lvl1pPr>
              <a:defRPr sz="18700" b="1" i="0">
                <a:solidFill>
                  <a:srgbClr val="FCCD00"/>
                </a:solidFill>
                <a:latin typeface="Arial"/>
                <a:ea typeface="+mj-ea"/>
                <a:cs typeface="Arial"/>
              </a:defRPr>
            </a:lvl1pPr>
          </a:lstStyle>
          <a:p>
            <a:pPr marL="12700">
              <a:spcBef>
                <a:spcPts val="114"/>
              </a:spcBef>
              <a:defRPr/>
            </a:pPr>
            <a:r>
              <a:rPr lang="fr-FR" sz="13800" spc="310" dirty="0">
                <a:solidFill>
                  <a:srgbClr val="2C3176"/>
                </a:solidFill>
                <a:latin typeface="Marianne ExtraBold"/>
                <a:ea typeface="Marianne ExtraBold"/>
                <a:cs typeface="Marianne ExtraBold"/>
              </a:rPr>
              <a:t>  </a:t>
            </a:r>
            <a:r>
              <a:rPr lang="fr-FR" sz="11500" spc="310" dirty="0">
                <a:solidFill>
                  <a:srgbClr val="2C3176"/>
                </a:solidFill>
                <a:latin typeface="Marianne ExtraBold"/>
                <a:ea typeface="Marianne ExtraBold"/>
                <a:cs typeface="Marianne ExtraBold"/>
              </a:rPr>
              <a:t>4.</a:t>
            </a:r>
            <a:endParaRPr lang="fr-FR" sz="13800" dirty="0">
              <a:latin typeface="Marianne ExtraBold"/>
              <a:ea typeface="Marianne ExtraBold"/>
              <a:cs typeface="Marianne ExtraBold"/>
            </a:endParaRPr>
          </a:p>
        </p:txBody>
      </p:sp>
      <p:pic>
        <p:nvPicPr>
          <p:cNvPr id="28" name="Picture 27" descr="Shape&#10;&#10;Description automatically generated with low confidence"/>
          <p:cNvPicPr>
            <a:picLocks noChangeAspect="1"/>
          </p:cNvPicPr>
          <p:nvPr/>
        </p:nvPicPr>
        <p:blipFill>
          <a:blip r:embed="rId4">
            <a:duotone>
              <a:schemeClr val="accent1">
                <a:shade val="45000"/>
                <a:satMod val="135000"/>
              </a:schemeClr>
              <a:prstClr val="white"/>
            </a:duotone>
          </a:blip>
          <a:stretch/>
        </p:blipFill>
        <p:spPr bwMode="auto">
          <a:xfrm>
            <a:off x="4491486" y="7938841"/>
            <a:ext cx="313889" cy="313889"/>
          </a:xfrm>
          <a:prstGeom prst="rect">
            <a:avLst/>
          </a:prstGeom>
        </p:spPr>
      </p:pic>
      <p:sp>
        <p:nvSpPr>
          <p:cNvPr id="29" name="object 9"/>
          <p:cNvSpPr txBox="1"/>
          <p:nvPr/>
        </p:nvSpPr>
        <p:spPr bwMode="auto">
          <a:xfrm>
            <a:off x="4919216" y="7651306"/>
            <a:ext cx="1277112" cy="648063"/>
          </a:xfrm>
          <a:prstGeom prst="rect">
            <a:avLst/>
          </a:prstGeom>
        </p:spPr>
        <p:txBody>
          <a:bodyPr vert="horz" wrap="square" lIns="0" tIns="12700" rIns="0" bIns="0" rtlCol="0" anchor="ctr">
            <a:spAutoFit/>
          </a:bodyPr>
          <a:lstStyle/>
          <a:p>
            <a:pPr marL="12700" marR="5080">
              <a:lnSpc>
                <a:spcPct val="200000"/>
              </a:lnSpc>
              <a:spcBef>
                <a:spcPts val="100"/>
              </a:spcBef>
              <a:defRPr/>
            </a:pPr>
            <a:r>
              <a:rPr lang="fr-FR" sz="2400" b="1">
                <a:solidFill>
                  <a:srgbClr val="2C3176"/>
                </a:solidFill>
                <a:latin typeface="Marianne"/>
                <a:ea typeface="Marianne"/>
                <a:cs typeface="Marianne"/>
              </a:rPr>
              <a:t>15 mins</a:t>
            </a:r>
            <a:endParaRPr/>
          </a:p>
        </p:txBody>
      </p:sp>
      <p:pic>
        <p:nvPicPr>
          <p:cNvPr id="30" name="Image 18"/>
          <p:cNvPicPr>
            <a:picLocks noChangeAspect="1"/>
          </p:cNvPicPr>
          <p:nvPr/>
        </p:nvPicPr>
        <p:blipFill>
          <a:blip r:embed="rId5"/>
          <a:srcRect b="65633"/>
          <a:stretch/>
        </p:blipFill>
        <p:spPr bwMode="auto">
          <a:xfrm>
            <a:off x="2905989" y="8108485"/>
            <a:ext cx="1935480" cy="247212"/>
          </a:xfrm>
          <a:prstGeom prst="rect">
            <a:avLst/>
          </a:prstGeom>
        </p:spPr>
      </p:pic>
      <p:pic>
        <p:nvPicPr>
          <p:cNvPr id="31" name="Image 18"/>
          <p:cNvPicPr>
            <a:picLocks noChangeAspect="1"/>
          </p:cNvPicPr>
          <p:nvPr/>
        </p:nvPicPr>
        <p:blipFill>
          <a:blip r:embed="rId5"/>
          <a:srcRect b="65633"/>
          <a:stretch/>
        </p:blipFill>
        <p:spPr bwMode="auto">
          <a:xfrm>
            <a:off x="6111713" y="8108485"/>
            <a:ext cx="1935480" cy="247212"/>
          </a:xfrm>
          <a:prstGeom prst="rect">
            <a:avLst/>
          </a:prstGeom>
        </p:spPr>
      </p:pic>
      <p:sp>
        <p:nvSpPr>
          <p:cNvPr id="22" name="object 8"/>
          <p:cNvSpPr txBox="1"/>
          <p:nvPr/>
        </p:nvSpPr>
        <p:spPr bwMode="auto">
          <a:xfrm>
            <a:off x="3556000" y="5940152"/>
            <a:ext cx="13233768" cy="1923604"/>
          </a:xfrm>
          <a:prstGeom prst="rect">
            <a:avLst/>
          </a:prstGeom>
        </p:spPr>
        <p:txBody>
          <a:bodyPr vert="horz" wrap="square" lIns="0" tIns="12700" rIns="0" bIns="0" rtlCol="0">
            <a:spAutoFit/>
          </a:bodyPr>
          <a:lstStyle/>
          <a:p>
            <a:pPr marL="12700" marR="5080" lvl="0" indent="0" algn="l" defTabSz="914400">
              <a:lnSpc>
                <a:spcPct val="100000"/>
              </a:lnSpc>
              <a:spcBef>
                <a:spcPts val="100"/>
              </a:spcBef>
              <a:spcAft>
                <a:spcPts val="0"/>
              </a:spcAft>
              <a:buClrTx/>
              <a:buSzTx/>
              <a:buFontTx/>
              <a:buNone/>
              <a:defRPr/>
            </a:pPr>
            <a:r>
              <a:rPr lang="fr-FR" sz="2000" b="1" i="0" u="none" strike="noStrike" cap="none" spc="0">
                <a:ln>
                  <a:noFill/>
                </a:ln>
                <a:solidFill>
                  <a:srgbClr val="2C3176"/>
                </a:solidFill>
                <a:latin typeface="Marianne"/>
                <a:ea typeface="Marianne"/>
                <a:cs typeface="Marianne"/>
              </a:rPr>
              <a:t>Cadre réglementaire</a:t>
            </a:r>
            <a:endParaRPr/>
          </a:p>
          <a:p>
            <a:pPr marL="12700" marR="5080" lvl="0" indent="0" algn="l" defTabSz="914400">
              <a:lnSpc>
                <a:spcPct val="100000"/>
              </a:lnSpc>
              <a:spcBef>
                <a:spcPts val="100"/>
              </a:spcBef>
              <a:spcAft>
                <a:spcPts val="0"/>
              </a:spcAft>
              <a:buClrTx/>
              <a:buSzTx/>
              <a:buFontTx/>
              <a:buNone/>
              <a:defRPr/>
            </a:pPr>
            <a:endParaRPr lang="fr-FR" sz="2000" b="1">
              <a:solidFill>
                <a:srgbClr val="2C3176"/>
              </a:solidFill>
              <a:latin typeface="Marianne"/>
              <a:ea typeface="Marianne"/>
              <a:cs typeface="Marianne"/>
            </a:endParaRPr>
          </a:p>
          <a:p>
            <a:pPr marL="12700" marR="5080">
              <a:spcBef>
                <a:spcPts val="100"/>
              </a:spcBef>
              <a:defRPr/>
            </a:pPr>
            <a:r>
              <a:rPr lang="fr-FR" sz="2000" b="1" i="0" u="none" strike="noStrike" cap="none" spc="0">
                <a:ln>
                  <a:noFill/>
                </a:ln>
                <a:solidFill>
                  <a:srgbClr val="2C3176"/>
                </a:solidFill>
                <a:latin typeface="Marianne"/>
                <a:ea typeface="Marianne"/>
                <a:cs typeface="Marianne"/>
              </a:rPr>
              <a:t>Ambition de la démarche</a:t>
            </a:r>
            <a:endParaRPr/>
          </a:p>
          <a:p>
            <a:pPr marL="12700" marR="5080">
              <a:spcBef>
                <a:spcPts val="100"/>
              </a:spcBef>
              <a:defRPr/>
            </a:pPr>
            <a:endParaRPr lang="fr-FR" sz="2000" b="1">
              <a:solidFill>
                <a:srgbClr val="2C3176"/>
              </a:solidFill>
              <a:latin typeface="Marianne"/>
              <a:ea typeface="Marianne"/>
              <a:cs typeface="Marianne"/>
            </a:endParaRPr>
          </a:p>
          <a:p>
            <a:pPr marL="12700" marR="5080">
              <a:spcBef>
                <a:spcPts val="100"/>
              </a:spcBef>
              <a:defRPr/>
            </a:pPr>
            <a:r>
              <a:rPr lang="fr-FR" sz="2000" b="1" i="0" u="none" strike="noStrike" cap="none" spc="0">
                <a:ln>
                  <a:noFill/>
                </a:ln>
                <a:solidFill>
                  <a:srgbClr val="2C3176"/>
                </a:solidFill>
                <a:latin typeface="Marianne"/>
                <a:ea typeface="Marianne"/>
                <a:cs typeface="Marianne"/>
              </a:rPr>
              <a:t>Périmètre de la démarche</a:t>
            </a:r>
            <a:endParaRPr/>
          </a:p>
          <a:p>
            <a:pPr marL="12700" marR="5080">
              <a:spcBef>
                <a:spcPts val="100"/>
              </a:spcBef>
              <a:defRPr/>
            </a:pPr>
            <a:endParaRPr lang="fr-FR" sz="2000" b="1" i="0" u="none" strike="noStrike" cap="none" spc="0">
              <a:ln>
                <a:noFill/>
              </a:ln>
              <a:solidFill>
                <a:srgbClr val="2C3176"/>
              </a:solidFill>
              <a:latin typeface="Marianne"/>
              <a:ea typeface="Marianne"/>
              <a:cs typeface="Marianne"/>
            </a:endParaRPr>
          </a:p>
        </p:txBody>
      </p:sp>
      <p:sp>
        <p:nvSpPr>
          <p:cNvPr id="23" name="object 5"/>
          <p:cNvSpPr/>
          <p:nvPr/>
        </p:nvSpPr>
        <p:spPr bwMode="auto">
          <a:xfrm>
            <a:off x="3083293" y="6604651"/>
            <a:ext cx="295274" cy="282575"/>
          </a:xfrm>
          <a:custGeom>
            <a:avLst/>
            <a:gdLst/>
            <a:ahLst/>
            <a:cxnLst/>
            <a:rect l="l" t="t" r="r" b="b"/>
            <a:pathLst>
              <a:path w="295275" h="282575" extrusionOk="0">
                <a:moveTo>
                  <a:pt x="148297" y="0"/>
                </a:moveTo>
                <a:lnTo>
                  <a:pt x="101541" y="7143"/>
                </a:lnTo>
                <a:lnTo>
                  <a:pt x="60846" y="27018"/>
                </a:lnTo>
                <a:lnTo>
                  <a:pt x="28700" y="57288"/>
                </a:lnTo>
                <a:lnTo>
                  <a:pt x="7589" y="95619"/>
                </a:lnTo>
                <a:lnTo>
                  <a:pt x="0" y="139674"/>
                </a:lnTo>
                <a:lnTo>
                  <a:pt x="7589" y="184359"/>
                </a:lnTo>
                <a:lnTo>
                  <a:pt x="28700" y="223509"/>
                </a:lnTo>
                <a:lnTo>
                  <a:pt x="60846" y="254598"/>
                </a:lnTo>
                <a:lnTo>
                  <a:pt x="101541" y="275102"/>
                </a:lnTo>
                <a:lnTo>
                  <a:pt x="148297" y="282498"/>
                </a:lnTo>
                <a:lnTo>
                  <a:pt x="195199" y="275102"/>
                </a:lnTo>
                <a:lnTo>
                  <a:pt x="235544" y="254598"/>
                </a:lnTo>
                <a:lnTo>
                  <a:pt x="267113" y="223509"/>
                </a:lnTo>
                <a:lnTo>
                  <a:pt x="287683" y="184359"/>
                </a:lnTo>
                <a:lnTo>
                  <a:pt x="295033" y="139674"/>
                </a:lnTo>
                <a:lnTo>
                  <a:pt x="287683" y="95619"/>
                </a:lnTo>
                <a:lnTo>
                  <a:pt x="267113" y="57288"/>
                </a:lnTo>
                <a:lnTo>
                  <a:pt x="235544" y="27018"/>
                </a:lnTo>
                <a:lnTo>
                  <a:pt x="195199" y="7143"/>
                </a:lnTo>
                <a:lnTo>
                  <a:pt x="148297" y="0"/>
                </a:lnTo>
                <a:close/>
              </a:path>
            </a:pathLst>
          </a:custGeom>
          <a:solidFill>
            <a:srgbClr val="FCCD00"/>
          </a:solidFill>
        </p:spPr>
        <p:txBody>
          <a:bodyPr wrap="square" lIns="0" tIns="0" rIns="0" bIns="0" rtlCol="0"/>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prstClr val="black"/>
              </a:solidFill>
              <a:latin typeface="Calibri"/>
              <a:ea typeface="+mn-ea"/>
              <a:cs typeface="+mn-cs"/>
            </a:endParaRPr>
          </a:p>
        </p:txBody>
      </p:sp>
      <p:sp>
        <p:nvSpPr>
          <p:cNvPr id="24" name="object 5"/>
          <p:cNvSpPr/>
          <p:nvPr/>
        </p:nvSpPr>
        <p:spPr bwMode="auto">
          <a:xfrm>
            <a:off x="3083293" y="5973006"/>
            <a:ext cx="295274" cy="282575"/>
          </a:xfrm>
          <a:custGeom>
            <a:avLst/>
            <a:gdLst/>
            <a:ahLst/>
            <a:cxnLst/>
            <a:rect l="l" t="t" r="r" b="b"/>
            <a:pathLst>
              <a:path w="295275" h="282575" extrusionOk="0">
                <a:moveTo>
                  <a:pt x="148297" y="0"/>
                </a:moveTo>
                <a:lnTo>
                  <a:pt x="101541" y="7143"/>
                </a:lnTo>
                <a:lnTo>
                  <a:pt x="60846" y="27018"/>
                </a:lnTo>
                <a:lnTo>
                  <a:pt x="28700" y="57288"/>
                </a:lnTo>
                <a:lnTo>
                  <a:pt x="7589" y="95619"/>
                </a:lnTo>
                <a:lnTo>
                  <a:pt x="0" y="139674"/>
                </a:lnTo>
                <a:lnTo>
                  <a:pt x="7589" y="184359"/>
                </a:lnTo>
                <a:lnTo>
                  <a:pt x="28700" y="223509"/>
                </a:lnTo>
                <a:lnTo>
                  <a:pt x="60846" y="254598"/>
                </a:lnTo>
                <a:lnTo>
                  <a:pt x="101541" y="275102"/>
                </a:lnTo>
                <a:lnTo>
                  <a:pt x="148297" y="282498"/>
                </a:lnTo>
                <a:lnTo>
                  <a:pt x="195199" y="275102"/>
                </a:lnTo>
                <a:lnTo>
                  <a:pt x="235544" y="254598"/>
                </a:lnTo>
                <a:lnTo>
                  <a:pt x="267113" y="223509"/>
                </a:lnTo>
                <a:lnTo>
                  <a:pt x="287683" y="184359"/>
                </a:lnTo>
                <a:lnTo>
                  <a:pt x="295033" y="139674"/>
                </a:lnTo>
                <a:lnTo>
                  <a:pt x="287683" y="95619"/>
                </a:lnTo>
                <a:lnTo>
                  <a:pt x="267113" y="57288"/>
                </a:lnTo>
                <a:lnTo>
                  <a:pt x="235544" y="27018"/>
                </a:lnTo>
                <a:lnTo>
                  <a:pt x="195199" y="7143"/>
                </a:lnTo>
                <a:lnTo>
                  <a:pt x="148297" y="0"/>
                </a:lnTo>
                <a:close/>
              </a:path>
            </a:pathLst>
          </a:custGeom>
          <a:solidFill>
            <a:srgbClr val="FCCD00"/>
          </a:solidFill>
        </p:spPr>
        <p:txBody>
          <a:bodyPr wrap="square" lIns="0" tIns="0" rIns="0" bIns="0" rtlCol="0"/>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prstClr val="black"/>
              </a:solidFill>
              <a:latin typeface="Calibri"/>
              <a:ea typeface="+mn-ea"/>
              <a:cs typeface="+mn-cs"/>
            </a:endParaRPr>
          </a:p>
        </p:txBody>
      </p:sp>
      <p:sp>
        <p:nvSpPr>
          <p:cNvPr id="20" name="object 5"/>
          <p:cNvSpPr/>
          <p:nvPr/>
        </p:nvSpPr>
        <p:spPr bwMode="auto">
          <a:xfrm>
            <a:off x="3083293" y="7236296"/>
            <a:ext cx="295274" cy="282575"/>
          </a:xfrm>
          <a:custGeom>
            <a:avLst/>
            <a:gdLst/>
            <a:ahLst/>
            <a:cxnLst/>
            <a:rect l="l" t="t" r="r" b="b"/>
            <a:pathLst>
              <a:path w="295275" h="282575" extrusionOk="0">
                <a:moveTo>
                  <a:pt x="148297" y="0"/>
                </a:moveTo>
                <a:lnTo>
                  <a:pt x="101541" y="7143"/>
                </a:lnTo>
                <a:lnTo>
                  <a:pt x="60846" y="27018"/>
                </a:lnTo>
                <a:lnTo>
                  <a:pt x="28700" y="57288"/>
                </a:lnTo>
                <a:lnTo>
                  <a:pt x="7589" y="95619"/>
                </a:lnTo>
                <a:lnTo>
                  <a:pt x="0" y="139674"/>
                </a:lnTo>
                <a:lnTo>
                  <a:pt x="7589" y="184359"/>
                </a:lnTo>
                <a:lnTo>
                  <a:pt x="28700" y="223509"/>
                </a:lnTo>
                <a:lnTo>
                  <a:pt x="60846" y="254598"/>
                </a:lnTo>
                <a:lnTo>
                  <a:pt x="101541" y="275102"/>
                </a:lnTo>
                <a:lnTo>
                  <a:pt x="148297" y="282498"/>
                </a:lnTo>
                <a:lnTo>
                  <a:pt x="195199" y="275102"/>
                </a:lnTo>
                <a:lnTo>
                  <a:pt x="235544" y="254598"/>
                </a:lnTo>
                <a:lnTo>
                  <a:pt x="267113" y="223509"/>
                </a:lnTo>
                <a:lnTo>
                  <a:pt x="287683" y="184359"/>
                </a:lnTo>
                <a:lnTo>
                  <a:pt x="295033" y="139674"/>
                </a:lnTo>
                <a:lnTo>
                  <a:pt x="287683" y="95619"/>
                </a:lnTo>
                <a:lnTo>
                  <a:pt x="267113" y="57288"/>
                </a:lnTo>
                <a:lnTo>
                  <a:pt x="235544" y="27018"/>
                </a:lnTo>
                <a:lnTo>
                  <a:pt x="195199" y="7143"/>
                </a:lnTo>
                <a:lnTo>
                  <a:pt x="148297" y="0"/>
                </a:lnTo>
                <a:close/>
              </a:path>
            </a:pathLst>
          </a:custGeom>
          <a:solidFill>
            <a:srgbClr val="FCCD00"/>
          </a:solidFill>
        </p:spPr>
        <p:txBody>
          <a:bodyPr wrap="square" lIns="0" tIns="0" rIns="0" bIns="0" rtlCol="0"/>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prstClr val="black"/>
              </a:solidFill>
              <a:latin typeface="Calibri"/>
              <a:ea typeface="+mn-ea"/>
              <a:cs typeface="+mn-cs"/>
            </a:endParaRPr>
          </a:p>
        </p:txBody>
      </p:sp>
      <p:pic>
        <p:nvPicPr>
          <p:cNvPr id="2" name="Image 1"/>
          <p:cNvPicPr>
            <a:picLocks noChangeAspect="1"/>
          </p:cNvPicPr>
          <p:nvPr/>
        </p:nvPicPr>
        <p:blipFill>
          <a:blip r:embed="rId6"/>
          <a:stretch/>
        </p:blipFill>
        <p:spPr bwMode="auto">
          <a:xfrm>
            <a:off x="263541" y="277661"/>
            <a:ext cx="2286000" cy="83859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 name="object 14"/>
          <p:cNvSpPr txBox="1">
            <a:spLocks noGrp="1"/>
          </p:cNvSpPr>
          <p:nvPr>
            <p:ph type="title"/>
          </p:nvPr>
        </p:nvSpPr>
        <p:spPr bwMode="auto">
          <a:xfrm>
            <a:off x="1916724" y="471573"/>
            <a:ext cx="12124592" cy="1861406"/>
          </a:xfrm>
          <a:prstGeom prst="rect">
            <a:avLst/>
          </a:prstGeom>
        </p:spPr>
        <p:txBody>
          <a:bodyPr vert="horz" wrap="square" lIns="0" tIns="14604" rIns="0" bIns="0" rtlCol="0">
            <a:spAutoFit/>
          </a:bodyPr>
          <a:lstStyle/>
          <a:p>
            <a:pPr marL="12700" algn="ctr" defTabSz="914377">
              <a:spcBef>
                <a:spcPts val="115"/>
              </a:spcBef>
              <a:defRPr/>
            </a:pPr>
            <a:r>
              <a:rPr lang="fr-FR" sz="4000">
                <a:solidFill>
                  <a:srgbClr val="2C3176"/>
                </a:solidFill>
                <a:latin typeface="Marianne"/>
              </a:rPr>
              <a:t>Les territoires ont un rôle clé dans la </a:t>
            </a:r>
            <a:br>
              <a:rPr lang="fr-FR" sz="4000">
                <a:solidFill>
                  <a:srgbClr val="2C3176"/>
                </a:solidFill>
                <a:latin typeface="Marianne"/>
              </a:rPr>
            </a:br>
            <a:r>
              <a:rPr lang="fr-FR" sz="4000">
                <a:solidFill>
                  <a:srgbClr val="2C3176"/>
                </a:solidFill>
                <a:latin typeface="Marianne"/>
              </a:rPr>
              <a:t>réduction de l’empreinte environnementale du numérique</a:t>
            </a:r>
            <a:endParaRPr sz="4000">
              <a:solidFill>
                <a:srgbClr val="2C3176"/>
              </a:solidFill>
              <a:latin typeface="Marianne"/>
            </a:endParaRPr>
          </a:p>
        </p:txBody>
      </p:sp>
      <p:sp>
        <p:nvSpPr>
          <p:cNvPr id="152" name="Rectangle 151"/>
          <p:cNvSpPr/>
          <p:nvPr/>
        </p:nvSpPr>
        <p:spPr bwMode="auto">
          <a:xfrm>
            <a:off x="1143224" y="2818597"/>
            <a:ext cx="13570451" cy="4006161"/>
          </a:xfrm>
          <a:prstGeom prst="rect">
            <a:avLst/>
          </a:prstGeom>
        </p:spPr>
        <p:txBody>
          <a:bodyPr wrap="square">
            <a:spAutoFit/>
          </a:bodyPr>
          <a:lstStyle/>
          <a:p>
            <a:pPr marL="393690" indent="-380990" algn="just" defTabSz="914377">
              <a:lnSpc>
                <a:spcPct val="150000"/>
              </a:lnSpc>
              <a:spcBef>
                <a:spcPts val="115"/>
              </a:spcBef>
              <a:buFont typeface="Arial"/>
              <a:buChar char="•"/>
              <a:defRPr/>
            </a:pPr>
            <a:r>
              <a:rPr lang="fr-FR" sz="2150" spc="11">
                <a:solidFill>
                  <a:srgbClr val="2C3176"/>
                </a:solidFill>
                <a:latin typeface="Marianne"/>
                <a:ea typeface="Marianne"/>
                <a:cs typeface="Marianne"/>
              </a:rPr>
              <a:t>Afin de pleinement les intégrer dans la régulation de cette source croissante de pollution, la </a:t>
            </a:r>
            <a:r>
              <a:rPr lang="fr-FR" sz="2150" b="1" spc="11">
                <a:solidFill>
                  <a:srgbClr val="2C3176"/>
                </a:solidFill>
                <a:latin typeface="Marianne"/>
                <a:ea typeface="Marianne"/>
                <a:cs typeface="Marianne"/>
              </a:rPr>
              <a:t>loi pour la réduction de l’empreinte environnementale du numérique </a:t>
            </a:r>
            <a:r>
              <a:rPr lang="fr-FR" sz="2150" spc="11">
                <a:solidFill>
                  <a:srgbClr val="2C3176"/>
                </a:solidFill>
                <a:latin typeface="Marianne"/>
                <a:ea typeface="Marianne"/>
                <a:cs typeface="Marianne"/>
              </a:rPr>
              <a:t>du 15 novembre 2021 (dite « loi REEN ») prévoit à son article 35 que </a:t>
            </a:r>
            <a:r>
              <a:rPr lang="fr-FR" sz="2150" b="1" spc="11">
                <a:solidFill>
                  <a:srgbClr val="2C3176"/>
                </a:solidFill>
                <a:latin typeface="Marianne"/>
                <a:ea typeface="Marianne"/>
                <a:cs typeface="Marianne"/>
              </a:rPr>
              <a:t>les communes et EPCI  de plus de 50 000 habitants doivent définir une stratégie Numérique responsable au 1</a:t>
            </a:r>
            <a:r>
              <a:rPr lang="fr-FR" sz="2150" b="1" spc="11" baseline="30000">
                <a:solidFill>
                  <a:srgbClr val="2C3176"/>
                </a:solidFill>
                <a:latin typeface="Marianne"/>
                <a:ea typeface="Marianne"/>
                <a:cs typeface="Marianne"/>
              </a:rPr>
              <a:t>er</a:t>
            </a:r>
            <a:r>
              <a:rPr lang="fr-FR" sz="2150" b="1" spc="11">
                <a:solidFill>
                  <a:srgbClr val="2C3176"/>
                </a:solidFill>
                <a:latin typeface="Marianne"/>
                <a:ea typeface="Marianne"/>
                <a:cs typeface="Marianne"/>
              </a:rPr>
              <a:t> janvier 2025</a:t>
            </a:r>
            <a:r>
              <a:rPr lang="fr-FR" sz="2150" spc="11">
                <a:solidFill>
                  <a:srgbClr val="2C3176"/>
                </a:solidFill>
                <a:latin typeface="Marianne"/>
                <a:ea typeface="Marianne"/>
                <a:cs typeface="Marianne"/>
              </a:rPr>
              <a:t>, avec un plan de travail structuré au 1</a:t>
            </a:r>
            <a:r>
              <a:rPr lang="fr-FR" sz="2150" spc="11" baseline="30000">
                <a:solidFill>
                  <a:srgbClr val="2C3176"/>
                </a:solidFill>
                <a:latin typeface="Marianne"/>
                <a:ea typeface="Marianne"/>
                <a:cs typeface="Marianne"/>
              </a:rPr>
              <a:t>er</a:t>
            </a:r>
            <a:r>
              <a:rPr lang="fr-FR" sz="2150" spc="11">
                <a:solidFill>
                  <a:srgbClr val="2C3176"/>
                </a:solidFill>
                <a:latin typeface="Marianne"/>
                <a:ea typeface="Marianne"/>
                <a:cs typeface="Marianne"/>
              </a:rPr>
              <a:t> janvier 2023. </a:t>
            </a:r>
            <a:endParaRPr/>
          </a:p>
          <a:p>
            <a:pPr marL="393690" indent="-380990" algn="just" defTabSz="914377">
              <a:lnSpc>
                <a:spcPct val="150000"/>
              </a:lnSpc>
              <a:spcBef>
                <a:spcPts val="115"/>
              </a:spcBef>
              <a:buFont typeface="Arial"/>
              <a:buChar char="•"/>
              <a:defRPr/>
            </a:pPr>
            <a:endParaRPr lang="fr-FR" sz="2150" spc="11">
              <a:solidFill>
                <a:srgbClr val="2C3176"/>
              </a:solidFill>
              <a:latin typeface="Marianne"/>
              <a:ea typeface="Marianne"/>
              <a:cs typeface="Marianne"/>
            </a:endParaRPr>
          </a:p>
          <a:p>
            <a:pPr marL="393690" indent="-380990" algn="just" defTabSz="914377">
              <a:lnSpc>
                <a:spcPct val="150000"/>
              </a:lnSpc>
              <a:spcBef>
                <a:spcPts val="115"/>
              </a:spcBef>
              <a:buFont typeface="Arial"/>
              <a:buChar char="•"/>
              <a:defRPr/>
            </a:pPr>
            <a:r>
              <a:rPr lang="fr-FR" sz="2150" spc="11">
                <a:solidFill>
                  <a:srgbClr val="2C3176"/>
                </a:solidFill>
                <a:latin typeface="Marianne"/>
                <a:ea typeface="Marianne"/>
                <a:cs typeface="Marianne"/>
              </a:rPr>
              <a:t>Le décret d’application a été publié au JORF le 29 juillet 2022 et précise cet article de loi, en listant les </a:t>
            </a:r>
            <a:r>
              <a:rPr lang="fr-FR" sz="2150" b="1" spc="11">
                <a:solidFill>
                  <a:srgbClr val="2C3176"/>
                </a:solidFill>
                <a:latin typeface="Marianne"/>
                <a:ea typeface="Marianne"/>
                <a:cs typeface="Marianne"/>
              </a:rPr>
              <a:t>principales thématiques à prendre en compte – achat public, mesure, sensibilisation, cycle de vie du matériel informatique, etc. </a:t>
            </a:r>
            <a:endParaRPr lang="fr-FR" sz="2150" b="1">
              <a:solidFill>
                <a:prstClr val="black"/>
              </a:solidFill>
              <a:latin typeface="Marianne"/>
              <a:ea typeface="Marianne"/>
              <a:cs typeface="Mariann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 name="object 14"/>
          <p:cNvSpPr txBox="1">
            <a:spLocks noGrp="1"/>
          </p:cNvSpPr>
          <p:nvPr>
            <p:ph type="title"/>
          </p:nvPr>
        </p:nvSpPr>
        <p:spPr bwMode="auto">
          <a:xfrm>
            <a:off x="1000517" y="1323688"/>
            <a:ext cx="14254967" cy="677108"/>
          </a:xfrm>
          <a:prstGeom prst="rect">
            <a:avLst/>
          </a:prstGeom>
        </p:spPr>
        <p:txBody>
          <a:bodyPr vert="horz" wrap="square" lIns="0" tIns="14604" rIns="0" bIns="0" rtlCol="0">
            <a:spAutoFit/>
          </a:bodyPr>
          <a:lstStyle/>
          <a:p>
            <a:pPr marL="12700" algn="ctr">
              <a:spcBef>
                <a:spcPts val="115"/>
              </a:spcBef>
              <a:defRPr/>
            </a:pPr>
            <a:r>
              <a:rPr lang="fr-FR" sz="3200" spc="-75">
                <a:solidFill>
                  <a:srgbClr val="2C3176"/>
                </a:solidFill>
                <a:latin typeface="Marianne ExtraBold"/>
                <a:ea typeface="Marianne ExtraBold"/>
                <a:cs typeface="Marianne ExtraBold"/>
              </a:rPr>
              <a:t> Elaborer une feuille de route pour notre collectivité </a:t>
            </a:r>
            <a:endParaRPr lang="fr-FR" sz="3200">
              <a:latin typeface="Marianne ExtraBold"/>
              <a:ea typeface="Marianne ExtraBold"/>
              <a:cs typeface="Marianne ExtraBold"/>
            </a:endParaRPr>
          </a:p>
        </p:txBody>
      </p:sp>
      <p:sp>
        <p:nvSpPr>
          <p:cNvPr id="15" name="object 15"/>
          <p:cNvSpPr/>
          <p:nvPr/>
        </p:nvSpPr>
        <p:spPr bwMode="auto">
          <a:xfrm>
            <a:off x="1048937" y="3176678"/>
            <a:ext cx="3890645" cy="31115"/>
          </a:xfrm>
          <a:custGeom>
            <a:avLst/>
            <a:gdLst/>
            <a:ahLst/>
            <a:cxnLst/>
            <a:rect l="l" t="t" r="r" b="b"/>
            <a:pathLst>
              <a:path w="3890645" h="31114" extrusionOk="0">
                <a:moveTo>
                  <a:pt x="3890213" y="0"/>
                </a:moveTo>
                <a:lnTo>
                  <a:pt x="0" y="0"/>
                </a:lnTo>
                <a:lnTo>
                  <a:pt x="0" y="30975"/>
                </a:lnTo>
                <a:lnTo>
                  <a:pt x="3890213" y="30975"/>
                </a:lnTo>
                <a:lnTo>
                  <a:pt x="3890213" y="0"/>
                </a:lnTo>
                <a:close/>
              </a:path>
            </a:pathLst>
          </a:custGeom>
          <a:solidFill>
            <a:srgbClr val="2C3176"/>
          </a:solidFill>
        </p:spPr>
        <p:txBody>
          <a:bodyPr wrap="square" lIns="0" tIns="0" rIns="0" bIns="0" rtlCol="0"/>
          <a:lstStyle/>
          <a:p>
            <a:pPr defTabSz="1219170">
              <a:defRPr/>
            </a:pPr>
            <a:endParaRPr>
              <a:solidFill>
                <a:prstClr val="black"/>
              </a:solidFill>
              <a:latin typeface="Calibri"/>
            </a:endParaRPr>
          </a:p>
        </p:txBody>
      </p:sp>
      <p:sp>
        <p:nvSpPr>
          <p:cNvPr id="18" name="object 18"/>
          <p:cNvSpPr txBox="1"/>
          <p:nvPr/>
        </p:nvSpPr>
        <p:spPr bwMode="auto">
          <a:xfrm>
            <a:off x="1036237" y="2565002"/>
            <a:ext cx="5031055" cy="507189"/>
          </a:xfrm>
          <a:prstGeom prst="rect">
            <a:avLst/>
          </a:prstGeom>
        </p:spPr>
        <p:txBody>
          <a:bodyPr vert="horz" wrap="square" lIns="0" tIns="14604" rIns="0" bIns="0" rtlCol="0">
            <a:spAutoFit/>
          </a:bodyPr>
          <a:lstStyle/>
          <a:p>
            <a:pPr marL="12700" defTabSz="1219170">
              <a:spcBef>
                <a:spcPts val="115"/>
              </a:spcBef>
              <a:tabLst>
                <a:tab pos="4914142" algn="l"/>
              </a:tabLst>
              <a:defRPr/>
            </a:pPr>
            <a:r>
              <a:rPr lang="fr-FR" sz="3200" spc="11">
                <a:solidFill>
                  <a:srgbClr val="2C3176"/>
                </a:solidFill>
                <a:latin typeface="Marianne"/>
                <a:ea typeface="Marianne"/>
                <a:cs typeface="Marianne"/>
              </a:rPr>
              <a:t>Objectifs</a:t>
            </a:r>
            <a:endParaRPr lang="fr-FR" sz="3200">
              <a:solidFill>
                <a:prstClr val="black"/>
              </a:solidFill>
              <a:latin typeface="Marianne"/>
              <a:ea typeface="Marianne"/>
              <a:cs typeface="Marianne"/>
            </a:endParaRPr>
          </a:p>
        </p:txBody>
      </p:sp>
      <p:sp>
        <p:nvSpPr>
          <p:cNvPr id="20" name="object 20"/>
          <p:cNvSpPr txBox="1"/>
          <p:nvPr/>
        </p:nvSpPr>
        <p:spPr bwMode="auto">
          <a:xfrm>
            <a:off x="5758049" y="3517057"/>
            <a:ext cx="3806825" cy="2280111"/>
          </a:xfrm>
          <a:prstGeom prst="rect">
            <a:avLst/>
          </a:prstGeom>
        </p:spPr>
        <p:txBody>
          <a:bodyPr vert="horz" wrap="square" lIns="0" tIns="12700" rIns="0" bIns="0" rtlCol="0">
            <a:spAutoFit/>
          </a:bodyPr>
          <a:lstStyle/>
          <a:p>
            <a:pPr marL="298443" marR="5080" indent="-285744" defTabSz="1219170">
              <a:spcBef>
                <a:spcPts val="100"/>
              </a:spcBef>
              <a:buFont typeface="Arial"/>
              <a:buChar char="•"/>
              <a:defRPr/>
            </a:pPr>
            <a:r>
              <a:rPr lang="fr-FR" spc="-5">
                <a:solidFill>
                  <a:srgbClr val="2C3176"/>
                </a:solidFill>
                <a:latin typeface="Marianne Light"/>
                <a:ea typeface="Marianne Light"/>
                <a:cs typeface="Marianne Light"/>
              </a:rPr>
              <a:t>S’accorder sur un </a:t>
            </a:r>
            <a:r>
              <a:rPr lang="fr-FR" b="1" spc="-5">
                <a:solidFill>
                  <a:srgbClr val="2C3176"/>
                </a:solidFill>
                <a:latin typeface="Marianne Light"/>
                <a:ea typeface="Marianne Light"/>
                <a:cs typeface="Marianne Light"/>
              </a:rPr>
              <a:t>niveau d’ambition </a:t>
            </a:r>
            <a:r>
              <a:rPr lang="fr-FR" spc="-5">
                <a:solidFill>
                  <a:srgbClr val="2C3176"/>
                </a:solidFill>
                <a:latin typeface="Marianne Light"/>
                <a:ea typeface="Marianne Light"/>
                <a:cs typeface="Marianne Light"/>
              </a:rPr>
              <a:t>et un </a:t>
            </a:r>
            <a:r>
              <a:rPr lang="fr-FR" b="1" spc="-5">
                <a:solidFill>
                  <a:srgbClr val="2C3176"/>
                </a:solidFill>
                <a:latin typeface="Marianne Light"/>
                <a:ea typeface="Marianne Light"/>
                <a:cs typeface="Marianne Light"/>
              </a:rPr>
              <a:t>périmètre d’application </a:t>
            </a:r>
            <a:endParaRPr/>
          </a:p>
          <a:p>
            <a:pPr marL="298443" marR="5080" indent="-285744" defTabSz="1219170">
              <a:spcBef>
                <a:spcPts val="100"/>
              </a:spcBef>
              <a:buFont typeface="Arial"/>
              <a:buChar char="•"/>
              <a:defRPr/>
            </a:pPr>
            <a:endParaRPr lang="fr-FR" spc="-5">
              <a:solidFill>
                <a:srgbClr val="2C3176"/>
              </a:solidFill>
              <a:latin typeface="Marianne Light"/>
              <a:ea typeface="Marianne Light"/>
              <a:cs typeface="Marianne Light"/>
            </a:endParaRPr>
          </a:p>
          <a:p>
            <a:pPr marL="298443" marR="5080" indent="-285744" defTabSz="1219170">
              <a:spcBef>
                <a:spcPts val="100"/>
              </a:spcBef>
              <a:buFont typeface="Arial"/>
              <a:buChar char="•"/>
              <a:defRPr/>
            </a:pPr>
            <a:r>
              <a:rPr lang="fr-FR" b="1" spc="-5">
                <a:solidFill>
                  <a:srgbClr val="2C3176"/>
                </a:solidFill>
                <a:latin typeface="Marianne Light"/>
                <a:ea typeface="Marianne Light"/>
                <a:cs typeface="Marianne Light"/>
              </a:rPr>
              <a:t>Prioriser les actions </a:t>
            </a:r>
            <a:r>
              <a:rPr lang="fr-FR" spc="-5">
                <a:solidFill>
                  <a:srgbClr val="2C3176"/>
                </a:solidFill>
                <a:latin typeface="Marianne Light"/>
                <a:ea typeface="Marianne Light"/>
                <a:cs typeface="Marianne Light"/>
              </a:rPr>
              <a:t>à mettre en place et initier le passage à  l’action</a:t>
            </a:r>
            <a:endParaRPr/>
          </a:p>
          <a:p>
            <a:pPr marL="298443" marR="5080" indent="-285744" defTabSz="1219170">
              <a:spcBef>
                <a:spcPts val="100"/>
              </a:spcBef>
              <a:buFont typeface="Arial"/>
              <a:buChar char="•"/>
              <a:defRPr/>
            </a:pPr>
            <a:endParaRPr lang="fr-FR" spc="-5">
              <a:solidFill>
                <a:srgbClr val="2C3176"/>
              </a:solidFill>
              <a:latin typeface="Marianne Light"/>
              <a:ea typeface="Marianne Light"/>
              <a:cs typeface="Marianne Light"/>
            </a:endParaRPr>
          </a:p>
          <a:p>
            <a:pPr marL="298443" marR="5080" indent="-285744" defTabSz="1219170">
              <a:spcBef>
                <a:spcPts val="100"/>
              </a:spcBef>
              <a:buFont typeface="Arial"/>
              <a:buChar char="•"/>
              <a:defRPr/>
            </a:pPr>
            <a:r>
              <a:rPr lang="fr-FR" spc="-5">
                <a:solidFill>
                  <a:srgbClr val="2C3176"/>
                </a:solidFill>
                <a:latin typeface="Marianne Light"/>
                <a:ea typeface="Marianne Light"/>
                <a:cs typeface="Marianne Light"/>
              </a:rPr>
              <a:t>Accompagner la </a:t>
            </a:r>
            <a:r>
              <a:rPr lang="fr-FR" b="1" spc="-5">
                <a:solidFill>
                  <a:srgbClr val="2C3176"/>
                </a:solidFill>
                <a:latin typeface="Marianne Light"/>
                <a:ea typeface="Marianne Light"/>
                <a:cs typeface="Marianne Light"/>
              </a:rPr>
              <a:t>mobilisation</a:t>
            </a:r>
            <a:r>
              <a:rPr lang="fr-FR" spc="-5">
                <a:solidFill>
                  <a:srgbClr val="2C3176"/>
                </a:solidFill>
                <a:latin typeface="Marianne Light"/>
                <a:ea typeface="Marianne Light"/>
                <a:cs typeface="Marianne Light"/>
              </a:rPr>
              <a:t> des parties prenantes</a:t>
            </a:r>
            <a:endParaRPr/>
          </a:p>
        </p:txBody>
      </p:sp>
      <p:sp>
        <p:nvSpPr>
          <p:cNvPr id="12" name="object 15"/>
          <p:cNvSpPr/>
          <p:nvPr/>
        </p:nvSpPr>
        <p:spPr bwMode="auto">
          <a:xfrm>
            <a:off x="5770749" y="3176678"/>
            <a:ext cx="3890645" cy="31115"/>
          </a:xfrm>
          <a:custGeom>
            <a:avLst/>
            <a:gdLst/>
            <a:ahLst/>
            <a:cxnLst/>
            <a:rect l="l" t="t" r="r" b="b"/>
            <a:pathLst>
              <a:path w="3890645" h="31114" extrusionOk="0">
                <a:moveTo>
                  <a:pt x="3890213" y="0"/>
                </a:moveTo>
                <a:lnTo>
                  <a:pt x="0" y="0"/>
                </a:lnTo>
                <a:lnTo>
                  <a:pt x="0" y="30975"/>
                </a:lnTo>
                <a:lnTo>
                  <a:pt x="3890213" y="30975"/>
                </a:lnTo>
                <a:lnTo>
                  <a:pt x="3890213" y="0"/>
                </a:lnTo>
                <a:close/>
              </a:path>
            </a:pathLst>
          </a:custGeom>
          <a:solidFill>
            <a:srgbClr val="2C3176"/>
          </a:solidFill>
        </p:spPr>
        <p:txBody>
          <a:bodyPr wrap="square" lIns="0" tIns="0" rIns="0" bIns="0" rtlCol="0"/>
          <a:lstStyle/>
          <a:p>
            <a:pPr defTabSz="1219170">
              <a:defRPr/>
            </a:pPr>
            <a:endParaRPr>
              <a:solidFill>
                <a:prstClr val="black"/>
              </a:solidFill>
              <a:latin typeface="Calibri"/>
            </a:endParaRPr>
          </a:p>
        </p:txBody>
      </p:sp>
      <p:sp>
        <p:nvSpPr>
          <p:cNvPr id="13" name="object 18"/>
          <p:cNvSpPr txBox="1"/>
          <p:nvPr/>
        </p:nvSpPr>
        <p:spPr bwMode="auto">
          <a:xfrm>
            <a:off x="5758049" y="2565002"/>
            <a:ext cx="5031055" cy="507189"/>
          </a:xfrm>
          <a:prstGeom prst="rect">
            <a:avLst/>
          </a:prstGeom>
        </p:spPr>
        <p:txBody>
          <a:bodyPr vert="horz" wrap="square" lIns="0" tIns="14604" rIns="0" bIns="0" rtlCol="0">
            <a:spAutoFit/>
          </a:bodyPr>
          <a:lstStyle/>
          <a:p>
            <a:pPr marL="12700" defTabSz="1219170">
              <a:spcBef>
                <a:spcPts val="115"/>
              </a:spcBef>
              <a:tabLst>
                <a:tab pos="4914142" algn="l"/>
              </a:tabLst>
              <a:defRPr/>
            </a:pPr>
            <a:r>
              <a:rPr lang="fr-FR" sz="3200" spc="11">
                <a:solidFill>
                  <a:srgbClr val="2C3176"/>
                </a:solidFill>
                <a:latin typeface="Marianne"/>
                <a:ea typeface="Marianne"/>
                <a:cs typeface="Marianne"/>
              </a:rPr>
              <a:t>Enjeux</a:t>
            </a:r>
            <a:endParaRPr lang="fr-FR" sz="3200">
              <a:solidFill>
                <a:prstClr val="black"/>
              </a:solidFill>
              <a:latin typeface="Marianne"/>
              <a:ea typeface="Marianne"/>
              <a:cs typeface="Marianne"/>
            </a:endParaRPr>
          </a:p>
        </p:txBody>
      </p:sp>
      <p:sp>
        <p:nvSpPr>
          <p:cNvPr id="16" name="object 15"/>
          <p:cNvSpPr/>
          <p:nvPr/>
        </p:nvSpPr>
        <p:spPr bwMode="auto">
          <a:xfrm>
            <a:off x="10492561" y="3176678"/>
            <a:ext cx="3890645" cy="31115"/>
          </a:xfrm>
          <a:custGeom>
            <a:avLst/>
            <a:gdLst/>
            <a:ahLst/>
            <a:cxnLst/>
            <a:rect l="l" t="t" r="r" b="b"/>
            <a:pathLst>
              <a:path w="3890645" h="31114" extrusionOk="0">
                <a:moveTo>
                  <a:pt x="3890213" y="0"/>
                </a:moveTo>
                <a:lnTo>
                  <a:pt x="0" y="0"/>
                </a:lnTo>
                <a:lnTo>
                  <a:pt x="0" y="30975"/>
                </a:lnTo>
                <a:lnTo>
                  <a:pt x="3890213" y="30975"/>
                </a:lnTo>
                <a:lnTo>
                  <a:pt x="3890213" y="0"/>
                </a:lnTo>
                <a:close/>
              </a:path>
            </a:pathLst>
          </a:custGeom>
          <a:solidFill>
            <a:srgbClr val="2C3176"/>
          </a:solidFill>
        </p:spPr>
        <p:txBody>
          <a:bodyPr wrap="square" lIns="0" tIns="0" rIns="0" bIns="0" rtlCol="0"/>
          <a:lstStyle/>
          <a:p>
            <a:pPr defTabSz="1219170">
              <a:defRPr/>
            </a:pPr>
            <a:endParaRPr>
              <a:solidFill>
                <a:prstClr val="black"/>
              </a:solidFill>
              <a:latin typeface="Calibri"/>
            </a:endParaRPr>
          </a:p>
        </p:txBody>
      </p:sp>
      <p:sp>
        <p:nvSpPr>
          <p:cNvPr id="17" name="object 18"/>
          <p:cNvSpPr txBox="1"/>
          <p:nvPr/>
        </p:nvSpPr>
        <p:spPr bwMode="auto">
          <a:xfrm>
            <a:off x="10441761" y="2565002"/>
            <a:ext cx="5031055" cy="507189"/>
          </a:xfrm>
          <a:prstGeom prst="rect">
            <a:avLst/>
          </a:prstGeom>
        </p:spPr>
        <p:txBody>
          <a:bodyPr vert="horz" wrap="square" lIns="0" tIns="14604" rIns="0" bIns="0" rtlCol="0">
            <a:spAutoFit/>
          </a:bodyPr>
          <a:lstStyle/>
          <a:p>
            <a:pPr marL="12700" defTabSz="1219170">
              <a:spcBef>
                <a:spcPts val="115"/>
              </a:spcBef>
              <a:tabLst>
                <a:tab pos="4914142" algn="l"/>
              </a:tabLst>
              <a:defRPr/>
            </a:pPr>
            <a:r>
              <a:rPr lang="fr-FR" sz="3200" spc="11">
                <a:solidFill>
                  <a:srgbClr val="2C3176"/>
                </a:solidFill>
                <a:latin typeface="Marianne"/>
                <a:ea typeface="Marianne"/>
                <a:cs typeface="Marianne"/>
              </a:rPr>
              <a:t>Critères de réussite</a:t>
            </a:r>
            <a:endParaRPr lang="fr-FR" sz="3200">
              <a:solidFill>
                <a:prstClr val="black"/>
              </a:solidFill>
              <a:latin typeface="Marianne"/>
              <a:ea typeface="Marianne"/>
              <a:cs typeface="Marianne"/>
            </a:endParaRPr>
          </a:p>
        </p:txBody>
      </p:sp>
      <p:sp>
        <p:nvSpPr>
          <p:cNvPr id="21" name="object 14"/>
          <p:cNvSpPr txBox="1"/>
          <p:nvPr/>
        </p:nvSpPr>
        <p:spPr bwMode="auto">
          <a:xfrm>
            <a:off x="1807989" y="464200"/>
            <a:ext cx="12873212" cy="630300"/>
          </a:xfrm>
          <a:prstGeom prst="rect">
            <a:avLst/>
          </a:prstGeom>
        </p:spPr>
        <p:txBody>
          <a:bodyPr vert="horz" wrap="square" lIns="0" tIns="14604" rIns="0" bIns="0" rtlCol="0">
            <a:spAutoFit/>
          </a:bodyPr>
          <a:lstStyle>
            <a:lvl1pPr marL="12700" algn="ctr" defTabSz="914377">
              <a:spcBef>
                <a:spcPts val="115"/>
              </a:spcBef>
              <a:defRPr sz="4250" b="1" i="0">
                <a:solidFill>
                  <a:srgbClr val="2C3176"/>
                </a:solidFill>
                <a:latin typeface="Marianne"/>
                <a:ea typeface="+mj-ea"/>
                <a:cs typeface="Arial"/>
              </a:defRPr>
            </a:lvl1pPr>
          </a:lstStyle>
          <a:p>
            <a:pPr>
              <a:defRPr/>
            </a:pPr>
            <a:r>
              <a:rPr lang="fr-FR" sz="4000"/>
              <a:t>Ambitions de la démarche</a:t>
            </a:r>
            <a:endParaRPr/>
          </a:p>
        </p:txBody>
      </p:sp>
      <p:sp>
        <p:nvSpPr>
          <p:cNvPr id="29" name="object 20"/>
          <p:cNvSpPr txBox="1"/>
          <p:nvPr/>
        </p:nvSpPr>
        <p:spPr bwMode="auto">
          <a:xfrm>
            <a:off x="1036237" y="3517057"/>
            <a:ext cx="3806825" cy="2267287"/>
          </a:xfrm>
          <a:prstGeom prst="rect">
            <a:avLst/>
          </a:prstGeom>
        </p:spPr>
        <p:txBody>
          <a:bodyPr vert="horz" wrap="square" lIns="0" tIns="12700" rIns="0" bIns="0" rtlCol="0">
            <a:spAutoFit/>
          </a:bodyPr>
          <a:lstStyle/>
          <a:p>
            <a:pPr marL="298443" marR="5080" indent="-285744" defTabSz="1219170">
              <a:spcBef>
                <a:spcPts val="100"/>
              </a:spcBef>
              <a:buFont typeface="Arial"/>
              <a:buChar char="•"/>
              <a:defRPr/>
            </a:pPr>
            <a:r>
              <a:rPr lang="fr-FR" spc="-5">
                <a:solidFill>
                  <a:srgbClr val="2C3176"/>
                </a:solidFill>
                <a:latin typeface="Marianne Light"/>
                <a:ea typeface="Marianne Light"/>
                <a:cs typeface="Marianne Light"/>
              </a:rPr>
              <a:t>Formaliser une proposition de </a:t>
            </a:r>
            <a:r>
              <a:rPr lang="fr-FR" b="1" spc="-5">
                <a:solidFill>
                  <a:srgbClr val="2C3176"/>
                </a:solidFill>
                <a:latin typeface="Marianne Light"/>
                <a:ea typeface="Marianne Light"/>
                <a:cs typeface="Marianne Light"/>
              </a:rPr>
              <a:t>stratégie adaptée à la collectivité</a:t>
            </a:r>
            <a:endParaRPr/>
          </a:p>
          <a:p>
            <a:pPr marL="298443" marR="5080" indent="-285744" defTabSz="1219170">
              <a:spcBef>
                <a:spcPts val="100"/>
              </a:spcBef>
              <a:buFont typeface="Arial"/>
              <a:buChar char="•"/>
              <a:defRPr/>
            </a:pPr>
            <a:endParaRPr lang="fr-FR" spc="-5">
              <a:solidFill>
                <a:srgbClr val="2C3176"/>
              </a:solidFill>
              <a:latin typeface="Marianne Light"/>
              <a:ea typeface="Marianne Light"/>
              <a:cs typeface="Marianne Light"/>
            </a:endParaRPr>
          </a:p>
          <a:p>
            <a:pPr marL="298443" marR="5080" indent="-285744" defTabSz="1219170">
              <a:spcBef>
                <a:spcPts val="100"/>
              </a:spcBef>
              <a:buFont typeface="Arial"/>
              <a:buChar char="•"/>
              <a:defRPr/>
            </a:pPr>
            <a:r>
              <a:rPr lang="fr-FR" spc="-5">
                <a:solidFill>
                  <a:srgbClr val="2C3176"/>
                </a:solidFill>
                <a:latin typeface="Marianne Light"/>
                <a:ea typeface="Marianne Light"/>
                <a:cs typeface="Marianne Light"/>
              </a:rPr>
              <a:t>Doter la collectivité d’une </a:t>
            </a:r>
            <a:r>
              <a:rPr lang="fr-FR" b="1" spc="-5">
                <a:solidFill>
                  <a:srgbClr val="2C3176"/>
                </a:solidFill>
                <a:latin typeface="Marianne Light"/>
                <a:ea typeface="Marianne Light"/>
                <a:cs typeface="Marianne Light"/>
              </a:rPr>
              <a:t>vision claire de ses priorités </a:t>
            </a:r>
            <a:r>
              <a:rPr lang="fr-FR" spc="-5">
                <a:solidFill>
                  <a:srgbClr val="2C3176"/>
                </a:solidFill>
                <a:latin typeface="Marianne Light"/>
                <a:ea typeface="Marianne Light"/>
                <a:cs typeface="Marianne Light"/>
              </a:rPr>
              <a:t>et de la </a:t>
            </a:r>
            <a:r>
              <a:rPr lang="fr-FR" b="1" spc="-5">
                <a:solidFill>
                  <a:srgbClr val="2C3176"/>
                </a:solidFill>
                <a:latin typeface="Marianne Light"/>
                <a:ea typeface="Marianne Light"/>
                <a:cs typeface="Marianne Light"/>
              </a:rPr>
              <a:t>manière de les mettre en œuvre </a:t>
            </a:r>
            <a:r>
              <a:rPr lang="fr-FR" spc="-5">
                <a:solidFill>
                  <a:srgbClr val="2C3176"/>
                </a:solidFill>
                <a:latin typeface="Marianne Light"/>
                <a:ea typeface="Marianne Light"/>
                <a:cs typeface="Marianne Light"/>
              </a:rPr>
              <a:t>et </a:t>
            </a:r>
            <a:r>
              <a:rPr lang="fr-FR" b="1" spc="-5">
                <a:solidFill>
                  <a:srgbClr val="2C3176"/>
                </a:solidFill>
                <a:latin typeface="Marianne Light"/>
                <a:ea typeface="Marianne Light"/>
                <a:cs typeface="Marianne Light"/>
              </a:rPr>
              <a:t>rendre pilotables dans la durée</a:t>
            </a:r>
            <a:endParaRPr/>
          </a:p>
          <a:p>
            <a:pPr marL="298443" marR="5080" indent="-285744" defTabSz="1219170">
              <a:spcBef>
                <a:spcPts val="100"/>
              </a:spcBef>
              <a:buFont typeface="Arial"/>
              <a:buChar char="•"/>
              <a:defRPr/>
            </a:pPr>
            <a:endParaRPr lang="fr-FR" spc="-5">
              <a:solidFill>
                <a:srgbClr val="2C3176"/>
              </a:solidFill>
              <a:latin typeface="Marianne Light"/>
              <a:ea typeface="Marianne Light"/>
              <a:cs typeface="Marianne Light"/>
            </a:endParaRPr>
          </a:p>
        </p:txBody>
      </p:sp>
      <p:sp>
        <p:nvSpPr>
          <p:cNvPr id="30" name="object 20"/>
          <p:cNvSpPr txBox="1"/>
          <p:nvPr/>
        </p:nvSpPr>
        <p:spPr bwMode="auto">
          <a:xfrm>
            <a:off x="10492561" y="3517056"/>
            <a:ext cx="3956731" cy="3665106"/>
          </a:xfrm>
          <a:prstGeom prst="rect">
            <a:avLst/>
          </a:prstGeom>
        </p:spPr>
        <p:txBody>
          <a:bodyPr vert="horz" wrap="square" lIns="0" tIns="12700" rIns="0" bIns="0" rtlCol="0">
            <a:spAutoFit/>
          </a:bodyPr>
          <a:lstStyle/>
          <a:p>
            <a:pPr marL="298443" marR="5080" indent="-285744" defTabSz="1219170">
              <a:spcBef>
                <a:spcPts val="100"/>
              </a:spcBef>
              <a:buFont typeface="Arial"/>
              <a:buChar char="•"/>
              <a:defRPr/>
            </a:pPr>
            <a:r>
              <a:rPr lang="fr-FR" spc="-5">
                <a:solidFill>
                  <a:srgbClr val="2C3176"/>
                </a:solidFill>
                <a:latin typeface="Marianne Light"/>
                <a:ea typeface="Marianne Light"/>
                <a:cs typeface="Marianne Light"/>
              </a:rPr>
              <a:t>Assurer la </a:t>
            </a:r>
            <a:r>
              <a:rPr lang="fr-FR" b="1" spc="-5">
                <a:solidFill>
                  <a:srgbClr val="2C3176"/>
                </a:solidFill>
                <a:latin typeface="Marianne Light"/>
                <a:ea typeface="Marianne Light"/>
                <a:cs typeface="Marianne Light"/>
              </a:rPr>
              <a:t>mobilisation </a:t>
            </a:r>
            <a:r>
              <a:rPr lang="fr-FR" spc="-5">
                <a:solidFill>
                  <a:srgbClr val="2C3176"/>
                </a:solidFill>
                <a:latin typeface="Marianne Light"/>
                <a:ea typeface="Marianne Light"/>
                <a:cs typeface="Marianne Light"/>
              </a:rPr>
              <a:t>de toutes les parties prenantes </a:t>
            </a:r>
            <a:r>
              <a:rPr lang="fr-FR" b="1" spc="-5">
                <a:solidFill>
                  <a:srgbClr val="2C3176"/>
                </a:solidFill>
                <a:latin typeface="Marianne Light"/>
                <a:ea typeface="Marianne Light"/>
                <a:cs typeface="Marianne Light"/>
              </a:rPr>
              <a:t>aux profils variés </a:t>
            </a:r>
            <a:r>
              <a:rPr lang="fr-FR" spc="-5">
                <a:solidFill>
                  <a:srgbClr val="2C3176"/>
                </a:solidFill>
                <a:latin typeface="Marianne Light"/>
                <a:ea typeface="Marianne Light"/>
                <a:cs typeface="Marianne Light"/>
              </a:rPr>
              <a:t>pour coconstruire la stratégie</a:t>
            </a:r>
            <a:endParaRPr/>
          </a:p>
          <a:p>
            <a:pPr marL="298443" marR="5080" indent="-285744" defTabSz="1219170">
              <a:spcBef>
                <a:spcPts val="100"/>
              </a:spcBef>
              <a:buFont typeface="Arial"/>
              <a:buChar char="•"/>
              <a:defRPr/>
            </a:pPr>
            <a:endParaRPr lang="fr-FR" spc="-5">
              <a:solidFill>
                <a:srgbClr val="2C3176"/>
              </a:solidFill>
              <a:latin typeface="Marianne Light"/>
              <a:ea typeface="Marianne Light"/>
              <a:cs typeface="Marianne Light"/>
            </a:endParaRPr>
          </a:p>
          <a:p>
            <a:pPr marL="298443" marR="5080" indent="-285744" defTabSz="1219170">
              <a:spcBef>
                <a:spcPts val="100"/>
              </a:spcBef>
              <a:buFont typeface="Arial"/>
              <a:buChar char="•"/>
              <a:defRPr/>
            </a:pPr>
            <a:r>
              <a:rPr lang="fr-FR" b="1" spc="-5">
                <a:solidFill>
                  <a:srgbClr val="2C3176"/>
                </a:solidFill>
                <a:latin typeface="Marianne Light"/>
                <a:ea typeface="Marianne Light"/>
                <a:cs typeface="Marianne Light"/>
              </a:rPr>
              <a:t>Capitaliser sur les réflexions et initiatives </a:t>
            </a:r>
            <a:r>
              <a:rPr lang="fr-FR" spc="-5">
                <a:solidFill>
                  <a:srgbClr val="2C3176"/>
                </a:solidFill>
                <a:latin typeface="Marianne Light"/>
                <a:ea typeface="Marianne Light"/>
                <a:cs typeface="Marianne Light"/>
              </a:rPr>
              <a:t>Numérique responsable </a:t>
            </a:r>
            <a:r>
              <a:rPr lang="fr-FR" b="1" spc="-5">
                <a:solidFill>
                  <a:srgbClr val="2C3176"/>
                </a:solidFill>
                <a:latin typeface="Marianne Light"/>
                <a:ea typeface="Marianne Light"/>
                <a:cs typeface="Marianne Light"/>
              </a:rPr>
              <a:t>déjà existantes </a:t>
            </a:r>
            <a:r>
              <a:rPr lang="fr-FR" spc="-5">
                <a:solidFill>
                  <a:srgbClr val="2C3176"/>
                </a:solidFill>
                <a:latin typeface="Marianne Light"/>
                <a:ea typeface="Marianne Light"/>
                <a:cs typeface="Marianne Light"/>
              </a:rPr>
              <a:t>au sein de la collectivité pour ne pas repartir de rien</a:t>
            </a:r>
            <a:endParaRPr lang="fr-FR" b="1" spc="-5">
              <a:solidFill>
                <a:srgbClr val="2C3176"/>
              </a:solidFill>
              <a:latin typeface="Marianne Light"/>
              <a:ea typeface="Marianne Light"/>
              <a:cs typeface="Marianne Light"/>
            </a:endParaRPr>
          </a:p>
          <a:p>
            <a:pPr marL="12700" marR="5080" defTabSz="1219170">
              <a:spcBef>
                <a:spcPts val="100"/>
              </a:spcBef>
              <a:defRPr/>
            </a:pPr>
            <a:endParaRPr lang="fr-FR" spc="-5">
              <a:solidFill>
                <a:srgbClr val="2C3176"/>
              </a:solidFill>
              <a:latin typeface="Marianne Light"/>
              <a:ea typeface="Marianne Light"/>
              <a:cs typeface="Marianne Light"/>
            </a:endParaRPr>
          </a:p>
          <a:p>
            <a:pPr marL="298443" marR="5080" indent="-285744" defTabSz="1219170">
              <a:spcBef>
                <a:spcPts val="100"/>
              </a:spcBef>
              <a:buFont typeface="Arial"/>
              <a:buChar char="•"/>
              <a:defRPr/>
            </a:pPr>
            <a:r>
              <a:rPr lang="fr-FR" spc="-5">
                <a:solidFill>
                  <a:srgbClr val="2C3176"/>
                </a:solidFill>
                <a:latin typeface="Marianne Light"/>
                <a:ea typeface="Marianne Light"/>
                <a:cs typeface="Marianne Light"/>
              </a:rPr>
              <a:t>Mettre en place des instances de </a:t>
            </a:r>
            <a:r>
              <a:rPr lang="fr-FR" b="1" spc="-5">
                <a:solidFill>
                  <a:srgbClr val="2C3176"/>
                </a:solidFill>
                <a:latin typeface="Marianne Light"/>
                <a:ea typeface="Marianne Light"/>
                <a:cs typeface="Marianne Light"/>
              </a:rPr>
              <a:t>suivi et de validation des travaux</a:t>
            </a:r>
            <a:r>
              <a:rPr lang="fr-FR" spc="-5">
                <a:solidFill>
                  <a:srgbClr val="2C3176"/>
                </a:solidFill>
                <a:latin typeface="Marianne Light"/>
                <a:ea typeface="Marianne Light"/>
                <a:cs typeface="Marianne Light"/>
              </a:rPr>
              <a:t> de la démarche pour s’assurer de son bon déroulement</a:t>
            </a:r>
            <a:endParaRPr/>
          </a:p>
        </p:txBody>
      </p:sp>
      <p:sp>
        <p:nvSpPr>
          <p:cNvPr id="19" name="TextBox 18"/>
          <p:cNvSpPr txBox="1"/>
          <p:nvPr/>
        </p:nvSpPr>
        <p:spPr bwMode="auto">
          <a:xfrm>
            <a:off x="4843062" y="8245309"/>
            <a:ext cx="6408712" cy="653986"/>
          </a:xfrm>
          <a:prstGeom prst="roundRect">
            <a:avLst>
              <a:gd name="adj" fmla="val 16667"/>
            </a:avLst>
          </a:prstGeom>
          <a:solidFill>
            <a:srgbClr val="FFFDF3"/>
          </a:solidFill>
          <a:ln w="12700">
            <a:solidFill>
              <a:srgbClr val="274084"/>
            </a:solidFill>
            <a:prstDash val="dashDot"/>
          </a:ln>
        </p:spPr>
        <p:txBody>
          <a:bodyPr vert="horz" wrap="square" lIns="91440" tIns="360000" rIns="91440" bIns="45720" rtlCol="0" anchor="ctr" anchorCtr="0">
            <a:noAutofit/>
          </a:bodyPr>
          <a:lstStyle/>
          <a:p>
            <a:pPr algn="ctr">
              <a:defRPr/>
            </a:pPr>
            <a:r>
              <a:rPr lang="fr-FR" b="1" i="1">
                <a:latin typeface="Marianne"/>
              </a:rPr>
              <a:t>Proposition ajustable par la collectivité</a:t>
            </a:r>
            <a:endParaRPr/>
          </a:p>
          <a:p>
            <a:pPr marL="342900" indent="-342900" algn="ctr">
              <a:buFont typeface="Arial"/>
              <a:buChar char="•"/>
              <a:defRPr/>
            </a:pPr>
            <a:endParaRPr lang="fr-FR" b="1" i="1">
              <a:latin typeface="Mariann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 name="ZoneTexte 19"/>
          <p:cNvSpPr txBox="1"/>
          <p:nvPr/>
        </p:nvSpPr>
        <p:spPr bwMode="auto">
          <a:xfrm>
            <a:off x="-2101516" y="-1443789"/>
            <a:ext cx="184731" cy="369332"/>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endParaRPr lang="fr-FR" sz="1800" b="0" i="0" u="none" strike="noStrike" cap="none" spc="0">
              <a:ln>
                <a:noFill/>
              </a:ln>
              <a:solidFill>
                <a:prstClr val="black"/>
              </a:solidFill>
              <a:latin typeface="Calibri"/>
              <a:ea typeface="+mn-ea"/>
              <a:cs typeface="+mn-cs"/>
            </a:endParaRPr>
          </a:p>
        </p:txBody>
      </p:sp>
      <p:sp>
        <p:nvSpPr>
          <p:cNvPr id="31" name="Cube 30"/>
          <p:cNvSpPr/>
          <p:nvPr/>
        </p:nvSpPr>
        <p:spPr bwMode="auto">
          <a:xfrm>
            <a:off x="3181979" y="6706405"/>
            <a:ext cx="2726297" cy="1470717"/>
          </a:xfrm>
          <a:prstGeom prst="cube">
            <a:avLst>
              <a:gd name="adj" fmla="val 11989"/>
            </a:avLst>
          </a:prstGeom>
          <a:solidFill>
            <a:srgbClr val="FFDF69"/>
          </a:solidFill>
          <a:ln w="12700" cap="flat" cmpd="sng" algn="ctr">
            <a:noFill/>
            <a:prstDash val="solid"/>
            <a:miter lim="800000"/>
          </a:ln>
          <a:effectLst/>
        </p:spPr>
        <p:txBody>
          <a:bodyPr lIns="243785" tIns="121892" rIns="243785" bIns="121892" anchor="ctr"/>
          <a:lstStyle/>
          <a:p>
            <a:pPr marL="0" marR="0" lvl="0" indent="0" algn="ctr" defTabSz="1828434">
              <a:lnSpc>
                <a:spcPct val="100000"/>
              </a:lnSpc>
              <a:spcBef>
                <a:spcPts val="0"/>
              </a:spcBef>
              <a:spcAft>
                <a:spcPts val="0"/>
              </a:spcAft>
              <a:buClrTx/>
              <a:buSzTx/>
              <a:buFontTx/>
              <a:buNone/>
              <a:defRPr/>
            </a:pPr>
            <a:endParaRPr lang="fr-FR" sz="3600" b="0" i="0" u="none" strike="noStrike" cap="none" spc="0">
              <a:ln>
                <a:noFill/>
              </a:ln>
              <a:solidFill>
                <a:prstClr val="white"/>
              </a:solidFill>
              <a:latin typeface="Lato Light"/>
              <a:ea typeface="+mn-ea"/>
              <a:cs typeface="+mn-cs"/>
            </a:endParaRPr>
          </a:p>
        </p:txBody>
      </p:sp>
      <p:sp>
        <p:nvSpPr>
          <p:cNvPr id="32" name="Cube 31"/>
          <p:cNvSpPr/>
          <p:nvPr/>
        </p:nvSpPr>
        <p:spPr bwMode="auto">
          <a:xfrm>
            <a:off x="5744211" y="5932443"/>
            <a:ext cx="3176705" cy="2244679"/>
          </a:xfrm>
          <a:prstGeom prst="cube">
            <a:avLst>
              <a:gd name="adj" fmla="val 8766"/>
            </a:avLst>
          </a:prstGeom>
          <a:solidFill>
            <a:srgbClr val="00A894"/>
          </a:solidFill>
          <a:ln w="12700" cap="flat" cmpd="sng" algn="ctr">
            <a:noFill/>
            <a:prstDash val="solid"/>
            <a:miter lim="800000"/>
          </a:ln>
          <a:effectLst/>
        </p:spPr>
        <p:txBody>
          <a:bodyPr lIns="243785" tIns="121892" rIns="243785" bIns="121892" anchor="ctr"/>
          <a:lstStyle/>
          <a:p>
            <a:pPr marL="0" marR="0" lvl="0" indent="0" algn="ctr" defTabSz="1828434">
              <a:lnSpc>
                <a:spcPct val="100000"/>
              </a:lnSpc>
              <a:spcBef>
                <a:spcPts val="0"/>
              </a:spcBef>
              <a:spcAft>
                <a:spcPts val="0"/>
              </a:spcAft>
              <a:buClrTx/>
              <a:buSzTx/>
              <a:buFontTx/>
              <a:buNone/>
              <a:defRPr/>
            </a:pPr>
            <a:endParaRPr lang="fr-FR" sz="3600" b="0" i="0" u="none" strike="noStrike" cap="none" spc="0">
              <a:ln>
                <a:noFill/>
              </a:ln>
              <a:solidFill>
                <a:prstClr val="white"/>
              </a:solidFill>
              <a:latin typeface="Lato Light"/>
              <a:ea typeface="+mn-ea"/>
              <a:cs typeface="+mn-cs"/>
            </a:endParaRPr>
          </a:p>
        </p:txBody>
      </p:sp>
      <p:sp>
        <p:nvSpPr>
          <p:cNvPr id="33" name="Cube 32"/>
          <p:cNvSpPr/>
          <p:nvPr/>
        </p:nvSpPr>
        <p:spPr bwMode="auto">
          <a:xfrm>
            <a:off x="8738964" y="5215114"/>
            <a:ext cx="3176705" cy="2962008"/>
          </a:xfrm>
          <a:prstGeom prst="cube">
            <a:avLst>
              <a:gd name="adj" fmla="val 4408"/>
            </a:avLst>
          </a:prstGeom>
          <a:solidFill>
            <a:srgbClr val="5D73B7"/>
          </a:solidFill>
          <a:ln w="12700" cap="flat" cmpd="sng" algn="ctr">
            <a:noFill/>
            <a:prstDash val="solid"/>
            <a:miter lim="800000"/>
          </a:ln>
          <a:effectLst/>
        </p:spPr>
        <p:txBody>
          <a:bodyPr lIns="243785" tIns="121892" rIns="243785" bIns="121892" anchor="ctr"/>
          <a:lstStyle/>
          <a:p>
            <a:pPr marL="0" marR="0" lvl="0" indent="0" algn="ctr" defTabSz="1828434">
              <a:lnSpc>
                <a:spcPct val="100000"/>
              </a:lnSpc>
              <a:spcBef>
                <a:spcPts val="0"/>
              </a:spcBef>
              <a:spcAft>
                <a:spcPts val="0"/>
              </a:spcAft>
              <a:buClrTx/>
              <a:buSzTx/>
              <a:buFontTx/>
              <a:buNone/>
              <a:defRPr/>
            </a:pPr>
            <a:endParaRPr lang="fr-FR" sz="3600" b="0" i="0" u="none" strike="noStrike" cap="none" spc="0">
              <a:ln>
                <a:noFill/>
              </a:ln>
              <a:solidFill>
                <a:prstClr val="white"/>
              </a:solidFill>
              <a:latin typeface="Lato Light"/>
              <a:ea typeface="+mn-ea"/>
              <a:cs typeface="+mn-cs"/>
            </a:endParaRPr>
          </a:p>
        </p:txBody>
      </p:sp>
      <p:cxnSp>
        <p:nvCxnSpPr>
          <p:cNvPr id="35" name="Straight Arrow Connector 39"/>
          <p:cNvCxnSpPr>
            <a:cxnSpLocks/>
          </p:cNvCxnSpPr>
          <p:nvPr/>
        </p:nvCxnSpPr>
        <p:spPr bwMode="auto">
          <a:xfrm flipH="1" flipV="1">
            <a:off x="3724136" y="5756176"/>
            <a:ext cx="1812" cy="1451546"/>
          </a:xfrm>
          <a:prstGeom prst="straightConnector1">
            <a:avLst/>
          </a:prstGeom>
          <a:noFill/>
          <a:ln w="6350" cap="flat" cmpd="sng" algn="ctr">
            <a:solidFill>
              <a:sysClr val="window" lastClr="FFFFFF">
                <a:lumMod val="65000"/>
              </a:sysClr>
            </a:solidFill>
            <a:prstDash val="dash"/>
            <a:miter lim="800000"/>
            <a:headEnd type="diamond" w="med" len="med"/>
            <a:tailEnd type="diamond" w="med" len="med"/>
          </a:ln>
          <a:effectLst/>
        </p:spPr>
      </p:cxnSp>
      <p:cxnSp>
        <p:nvCxnSpPr>
          <p:cNvPr id="37" name="Straight Arrow Connector 49"/>
          <p:cNvCxnSpPr>
            <a:cxnSpLocks/>
          </p:cNvCxnSpPr>
          <p:nvPr/>
        </p:nvCxnSpPr>
        <p:spPr bwMode="auto">
          <a:xfrm flipV="1">
            <a:off x="6594940" y="4984428"/>
            <a:ext cx="1" cy="1462301"/>
          </a:xfrm>
          <a:prstGeom prst="straightConnector1">
            <a:avLst/>
          </a:prstGeom>
          <a:noFill/>
          <a:ln w="6350" cap="flat" cmpd="sng" algn="ctr">
            <a:solidFill>
              <a:sysClr val="window" lastClr="FFFFFF">
                <a:lumMod val="65000"/>
              </a:sysClr>
            </a:solidFill>
            <a:prstDash val="dash"/>
            <a:miter lim="800000"/>
            <a:headEnd type="diamond" w="med" len="med"/>
            <a:tailEnd type="diamond" w="med" len="med"/>
          </a:ln>
          <a:effectLst/>
        </p:spPr>
      </p:cxnSp>
      <p:sp>
        <p:nvSpPr>
          <p:cNvPr id="43" name="Rectangular Callout 56"/>
          <p:cNvSpPr/>
          <p:nvPr/>
        </p:nvSpPr>
        <p:spPr bwMode="auto">
          <a:xfrm>
            <a:off x="8780538" y="3317776"/>
            <a:ext cx="2954543" cy="487351"/>
          </a:xfrm>
          <a:prstGeom prst="wedgeRectCallout">
            <a:avLst>
              <a:gd name="adj1" fmla="val -22763"/>
              <a:gd name="adj2" fmla="val 116536"/>
            </a:avLst>
          </a:prstGeom>
          <a:solidFill>
            <a:srgbClr val="5D73B7"/>
          </a:solidFill>
          <a:ln w="12700" cap="flat" cmpd="sng" algn="ctr">
            <a:noFill/>
            <a:prstDash val="solid"/>
            <a:miter lim="800000"/>
          </a:ln>
          <a:effectLst/>
        </p:spPr>
        <p:txBody>
          <a:bodyPr lIns="121917" tIns="60958" rIns="121917" bIns="60958" anchor="ctr"/>
          <a:lstStyle/>
          <a:p>
            <a:pPr marL="0" marR="0" lvl="0" indent="0" algn="ctr" defTabSz="1828434">
              <a:lnSpc>
                <a:spcPct val="100000"/>
              </a:lnSpc>
              <a:spcBef>
                <a:spcPts val="0"/>
              </a:spcBef>
              <a:spcAft>
                <a:spcPts val="0"/>
              </a:spcAft>
              <a:buClrTx/>
              <a:buSzTx/>
              <a:buFontTx/>
              <a:buNone/>
              <a:defRPr/>
            </a:pPr>
            <a:r>
              <a:rPr lang="fr-FR" sz="2000" b="1" i="0" u="none" strike="noStrike" cap="none" spc="0">
                <a:ln>
                  <a:noFill/>
                </a:ln>
                <a:solidFill>
                  <a:prstClr val="white"/>
                </a:solidFill>
                <a:latin typeface="Marianne"/>
                <a:ea typeface="+mn-ea"/>
                <a:cs typeface="Lato Regular"/>
              </a:rPr>
              <a:t>L’intercommunalité</a:t>
            </a:r>
            <a:endParaRPr/>
          </a:p>
        </p:txBody>
      </p:sp>
      <p:cxnSp>
        <p:nvCxnSpPr>
          <p:cNvPr id="39" name="Straight Arrow Connector 64"/>
          <p:cNvCxnSpPr>
            <a:cxnSpLocks/>
          </p:cNvCxnSpPr>
          <p:nvPr/>
        </p:nvCxnSpPr>
        <p:spPr bwMode="auto">
          <a:xfrm flipH="1" flipV="1">
            <a:off x="9463933" y="4189202"/>
            <a:ext cx="1812" cy="1485779"/>
          </a:xfrm>
          <a:prstGeom prst="straightConnector1">
            <a:avLst/>
          </a:prstGeom>
          <a:noFill/>
          <a:ln w="6350" cap="flat" cmpd="sng" algn="ctr">
            <a:solidFill>
              <a:sysClr val="window" lastClr="FFFFFF">
                <a:lumMod val="65000"/>
              </a:sysClr>
            </a:solidFill>
            <a:prstDash val="dash"/>
            <a:miter lim="800000"/>
            <a:headEnd type="diamond" w="med" len="med"/>
            <a:tailEnd type="diamond" w="med" len="med"/>
          </a:ln>
          <a:effectLst/>
        </p:spPr>
      </p:cxnSp>
      <p:sp>
        <p:nvSpPr>
          <p:cNvPr id="50" name="Rectangular Callout 56"/>
          <p:cNvSpPr/>
          <p:nvPr/>
        </p:nvSpPr>
        <p:spPr bwMode="auto">
          <a:xfrm>
            <a:off x="5875839" y="4079776"/>
            <a:ext cx="2954543" cy="487351"/>
          </a:xfrm>
          <a:prstGeom prst="wedgeRectCallout">
            <a:avLst>
              <a:gd name="adj1" fmla="val -22763"/>
              <a:gd name="adj2" fmla="val 116536"/>
            </a:avLst>
          </a:prstGeom>
          <a:solidFill>
            <a:srgbClr val="00A894"/>
          </a:solidFill>
          <a:ln w="12700" cap="flat" cmpd="sng" algn="ctr">
            <a:noFill/>
            <a:prstDash val="solid"/>
            <a:miter lim="800000"/>
          </a:ln>
          <a:effectLst/>
        </p:spPr>
        <p:txBody>
          <a:bodyPr lIns="121917" tIns="60958" rIns="121917" bIns="60958" anchor="ctr"/>
          <a:lstStyle/>
          <a:p>
            <a:pPr marL="0" marR="0" lvl="0" indent="0" algn="ctr" defTabSz="1828434">
              <a:lnSpc>
                <a:spcPct val="100000"/>
              </a:lnSpc>
              <a:spcBef>
                <a:spcPts val="0"/>
              </a:spcBef>
              <a:spcAft>
                <a:spcPts val="0"/>
              </a:spcAft>
              <a:buClrTx/>
              <a:buSzTx/>
              <a:buFontTx/>
              <a:buNone/>
              <a:defRPr/>
            </a:pPr>
            <a:r>
              <a:rPr lang="fr-FR" sz="2000" b="1" i="0" u="none" strike="noStrike" cap="none" spc="0">
                <a:ln>
                  <a:noFill/>
                </a:ln>
                <a:solidFill>
                  <a:prstClr val="white"/>
                </a:solidFill>
                <a:latin typeface="Marianne"/>
                <a:ea typeface="+mn-ea"/>
                <a:cs typeface="Lato Regular"/>
              </a:rPr>
              <a:t>La collectivité</a:t>
            </a:r>
            <a:endParaRPr/>
          </a:p>
        </p:txBody>
      </p:sp>
      <p:sp>
        <p:nvSpPr>
          <p:cNvPr id="53" name="Rectangular Callout 56"/>
          <p:cNvSpPr/>
          <p:nvPr/>
        </p:nvSpPr>
        <p:spPr bwMode="auto">
          <a:xfrm>
            <a:off x="3087440" y="4841776"/>
            <a:ext cx="2954543" cy="487351"/>
          </a:xfrm>
          <a:prstGeom prst="wedgeRectCallout">
            <a:avLst>
              <a:gd name="adj1" fmla="val -22763"/>
              <a:gd name="adj2" fmla="val 116536"/>
            </a:avLst>
          </a:prstGeom>
          <a:solidFill>
            <a:srgbClr val="FFDF69"/>
          </a:solidFill>
          <a:ln w="12700" cap="flat" cmpd="sng" algn="ctr">
            <a:noFill/>
            <a:prstDash val="solid"/>
            <a:miter lim="800000"/>
          </a:ln>
          <a:effectLst/>
        </p:spPr>
        <p:txBody>
          <a:bodyPr lIns="121917" tIns="60958" rIns="121917" bIns="60958" anchor="ctr"/>
          <a:lstStyle/>
          <a:p>
            <a:pPr marL="0" marR="0" lvl="0" indent="0" algn="ctr" defTabSz="1828434">
              <a:lnSpc>
                <a:spcPct val="100000"/>
              </a:lnSpc>
              <a:spcBef>
                <a:spcPts val="0"/>
              </a:spcBef>
              <a:spcAft>
                <a:spcPts val="0"/>
              </a:spcAft>
              <a:buClrTx/>
              <a:buSzTx/>
              <a:buFontTx/>
              <a:buNone/>
              <a:defRPr/>
            </a:pPr>
            <a:r>
              <a:rPr lang="fr-FR" sz="2000" b="1" i="0" u="none" strike="noStrike" cap="none" spc="0">
                <a:ln>
                  <a:noFill/>
                </a:ln>
                <a:solidFill>
                  <a:prstClr val="black"/>
                </a:solidFill>
                <a:latin typeface="Marianne"/>
                <a:ea typeface="+mn-ea"/>
                <a:cs typeface="Lato Regular"/>
              </a:rPr>
              <a:t>La DSI</a:t>
            </a:r>
            <a:endParaRPr/>
          </a:p>
        </p:txBody>
      </p:sp>
      <p:sp>
        <p:nvSpPr>
          <p:cNvPr id="55" name="ZoneTexte 54"/>
          <p:cNvSpPr txBox="1"/>
          <p:nvPr/>
        </p:nvSpPr>
        <p:spPr bwMode="auto">
          <a:xfrm>
            <a:off x="3208150" y="7146167"/>
            <a:ext cx="2509890" cy="1015663"/>
          </a:xfrm>
          <a:prstGeom prst="rect">
            <a:avLst/>
          </a:prstGeom>
          <a:noFill/>
        </p:spPr>
        <p:txBody>
          <a:bodyPr wrap="square" anchor="ctr" anchorCtr="0">
            <a:noAutofit/>
          </a:bodyPr>
          <a:lstStyle/>
          <a:p>
            <a:pPr marL="0" marR="0" lvl="0" indent="0" algn="ctr" defTabSz="914400">
              <a:lnSpc>
                <a:spcPct val="100000"/>
              </a:lnSpc>
              <a:spcBef>
                <a:spcPts val="600"/>
              </a:spcBef>
              <a:spcAft>
                <a:spcPts val="600"/>
              </a:spcAft>
              <a:buClrTx/>
              <a:buSzTx/>
              <a:buFontTx/>
              <a:buNone/>
              <a:defRPr/>
            </a:pPr>
            <a:r>
              <a:rPr lang="fr-FR" sz="1800" b="0" i="0" u="none" strike="noStrike" cap="none" spc="0">
                <a:ln>
                  <a:noFill/>
                </a:ln>
                <a:solidFill>
                  <a:prstClr val="black"/>
                </a:solidFill>
                <a:latin typeface="Marianne"/>
                <a:ea typeface="+mn-ea"/>
                <a:cs typeface="+mn-cs"/>
              </a:rPr>
              <a:t>Conception, gestion des équipements numériques, etc.</a:t>
            </a:r>
            <a:endParaRPr/>
          </a:p>
        </p:txBody>
      </p:sp>
      <p:sp>
        <p:nvSpPr>
          <p:cNvPr id="56" name="ZoneTexte 55"/>
          <p:cNvSpPr txBox="1"/>
          <p:nvPr/>
        </p:nvSpPr>
        <p:spPr bwMode="auto">
          <a:xfrm>
            <a:off x="5781536" y="6297521"/>
            <a:ext cx="2928012" cy="1938992"/>
          </a:xfrm>
          <a:prstGeom prst="rect">
            <a:avLst/>
          </a:prstGeom>
          <a:noFill/>
        </p:spPr>
        <p:txBody>
          <a:bodyPr wrap="square" anchor="ctr" anchorCtr="0">
            <a:noAutofit/>
          </a:bodyPr>
          <a:lstStyle/>
          <a:p>
            <a:pPr marL="0" marR="0" lvl="0" indent="0" algn="ctr" defTabSz="914400">
              <a:lnSpc>
                <a:spcPct val="100000"/>
              </a:lnSpc>
              <a:spcBef>
                <a:spcPts val="600"/>
              </a:spcBef>
              <a:spcAft>
                <a:spcPts val="0"/>
              </a:spcAft>
              <a:buClrTx/>
              <a:buSzTx/>
              <a:buFontTx/>
              <a:buNone/>
              <a:defRPr/>
            </a:pPr>
            <a:r>
              <a:rPr lang="fr-FR" sz="1800" b="0" i="0" u="none" strike="noStrike" cap="none" spc="0">
                <a:ln>
                  <a:noFill/>
                </a:ln>
                <a:solidFill>
                  <a:prstClr val="white"/>
                </a:solidFill>
                <a:latin typeface="Marianne"/>
                <a:ea typeface="+mn-ea"/>
                <a:cs typeface="+mn-cs"/>
              </a:rPr>
              <a:t>Numérique abordé comme un levier de </a:t>
            </a:r>
            <a:r>
              <a:rPr lang="fr-FR" sz="1800" b="1" i="0" u="none" strike="noStrike" cap="none" spc="0">
                <a:ln>
                  <a:noFill/>
                </a:ln>
                <a:solidFill>
                  <a:prstClr val="white"/>
                </a:solidFill>
                <a:latin typeface="Marianne"/>
                <a:ea typeface="+mn-ea"/>
                <a:cs typeface="+mn-cs"/>
              </a:rPr>
              <a:t>décarbonation </a:t>
            </a:r>
            <a:r>
              <a:rPr lang="fr-FR" sz="1800" b="0" i="0" u="none" strike="noStrike" cap="none" spc="0">
                <a:ln>
                  <a:noFill/>
                </a:ln>
                <a:solidFill>
                  <a:prstClr val="white"/>
                </a:solidFill>
                <a:latin typeface="Marianne"/>
                <a:ea typeface="+mn-ea"/>
                <a:cs typeface="+mn-cs"/>
              </a:rPr>
              <a:t>et de </a:t>
            </a:r>
            <a:r>
              <a:rPr lang="fr-FR" sz="1800" b="1" i="0" u="none" strike="noStrike" cap="none" spc="0">
                <a:ln>
                  <a:noFill/>
                </a:ln>
                <a:solidFill>
                  <a:prstClr val="white"/>
                </a:solidFill>
                <a:latin typeface="Marianne"/>
                <a:ea typeface="+mn-ea"/>
                <a:cs typeface="+mn-cs"/>
              </a:rPr>
              <a:t>sobriété </a:t>
            </a:r>
            <a:r>
              <a:rPr lang="fr-FR" sz="1800" b="0" i="0" u="none" strike="noStrike" cap="none" spc="0">
                <a:ln>
                  <a:noFill/>
                </a:ln>
                <a:solidFill>
                  <a:prstClr val="white"/>
                </a:solidFill>
                <a:latin typeface="Marianne"/>
                <a:ea typeface="+mn-ea"/>
                <a:cs typeface="+mn-cs"/>
              </a:rPr>
              <a:t>pour le </a:t>
            </a:r>
            <a:r>
              <a:rPr lang="fr-FR" sz="1800" b="1" i="0" u="none" strike="noStrike" cap="none" spc="0">
                <a:ln>
                  <a:noFill/>
                </a:ln>
                <a:solidFill>
                  <a:prstClr val="white"/>
                </a:solidFill>
                <a:latin typeface="Marianne"/>
                <a:ea typeface="+mn-ea"/>
                <a:cs typeface="+mn-cs"/>
              </a:rPr>
              <a:t>fonctionnement de la collectivité</a:t>
            </a:r>
            <a:endParaRPr/>
          </a:p>
        </p:txBody>
      </p:sp>
      <p:sp>
        <p:nvSpPr>
          <p:cNvPr id="30" name="ZoneTexte 1"/>
          <p:cNvSpPr txBox="1"/>
          <p:nvPr/>
        </p:nvSpPr>
        <p:spPr bwMode="auto">
          <a:xfrm>
            <a:off x="355600" y="3995936"/>
            <a:ext cx="2659832" cy="1333128"/>
          </a:xfrm>
          <a:prstGeom prst="rightArrowCallout">
            <a:avLst>
              <a:gd name="adj1" fmla="val 26739"/>
              <a:gd name="adj2" fmla="val 29046"/>
              <a:gd name="adj3" fmla="val 31277"/>
              <a:gd name="adj4" fmla="val 76734"/>
            </a:avLst>
          </a:prstGeom>
          <a:solidFill>
            <a:srgbClr val="8064A2">
              <a:alpha val="26000"/>
            </a:srgbClr>
          </a:solidFill>
          <a:ln>
            <a:solidFill>
              <a:schemeClr val="tx2"/>
            </a:solidFill>
            <a:prstDash val="dashDot"/>
          </a:ln>
        </p:spPr>
        <p:txBody>
          <a:bodyPr wrap="square" rtlCol="0" anchor="ctr" anchorCtr="0">
            <a:noAutofit/>
          </a:bodyPr>
          <a:lstStyle/>
          <a:p>
            <a:pPr marL="0" marR="0" lvl="0" indent="0" algn="ctr" defTabSz="914400">
              <a:lnSpc>
                <a:spcPct val="100000"/>
              </a:lnSpc>
              <a:spcBef>
                <a:spcPts val="0"/>
              </a:spcBef>
              <a:spcAft>
                <a:spcPts val="0"/>
              </a:spcAft>
              <a:buClrTx/>
              <a:buSzTx/>
              <a:buFontTx/>
              <a:buNone/>
              <a:defRPr/>
            </a:pPr>
            <a:r>
              <a:rPr lang="fr-FR" sz="2400" b="1" i="0" u="sng" strike="noStrike" cap="none" spc="0">
                <a:ln>
                  <a:noFill/>
                </a:ln>
                <a:solidFill>
                  <a:srgbClr val="2C3176"/>
                </a:solidFill>
                <a:latin typeface="Marianne"/>
                <a:ea typeface="+mn-ea"/>
                <a:cs typeface="+mn-cs"/>
              </a:rPr>
              <a:t>En matière d’ambition </a:t>
            </a:r>
            <a:endParaRPr/>
          </a:p>
        </p:txBody>
      </p:sp>
      <p:sp>
        <p:nvSpPr>
          <p:cNvPr id="40" name="Cube 39"/>
          <p:cNvSpPr/>
          <p:nvPr/>
        </p:nvSpPr>
        <p:spPr bwMode="auto">
          <a:xfrm>
            <a:off x="11816274" y="4460776"/>
            <a:ext cx="3176705" cy="3701053"/>
          </a:xfrm>
          <a:prstGeom prst="cube">
            <a:avLst>
              <a:gd name="adj" fmla="val 4408"/>
            </a:avLst>
          </a:prstGeom>
          <a:solidFill>
            <a:srgbClr val="274084"/>
          </a:solidFill>
          <a:ln w="12700" cap="flat" cmpd="sng" algn="ctr">
            <a:noFill/>
            <a:prstDash val="solid"/>
            <a:miter lim="800000"/>
          </a:ln>
          <a:effectLst/>
        </p:spPr>
        <p:txBody>
          <a:bodyPr lIns="243785" tIns="121892" rIns="243785" bIns="121892" anchor="ctr"/>
          <a:lstStyle/>
          <a:p>
            <a:pPr marL="0" marR="0" lvl="0" indent="0" algn="ctr" defTabSz="1828434">
              <a:lnSpc>
                <a:spcPct val="100000"/>
              </a:lnSpc>
              <a:spcBef>
                <a:spcPts val="0"/>
              </a:spcBef>
              <a:spcAft>
                <a:spcPts val="0"/>
              </a:spcAft>
              <a:buClrTx/>
              <a:buSzTx/>
              <a:buFontTx/>
              <a:buNone/>
              <a:defRPr/>
            </a:pPr>
            <a:endParaRPr lang="fr-FR" sz="3600" b="0" i="0" u="none" strike="noStrike" cap="none" spc="0">
              <a:ln>
                <a:noFill/>
              </a:ln>
              <a:solidFill>
                <a:prstClr val="white"/>
              </a:solidFill>
              <a:latin typeface="Lato Light"/>
              <a:ea typeface="+mn-ea"/>
              <a:cs typeface="+mn-cs"/>
            </a:endParaRPr>
          </a:p>
        </p:txBody>
      </p:sp>
      <p:sp>
        <p:nvSpPr>
          <p:cNvPr id="41" name="Rectangular Callout 56"/>
          <p:cNvSpPr/>
          <p:nvPr/>
        </p:nvSpPr>
        <p:spPr bwMode="auto">
          <a:xfrm>
            <a:off x="11857848" y="2555776"/>
            <a:ext cx="2954543" cy="487351"/>
          </a:xfrm>
          <a:prstGeom prst="wedgeRectCallout">
            <a:avLst>
              <a:gd name="adj1" fmla="val -22763"/>
              <a:gd name="adj2" fmla="val 116536"/>
            </a:avLst>
          </a:prstGeom>
          <a:solidFill>
            <a:srgbClr val="274084"/>
          </a:solidFill>
          <a:ln w="12700" cap="flat" cmpd="sng" algn="ctr">
            <a:noFill/>
            <a:prstDash val="solid"/>
            <a:miter lim="800000"/>
          </a:ln>
          <a:effectLst/>
        </p:spPr>
        <p:txBody>
          <a:bodyPr lIns="121917" tIns="60958" rIns="121917" bIns="60958" anchor="ctr"/>
          <a:lstStyle/>
          <a:p>
            <a:pPr marL="0" marR="0" lvl="0" indent="0" algn="ctr" defTabSz="1828434">
              <a:lnSpc>
                <a:spcPct val="100000"/>
              </a:lnSpc>
              <a:spcBef>
                <a:spcPts val="0"/>
              </a:spcBef>
              <a:spcAft>
                <a:spcPts val="0"/>
              </a:spcAft>
              <a:buClrTx/>
              <a:buSzTx/>
              <a:buFontTx/>
              <a:buNone/>
              <a:defRPr/>
            </a:pPr>
            <a:r>
              <a:rPr lang="fr-FR" sz="2000" b="1" i="0" u="none" strike="noStrike" cap="none" spc="0">
                <a:ln>
                  <a:noFill/>
                </a:ln>
                <a:solidFill>
                  <a:prstClr val="white"/>
                </a:solidFill>
                <a:latin typeface="Marianne"/>
                <a:ea typeface="+mn-ea"/>
                <a:cs typeface="Lato Regular"/>
              </a:rPr>
              <a:t>Le territoire </a:t>
            </a:r>
            <a:endParaRPr/>
          </a:p>
        </p:txBody>
      </p:sp>
      <p:cxnSp>
        <p:nvCxnSpPr>
          <p:cNvPr id="42" name="Straight Arrow Connector 64"/>
          <p:cNvCxnSpPr>
            <a:cxnSpLocks/>
          </p:cNvCxnSpPr>
          <p:nvPr/>
        </p:nvCxnSpPr>
        <p:spPr bwMode="auto">
          <a:xfrm flipH="1" flipV="1">
            <a:off x="12334736" y="3393976"/>
            <a:ext cx="1812" cy="1485779"/>
          </a:xfrm>
          <a:prstGeom prst="straightConnector1">
            <a:avLst/>
          </a:prstGeom>
          <a:noFill/>
          <a:ln w="6350" cap="flat" cmpd="sng" algn="ctr">
            <a:solidFill>
              <a:sysClr val="window" lastClr="FFFFFF">
                <a:lumMod val="65000"/>
              </a:sysClr>
            </a:solidFill>
            <a:prstDash val="dash"/>
            <a:miter lim="800000"/>
            <a:headEnd type="diamond" w="med" len="med"/>
            <a:tailEnd type="diamond" w="med" len="med"/>
          </a:ln>
          <a:effectLst/>
        </p:spPr>
      </p:cxnSp>
      <p:sp>
        <p:nvSpPr>
          <p:cNvPr id="45" name="ZoneTexte 56"/>
          <p:cNvSpPr txBox="1"/>
          <p:nvPr/>
        </p:nvSpPr>
        <p:spPr bwMode="auto">
          <a:xfrm>
            <a:off x="11891711" y="4849721"/>
            <a:ext cx="2919067" cy="2862792"/>
          </a:xfrm>
          <a:prstGeom prst="rect">
            <a:avLst/>
          </a:prstGeom>
          <a:noFill/>
        </p:spPr>
        <p:txBody>
          <a:bodyPr wrap="square" anchor="ctr" anchorCtr="0">
            <a:noAutofit/>
          </a:bodyPr>
          <a:lstStyle/>
          <a:p>
            <a:pPr marL="0" marR="0" lvl="0" indent="0" algn="ctr" defTabSz="914400">
              <a:lnSpc>
                <a:spcPct val="100000"/>
              </a:lnSpc>
              <a:spcBef>
                <a:spcPts val="600"/>
              </a:spcBef>
              <a:spcAft>
                <a:spcPts val="600"/>
              </a:spcAft>
              <a:buClrTx/>
              <a:buSzTx/>
              <a:buFontTx/>
              <a:buNone/>
              <a:defRPr/>
            </a:pPr>
            <a:r>
              <a:rPr lang="fr-FR" sz="1800" b="0" i="0" u="none" strike="noStrike" cap="none" spc="0">
                <a:ln>
                  <a:noFill/>
                </a:ln>
                <a:solidFill>
                  <a:prstClr val="white"/>
                </a:solidFill>
                <a:latin typeface="Marianne"/>
                <a:ea typeface="+mn-ea"/>
                <a:cs typeface="+mn-cs"/>
              </a:rPr>
              <a:t>Numérique abordé comme un outil au service de la </a:t>
            </a:r>
            <a:r>
              <a:rPr lang="fr-FR" sz="1800" b="1" i="0" u="none" strike="noStrike" cap="none" spc="0">
                <a:ln>
                  <a:noFill/>
                </a:ln>
                <a:solidFill>
                  <a:prstClr val="white"/>
                </a:solidFill>
                <a:latin typeface="Marianne"/>
                <a:ea typeface="+mn-ea"/>
                <a:cs typeface="+mn-cs"/>
              </a:rPr>
              <a:t>transition écologique du territoire</a:t>
            </a:r>
            <a:r>
              <a:rPr lang="fr-FR" sz="1800" b="0" i="0" u="none" strike="noStrike" cap="none" spc="0">
                <a:ln>
                  <a:noFill/>
                </a:ln>
                <a:solidFill>
                  <a:prstClr val="white"/>
                </a:solidFill>
                <a:latin typeface="Marianne"/>
                <a:ea typeface="+mn-ea"/>
                <a:cs typeface="+mn-cs"/>
              </a:rPr>
              <a:t> sur le périmètre de compétences </a:t>
            </a:r>
            <a:r>
              <a:rPr lang="fr-FR" sz="1800" b="1" i="0" u="none" strike="noStrike" cap="none" spc="0">
                <a:ln>
                  <a:noFill/>
                </a:ln>
                <a:solidFill>
                  <a:prstClr val="white"/>
                </a:solidFill>
                <a:latin typeface="Marianne"/>
                <a:ea typeface="+mn-ea"/>
                <a:cs typeface="+mn-cs"/>
              </a:rPr>
              <a:t>de la collectivité ou de l’intercommunalité</a:t>
            </a:r>
            <a:endParaRPr/>
          </a:p>
        </p:txBody>
      </p:sp>
      <p:sp>
        <p:nvSpPr>
          <p:cNvPr id="47" name="ZoneTexte 55"/>
          <p:cNvSpPr txBox="1"/>
          <p:nvPr/>
        </p:nvSpPr>
        <p:spPr bwMode="auto">
          <a:xfrm>
            <a:off x="8829536" y="5719874"/>
            <a:ext cx="2928012" cy="1938992"/>
          </a:xfrm>
          <a:prstGeom prst="rect">
            <a:avLst/>
          </a:prstGeom>
          <a:noFill/>
        </p:spPr>
        <p:txBody>
          <a:bodyPr wrap="square" anchor="ctr" anchorCtr="0">
            <a:noAutofit/>
          </a:bodyPr>
          <a:lstStyle/>
          <a:p>
            <a:pPr marL="0" marR="0" lvl="0" indent="0" algn="ctr" defTabSz="914400">
              <a:lnSpc>
                <a:spcPct val="100000"/>
              </a:lnSpc>
              <a:spcBef>
                <a:spcPts val="600"/>
              </a:spcBef>
              <a:spcAft>
                <a:spcPts val="0"/>
              </a:spcAft>
              <a:buClrTx/>
              <a:buSzTx/>
              <a:buFontTx/>
              <a:buNone/>
              <a:defRPr/>
            </a:pPr>
            <a:r>
              <a:rPr lang="fr-FR" sz="1800" b="0" i="0" u="none" strike="noStrike" cap="none" spc="0">
                <a:ln>
                  <a:noFill/>
                </a:ln>
                <a:solidFill>
                  <a:prstClr val="white"/>
                </a:solidFill>
                <a:latin typeface="Marianne"/>
                <a:ea typeface="+mn-ea"/>
                <a:cs typeface="+mn-cs"/>
              </a:rPr>
              <a:t>Numérique abordé comme un levier de </a:t>
            </a:r>
            <a:r>
              <a:rPr lang="fr-FR" sz="1800" b="1" i="0" u="none" strike="noStrike" cap="none" spc="0">
                <a:ln>
                  <a:noFill/>
                </a:ln>
                <a:solidFill>
                  <a:prstClr val="white"/>
                </a:solidFill>
                <a:latin typeface="Marianne"/>
                <a:ea typeface="+mn-ea"/>
                <a:cs typeface="+mn-cs"/>
              </a:rPr>
              <a:t>décarbonation </a:t>
            </a:r>
            <a:r>
              <a:rPr lang="fr-FR" sz="1800" b="0" i="0" u="none" strike="noStrike" cap="none" spc="0">
                <a:ln>
                  <a:noFill/>
                </a:ln>
                <a:solidFill>
                  <a:prstClr val="white"/>
                </a:solidFill>
                <a:latin typeface="Marianne"/>
                <a:ea typeface="+mn-ea"/>
                <a:cs typeface="+mn-cs"/>
              </a:rPr>
              <a:t>et de </a:t>
            </a:r>
            <a:r>
              <a:rPr lang="fr-FR" sz="1800" b="1" i="0" u="none" strike="noStrike" cap="none" spc="0">
                <a:ln>
                  <a:noFill/>
                </a:ln>
                <a:solidFill>
                  <a:prstClr val="white"/>
                </a:solidFill>
                <a:latin typeface="Marianne"/>
                <a:ea typeface="+mn-ea"/>
                <a:cs typeface="+mn-cs"/>
              </a:rPr>
              <a:t>sobriété </a:t>
            </a:r>
            <a:r>
              <a:rPr lang="fr-FR" sz="1800" b="0" i="0" u="none" strike="noStrike" cap="none" spc="0">
                <a:ln>
                  <a:noFill/>
                </a:ln>
                <a:solidFill>
                  <a:prstClr val="white"/>
                </a:solidFill>
                <a:latin typeface="Marianne"/>
                <a:ea typeface="+mn-ea"/>
                <a:cs typeface="+mn-cs"/>
              </a:rPr>
              <a:t>pour le </a:t>
            </a:r>
            <a:r>
              <a:rPr lang="fr-FR" sz="1800" b="1" i="0" u="none" strike="noStrike" cap="none" spc="0">
                <a:ln>
                  <a:noFill/>
                </a:ln>
                <a:solidFill>
                  <a:prstClr val="white"/>
                </a:solidFill>
                <a:latin typeface="Marianne"/>
                <a:ea typeface="+mn-ea"/>
                <a:cs typeface="+mn-cs"/>
              </a:rPr>
              <a:t>fonctionnement de l’intercommunalité</a:t>
            </a:r>
            <a:endParaRPr/>
          </a:p>
        </p:txBody>
      </p:sp>
      <p:sp>
        <p:nvSpPr>
          <p:cNvPr id="3" name="Title 2"/>
          <p:cNvSpPr>
            <a:spLocks noGrp="1"/>
          </p:cNvSpPr>
          <p:nvPr>
            <p:ph type="title"/>
          </p:nvPr>
        </p:nvSpPr>
        <p:spPr bwMode="auto">
          <a:xfrm>
            <a:off x="1000517" y="471574"/>
            <a:ext cx="14254967" cy="615553"/>
          </a:xfrm>
        </p:spPr>
        <p:txBody>
          <a:bodyPr/>
          <a:lstStyle/>
          <a:p>
            <a:pPr>
              <a:defRPr/>
            </a:pPr>
            <a:r>
              <a:rPr lang="fr-FR" sz="4000" b="1" i="0" u="none" strike="noStrike" cap="none" spc="-75">
                <a:ln>
                  <a:noFill/>
                </a:ln>
                <a:solidFill>
                  <a:srgbClr val="2C3176"/>
                </a:solidFill>
                <a:ea typeface="Marianne ExtraBold"/>
                <a:cs typeface="Marianne"/>
              </a:rPr>
              <a:t>Périmètre de la démarche</a:t>
            </a:r>
            <a:endParaRPr lang="fr-FR" sz="4000">
              <a:cs typeface="Marianne"/>
            </a:endParaRPr>
          </a:p>
        </p:txBody>
      </p:sp>
      <p:sp>
        <p:nvSpPr>
          <p:cNvPr id="28" name="Flowchart: Alternate Process 27"/>
          <p:cNvSpPr/>
          <p:nvPr/>
        </p:nvSpPr>
        <p:spPr bwMode="auto">
          <a:xfrm>
            <a:off x="1313681" y="1327162"/>
            <a:ext cx="13537504" cy="961862"/>
          </a:xfrm>
          <a:prstGeom prst="flowChartAlternate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r>
              <a:rPr lang="fr-FR" sz="1600" b="0" i="0" u="none" strike="noStrike" cap="none" spc="0">
                <a:ln>
                  <a:noFill/>
                </a:ln>
                <a:solidFill>
                  <a:srgbClr val="274084"/>
                </a:solidFill>
                <a:latin typeface="Marianne"/>
                <a:ea typeface="+mn-ea"/>
                <a:cs typeface="+mn-cs"/>
              </a:rPr>
              <a:t>Il est important de </a:t>
            </a:r>
            <a:r>
              <a:rPr lang="fr-FR" sz="1600" b="1" i="0" u="none" strike="noStrike" cap="none" spc="0">
                <a:ln>
                  <a:noFill/>
                </a:ln>
                <a:solidFill>
                  <a:srgbClr val="274084"/>
                </a:solidFill>
                <a:latin typeface="Marianne"/>
                <a:ea typeface="+mn-ea"/>
                <a:cs typeface="+mn-cs"/>
              </a:rPr>
              <a:t>déterminer dès le début de la démarche le périmètre à adresser sur le sujet du Numérique responsable</a:t>
            </a:r>
            <a:r>
              <a:rPr lang="fr-FR" sz="1600" b="0" i="0" u="none" strike="noStrike" cap="none" spc="0">
                <a:ln>
                  <a:noFill/>
                </a:ln>
                <a:solidFill>
                  <a:srgbClr val="274084"/>
                </a:solidFill>
                <a:latin typeface="Marianne"/>
                <a:ea typeface="+mn-ea"/>
                <a:cs typeface="+mn-cs"/>
              </a:rPr>
              <a:t>. </a:t>
            </a:r>
            <a:br>
              <a:rPr lang="fr-FR" sz="1600" b="0" i="0" u="none" strike="noStrike" cap="none" spc="0">
                <a:ln>
                  <a:noFill/>
                </a:ln>
                <a:solidFill>
                  <a:srgbClr val="274084"/>
                </a:solidFill>
                <a:latin typeface="Marianne"/>
                <a:ea typeface="+mn-ea"/>
                <a:cs typeface="+mn-cs"/>
              </a:rPr>
            </a:br>
            <a:r>
              <a:rPr lang="fr-FR" sz="1600" b="1" i="0" u="none" strike="noStrike" cap="none" spc="0">
                <a:ln>
                  <a:noFill/>
                </a:ln>
                <a:solidFill>
                  <a:srgbClr val="274084"/>
                </a:solidFill>
                <a:latin typeface="Marianne"/>
                <a:ea typeface="+mn-ea"/>
                <a:cs typeface="+mn-cs"/>
              </a:rPr>
              <a:t>La DSI et les services de la collectivité constituent généralement le périmètre minimal à adresser</a:t>
            </a:r>
            <a:r>
              <a:rPr lang="fr-FR" sz="1600" b="0" i="0" u="none" strike="noStrike" cap="none" spc="0">
                <a:ln>
                  <a:noFill/>
                </a:ln>
                <a:solidFill>
                  <a:srgbClr val="274084"/>
                </a:solidFill>
                <a:latin typeface="Marianne"/>
                <a:ea typeface="+mn-ea"/>
                <a:cs typeface="+mn-cs"/>
              </a:rPr>
              <a:t>. En fonction de </a:t>
            </a:r>
            <a:r>
              <a:rPr lang="fr-FR" sz="1600" b="1" i="0" u="none" strike="noStrike" cap="none" spc="0">
                <a:ln>
                  <a:noFill/>
                </a:ln>
                <a:solidFill>
                  <a:srgbClr val="274084"/>
                </a:solidFill>
                <a:latin typeface="Marianne"/>
                <a:ea typeface="+mn-ea"/>
                <a:cs typeface="+mn-cs"/>
              </a:rPr>
              <a:t>l’ambition </a:t>
            </a:r>
            <a:r>
              <a:rPr lang="fr-FR" sz="1600" b="1">
                <a:solidFill>
                  <a:srgbClr val="274084"/>
                </a:solidFill>
                <a:latin typeface="Marianne"/>
              </a:rPr>
              <a:t>que notre collectivité souhaite</a:t>
            </a:r>
            <a:r>
              <a:rPr lang="fr-FR" sz="1600" b="1" i="0" u="none" strike="noStrike" cap="none" spc="0">
                <a:ln>
                  <a:noFill/>
                </a:ln>
                <a:solidFill>
                  <a:srgbClr val="274084"/>
                </a:solidFill>
                <a:latin typeface="Marianne"/>
                <a:ea typeface="+mn-ea"/>
                <a:cs typeface="+mn-cs"/>
              </a:rPr>
              <a:t> porter</a:t>
            </a:r>
            <a:r>
              <a:rPr lang="fr-FR" sz="1600" b="0" i="0" u="none" strike="noStrike" cap="none" spc="0">
                <a:ln>
                  <a:noFill/>
                </a:ln>
                <a:solidFill>
                  <a:srgbClr val="274084"/>
                </a:solidFill>
                <a:latin typeface="Marianne"/>
                <a:ea typeface="+mn-ea"/>
                <a:cs typeface="+mn-cs"/>
              </a:rPr>
              <a:t>, l’</a:t>
            </a:r>
            <a:r>
              <a:rPr lang="fr-FR" sz="1600">
                <a:solidFill>
                  <a:srgbClr val="274084"/>
                </a:solidFill>
                <a:latin typeface="Marianne"/>
              </a:rPr>
              <a:t>engagement peut se faire </a:t>
            </a:r>
            <a:r>
              <a:rPr lang="fr-FR" sz="1600" b="1" i="0" u="none" strike="noStrike" cap="none" spc="0">
                <a:ln>
                  <a:noFill/>
                </a:ln>
                <a:solidFill>
                  <a:srgbClr val="274084"/>
                </a:solidFill>
                <a:latin typeface="Marianne"/>
                <a:ea typeface="+mn-ea"/>
                <a:cs typeface="+mn-cs"/>
              </a:rPr>
              <a:t>sur un périmètre plus large</a:t>
            </a:r>
            <a:r>
              <a:rPr lang="fr-FR" sz="1600" b="0" i="0" u="none" strike="noStrike" cap="none" spc="0">
                <a:ln>
                  <a:noFill/>
                </a:ln>
                <a:solidFill>
                  <a:srgbClr val="274084"/>
                </a:solidFill>
                <a:latin typeface="Marianne"/>
                <a:ea typeface="+mn-ea"/>
                <a:cs typeface="+mn-cs"/>
              </a:rPr>
              <a:t>, à savoir </a:t>
            </a:r>
            <a:r>
              <a:rPr lang="fr-FR" sz="1600" b="1" i="0" u="none" strike="noStrike" cap="none" spc="0">
                <a:ln>
                  <a:noFill/>
                </a:ln>
                <a:solidFill>
                  <a:srgbClr val="274084"/>
                </a:solidFill>
                <a:latin typeface="Marianne"/>
                <a:ea typeface="+mn-ea"/>
                <a:cs typeface="+mn-cs"/>
              </a:rPr>
              <a:t>l’intercommunalité ou/et le territoire</a:t>
            </a:r>
            <a:r>
              <a:rPr lang="fr-FR" sz="1600" b="0" i="0" u="none" strike="noStrike" cap="none" spc="0">
                <a:ln>
                  <a:noFill/>
                </a:ln>
                <a:solidFill>
                  <a:srgbClr val="274084"/>
                </a:solidFill>
                <a:latin typeface="Marianne"/>
                <a:ea typeface="+mn-ea"/>
                <a:cs typeface="+mn-cs"/>
              </a:rPr>
              <a:t>. </a:t>
            </a:r>
            <a:endParaRPr/>
          </a:p>
        </p:txBody>
      </p:sp>
      <p:sp>
        <p:nvSpPr>
          <p:cNvPr id="34" name="TextBox 33"/>
          <p:cNvSpPr txBox="1"/>
          <p:nvPr/>
        </p:nvSpPr>
        <p:spPr bwMode="auto">
          <a:xfrm>
            <a:off x="7119888" y="8382157"/>
            <a:ext cx="6408712" cy="653986"/>
          </a:xfrm>
          <a:prstGeom prst="roundRect">
            <a:avLst>
              <a:gd name="adj" fmla="val 16667"/>
            </a:avLst>
          </a:prstGeom>
          <a:solidFill>
            <a:srgbClr val="FFFDF3"/>
          </a:solidFill>
          <a:ln w="12700">
            <a:solidFill>
              <a:srgbClr val="274084"/>
            </a:solidFill>
            <a:prstDash val="dashDot"/>
          </a:ln>
        </p:spPr>
        <p:txBody>
          <a:bodyPr vert="horz" wrap="square" lIns="91440" tIns="360000" rIns="91440" bIns="45720" rtlCol="0" anchor="ctr" anchorCtr="0">
            <a:noAutofit/>
          </a:bodyPr>
          <a:lstStyle/>
          <a:p>
            <a:pPr marL="342900" indent="-342900">
              <a:buFont typeface="Arial"/>
              <a:buChar char="•"/>
              <a:defRPr/>
            </a:pPr>
            <a:r>
              <a:rPr lang="fr-FR" b="1" i="1">
                <a:latin typeface="Marianne"/>
              </a:rPr>
              <a:t>Le choix du périmètre est à effectuer en séance </a:t>
            </a:r>
            <a:endParaRPr/>
          </a:p>
          <a:p>
            <a:pPr marL="342900" indent="-342900">
              <a:buFont typeface="Arial"/>
              <a:buChar char="•"/>
              <a:defRPr/>
            </a:pPr>
            <a:r>
              <a:rPr lang="fr-FR" b="1" i="1">
                <a:latin typeface="Marianne"/>
              </a:rPr>
              <a:t>Griser les blocs qui ne sont pas dans le périmètre</a:t>
            </a:r>
            <a:endParaRPr/>
          </a:p>
          <a:p>
            <a:pPr algn="ctr">
              <a:defRPr/>
            </a:pPr>
            <a:endParaRPr lang="fr-FR" b="1" i="1">
              <a:latin typeface="Marianne"/>
            </a:endParaRPr>
          </a:p>
        </p:txBody>
      </p:sp>
      <p:sp>
        <p:nvSpPr>
          <p:cNvPr id="66" name="TextBox 65"/>
          <p:cNvSpPr txBox="1"/>
          <p:nvPr/>
        </p:nvSpPr>
        <p:spPr bwMode="auto">
          <a:xfrm>
            <a:off x="4095552" y="8316416"/>
            <a:ext cx="2304256" cy="363716"/>
          </a:xfrm>
          <a:prstGeom prst="roundRect">
            <a:avLst>
              <a:gd name="adj" fmla="val 16667"/>
            </a:avLst>
          </a:prstGeom>
          <a:noFill/>
          <a:ln w="12700">
            <a:noFill/>
            <a:prstDash val="dashDot"/>
          </a:ln>
        </p:spPr>
        <p:txBody>
          <a:bodyPr vert="horz" wrap="square" lIns="91440" tIns="360000" rIns="91440" bIns="45720" rtlCol="0" anchor="t" anchorCtr="0">
            <a:noAutofit/>
          </a:bodyPr>
          <a:lstStyle/>
          <a:p>
            <a:pPr>
              <a:defRPr/>
            </a:pPr>
            <a:r>
              <a:rPr lang="fr-FR" sz="2000" b="1" i="1">
                <a:solidFill>
                  <a:srgbClr val="2C3176"/>
                </a:solidFill>
                <a:latin typeface="Marianne"/>
              </a:rPr>
              <a:t>Hors périmètre</a:t>
            </a:r>
            <a:endParaRPr/>
          </a:p>
          <a:p>
            <a:pPr>
              <a:defRPr/>
            </a:pPr>
            <a:endParaRPr lang="fr-FR" sz="2000" b="1" i="1">
              <a:solidFill>
                <a:srgbClr val="2C3176"/>
              </a:solidFill>
              <a:latin typeface="Marianne"/>
            </a:endParaRPr>
          </a:p>
          <a:p>
            <a:pPr>
              <a:defRPr/>
            </a:pPr>
            <a:endParaRPr lang="fr-FR" sz="2000" b="1" i="1">
              <a:solidFill>
                <a:srgbClr val="2C3176"/>
              </a:solidFill>
              <a:latin typeface="Marianne"/>
            </a:endParaRPr>
          </a:p>
        </p:txBody>
      </p:sp>
      <p:sp>
        <p:nvSpPr>
          <p:cNvPr id="67" name="ZoneTexte 1"/>
          <p:cNvSpPr txBox="1"/>
          <p:nvPr/>
        </p:nvSpPr>
        <p:spPr bwMode="auto">
          <a:xfrm>
            <a:off x="3134273" y="8630749"/>
            <a:ext cx="961279" cy="389038"/>
          </a:xfrm>
          <a:prstGeom prst="rect">
            <a:avLst/>
          </a:prstGeom>
          <a:solidFill>
            <a:schemeClr val="bg1">
              <a:lumMod val="85000"/>
            </a:schemeClr>
          </a:solidFill>
          <a:ln w="12700" cap="flat" cmpd="sng" algn="ctr">
            <a:noFill/>
            <a:prstDash val="solid"/>
            <a:miter lim="800000"/>
          </a:ln>
          <a:effectLst/>
        </p:spPr>
        <p:txBody>
          <a:bodyPr lIns="243785" tIns="121892" rIns="243785" bIns="121892" anchor="ctr"/>
          <a:lstStyle>
            <a:defPPr>
              <a:defRPr lang="fr-FR"/>
            </a:defPPr>
            <a:lvl1pPr marR="0" lvl="0" indent="0" algn="ctr" defTabSz="1828434">
              <a:lnSpc>
                <a:spcPct val="100000"/>
              </a:lnSpc>
              <a:spcBef>
                <a:spcPts val="0"/>
              </a:spcBef>
              <a:spcAft>
                <a:spcPts val="0"/>
              </a:spcAft>
              <a:buClrTx/>
              <a:buSzTx/>
              <a:buFontTx/>
              <a:buNone/>
              <a:defRPr sz="3600" b="0" i="0" u="none" strike="noStrike" cap="none" spc="0">
                <a:ln>
                  <a:noFill/>
                </a:ln>
                <a:solidFill>
                  <a:prstClr val="white"/>
                </a:solidFill>
                <a:latin typeface="Lato Light"/>
              </a:defRPr>
            </a:lvl1pPr>
          </a:lstStyle>
          <a:p>
            <a:pPr>
              <a:defRPr/>
            </a:pPr>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26" name="Picture 2" descr="shallow focus photography of road with forward arrow illustration"/>
          <p:cNvPicPr>
            <a:picLocks noChangeAspect="1" noChangeArrowheads="1"/>
          </p:cNvPicPr>
          <p:nvPr/>
        </p:nvPicPr>
        <p:blipFill>
          <a:blip r:embed="rId2">
            <a:duotone>
              <a:prstClr val="black"/>
              <a:schemeClr val="accent1">
                <a:tint val="45000"/>
                <a:satMod val="400000"/>
              </a:schemeClr>
            </a:duotone>
          </a:blip>
          <a:srcRect r="2361"/>
          <a:stretch/>
        </p:blipFill>
        <p:spPr bwMode="auto">
          <a:xfrm>
            <a:off x="9229417" y="742894"/>
            <a:ext cx="5855933" cy="7569200"/>
          </a:xfrm>
          <a:prstGeom prst="rect">
            <a:avLst/>
          </a:prstGeom>
        </p:spPr>
      </p:pic>
      <p:grpSp>
        <p:nvGrpSpPr>
          <p:cNvPr id="11" name="object 11"/>
          <p:cNvGrpSpPr/>
          <p:nvPr/>
        </p:nvGrpSpPr>
        <p:grpSpPr bwMode="auto">
          <a:xfrm>
            <a:off x="2672695" y="2403126"/>
            <a:ext cx="6182424" cy="4069715"/>
            <a:chOff x="2535821" y="2403126"/>
            <a:chExt cx="6319298" cy="4069715"/>
          </a:xfrm>
        </p:grpSpPr>
        <p:sp>
          <p:nvSpPr>
            <p:cNvPr id="12" name="object 12"/>
            <p:cNvSpPr/>
            <p:nvPr/>
          </p:nvSpPr>
          <p:spPr bwMode="auto">
            <a:xfrm>
              <a:off x="4140942" y="2403126"/>
              <a:ext cx="2703830" cy="4069715"/>
            </a:xfrm>
            <a:custGeom>
              <a:avLst/>
              <a:gdLst/>
              <a:ahLst/>
              <a:cxnLst/>
              <a:rect l="l" t="t" r="r" b="b"/>
              <a:pathLst>
                <a:path w="2703829" h="4069715" extrusionOk="0">
                  <a:moveTo>
                    <a:pt x="1179334" y="0"/>
                  </a:moveTo>
                  <a:lnTo>
                    <a:pt x="0" y="1179372"/>
                  </a:lnTo>
                  <a:lnTo>
                    <a:pt x="846429" y="2025776"/>
                  </a:lnTo>
                  <a:lnTo>
                    <a:pt x="89509" y="2887649"/>
                  </a:lnTo>
                  <a:lnTo>
                    <a:pt x="1271308" y="4069448"/>
                  </a:lnTo>
                  <a:lnTo>
                    <a:pt x="2417838" y="2763862"/>
                  </a:lnTo>
                  <a:lnTo>
                    <a:pt x="2449341" y="2726436"/>
                  </a:lnTo>
                  <a:lnTo>
                    <a:pt x="2478995" y="2688029"/>
                  </a:lnTo>
                  <a:lnTo>
                    <a:pt x="2506802" y="2648701"/>
                  </a:lnTo>
                  <a:lnTo>
                    <a:pt x="2532764" y="2608512"/>
                  </a:lnTo>
                  <a:lnTo>
                    <a:pt x="2556882" y="2567521"/>
                  </a:lnTo>
                  <a:lnTo>
                    <a:pt x="2579159" y="2525788"/>
                  </a:lnTo>
                  <a:lnTo>
                    <a:pt x="2599597" y="2483370"/>
                  </a:lnTo>
                  <a:lnTo>
                    <a:pt x="2618197" y="2440329"/>
                  </a:lnTo>
                  <a:lnTo>
                    <a:pt x="2634961" y="2396724"/>
                  </a:lnTo>
                  <a:lnTo>
                    <a:pt x="2649891" y="2352613"/>
                  </a:lnTo>
                  <a:lnTo>
                    <a:pt x="2662990" y="2308056"/>
                  </a:lnTo>
                  <a:lnTo>
                    <a:pt x="2674259" y="2263112"/>
                  </a:lnTo>
                  <a:lnTo>
                    <a:pt x="2683699" y="2217841"/>
                  </a:lnTo>
                  <a:lnTo>
                    <a:pt x="2691314" y="2172303"/>
                  </a:lnTo>
                  <a:lnTo>
                    <a:pt x="2697104" y="2126555"/>
                  </a:lnTo>
                  <a:lnTo>
                    <a:pt x="2701072" y="2080659"/>
                  </a:lnTo>
                  <a:lnTo>
                    <a:pt x="2703220" y="2034673"/>
                  </a:lnTo>
                  <a:lnTo>
                    <a:pt x="2703549" y="1988656"/>
                  </a:lnTo>
                  <a:lnTo>
                    <a:pt x="2702062" y="1942668"/>
                  </a:lnTo>
                  <a:lnTo>
                    <a:pt x="2698760" y="1896769"/>
                  </a:lnTo>
                  <a:lnTo>
                    <a:pt x="2693645" y="1851016"/>
                  </a:lnTo>
                  <a:lnTo>
                    <a:pt x="2686720" y="1805471"/>
                  </a:lnTo>
                  <a:lnTo>
                    <a:pt x="2677985" y="1760193"/>
                  </a:lnTo>
                  <a:lnTo>
                    <a:pt x="2667444" y="1715239"/>
                  </a:lnTo>
                  <a:lnTo>
                    <a:pt x="2655097" y="1670671"/>
                  </a:lnTo>
                  <a:lnTo>
                    <a:pt x="2640947" y="1626548"/>
                  </a:lnTo>
                  <a:lnTo>
                    <a:pt x="2624996" y="1582927"/>
                  </a:lnTo>
                  <a:lnTo>
                    <a:pt x="2607246" y="1539870"/>
                  </a:lnTo>
                  <a:lnTo>
                    <a:pt x="2587698" y="1497436"/>
                  </a:lnTo>
                  <a:lnTo>
                    <a:pt x="2566354" y="1455683"/>
                  </a:lnTo>
                  <a:lnTo>
                    <a:pt x="2543217" y="1414671"/>
                  </a:lnTo>
                  <a:lnTo>
                    <a:pt x="2518288" y="1374460"/>
                  </a:lnTo>
                  <a:lnTo>
                    <a:pt x="2491570" y="1335108"/>
                  </a:lnTo>
                  <a:lnTo>
                    <a:pt x="2463063" y="1296676"/>
                  </a:lnTo>
                  <a:lnTo>
                    <a:pt x="2432770" y="1259222"/>
                  </a:lnTo>
                  <a:lnTo>
                    <a:pt x="2400694" y="1222806"/>
                  </a:lnTo>
                  <a:lnTo>
                    <a:pt x="2366835" y="1187488"/>
                  </a:lnTo>
                  <a:lnTo>
                    <a:pt x="1179334" y="0"/>
                  </a:lnTo>
                  <a:close/>
                </a:path>
              </a:pathLst>
            </a:custGeom>
            <a:solidFill>
              <a:srgbClr val="2C3176"/>
            </a:solidFill>
          </p:spPr>
          <p:txBody>
            <a:bodyPr wrap="square" lIns="0" tIns="0" rIns="0" bIns="0" rtlCol="0"/>
            <a:lstStyle/>
            <a:p>
              <a:pPr>
                <a:defRPr/>
              </a:pPr>
              <a:endParaRPr/>
            </a:p>
          </p:txBody>
        </p:sp>
        <p:sp>
          <p:nvSpPr>
            <p:cNvPr id="13" name="object 13"/>
            <p:cNvSpPr/>
            <p:nvPr/>
          </p:nvSpPr>
          <p:spPr bwMode="auto">
            <a:xfrm>
              <a:off x="2535821" y="4011942"/>
              <a:ext cx="6319298" cy="852169"/>
            </a:xfrm>
            <a:custGeom>
              <a:avLst/>
              <a:gdLst/>
              <a:ahLst/>
              <a:cxnLst/>
              <a:rect l="l" t="t" r="r" b="b"/>
              <a:pathLst>
                <a:path w="5914390" h="852170" extrusionOk="0">
                  <a:moveTo>
                    <a:pt x="5913882" y="0"/>
                  </a:moveTo>
                  <a:lnTo>
                    <a:pt x="0" y="0"/>
                  </a:lnTo>
                  <a:lnTo>
                    <a:pt x="0" y="851827"/>
                  </a:lnTo>
                  <a:lnTo>
                    <a:pt x="5913882" y="851827"/>
                  </a:lnTo>
                  <a:lnTo>
                    <a:pt x="5913882" y="0"/>
                  </a:lnTo>
                  <a:close/>
                </a:path>
              </a:pathLst>
            </a:custGeom>
            <a:solidFill>
              <a:srgbClr val="FCCD00"/>
            </a:solidFill>
          </p:spPr>
          <p:txBody>
            <a:bodyPr wrap="square" lIns="0" tIns="0" rIns="0" bIns="0" rtlCol="0"/>
            <a:lstStyle/>
            <a:p>
              <a:pPr>
                <a:defRPr/>
              </a:pPr>
              <a:endParaRPr/>
            </a:p>
          </p:txBody>
        </p:sp>
      </p:grpSp>
      <p:sp>
        <p:nvSpPr>
          <p:cNvPr id="14" name="object 14"/>
          <p:cNvSpPr txBox="1">
            <a:spLocks noGrp="1"/>
          </p:cNvSpPr>
          <p:nvPr>
            <p:ph type="title"/>
          </p:nvPr>
        </p:nvSpPr>
        <p:spPr bwMode="auto">
          <a:xfrm>
            <a:off x="2868199" y="3995936"/>
            <a:ext cx="6093159" cy="649985"/>
          </a:xfrm>
          <a:prstGeom prst="rect">
            <a:avLst/>
          </a:prstGeom>
        </p:spPr>
        <p:txBody>
          <a:bodyPr vert="horz" wrap="square" lIns="0" tIns="14604" rIns="0" bIns="0" rtlCol="0">
            <a:spAutoFit/>
          </a:bodyPr>
          <a:lstStyle/>
          <a:p>
            <a:pPr marL="12700" marR="5080">
              <a:lnSpc>
                <a:spcPct val="200000"/>
              </a:lnSpc>
              <a:spcBef>
                <a:spcPts val="100"/>
              </a:spcBef>
              <a:defRPr/>
            </a:pPr>
            <a:r>
              <a:rPr lang="fr-FR" sz="2400" b="1">
                <a:solidFill>
                  <a:srgbClr val="2C3176"/>
                </a:solidFill>
                <a:latin typeface="Marianne"/>
                <a:ea typeface="Marianne"/>
                <a:cs typeface="Marianne"/>
              </a:rPr>
              <a:t>Déroulé et activités de la démarche</a:t>
            </a:r>
            <a:endParaRPr/>
          </a:p>
        </p:txBody>
      </p:sp>
      <p:pic>
        <p:nvPicPr>
          <p:cNvPr id="18" name="Image 17"/>
          <p:cNvPicPr>
            <a:picLocks noChangeAspect="1"/>
          </p:cNvPicPr>
          <p:nvPr/>
        </p:nvPicPr>
        <p:blipFill>
          <a:blip r:embed="rId3"/>
          <a:stretch/>
        </p:blipFill>
        <p:spPr bwMode="auto">
          <a:xfrm>
            <a:off x="584200" y="6779035"/>
            <a:ext cx="1277112" cy="1676400"/>
          </a:xfrm>
          <a:prstGeom prst="rect">
            <a:avLst/>
          </a:prstGeom>
        </p:spPr>
      </p:pic>
      <p:sp>
        <p:nvSpPr>
          <p:cNvPr id="15" name="object 15"/>
          <p:cNvSpPr/>
          <p:nvPr/>
        </p:nvSpPr>
        <p:spPr bwMode="auto">
          <a:xfrm>
            <a:off x="14710316" y="609837"/>
            <a:ext cx="763270" cy="729615"/>
          </a:xfrm>
          <a:custGeom>
            <a:avLst/>
            <a:gdLst/>
            <a:ahLst/>
            <a:cxnLst/>
            <a:rect l="l" t="t" r="r" b="b"/>
            <a:pathLst>
              <a:path w="763269" h="729615" extrusionOk="0">
                <a:moveTo>
                  <a:pt x="435330" y="0"/>
                </a:moveTo>
                <a:lnTo>
                  <a:pt x="0" y="0"/>
                </a:lnTo>
                <a:lnTo>
                  <a:pt x="0" y="432346"/>
                </a:lnTo>
                <a:lnTo>
                  <a:pt x="310299" y="432346"/>
                </a:lnTo>
                <a:lnTo>
                  <a:pt x="329539" y="729068"/>
                </a:lnTo>
                <a:lnTo>
                  <a:pt x="762787" y="729068"/>
                </a:lnTo>
                <a:lnTo>
                  <a:pt x="733640" y="279615"/>
                </a:lnTo>
                <a:lnTo>
                  <a:pt x="727061" y="233685"/>
                </a:lnTo>
                <a:lnTo>
                  <a:pt x="713799" y="190326"/>
                </a:lnTo>
                <a:lnTo>
                  <a:pt x="694421" y="150072"/>
                </a:lnTo>
                <a:lnTo>
                  <a:pt x="669498" y="113456"/>
                </a:lnTo>
                <a:lnTo>
                  <a:pt x="639597" y="81010"/>
                </a:lnTo>
                <a:lnTo>
                  <a:pt x="605287" y="53268"/>
                </a:lnTo>
                <a:lnTo>
                  <a:pt x="567137" y="30762"/>
                </a:lnTo>
                <a:lnTo>
                  <a:pt x="525715" y="14027"/>
                </a:lnTo>
                <a:lnTo>
                  <a:pt x="481590" y="3595"/>
                </a:lnTo>
                <a:lnTo>
                  <a:pt x="435330" y="0"/>
                </a:lnTo>
                <a:close/>
              </a:path>
            </a:pathLst>
          </a:custGeom>
          <a:solidFill>
            <a:srgbClr val="FCCD00"/>
          </a:solidFill>
        </p:spPr>
        <p:txBody>
          <a:bodyPr wrap="square" lIns="0" tIns="0" rIns="0" bIns="0" rtlCol="0"/>
          <a:lstStyle/>
          <a:p>
            <a:pPr>
              <a:defRPr/>
            </a:pPr>
            <a:endParaRPr/>
          </a:p>
        </p:txBody>
      </p:sp>
      <p:sp>
        <p:nvSpPr>
          <p:cNvPr id="16" name="object 16"/>
          <p:cNvSpPr/>
          <p:nvPr/>
        </p:nvSpPr>
        <p:spPr bwMode="auto">
          <a:xfrm>
            <a:off x="9015671" y="7816955"/>
            <a:ext cx="763270" cy="729615"/>
          </a:xfrm>
          <a:custGeom>
            <a:avLst/>
            <a:gdLst/>
            <a:ahLst/>
            <a:cxnLst/>
            <a:rect l="l" t="t" r="r" b="b"/>
            <a:pathLst>
              <a:path w="763270" h="729615" extrusionOk="0">
                <a:moveTo>
                  <a:pt x="433247" y="0"/>
                </a:moveTo>
                <a:lnTo>
                  <a:pt x="0" y="0"/>
                </a:lnTo>
                <a:lnTo>
                  <a:pt x="29159" y="449453"/>
                </a:lnTo>
                <a:lnTo>
                  <a:pt x="35738" y="495383"/>
                </a:lnTo>
                <a:lnTo>
                  <a:pt x="49000" y="538742"/>
                </a:lnTo>
                <a:lnTo>
                  <a:pt x="68377" y="578996"/>
                </a:lnTo>
                <a:lnTo>
                  <a:pt x="93300" y="615612"/>
                </a:lnTo>
                <a:lnTo>
                  <a:pt x="123201" y="648058"/>
                </a:lnTo>
                <a:lnTo>
                  <a:pt x="157509" y="675800"/>
                </a:lnTo>
                <a:lnTo>
                  <a:pt x="195658" y="698305"/>
                </a:lnTo>
                <a:lnTo>
                  <a:pt x="237078" y="715041"/>
                </a:lnTo>
                <a:lnTo>
                  <a:pt x="281200" y="725473"/>
                </a:lnTo>
                <a:lnTo>
                  <a:pt x="327456" y="729068"/>
                </a:lnTo>
                <a:lnTo>
                  <a:pt x="762812" y="729068"/>
                </a:lnTo>
                <a:lnTo>
                  <a:pt x="762812" y="296722"/>
                </a:lnTo>
                <a:lnTo>
                  <a:pt x="452488" y="296722"/>
                </a:lnTo>
                <a:lnTo>
                  <a:pt x="433247" y="0"/>
                </a:lnTo>
                <a:close/>
              </a:path>
            </a:pathLst>
          </a:custGeom>
          <a:solidFill>
            <a:srgbClr val="06806C"/>
          </a:solidFill>
        </p:spPr>
        <p:txBody>
          <a:bodyPr wrap="square" lIns="0" tIns="0" rIns="0" bIns="0" rtlCol="0"/>
          <a:lstStyle/>
          <a:p>
            <a:pPr>
              <a:defRPr/>
            </a:pPr>
            <a:endParaRPr/>
          </a:p>
        </p:txBody>
      </p:sp>
      <p:sp>
        <p:nvSpPr>
          <p:cNvPr id="21" name="object 14"/>
          <p:cNvSpPr txBox="1"/>
          <p:nvPr/>
        </p:nvSpPr>
        <p:spPr bwMode="auto">
          <a:xfrm>
            <a:off x="1041400" y="3110287"/>
            <a:ext cx="1826799" cy="2138405"/>
          </a:xfrm>
          <a:prstGeom prst="rect">
            <a:avLst/>
          </a:prstGeom>
        </p:spPr>
        <p:txBody>
          <a:bodyPr vert="horz" wrap="square" lIns="0" tIns="14604" rIns="0" bIns="0" rtlCol="0">
            <a:spAutoFit/>
          </a:bodyPr>
          <a:lstStyle>
            <a:lvl1pPr>
              <a:defRPr sz="18700" b="1" i="0">
                <a:solidFill>
                  <a:srgbClr val="FCCD00"/>
                </a:solidFill>
                <a:latin typeface="Arial"/>
                <a:ea typeface="+mj-ea"/>
                <a:cs typeface="Arial"/>
              </a:defRPr>
            </a:lvl1pPr>
          </a:lstStyle>
          <a:p>
            <a:pPr marL="12700">
              <a:spcBef>
                <a:spcPts val="114"/>
              </a:spcBef>
              <a:defRPr/>
            </a:pPr>
            <a:r>
              <a:rPr lang="fr-FR" sz="13800" spc="310">
                <a:solidFill>
                  <a:srgbClr val="2C3176"/>
                </a:solidFill>
                <a:latin typeface="Marianne ExtraBold"/>
                <a:ea typeface="Marianne ExtraBold"/>
                <a:cs typeface="Marianne ExtraBold"/>
              </a:rPr>
              <a:t>5.</a:t>
            </a:r>
            <a:endParaRPr lang="fr-FR" sz="13800">
              <a:latin typeface="Marianne ExtraBold"/>
              <a:ea typeface="Marianne ExtraBold"/>
              <a:cs typeface="Marianne ExtraBold"/>
            </a:endParaRPr>
          </a:p>
        </p:txBody>
      </p:sp>
      <p:pic>
        <p:nvPicPr>
          <p:cNvPr id="26" name="Picture 25" descr="Shape&#10;&#10;Description automatically generated with low confidence"/>
          <p:cNvPicPr>
            <a:picLocks noChangeAspect="1"/>
          </p:cNvPicPr>
          <p:nvPr/>
        </p:nvPicPr>
        <p:blipFill>
          <a:blip r:embed="rId4">
            <a:duotone>
              <a:schemeClr val="accent1">
                <a:shade val="45000"/>
                <a:satMod val="135000"/>
              </a:schemeClr>
              <a:prstClr val="white"/>
            </a:duotone>
          </a:blip>
          <a:stretch/>
        </p:blipFill>
        <p:spPr bwMode="auto">
          <a:xfrm>
            <a:off x="4491486" y="7938841"/>
            <a:ext cx="313889" cy="313889"/>
          </a:xfrm>
          <a:prstGeom prst="rect">
            <a:avLst/>
          </a:prstGeom>
        </p:spPr>
      </p:pic>
      <p:sp>
        <p:nvSpPr>
          <p:cNvPr id="27" name="object 9"/>
          <p:cNvSpPr txBox="1"/>
          <p:nvPr/>
        </p:nvSpPr>
        <p:spPr bwMode="auto">
          <a:xfrm>
            <a:off x="4919216" y="7651306"/>
            <a:ext cx="1277112" cy="648063"/>
          </a:xfrm>
          <a:prstGeom prst="rect">
            <a:avLst/>
          </a:prstGeom>
        </p:spPr>
        <p:txBody>
          <a:bodyPr vert="horz" wrap="square" lIns="0" tIns="12700" rIns="0" bIns="0" rtlCol="0" anchor="ctr">
            <a:spAutoFit/>
          </a:bodyPr>
          <a:lstStyle/>
          <a:p>
            <a:pPr marL="12700" marR="5080">
              <a:lnSpc>
                <a:spcPct val="200000"/>
              </a:lnSpc>
              <a:spcBef>
                <a:spcPts val="100"/>
              </a:spcBef>
              <a:defRPr/>
            </a:pPr>
            <a:r>
              <a:rPr lang="fr-FR" sz="2400" b="1">
                <a:solidFill>
                  <a:srgbClr val="2C3176"/>
                </a:solidFill>
                <a:latin typeface="Marianne"/>
                <a:ea typeface="Marianne"/>
                <a:cs typeface="Marianne"/>
              </a:rPr>
              <a:t>20 mins</a:t>
            </a:r>
            <a:endParaRPr/>
          </a:p>
        </p:txBody>
      </p:sp>
      <p:pic>
        <p:nvPicPr>
          <p:cNvPr id="28" name="Image 18"/>
          <p:cNvPicPr>
            <a:picLocks noChangeAspect="1"/>
          </p:cNvPicPr>
          <p:nvPr/>
        </p:nvPicPr>
        <p:blipFill>
          <a:blip r:embed="rId5"/>
          <a:srcRect b="65633"/>
          <a:stretch/>
        </p:blipFill>
        <p:spPr bwMode="auto">
          <a:xfrm>
            <a:off x="2905989" y="8108485"/>
            <a:ext cx="1935480" cy="247212"/>
          </a:xfrm>
          <a:prstGeom prst="rect">
            <a:avLst/>
          </a:prstGeom>
        </p:spPr>
      </p:pic>
      <p:pic>
        <p:nvPicPr>
          <p:cNvPr id="29" name="Image 18"/>
          <p:cNvPicPr>
            <a:picLocks noChangeAspect="1"/>
          </p:cNvPicPr>
          <p:nvPr/>
        </p:nvPicPr>
        <p:blipFill>
          <a:blip r:embed="rId5"/>
          <a:srcRect b="65633"/>
          <a:stretch/>
        </p:blipFill>
        <p:spPr bwMode="auto">
          <a:xfrm>
            <a:off x="6111713" y="8108485"/>
            <a:ext cx="1935480" cy="247212"/>
          </a:xfrm>
          <a:prstGeom prst="rect">
            <a:avLst/>
          </a:prstGeom>
        </p:spPr>
      </p:pic>
      <p:pic>
        <p:nvPicPr>
          <p:cNvPr id="2" name="Image 1"/>
          <p:cNvPicPr>
            <a:picLocks noChangeAspect="1"/>
          </p:cNvPicPr>
          <p:nvPr/>
        </p:nvPicPr>
        <p:blipFill>
          <a:blip r:embed="rId6"/>
          <a:stretch/>
        </p:blipFill>
        <p:spPr bwMode="auto">
          <a:xfrm>
            <a:off x="263541" y="277661"/>
            <a:ext cx="2286000" cy="83859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39" name="Table 3"/>
          <p:cNvGraphicFramePr>
            <a:graphicFrameLocks noGrp="1"/>
          </p:cNvGraphicFramePr>
          <p:nvPr/>
        </p:nvGraphicFramePr>
        <p:xfrm>
          <a:off x="434876" y="2142773"/>
          <a:ext cx="14793852" cy="3892194"/>
        </p:xfrm>
        <a:graphic>
          <a:graphicData uri="http://schemas.openxmlformats.org/drawingml/2006/table">
            <a:tbl>
              <a:tblPr/>
              <a:tblGrid>
                <a:gridCol w="2465642">
                  <a:extLst>
                    <a:ext uri="{9D8B030D-6E8A-4147-A177-3AD203B41FA5}">
                      <a16:colId xmlns:a16="http://schemas.microsoft.com/office/drawing/2014/main" val="20000"/>
                    </a:ext>
                  </a:extLst>
                </a:gridCol>
                <a:gridCol w="2465642">
                  <a:extLst>
                    <a:ext uri="{9D8B030D-6E8A-4147-A177-3AD203B41FA5}">
                      <a16:colId xmlns:a16="http://schemas.microsoft.com/office/drawing/2014/main" val="20001"/>
                    </a:ext>
                  </a:extLst>
                </a:gridCol>
                <a:gridCol w="2465642">
                  <a:extLst>
                    <a:ext uri="{9D8B030D-6E8A-4147-A177-3AD203B41FA5}">
                      <a16:colId xmlns:a16="http://schemas.microsoft.com/office/drawing/2014/main" val="20002"/>
                    </a:ext>
                  </a:extLst>
                </a:gridCol>
                <a:gridCol w="2465642">
                  <a:extLst>
                    <a:ext uri="{9D8B030D-6E8A-4147-A177-3AD203B41FA5}">
                      <a16:colId xmlns:a16="http://schemas.microsoft.com/office/drawing/2014/main" val="20003"/>
                    </a:ext>
                  </a:extLst>
                </a:gridCol>
                <a:gridCol w="2465642">
                  <a:extLst>
                    <a:ext uri="{9D8B030D-6E8A-4147-A177-3AD203B41FA5}">
                      <a16:colId xmlns:a16="http://schemas.microsoft.com/office/drawing/2014/main" val="20004"/>
                    </a:ext>
                  </a:extLst>
                </a:gridCol>
                <a:gridCol w="2465642">
                  <a:extLst>
                    <a:ext uri="{9D8B030D-6E8A-4147-A177-3AD203B41FA5}">
                      <a16:colId xmlns:a16="http://schemas.microsoft.com/office/drawing/2014/main" val="20005"/>
                    </a:ext>
                  </a:extLst>
                </a:gridCol>
              </a:tblGrid>
              <a:tr h="632669">
                <a:tc>
                  <a:txBody>
                    <a:bodyPr/>
                    <a:lstStyle/>
                    <a:p>
                      <a:pPr algn="ctr">
                        <a:defRPr/>
                      </a:pPr>
                      <a:r>
                        <a:rPr lang="en-US" sz="1600" b="1">
                          <a:solidFill>
                            <a:schemeClr val="bg1"/>
                          </a:solidFill>
                          <a:latin typeface="Marianne"/>
                          <a:ea typeface="Verdana"/>
                          <a:cs typeface="Verdana"/>
                        </a:rPr>
                        <a:t>Mois 1</a:t>
                      </a:r>
                      <a:endParaRPr/>
                    </a:p>
                  </a:txBody>
                  <a:tcPr marL="9191" marR="9191" marT="8225" marB="0" anchor="ctr">
                    <a:lnL w="12700" algn="ctr">
                      <a:noFill/>
                    </a:lnL>
                    <a:lnR w="6350" algn="ctr">
                      <a:solidFill>
                        <a:sysClr val="windowText" lastClr="000000"/>
                      </a:solidFill>
                    </a:lnR>
                    <a:lnT w="12700" algn="ctr">
                      <a:solidFill>
                        <a:srgbClr val="FFFFFF"/>
                      </a:solidFill>
                    </a:lnT>
                    <a:lnB w="12700" algn="ctr">
                      <a:solidFill>
                        <a:srgbClr val="FFFFFF"/>
                      </a:solidFill>
                    </a:lnB>
                    <a:solidFill>
                      <a:srgbClr val="2C3176"/>
                    </a:solidFill>
                  </a:tcPr>
                </a:tc>
                <a:tc>
                  <a:txBody>
                    <a:bodyPr/>
                    <a:lstStyle/>
                    <a:p>
                      <a:pPr marL="0" marR="0" lvl="0" indent="0" algn="ctr" defTabSz="914400">
                        <a:lnSpc>
                          <a:spcPct val="100000"/>
                        </a:lnSpc>
                        <a:spcBef>
                          <a:spcPts val="0"/>
                        </a:spcBef>
                        <a:spcAft>
                          <a:spcPts val="0"/>
                        </a:spcAft>
                        <a:buClrTx/>
                        <a:buSzTx/>
                        <a:buFontTx/>
                        <a:buNone/>
                        <a:defRPr/>
                      </a:pPr>
                      <a:r>
                        <a:rPr lang="en-US" sz="1600" b="1">
                          <a:solidFill>
                            <a:schemeClr val="bg1"/>
                          </a:solidFill>
                          <a:latin typeface="Marianne"/>
                          <a:ea typeface="Verdana"/>
                          <a:cs typeface="Verdana"/>
                        </a:rPr>
                        <a:t>Mois 2</a:t>
                      </a:r>
                      <a:endParaRPr/>
                    </a:p>
                  </a:txBody>
                  <a:tcPr marL="9191" marR="9191" marT="8225" marB="0" anchor="ctr">
                    <a:lnL w="6350" algn="ctr">
                      <a:solidFill>
                        <a:sysClr val="windowText" lastClr="000000"/>
                      </a:solidFill>
                    </a:lnL>
                    <a:lnR w="6350" algn="ctr">
                      <a:solidFill>
                        <a:sysClr val="windowText" lastClr="000000"/>
                      </a:solidFill>
                    </a:lnR>
                    <a:lnT w="12700" algn="ctr">
                      <a:solidFill>
                        <a:srgbClr val="FFFFFF"/>
                      </a:solidFill>
                    </a:lnT>
                    <a:lnB w="12700" algn="ctr">
                      <a:solidFill>
                        <a:srgbClr val="FFFFFF"/>
                      </a:solidFill>
                    </a:lnB>
                    <a:solidFill>
                      <a:srgbClr val="2C3176"/>
                    </a:solidFill>
                  </a:tcPr>
                </a:tc>
                <a:tc>
                  <a:txBody>
                    <a:bodyPr/>
                    <a:lstStyle/>
                    <a:p>
                      <a:pPr marL="0" marR="0" lvl="0" indent="0" algn="ctr" defTabSz="914400">
                        <a:lnSpc>
                          <a:spcPct val="100000"/>
                        </a:lnSpc>
                        <a:spcBef>
                          <a:spcPts val="0"/>
                        </a:spcBef>
                        <a:spcAft>
                          <a:spcPts val="0"/>
                        </a:spcAft>
                        <a:buClrTx/>
                        <a:buSzTx/>
                        <a:buFontTx/>
                        <a:buNone/>
                        <a:defRPr/>
                      </a:pPr>
                      <a:r>
                        <a:rPr lang="en-US" sz="1600" b="1">
                          <a:solidFill>
                            <a:schemeClr val="bg1"/>
                          </a:solidFill>
                          <a:latin typeface="Marianne"/>
                          <a:ea typeface="Verdana"/>
                          <a:cs typeface="Verdana"/>
                        </a:rPr>
                        <a:t>Mois 3</a:t>
                      </a:r>
                      <a:endParaRPr/>
                    </a:p>
                  </a:txBody>
                  <a:tcPr marL="9191" marR="9191" marT="8225" marB="0" anchor="ctr">
                    <a:lnL w="6350" algn="ctr">
                      <a:solidFill>
                        <a:sysClr val="windowText" lastClr="000000"/>
                      </a:solidFill>
                    </a:lnL>
                    <a:lnR w="6350" algn="ctr">
                      <a:solidFill>
                        <a:sysClr val="windowText" lastClr="000000"/>
                      </a:solidFill>
                    </a:lnR>
                    <a:lnT w="12700" algn="ctr">
                      <a:solidFill>
                        <a:srgbClr val="FFFFFF"/>
                      </a:solidFill>
                    </a:lnT>
                    <a:lnB w="12700" algn="ctr">
                      <a:solidFill>
                        <a:srgbClr val="FFFFFF"/>
                      </a:solidFill>
                    </a:lnB>
                    <a:solidFill>
                      <a:srgbClr val="2C3176"/>
                    </a:solidFill>
                  </a:tcPr>
                </a:tc>
                <a:tc>
                  <a:txBody>
                    <a:bodyPr/>
                    <a:lstStyle/>
                    <a:p>
                      <a:pPr marL="0" marR="0" lvl="0" indent="0" algn="ctr" defTabSz="914400">
                        <a:lnSpc>
                          <a:spcPct val="100000"/>
                        </a:lnSpc>
                        <a:spcBef>
                          <a:spcPts val="0"/>
                        </a:spcBef>
                        <a:spcAft>
                          <a:spcPts val="0"/>
                        </a:spcAft>
                        <a:buClrTx/>
                        <a:buSzTx/>
                        <a:buFontTx/>
                        <a:buNone/>
                        <a:defRPr/>
                      </a:pPr>
                      <a:r>
                        <a:rPr lang="en-US" sz="1600" b="1">
                          <a:solidFill>
                            <a:schemeClr val="bg1"/>
                          </a:solidFill>
                          <a:latin typeface="Marianne"/>
                          <a:ea typeface="Verdana"/>
                          <a:cs typeface="Verdana"/>
                        </a:rPr>
                        <a:t>Mois 4</a:t>
                      </a:r>
                      <a:endParaRPr/>
                    </a:p>
                  </a:txBody>
                  <a:tcPr marL="9191" marR="9191" marT="8225" marB="0" anchor="ctr">
                    <a:lnL w="6350" algn="ctr">
                      <a:solidFill>
                        <a:sysClr val="windowText" lastClr="000000"/>
                      </a:solidFill>
                    </a:lnL>
                    <a:lnR w="6350" algn="ctr">
                      <a:solidFill>
                        <a:sysClr val="windowText" lastClr="000000"/>
                      </a:solidFill>
                    </a:lnR>
                    <a:lnT w="12700" algn="ctr">
                      <a:solidFill>
                        <a:srgbClr val="FFFFFF"/>
                      </a:solidFill>
                    </a:lnT>
                    <a:lnB w="12700" algn="ctr">
                      <a:solidFill>
                        <a:srgbClr val="FFFFFF"/>
                      </a:solidFill>
                    </a:lnB>
                    <a:solidFill>
                      <a:srgbClr val="2C3176"/>
                    </a:solidFill>
                  </a:tcPr>
                </a:tc>
                <a:tc>
                  <a:txBody>
                    <a:bodyPr/>
                    <a:lstStyle/>
                    <a:p>
                      <a:pPr marL="0" marR="0" lvl="0" indent="0" algn="ctr" defTabSz="914400">
                        <a:lnSpc>
                          <a:spcPct val="100000"/>
                        </a:lnSpc>
                        <a:spcBef>
                          <a:spcPts val="0"/>
                        </a:spcBef>
                        <a:spcAft>
                          <a:spcPts val="0"/>
                        </a:spcAft>
                        <a:buClrTx/>
                        <a:buSzTx/>
                        <a:buFontTx/>
                        <a:buNone/>
                        <a:defRPr/>
                      </a:pPr>
                      <a:r>
                        <a:rPr lang="en-US" sz="1600" b="1">
                          <a:solidFill>
                            <a:schemeClr val="bg1"/>
                          </a:solidFill>
                          <a:latin typeface="Marianne"/>
                          <a:ea typeface="Verdana"/>
                          <a:cs typeface="Verdana"/>
                        </a:rPr>
                        <a:t>Mois 5</a:t>
                      </a:r>
                      <a:endParaRPr/>
                    </a:p>
                  </a:txBody>
                  <a:tcPr marL="9191" marR="9191" marT="8225" marB="0" anchor="ctr">
                    <a:lnL w="6350" algn="ctr">
                      <a:solidFill>
                        <a:sysClr val="windowText" lastClr="000000"/>
                      </a:solidFill>
                    </a:lnL>
                    <a:lnR w="6350" algn="ctr">
                      <a:solidFill>
                        <a:sysClr val="windowText" lastClr="000000"/>
                      </a:solidFill>
                    </a:lnR>
                    <a:lnT w="12700" algn="ctr">
                      <a:solidFill>
                        <a:srgbClr val="FFFFFF"/>
                      </a:solidFill>
                    </a:lnT>
                    <a:lnB w="12700" algn="ctr">
                      <a:solidFill>
                        <a:srgbClr val="FFFFFF"/>
                      </a:solidFill>
                    </a:lnB>
                    <a:solidFill>
                      <a:srgbClr val="2C3176"/>
                    </a:solidFill>
                  </a:tcPr>
                </a:tc>
                <a:tc>
                  <a:txBody>
                    <a:bodyPr/>
                    <a:lstStyle/>
                    <a:p>
                      <a:pPr marL="0" marR="0" lvl="0" indent="0" algn="ctr" defTabSz="914400">
                        <a:lnSpc>
                          <a:spcPct val="100000"/>
                        </a:lnSpc>
                        <a:spcBef>
                          <a:spcPts val="0"/>
                        </a:spcBef>
                        <a:spcAft>
                          <a:spcPts val="0"/>
                        </a:spcAft>
                        <a:buClrTx/>
                        <a:buSzTx/>
                        <a:buFontTx/>
                        <a:buNone/>
                        <a:defRPr/>
                      </a:pPr>
                      <a:r>
                        <a:rPr lang="en-US" sz="1600" b="1">
                          <a:solidFill>
                            <a:schemeClr val="bg1"/>
                          </a:solidFill>
                          <a:latin typeface="Marianne"/>
                          <a:ea typeface="Verdana"/>
                          <a:cs typeface="Verdana"/>
                        </a:rPr>
                        <a:t>Mois 6</a:t>
                      </a:r>
                      <a:endParaRPr/>
                    </a:p>
                  </a:txBody>
                  <a:tcPr marL="9191" marR="9191" marT="8225" marB="0" anchor="ctr">
                    <a:lnL w="6350" algn="ctr">
                      <a:solidFill>
                        <a:sysClr val="windowText" lastClr="000000"/>
                      </a:solidFill>
                    </a:lnL>
                    <a:lnR w="6350" algn="ctr">
                      <a:solidFill>
                        <a:sysClr val="windowText" lastClr="000000"/>
                      </a:solidFill>
                    </a:lnR>
                    <a:lnT w="12700" algn="ctr">
                      <a:solidFill>
                        <a:srgbClr val="FFFFFF"/>
                      </a:solidFill>
                    </a:lnT>
                    <a:lnB w="12700" algn="ctr">
                      <a:solidFill>
                        <a:srgbClr val="FFFFFF"/>
                      </a:solidFill>
                    </a:lnB>
                    <a:solidFill>
                      <a:srgbClr val="2C3176"/>
                    </a:solidFill>
                  </a:tcPr>
                </a:tc>
                <a:extLst>
                  <a:ext uri="{0D108BD9-81ED-4DB2-BD59-A6C34878D82A}">
                    <a16:rowId xmlns:a16="http://schemas.microsoft.com/office/drawing/2014/main" val="10000"/>
                  </a:ext>
                </a:extLst>
              </a:tr>
              <a:tr h="3259525">
                <a:tc>
                  <a:txBody>
                    <a:bodyPr/>
                    <a:lstStyle/>
                    <a:p>
                      <a:pPr algn="ctr">
                        <a:defRPr/>
                      </a:pPr>
                      <a:endParaRPr lang="en-US" sz="1600" b="1">
                        <a:solidFill>
                          <a:schemeClr val="bg1"/>
                        </a:solidFill>
                        <a:latin typeface="Marianne"/>
                        <a:ea typeface="Verdana"/>
                        <a:cs typeface="Verdana"/>
                      </a:endParaRPr>
                    </a:p>
                  </a:txBody>
                  <a:tcPr marL="9191" marR="9191" marT="8225" marB="0" anchor="ctr">
                    <a:lnL w="12700" algn="ctr">
                      <a:noFill/>
                    </a:lnL>
                    <a:lnR w="6350" algn="ctr">
                      <a:solidFill>
                        <a:sysClr val="windowText" lastClr="000000"/>
                      </a:solidFill>
                    </a:lnR>
                    <a:lnT w="12700" algn="ctr">
                      <a:solidFill>
                        <a:srgbClr val="FFFFFF"/>
                      </a:solidFill>
                    </a:lnT>
                    <a:lnB w="9525" algn="ctr">
                      <a:noFill/>
                    </a:lnB>
                    <a:solidFill>
                      <a:schemeClr val="bg1">
                        <a:lumMod val="95000"/>
                      </a:schemeClr>
                    </a:solidFill>
                  </a:tcPr>
                </a:tc>
                <a:tc>
                  <a:txBody>
                    <a:bodyPr/>
                    <a:lstStyle/>
                    <a:p>
                      <a:pPr marL="0" marR="0" lvl="0" indent="0" algn="ctr" defTabSz="914400">
                        <a:lnSpc>
                          <a:spcPct val="100000"/>
                        </a:lnSpc>
                        <a:spcBef>
                          <a:spcPts val="0"/>
                        </a:spcBef>
                        <a:spcAft>
                          <a:spcPts val="0"/>
                        </a:spcAft>
                        <a:buClrTx/>
                        <a:buSzTx/>
                        <a:buFontTx/>
                        <a:buNone/>
                        <a:defRPr/>
                      </a:pPr>
                      <a:endParaRPr lang="en-US" sz="1600" b="1">
                        <a:solidFill>
                          <a:schemeClr val="bg1"/>
                        </a:solidFill>
                        <a:latin typeface="Marianne"/>
                        <a:ea typeface="Verdana"/>
                        <a:cs typeface="Verdana"/>
                      </a:endParaRPr>
                    </a:p>
                  </a:txBody>
                  <a:tcPr marL="9191" marR="9191" marT="8225" marB="0" anchor="ctr">
                    <a:lnL w="6350" algn="ctr">
                      <a:solidFill>
                        <a:sysClr val="windowText" lastClr="000000"/>
                      </a:solidFill>
                    </a:lnL>
                    <a:lnR w="6350" algn="ctr">
                      <a:solidFill>
                        <a:sysClr val="windowText" lastClr="000000"/>
                      </a:solidFill>
                    </a:lnR>
                    <a:lnT w="12700" algn="ctr">
                      <a:solidFill>
                        <a:srgbClr val="FFFFFF"/>
                      </a:solidFill>
                    </a:lnT>
                    <a:lnB w="9525" algn="ctr">
                      <a:noFill/>
                    </a:lnB>
                    <a:solidFill>
                      <a:schemeClr val="bg1">
                        <a:lumMod val="95000"/>
                      </a:schemeClr>
                    </a:solidFill>
                  </a:tcPr>
                </a:tc>
                <a:tc>
                  <a:txBody>
                    <a:bodyPr/>
                    <a:lstStyle/>
                    <a:p>
                      <a:pPr marL="0" marR="0" lvl="0" indent="0" algn="ctr" defTabSz="914400">
                        <a:lnSpc>
                          <a:spcPct val="100000"/>
                        </a:lnSpc>
                        <a:spcBef>
                          <a:spcPts val="0"/>
                        </a:spcBef>
                        <a:spcAft>
                          <a:spcPts val="0"/>
                        </a:spcAft>
                        <a:buClrTx/>
                        <a:buSzTx/>
                        <a:buFontTx/>
                        <a:buNone/>
                        <a:defRPr/>
                      </a:pPr>
                      <a:endParaRPr lang="en-US" sz="1600" b="1">
                        <a:solidFill>
                          <a:schemeClr val="bg1"/>
                        </a:solidFill>
                        <a:latin typeface="Marianne"/>
                        <a:ea typeface="Verdana"/>
                        <a:cs typeface="Verdana"/>
                      </a:endParaRPr>
                    </a:p>
                  </a:txBody>
                  <a:tcPr marL="9191" marR="9191" marT="8225" marB="0" anchor="ctr">
                    <a:lnL w="6350" algn="ctr">
                      <a:solidFill>
                        <a:sysClr val="windowText" lastClr="000000"/>
                      </a:solidFill>
                    </a:lnL>
                    <a:lnR w="6350" algn="ctr">
                      <a:solidFill>
                        <a:sysClr val="windowText" lastClr="000000"/>
                      </a:solidFill>
                    </a:lnR>
                    <a:lnT w="12700" algn="ctr">
                      <a:solidFill>
                        <a:srgbClr val="FFFFFF"/>
                      </a:solidFill>
                    </a:lnT>
                    <a:lnB w="9525" algn="ctr">
                      <a:noFill/>
                    </a:lnB>
                    <a:solidFill>
                      <a:schemeClr val="bg1">
                        <a:lumMod val="95000"/>
                      </a:schemeClr>
                    </a:solidFill>
                  </a:tcPr>
                </a:tc>
                <a:tc>
                  <a:txBody>
                    <a:bodyPr/>
                    <a:lstStyle/>
                    <a:p>
                      <a:pPr marL="0" marR="0" lvl="0" indent="0" algn="ctr" defTabSz="914400">
                        <a:lnSpc>
                          <a:spcPct val="100000"/>
                        </a:lnSpc>
                        <a:spcBef>
                          <a:spcPts val="0"/>
                        </a:spcBef>
                        <a:spcAft>
                          <a:spcPts val="0"/>
                        </a:spcAft>
                        <a:buClrTx/>
                        <a:buSzTx/>
                        <a:buFontTx/>
                        <a:buNone/>
                        <a:defRPr/>
                      </a:pPr>
                      <a:endParaRPr lang="en-US" sz="1600" b="1">
                        <a:solidFill>
                          <a:schemeClr val="bg1"/>
                        </a:solidFill>
                        <a:latin typeface="Marianne"/>
                        <a:ea typeface="Verdana"/>
                        <a:cs typeface="Verdana"/>
                      </a:endParaRPr>
                    </a:p>
                  </a:txBody>
                  <a:tcPr marL="9191" marR="9191" marT="8225" marB="0" anchor="ctr">
                    <a:lnL w="6350" algn="ctr">
                      <a:solidFill>
                        <a:sysClr val="windowText" lastClr="000000"/>
                      </a:solidFill>
                    </a:lnL>
                    <a:lnR w="6350" algn="ctr">
                      <a:solidFill>
                        <a:sysClr val="windowText" lastClr="000000"/>
                      </a:solidFill>
                    </a:lnR>
                    <a:lnT w="12700" algn="ctr">
                      <a:solidFill>
                        <a:srgbClr val="FFFFFF"/>
                      </a:solidFill>
                    </a:lnT>
                    <a:lnB w="9525" algn="ctr">
                      <a:noFill/>
                    </a:lnB>
                    <a:solidFill>
                      <a:schemeClr val="bg1">
                        <a:lumMod val="95000"/>
                      </a:schemeClr>
                    </a:solidFill>
                  </a:tcPr>
                </a:tc>
                <a:tc>
                  <a:txBody>
                    <a:bodyPr/>
                    <a:lstStyle/>
                    <a:p>
                      <a:pPr marL="0" marR="0" lvl="0" indent="0" algn="ctr" defTabSz="914400">
                        <a:lnSpc>
                          <a:spcPct val="100000"/>
                        </a:lnSpc>
                        <a:spcBef>
                          <a:spcPts val="0"/>
                        </a:spcBef>
                        <a:spcAft>
                          <a:spcPts val="0"/>
                        </a:spcAft>
                        <a:buClrTx/>
                        <a:buSzTx/>
                        <a:buFontTx/>
                        <a:buNone/>
                        <a:defRPr/>
                      </a:pPr>
                      <a:endParaRPr lang="en-US" sz="1600" b="1">
                        <a:solidFill>
                          <a:schemeClr val="bg1"/>
                        </a:solidFill>
                        <a:latin typeface="Marianne"/>
                        <a:ea typeface="Verdana"/>
                        <a:cs typeface="Verdana"/>
                      </a:endParaRPr>
                    </a:p>
                  </a:txBody>
                  <a:tcPr marL="9191" marR="9191" marT="8225" marB="0" anchor="ctr">
                    <a:lnL w="6350" algn="ctr">
                      <a:solidFill>
                        <a:sysClr val="windowText" lastClr="000000"/>
                      </a:solidFill>
                    </a:lnL>
                    <a:lnR w="6350" algn="ctr">
                      <a:solidFill>
                        <a:sysClr val="windowText" lastClr="000000"/>
                      </a:solidFill>
                    </a:lnR>
                    <a:lnT w="12700" algn="ctr">
                      <a:solidFill>
                        <a:srgbClr val="FFFFFF"/>
                      </a:solidFill>
                    </a:lnT>
                    <a:lnB w="9525" algn="ctr">
                      <a:noFill/>
                    </a:lnB>
                    <a:solidFill>
                      <a:schemeClr val="bg1">
                        <a:lumMod val="95000"/>
                      </a:schemeClr>
                    </a:solidFill>
                  </a:tcPr>
                </a:tc>
                <a:tc>
                  <a:txBody>
                    <a:bodyPr/>
                    <a:lstStyle/>
                    <a:p>
                      <a:pPr marL="0" marR="0" lvl="0" indent="0" algn="ctr" defTabSz="914400">
                        <a:lnSpc>
                          <a:spcPct val="100000"/>
                        </a:lnSpc>
                        <a:spcBef>
                          <a:spcPts val="0"/>
                        </a:spcBef>
                        <a:spcAft>
                          <a:spcPts val="0"/>
                        </a:spcAft>
                        <a:buClrTx/>
                        <a:buSzTx/>
                        <a:buFontTx/>
                        <a:buNone/>
                        <a:defRPr/>
                      </a:pPr>
                      <a:endParaRPr lang="en-US" sz="1600" b="1">
                        <a:solidFill>
                          <a:schemeClr val="bg1"/>
                        </a:solidFill>
                        <a:latin typeface="Marianne"/>
                        <a:ea typeface="Verdana"/>
                        <a:cs typeface="Verdana"/>
                      </a:endParaRPr>
                    </a:p>
                  </a:txBody>
                  <a:tcPr marL="9191" marR="9191" marT="8225" marB="0" anchor="ctr">
                    <a:lnL w="6350" algn="ctr">
                      <a:solidFill>
                        <a:sysClr val="windowText" lastClr="000000"/>
                      </a:solidFill>
                    </a:lnL>
                    <a:lnR w="6350" algn="ctr">
                      <a:solidFill>
                        <a:sysClr val="windowText" lastClr="000000"/>
                      </a:solidFill>
                    </a:lnR>
                    <a:lnT w="12700" algn="ctr">
                      <a:solidFill>
                        <a:srgbClr val="FFFFFF"/>
                      </a:solidFill>
                    </a:lnT>
                    <a:lnB w="9525" algn="ctr">
                      <a:noFill/>
                    </a:lnB>
                    <a:solidFill>
                      <a:schemeClr val="bg1">
                        <a:lumMod val="95000"/>
                      </a:schemeClr>
                    </a:solidFill>
                  </a:tcPr>
                </a:tc>
                <a:extLst>
                  <a:ext uri="{0D108BD9-81ED-4DB2-BD59-A6C34878D82A}">
                    <a16:rowId xmlns:a16="http://schemas.microsoft.com/office/drawing/2014/main" val="10001"/>
                  </a:ext>
                </a:extLst>
              </a:tr>
            </a:tbl>
          </a:graphicData>
        </a:graphic>
      </p:graphicFrame>
      <p:sp>
        <p:nvSpPr>
          <p:cNvPr id="20" name="ZoneTexte 19"/>
          <p:cNvSpPr txBox="1"/>
          <p:nvPr/>
        </p:nvSpPr>
        <p:spPr bwMode="auto">
          <a:xfrm>
            <a:off x="-2101516" y="-1443789"/>
            <a:ext cx="184731" cy="369332"/>
          </a:xfrm>
          <a:prstGeom prst="rect">
            <a:avLst/>
          </a:prstGeom>
          <a:noFill/>
        </p:spPr>
        <p:txBody>
          <a:bodyPr wrap="none" rtlCol="0">
            <a:spAutoFit/>
          </a:bodyPr>
          <a:lstStyle/>
          <a:p>
            <a:pPr>
              <a:defRPr/>
            </a:pPr>
            <a:endParaRPr lang="fr-FR"/>
          </a:p>
        </p:txBody>
      </p:sp>
      <p:sp>
        <p:nvSpPr>
          <p:cNvPr id="22" name="Titre 5"/>
          <p:cNvSpPr txBox="1"/>
          <p:nvPr/>
        </p:nvSpPr>
        <p:spPr bwMode="auto">
          <a:xfrm>
            <a:off x="1462143" y="3738423"/>
            <a:ext cx="10174949" cy="360099"/>
          </a:xfrm>
          <a:prstGeom prst="rect">
            <a:avLst/>
          </a:prstGeom>
        </p:spPr>
        <p:txBody>
          <a:bodyPr vert="horz" lIns="0" tIns="0" rIns="0" bIns="0" rtlCol="0" anchor="t">
            <a:noAutofit/>
          </a:bodyPr>
          <a:lstStyle>
            <a:lvl1pPr marL="0" marR="0" indent="0" algn="l" defTabSz="914400">
              <a:lnSpc>
                <a:spcPct val="90000"/>
              </a:lnSpc>
              <a:spcBef>
                <a:spcPts val="0"/>
              </a:spcBef>
              <a:spcAft>
                <a:spcPts val="0"/>
              </a:spcAft>
              <a:buClrTx/>
              <a:buSzTx/>
              <a:buFontTx/>
              <a:buNone/>
              <a:defRPr lang="en-US" sz="2600" b="0" i="0" u="none" strike="noStrike" cap="all" spc="0">
                <a:ln>
                  <a:noFill/>
                </a:ln>
                <a:solidFill>
                  <a:schemeClr val="accent4"/>
                </a:solidFill>
                <a:latin typeface="+mj-lt"/>
                <a:ea typeface="+mj-ea"/>
                <a:cs typeface="+mj-cs"/>
              </a:defRPr>
            </a:lvl1pPr>
          </a:lstStyle>
          <a:p>
            <a:pPr>
              <a:defRPr/>
            </a:pPr>
            <a:endParaRPr lang="fr-FR">
              <a:solidFill>
                <a:srgbClr val="272936"/>
              </a:solidFill>
              <a:latin typeface="Ubuntu Medium"/>
            </a:endParaRPr>
          </a:p>
        </p:txBody>
      </p:sp>
      <p:sp>
        <p:nvSpPr>
          <p:cNvPr id="25" name="Étoile : 5 branches 121"/>
          <p:cNvSpPr>
            <a:spLocks noChangeAspect="1"/>
          </p:cNvSpPr>
          <p:nvPr/>
        </p:nvSpPr>
        <p:spPr bwMode="auto">
          <a:xfrm>
            <a:off x="1535158" y="6335155"/>
            <a:ext cx="175083" cy="180000"/>
          </a:xfrm>
          <a:prstGeom prst="star5">
            <a:avLst>
              <a:gd name="adj" fmla="val 19098"/>
              <a:gd name="hf" fmla="val 105146"/>
              <a:gd name="vf" fmla="val 110557"/>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a:lnSpc>
                <a:spcPct val="100000"/>
              </a:lnSpc>
              <a:spcBef>
                <a:spcPts val="0"/>
              </a:spcBef>
              <a:spcAft>
                <a:spcPts val="0"/>
              </a:spcAft>
              <a:buClrTx/>
              <a:buSzTx/>
              <a:buFontTx/>
              <a:buNone/>
              <a:defRPr/>
            </a:pPr>
            <a:endParaRPr lang="fr-FR" sz="1200" b="0" i="0" u="none" strike="noStrike" cap="none" spc="0">
              <a:ln>
                <a:noFill/>
              </a:ln>
              <a:solidFill>
                <a:srgbClr val="4D4F53"/>
              </a:solidFill>
              <a:latin typeface="Marianne"/>
              <a:ea typeface="Verdana"/>
            </a:endParaRPr>
          </a:p>
        </p:txBody>
      </p:sp>
      <p:sp>
        <p:nvSpPr>
          <p:cNvPr id="26" name="ZoneTexte 125"/>
          <p:cNvSpPr txBox="1"/>
          <p:nvPr/>
        </p:nvSpPr>
        <p:spPr bwMode="auto">
          <a:xfrm>
            <a:off x="1754223" y="6286656"/>
            <a:ext cx="2425331" cy="276999"/>
          </a:xfrm>
          <a:prstGeom prst="rect">
            <a:avLst/>
          </a:prstGeom>
          <a:noFill/>
        </p:spPr>
        <p:txBody>
          <a:bodyPr wrap="square" rtlCol="0">
            <a:spAutoFit/>
          </a:bodyPr>
          <a:lstStyle/>
          <a:p>
            <a:pPr>
              <a:defRPr/>
            </a:pPr>
            <a:r>
              <a:rPr lang="fr-FR" sz="1200">
                <a:solidFill>
                  <a:srgbClr val="4D4F53"/>
                </a:solidFill>
                <a:latin typeface="Marianne"/>
                <a:ea typeface="Verdana"/>
              </a:rPr>
              <a:t>Point hebdomadaire de suivi</a:t>
            </a:r>
            <a:endParaRPr/>
          </a:p>
        </p:txBody>
      </p:sp>
      <p:sp>
        <p:nvSpPr>
          <p:cNvPr id="30" name="Flèche : pentagone 107"/>
          <p:cNvSpPr/>
          <p:nvPr/>
        </p:nvSpPr>
        <p:spPr bwMode="auto">
          <a:xfrm>
            <a:off x="508193" y="3059832"/>
            <a:ext cx="6827720" cy="2088232"/>
          </a:xfrm>
          <a:prstGeom prst="homePlate">
            <a:avLst>
              <a:gd name="adj" fmla="val 14343"/>
            </a:avLst>
          </a:prstGeom>
          <a:solidFill>
            <a:srgbClr val="12ABDB"/>
          </a:solidFill>
          <a:ln w="19050">
            <a:noFill/>
          </a:ln>
        </p:spPr>
        <p:txBody>
          <a:bodyPr wrap="square" lIns="72000" tIns="72000" rIns="72000" bIns="36000" rtlCol="0" anchor="t" anchorCtr="0">
            <a:noAutofit/>
          </a:bodyPr>
          <a:lstStyle/>
          <a:p>
            <a:pPr marL="0" marR="0" lvl="0" indent="0" algn="ctr" defTabSz="914400">
              <a:lnSpc>
                <a:spcPct val="80000"/>
              </a:lnSpc>
              <a:spcBef>
                <a:spcPts val="0"/>
              </a:spcBef>
              <a:spcAft>
                <a:spcPts val="0"/>
              </a:spcAft>
              <a:buClrTx/>
              <a:buSzTx/>
              <a:buFontTx/>
              <a:buNone/>
              <a:defRPr/>
            </a:pPr>
            <a:endParaRPr lang="fr-FR" sz="1400" b="1" i="0" u="none" strike="noStrike" cap="none" spc="0">
              <a:ln>
                <a:noFill/>
              </a:ln>
              <a:solidFill>
                <a:schemeClr val="bg1"/>
              </a:solidFill>
              <a:latin typeface="Ubuntu"/>
              <a:ea typeface="Verdana"/>
              <a:cs typeface="Calibri"/>
            </a:endParaRPr>
          </a:p>
          <a:p>
            <a:pPr marL="0" marR="0" lvl="0" indent="0" algn="ctr" defTabSz="914400">
              <a:lnSpc>
                <a:spcPct val="80000"/>
              </a:lnSpc>
              <a:spcBef>
                <a:spcPts val="0"/>
              </a:spcBef>
              <a:spcAft>
                <a:spcPts val="0"/>
              </a:spcAft>
              <a:buClrTx/>
              <a:buSzTx/>
              <a:buFontTx/>
              <a:buNone/>
              <a:defRPr/>
            </a:pPr>
            <a:r>
              <a:rPr lang="fr-FR" sz="1400" b="1" i="0" u="none" strike="noStrike" cap="none" spc="0">
                <a:ln>
                  <a:noFill/>
                </a:ln>
                <a:solidFill>
                  <a:schemeClr val="bg1"/>
                </a:solidFill>
                <a:latin typeface="Ubuntu"/>
                <a:ea typeface="Verdana"/>
                <a:cs typeface="Calibri"/>
              </a:rPr>
              <a:t>Phase de diagnostic de maturité</a:t>
            </a:r>
            <a:endParaRPr lang="fr-FR" sz="1400" b="0" i="0" u="none" strike="noStrike" cap="none" spc="0">
              <a:ln>
                <a:noFill/>
              </a:ln>
              <a:solidFill>
                <a:schemeClr val="bg1"/>
              </a:solidFill>
              <a:latin typeface="Ubuntu"/>
              <a:ea typeface="Verdana"/>
              <a:cs typeface="Calibri"/>
            </a:endParaRPr>
          </a:p>
        </p:txBody>
      </p:sp>
      <p:sp>
        <p:nvSpPr>
          <p:cNvPr id="53" name="Étoile : 5 branches 121"/>
          <p:cNvSpPr>
            <a:spLocks noChangeAspect="1"/>
          </p:cNvSpPr>
          <p:nvPr/>
        </p:nvSpPr>
        <p:spPr bwMode="auto">
          <a:xfrm>
            <a:off x="666946" y="5549743"/>
            <a:ext cx="175083" cy="180000"/>
          </a:xfrm>
          <a:prstGeom prst="star5">
            <a:avLst>
              <a:gd name="adj" fmla="val 19098"/>
              <a:gd name="hf" fmla="val 105146"/>
              <a:gd name="vf" fmla="val 110557"/>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a:lnSpc>
                <a:spcPct val="100000"/>
              </a:lnSpc>
              <a:spcBef>
                <a:spcPts val="0"/>
              </a:spcBef>
              <a:spcAft>
                <a:spcPts val="0"/>
              </a:spcAft>
              <a:buClrTx/>
              <a:buSzTx/>
              <a:buFontTx/>
              <a:buNone/>
              <a:defRPr/>
            </a:pPr>
            <a:endParaRPr lang="fr-FR" sz="1000" b="0" i="0" u="none" strike="noStrike" cap="none" spc="0">
              <a:ln>
                <a:noFill/>
              </a:ln>
              <a:solidFill>
                <a:srgbClr val="4D4F53"/>
              </a:solidFill>
              <a:latin typeface="Ubuntu"/>
              <a:ea typeface="Verdana"/>
              <a:cs typeface="+mn-cs"/>
            </a:endParaRPr>
          </a:p>
        </p:txBody>
      </p:sp>
      <p:sp>
        <p:nvSpPr>
          <p:cNvPr id="69" name="object 14"/>
          <p:cNvSpPr txBox="1">
            <a:spLocks noGrp="1"/>
          </p:cNvSpPr>
          <p:nvPr>
            <p:ph type="title"/>
          </p:nvPr>
        </p:nvSpPr>
        <p:spPr bwMode="auto">
          <a:prstGeom prst="rect">
            <a:avLst/>
          </a:prstGeom>
        </p:spPr>
        <p:txBody>
          <a:bodyPr vert="horz" wrap="square" lIns="0" tIns="14604" rIns="0" bIns="0" rtlCol="0">
            <a:spAutoFit/>
          </a:bodyPr>
          <a:lstStyle/>
          <a:p>
            <a:pPr marL="12700" algn="ctr" defTabSz="914377">
              <a:spcBef>
                <a:spcPts val="115"/>
              </a:spcBef>
              <a:defRPr/>
            </a:pPr>
            <a:r>
              <a:rPr lang="fr-FR" sz="4000">
                <a:solidFill>
                  <a:srgbClr val="2C3176"/>
                </a:solidFill>
                <a:latin typeface="Marianne"/>
              </a:rPr>
              <a:t>Planning prévisionnel type</a:t>
            </a:r>
            <a:endParaRPr/>
          </a:p>
        </p:txBody>
      </p:sp>
      <p:sp>
        <p:nvSpPr>
          <p:cNvPr id="3" name="Rectangle: Rounded Corners 2"/>
          <p:cNvSpPr/>
          <p:nvPr/>
        </p:nvSpPr>
        <p:spPr bwMode="auto">
          <a:xfrm>
            <a:off x="4675850" y="4977375"/>
            <a:ext cx="1551060" cy="474763"/>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1" name="ZoneTexte 5"/>
          <p:cNvSpPr txBox="1"/>
          <p:nvPr/>
        </p:nvSpPr>
        <p:spPr bwMode="auto">
          <a:xfrm>
            <a:off x="5778394" y="3107529"/>
            <a:ext cx="1216547" cy="461665"/>
          </a:xfrm>
          <a:prstGeom prst="rect">
            <a:avLst/>
          </a:prstGeom>
          <a:noFill/>
        </p:spPr>
        <p:txBody>
          <a:bodyPr wrap="square" rtlCol="0">
            <a:spAutoFit/>
          </a:bodyPr>
          <a:lstStyle/>
          <a:p>
            <a:pPr algn="ctr">
              <a:defRPr/>
            </a:pPr>
            <a:r>
              <a:rPr lang="fr-FR" sz="1200" b="1">
                <a:latin typeface="Ubuntu"/>
              </a:rPr>
              <a:t>Zoom pages suivantes</a:t>
            </a:r>
            <a:endParaRPr/>
          </a:p>
        </p:txBody>
      </p:sp>
      <p:sp>
        <p:nvSpPr>
          <p:cNvPr id="81" name="object 32"/>
          <p:cNvSpPr/>
          <p:nvPr/>
        </p:nvSpPr>
        <p:spPr bwMode="auto">
          <a:xfrm>
            <a:off x="2098033" y="1839830"/>
            <a:ext cx="205679" cy="186690"/>
          </a:xfrm>
          <a:custGeom>
            <a:avLst/>
            <a:gdLst/>
            <a:ahLst/>
            <a:cxnLst/>
            <a:rect l="l" t="t" r="r" b="b"/>
            <a:pathLst>
              <a:path w="281940" h="248919" extrusionOk="0">
                <a:moveTo>
                  <a:pt x="281940" y="0"/>
                </a:moveTo>
                <a:lnTo>
                  <a:pt x="140969" y="248412"/>
                </a:lnTo>
                <a:lnTo>
                  <a:pt x="0" y="0"/>
                </a:lnTo>
                <a:lnTo>
                  <a:pt x="281940" y="0"/>
                </a:lnTo>
                <a:close/>
              </a:path>
            </a:pathLst>
          </a:custGeom>
          <a:solidFill>
            <a:srgbClr val="92D050"/>
          </a:solidFill>
          <a:ln w="12191">
            <a:solidFill>
              <a:srgbClr val="2A0A3D"/>
            </a:solidFill>
          </a:ln>
        </p:spPr>
        <p:txBody>
          <a:bodyPr wrap="square" lIns="0" tIns="0" rIns="0" bIns="0" rtlCol="0"/>
          <a:lstStyle/>
          <a:p>
            <a:pPr defTabSz="685800">
              <a:defRPr/>
            </a:pPr>
            <a:endParaRPr sz="1350">
              <a:solidFill>
                <a:prstClr val="black"/>
              </a:solidFill>
              <a:latin typeface="Ubuntu"/>
            </a:endParaRPr>
          </a:p>
        </p:txBody>
      </p:sp>
      <p:sp>
        <p:nvSpPr>
          <p:cNvPr id="82" name="ZoneTexte 3"/>
          <p:cNvSpPr txBox="1"/>
          <p:nvPr/>
        </p:nvSpPr>
        <p:spPr bwMode="auto">
          <a:xfrm>
            <a:off x="1211325" y="1375432"/>
            <a:ext cx="2096748" cy="338554"/>
          </a:xfrm>
          <a:prstGeom prst="rect">
            <a:avLst/>
          </a:prstGeom>
          <a:noFill/>
        </p:spPr>
        <p:txBody>
          <a:bodyPr wrap="square" rtlCol="0">
            <a:spAutoFit/>
          </a:bodyPr>
          <a:lstStyle/>
          <a:p>
            <a:pPr defTabSz="685800">
              <a:defRPr/>
            </a:pPr>
            <a:r>
              <a:rPr lang="fr-FR" sz="1600" b="1">
                <a:solidFill>
                  <a:schemeClr val="accent3"/>
                </a:solidFill>
                <a:latin typeface="Ubuntu"/>
              </a:rPr>
              <a:t>Nous sommes ici ! </a:t>
            </a:r>
            <a:endParaRPr/>
          </a:p>
        </p:txBody>
      </p:sp>
      <p:sp>
        <p:nvSpPr>
          <p:cNvPr id="40" name="TextBox 39"/>
          <p:cNvSpPr txBox="1"/>
          <p:nvPr/>
        </p:nvSpPr>
        <p:spPr bwMode="auto">
          <a:xfrm>
            <a:off x="3308074" y="7308304"/>
            <a:ext cx="10004501" cy="990426"/>
          </a:xfrm>
          <a:prstGeom prst="roundRect">
            <a:avLst>
              <a:gd name="adj" fmla="val 16667"/>
            </a:avLst>
          </a:prstGeom>
          <a:solidFill>
            <a:srgbClr val="FFFDF3"/>
          </a:solidFill>
          <a:ln w="12700">
            <a:solidFill>
              <a:srgbClr val="274084"/>
            </a:solidFill>
            <a:prstDash val="dashDot"/>
          </a:ln>
        </p:spPr>
        <p:txBody>
          <a:bodyPr vert="horz" wrap="square" lIns="91440" tIns="360000" rIns="91440" bIns="45720" rtlCol="0" anchor="ctr" anchorCtr="0">
            <a:noAutofit/>
          </a:bodyPr>
          <a:lstStyle/>
          <a:p>
            <a:pPr algn="ctr">
              <a:defRPr/>
            </a:pPr>
            <a:r>
              <a:rPr lang="fr-FR" b="1" i="1">
                <a:latin typeface="Marianne"/>
              </a:rPr>
              <a:t>La durée indiquée ci-dessus est une recommandation, il est possible d’effectuer la démarche plus rapidement si la collectivité le souhaite  </a:t>
            </a:r>
            <a:endParaRPr/>
          </a:p>
          <a:p>
            <a:pPr algn="ctr">
              <a:defRPr/>
            </a:pPr>
            <a:endParaRPr lang="fr-FR" b="1" i="1">
              <a:latin typeface="Marianne"/>
            </a:endParaRPr>
          </a:p>
        </p:txBody>
      </p:sp>
      <p:sp>
        <p:nvSpPr>
          <p:cNvPr id="41" name="Flèche : pentagone 107"/>
          <p:cNvSpPr/>
          <p:nvPr/>
        </p:nvSpPr>
        <p:spPr bwMode="auto">
          <a:xfrm>
            <a:off x="7907814" y="3059832"/>
            <a:ext cx="7320914" cy="2088232"/>
          </a:xfrm>
          <a:prstGeom prst="homePlate">
            <a:avLst>
              <a:gd name="adj" fmla="val 14343"/>
            </a:avLst>
          </a:prstGeom>
          <a:solidFill>
            <a:srgbClr val="12ABDB"/>
          </a:solidFill>
          <a:ln w="19050">
            <a:noFill/>
          </a:ln>
        </p:spPr>
        <p:txBody>
          <a:bodyPr wrap="square" lIns="72000" tIns="72000" rIns="72000" bIns="36000" rtlCol="0" anchor="t" anchorCtr="0">
            <a:noAutofit/>
          </a:bodyPr>
          <a:lstStyle/>
          <a:p>
            <a:pPr marL="0" marR="0" lvl="0" indent="0" algn="ctr" defTabSz="914400">
              <a:lnSpc>
                <a:spcPct val="80000"/>
              </a:lnSpc>
              <a:spcBef>
                <a:spcPts val="0"/>
              </a:spcBef>
              <a:spcAft>
                <a:spcPts val="0"/>
              </a:spcAft>
              <a:buClrTx/>
              <a:buSzTx/>
              <a:buFontTx/>
              <a:buNone/>
              <a:defRPr/>
            </a:pPr>
            <a:endParaRPr lang="fr-FR" sz="1400" b="1" i="0" u="none" strike="noStrike" cap="none" spc="0">
              <a:ln>
                <a:noFill/>
              </a:ln>
              <a:solidFill>
                <a:schemeClr val="bg1"/>
              </a:solidFill>
              <a:latin typeface="Ubuntu"/>
              <a:ea typeface="Verdana"/>
              <a:cs typeface="Calibri"/>
            </a:endParaRPr>
          </a:p>
          <a:p>
            <a:pPr marL="0" marR="0" lvl="0" indent="0" algn="ctr" defTabSz="914400">
              <a:lnSpc>
                <a:spcPct val="80000"/>
              </a:lnSpc>
              <a:spcBef>
                <a:spcPts val="0"/>
              </a:spcBef>
              <a:spcAft>
                <a:spcPts val="0"/>
              </a:spcAft>
              <a:buClrTx/>
              <a:buSzTx/>
              <a:buFontTx/>
              <a:buNone/>
              <a:defRPr/>
            </a:pPr>
            <a:r>
              <a:rPr lang="fr-FR" sz="1400" b="1" i="0" u="none" strike="noStrike" cap="none" spc="0">
                <a:ln>
                  <a:noFill/>
                </a:ln>
                <a:solidFill>
                  <a:schemeClr val="bg1"/>
                </a:solidFill>
                <a:latin typeface="Ubuntu"/>
                <a:ea typeface="Verdana"/>
                <a:cs typeface="Calibri"/>
              </a:rPr>
              <a:t>Phase d’élaboration de la feuille de route Numérique responsable</a:t>
            </a:r>
            <a:endParaRPr lang="fr-FR" sz="1400" b="0" i="0" u="none" strike="noStrike" cap="none" spc="0">
              <a:ln>
                <a:noFill/>
              </a:ln>
              <a:solidFill>
                <a:schemeClr val="bg1"/>
              </a:solidFill>
              <a:latin typeface="Ubuntu"/>
              <a:ea typeface="Verdana"/>
              <a:cs typeface="Calibri"/>
            </a:endParaRPr>
          </a:p>
        </p:txBody>
      </p:sp>
      <p:sp>
        <p:nvSpPr>
          <p:cNvPr id="55" name="Étoile : 5 branches 121"/>
          <p:cNvSpPr>
            <a:spLocks noChangeAspect="1"/>
          </p:cNvSpPr>
          <p:nvPr/>
        </p:nvSpPr>
        <p:spPr bwMode="auto">
          <a:xfrm>
            <a:off x="1233751" y="5549743"/>
            <a:ext cx="175083" cy="180000"/>
          </a:xfrm>
          <a:prstGeom prst="star5">
            <a:avLst>
              <a:gd name="adj" fmla="val 19098"/>
              <a:gd name="hf" fmla="val 105146"/>
              <a:gd name="vf" fmla="val 110557"/>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a:lnSpc>
                <a:spcPct val="100000"/>
              </a:lnSpc>
              <a:spcBef>
                <a:spcPts val="0"/>
              </a:spcBef>
              <a:spcAft>
                <a:spcPts val="0"/>
              </a:spcAft>
              <a:buClrTx/>
              <a:buSzTx/>
              <a:buFontTx/>
              <a:buNone/>
              <a:defRPr/>
            </a:pPr>
            <a:endParaRPr lang="fr-FR" sz="1000" b="0" i="0" u="none" strike="noStrike" cap="none" spc="0">
              <a:ln>
                <a:noFill/>
              </a:ln>
              <a:solidFill>
                <a:srgbClr val="4D4F53"/>
              </a:solidFill>
              <a:latin typeface="Ubuntu"/>
              <a:ea typeface="Verdana"/>
              <a:cs typeface="+mn-cs"/>
            </a:endParaRPr>
          </a:p>
        </p:txBody>
      </p:sp>
      <p:sp>
        <p:nvSpPr>
          <p:cNvPr id="56" name="Étoile : 5 branches 121"/>
          <p:cNvSpPr>
            <a:spLocks noChangeAspect="1"/>
          </p:cNvSpPr>
          <p:nvPr/>
        </p:nvSpPr>
        <p:spPr bwMode="auto">
          <a:xfrm>
            <a:off x="1800556" y="5549743"/>
            <a:ext cx="175083" cy="180000"/>
          </a:xfrm>
          <a:prstGeom prst="star5">
            <a:avLst>
              <a:gd name="adj" fmla="val 19098"/>
              <a:gd name="hf" fmla="val 105146"/>
              <a:gd name="vf" fmla="val 110557"/>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a:lnSpc>
                <a:spcPct val="100000"/>
              </a:lnSpc>
              <a:spcBef>
                <a:spcPts val="0"/>
              </a:spcBef>
              <a:spcAft>
                <a:spcPts val="0"/>
              </a:spcAft>
              <a:buClrTx/>
              <a:buSzTx/>
              <a:buFontTx/>
              <a:buNone/>
              <a:defRPr/>
            </a:pPr>
            <a:endParaRPr lang="fr-FR" sz="1000" b="0" i="0" u="none" strike="noStrike" cap="none" spc="0">
              <a:ln>
                <a:noFill/>
              </a:ln>
              <a:solidFill>
                <a:srgbClr val="4D4F53"/>
              </a:solidFill>
              <a:latin typeface="Ubuntu"/>
              <a:ea typeface="Verdana"/>
              <a:cs typeface="+mn-cs"/>
            </a:endParaRPr>
          </a:p>
        </p:txBody>
      </p:sp>
      <p:sp>
        <p:nvSpPr>
          <p:cNvPr id="57" name="Étoile : 5 branches 121"/>
          <p:cNvSpPr>
            <a:spLocks noChangeAspect="1"/>
          </p:cNvSpPr>
          <p:nvPr/>
        </p:nvSpPr>
        <p:spPr bwMode="auto">
          <a:xfrm>
            <a:off x="2367360" y="5549743"/>
            <a:ext cx="175083" cy="180000"/>
          </a:xfrm>
          <a:prstGeom prst="star5">
            <a:avLst>
              <a:gd name="adj" fmla="val 19098"/>
              <a:gd name="hf" fmla="val 105146"/>
              <a:gd name="vf" fmla="val 110557"/>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a:lnSpc>
                <a:spcPct val="100000"/>
              </a:lnSpc>
              <a:spcBef>
                <a:spcPts val="0"/>
              </a:spcBef>
              <a:spcAft>
                <a:spcPts val="0"/>
              </a:spcAft>
              <a:buClrTx/>
              <a:buSzTx/>
              <a:buFontTx/>
              <a:buNone/>
              <a:defRPr/>
            </a:pPr>
            <a:endParaRPr lang="fr-FR" sz="1000" b="0" i="0" u="none" strike="noStrike" cap="none" spc="0">
              <a:ln>
                <a:noFill/>
              </a:ln>
              <a:solidFill>
                <a:srgbClr val="4D4F53"/>
              </a:solidFill>
              <a:latin typeface="Ubuntu"/>
              <a:ea typeface="Verdana"/>
              <a:cs typeface="+mn-cs"/>
            </a:endParaRPr>
          </a:p>
        </p:txBody>
      </p:sp>
      <p:pic>
        <p:nvPicPr>
          <p:cNvPr id="14338" name="Picture 2" descr="Search "/>
          <p:cNvPicPr>
            <a:picLocks noChangeAspect="1" noChangeArrowheads="1"/>
          </p:cNvPicPr>
          <p:nvPr/>
        </p:nvPicPr>
        <p:blipFill>
          <a:blip r:embed="rId2"/>
          <a:stretch/>
        </p:blipFill>
        <p:spPr bwMode="auto">
          <a:xfrm>
            <a:off x="5514093" y="3139930"/>
            <a:ext cx="419129" cy="419129"/>
          </a:xfrm>
          <a:prstGeom prst="rect">
            <a:avLst/>
          </a:prstGeom>
          <a:noFill/>
        </p:spPr>
      </p:pic>
      <p:sp>
        <p:nvSpPr>
          <p:cNvPr id="37" name="Triangle 52"/>
          <p:cNvSpPr>
            <a:spLocks noChangeAspect="1"/>
          </p:cNvSpPr>
          <p:nvPr/>
        </p:nvSpPr>
        <p:spPr bwMode="auto">
          <a:xfrm>
            <a:off x="7479928" y="4567867"/>
            <a:ext cx="354225" cy="364173"/>
          </a:xfrm>
          <a:prstGeom prst="triangle">
            <a:avLst>
              <a:gd name="adj" fmla="val 50000"/>
            </a:avLst>
          </a:prstGeom>
          <a:solidFill>
            <a:srgbClr val="008373"/>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a:lnSpc>
                <a:spcPct val="100000"/>
              </a:lnSpc>
              <a:spcBef>
                <a:spcPts val="0"/>
              </a:spcBef>
              <a:spcAft>
                <a:spcPts val="0"/>
              </a:spcAft>
              <a:buClrTx/>
              <a:buSzTx/>
              <a:buFontTx/>
              <a:buNone/>
              <a:defRPr/>
            </a:pPr>
            <a:r>
              <a:rPr lang="fr-FR" sz="1000" b="0" i="1" u="none" strike="noStrike" cap="none" spc="0">
                <a:ln>
                  <a:noFill/>
                </a:ln>
                <a:solidFill>
                  <a:srgbClr val="00A894"/>
                </a:solidFill>
                <a:latin typeface="Ubuntu"/>
                <a:ea typeface="Verdana"/>
                <a:cs typeface="+mn-cs"/>
              </a:rPr>
              <a:t>:</a:t>
            </a:r>
            <a:endParaRPr/>
          </a:p>
        </p:txBody>
      </p:sp>
      <p:sp>
        <p:nvSpPr>
          <p:cNvPr id="38" name="Rectangle 37"/>
          <p:cNvSpPr/>
          <p:nvPr/>
        </p:nvSpPr>
        <p:spPr bwMode="auto">
          <a:xfrm>
            <a:off x="6282961" y="4952938"/>
            <a:ext cx="2997167" cy="443198"/>
          </a:xfrm>
          <a:prstGeom prst="rect">
            <a:avLst/>
          </a:prstGeom>
          <a:noFill/>
        </p:spPr>
        <p:txBody>
          <a:bodyPr wrap="square" lIns="0" tIns="0" rIns="0" bIns="0">
            <a:spAutoFit/>
          </a:bodyPr>
          <a:lstStyle/>
          <a:p>
            <a:pPr algn="ctr">
              <a:lnSpc>
                <a:spcPct val="90000"/>
              </a:lnSpc>
              <a:defRPr/>
            </a:pPr>
            <a:r>
              <a:rPr lang="fr-FR" sz="1600" b="1" i="1">
                <a:latin typeface="Ubuntu"/>
                <a:ea typeface="Verdana"/>
              </a:rPr>
              <a:t>Restitution phase </a:t>
            </a:r>
            <a:endParaRPr/>
          </a:p>
          <a:p>
            <a:pPr algn="ctr">
              <a:lnSpc>
                <a:spcPct val="90000"/>
              </a:lnSpc>
              <a:defRPr/>
            </a:pPr>
            <a:r>
              <a:rPr lang="fr-FR" sz="1600" b="1" i="1">
                <a:latin typeface="Ubuntu"/>
                <a:ea typeface="Verdana"/>
              </a:rPr>
              <a:t>de diagnostic</a:t>
            </a:r>
            <a:endParaRPr/>
          </a:p>
        </p:txBody>
      </p:sp>
      <p:sp>
        <p:nvSpPr>
          <p:cNvPr id="58" name="Flèche : pentagone 107"/>
          <p:cNvSpPr/>
          <p:nvPr/>
        </p:nvSpPr>
        <p:spPr bwMode="auto">
          <a:xfrm>
            <a:off x="618300" y="3760402"/>
            <a:ext cx="1080013" cy="955768"/>
          </a:xfrm>
          <a:prstGeom prst="homePlate">
            <a:avLst>
              <a:gd name="adj" fmla="val 14343"/>
            </a:avLst>
          </a:prstGeom>
          <a:solidFill>
            <a:schemeClr val="bg1">
              <a:lumMod val="95000"/>
            </a:schemeClr>
          </a:solidFill>
          <a:ln w="19050">
            <a:noFill/>
          </a:ln>
        </p:spPr>
        <p:txBody>
          <a:bodyPr wrap="square" lIns="72000" tIns="72000" rIns="72000" bIns="36000" rtlCol="0" anchor="ctr" anchorCtr="0">
            <a:noAutofit/>
          </a:bodyPr>
          <a:lstStyle/>
          <a:p>
            <a:pPr marL="0" marR="0" lvl="0" indent="0" algn="ctr" defTabSz="914400">
              <a:lnSpc>
                <a:spcPct val="80000"/>
              </a:lnSpc>
              <a:spcBef>
                <a:spcPts val="0"/>
              </a:spcBef>
              <a:spcAft>
                <a:spcPts val="0"/>
              </a:spcAft>
              <a:buClrTx/>
              <a:buSzTx/>
              <a:buFontTx/>
              <a:buNone/>
              <a:defRPr/>
            </a:pPr>
            <a:r>
              <a:rPr lang="fr-FR" sz="1400" b="1" i="0" u="none" strike="noStrike" cap="none" spc="0">
                <a:ln>
                  <a:noFill/>
                </a:ln>
                <a:latin typeface="Ubuntu"/>
                <a:ea typeface="Verdana"/>
                <a:cs typeface="Calibri"/>
              </a:rPr>
              <a:t>Sécuriser les prérequis</a:t>
            </a:r>
            <a:endParaRPr lang="fr-FR" sz="1400" b="0" i="0" u="none" strike="noStrike" cap="none" spc="0">
              <a:ln>
                <a:noFill/>
              </a:ln>
              <a:latin typeface="Ubuntu"/>
              <a:ea typeface="Verdana"/>
              <a:cs typeface="Calibri"/>
            </a:endParaRPr>
          </a:p>
        </p:txBody>
      </p:sp>
      <p:sp>
        <p:nvSpPr>
          <p:cNvPr id="59" name="Flèche : pentagone 107"/>
          <p:cNvSpPr/>
          <p:nvPr/>
        </p:nvSpPr>
        <p:spPr bwMode="auto">
          <a:xfrm>
            <a:off x="1747825" y="3760402"/>
            <a:ext cx="1091941" cy="955768"/>
          </a:xfrm>
          <a:prstGeom prst="homePlate">
            <a:avLst>
              <a:gd name="adj" fmla="val 14343"/>
            </a:avLst>
          </a:prstGeom>
          <a:solidFill>
            <a:schemeClr val="bg1">
              <a:lumMod val="95000"/>
            </a:schemeClr>
          </a:solidFill>
          <a:ln w="19050">
            <a:noFill/>
          </a:ln>
        </p:spPr>
        <p:txBody>
          <a:bodyPr wrap="square" lIns="72000" tIns="72000" rIns="72000" bIns="36000" rtlCol="0" anchor="ctr" anchorCtr="0">
            <a:noAutofit/>
          </a:bodyPr>
          <a:lstStyle/>
          <a:p>
            <a:pPr marL="0" marR="0" lvl="0" indent="0" algn="ctr" defTabSz="914400">
              <a:lnSpc>
                <a:spcPct val="80000"/>
              </a:lnSpc>
              <a:spcBef>
                <a:spcPts val="0"/>
              </a:spcBef>
              <a:spcAft>
                <a:spcPts val="0"/>
              </a:spcAft>
              <a:buClrTx/>
              <a:buSzTx/>
              <a:buFontTx/>
              <a:buNone/>
              <a:defRPr/>
            </a:pPr>
            <a:r>
              <a:rPr lang="fr-FR" sz="1400" b="1" i="0" u="none" strike="noStrike" cap="none" spc="0">
                <a:ln>
                  <a:noFill/>
                </a:ln>
                <a:latin typeface="Ubuntu"/>
                <a:ea typeface="Verdana"/>
                <a:cs typeface="Calibri"/>
              </a:rPr>
              <a:t>Lancer officiell-ement la démarche</a:t>
            </a:r>
            <a:endParaRPr lang="fr-FR" sz="1400" b="0" i="0" u="none" strike="noStrike" cap="none" spc="0">
              <a:ln>
                <a:noFill/>
              </a:ln>
              <a:latin typeface="Ubuntu"/>
              <a:ea typeface="Verdana"/>
              <a:cs typeface="Calibri"/>
            </a:endParaRPr>
          </a:p>
        </p:txBody>
      </p:sp>
      <p:sp>
        <p:nvSpPr>
          <p:cNvPr id="60" name="Flèche : pentagone 107"/>
          <p:cNvSpPr/>
          <p:nvPr/>
        </p:nvSpPr>
        <p:spPr bwMode="auto">
          <a:xfrm>
            <a:off x="2877382" y="3760402"/>
            <a:ext cx="4068151" cy="955768"/>
          </a:xfrm>
          <a:prstGeom prst="homePlate">
            <a:avLst>
              <a:gd name="adj" fmla="val 14343"/>
            </a:avLst>
          </a:prstGeom>
          <a:solidFill>
            <a:schemeClr val="bg1">
              <a:lumMod val="95000"/>
            </a:schemeClr>
          </a:solidFill>
          <a:ln w="19050">
            <a:noFill/>
          </a:ln>
        </p:spPr>
        <p:txBody>
          <a:bodyPr wrap="square" lIns="72000" tIns="72000" rIns="72000" bIns="36000" rtlCol="0" anchor="ctr" anchorCtr="0">
            <a:noAutofit/>
          </a:bodyPr>
          <a:lstStyle/>
          <a:p>
            <a:pPr marL="0" marR="0" lvl="0" indent="0" algn="ctr" defTabSz="914400">
              <a:lnSpc>
                <a:spcPct val="80000"/>
              </a:lnSpc>
              <a:spcBef>
                <a:spcPts val="0"/>
              </a:spcBef>
              <a:spcAft>
                <a:spcPts val="0"/>
              </a:spcAft>
              <a:buClrTx/>
              <a:buSzTx/>
              <a:buFontTx/>
              <a:buNone/>
              <a:defRPr/>
            </a:pPr>
            <a:r>
              <a:rPr lang="fr-FR" sz="1400" b="1" i="0" u="none" strike="noStrike" cap="none" spc="0">
                <a:ln>
                  <a:noFill/>
                </a:ln>
                <a:latin typeface="Ubuntu"/>
                <a:ea typeface="Verdana"/>
                <a:cs typeface="Calibri"/>
              </a:rPr>
              <a:t>Réaliser le diagnostic </a:t>
            </a:r>
            <a:endParaRPr/>
          </a:p>
          <a:p>
            <a:pPr marL="0" marR="0" lvl="0" indent="0" algn="ctr" defTabSz="914400">
              <a:lnSpc>
                <a:spcPct val="80000"/>
              </a:lnSpc>
              <a:spcBef>
                <a:spcPts val="0"/>
              </a:spcBef>
              <a:spcAft>
                <a:spcPts val="0"/>
              </a:spcAft>
              <a:buClrTx/>
              <a:buSzTx/>
              <a:buFontTx/>
              <a:buNone/>
              <a:defRPr/>
            </a:pPr>
            <a:r>
              <a:rPr lang="fr-FR" sz="1400" b="1" i="0" u="none" strike="noStrike" cap="none" spc="0">
                <a:ln>
                  <a:noFill/>
                </a:ln>
                <a:latin typeface="Ubuntu"/>
                <a:ea typeface="Verdana"/>
                <a:cs typeface="Calibri"/>
              </a:rPr>
              <a:t>(analyse quantitative et qualitative)</a:t>
            </a:r>
            <a:endParaRPr lang="fr-FR" sz="1400" b="0" i="0" u="none" strike="noStrike" cap="none" spc="0">
              <a:ln>
                <a:noFill/>
              </a:ln>
              <a:latin typeface="Ubuntu"/>
              <a:ea typeface="Verdana"/>
              <a:cs typeface="Calibri"/>
            </a:endParaRPr>
          </a:p>
        </p:txBody>
      </p:sp>
      <p:sp>
        <p:nvSpPr>
          <p:cNvPr id="67" name="Triangle 52"/>
          <p:cNvSpPr>
            <a:spLocks noChangeAspect="1"/>
          </p:cNvSpPr>
          <p:nvPr/>
        </p:nvSpPr>
        <p:spPr bwMode="auto">
          <a:xfrm>
            <a:off x="1516603" y="6678131"/>
            <a:ext cx="237620" cy="244293"/>
          </a:xfrm>
          <a:prstGeom prst="triangle">
            <a:avLst>
              <a:gd name="adj" fmla="val 50000"/>
            </a:avLst>
          </a:prstGeom>
          <a:solidFill>
            <a:srgbClr val="008373"/>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a:lnSpc>
                <a:spcPct val="100000"/>
              </a:lnSpc>
              <a:spcBef>
                <a:spcPts val="0"/>
              </a:spcBef>
              <a:spcAft>
                <a:spcPts val="0"/>
              </a:spcAft>
              <a:buClrTx/>
              <a:buSzTx/>
              <a:buFontTx/>
              <a:buNone/>
              <a:defRPr/>
            </a:pPr>
            <a:r>
              <a:rPr lang="fr-FR" sz="1000" b="0" i="1" u="none" strike="noStrike" cap="none" spc="0">
                <a:ln>
                  <a:noFill/>
                </a:ln>
                <a:solidFill>
                  <a:srgbClr val="00A894"/>
                </a:solidFill>
                <a:latin typeface="Ubuntu"/>
                <a:ea typeface="Verdana"/>
                <a:cs typeface="+mn-cs"/>
              </a:rPr>
              <a:t>:</a:t>
            </a:r>
            <a:endParaRPr/>
          </a:p>
        </p:txBody>
      </p:sp>
      <p:sp>
        <p:nvSpPr>
          <p:cNvPr id="68" name="ZoneTexte 125"/>
          <p:cNvSpPr txBox="1"/>
          <p:nvPr/>
        </p:nvSpPr>
        <p:spPr bwMode="auto">
          <a:xfrm>
            <a:off x="1754223" y="6666556"/>
            <a:ext cx="2425331" cy="276999"/>
          </a:xfrm>
          <a:prstGeom prst="rect">
            <a:avLst/>
          </a:prstGeom>
          <a:noFill/>
        </p:spPr>
        <p:txBody>
          <a:bodyPr wrap="square" rtlCol="0">
            <a:spAutoFit/>
          </a:bodyPr>
          <a:lstStyle/>
          <a:p>
            <a:pPr>
              <a:defRPr/>
            </a:pPr>
            <a:r>
              <a:rPr lang="fr-FR" sz="1200">
                <a:solidFill>
                  <a:srgbClr val="4D4F53"/>
                </a:solidFill>
                <a:latin typeface="Marianne"/>
                <a:ea typeface="Verdana"/>
              </a:rPr>
              <a:t>Réunion de restitution</a:t>
            </a:r>
            <a:endParaRPr/>
          </a:p>
        </p:txBody>
      </p:sp>
      <p:sp>
        <p:nvSpPr>
          <p:cNvPr id="72" name="Étoile : 5 branches 121"/>
          <p:cNvSpPr>
            <a:spLocks noChangeAspect="1"/>
          </p:cNvSpPr>
          <p:nvPr/>
        </p:nvSpPr>
        <p:spPr bwMode="auto">
          <a:xfrm>
            <a:off x="3187226" y="5549743"/>
            <a:ext cx="175083" cy="180000"/>
          </a:xfrm>
          <a:prstGeom prst="star5">
            <a:avLst>
              <a:gd name="adj" fmla="val 19098"/>
              <a:gd name="hf" fmla="val 105146"/>
              <a:gd name="vf" fmla="val 110557"/>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a:lnSpc>
                <a:spcPct val="100000"/>
              </a:lnSpc>
              <a:spcBef>
                <a:spcPts val="0"/>
              </a:spcBef>
              <a:spcAft>
                <a:spcPts val="0"/>
              </a:spcAft>
              <a:buClrTx/>
              <a:buSzTx/>
              <a:buFontTx/>
              <a:buNone/>
              <a:defRPr/>
            </a:pPr>
            <a:endParaRPr lang="fr-FR" sz="1000" b="0" i="0" u="none" strike="noStrike" cap="none" spc="0">
              <a:ln>
                <a:noFill/>
              </a:ln>
              <a:solidFill>
                <a:srgbClr val="4D4F53"/>
              </a:solidFill>
              <a:latin typeface="Ubuntu"/>
              <a:ea typeface="Verdana"/>
              <a:cs typeface="+mn-cs"/>
            </a:endParaRPr>
          </a:p>
        </p:txBody>
      </p:sp>
      <p:sp>
        <p:nvSpPr>
          <p:cNvPr id="73" name="Étoile : 5 branches 121"/>
          <p:cNvSpPr>
            <a:spLocks noChangeAspect="1"/>
          </p:cNvSpPr>
          <p:nvPr/>
        </p:nvSpPr>
        <p:spPr bwMode="auto">
          <a:xfrm>
            <a:off x="3754031" y="5549743"/>
            <a:ext cx="175083" cy="180000"/>
          </a:xfrm>
          <a:prstGeom prst="star5">
            <a:avLst>
              <a:gd name="adj" fmla="val 19098"/>
              <a:gd name="hf" fmla="val 105146"/>
              <a:gd name="vf" fmla="val 110557"/>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a:lnSpc>
                <a:spcPct val="100000"/>
              </a:lnSpc>
              <a:spcBef>
                <a:spcPts val="0"/>
              </a:spcBef>
              <a:spcAft>
                <a:spcPts val="0"/>
              </a:spcAft>
              <a:buClrTx/>
              <a:buSzTx/>
              <a:buFontTx/>
              <a:buNone/>
              <a:defRPr/>
            </a:pPr>
            <a:endParaRPr lang="fr-FR" sz="1000" b="0" i="0" u="none" strike="noStrike" cap="none" spc="0">
              <a:ln>
                <a:noFill/>
              </a:ln>
              <a:solidFill>
                <a:srgbClr val="4D4F53"/>
              </a:solidFill>
              <a:latin typeface="Ubuntu"/>
              <a:ea typeface="Verdana"/>
              <a:cs typeface="+mn-cs"/>
            </a:endParaRPr>
          </a:p>
        </p:txBody>
      </p:sp>
      <p:sp>
        <p:nvSpPr>
          <p:cNvPr id="74" name="Étoile : 5 branches 121"/>
          <p:cNvSpPr>
            <a:spLocks noChangeAspect="1"/>
          </p:cNvSpPr>
          <p:nvPr/>
        </p:nvSpPr>
        <p:spPr bwMode="auto">
          <a:xfrm>
            <a:off x="4320836" y="5549743"/>
            <a:ext cx="175083" cy="180000"/>
          </a:xfrm>
          <a:prstGeom prst="star5">
            <a:avLst>
              <a:gd name="adj" fmla="val 19098"/>
              <a:gd name="hf" fmla="val 105146"/>
              <a:gd name="vf" fmla="val 110557"/>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a:lnSpc>
                <a:spcPct val="100000"/>
              </a:lnSpc>
              <a:spcBef>
                <a:spcPts val="0"/>
              </a:spcBef>
              <a:spcAft>
                <a:spcPts val="0"/>
              </a:spcAft>
              <a:buClrTx/>
              <a:buSzTx/>
              <a:buFontTx/>
              <a:buNone/>
              <a:defRPr/>
            </a:pPr>
            <a:endParaRPr lang="fr-FR" sz="1000" b="0" i="0" u="none" strike="noStrike" cap="none" spc="0">
              <a:ln>
                <a:noFill/>
              </a:ln>
              <a:solidFill>
                <a:srgbClr val="4D4F53"/>
              </a:solidFill>
              <a:latin typeface="Ubuntu"/>
              <a:ea typeface="Verdana"/>
              <a:cs typeface="+mn-cs"/>
            </a:endParaRPr>
          </a:p>
        </p:txBody>
      </p:sp>
      <p:sp>
        <p:nvSpPr>
          <p:cNvPr id="75" name="Étoile : 5 branches 121"/>
          <p:cNvSpPr>
            <a:spLocks noChangeAspect="1"/>
          </p:cNvSpPr>
          <p:nvPr/>
        </p:nvSpPr>
        <p:spPr bwMode="auto">
          <a:xfrm>
            <a:off x="4887640" y="5549743"/>
            <a:ext cx="175083" cy="180000"/>
          </a:xfrm>
          <a:prstGeom prst="star5">
            <a:avLst>
              <a:gd name="adj" fmla="val 19098"/>
              <a:gd name="hf" fmla="val 105146"/>
              <a:gd name="vf" fmla="val 110557"/>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a:lnSpc>
                <a:spcPct val="100000"/>
              </a:lnSpc>
              <a:spcBef>
                <a:spcPts val="0"/>
              </a:spcBef>
              <a:spcAft>
                <a:spcPts val="0"/>
              </a:spcAft>
              <a:buClrTx/>
              <a:buSzTx/>
              <a:buFontTx/>
              <a:buNone/>
              <a:defRPr/>
            </a:pPr>
            <a:endParaRPr lang="fr-FR" sz="1000" b="0" i="0" u="none" strike="noStrike" cap="none" spc="0">
              <a:ln>
                <a:noFill/>
              </a:ln>
              <a:solidFill>
                <a:srgbClr val="4D4F53"/>
              </a:solidFill>
              <a:latin typeface="Ubuntu"/>
              <a:ea typeface="Verdana"/>
              <a:cs typeface="+mn-cs"/>
            </a:endParaRPr>
          </a:p>
        </p:txBody>
      </p:sp>
      <p:sp>
        <p:nvSpPr>
          <p:cNvPr id="76" name="Étoile : 5 branches 121"/>
          <p:cNvSpPr>
            <a:spLocks noChangeAspect="1"/>
          </p:cNvSpPr>
          <p:nvPr/>
        </p:nvSpPr>
        <p:spPr bwMode="auto">
          <a:xfrm>
            <a:off x="5635499" y="5549743"/>
            <a:ext cx="175083" cy="180000"/>
          </a:xfrm>
          <a:prstGeom prst="star5">
            <a:avLst>
              <a:gd name="adj" fmla="val 19098"/>
              <a:gd name="hf" fmla="val 105146"/>
              <a:gd name="vf" fmla="val 110557"/>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a:lnSpc>
                <a:spcPct val="100000"/>
              </a:lnSpc>
              <a:spcBef>
                <a:spcPts val="0"/>
              </a:spcBef>
              <a:spcAft>
                <a:spcPts val="0"/>
              </a:spcAft>
              <a:buClrTx/>
              <a:buSzTx/>
              <a:buFontTx/>
              <a:buNone/>
              <a:defRPr/>
            </a:pPr>
            <a:endParaRPr lang="fr-FR" sz="1000" b="0" i="0" u="none" strike="noStrike" cap="none" spc="0">
              <a:ln>
                <a:noFill/>
              </a:ln>
              <a:solidFill>
                <a:srgbClr val="4D4F53"/>
              </a:solidFill>
              <a:latin typeface="Ubuntu"/>
              <a:ea typeface="Verdana"/>
              <a:cs typeface="+mn-cs"/>
            </a:endParaRPr>
          </a:p>
        </p:txBody>
      </p:sp>
      <p:sp>
        <p:nvSpPr>
          <p:cNvPr id="77" name="Étoile : 5 branches 121"/>
          <p:cNvSpPr>
            <a:spLocks noChangeAspect="1"/>
          </p:cNvSpPr>
          <p:nvPr/>
        </p:nvSpPr>
        <p:spPr bwMode="auto">
          <a:xfrm>
            <a:off x="6202304" y="5549743"/>
            <a:ext cx="175083" cy="180000"/>
          </a:xfrm>
          <a:prstGeom prst="star5">
            <a:avLst>
              <a:gd name="adj" fmla="val 19098"/>
              <a:gd name="hf" fmla="val 105146"/>
              <a:gd name="vf" fmla="val 110557"/>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a:lnSpc>
                <a:spcPct val="100000"/>
              </a:lnSpc>
              <a:spcBef>
                <a:spcPts val="0"/>
              </a:spcBef>
              <a:spcAft>
                <a:spcPts val="0"/>
              </a:spcAft>
              <a:buClrTx/>
              <a:buSzTx/>
              <a:buFontTx/>
              <a:buNone/>
              <a:defRPr/>
            </a:pPr>
            <a:endParaRPr lang="fr-FR" sz="1000" b="0" i="0" u="none" strike="noStrike" cap="none" spc="0">
              <a:ln>
                <a:noFill/>
              </a:ln>
              <a:solidFill>
                <a:srgbClr val="4D4F53"/>
              </a:solidFill>
              <a:latin typeface="Ubuntu"/>
              <a:ea typeface="Verdana"/>
              <a:cs typeface="+mn-cs"/>
            </a:endParaRPr>
          </a:p>
        </p:txBody>
      </p:sp>
      <p:sp>
        <p:nvSpPr>
          <p:cNvPr id="78" name="Étoile : 5 branches 121"/>
          <p:cNvSpPr>
            <a:spLocks noChangeAspect="1"/>
          </p:cNvSpPr>
          <p:nvPr/>
        </p:nvSpPr>
        <p:spPr bwMode="auto">
          <a:xfrm>
            <a:off x="6769109" y="5549743"/>
            <a:ext cx="175083" cy="180000"/>
          </a:xfrm>
          <a:prstGeom prst="star5">
            <a:avLst>
              <a:gd name="adj" fmla="val 19098"/>
              <a:gd name="hf" fmla="val 105146"/>
              <a:gd name="vf" fmla="val 110557"/>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a:lnSpc>
                <a:spcPct val="100000"/>
              </a:lnSpc>
              <a:spcBef>
                <a:spcPts val="0"/>
              </a:spcBef>
              <a:spcAft>
                <a:spcPts val="0"/>
              </a:spcAft>
              <a:buClrTx/>
              <a:buSzTx/>
              <a:buFontTx/>
              <a:buNone/>
              <a:defRPr/>
            </a:pPr>
            <a:endParaRPr lang="fr-FR" sz="1000" b="0" i="0" u="none" strike="noStrike" cap="none" spc="0">
              <a:ln>
                <a:noFill/>
              </a:ln>
              <a:solidFill>
                <a:srgbClr val="4D4F53"/>
              </a:solidFill>
              <a:latin typeface="Ubuntu"/>
              <a:ea typeface="Verdana"/>
              <a:cs typeface="+mn-cs"/>
            </a:endParaRPr>
          </a:p>
        </p:txBody>
      </p:sp>
      <p:sp>
        <p:nvSpPr>
          <p:cNvPr id="83" name="Étoile : 5 branches 121"/>
          <p:cNvSpPr>
            <a:spLocks noChangeAspect="1"/>
          </p:cNvSpPr>
          <p:nvPr/>
        </p:nvSpPr>
        <p:spPr bwMode="auto">
          <a:xfrm>
            <a:off x="7335913" y="5549743"/>
            <a:ext cx="175083" cy="180000"/>
          </a:xfrm>
          <a:prstGeom prst="star5">
            <a:avLst>
              <a:gd name="adj" fmla="val 19098"/>
              <a:gd name="hf" fmla="val 105146"/>
              <a:gd name="vf" fmla="val 110557"/>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a:lnSpc>
                <a:spcPct val="100000"/>
              </a:lnSpc>
              <a:spcBef>
                <a:spcPts val="0"/>
              </a:spcBef>
              <a:spcAft>
                <a:spcPts val="0"/>
              </a:spcAft>
              <a:buClrTx/>
              <a:buSzTx/>
              <a:buFontTx/>
              <a:buNone/>
              <a:defRPr/>
            </a:pPr>
            <a:endParaRPr lang="fr-FR" sz="1000" b="0" i="0" u="none" strike="noStrike" cap="none" spc="0">
              <a:ln>
                <a:noFill/>
              </a:ln>
              <a:solidFill>
                <a:srgbClr val="4D4F53"/>
              </a:solidFill>
              <a:latin typeface="Ubuntu"/>
              <a:ea typeface="Verdana"/>
              <a:cs typeface="+mn-cs"/>
            </a:endParaRPr>
          </a:p>
        </p:txBody>
      </p:sp>
      <p:sp>
        <p:nvSpPr>
          <p:cNvPr id="84" name="Étoile : 5 branches 121"/>
          <p:cNvSpPr>
            <a:spLocks noChangeAspect="1"/>
          </p:cNvSpPr>
          <p:nvPr/>
        </p:nvSpPr>
        <p:spPr bwMode="auto">
          <a:xfrm>
            <a:off x="8077353" y="5549743"/>
            <a:ext cx="175083" cy="180000"/>
          </a:xfrm>
          <a:prstGeom prst="star5">
            <a:avLst>
              <a:gd name="adj" fmla="val 19098"/>
              <a:gd name="hf" fmla="val 105146"/>
              <a:gd name="vf" fmla="val 110557"/>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a:lnSpc>
                <a:spcPct val="100000"/>
              </a:lnSpc>
              <a:spcBef>
                <a:spcPts val="0"/>
              </a:spcBef>
              <a:spcAft>
                <a:spcPts val="0"/>
              </a:spcAft>
              <a:buClrTx/>
              <a:buSzTx/>
              <a:buFontTx/>
              <a:buNone/>
              <a:defRPr/>
            </a:pPr>
            <a:endParaRPr lang="fr-FR" sz="1000" b="0" i="0" u="none" strike="noStrike" cap="none" spc="0">
              <a:ln>
                <a:noFill/>
              </a:ln>
              <a:solidFill>
                <a:srgbClr val="4D4F53"/>
              </a:solidFill>
              <a:latin typeface="Ubuntu"/>
              <a:ea typeface="Verdana"/>
              <a:cs typeface="+mn-cs"/>
            </a:endParaRPr>
          </a:p>
        </p:txBody>
      </p:sp>
      <p:sp>
        <p:nvSpPr>
          <p:cNvPr id="85" name="Étoile : 5 branches 121"/>
          <p:cNvSpPr>
            <a:spLocks noChangeAspect="1"/>
          </p:cNvSpPr>
          <p:nvPr/>
        </p:nvSpPr>
        <p:spPr bwMode="auto">
          <a:xfrm>
            <a:off x="8644158" y="5549743"/>
            <a:ext cx="175083" cy="180000"/>
          </a:xfrm>
          <a:prstGeom prst="star5">
            <a:avLst>
              <a:gd name="adj" fmla="val 19098"/>
              <a:gd name="hf" fmla="val 105146"/>
              <a:gd name="vf" fmla="val 110557"/>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a:lnSpc>
                <a:spcPct val="100000"/>
              </a:lnSpc>
              <a:spcBef>
                <a:spcPts val="0"/>
              </a:spcBef>
              <a:spcAft>
                <a:spcPts val="0"/>
              </a:spcAft>
              <a:buClrTx/>
              <a:buSzTx/>
              <a:buFontTx/>
              <a:buNone/>
              <a:defRPr/>
            </a:pPr>
            <a:endParaRPr lang="fr-FR" sz="1000" b="0" i="0" u="none" strike="noStrike" cap="none" spc="0">
              <a:ln>
                <a:noFill/>
              </a:ln>
              <a:solidFill>
                <a:srgbClr val="4D4F53"/>
              </a:solidFill>
              <a:latin typeface="Ubuntu"/>
              <a:ea typeface="Verdana"/>
              <a:cs typeface="+mn-cs"/>
            </a:endParaRPr>
          </a:p>
        </p:txBody>
      </p:sp>
      <p:sp>
        <p:nvSpPr>
          <p:cNvPr id="86" name="Étoile : 5 branches 121"/>
          <p:cNvSpPr>
            <a:spLocks noChangeAspect="1"/>
          </p:cNvSpPr>
          <p:nvPr/>
        </p:nvSpPr>
        <p:spPr bwMode="auto">
          <a:xfrm>
            <a:off x="9210963" y="5549743"/>
            <a:ext cx="175083" cy="180000"/>
          </a:xfrm>
          <a:prstGeom prst="star5">
            <a:avLst>
              <a:gd name="adj" fmla="val 19098"/>
              <a:gd name="hf" fmla="val 105146"/>
              <a:gd name="vf" fmla="val 110557"/>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a:lnSpc>
                <a:spcPct val="100000"/>
              </a:lnSpc>
              <a:spcBef>
                <a:spcPts val="0"/>
              </a:spcBef>
              <a:spcAft>
                <a:spcPts val="0"/>
              </a:spcAft>
              <a:buClrTx/>
              <a:buSzTx/>
              <a:buFontTx/>
              <a:buNone/>
              <a:defRPr/>
            </a:pPr>
            <a:endParaRPr lang="fr-FR" sz="1000" b="0" i="0" u="none" strike="noStrike" cap="none" spc="0">
              <a:ln>
                <a:noFill/>
              </a:ln>
              <a:solidFill>
                <a:srgbClr val="4D4F53"/>
              </a:solidFill>
              <a:latin typeface="Ubuntu"/>
              <a:ea typeface="Verdana"/>
              <a:cs typeface="+mn-cs"/>
            </a:endParaRPr>
          </a:p>
        </p:txBody>
      </p:sp>
      <p:sp>
        <p:nvSpPr>
          <p:cNvPr id="87" name="Étoile : 5 branches 121"/>
          <p:cNvSpPr>
            <a:spLocks noChangeAspect="1"/>
          </p:cNvSpPr>
          <p:nvPr/>
        </p:nvSpPr>
        <p:spPr bwMode="auto">
          <a:xfrm>
            <a:off x="9777767" y="5549743"/>
            <a:ext cx="175083" cy="180000"/>
          </a:xfrm>
          <a:prstGeom prst="star5">
            <a:avLst>
              <a:gd name="adj" fmla="val 19098"/>
              <a:gd name="hf" fmla="val 105146"/>
              <a:gd name="vf" fmla="val 110557"/>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a:lnSpc>
                <a:spcPct val="100000"/>
              </a:lnSpc>
              <a:spcBef>
                <a:spcPts val="0"/>
              </a:spcBef>
              <a:spcAft>
                <a:spcPts val="0"/>
              </a:spcAft>
              <a:buClrTx/>
              <a:buSzTx/>
              <a:buFontTx/>
              <a:buNone/>
              <a:defRPr/>
            </a:pPr>
            <a:endParaRPr lang="fr-FR" sz="1000" b="0" i="0" u="none" strike="noStrike" cap="none" spc="0">
              <a:ln>
                <a:noFill/>
              </a:ln>
              <a:solidFill>
                <a:srgbClr val="4D4F53"/>
              </a:solidFill>
              <a:latin typeface="Ubuntu"/>
              <a:ea typeface="Verdana"/>
              <a:cs typeface="+mn-cs"/>
            </a:endParaRPr>
          </a:p>
        </p:txBody>
      </p:sp>
      <p:sp>
        <p:nvSpPr>
          <p:cNvPr id="88" name="Étoile : 5 branches 121"/>
          <p:cNvSpPr>
            <a:spLocks noChangeAspect="1"/>
          </p:cNvSpPr>
          <p:nvPr/>
        </p:nvSpPr>
        <p:spPr bwMode="auto">
          <a:xfrm>
            <a:off x="10599838" y="5549743"/>
            <a:ext cx="175083" cy="180000"/>
          </a:xfrm>
          <a:prstGeom prst="star5">
            <a:avLst>
              <a:gd name="adj" fmla="val 19098"/>
              <a:gd name="hf" fmla="val 105146"/>
              <a:gd name="vf" fmla="val 110557"/>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a:lnSpc>
                <a:spcPct val="100000"/>
              </a:lnSpc>
              <a:spcBef>
                <a:spcPts val="0"/>
              </a:spcBef>
              <a:spcAft>
                <a:spcPts val="0"/>
              </a:spcAft>
              <a:buClrTx/>
              <a:buSzTx/>
              <a:buFontTx/>
              <a:buNone/>
              <a:defRPr/>
            </a:pPr>
            <a:endParaRPr lang="fr-FR" sz="1000" b="0" i="0" u="none" strike="noStrike" cap="none" spc="0">
              <a:ln>
                <a:noFill/>
              </a:ln>
              <a:solidFill>
                <a:srgbClr val="4D4F53"/>
              </a:solidFill>
              <a:latin typeface="Ubuntu"/>
              <a:ea typeface="Verdana"/>
              <a:cs typeface="+mn-cs"/>
            </a:endParaRPr>
          </a:p>
        </p:txBody>
      </p:sp>
      <p:sp>
        <p:nvSpPr>
          <p:cNvPr id="89" name="Étoile : 5 branches 121"/>
          <p:cNvSpPr>
            <a:spLocks noChangeAspect="1"/>
          </p:cNvSpPr>
          <p:nvPr/>
        </p:nvSpPr>
        <p:spPr bwMode="auto">
          <a:xfrm>
            <a:off x="11166644" y="5549743"/>
            <a:ext cx="175083" cy="180000"/>
          </a:xfrm>
          <a:prstGeom prst="star5">
            <a:avLst>
              <a:gd name="adj" fmla="val 19098"/>
              <a:gd name="hf" fmla="val 105146"/>
              <a:gd name="vf" fmla="val 110557"/>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a:lnSpc>
                <a:spcPct val="100000"/>
              </a:lnSpc>
              <a:spcBef>
                <a:spcPts val="0"/>
              </a:spcBef>
              <a:spcAft>
                <a:spcPts val="0"/>
              </a:spcAft>
              <a:buClrTx/>
              <a:buSzTx/>
              <a:buFontTx/>
              <a:buNone/>
              <a:defRPr/>
            </a:pPr>
            <a:endParaRPr lang="fr-FR" sz="1000" b="0" i="0" u="none" strike="noStrike" cap="none" spc="0">
              <a:ln>
                <a:noFill/>
              </a:ln>
              <a:solidFill>
                <a:srgbClr val="4D4F53"/>
              </a:solidFill>
              <a:latin typeface="Ubuntu"/>
              <a:ea typeface="Verdana"/>
              <a:cs typeface="+mn-cs"/>
            </a:endParaRPr>
          </a:p>
        </p:txBody>
      </p:sp>
      <p:sp>
        <p:nvSpPr>
          <p:cNvPr id="90" name="Étoile : 5 branches 121"/>
          <p:cNvSpPr>
            <a:spLocks noChangeAspect="1"/>
          </p:cNvSpPr>
          <p:nvPr/>
        </p:nvSpPr>
        <p:spPr bwMode="auto">
          <a:xfrm>
            <a:off x="11733449" y="5549743"/>
            <a:ext cx="175083" cy="180000"/>
          </a:xfrm>
          <a:prstGeom prst="star5">
            <a:avLst>
              <a:gd name="adj" fmla="val 19098"/>
              <a:gd name="hf" fmla="val 105146"/>
              <a:gd name="vf" fmla="val 110557"/>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a:lnSpc>
                <a:spcPct val="100000"/>
              </a:lnSpc>
              <a:spcBef>
                <a:spcPts val="0"/>
              </a:spcBef>
              <a:spcAft>
                <a:spcPts val="0"/>
              </a:spcAft>
              <a:buClrTx/>
              <a:buSzTx/>
              <a:buFontTx/>
              <a:buNone/>
              <a:defRPr/>
            </a:pPr>
            <a:endParaRPr lang="fr-FR" sz="1000" b="0" i="0" u="none" strike="noStrike" cap="none" spc="0">
              <a:ln>
                <a:noFill/>
              </a:ln>
              <a:solidFill>
                <a:srgbClr val="4D4F53"/>
              </a:solidFill>
              <a:latin typeface="Ubuntu"/>
              <a:ea typeface="Verdana"/>
              <a:cs typeface="+mn-cs"/>
            </a:endParaRPr>
          </a:p>
        </p:txBody>
      </p:sp>
      <p:sp>
        <p:nvSpPr>
          <p:cNvPr id="91" name="Étoile : 5 branches 121"/>
          <p:cNvSpPr>
            <a:spLocks noChangeAspect="1"/>
          </p:cNvSpPr>
          <p:nvPr/>
        </p:nvSpPr>
        <p:spPr bwMode="auto">
          <a:xfrm>
            <a:off x="12300253" y="5549743"/>
            <a:ext cx="175083" cy="180000"/>
          </a:xfrm>
          <a:prstGeom prst="star5">
            <a:avLst>
              <a:gd name="adj" fmla="val 19098"/>
              <a:gd name="hf" fmla="val 105146"/>
              <a:gd name="vf" fmla="val 110557"/>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a:lnSpc>
                <a:spcPct val="100000"/>
              </a:lnSpc>
              <a:spcBef>
                <a:spcPts val="0"/>
              </a:spcBef>
              <a:spcAft>
                <a:spcPts val="0"/>
              </a:spcAft>
              <a:buClrTx/>
              <a:buSzTx/>
              <a:buFontTx/>
              <a:buNone/>
              <a:defRPr/>
            </a:pPr>
            <a:endParaRPr lang="fr-FR" sz="1000" b="0" i="0" u="none" strike="noStrike" cap="none" spc="0">
              <a:ln>
                <a:noFill/>
              </a:ln>
              <a:solidFill>
                <a:srgbClr val="4D4F53"/>
              </a:solidFill>
              <a:latin typeface="Ubuntu"/>
              <a:ea typeface="Verdana"/>
              <a:cs typeface="+mn-cs"/>
            </a:endParaRPr>
          </a:p>
        </p:txBody>
      </p:sp>
      <p:sp>
        <p:nvSpPr>
          <p:cNvPr id="92" name="Étoile : 5 branches 121"/>
          <p:cNvSpPr>
            <a:spLocks noChangeAspect="1"/>
          </p:cNvSpPr>
          <p:nvPr/>
        </p:nvSpPr>
        <p:spPr bwMode="auto">
          <a:xfrm>
            <a:off x="13060010" y="5549743"/>
            <a:ext cx="175083" cy="180000"/>
          </a:xfrm>
          <a:prstGeom prst="star5">
            <a:avLst>
              <a:gd name="adj" fmla="val 19098"/>
              <a:gd name="hf" fmla="val 105146"/>
              <a:gd name="vf" fmla="val 110557"/>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a:lnSpc>
                <a:spcPct val="100000"/>
              </a:lnSpc>
              <a:spcBef>
                <a:spcPts val="0"/>
              </a:spcBef>
              <a:spcAft>
                <a:spcPts val="0"/>
              </a:spcAft>
              <a:buClrTx/>
              <a:buSzTx/>
              <a:buFontTx/>
              <a:buNone/>
              <a:defRPr/>
            </a:pPr>
            <a:endParaRPr lang="fr-FR" sz="1000" b="0" i="0" u="none" strike="noStrike" cap="none" spc="0">
              <a:ln>
                <a:noFill/>
              </a:ln>
              <a:solidFill>
                <a:srgbClr val="4D4F53"/>
              </a:solidFill>
              <a:latin typeface="Ubuntu"/>
              <a:ea typeface="Verdana"/>
              <a:cs typeface="+mn-cs"/>
            </a:endParaRPr>
          </a:p>
        </p:txBody>
      </p:sp>
      <p:sp>
        <p:nvSpPr>
          <p:cNvPr id="93" name="Étoile : 5 branches 121"/>
          <p:cNvSpPr>
            <a:spLocks noChangeAspect="1"/>
          </p:cNvSpPr>
          <p:nvPr/>
        </p:nvSpPr>
        <p:spPr bwMode="auto">
          <a:xfrm>
            <a:off x="13626815" y="5549743"/>
            <a:ext cx="175083" cy="180000"/>
          </a:xfrm>
          <a:prstGeom prst="star5">
            <a:avLst>
              <a:gd name="adj" fmla="val 19098"/>
              <a:gd name="hf" fmla="val 105146"/>
              <a:gd name="vf" fmla="val 110557"/>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a:lnSpc>
                <a:spcPct val="100000"/>
              </a:lnSpc>
              <a:spcBef>
                <a:spcPts val="0"/>
              </a:spcBef>
              <a:spcAft>
                <a:spcPts val="0"/>
              </a:spcAft>
              <a:buClrTx/>
              <a:buSzTx/>
              <a:buFontTx/>
              <a:buNone/>
              <a:defRPr/>
            </a:pPr>
            <a:endParaRPr lang="fr-FR" sz="1000" b="0" i="0" u="none" strike="noStrike" cap="none" spc="0">
              <a:ln>
                <a:noFill/>
              </a:ln>
              <a:solidFill>
                <a:srgbClr val="4D4F53"/>
              </a:solidFill>
              <a:latin typeface="Ubuntu"/>
              <a:ea typeface="Verdana"/>
              <a:cs typeface="+mn-cs"/>
            </a:endParaRPr>
          </a:p>
        </p:txBody>
      </p:sp>
      <p:sp>
        <p:nvSpPr>
          <p:cNvPr id="94" name="Étoile : 5 branches 121"/>
          <p:cNvSpPr>
            <a:spLocks noChangeAspect="1"/>
          </p:cNvSpPr>
          <p:nvPr/>
        </p:nvSpPr>
        <p:spPr bwMode="auto">
          <a:xfrm>
            <a:off x="14193620" y="5549743"/>
            <a:ext cx="175083" cy="180000"/>
          </a:xfrm>
          <a:prstGeom prst="star5">
            <a:avLst>
              <a:gd name="adj" fmla="val 19098"/>
              <a:gd name="hf" fmla="val 105146"/>
              <a:gd name="vf" fmla="val 110557"/>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a:lnSpc>
                <a:spcPct val="100000"/>
              </a:lnSpc>
              <a:spcBef>
                <a:spcPts val="0"/>
              </a:spcBef>
              <a:spcAft>
                <a:spcPts val="0"/>
              </a:spcAft>
              <a:buClrTx/>
              <a:buSzTx/>
              <a:buFontTx/>
              <a:buNone/>
              <a:defRPr/>
            </a:pPr>
            <a:endParaRPr lang="fr-FR" sz="1000" b="0" i="0" u="none" strike="noStrike" cap="none" spc="0">
              <a:ln>
                <a:noFill/>
              </a:ln>
              <a:solidFill>
                <a:srgbClr val="4D4F53"/>
              </a:solidFill>
              <a:latin typeface="Ubuntu"/>
              <a:ea typeface="Verdana"/>
              <a:cs typeface="+mn-cs"/>
            </a:endParaRPr>
          </a:p>
        </p:txBody>
      </p:sp>
      <p:sp>
        <p:nvSpPr>
          <p:cNvPr id="95" name="Étoile : 5 branches 121"/>
          <p:cNvSpPr>
            <a:spLocks noChangeAspect="1"/>
          </p:cNvSpPr>
          <p:nvPr/>
        </p:nvSpPr>
        <p:spPr bwMode="auto">
          <a:xfrm>
            <a:off x="14760424" y="5549743"/>
            <a:ext cx="175083" cy="180000"/>
          </a:xfrm>
          <a:prstGeom prst="star5">
            <a:avLst>
              <a:gd name="adj" fmla="val 19098"/>
              <a:gd name="hf" fmla="val 105146"/>
              <a:gd name="vf" fmla="val 110557"/>
            </a:avLst>
          </a:prstGeom>
          <a:solidFill>
            <a:srgbClr val="FFFFFF">
              <a:lumMod val="50000"/>
            </a:srgbClr>
          </a:solidFill>
          <a:ln w="635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a:lnSpc>
                <a:spcPct val="100000"/>
              </a:lnSpc>
              <a:spcBef>
                <a:spcPts val="0"/>
              </a:spcBef>
              <a:spcAft>
                <a:spcPts val="0"/>
              </a:spcAft>
              <a:buClrTx/>
              <a:buSzTx/>
              <a:buFontTx/>
              <a:buNone/>
              <a:defRPr/>
            </a:pPr>
            <a:endParaRPr lang="fr-FR" sz="1000" b="0" i="0" u="none" strike="noStrike" cap="none" spc="0">
              <a:ln>
                <a:noFill/>
              </a:ln>
              <a:solidFill>
                <a:srgbClr val="4D4F53"/>
              </a:solidFill>
              <a:latin typeface="Ubuntu"/>
              <a:ea typeface="Verdana"/>
              <a:cs typeface="+mn-cs"/>
            </a:endParaRPr>
          </a:p>
        </p:txBody>
      </p:sp>
      <p:sp>
        <p:nvSpPr>
          <p:cNvPr id="51" name="Flèche : pentagone 107"/>
          <p:cNvSpPr/>
          <p:nvPr/>
        </p:nvSpPr>
        <p:spPr bwMode="auto">
          <a:xfrm>
            <a:off x="8023072" y="3750328"/>
            <a:ext cx="1257055" cy="965841"/>
          </a:xfrm>
          <a:prstGeom prst="homePlate">
            <a:avLst>
              <a:gd name="adj" fmla="val 14343"/>
            </a:avLst>
          </a:prstGeom>
          <a:solidFill>
            <a:schemeClr val="bg1">
              <a:lumMod val="95000"/>
            </a:schemeClr>
          </a:solidFill>
          <a:ln w="19050">
            <a:noFill/>
          </a:ln>
        </p:spPr>
        <p:txBody>
          <a:bodyPr wrap="square" lIns="54000" tIns="54000" rIns="54000" bIns="27000" rtlCol="0" anchor="ctr" anchorCtr="0">
            <a:noAutofit/>
          </a:bodyPr>
          <a:lstStyle/>
          <a:p>
            <a:pPr algn="ctr" defTabSz="685800">
              <a:lnSpc>
                <a:spcPct val="80000"/>
              </a:lnSpc>
              <a:defRPr/>
            </a:pPr>
            <a:r>
              <a:rPr lang="fr-FR" sz="1400" b="1">
                <a:latin typeface="Ubuntu"/>
                <a:ea typeface="Verdana"/>
                <a:cs typeface="Calibri"/>
              </a:rPr>
              <a:t>Sélectionner / Prioriser les leviers</a:t>
            </a:r>
            <a:endParaRPr/>
          </a:p>
        </p:txBody>
      </p:sp>
      <p:sp>
        <p:nvSpPr>
          <p:cNvPr id="52" name="Flèche : pentagone 107"/>
          <p:cNvSpPr/>
          <p:nvPr/>
        </p:nvSpPr>
        <p:spPr bwMode="auto">
          <a:xfrm>
            <a:off x="13144762" y="3750328"/>
            <a:ext cx="1966880" cy="965841"/>
          </a:xfrm>
          <a:prstGeom prst="homePlate">
            <a:avLst>
              <a:gd name="adj" fmla="val 14343"/>
            </a:avLst>
          </a:prstGeom>
          <a:solidFill>
            <a:schemeClr val="bg1">
              <a:lumMod val="95000"/>
            </a:schemeClr>
          </a:solidFill>
          <a:ln w="19050">
            <a:noFill/>
          </a:ln>
        </p:spPr>
        <p:txBody>
          <a:bodyPr wrap="square" lIns="54000" tIns="54000" rIns="54000" bIns="27000" rtlCol="0" anchor="ctr" anchorCtr="0">
            <a:noAutofit/>
          </a:bodyPr>
          <a:lstStyle/>
          <a:p>
            <a:pPr algn="ctr" defTabSz="685800">
              <a:lnSpc>
                <a:spcPct val="80000"/>
              </a:lnSpc>
              <a:defRPr/>
            </a:pPr>
            <a:r>
              <a:rPr lang="fr-FR" sz="1400" b="1">
                <a:latin typeface="Ubuntu"/>
                <a:ea typeface="Verdana"/>
                <a:cs typeface="Calibri"/>
              </a:rPr>
              <a:t>Valider la FDR et sécuriser les prochaines étapes </a:t>
            </a:r>
            <a:endParaRPr lang="fr-FR" sz="1400">
              <a:latin typeface="Ubuntu"/>
              <a:ea typeface="Verdana"/>
              <a:cs typeface="Calibri"/>
            </a:endParaRPr>
          </a:p>
        </p:txBody>
      </p:sp>
      <p:sp>
        <p:nvSpPr>
          <p:cNvPr id="62" name="Flèche : pentagone 107"/>
          <p:cNvSpPr/>
          <p:nvPr/>
        </p:nvSpPr>
        <p:spPr bwMode="auto">
          <a:xfrm>
            <a:off x="9280127" y="3750328"/>
            <a:ext cx="2203573" cy="965841"/>
          </a:xfrm>
          <a:prstGeom prst="homePlate">
            <a:avLst>
              <a:gd name="adj" fmla="val 14343"/>
            </a:avLst>
          </a:prstGeom>
          <a:solidFill>
            <a:schemeClr val="bg1">
              <a:lumMod val="95000"/>
            </a:schemeClr>
          </a:solidFill>
          <a:ln w="19050">
            <a:noFill/>
          </a:ln>
        </p:spPr>
        <p:txBody>
          <a:bodyPr wrap="square" lIns="54000" tIns="54000" rIns="54000" bIns="27000" rtlCol="0" anchor="ctr" anchorCtr="0">
            <a:noAutofit/>
          </a:bodyPr>
          <a:lstStyle/>
          <a:p>
            <a:pPr algn="ctr" defTabSz="685800">
              <a:lnSpc>
                <a:spcPct val="80000"/>
              </a:lnSpc>
              <a:defRPr/>
            </a:pPr>
            <a:r>
              <a:rPr lang="fr-FR" sz="1400" b="1">
                <a:latin typeface="Ubuntu"/>
                <a:ea typeface="Verdana"/>
                <a:cs typeface="Calibri"/>
              </a:rPr>
              <a:t>Compléter les fiches actions</a:t>
            </a:r>
            <a:endParaRPr/>
          </a:p>
        </p:txBody>
      </p:sp>
      <p:sp>
        <p:nvSpPr>
          <p:cNvPr id="63" name="Flèche : pentagone 107"/>
          <p:cNvSpPr/>
          <p:nvPr/>
        </p:nvSpPr>
        <p:spPr bwMode="auto">
          <a:xfrm>
            <a:off x="11542710" y="3750328"/>
            <a:ext cx="1543043" cy="965841"/>
          </a:xfrm>
          <a:prstGeom prst="homePlate">
            <a:avLst>
              <a:gd name="adj" fmla="val 14343"/>
            </a:avLst>
          </a:prstGeom>
          <a:solidFill>
            <a:schemeClr val="bg1">
              <a:lumMod val="95000"/>
            </a:schemeClr>
          </a:solidFill>
          <a:ln w="19050">
            <a:noFill/>
          </a:ln>
        </p:spPr>
        <p:txBody>
          <a:bodyPr wrap="square" lIns="54000" tIns="54000" rIns="54000" bIns="27000" rtlCol="0" anchor="ctr" anchorCtr="0">
            <a:noAutofit/>
          </a:bodyPr>
          <a:lstStyle/>
          <a:p>
            <a:pPr algn="ctr" defTabSz="685800">
              <a:lnSpc>
                <a:spcPct val="80000"/>
              </a:lnSpc>
              <a:defRPr/>
            </a:pPr>
            <a:r>
              <a:rPr lang="fr-FR" sz="1400" b="1">
                <a:latin typeface="Ubuntu"/>
                <a:ea typeface="Verdana"/>
                <a:cs typeface="Calibri"/>
              </a:rPr>
              <a:t>Construire la FDR</a:t>
            </a:r>
            <a:endParaRPr/>
          </a:p>
        </p:txBody>
      </p:sp>
      <p:sp>
        <p:nvSpPr>
          <p:cNvPr id="54" name="Rectangle 53"/>
          <p:cNvSpPr/>
          <p:nvPr/>
        </p:nvSpPr>
        <p:spPr bwMode="auto">
          <a:xfrm>
            <a:off x="12695036" y="4952938"/>
            <a:ext cx="2997167" cy="443198"/>
          </a:xfrm>
          <a:prstGeom prst="rect">
            <a:avLst/>
          </a:prstGeom>
          <a:noFill/>
        </p:spPr>
        <p:txBody>
          <a:bodyPr wrap="square" lIns="0" tIns="0" rIns="0" bIns="0">
            <a:spAutoFit/>
          </a:bodyPr>
          <a:lstStyle/>
          <a:p>
            <a:pPr algn="ctr">
              <a:lnSpc>
                <a:spcPct val="90000"/>
              </a:lnSpc>
              <a:defRPr/>
            </a:pPr>
            <a:r>
              <a:rPr lang="fr-FR" sz="1600" b="1" i="1">
                <a:latin typeface="Ubuntu"/>
                <a:ea typeface="Verdana"/>
              </a:rPr>
              <a:t>Restitution phase </a:t>
            </a:r>
            <a:endParaRPr/>
          </a:p>
          <a:p>
            <a:pPr algn="ctr">
              <a:lnSpc>
                <a:spcPct val="90000"/>
              </a:lnSpc>
              <a:defRPr/>
            </a:pPr>
            <a:r>
              <a:rPr lang="fr-FR" sz="1600" b="1" i="1">
                <a:latin typeface="Ubuntu"/>
                <a:ea typeface="Verdana"/>
              </a:rPr>
              <a:t>de feuille de route</a:t>
            </a:r>
            <a:endParaRPr/>
          </a:p>
        </p:txBody>
      </p:sp>
      <p:sp>
        <p:nvSpPr>
          <p:cNvPr id="61" name="Triangle 52"/>
          <p:cNvSpPr>
            <a:spLocks noChangeAspect="1"/>
          </p:cNvSpPr>
          <p:nvPr/>
        </p:nvSpPr>
        <p:spPr bwMode="auto">
          <a:xfrm>
            <a:off x="14016507" y="4567867"/>
            <a:ext cx="354225" cy="364173"/>
          </a:xfrm>
          <a:prstGeom prst="triangle">
            <a:avLst>
              <a:gd name="adj" fmla="val 50000"/>
            </a:avLst>
          </a:prstGeom>
          <a:solidFill>
            <a:srgbClr val="008373"/>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a:lnSpc>
                <a:spcPct val="100000"/>
              </a:lnSpc>
              <a:spcBef>
                <a:spcPts val="0"/>
              </a:spcBef>
              <a:spcAft>
                <a:spcPts val="0"/>
              </a:spcAft>
              <a:buClrTx/>
              <a:buSzTx/>
              <a:buFontTx/>
              <a:buNone/>
              <a:defRPr/>
            </a:pPr>
            <a:r>
              <a:rPr lang="fr-FR" sz="1000" b="0" i="1" u="none" strike="noStrike" cap="none" spc="0">
                <a:ln>
                  <a:noFill/>
                </a:ln>
                <a:solidFill>
                  <a:srgbClr val="00A894"/>
                </a:solidFill>
                <a:latin typeface="Ubuntu"/>
                <a:ea typeface="Verdana"/>
                <a:cs typeface="+mn-cs"/>
              </a:rPr>
              <a: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 name="object 15"/>
          <p:cNvSpPr/>
          <p:nvPr/>
        </p:nvSpPr>
        <p:spPr bwMode="auto">
          <a:xfrm>
            <a:off x="1071216" y="4427984"/>
            <a:ext cx="4138083" cy="45719"/>
          </a:xfrm>
          <a:custGeom>
            <a:avLst/>
            <a:gdLst/>
            <a:ahLst/>
            <a:cxnLst/>
            <a:rect l="l" t="t" r="r" b="b"/>
            <a:pathLst>
              <a:path w="3890645" h="31114" extrusionOk="0">
                <a:moveTo>
                  <a:pt x="3890213" y="0"/>
                </a:moveTo>
                <a:lnTo>
                  <a:pt x="0" y="0"/>
                </a:lnTo>
                <a:lnTo>
                  <a:pt x="0" y="30975"/>
                </a:lnTo>
                <a:lnTo>
                  <a:pt x="3890213" y="30975"/>
                </a:lnTo>
                <a:lnTo>
                  <a:pt x="3890213" y="0"/>
                </a:lnTo>
                <a:close/>
              </a:path>
            </a:pathLst>
          </a:custGeom>
          <a:solidFill>
            <a:srgbClr val="2C3176"/>
          </a:solidFill>
        </p:spPr>
        <p:txBody>
          <a:bodyPr wrap="square" lIns="0" tIns="0" rIns="0" bIns="0" rtlCol="0"/>
          <a:lstStyle/>
          <a:p>
            <a:pPr algn="ctr">
              <a:defRPr/>
            </a:pPr>
            <a:endParaRPr/>
          </a:p>
        </p:txBody>
      </p:sp>
      <p:sp>
        <p:nvSpPr>
          <p:cNvPr id="16" name="object 16"/>
          <p:cNvSpPr/>
          <p:nvPr/>
        </p:nvSpPr>
        <p:spPr bwMode="auto">
          <a:xfrm>
            <a:off x="5981474" y="4427984"/>
            <a:ext cx="4138083" cy="45719"/>
          </a:xfrm>
          <a:custGeom>
            <a:avLst/>
            <a:gdLst/>
            <a:ahLst/>
            <a:cxnLst/>
            <a:rect l="l" t="t" r="r" b="b"/>
            <a:pathLst>
              <a:path w="3890645" h="31114" extrusionOk="0">
                <a:moveTo>
                  <a:pt x="3890213" y="0"/>
                </a:moveTo>
                <a:lnTo>
                  <a:pt x="0" y="0"/>
                </a:lnTo>
                <a:lnTo>
                  <a:pt x="0" y="30975"/>
                </a:lnTo>
                <a:lnTo>
                  <a:pt x="3890213" y="30975"/>
                </a:lnTo>
                <a:lnTo>
                  <a:pt x="3890213" y="0"/>
                </a:lnTo>
                <a:close/>
              </a:path>
            </a:pathLst>
          </a:custGeom>
          <a:solidFill>
            <a:srgbClr val="2C3176"/>
          </a:solidFill>
        </p:spPr>
        <p:txBody>
          <a:bodyPr wrap="square" lIns="0" tIns="0" rIns="0" bIns="0" rtlCol="0"/>
          <a:lstStyle/>
          <a:p>
            <a:pPr>
              <a:defRPr/>
            </a:pPr>
            <a:endParaRPr/>
          </a:p>
        </p:txBody>
      </p:sp>
      <p:sp>
        <p:nvSpPr>
          <p:cNvPr id="18" name="object 18"/>
          <p:cNvSpPr txBox="1"/>
          <p:nvPr/>
        </p:nvSpPr>
        <p:spPr bwMode="auto">
          <a:xfrm>
            <a:off x="1071216" y="3674690"/>
            <a:ext cx="5031055" cy="384078"/>
          </a:xfrm>
          <a:prstGeom prst="rect">
            <a:avLst/>
          </a:prstGeom>
        </p:spPr>
        <p:txBody>
          <a:bodyPr vert="horz" wrap="square" lIns="0" tIns="14604" rIns="0" bIns="0" rtlCol="0">
            <a:spAutoFit/>
          </a:bodyPr>
          <a:lstStyle/>
          <a:p>
            <a:pPr marL="12700">
              <a:lnSpc>
                <a:spcPct val="100000"/>
              </a:lnSpc>
              <a:spcBef>
                <a:spcPts val="114"/>
              </a:spcBef>
              <a:tabLst>
                <a:tab pos="4914265" algn="l"/>
              </a:tabLst>
              <a:defRPr/>
            </a:pPr>
            <a:r>
              <a:rPr lang="fr-FR" sz="2400" spc="10">
                <a:solidFill>
                  <a:srgbClr val="2C3176"/>
                </a:solidFill>
                <a:latin typeface="Marianne"/>
                <a:ea typeface="Marianne"/>
                <a:cs typeface="Marianne"/>
              </a:rPr>
              <a:t>1) Analyse documentaire</a:t>
            </a:r>
            <a:endParaRPr sz="2400">
              <a:latin typeface="Marianne"/>
              <a:ea typeface="Marianne"/>
              <a:cs typeface="Marianne"/>
            </a:endParaRPr>
          </a:p>
        </p:txBody>
      </p:sp>
      <p:sp>
        <p:nvSpPr>
          <p:cNvPr id="19" name="object 19"/>
          <p:cNvSpPr txBox="1"/>
          <p:nvPr/>
        </p:nvSpPr>
        <p:spPr bwMode="auto">
          <a:xfrm>
            <a:off x="10880621" y="3674690"/>
            <a:ext cx="5182066" cy="384078"/>
          </a:xfrm>
          <a:prstGeom prst="rect">
            <a:avLst/>
          </a:prstGeom>
        </p:spPr>
        <p:txBody>
          <a:bodyPr vert="horz" wrap="square" lIns="0" tIns="14604" rIns="0" bIns="0" rtlCol="0">
            <a:spAutoFit/>
          </a:bodyPr>
          <a:lstStyle/>
          <a:p>
            <a:pPr marL="12700">
              <a:lnSpc>
                <a:spcPct val="100000"/>
              </a:lnSpc>
              <a:spcBef>
                <a:spcPts val="114"/>
              </a:spcBef>
              <a:defRPr/>
            </a:pPr>
            <a:r>
              <a:rPr lang="fr-FR" sz="2400" spc="10">
                <a:solidFill>
                  <a:srgbClr val="2C3176"/>
                </a:solidFill>
                <a:latin typeface="Marianne"/>
                <a:ea typeface="Marianne"/>
                <a:cs typeface="Marianne"/>
              </a:rPr>
              <a:t>3) Inventaire quantitatif flash</a:t>
            </a:r>
            <a:endParaRPr sz="2400">
              <a:latin typeface="Marianne"/>
              <a:ea typeface="Marianne"/>
              <a:cs typeface="Marianne"/>
            </a:endParaRPr>
          </a:p>
        </p:txBody>
      </p:sp>
      <p:sp>
        <p:nvSpPr>
          <p:cNvPr id="20" name="object 20"/>
          <p:cNvSpPr txBox="1"/>
          <p:nvPr/>
        </p:nvSpPr>
        <p:spPr bwMode="auto">
          <a:xfrm>
            <a:off x="1071216" y="4852432"/>
            <a:ext cx="4138083" cy="566822"/>
          </a:xfrm>
          <a:prstGeom prst="rect">
            <a:avLst/>
          </a:prstGeom>
        </p:spPr>
        <p:txBody>
          <a:bodyPr vert="horz" wrap="square" lIns="0" tIns="12700" rIns="0" bIns="0" rtlCol="0">
            <a:spAutoFit/>
          </a:bodyPr>
          <a:lstStyle/>
          <a:p>
            <a:pPr marL="12700" marR="5080">
              <a:lnSpc>
                <a:spcPct val="100000"/>
              </a:lnSpc>
              <a:spcBef>
                <a:spcPts val="100"/>
              </a:spcBef>
              <a:defRPr/>
            </a:pPr>
            <a:r>
              <a:rPr lang="fr-FR" b="1" spc="-5">
                <a:solidFill>
                  <a:srgbClr val="2C3176"/>
                </a:solidFill>
                <a:latin typeface="Marianne Light"/>
                <a:ea typeface="Marianne Light"/>
                <a:cs typeface="Marianne Light"/>
              </a:rPr>
              <a:t>Collecte et appropriation de la documentation existante</a:t>
            </a:r>
            <a:r>
              <a:rPr lang="fr-FR" spc="-5">
                <a:solidFill>
                  <a:srgbClr val="2C3176"/>
                </a:solidFill>
                <a:latin typeface="Marianne Light"/>
                <a:ea typeface="Marianne Light"/>
                <a:cs typeface="Marianne Light"/>
              </a:rPr>
              <a:t> </a:t>
            </a:r>
            <a:endParaRPr spc="70">
              <a:solidFill>
                <a:srgbClr val="2C3176"/>
              </a:solidFill>
              <a:latin typeface="Marianne Light"/>
              <a:ea typeface="Marianne Light"/>
              <a:cs typeface="Marianne Light"/>
            </a:endParaRPr>
          </a:p>
        </p:txBody>
      </p:sp>
      <p:sp>
        <p:nvSpPr>
          <p:cNvPr id="23" name="object 23"/>
          <p:cNvSpPr/>
          <p:nvPr/>
        </p:nvSpPr>
        <p:spPr bwMode="auto">
          <a:xfrm>
            <a:off x="13452563" y="0"/>
            <a:ext cx="2803525" cy="2910205"/>
          </a:xfrm>
          <a:custGeom>
            <a:avLst/>
            <a:gdLst/>
            <a:ahLst/>
            <a:cxnLst/>
            <a:rect l="l" t="t" r="r" b="b"/>
            <a:pathLst>
              <a:path w="2803525" h="2910205" extrusionOk="0">
                <a:moveTo>
                  <a:pt x="2803437" y="0"/>
                </a:moveTo>
                <a:lnTo>
                  <a:pt x="0" y="0"/>
                </a:lnTo>
                <a:lnTo>
                  <a:pt x="0" y="761610"/>
                </a:lnTo>
                <a:lnTo>
                  <a:pt x="1969173" y="889473"/>
                </a:lnTo>
                <a:lnTo>
                  <a:pt x="1969173" y="2909866"/>
                </a:lnTo>
                <a:lnTo>
                  <a:pt x="2803437" y="2909866"/>
                </a:lnTo>
                <a:lnTo>
                  <a:pt x="2803437" y="0"/>
                </a:lnTo>
                <a:close/>
              </a:path>
            </a:pathLst>
          </a:custGeom>
          <a:solidFill>
            <a:srgbClr val="FCCD00"/>
          </a:solidFill>
        </p:spPr>
        <p:txBody>
          <a:bodyPr wrap="square" lIns="0" tIns="0" rIns="0" bIns="0" rtlCol="0"/>
          <a:lstStyle/>
          <a:p>
            <a:pPr>
              <a:defRPr/>
            </a:pPr>
            <a:endParaRPr/>
          </a:p>
        </p:txBody>
      </p:sp>
      <p:sp>
        <p:nvSpPr>
          <p:cNvPr id="30" name="Rectangle 29"/>
          <p:cNvSpPr/>
          <p:nvPr/>
        </p:nvSpPr>
        <p:spPr bwMode="auto">
          <a:xfrm>
            <a:off x="5879035" y="3635896"/>
            <a:ext cx="3547894" cy="461665"/>
          </a:xfrm>
          <a:prstGeom prst="rect">
            <a:avLst/>
          </a:prstGeom>
        </p:spPr>
        <p:txBody>
          <a:bodyPr wrap="none">
            <a:spAutoFit/>
          </a:bodyPr>
          <a:lstStyle/>
          <a:p>
            <a:pPr marL="12700" algn="ctr">
              <a:lnSpc>
                <a:spcPct val="100000"/>
              </a:lnSpc>
              <a:spcBef>
                <a:spcPts val="114"/>
              </a:spcBef>
              <a:defRPr/>
            </a:pPr>
            <a:r>
              <a:rPr lang="fr-FR" sz="2400" spc="10">
                <a:solidFill>
                  <a:srgbClr val="2C3176"/>
                </a:solidFill>
                <a:latin typeface="Marianne"/>
                <a:ea typeface="Marianne"/>
                <a:cs typeface="Marianne"/>
              </a:rPr>
              <a:t>2) Entretiens de diagnostic</a:t>
            </a:r>
            <a:endParaRPr lang="fr-FR" sz="2400">
              <a:latin typeface="Marianne"/>
              <a:ea typeface="Marianne"/>
              <a:cs typeface="Marianne"/>
            </a:endParaRPr>
          </a:p>
        </p:txBody>
      </p:sp>
      <p:sp>
        <p:nvSpPr>
          <p:cNvPr id="27" name="object 20"/>
          <p:cNvSpPr txBox="1"/>
          <p:nvPr/>
        </p:nvSpPr>
        <p:spPr bwMode="auto">
          <a:xfrm>
            <a:off x="5981474" y="4852432"/>
            <a:ext cx="4138083" cy="2228815"/>
          </a:xfrm>
          <a:prstGeom prst="rect">
            <a:avLst/>
          </a:prstGeom>
        </p:spPr>
        <p:txBody>
          <a:bodyPr vert="horz" wrap="square" lIns="0" tIns="12700" rIns="0" bIns="0" rtlCol="0">
            <a:spAutoFit/>
          </a:bodyPr>
          <a:lstStyle/>
          <a:p>
            <a:pPr marL="12700" marR="5080">
              <a:lnSpc>
                <a:spcPct val="100000"/>
              </a:lnSpc>
              <a:spcBef>
                <a:spcPts val="100"/>
              </a:spcBef>
              <a:defRPr/>
            </a:pPr>
            <a:r>
              <a:rPr lang="fr-FR" b="1" spc="-5">
                <a:solidFill>
                  <a:srgbClr val="2C3176"/>
                </a:solidFill>
                <a:latin typeface="Marianne Light"/>
                <a:ea typeface="Marianne Light"/>
                <a:cs typeface="Marianne Light"/>
              </a:rPr>
              <a:t>Entretiens avec les interlocuteurs de la collectivité pour effectuer le diagnostic qualitatif </a:t>
            </a:r>
            <a:r>
              <a:rPr lang="fr-FR" spc="-5">
                <a:solidFill>
                  <a:srgbClr val="2C3176"/>
                </a:solidFill>
                <a:latin typeface="Marianne Light"/>
                <a:ea typeface="Marianne Light"/>
                <a:cs typeface="Marianne Light"/>
              </a:rPr>
              <a:t>(dimensions couvertes : stratégie et gouvernance, mesure, achats, transformation du numérique, DEEE et Economie Circulaire, sensibilisation, le numérique pour un territoire éco-responsable) </a:t>
            </a:r>
            <a:endParaRPr/>
          </a:p>
        </p:txBody>
      </p:sp>
      <p:sp>
        <p:nvSpPr>
          <p:cNvPr id="28" name="object 20"/>
          <p:cNvSpPr txBox="1"/>
          <p:nvPr/>
        </p:nvSpPr>
        <p:spPr bwMode="auto">
          <a:xfrm>
            <a:off x="10880621" y="4852432"/>
            <a:ext cx="4138083" cy="843821"/>
          </a:xfrm>
          <a:prstGeom prst="rect">
            <a:avLst/>
          </a:prstGeom>
        </p:spPr>
        <p:txBody>
          <a:bodyPr vert="horz" wrap="square" lIns="0" tIns="12700" rIns="0" bIns="0" rtlCol="0">
            <a:spAutoFit/>
          </a:bodyPr>
          <a:lstStyle/>
          <a:p>
            <a:pPr marL="12700" marR="5080">
              <a:lnSpc>
                <a:spcPct val="100000"/>
              </a:lnSpc>
              <a:spcBef>
                <a:spcPts val="100"/>
              </a:spcBef>
              <a:defRPr/>
            </a:pPr>
            <a:r>
              <a:rPr lang="fr-FR" spc="-5">
                <a:solidFill>
                  <a:srgbClr val="2C3176"/>
                </a:solidFill>
                <a:latin typeface="Marianne Light"/>
                <a:ea typeface="Marianne Light"/>
                <a:cs typeface="Marianne Light"/>
              </a:rPr>
              <a:t>Collecte d’une série de </a:t>
            </a:r>
            <a:r>
              <a:rPr lang="fr-FR" b="1" spc="-5">
                <a:solidFill>
                  <a:srgbClr val="2C3176"/>
                </a:solidFill>
                <a:latin typeface="Marianne Light"/>
                <a:ea typeface="Marianne Light"/>
                <a:cs typeface="Marianne Light"/>
              </a:rPr>
              <a:t>données quantitatives</a:t>
            </a:r>
            <a:r>
              <a:rPr lang="fr-FR" spc="-5">
                <a:solidFill>
                  <a:srgbClr val="2C3176"/>
                </a:solidFill>
                <a:latin typeface="Marianne Light"/>
                <a:ea typeface="Marianne Light"/>
                <a:cs typeface="Marianne Light"/>
              </a:rPr>
              <a:t> visant à dresser </a:t>
            </a:r>
            <a:r>
              <a:rPr lang="fr-FR" b="1" spc="-5">
                <a:solidFill>
                  <a:srgbClr val="2C3176"/>
                </a:solidFill>
                <a:latin typeface="Marianne Light"/>
                <a:ea typeface="Marianne Light"/>
                <a:cs typeface="Marianne Light"/>
              </a:rPr>
              <a:t>l’inventaire informatique </a:t>
            </a:r>
            <a:r>
              <a:rPr lang="fr-FR" spc="-5">
                <a:solidFill>
                  <a:srgbClr val="2C3176"/>
                </a:solidFill>
                <a:latin typeface="Marianne Light"/>
                <a:ea typeface="Marianne Light"/>
                <a:cs typeface="Marianne Light"/>
              </a:rPr>
              <a:t>de la collectivité</a:t>
            </a:r>
            <a:endParaRPr spc="70">
              <a:solidFill>
                <a:srgbClr val="2C3176"/>
              </a:solidFill>
              <a:latin typeface="Marianne Light"/>
              <a:ea typeface="Marianne Light"/>
              <a:cs typeface="Marianne Light"/>
            </a:endParaRPr>
          </a:p>
        </p:txBody>
      </p:sp>
      <p:sp>
        <p:nvSpPr>
          <p:cNvPr id="22" name="object 14"/>
          <p:cNvSpPr txBox="1">
            <a:spLocks noGrp="1"/>
          </p:cNvSpPr>
          <p:nvPr>
            <p:ph type="title"/>
          </p:nvPr>
        </p:nvSpPr>
        <p:spPr bwMode="auto">
          <a:xfrm>
            <a:off x="1000516" y="596273"/>
            <a:ext cx="14254967" cy="1245853"/>
          </a:xfrm>
          <a:prstGeom prst="rect">
            <a:avLst/>
          </a:prstGeom>
        </p:spPr>
        <p:txBody>
          <a:bodyPr vert="horz" wrap="square" lIns="0" tIns="14604" rIns="0" bIns="0" rtlCol="0">
            <a:spAutoFit/>
          </a:bodyPr>
          <a:lstStyle/>
          <a:p>
            <a:pPr marL="12700" algn="ctr" defTabSz="914377">
              <a:spcBef>
                <a:spcPts val="115"/>
              </a:spcBef>
              <a:defRPr/>
            </a:pPr>
            <a:r>
              <a:rPr lang="fr-FR" sz="4000">
                <a:solidFill>
                  <a:srgbClr val="2C3176"/>
                </a:solidFill>
                <a:latin typeface="Marianne"/>
              </a:rPr>
              <a:t>Zoom sur la phase de diagnostic </a:t>
            </a:r>
            <a:br>
              <a:rPr lang="fr-FR" sz="4000">
                <a:solidFill>
                  <a:srgbClr val="2C3176"/>
                </a:solidFill>
                <a:latin typeface="Marianne"/>
              </a:rPr>
            </a:br>
            <a:r>
              <a:rPr lang="fr-FR" sz="4000">
                <a:solidFill>
                  <a:srgbClr val="2C3176"/>
                </a:solidFill>
                <a:latin typeface="Marianne"/>
              </a:rPr>
              <a:t>de maturité</a:t>
            </a:r>
            <a:endParaRPr/>
          </a:p>
        </p:txBody>
      </p:sp>
      <p:pic>
        <p:nvPicPr>
          <p:cNvPr id="10242" name="Picture 2" descr="Meeting Icons – Download for Free in PNG and SVG"/>
          <p:cNvPicPr>
            <a:picLocks noChangeAspect="1" noChangeArrowheads="1"/>
          </p:cNvPicPr>
          <p:nvPr/>
        </p:nvPicPr>
        <p:blipFill>
          <a:blip r:embed="rId2">
            <a:duotone>
              <a:schemeClr val="accent1">
                <a:shade val="45000"/>
                <a:satMod val="135000"/>
              </a:schemeClr>
              <a:prstClr val="white"/>
            </a:duotone>
          </a:blip>
          <a:srcRect l="13076" t="10718" r="10001" b="19214"/>
          <a:stretch/>
        </p:blipFill>
        <p:spPr bwMode="auto">
          <a:xfrm>
            <a:off x="7353568" y="2169491"/>
            <a:ext cx="1110020" cy="1088880"/>
          </a:xfrm>
          <a:prstGeom prst="rect">
            <a:avLst/>
          </a:prstGeom>
          <a:noFill/>
        </p:spPr>
      </p:pic>
      <p:pic>
        <p:nvPicPr>
          <p:cNvPr id="8" name="Picture 7" descr="Shape&#10;&#10;Description automatically generated with low confidence"/>
          <p:cNvPicPr>
            <a:picLocks noChangeAspect="1"/>
          </p:cNvPicPr>
          <p:nvPr/>
        </p:nvPicPr>
        <p:blipFill>
          <a:blip r:embed="rId3">
            <a:duotone>
              <a:schemeClr val="accent1">
                <a:shade val="45000"/>
                <a:satMod val="135000"/>
              </a:schemeClr>
              <a:prstClr val="white"/>
            </a:duotone>
          </a:blip>
          <a:stretch/>
        </p:blipFill>
        <p:spPr bwMode="auto">
          <a:xfrm>
            <a:off x="12385481" y="2345281"/>
            <a:ext cx="914741" cy="914741"/>
          </a:xfrm>
          <a:prstGeom prst="rect">
            <a:avLst/>
          </a:prstGeom>
        </p:spPr>
      </p:pic>
      <p:pic>
        <p:nvPicPr>
          <p:cNvPr id="14" name="Picture 13" descr="Shape&#10;&#10;Description automatically generated with low confidence"/>
          <p:cNvPicPr>
            <a:picLocks noChangeAspect="1"/>
          </p:cNvPicPr>
          <p:nvPr/>
        </p:nvPicPr>
        <p:blipFill>
          <a:blip r:embed="rId4">
            <a:duotone>
              <a:schemeClr val="accent1">
                <a:shade val="45000"/>
                <a:satMod val="135000"/>
              </a:schemeClr>
              <a:prstClr val="white"/>
            </a:duotone>
          </a:blip>
          <a:stretch/>
        </p:blipFill>
        <p:spPr bwMode="auto">
          <a:xfrm>
            <a:off x="2396910" y="2344276"/>
            <a:ext cx="914095" cy="914095"/>
          </a:xfrm>
          <a:prstGeom prst="rect">
            <a:avLst/>
          </a:prstGeom>
        </p:spPr>
      </p:pic>
      <p:sp>
        <p:nvSpPr>
          <p:cNvPr id="40" name="object 16"/>
          <p:cNvSpPr/>
          <p:nvPr/>
        </p:nvSpPr>
        <p:spPr bwMode="auto">
          <a:xfrm>
            <a:off x="10880621" y="4427984"/>
            <a:ext cx="4138083" cy="45719"/>
          </a:xfrm>
          <a:custGeom>
            <a:avLst/>
            <a:gdLst/>
            <a:ahLst/>
            <a:cxnLst/>
            <a:rect l="l" t="t" r="r" b="b"/>
            <a:pathLst>
              <a:path w="3890645" h="31114" extrusionOk="0">
                <a:moveTo>
                  <a:pt x="3890213" y="0"/>
                </a:moveTo>
                <a:lnTo>
                  <a:pt x="0" y="0"/>
                </a:lnTo>
                <a:lnTo>
                  <a:pt x="0" y="30975"/>
                </a:lnTo>
                <a:lnTo>
                  <a:pt x="3890213" y="30975"/>
                </a:lnTo>
                <a:lnTo>
                  <a:pt x="3890213" y="0"/>
                </a:lnTo>
                <a:close/>
              </a:path>
            </a:pathLst>
          </a:custGeom>
          <a:solidFill>
            <a:srgbClr val="2C3176"/>
          </a:solidFill>
        </p:spPr>
        <p:txBody>
          <a:bodyPr wrap="square" lIns="0" tIns="0" rIns="0" bIns="0" rtlCol="0"/>
          <a:lstStyle/>
          <a:p>
            <a:pPr>
              <a:defRPr/>
            </a:pPr>
            <a:endParaRPr/>
          </a:p>
        </p:txBody>
      </p:sp>
      <p:pic>
        <p:nvPicPr>
          <p:cNvPr id="48" name="Picture 2" descr="Search "/>
          <p:cNvPicPr>
            <a:picLocks noChangeAspect="1" noChangeArrowheads="1"/>
          </p:cNvPicPr>
          <p:nvPr/>
        </p:nvPicPr>
        <p:blipFill>
          <a:blip r:embed="rId5"/>
          <a:stretch/>
        </p:blipFill>
        <p:spPr bwMode="auto">
          <a:xfrm>
            <a:off x="12263844" y="713403"/>
            <a:ext cx="741699" cy="74169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 name="object 14"/>
          <p:cNvSpPr txBox="1">
            <a:spLocks noGrp="1"/>
          </p:cNvSpPr>
          <p:nvPr>
            <p:ph type="title"/>
          </p:nvPr>
        </p:nvSpPr>
        <p:spPr bwMode="auto">
          <a:xfrm>
            <a:off x="1000517" y="471574"/>
            <a:ext cx="14254967" cy="630300"/>
          </a:xfrm>
          <a:prstGeom prst="rect">
            <a:avLst/>
          </a:prstGeom>
        </p:spPr>
        <p:txBody>
          <a:bodyPr vert="horz" wrap="square" lIns="0" tIns="14604" rIns="0" bIns="0" rtlCol="0">
            <a:spAutoFit/>
          </a:bodyPr>
          <a:lstStyle/>
          <a:p>
            <a:pPr marL="12700" algn="ctr" defTabSz="914377">
              <a:spcBef>
                <a:spcPts val="115"/>
              </a:spcBef>
              <a:defRPr/>
            </a:pPr>
            <a:r>
              <a:rPr lang="fr-FR" sz="4000">
                <a:solidFill>
                  <a:srgbClr val="2C3176"/>
                </a:solidFill>
                <a:latin typeface="Marianne"/>
              </a:rPr>
              <a:t>1) Analyse documentaire</a:t>
            </a:r>
            <a:endParaRPr sz="4000">
              <a:solidFill>
                <a:srgbClr val="2C3176"/>
              </a:solidFill>
              <a:latin typeface="Marianne"/>
            </a:endParaRPr>
          </a:p>
        </p:txBody>
      </p:sp>
      <p:pic>
        <p:nvPicPr>
          <p:cNvPr id="30" name="Picture 29" descr="Shape&#10;&#10;Description automatically generated with low confidence"/>
          <p:cNvPicPr>
            <a:picLocks noChangeAspect="1"/>
          </p:cNvPicPr>
          <p:nvPr/>
        </p:nvPicPr>
        <p:blipFill>
          <a:blip r:embed="rId2">
            <a:duotone>
              <a:schemeClr val="accent1">
                <a:shade val="45000"/>
                <a:satMod val="135000"/>
              </a:schemeClr>
              <a:prstClr val="white"/>
            </a:duotone>
          </a:blip>
          <a:stretch/>
        </p:blipFill>
        <p:spPr bwMode="auto">
          <a:xfrm>
            <a:off x="11782581" y="342853"/>
            <a:ext cx="914095" cy="914095"/>
          </a:xfrm>
          <a:prstGeom prst="rect">
            <a:avLst/>
          </a:prstGeom>
        </p:spPr>
      </p:pic>
      <p:sp>
        <p:nvSpPr>
          <p:cNvPr id="2" name="Rectangle 1"/>
          <p:cNvSpPr/>
          <p:nvPr/>
        </p:nvSpPr>
        <p:spPr bwMode="auto">
          <a:xfrm>
            <a:off x="3125750" y="2912412"/>
            <a:ext cx="10004500" cy="4611916"/>
          </a:xfrm>
          <a:prstGeom prst="rect">
            <a:avLst/>
          </a:prstGeom>
          <a:solidFill>
            <a:srgbClr val="E9F1F5"/>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432000" bIns="108000" rtlCol="0" anchor="t" anchorCtr="0"/>
          <a:lstStyle/>
          <a:p>
            <a:pPr marL="342900" marR="0" lvl="0" indent="-342900" algn="l" defTabSz="914400">
              <a:lnSpc>
                <a:spcPct val="150000"/>
              </a:lnSpc>
              <a:spcBef>
                <a:spcPts val="0"/>
              </a:spcBef>
              <a:spcAft>
                <a:spcPts val="0"/>
              </a:spcAft>
              <a:buClrTx/>
              <a:buSzTx/>
              <a:buFont typeface="Wingdings"/>
              <a:buChar char="§"/>
              <a:defRPr/>
            </a:pPr>
            <a:r>
              <a:rPr lang="fr-FR" sz="1800" b="0" i="0" u="none" strike="noStrike" cap="none" spc="0">
                <a:ln>
                  <a:noFill/>
                </a:ln>
                <a:solidFill>
                  <a:prstClr val="black"/>
                </a:solidFill>
                <a:latin typeface="Marianne"/>
                <a:ea typeface="+mn-ea"/>
                <a:cs typeface="+mn-cs"/>
              </a:rPr>
              <a:t>Plan Climat Air Energie Territorial (</a:t>
            </a:r>
            <a:r>
              <a:rPr lang="nb-NO" sz="1800" b="1" i="0" u="none" strike="noStrike" cap="none" spc="0">
                <a:ln>
                  <a:noFill/>
                </a:ln>
                <a:solidFill>
                  <a:prstClr val="black"/>
                </a:solidFill>
                <a:latin typeface="Marianne"/>
                <a:ea typeface="+mn-ea"/>
                <a:cs typeface="+mn-cs"/>
              </a:rPr>
              <a:t>PCAET</a:t>
            </a:r>
            <a:r>
              <a:rPr lang="nb-NO" sz="1800" b="0" i="0" u="none" strike="noStrike" cap="none" spc="0">
                <a:ln>
                  <a:noFill/>
                </a:ln>
                <a:solidFill>
                  <a:prstClr val="black"/>
                </a:solidFill>
                <a:latin typeface="Marianne"/>
                <a:ea typeface="+mn-ea"/>
                <a:cs typeface="+mn-cs"/>
              </a:rPr>
              <a:t>)</a:t>
            </a:r>
            <a:endParaRPr/>
          </a:p>
          <a:p>
            <a:pPr marL="342900" marR="0" lvl="0" indent="-342900" algn="l" defTabSz="914400">
              <a:lnSpc>
                <a:spcPct val="150000"/>
              </a:lnSpc>
              <a:spcBef>
                <a:spcPts val="0"/>
              </a:spcBef>
              <a:spcAft>
                <a:spcPts val="0"/>
              </a:spcAft>
              <a:buClrTx/>
              <a:buSzTx/>
              <a:buFont typeface="Wingdings"/>
              <a:buChar char="§"/>
              <a:defRPr/>
            </a:pPr>
            <a:r>
              <a:rPr lang="fr-FR" sz="1800" b="0" i="0" u="none" strike="noStrike" cap="none" spc="0">
                <a:ln>
                  <a:noFill/>
                </a:ln>
                <a:solidFill>
                  <a:prstClr val="black"/>
                </a:solidFill>
                <a:latin typeface="Marianne"/>
                <a:ea typeface="+mn-ea"/>
                <a:cs typeface="+mn-cs"/>
              </a:rPr>
              <a:t>Contrats de Relance et de Transition Ecologique (</a:t>
            </a:r>
            <a:r>
              <a:rPr lang="nb-NO" sz="1800" b="1" i="0" u="none" strike="noStrike" cap="none" spc="0">
                <a:ln>
                  <a:noFill/>
                </a:ln>
                <a:solidFill>
                  <a:prstClr val="black"/>
                </a:solidFill>
                <a:latin typeface="Marianne"/>
                <a:ea typeface="+mn-ea"/>
                <a:cs typeface="+mn-cs"/>
              </a:rPr>
              <a:t>CRTE</a:t>
            </a:r>
            <a:r>
              <a:rPr lang="nb-NO" sz="1800" b="0" i="0" u="none" strike="noStrike" cap="none" spc="0">
                <a:ln>
                  <a:noFill/>
                </a:ln>
                <a:solidFill>
                  <a:prstClr val="black"/>
                </a:solidFill>
                <a:latin typeface="Marianne"/>
                <a:ea typeface="+mn-ea"/>
                <a:cs typeface="+mn-cs"/>
              </a:rPr>
              <a:t>)</a:t>
            </a:r>
            <a:endParaRPr/>
          </a:p>
          <a:p>
            <a:pPr marL="342900" marR="0" lvl="0" indent="-342900" algn="l" defTabSz="914400">
              <a:lnSpc>
                <a:spcPct val="150000"/>
              </a:lnSpc>
              <a:spcBef>
                <a:spcPts val="0"/>
              </a:spcBef>
              <a:spcAft>
                <a:spcPts val="0"/>
              </a:spcAft>
              <a:buClrTx/>
              <a:buSzTx/>
              <a:buFont typeface="Wingdings"/>
              <a:buChar char="§"/>
              <a:defRPr/>
            </a:pPr>
            <a:r>
              <a:rPr lang="nb-NO" sz="1800" b="0" i="0" u="none" strike="noStrike" cap="none" spc="0">
                <a:ln>
                  <a:noFill/>
                </a:ln>
                <a:solidFill>
                  <a:prstClr val="black"/>
                </a:solidFill>
                <a:latin typeface="Marianne"/>
                <a:ea typeface="+mn-ea"/>
                <a:cs typeface="+mn-cs"/>
              </a:rPr>
              <a:t>Rapport Objectifs de Développement Durable (</a:t>
            </a:r>
            <a:r>
              <a:rPr lang="nb-NO" sz="1800" b="1" i="0" u="none" strike="noStrike" cap="none" spc="0">
                <a:ln>
                  <a:noFill/>
                </a:ln>
                <a:solidFill>
                  <a:prstClr val="black"/>
                </a:solidFill>
                <a:latin typeface="Marianne"/>
                <a:ea typeface="+mn-ea"/>
                <a:cs typeface="+mn-cs"/>
              </a:rPr>
              <a:t>ODD</a:t>
            </a:r>
            <a:r>
              <a:rPr lang="nb-NO" sz="1800" b="0" i="0" u="none" strike="noStrike" cap="none" spc="0">
                <a:ln>
                  <a:noFill/>
                </a:ln>
                <a:solidFill>
                  <a:prstClr val="black"/>
                </a:solidFill>
                <a:latin typeface="Marianne"/>
                <a:ea typeface="+mn-ea"/>
                <a:cs typeface="+mn-cs"/>
              </a:rPr>
              <a:t>)</a:t>
            </a:r>
            <a:endParaRPr/>
          </a:p>
          <a:p>
            <a:pPr marL="342900" marR="0" lvl="0" indent="-342900" algn="l" defTabSz="914400">
              <a:lnSpc>
                <a:spcPct val="150000"/>
              </a:lnSpc>
              <a:spcBef>
                <a:spcPts val="0"/>
              </a:spcBef>
              <a:spcAft>
                <a:spcPts val="0"/>
              </a:spcAft>
              <a:buClrTx/>
              <a:buSzTx/>
              <a:buFont typeface="Wingdings"/>
              <a:buChar char="§"/>
              <a:defRPr/>
            </a:pPr>
            <a:r>
              <a:rPr lang="fr-FR" sz="1800" b="0" i="0" u="none" strike="noStrike" cap="none" spc="0">
                <a:ln>
                  <a:noFill/>
                </a:ln>
                <a:solidFill>
                  <a:prstClr val="black"/>
                </a:solidFill>
                <a:latin typeface="Marianne"/>
                <a:ea typeface="+mn-ea"/>
                <a:cs typeface="+mn-cs"/>
              </a:rPr>
              <a:t>Schéma de Promotion des Achats publics Socialement et Économiquement Responsables (</a:t>
            </a:r>
            <a:r>
              <a:rPr lang="nb-NO" sz="1800" b="1" i="0" u="none" strike="noStrike" cap="none" spc="0">
                <a:ln>
                  <a:noFill/>
                </a:ln>
                <a:solidFill>
                  <a:prstClr val="black"/>
                </a:solidFill>
                <a:latin typeface="Marianne"/>
                <a:ea typeface="+mn-ea"/>
                <a:cs typeface="+mn-cs"/>
              </a:rPr>
              <a:t>SPASER</a:t>
            </a:r>
            <a:r>
              <a:rPr lang="nb-NO" sz="1800" b="0" i="0" u="none" strike="noStrike" cap="none" spc="0">
                <a:ln>
                  <a:noFill/>
                </a:ln>
                <a:solidFill>
                  <a:prstClr val="black"/>
                </a:solidFill>
                <a:latin typeface="Marianne"/>
                <a:ea typeface="+mn-ea"/>
                <a:cs typeface="+mn-cs"/>
              </a:rPr>
              <a:t>)</a:t>
            </a:r>
            <a:endParaRPr/>
          </a:p>
          <a:p>
            <a:pPr marL="342900" marR="0" lvl="0" indent="-342900" algn="l" defTabSz="914400">
              <a:lnSpc>
                <a:spcPct val="150000"/>
              </a:lnSpc>
              <a:spcBef>
                <a:spcPts val="0"/>
              </a:spcBef>
              <a:spcAft>
                <a:spcPts val="0"/>
              </a:spcAft>
              <a:buClrTx/>
              <a:buSzTx/>
              <a:buFont typeface="Wingdings"/>
              <a:buChar char="§"/>
              <a:defRPr/>
            </a:pPr>
            <a:r>
              <a:rPr lang="fr-FR" sz="1800" b="0" i="0" u="none" strike="noStrike" cap="none" spc="0">
                <a:ln>
                  <a:noFill/>
                </a:ln>
                <a:solidFill>
                  <a:prstClr val="black"/>
                </a:solidFill>
                <a:latin typeface="Marianne"/>
                <a:ea typeface="+mn-ea"/>
                <a:cs typeface="+mn-cs"/>
              </a:rPr>
              <a:t>Bilan d'Emission de Gaz à Effet de Serre (</a:t>
            </a:r>
            <a:r>
              <a:rPr lang="nb-NO" sz="1800" b="1" i="0" u="none" strike="noStrike" cap="none" spc="0">
                <a:ln>
                  <a:noFill/>
                </a:ln>
                <a:solidFill>
                  <a:prstClr val="black"/>
                </a:solidFill>
                <a:latin typeface="Marianne"/>
                <a:ea typeface="+mn-ea"/>
                <a:cs typeface="+mn-cs"/>
              </a:rPr>
              <a:t>BGES</a:t>
            </a:r>
            <a:r>
              <a:rPr lang="nb-NO" sz="1800" b="0" i="0" u="none" strike="noStrike" cap="none" spc="0">
                <a:ln>
                  <a:noFill/>
                </a:ln>
                <a:solidFill>
                  <a:prstClr val="black"/>
                </a:solidFill>
                <a:latin typeface="Marianne"/>
                <a:ea typeface="+mn-ea"/>
                <a:cs typeface="+mn-cs"/>
              </a:rPr>
              <a:t>)</a:t>
            </a:r>
            <a:endParaRPr/>
          </a:p>
          <a:p>
            <a:pPr marL="342900" marR="0" lvl="0" indent="-342900" algn="l" defTabSz="914400">
              <a:lnSpc>
                <a:spcPct val="150000"/>
              </a:lnSpc>
              <a:spcBef>
                <a:spcPts val="0"/>
              </a:spcBef>
              <a:spcAft>
                <a:spcPts val="0"/>
              </a:spcAft>
              <a:buClrTx/>
              <a:buSzTx/>
              <a:buFont typeface="Wingdings"/>
              <a:buChar char="§"/>
              <a:defRPr/>
            </a:pPr>
            <a:r>
              <a:rPr lang="nb-NO" sz="1800" b="0" i="0" u="none" strike="noStrike" cap="none" spc="0">
                <a:ln>
                  <a:noFill/>
                </a:ln>
                <a:solidFill>
                  <a:prstClr val="black"/>
                </a:solidFill>
                <a:latin typeface="Marianne"/>
                <a:ea typeface="+mn-ea"/>
                <a:cs typeface="+mn-cs"/>
              </a:rPr>
              <a:t>Schéma Numérique</a:t>
            </a:r>
            <a:endParaRPr/>
          </a:p>
          <a:p>
            <a:pPr marL="342900" marR="0" lvl="0" indent="-342900" algn="l" defTabSz="914400">
              <a:lnSpc>
                <a:spcPct val="150000"/>
              </a:lnSpc>
              <a:spcBef>
                <a:spcPts val="0"/>
              </a:spcBef>
              <a:spcAft>
                <a:spcPts val="0"/>
              </a:spcAft>
              <a:buClrTx/>
              <a:buSzTx/>
              <a:buFont typeface="Wingdings"/>
              <a:buChar char="§"/>
              <a:defRPr/>
            </a:pPr>
            <a:r>
              <a:rPr lang="fr-FR" sz="1800" b="0" i="0" u="none" strike="noStrike" cap="none" spc="0">
                <a:ln>
                  <a:noFill/>
                </a:ln>
                <a:solidFill>
                  <a:prstClr val="black"/>
                </a:solidFill>
                <a:latin typeface="Marianne"/>
                <a:ea typeface="+mn-ea"/>
                <a:cs typeface="+mn-cs"/>
              </a:rPr>
              <a:t>Schéma Directeur des Usages et Services Numériques (</a:t>
            </a:r>
            <a:r>
              <a:rPr lang="nb-NO" sz="1800" b="1" i="0" u="none" strike="noStrike" cap="none" spc="0">
                <a:ln>
                  <a:noFill/>
                </a:ln>
                <a:solidFill>
                  <a:prstClr val="black"/>
                </a:solidFill>
                <a:latin typeface="Marianne"/>
                <a:ea typeface="+mn-ea"/>
                <a:cs typeface="+mn-cs"/>
              </a:rPr>
              <a:t>SDUS</a:t>
            </a:r>
            <a:r>
              <a:rPr lang="nb-NO" sz="1800" b="0" i="0" u="none" strike="noStrike" cap="none" spc="0">
                <a:ln>
                  <a:noFill/>
                </a:ln>
                <a:solidFill>
                  <a:prstClr val="black"/>
                </a:solidFill>
                <a:latin typeface="Marianne"/>
                <a:ea typeface="+mn-ea"/>
                <a:cs typeface="+mn-cs"/>
              </a:rPr>
              <a:t>)</a:t>
            </a:r>
            <a:endParaRPr/>
          </a:p>
          <a:p>
            <a:pPr marL="342900" marR="0" lvl="0" indent="-342900" algn="l" defTabSz="914400">
              <a:lnSpc>
                <a:spcPct val="150000"/>
              </a:lnSpc>
              <a:spcBef>
                <a:spcPts val="0"/>
              </a:spcBef>
              <a:spcAft>
                <a:spcPts val="0"/>
              </a:spcAft>
              <a:buClrTx/>
              <a:buSzTx/>
              <a:buFont typeface="Wingdings"/>
              <a:buChar char="§"/>
              <a:defRPr/>
            </a:pPr>
            <a:r>
              <a:rPr lang="nb-NO" sz="1800" b="0" i="0" u="none" strike="noStrike" cap="none" spc="0">
                <a:ln>
                  <a:noFill/>
                </a:ln>
                <a:solidFill>
                  <a:prstClr val="black"/>
                </a:solidFill>
                <a:latin typeface="Marianne"/>
                <a:ea typeface="+mn-ea"/>
                <a:cs typeface="+mn-cs"/>
              </a:rPr>
              <a:t>Plan Numérique Territorial</a:t>
            </a:r>
            <a:endParaRPr/>
          </a:p>
          <a:p>
            <a:pPr marL="342900" marR="0" lvl="0" indent="-342900" algn="l" defTabSz="914400">
              <a:lnSpc>
                <a:spcPct val="150000"/>
              </a:lnSpc>
              <a:spcBef>
                <a:spcPts val="0"/>
              </a:spcBef>
              <a:spcAft>
                <a:spcPts val="0"/>
              </a:spcAft>
              <a:buClrTx/>
              <a:buSzTx/>
              <a:buFont typeface="Wingdings"/>
              <a:buChar char="§"/>
              <a:defRPr/>
            </a:pPr>
            <a:r>
              <a:rPr lang="nb-NO" sz="1800" b="0" i="1" u="none" strike="noStrike" cap="none" spc="0">
                <a:ln>
                  <a:noFill/>
                </a:ln>
                <a:solidFill>
                  <a:prstClr val="black"/>
                </a:solidFill>
                <a:latin typeface="Marianne"/>
                <a:ea typeface="+mn-ea"/>
                <a:cs typeface="+mn-cs"/>
              </a:rPr>
              <a:t>Tout autre document en lien avec le Numérique responsable</a:t>
            </a:r>
            <a:r>
              <a:rPr lang="fr-FR" sz="1800" b="0" i="1" u="none" strike="noStrike" cap="none" spc="0">
                <a:ln>
                  <a:noFill/>
                </a:ln>
                <a:solidFill>
                  <a:prstClr val="black"/>
                </a:solidFill>
                <a:latin typeface="Marianne"/>
                <a:ea typeface="+mn-ea"/>
                <a:cs typeface="+mn-cs"/>
              </a:rPr>
              <a:t>…</a:t>
            </a:r>
            <a:endParaRPr lang="nb-NO" sz="1800" b="0" i="1" u="none" strike="noStrike" cap="none" spc="0">
              <a:ln>
                <a:noFill/>
              </a:ln>
              <a:solidFill>
                <a:prstClr val="black"/>
              </a:solidFill>
              <a:latin typeface="Marianne"/>
              <a:ea typeface="+mn-ea"/>
              <a:cs typeface="+mn-cs"/>
            </a:endParaRPr>
          </a:p>
        </p:txBody>
      </p:sp>
      <p:sp>
        <p:nvSpPr>
          <p:cNvPr id="3" name="Rectangle 2"/>
          <p:cNvSpPr/>
          <p:nvPr/>
        </p:nvSpPr>
        <p:spPr bwMode="auto">
          <a:xfrm>
            <a:off x="5651945" y="2636912"/>
            <a:ext cx="4952110" cy="551000"/>
          </a:xfrm>
          <a:prstGeom prst="rect">
            <a:avLst/>
          </a:prstGeom>
          <a:solidFill>
            <a:srgbClr val="06806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b="1">
                <a:solidFill>
                  <a:schemeClr val="bg1"/>
                </a:solidFill>
                <a:latin typeface="Marianne"/>
              </a:rPr>
              <a:t>Liste des documents types à collecter</a:t>
            </a:r>
            <a:endParaRPr/>
          </a:p>
        </p:txBody>
      </p:sp>
      <p:sp>
        <p:nvSpPr>
          <p:cNvPr id="34" name="Rectangle 33"/>
          <p:cNvSpPr/>
          <p:nvPr/>
        </p:nvSpPr>
        <p:spPr bwMode="auto">
          <a:xfrm>
            <a:off x="3673768" y="1537748"/>
            <a:ext cx="8908465" cy="507189"/>
          </a:xfrm>
          <a:prstGeom prst="rect">
            <a:avLst/>
          </a:prstGeom>
        </p:spPr>
        <p:txBody>
          <a:bodyPr vert="horz" wrap="square" lIns="0" tIns="14604" rIns="0" bIns="0" rtlCol="0">
            <a:spAutoFit/>
          </a:bodyPr>
          <a:lstStyle/>
          <a:p>
            <a:pPr marL="12700" algn="ctr">
              <a:spcBef>
                <a:spcPts val="115"/>
              </a:spcBef>
              <a:defRPr/>
            </a:pPr>
            <a:r>
              <a:rPr lang="fr-FR" sz="3200" b="1" spc="-75">
                <a:solidFill>
                  <a:srgbClr val="2C3176"/>
                </a:solidFill>
                <a:latin typeface="Marianne ExtraBold"/>
              </a:rPr>
              <a:t>Revue de la documentation produite par la collectivité</a:t>
            </a:r>
            <a:endParaRPr/>
          </a:p>
        </p:txBody>
      </p:sp>
      <p:sp>
        <p:nvSpPr>
          <p:cNvPr id="21" name="TextBox 20"/>
          <p:cNvSpPr txBox="1"/>
          <p:nvPr/>
        </p:nvSpPr>
        <p:spPr bwMode="auto">
          <a:xfrm>
            <a:off x="3308074" y="8185214"/>
            <a:ext cx="10004501" cy="653986"/>
          </a:xfrm>
          <a:prstGeom prst="roundRect">
            <a:avLst>
              <a:gd name="adj" fmla="val 16667"/>
            </a:avLst>
          </a:prstGeom>
          <a:solidFill>
            <a:srgbClr val="FFFDF3"/>
          </a:solidFill>
          <a:ln w="12700">
            <a:solidFill>
              <a:srgbClr val="274084"/>
            </a:solidFill>
            <a:prstDash val="dashDot"/>
          </a:ln>
        </p:spPr>
        <p:txBody>
          <a:bodyPr vert="horz" wrap="square" lIns="91440" tIns="360000" rIns="91440" bIns="45720" rtlCol="0" anchor="ctr" anchorCtr="0">
            <a:noAutofit/>
          </a:bodyPr>
          <a:lstStyle/>
          <a:p>
            <a:pPr algn="ctr">
              <a:defRPr/>
            </a:pPr>
            <a:r>
              <a:rPr lang="fr-FR" b="1" i="1">
                <a:latin typeface="Marianne"/>
              </a:rPr>
              <a:t>Cette liste doit être adaptée par le référent avant la réunion pour qu’elle corresponde </a:t>
            </a:r>
            <a:endParaRPr/>
          </a:p>
          <a:p>
            <a:pPr algn="ctr">
              <a:defRPr/>
            </a:pPr>
            <a:r>
              <a:rPr lang="fr-FR" b="1" i="1">
                <a:latin typeface="Marianne"/>
              </a:rPr>
              <a:t>à sa collectivité</a:t>
            </a:r>
            <a:endParaRPr/>
          </a:p>
          <a:p>
            <a:pPr algn="ctr">
              <a:defRPr/>
            </a:pPr>
            <a:endParaRPr lang="fr-FR" b="1" i="1">
              <a:latin typeface="Mariann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2" name="TextBox 21"/>
          <p:cNvSpPr txBox="1"/>
          <p:nvPr/>
        </p:nvSpPr>
        <p:spPr bwMode="auto">
          <a:xfrm>
            <a:off x="1575272" y="1832805"/>
            <a:ext cx="12961440" cy="936104"/>
          </a:xfrm>
          <a:prstGeom prst="rect">
            <a:avLst/>
          </a:prstGeom>
          <a:noFill/>
        </p:spPr>
        <p:txBody>
          <a:bodyPr wrap="square" rtlCol="0" anchor="ctr">
            <a:noAutofit/>
          </a:bodyPr>
          <a:lstStyle/>
          <a:p>
            <a:pPr lvl="0" algn="ctr">
              <a:spcBef>
                <a:spcPts val="300"/>
              </a:spcBef>
              <a:defRPr/>
            </a:pPr>
            <a:r>
              <a:rPr lang="fr-FR" sz="2000">
                <a:solidFill>
                  <a:srgbClr val="2C3176"/>
                </a:solidFill>
                <a:latin typeface="Marianne"/>
              </a:rPr>
              <a:t>L’outil de diagnostic est </a:t>
            </a:r>
            <a:r>
              <a:rPr lang="fr-FR" sz="2000" b="1">
                <a:solidFill>
                  <a:srgbClr val="2C3176"/>
                </a:solidFill>
                <a:latin typeface="Marianne"/>
              </a:rPr>
              <a:t>un questionnaire</a:t>
            </a:r>
            <a:r>
              <a:rPr lang="fr-FR" sz="2000">
                <a:solidFill>
                  <a:srgbClr val="2C3176"/>
                </a:solidFill>
                <a:latin typeface="Marianne"/>
              </a:rPr>
              <a:t> aidant à comprendre </a:t>
            </a:r>
            <a:r>
              <a:rPr lang="fr-FR" sz="2000" b="1">
                <a:solidFill>
                  <a:srgbClr val="2C3176"/>
                </a:solidFill>
                <a:latin typeface="Marianne"/>
              </a:rPr>
              <a:t>le niveau de maturité de la collectivité </a:t>
            </a:r>
            <a:r>
              <a:rPr lang="fr-FR" sz="2000">
                <a:solidFill>
                  <a:srgbClr val="2C3176"/>
                </a:solidFill>
                <a:latin typeface="Marianne"/>
              </a:rPr>
              <a:t>sur le sujet du </a:t>
            </a:r>
            <a:r>
              <a:rPr lang="fr-FR" sz="2000" b="1">
                <a:solidFill>
                  <a:srgbClr val="2C3176"/>
                </a:solidFill>
                <a:latin typeface="Marianne"/>
              </a:rPr>
              <a:t>Numérique responsable</a:t>
            </a:r>
            <a:r>
              <a:rPr lang="fr-FR" sz="2000">
                <a:solidFill>
                  <a:srgbClr val="2C3176"/>
                </a:solidFill>
                <a:latin typeface="Marianne"/>
              </a:rPr>
              <a:t>. </a:t>
            </a:r>
            <a:endParaRPr/>
          </a:p>
          <a:p>
            <a:pPr lvl="0" algn="ctr">
              <a:spcBef>
                <a:spcPts val="300"/>
              </a:spcBef>
              <a:defRPr/>
            </a:pPr>
            <a:r>
              <a:rPr lang="fr-FR" sz="2000">
                <a:solidFill>
                  <a:srgbClr val="2C3176"/>
                </a:solidFill>
                <a:latin typeface="Marianne"/>
              </a:rPr>
              <a:t>Il contient environ </a:t>
            </a:r>
            <a:r>
              <a:rPr lang="fr-FR" sz="2000" b="1">
                <a:solidFill>
                  <a:srgbClr val="2C3176"/>
                </a:solidFill>
                <a:latin typeface="Marianne"/>
              </a:rPr>
              <a:t>250 questions qualitatives et quantitatives</a:t>
            </a:r>
            <a:r>
              <a:rPr lang="fr-FR" sz="2000">
                <a:solidFill>
                  <a:srgbClr val="2C3176"/>
                </a:solidFill>
                <a:latin typeface="Marianne"/>
              </a:rPr>
              <a:t>,</a:t>
            </a:r>
            <a:r>
              <a:rPr lang="fr-FR" sz="2000" b="1">
                <a:solidFill>
                  <a:srgbClr val="2C3176"/>
                </a:solidFill>
                <a:latin typeface="Marianne"/>
              </a:rPr>
              <a:t> </a:t>
            </a:r>
            <a:r>
              <a:rPr lang="fr-FR" sz="2000">
                <a:solidFill>
                  <a:srgbClr val="2C3176"/>
                </a:solidFill>
                <a:latin typeface="Marianne"/>
              </a:rPr>
              <a:t>est basé sur </a:t>
            </a:r>
            <a:r>
              <a:rPr lang="fr-FR" sz="2000" b="1">
                <a:solidFill>
                  <a:srgbClr val="2C3176"/>
                </a:solidFill>
                <a:latin typeface="Marianne"/>
              </a:rPr>
              <a:t>7 dimensions </a:t>
            </a:r>
            <a:r>
              <a:rPr lang="fr-FR" sz="2000">
                <a:solidFill>
                  <a:srgbClr val="2C3176"/>
                </a:solidFill>
                <a:latin typeface="Marianne"/>
              </a:rPr>
              <a:t>et couvre</a:t>
            </a:r>
            <a:r>
              <a:rPr lang="fr-FR" sz="2000" b="1">
                <a:solidFill>
                  <a:srgbClr val="2C3176"/>
                </a:solidFill>
                <a:latin typeface="Marianne"/>
              </a:rPr>
              <a:t> différents profils</a:t>
            </a:r>
            <a:r>
              <a:rPr lang="fr-FR" sz="2000">
                <a:solidFill>
                  <a:srgbClr val="2C3176"/>
                </a:solidFill>
                <a:latin typeface="Marianne"/>
              </a:rPr>
              <a:t>. </a:t>
            </a:r>
            <a:endParaRPr/>
          </a:p>
        </p:txBody>
      </p:sp>
      <p:sp>
        <p:nvSpPr>
          <p:cNvPr id="50" name="Rectangle 49"/>
          <p:cNvSpPr/>
          <p:nvPr/>
        </p:nvSpPr>
        <p:spPr bwMode="auto">
          <a:xfrm>
            <a:off x="2295352" y="3203848"/>
            <a:ext cx="4791600" cy="540000"/>
          </a:xfrm>
          <a:prstGeom prst="rect">
            <a:avLst/>
          </a:prstGeom>
          <a:solidFill>
            <a:schemeClr val="accent1">
              <a:lumMod val="20000"/>
              <a:lumOff val="80000"/>
            </a:schemeClr>
          </a:solidFill>
        </p:spPr>
        <p:txBody>
          <a:bodyPr wrap="square" anchor="ctr" anchorCtr="0">
            <a:noAutofit/>
          </a:bodyPr>
          <a:lstStyle/>
          <a:p>
            <a:pPr marL="0" marR="0" lvl="0" indent="0" algn="ctr" defTabSz="914400">
              <a:lnSpc>
                <a:spcPct val="100000"/>
              </a:lnSpc>
              <a:spcBef>
                <a:spcPts val="600"/>
              </a:spcBef>
              <a:spcAft>
                <a:spcPts val="0"/>
              </a:spcAft>
              <a:buClrTx/>
              <a:buSzTx/>
              <a:buFontTx/>
              <a:buNone/>
              <a:defRPr/>
            </a:pPr>
            <a:r>
              <a:rPr lang="fr-FR" sz="1600" b="1" i="0" u="none" strike="noStrike" cap="none" spc="0">
                <a:ln>
                  <a:noFill/>
                </a:ln>
                <a:solidFill>
                  <a:srgbClr val="383C7E"/>
                </a:solidFill>
                <a:latin typeface="Marianne"/>
              </a:rPr>
              <a:t>7 dimensions du Numérique responsable</a:t>
            </a:r>
            <a:endParaRPr/>
          </a:p>
        </p:txBody>
      </p:sp>
      <p:grpSp>
        <p:nvGrpSpPr>
          <p:cNvPr id="11" name="Group 10"/>
          <p:cNvGrpSpPr/>
          <p:nvPr/>
        </p:nvGrpSpPr>
        <p:grpSpPr bwMode="auto">
          <a:xfrm>
            <a:off x="2801781" y="4118663"/>
            <a:ext cx="3778743" cy="3384376"/>
            <a:chOff x="6005441" y="4716016"/>
            <a:chExt cx="3744416" cy="3384376"/>
          </a:xfrm>
          <a:solidFill>
            <a:srgbClr val="383C7E"/>
          </a:solidFill>
        </p:grpSpPr>
        <p:sp>
          <p:nvSpPr>
            <p:cNvPr id="31" name="Rectangle: Rounded Corners 30"/>
            <p:cNvSpPr/>
            <p:nvPr/>
          </p:nvSpPr>
          <p:spPr bwMode="auto">
            <a:xfrm>
              <a:off x="6005441" y="4716016"/>
              <a:ext cx="1728192" cy="648072"/>
            </a:xfrm>
            <a:prstGeom prst="roundRect">
              <a:avLst>
                <a:gd name="adj" fmla="val 16667"/>
              </a:avLst>
            </a:prstGeom>
            <a:grpFill/>
            <a:ln w="12700">
              <a:solidFill>
                <a:srgbClr val="5D6D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defRPr/>
              </a:pPr>
              <a:r>
                <a:rPr lang="fr-FR" sz="1400" b="1">
                  <a:solidFill>
                    <a:schemeClr val="bg1"/>
                  </a:solidFill>
                  <a:latin typeface="Marianne"/>
                </a:rPr>
                <a:t>Stratégie et gouvernance</a:t>
              </a:r>
              <a:endParaRPr/>
            </a:p>
          </p:txBody>
        </p:sp>
        <p:sp>
          <p:nvSpPr>
            <p:cNvPr id="32" name="Rectangle: Rounded Corners 31"/>
            <p:cNvSpPr/>
            <p:nvPr/>
          </p:nvSpPr>
          <p:spPr bwMode="auto">
            <a:xfrm>
              <a:off x="6005441" y="5580112"/>
              <a:ext cx="1728192" cy="648072"/>
            </a:xfrm>
            <a:prstGeom prst="roundRect">
              <a:avLst>
                <a:gd name="adj" fmla="val 16667"/>
              </a:avLst>
            </a:prstGeom>
            <a:grpFill/>
            <a:ln w="12700">
              <a:solidFill>
                <a:srgbClr val="5D6D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defRPr/>
              </a:pPr>
              <a:r>
                <a:rPr lang="fr-FR" sz="1400" b="1">
                  <a:solidFill>
                    <a:schemeClr val="bg1"/>
                  </a:solidFill>
                  <a:latin typeface="Marianne"/>
                </a:rPr>
                <a:t>Mesure</a:t>
              </a:r>
              <a:endParaRPr/>
            </a:p>
          </p:txBody>
        </p:sp>
        <p:sp>
          <p:nvSpPr>
            <p:cNvPr id="33" name="Rectangle: Rounded Corners 32"/>
            <p:cNvSpPr/>
            <p:nvPr/>
          </p:nvSpPr>
          <p:spPr bwMode="auto">
            <a:xfrm>
              <a:off x="6005441" y="7452320"/>
              <a:ext cx="1728192" cy="648072"/>
            </a:xfrm>
            <a:prstGeom prst="roundRect">
              <a:avLst>
                <a:gd name="adj" fmla="val 16667"/>
              </a:avLst>
            </a:prstGeom>
            <a:grpFill/>
            <a:ln w="12700">
              <a:solidFill>
                <a:srgbClr val="5D6D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defRPr/>
              </a:pPr>
              <a:r>
                <a:rPr lang="fr-FR" sz="1400" b="1">
                  <a:solidFill>
                    <a:schemeClr val="bg1"/>
                  </a:solidFill>
                  <a:latin typeface="Marianne"/>
                </a:rPr>
                <a:t>Transformation du numérique</a:t>
              </a:r>
              <a:endParaRPr/>
            </a:p>
          </p:txBody>
        </p:sp>
        <p:sp>
          <p:nvSpPr>
            <p:cNvPr id="34" name="Rectangle: Rounded Corners 33"/>
            <p:cNvSpPr/>
            <p:nvPr/>
          </p:nvSpPr>
          <p:spPr bwMode="auto">
            <a:xfrm>
              <a:off x="6005441" y="6516216"/>
              <a:ext cx="1728192" cy="648072"/>
            </a:xfrm>
            <a:prstGeom prst="roundRect">
              <a:avLst>
                <a:gd name="adj" fmla="val 16667"/>
              </a:avLst>
            </a:prstGeom>
            <a:grpFill/>
            <a:ln w="12700">
              <a:solidFill>
                <a:srgbClr val="5D6D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defRPr/>
              </a:pPr>
              <a:r>
                <a:rPr lang="fr-FR" sz="1400" b="1">
                  <a:solidFill>
                    <a:schemeClr val="bg1"/>
                  </a:solidFill>
                  <a:latin typeface="Marianne"/>
                </a:rPr>
                <a:t>Achat</a:t>
              </a:r>
              <a:endParaRPr/>
            </a:p>
          </p:txBody>
        </p:sp>
        <p:sp>
          <p:nvSpPr>
            <p:cNvPr id="101" name="Rectangle: Rounded Corners 100"/>
            <p:cNvSpPr/>
            <p:nvPr/>
          </p:nvSpPr>
          <p:spPr bwMode="auto">
            <a:xfrm>
              <a:off x="8021665" y="4716016"/>
              <a:ext cx="1728192" cy="648072"/>
            </a:xfrm>
            <a:prstGeom prst="roundRect">
              <a:avLst>
                <a:gd name="adj" fmla="val 16667"/>
              </a:avLst>
            </a:prstGeom>
            <a:grpFill/>
            <a:ln w="12700">
              <a:solidFill>
                <a:srgbClr val="5D6D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defRPr/>
              </a:pPr>
              <a:r>
                <a:rPr lang="fr-FR" sz="1400" b="1">
                  <a:solidFill>
                    <a:schemeClr val="bg1"/>
                  </a:solidFill>
                  <a:latin typeface="Marianne"/>
                </a:rPr>
                <a:t>DEEE et Economie circulaire</a:t>
              </a:r>
              <a:endParaRPr/>
            </a:p>
          </p:txBody>
        </p:sp>
        <p:sp>
          <p:nvSpPr>
            <p:cNvPr id="102" name="Rectangle: Rounded Corners 101"/>
            <p:cNvSpPr/>
            <p:nvPr/>
          </p:nvSpPr>
          <p:spPr bwMode="auto">
            <a:xfrm>
              <a:off x="8021665" y="5580112"/>
              <a:ext cx="1728192" cy="648072"/>
            </a:xfrm>
            <a:prstGeom prst="roundRect">
              <a:avLst>
                <a:gd name="adj" fmla="val 16667"/>
              </a:avLst>
            </a:prstGeom>
            <a:grpFill/>
            <a:ln w="12700">
              <a:solidFill>
                <a:srgbClr val="5D6D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defRPr/>
              </a:pPr>
              <a:r>
                <a:rPr lang="fr-FR" sz="1400" b="1">
                  <a:solidFill>
                    <a:schemeClr val="bg1"/>
                  </a:solidFill>
                  <a:latin typeface="Marianne"/>
                </a:rPr>
                <a:t>Sensibilisation</a:t>
              </a:r>
              <a:endParaRPr/>
            </a:p>
          </p:txBody>
        </p:sp>
        <p:sp>
          <p:nvSpPr>
            <p:cNvPr id="103" name="Rectangle: Rounded Corners 102"/>
            <p:cNvSpPr/>
            <p:nvPr/>
          </p:nvSpPr>
          <p:spPr bwMode="auto">
            <a:xfrm>
              <a:off x="8021665" y="6516216"/>
              <a:ext cx="1728192" cy="648072"/>
            </a:xfrm>
            <a:prstGeom prst="roundRect">
              <a:avLst>
                <a:gd name="adj" fmla="val 16667"/>
              </a:avLst>
            </a:prstGeom>
            <a:grpFill/>
            <a:ln w="12700">
              <a:solidFill>
                <a:srgbClr val="5D6D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defRPr/>
              </a:pPr>
              <a:r>
                <a:rPr lang="fr-FR" sz="1200" b="1" dirty="0">
                  <a:solidFill>
                    <a:schemeClr val="bg1"/>
                  </a:solidFill>
                  <a:latin typeface="Marianne"/>
                </a:rPr>
                <a:t>Le numérique pour un territoire éco-responsable</a:t>
              </a:r>
              <a:endParaRPr sz="1600" dirty="0"/>
            </a:p>
          </p:txBody>
        </p:sp>
      </p:grpSp>
      <p:sp>
        <p:nvSpPr>
          <p:cNvPr id="104" name="Rectangle 103"/>
          <p:cNvSpPr/>
          <p:nvPr/>
        </p:nvSpPr>
        <p:spPr bwMode="auto">
          <a:xfrm>
            <a:off x="9064104" y="3203848"/>
            <a:ext cx="4791600" cy="540000"/>
          </a:xfrm>
          <a:prstGeom prst="rect">
            <a:avLst/>
          </a:prstGeom>
          <a:solidFill>
            <a:schemeClr val="accent3">
              <a:lumMod val="20000"/>
              <a:lumOff val="80000"/>
            </a:schemeClr>
          </a:solidFill>
        </p:spPr>
        <p:txBody>
          <a:bodyPr wrap="square" anchor="ctr" anchorCtr="0">
            <a:noAutofit/>
          </a:bodyPr>
          <a:lstStyle/>
          <a:p>
            <a:pPr marL="0" marR="0" lvl="0" indent="0" algn="ctr" defTabSz="914400">
              <a:lnSpc>
                <a:spcPct val="100000"/>
              </a:lnSpc>
              <a:spcBef>
                <a:spcPts val="600"/>
              </a:spcBef>
              <a:spcAft>
                <a:spcPts val="0"/>
              </a:spcAft>
              <a:buClrTx/>
              <a:buSzTx/>
              <a:buFontTx/>
              <a:buNone/>
              <a:defRPr/>
            </a:pPr>
            <a:r>
              <a:rPr lang="fr-FR" sz="1600" b="1" i="0" u="none" strike="noStrike" cap="none" spc="0">
                <a:ln>
                  <a:noFill/>
                </a:ln>
                <a:solidFill>
                  <a:srgbClr val="06806C"/>
                </a:solidFill>
                <a:latin typeface="Marianne"/>
              </a:rPr>
              <a:t>6 « profils » concernés</a:t>
            </a:r>
            <a:endParaRPr/>
          </a:p>
        </p:txBody>
      </p:sp>
      <p:cxnSp>
        <p:nvCxnSpPr>
          <p:cNvPr id="7" name="Straight Connector 6"/>
          <p:cNvCxnSpPr>
            <a:cxnSpLocks/>
          </p:cNvCxnSpPr>
          <p:nvPr/>
        </p:nvCxnSpPr>
        <p:spPr bwMode="auto">
          <a:xfrm>
            <a:off x="8075528" y="3830632"/>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9" name="Graphic 8" descr="Receipt outline"/>
          <p:cNvPicPr>
            <a:picLocks noChangeAspect="1"/>
          </p:cNvPicPr>
          <p:nvPr/>
        </p:nvPicPr>
        <p:blipFill>
          <a:blip r:embed="rId2"/>
          <a:stretch/>
        </p:blipFill>
        <p:spPr bwMode="auto">
          <a:xfrm>
            <a:off x="9784183" y="4025591"/>
            <a:ext cx="463426" cy="463426"/>
          </a:xfrm>
          <a:prstGeom prst="rect">
            <a:avLst/>
          </a:prstGeom>
        </p:spPr>
      </p:pic>
      <p:pic>
        <p:nvPicPr>
          <p:cNvPr id="112" name="Graphic 111" descr="Open hand with plant outline"/>
          <p:cNvPicPr>
            <a:picLocks noChangeAspect="1"/>
          </p:cNvPicPr>
          <p:nvPr/>
        </p:nvPicPr>
        <p:blipFill>
          <a:blip r:embed="rId3"/>
          <a:stretch/>
        </p:blipFill>
        <p:spPr bwMode="auto">
          <a:xfrm>
            <a:off x="9784183" y="5186145"/>
            <a:ext cx="463426" cy="463426"/>
          </a:xfrm>
          <a:prstGeom prst="rect">
            <a:avLst/>
          </a:prstGeom>
        </p:spPr>
      </p:pic>
      <p:pic>
        <p:nvPicPr>
          <p:cNvPr id="114" name="Graphic 113" descr="Puzzle pieces outline"/>
          <p:cNvPicPr>
            <a:picLocks noChangeAspect="1"/>
          </p:cNvPicPr>
          <p:nvPr/>
        </p:nvPicPr>
        <p:blipFill>
          <a:blip r:embed="rId4"/>
          <a:stretch/>
        </p:blipFill>
        <p:spPr bwMode="auto">
          <a:xfrm>
            <a:off x="9784183" y="6346699"/>
            <a:ext cx="463426" cy="463426"/>
          </a:xfrm>
          <a:prstGeom prst="rect">
            <a:avLst/>
          </a:prstGeom>
        </p:spPr>
      </p:pic>
      <p:pic>
        <p:nvPicPr>
          <p:cNvPr id="118" name="Graphic 117" descr="Lecturer outline"/>
          <p:cNvPicPr>
            <a:picLocks noChangeAspect="1"/>
          </p:cNvPicPr>
          <p:nvPr/>
        </p:nvPicPr>
        <p:blipFill>
          <a:blip r:embed="rId5"/>
          <a:stretch/>
        </p:blipFill>
        <p:spPr bwMode="auto">
          <a:xfrm>
            <a:off x="9784183" y="5766422"/>
            <a:ext cx="463426" cy="463426"/>
          </a:xfrm>
          <a:prstGeom prst="rect">
            <a:avLst/>
          </a:prstGeom>
        </p:spPr>
      </p:pic>
      <p:pic>
        <p:nvPicPr>
          <p:cNvPr id="120" name="Graphic 119" descr="Teacher outline"/>
          <p:cNvPicPr>
            <a:picLocks noChangeAspect="1"/>
          </p:cNvPicPr>
          <p:nvPr/>
        </p:nvPicPr>
        <p:blipFill>
          <a:blip r:embed="rId6"/>
          <a:stretch/>
        </p:blipFill>
        <p:spPr bwMode="auto">
          <a:xfrm>
            <a:off x="9784183" y="6926976"/>
            <a:ext cx="463426" cy="463426"/>
          </a:xfrm>
          <a:prstGeom prst="rect">
            <a:avLst/>
          </a:prstGeom>
        </p:spPr>
      </p:pic>
      <p:pic>
        <p:nvPicPr>
          <p:cNvPr id="124" name="Graphic 123" descr="Internet outline"/>
          <p:cNvPicPr>
            <a:picLocks noChangeAspect="1"/>
          </p:cNvPicPr>
          <p:nvPr/>
        </p:nvPicPr>
        <p:blipFill>
          <a:blip r:embed="rId7"/>
          <a:stretch/>
        </p:blipFill>
        <p:spPr bwMode="auto">
          <a:xfrm>
            <a:off x="9784183" y="4605868"/>
            <a:ext cx="463426" cy="463426"/>
          </a:xfrm>
          <a:prstGeom prst="rect">
            <a:avLst/>
          </a:prstGeom>
        </p:spPr>
      </p:pic>
      <p:sp>
        <p:nvSpPr>
          <p:cNvPr id="119" name="object 8"/>
          <p:cNvSpPr txBox="1"/>
          <p:nvPr/>
        </p:nvSpPr>
        <p:spPr bwMode="auto">
          <a:xfrm>
            <a:off x="10550958" y="4143169"/>
            <a:ext cx="3193666" cy="3152145"/>
          </a:xfrm>
          <a:prstGeom prst="rect">
            <a:avLst/>
          </a:prstGeom>
        </p:spPr>
        <p:txBody>
          <a:bodyPr vert="horz" wrap="square" lIns="0" tIns="12700" rIns="0" bIns="0" rtlCol="0">
            <a:spAutoFit/>
          </a:bodyPr>
          <a:lstStyle/>
          <a:p>
            <a:pPr marL="0" algn="l">
              <a:spcBef>
                <a:spcPts val="0"/>
              </a:spcBef>
              <a:spcAft>
                <a:spcPts val="0"/>
              </a:spcAft>
              <a:defRPr/>
            </a:pPr>
            <a:r>
              <a:rPr lang="fr-FR" sz="1400" b="1" i="0" u="none" strike="noStrike">
                <a:solidFill>
                  <a:srgbClr val="06806C"/>
                </a:solidFill>
                <a:latin typeface="Marianne"/>
              </a:rPr>
              <a:t>Direction des achats</a:t>
            </a:r>
            <a:endParaRPr/>
          </a:p>
          <a:p>
            <a:pPr marL="0" algn="l">
              <a:spcBef>
                <a:spcPts val="0"/>
              </a:spcBef>
              <a:spcAft>
                <a:spcPts val="0"/>
              </a:spcAft>
              <a:defRPr/>
            </a:pPr>
            <a:endParaRPr lang="en-GB" sz="2400" b="0" i="0" u="none" strike="noStrike">
              <a:latin typeface="Arial"/>
            </a:endParaRPr>
          </a:p>
          <a:p>
            <a:pPr marL="0" algn="l">
              <a:spcBef>
                <a:spcPts val="0"/>
              </a:spcBef>
              <a:spcAft>
                <a:spcPts val="0"/>
              </a:spcAft>
              <a:defRPr/>
            </a:pPr>
            <a:r>
              <a:rPr lang="fr-FR" sz="1400" b="1" i="0" u="none" strike="noStrike">
                <a:solidFill>
                  <a:srgbClr val="06806C"/>
                </a:solidFill>
                <a:latin typeface="Marianne"/>
              </a:rPr>
              <a:t>DSI</a:t>
            </a:r>
            <a:endParaRPr lang="en-GB" sz="1800" b="0" i="0" u="none" strike="noStrike">
              <a:latin typeface="Arial"/>
            </a:endParaRPr>
          </a:p>
          <a:p>
            <a:pPr marL="0" algn="l">
              <a:spcBef>
                <a:spcPts val="0"/>
              </a:spcBef>
              <a:spcAft>
                <a:spcPts val="0"/>
              </a:spcAft>
              <a:defRPr/>
            </a:pPr>
            <a:endParaRPr lang="fr-FR" sz="2400" b="1" i="0" u="none" strike="noStrike">
              <a:solidFill>
                <a:srgbClr val="06806C"/>
              </a:solidFill>
              <a:latin typeface="Marianne"/>
            </a:endParaRPr>
          </a:p>
          <a:p>
            <a:pPr marL="0" algn="l">
              <a:spcBef>
                <a:spcPts val="0"/>
              </a:spcBef>
              <a:spcAft>
                <a:spcPts val="0"/>
              </a:spcAft>
              <a:defRPr/>
            </a:pPr>
            <a:r>
              <a:rPr lang="fr-FR" sz="1400" b="1" i="0" u="none" strike="noStrike">
                <a:solidFill>
                  <a:srgbClr val="06806C"/>
                </a:solidFill>
                <a:latin typeface="Marianne"/>
              </a:rPr>
              <a:t>Chargé de mission Numérique responsable</a:t>
            </a:r>
            <a:endParaRPr lang="en-GB" sz="1800" b="0" i="0" u="none" strike="noStrike">
              <a:latin typeface="Arial"/>
            </a:endParaRPr>
          </a:p>
          <a:p>
            <a:pPr marL="0" algn="l">
              <a:spcBef>
                <a:spcPts val="0"/>
              </a:spcBef>
              <a:spcAft>
                <a:spcPts val="0"/>
              </a:spcAft>
              <a:defRPr/>
            </a:pPr>
            <a:endParaRPr lang="fr-FR" sz="2400" b="1" i="0" u="none" strike="noStrike">
              <a:solidFill>
                <a:srgbClr val="06806C"/>
              </a:solidFill>
              <a:latin typeface="Marianne"/>
            </a:endParaRPr>
          </a:p>
          <a:p>
            <a:pPr marL="0" algn="l">
              <a:spcBef>
                <a:spcPts val="0"/>
              </a:spcBef>
              <a:spcAft>
                <a:spcPts val="0"/>
              </a:spcAft>
              <a:defRPr/>
            </a:pPr>
            <a:r>
              <a:rPr lang="fr-FR" sz="1400" b="1" i="0" u="none" strike="noStrike">
                <a:solidFill>
                  <a:srgbClr val="06806C"/>
                </a:solidFill>
                <a:latin typeface="Marianne"/>
              </a:rPr>
              <a:t>Elu(s)</a:t>
            </a:r>
            <a:endParaRPr lang="en-GB" sz="1800" b="0" i="0" u="none" strike="noStrike">
              <a:latin typeface="Arial"/>
            </a:endParaRPr>
          </a:p>
          <a:p>
            <a:pPr marL="0" algn="l">
              <a:spcBef>
                <a:spcPts val="0"/>
              </a:spcBef>
              <a:spcAft>
                <a:spcPts val="0"/>
              </a:spcAft>
              <a:defRPr/>
            </a:pPr>
            <a:endParaRPr lang="fr-FR" sz="2400" b="1" i="0" u="none" strike="noStrike">
              <a:solidFill>
                <a:srgbClr val="06806C"/>
              </a:solidFill>
              <a:latin typeface="Marianne"/>
            </a:endParaRPr>
          </a:p>
          <a:p>
            <a:pPr defTabSz="685800">
              <a:defRPr/>
            </a:pPr>
            <a:r>
              <a:rPr lang="fr-FR" sz="1400" b="1">
                <a:solidFill>
                  <a:srgbClr val="06806C"/>
                </a:solidFill>
                <a:latin typeface="Marianne"/>
              </a:rPr>
              <a:t>Territoire &amp; Partenariats</a:t>
            </a:r>
            <a:endParaRPr lang="en-GB" sz="2000">
              <a:solidFill>
                <a:prstClr val="black"/>
              </a:solidFill>
              <a:latin typeface="Arial"/>
            </a:endParaRPr>
          </a:p>
          <a:p>
            <a:pPr marL="0" algn="l">
              <a:spcBef>
                <a:spcPts val="0"/>
              </a:spcBef>
              <a:spcAft>
                <a:spcPts val="0"/>
              </a:spcAft>
              <a:defRPr/>
            </a:pPr>
            <a:endParaRPr lang="fr-FR" sz="2400" b="1" i="0" u="none" strike="noStrike">
              <a:solidFill>
                <a:srgbClr val="06806C"/>
              </a:solidFill>
              <a:latin typeface="Marianne"/>
            </a:endParaRPr>
          </a:p>
          <a:p>
            <a:pPr marL="0" algn="l">
              <a:spcBef>
                <a:spcPts val="0"/>
              </a:spcBef>
              <a:spcAft>
                <a:spcPts val="0"/>
              </a:spcAft>
              <a:defRPr/>
            </a:pPr>
            <a:r>
              <a:rPr lang="fr-FR" sz="1400" b="1" i="0" u="none" strike="noStrike">
                <a:solidFill>
                  <a:srgbClr val="06806C"/>
                </a:solidFill>
                <a:latin typeface="Marianne"/>
              </a:rPr>
              <a:t>Direction RH / formation</a:t>
            </a:r>
            <a:endParaRPr lang="en-GB" sz="1800" b="0" i="0" u="none" strike="noStrike">
              <a:latin typeface="Arial"/>
            </a:endParaRPr>
          </a:p>
        </p:txBody>
      </p:sp>
      <p:sp>
        <p:nvSpPr>
          <p:cNvPr id="2" name="Title 1"/>
          <p:cNvSpPr>
            <a:spLocks noGrp="1"/>
          </p:cNvSpPr>
          <p:nvPr>
            <p:ph type="title"/>
          </p:nvPr>
        </p:nvSpPr>
        <p:spPr bwMode="auto">
          <a:xfrm>
            <a:off x="1000517" y="471574"/>
            <a:ext cx="14254967" cy="630300"/>
          </a:xfrm>
        </p:spPr>
        <p:txBody>
          <a:bodyPr vert="horz" wrap="square" lIns="0" tIns="14604" rIns="0" bIns="0" rtlCol="0">
            <a:spAutoFit/>
          </a:bodyPr>
          <a:lstStyle/>
          <a:p>
            <a:pPr marL="12700" defTabSz="914377">
              <a:spcBef>
                <a:spcPts val="115"/>
              </a:spcBef>
              <a:defRPr/>
            </a:pPr>
            <a:r>
              <a:rPr lang="fr-FR" sz="4000"/>
              <a:t>Présentation de l’outil de diagnostic</a:t>
            </a:r>
            <a:endParaRPr lang="en-GB" sz="4000"/>
          </a:p>
        </p:txBody>
      </p:sp>
      <p:sp>
        <p:nvSpPr>
          <p:cNvPr id="36" name="TextBox 35"/>
          <p:cNvSpPr txBox="1"/>
          <p:nvPr/>
        </p:nvSpPr>
        <p:spPr bwMode="auto">
          <a:xfrm>
            <a:off x="8627269" y="7694635"/>
            <a:ext cx="6048672" cy="1180423"/>
          </a:xfrm>
          <a:prstGeom prst="roundRect">
            <a:avLst>
              <a:gd name="adj" fmla="val 16667"/>
            </a:avLst>
          </a:prstGeom>
          <a:solidFill>
            <a:srgbClr val="FFFDF3"/>
          </a:solidFill>
          <a:ln w="12700">
            <a:solidFill>
              <a:srgbClr val="274084"/>
            </a:solidFill>
            <a:prstDash val="dashDot"/>
          </a:ln>
        </p:spPr>
        <p:txBody>
          <a:bodyPr vert="horz" wrap="square" lIns="91440" tIns="360000" rIns="91440" bIns="45720" rtlCol="0" anchor="ctr" anchorCtr="0">
            <a:noAutofit/>
          </a:bodyPr>
          <a:lstStyle/>
          <a:p>
            <a:pPr algn="ctr">
              <a:defRPr/>
            </a:pPr>
            <a:r>
              <a:rPr lang="fr-FR" b="1" i="1">
                <a:latin typeface="Marianne"/>
              </a:rPr>
              <a:t>Cette liste des profils doit être adaptée par le référent avant la réunion pour qu’elle corresponde à sa collectivité</a:t>
            </a:r>
            <a:endParaRPr/>
          </a:p>
          <a:p>
            <a:pPr algn="ctr">
              <a:defRPr/>
            </a:pPr>
            <a:endParaRPr lang="fr-FR" b="1" i="1">
              <a:latin typeface="Marianne"/>
            </a:endParaRPr>
          </a:p>
        </p:txBody>
      </p:sp>
      <p:pic>
        <p:nvPicPr>
          <p:cNvPr id="37" name="Picture 2" descr="Pencil "/>
          <p:cNvPicPr>
            <a:picLocks noChangeAspect="1" noChangeArrowheads="1"/>
          </p:cNvPicPr>
          <p:nvPr/>
        </p:nvPicPr>
        <p:blipFill>
          <a:blip r:embed="rId8"/>
          <a:stretch/>
        </p:blipFill>
        <p:spPr bwMode="auto">
          <a:xfrm>
            <a:off x="13988876" y="3134247"/>
            <a:ext cx="609600" cy="6096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050" name="Picture 2"/>
          <p:cNvPicPr>
            <a:picLocks noChangeAspect="1" noChangeArrowheads="1"/>
          </p:cNvPicPr>
          <p:nvPr/>
        </p:nvPicPr>
        <p:blipFill>
          <a:blip r:embed="rId2"/>
          <a:stretch/>
        </p:blipFill>
        <p:spPr bwMode="auto">
          <a:xfrm>
            <a:off x="2563090" y="1835696"/>
            <a:ext cx="11181534" cy="5338527"/>
          </a:xfrm>
          <a:prstGeom prst="rect">
            <a:avLst/>
          </a:prstGeom>
          <a:noFill/>
          <a:ln>
            <a:solidFill>
              <a:schemeClr val="tx1"/>
            </a:solidFill>
          </a:ln>
        </p:spPr>
      </p:pic>
      <p:pic>
        <p:nvPicPr>
          <p:cNvPr id="98" name="Graphic 97" descr="Cheers with solid fill"/>
          <p:cNvPicPr>
            <a:picLocks noChangeAspect="1"/>
          </p:cNvPicPr>
          <p:nvPr/>
        </p:nvPicPr>
        <p:blipFill>
          <a:blip r:embed="rId3"/>
          <a:stretch/>
        </p:blipFill>
        <p:spPr bwMode="auto">
          <a:xfrm>
            <a:off x="21215647" y="7736683"/>
            <a:ext cx="343840" cy="343041"/>
          </a:xfrm>
          <a:prstGeom prst="rect">
            <a:avLst/>
          </a:prstGeom>
        </p:spPr>
      </p:pic>
      <p:cxnSp>
        <p:nvCxnSpPr>
          <p:cNvPr id="3" name="Straight Arrow Connector 2"/>
          <p:cNvCxnSpPr>
            <a:cxnSpLocks/>
          </p:cNvCxnSpPr>
          <p:nvPr/>
        </p:nvCxnSpPr>
        <p:spPr bwMode="auto">
          <a:xfrm flipH="1">
            <a:off x="2013046" y="2210814"/>
            <a:ext cx="504056" cy="216024"/>
          </a:xfrm>
          <a:prstGeom prst="straightConnector1">
            <a:avLst/>
          </a:prstGeom>
          <a:ln w="38100">
            <a:solidFill>
              <a:srgbClr val="383C7E"/>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bwMode="auto">
          <a:xfrm>
            <a:off x="1004934" y="2210814"/>
            <a:ext cx="1080120" cy="5760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defRPr/>
            </a:pPr>
            <a:r>
              <a:rPr lang="fr-FR" sz="1400" b="1">
                <a:solidFill>
                  <a:srgbClr val="383C7E"/>
                </a:solidFill>
                <a:latin typeface="Marianne"/>
              </a:rPr>
              <a:t>Niveau de maturité</a:t>
            </a:r>
            <a:endParaRPr/>
          </a:p>
        </p:txBody>
      </p:sp>
      <p:cxnSp>
        <p:nvCxnSpPr>
          <p:cNvPr id="30" name="Straight Arrow Connector 29"/>
          <p:cNvCxnSpPr>
            <a:cxnSpLocks/>
          </p:cNvCxnSpPr>
          <p:nvPr/>
        </p:nvCxnSpPr>
        <p:spPr bwMode="auto">
          <a:xfrm>
            <a:off x="3525214" y="7251374"/>
            <a:ext cx="0" cy="288032"/>
          </a:xfrm>
          <a:prstGeom prst="straightConnector1">
            <a:avLst/>
          </a:prstGeom>
          <a:ln w="38100">
            <a:solidFill>
              <a:srgbClr val="383C7E"/>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bwMode="auto">
          <a:xfrm>
            <a:off x="2814751" y="7574902"/>
            <a:ext cx="1403063" cy="5760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defRPr/>
            </a:pPr>
            <a:r>
              <a:rPr lang="fr-FR" sz="1400" b="1">
                <a:solidFill>
                  <a:srgbClr val="383C7E"/>
                </a:solidFill>
                <a:latin typeface="Marianne"/>
              </a:rPr>
              <a:t>Dimension &amp; Thématique</a:t>
            </a:r>
            <a:endParaRPr/>
          </a:p>
        </p:txBody>
      </p:sp>
      <p:cxnSp>
        <p:nvCxnSpPr>
          <p:cNvPr id="36" name="Straight Arrow Connector 35"/>
          <p:cNvCxnSpPr>
            <a:cxnSpLocks/>
          </p:cNvCxnSpPr>
          <p:nvPr/>
        </p:nvCxnSpPr>
        <p:spPr bwMode="auto">
          <a:xfrm>
            <a:off x="5124867" y="7251374"/>
            <a:ext cx="0" cy="288032"/>
          </a:xfrm>
          <a:prstGeom prst="straightConnector1">
            <a:avLst/>
          </a:prstGeom>
          <a:ln w="38100">
            <a:solidFill>
              <a:srgbClr val="383C7E"/>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bwMode="auto">
          <a:xfrm>
            <a:off x="4566805" y="7574902"/>
            <a:ext cx="1188132" cy="5760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defRPr/>
            </a:pPr>
            <a:r>
              <a:rPr lang="fr-FR" sz="1400" b="1">
                <a:solidFill>
                  <a:srgbClr val="383C7E"/>
                </a:solidFill>
                <a:latin typeface="Marianne"/>
              </a:rPr>
              <a:t>Questions</a:t>
            </a:r>
            <a:endParaRPr/>
          </a:p>
        </p:txBody>
      </p:sp>
      <p:cxnSp>
        <p:nvCxnSpPr>
          <p:cNvPr id="38" name="Straight Arrow Connector 37"/>
          <p:cNvCxnSpPr>
            <a:cxnSpLocks/>
          </p:cNvCxnSpPr>
          <p:nvPr/>
        </p:nvCxnSpPr>
        <p:spPr bwMode="auto">
          <a:xfrm>
            <a:off x="7618383" y="7251374"/>
            <a:ext cx="0" cy="288032"/>
          </a:xfrm>
          <a:prstGeom prst="straightConnector1">
            <a:avLst/>
          </a:prstGeom>
          <a:ln w="38100">
            <a:solidFill>
              <a:srgbClr val="383C7E"/>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bwMode="auto">
          <a:xfrm>
            <a:off x="7060321" y="7574902"/>
            <a:ext cx="1188132" cy="5760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defRPr/>
            </a:pPr>
            <a:r>
              <a:rPr lang="fr-FR" sz="1400" b="1">
                <a:solidFill>
                  <a:srgbClr val="383C7E"/>
                </a:solidFill>
                <a:latin typeface="Marianne"/>
              </a:rPr>
              <a:t>Profils des interviewés</a:t>
            </a:r>
            <a:endParaRPr/>
          </a:p>
        </p:txBody>
      </p:sp>
      <p:cxnSp>
        <p:nvCxnSpPr>
          <p:cNvPr id="40" name="Straight Arrow Connector 39"/>
          <p:cNvCxnSpPr>
            <a:cxnSpLocks/>
          </p:cNvCxnSpPr>
          <p:nvPr/>
        </p:nvCxnSpPr>
        <p:spPr bwMode="auto">
          <a:xfrm>
            <a:off x="10326853" y="7251374"/>
            <a:ext cx="0" cy="288032"/>
          </a:xfrm>
          <a:prstGeom prst="straightConnector1">
            <a:avLst/>
          </a:prstGeom>
          <a:ln w="38100">
            <a:solidFill>
              <a:srgbClr val="383C7E"/>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bwMode="auto">
          <a:xfrm>
            <a:off x="9768791" y="7574902"/>
            <a:ext cx="1188132" cy="5760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defRPr/>
            </a:pPr>
            <a:r>
              <a:rPr lang="fr-FR" sz="1400" b="1">
                <a:solidFill>
                  <a:srgbClr val="383C7E"/>
                </a:solidFill>
                <a:latin typeface="Marianne"/>
              </a:rPr>
              <a:t>Grille de notations</a:t>
            </a:r>
            <a:endParaRPr/>
          </a:p>
        </p:txBody>
      </p:sp>
      <p:sp>
        <p:nvSpPr>
          <p:cNvPr id="4" name="Title 3"/>
          <p:cNvSpPr>
            <a:spLocks noGrp="1"/>
          </p:cNvSpPr>
          <p:nvPr>
            <p:ph type="title"/>
          </p:nvPr>
        </p:nvSpPr>
        <p:spPr bwMode="auto">
          <a:xfrm>
            <a:off x="1000517" y="471574"/>
            <a:ext cx="14254967" cy="630300"/>
          </a:xfrm>
        </p:spPr>
        <p:txBody>
          <a:bodyPr vert="horz" wrap="square" lIns="0" tIns="14604" rIns="0" bIns="0" rtlCol="0">
            <a:spAutoFit/>
          </a:bodyPr>
          <a:lstStyle/>
          <a:p>
            <a:pPr marL="12700" defTabSz="914377">
              <a:spcBef>
                <a:spcPts val="115"/>
              </a:spcBef>
              <a:defRPr/>
            </a:pPr>
            <a:r>
              <a:rPr lang="fr-FR" sz="4000"/>
              <a:t>Présentation de l’outil de diagnostic</a:t>
            </a:r>
            <a:endParaRPr/>
          </a:p>
        </p:txBody>
      </p:sp>
      <p:cxnSp>
        <p:nvCxnSpPr>
          <p:cNvPr id="25" name="Straight Arrow Connector 24"/>
          <p:cNvCxnSpPr>
            <a:cxnSpLocks/>
          </p:cNvCxnSpPr>
          <p:nvPr/>
        </p:nvCxnSpPr>
        <p:spPr bwMode="auto">
          <a:xfrm>
            <a:off x="12731985" y="7251374"/>
            <a:ext cx="0" cy="288032"/>
          </a:xfrm>
          <a:prstGeom prst="straightConnector1">
            <a:avLst/>
          </a:prstGeom>
          <a:ln w="38100">
            <a:solidFill>
              <a:srgbClr val="383C7E"/>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bwMode="auto">
          <a:xfrm>
            <a:off x="12173923" y="7574902"/>
            <a:ext cx="1188132" cy="5760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defRPr/>
            </a:pPr>
            <a:r>
              <a:rPr lang="fr-FR" sz="1400" b="1">
                <a:solidFill>
                  <a:srgbClr val="383C7E"/>
                </a:solidFill>
                <a:latin typeface="Marianne"/>
              </a:rPr>
              <a:t>Réponses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 name="ZoneTexte 19"/>
          <p:cNvSpPr txBox="1"/>
          <p:nvPr/>
        </p:nvSpPr>
        <p:spPr bwMode="auto">
          <a:xfrm>
            <a:off x="-2101516" y="-1443789"/>
            <a:ext cx="184731" cy="369332"/>
          </a:xfrm>
          <a:prstGeom prst="rect">
            <a:avLst/>
          </a:prstGeom>
          <a:noFill/>
        </p:spPr>
        <p:txBody>
          <a:bodyPr wrap="none" rtlCol="0">
            <a:spAutoFit/>
          </a:bodyPr>
          <a:lstStyle/>
          <a:p>
            <a:pPr>
              <a:defRPr/>
            </a:pPr>
            <a:endParaRPr lang="fr-FR"/>
          </a:p>
        </p:txBody>
      </p:sp>
      <p:sp>
        <p:nvSpPr>
          <p:cNvPr id="36" name="object 14"/>
          <p:cNvSpPr txBox="1"/>
          <p:nvPr/>
        </p:nvSpPr>
        <p:spPr bwMode="auto">
          <a:xfrm>
            <a:off x="1655588" y="739868"/>
            <a:ext cx="12873212" cy="691855"/>
          </a:xfrm>
          <a:prstGeom prst="rect">
            <a:avLst/>
          </a:prstGeom>
        </p:spPr>
        <p:txBody>
          <a:bodyPr vert="horz" wrap="square" lIns="0" tIns="14604" rIns="0" bIns="0" rtlCol="0">
            <a:spAutoFit/>
          </a:bodyPr>
          <a:lstStyle>
            <a:lvl1pPr>
              <a:defRPr sz="18700" b="1" i="0">
                <a:solidFill>
                  <a:srgbClr val="FCCD00"/>
                </a:solidFill>
                <a:latin typeface="Arial"/>
                <a:ea typeface="+mj-ea"/>
                <a:cs typeface="Arial"/>
              </a:defRPr>
            </a:lvl1pPr>
          </a:lstStyle>
          <a:p>
            <a:pPr marL="12700" algn="ctr">
              <a:spcBef>
                <a:spcPts val="114"/>
              </a:spcBef>
              <a:defRPr/>
            </a:pPr>
            <a:r>
              <a:rPr lang="fr-FR" sz="4400" spc="-75">
                <a:solidFill>
                  <a:srgbClr val="2C3176"/>
                </a:solidFill>
                <a:latin typeface="Marianne ExtraBold"/>
                <a:ea typeface="Marianne ExtraBold"/>
                <a:cs typeface="Marianne ExtraBold"/>
              </a:rPr>
              <a:t>Mode d’emploi du présent document</a:t>
            </a:r>
            <a:endParaRPr/>
          </a:p>
        </p:txBody>
      </p:sp>
      <p:sp>
        <p:nvSpPr>
          <p:cNvPr id="27" name="TextBox 26"/>
          <p:cNvSpPr txBox="1"/>
          <p:nvPr/>
        </p:nvSpPr>
        <p:spPr bwMode="auto">
          <a:xfrm>
            <a:off x="3906580" y="3168809"/>
            <a:ext cx="8676766" cy="866036"/>
          </a:xfrm>
          <a:prstGeom prst="roundRect">
            <a:avLst>
              <a:gd name="adj" fmla="val 16667"/>
            </a:avLst>
          </a:prstGeom>
          <a:solidFill>
            <a:srgbClr val="FFFDF3"/>
          </a:solidFill>
          <a:ln w="12700">
            <a:solidFill>
              <a:srgbClr val="274084"/>
            </a:solidFill>
            <a:prstDash val="dashDot"/>
          </a:ln>
        </p:spPr>
        <p:txBody>
          <a:bodyPr vert="horz" wrap="square" lIns="91440" tIns="360000" rIns="91440" bIns="45720" rtlCol="0" anchor="ctr" anchorCtr="0">
            <a:noAutofit/>
          </a:bodyPr>
          <a:lstStyle/>
          <a:p>
            <a:pPr algn="ctr">
              <a:defRPr/>
            </a:pPr>
            <a:r>
              <a:rPr lang="fr-FR" sz="2000" b="1" i="1">
                <a:latin typeface="Marianne"/>
              </a:rPr>
              <a:t>Recommandation / Explication</a:t>
            </a:r>
            <a:endParaRPr/>
          </a:p>
          <a:p>
            <a:pPr algn="ctr">
              <a:defRPr/>
            </a:pPr>
            <a:endParaRPr lang="fr-FR" sz="2000" b="1" i="1">
              <a:latin typeface="Marianne"/>
            </a:endParaRPr>
          </a:p>
        </p:txBody>
      </p:sp>
      <p:sp>
        <p:nvSpPr>
          <p:cNvPr id="33" name="TextBox 32"/>
          <p:cNvSpPr txBox="1"/>
          <p:nvPr/>
        </p:nvSpPr>
        <p:spPr bwMode="auto">
          <a:xfrm>
            <a:off x="3906580" y="1928025"/>
            <a:ext cx="8676766" cy="866037"/>
          </a:xfrm>
          <a:prstGeom prst="roundRect">
            <a:avLst>
              <a:gd name="adj" fmla="val 16667"/>
            </a:avLst>
          </a:prstGeom>
          <a:noFill/>
          <a:ln w="12700">
            <a:noFill/>
            <a:prstDash val="dashDot"/>
          </a:ln>
        </p:spPr>
        <p:txBody>
          <a:bodyPr vert="horz" wrap="square" lIns="91440" tIns="360000" rIns="91440" bIns="45720" rtlCol="0" anchor="ctr" anchorCtr="0">
            <a:noAutofit/>
          </a:bodyPr>
          <a:lstStyle/>
          <a:p>
            <a:pPr algn="ctr">
              <a:defRPr/>
            </a:pPr>
            <a:r>
              <a:rPr lang="fr-FR" sz="2000" b="1">
                <a:latin typeface="Marianne"/>
              </a:rPr>
              <a:t>Les encadrés comme ci-dessous donnent des éléments d’explication et ont vocation à être supprimés lors de la diffusion de ce support :</a:t>
            </a:r>
            <a:endParaRPr/>
          </a:p>
        </p:txBody>
      </p:sp>
      <p:sp>
        <p:nvSpPr>
          <p:cNvPr id="34" name="TextBox 33"/>
          <p:cNvSpPr txBox="1"/>
          <p:nvPr/>
        </p:nvSpPr>
        <p:spPr bwMode="auto">
          <a:xfrm>
            <a:off x="3906580" y="4674445"/>
            <a:ext cx="8676766" cy="1068965"/>
          </a:xfrm>
          <a:prstGeom prst="roundRect">
            <a:avLst>
              <a:gd name="adj" fmla="val 16667"/>
            </a:avLst>
          </a:prstGeom>
          <a:noFill/>
          <a:ln w="12700">
            <a:noFill/>
            <a:prstDash val="dashDot"/>
          </a:ln>
        </p:spPr>
        <p:txBody>
          <a:bodyPr vert="horz" wrap="square" lIns="91440" tIns="360000" rIns="91440" bIns="45720" rtlCol="0" anchor="ctr" anchorCtr="0">
            <a:noAutofit/>
          </a:bodyPr>
          <a:lstStyle/>
          <a:p>
            <a:pPr algn="ctr">
              <a:defRPr/>
            </a:pPr>
            <a:r>
              <a:rPr lang="fr-FR" sz="2000" b="1">
                <a:latin typeface="Marianne"/>
              </a:rPr>
              <a:t>Les zones surlignées en jaune accompagnées de cette icône sont des champs à modifier par vos soins en amont de la réunion de lancement :</a:t>
            </a:r>
            <a:endParaRPr/>
          </a:p>
          <a:p>
            <a:pPr algn="ctr">
              <a:defRPr/>
            </a:pPr>
            <a:endParaRPr lang="fr-FR" sz="2000" b="1">
              <a:latin typeface="Marianne"/>
            </a:endParaRPr>
          </a:p>
        </p:txBody>
      </p:sp>
      <p:sp>
        <p:nvSpPr>
          <p:cNvPr id="35" name="TextBox 34"/>
          <p:cNvSpPr txBox="1"/>
          <p:nvPr/>
        </p:nvSpPr>
        <p:spPr bwMode="auto">
          <a:xfrm>
            <a:off x="3906580" y="5936608"/>
            <a:ext cx="8676766" cy="609601"/>
          </a:xfrm>
          <a:prstGeom prst="roundRect">
            <a:avLst>
              <a:gd name="adj" fmla="val 16667"/>
            </a:avLst>
          </a:prstGeom>
          <a:noFill/>
          <a:ln w="12700">
            <a:noFill/>
            <a:prstDash val="dashDot"/>
          </a:ln>
        </p:spPr>
        <p:txBody>
          <a:bodyPr vert="horz" wrap="square" lIns="91440" tIns="360000" rIns="91440" bIns="45720" rtlCol="0" anchor="ctr" anchorCtr="0">
            <a:noAutofit/>
          </a:bodyPr>
          <a:lstStyle/>
          <a:p>
            <a:pPr algn="ctr">
              <a:defRPr/>
            </a:pPr>
            <a:r>
              <a:rPr lang="fr-FR" sz="2000" b="1">
                <a:latin typeface="Marianne"/>
              </a:rPr>
              <a:t>Champs à modifier</a:t>
            </a:r>
            <a:endParaRPr/>
          </a:p>
          <a:p>
            <a:pPr algn="ctr">
              <a:defRPr/>
            </a:pPr>
            <a:endParaRPr lang="fr-FR" sz="2000" b="1">
              <a:latin typeface="Marianne"/>
            </a:endParaRPr>
          </a:p>
        </p:txBody>
      </p:sp>
      <p:pic>
        <p:nvPicPr>
          <p:cNvPr id="1026" name="Picture 2" descr="Pencil "/>
          <p:cNvPicPr>
            <a:picLocks noChangeAspect="1" noChangeArrowheads="1"/>
          </p:cNvPicPr>
          <p:nvPr/>
        </p:nvPicPr>
        <p:blipFill>
          <a:blip r:embed="rId2"/>
          <a:stretch/>
        </p:blipFill>
        <p:spPr bwMode="auto">
          <a:xfrm>
            <a:off x="9568160" y="5936608"/>
            <a:ext cx="609600" cy="609600"/>
          </a:xfrm>
          <a:prstGeom prst="rect">
            <a:avLst/>
          </a:prstGeom>
          <a:noFill/>
        </p:spPr>
      </p:pic>
      <p:sp>
        <p:nvSpPr>
          <p:cNvPr id="37" name="object 14"/>
          <p:cNvSpPr txBox="1"/>
          <p:nvPr/>
        </p:nvSpPr>
        <p:spPr bwMode="auto">
          <a:xfrm>
            <a:off x="1698165" y="7473783"/>
            <a:ext cx="12873212" cy="766234"/>
          </a:xfrm>
          <a:prstGeom prst="rect">
            <a:avLst/>
          </a:prstGeom>
        </p:spPr>
        <p:txBody>
          <a:bodyPr vert="horz" wrap="square" lIns="0" tIns="14604" rIns="0" bIns="0" rtlCol="0">
            <a:spAutoFit/>
          </a:bodyPr>
          <a:lstStyle>
            <a:lvl1pPr>
              <a:defRPr sz="18700" b="1" i="0">
                <a:solidFill>
                  <a:srgbClr val="FCCD00"/>
                </a:solidFill>
                <a:latin typeface="Arial"/>
                <a:ea typeface="+mj-ea"/>
                <a:cs typeface="Arial"/>
              </a:defRPr>
            </a:lvl1pPr>
          </a:lstStyle>
          <a:p>
            <a:pPr marL="12700" algn="ctr">
              <a:spcBef>
                <a:spcPts val="114"/>
              </a:spcBef>
              <a:defRPr/>
            </a:pPr>
            <a:r>
              <a:rPr lang="fr-FR" sz="2400" spc="-75">
                <a:solidFill>
                  <a:srgbClr val="2C3176"/>
                </a:solidFill>
                <a:latin typeface="Marianne ExtraBold"/>
                <a:ea typeface="Marianne ExtraBold"/>
                <a:cs typeface="Marianne ExtraBold"/>
              </a:rPr>
              <a:t>Cette page est à supprimer une fois la préparation de la présentation terminée</a:t>
            </a:r>
            <a:endParaRPr/>
          </a:p>
          <a:p>
            <a:pPr marL="12700" algn="ctr">
              <a:spcBef>
                <a:spcPts val="114"/>
              </a:spcBef>
              <a:defRPr/>
            </a:pPr>
            <a:r>
              <a:rPr lang="fr-FR" sz="2400" spc="-75">
                <a:solidFill>
                  <a:srgbClr val="2C3176"/>
                </a:solidFill>
                <a:latin typeface="Marianne ExtraBold"/>
                <a:ea typeface="Marianne ExtraBold"/>
                <a:cs typeface="Marianne ExtraBold"/>
              </a:rPr>
              <a:t>La charte ANCT peut être remplacée par celle de la collectivité.</a:t>
            </a:r>
            <a:endParaRPr/>
          </a:p>
        </p:txBody>
      </p:sp>
      <p:pic>
        <p:nvPicPr>
          <p:cNvPr id="1028" name="Picture 4" descr="Attention "/>
          <p:cNvPicPr>
            <a:picLocks noChangeAspect="1" noChangeArrowheads="1"/>
          </p:cNvPicPr>
          <p:nvPr/>
        </p:nvPicPr>
        <p:blipFill>
          <a:blip r:embed="rId3"/>
          <a:stretch/>
        </p:blipFill>
        <p:spPr bwMode="auto">
          <a:xfrm>
            <a:off x="1873739" y="7397707"/>
            <a:ext cx="551353" cy="536229"/>
          </a:xfrm>
          <a:prstGeom prst="rect">
            <a:avLst/>
          </a:prstGeom>
          <a:noFill/>
        </p:spPr>
      </p:pic>
      <p:pic>
        <p:nvPicPr>
          <p:cNvPr id="38" name="Picture 4" descr="Attention "/>
          <p:cNvPicPr>
            <a:picLocks noChangeAspect="1" noChangeArrowheads="1"/>
          </p:cNvPicPr>
          <p:nvPr/>
        </p:nvPicPr>
        <p:blipFill>
          <a:blip r:embed="rId3"/>
          <a:stretch/>
        </p:blipFill>
        <p:spPr bwMode="auto">
          <a:xfrm>
            <a:off x="13830908" y="7397706"/>
            <a:ext cx="551353" cy="536229"/>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 name="object 14"/>
          <p:cNvSpPr txBox="1">
            <a:spLocks noGrp="1"/>
          </p:cNvSpPr>
          <p:nvPr>
            <p:ph type="title"/>
          </p:nvPr>
        </p:nvSpPr>
        <p:spPr bwMode="auto">
          <a:xfrm>
            <a:off x="1000517" y="471574"/>
            <a:ext cx="14254967" cy="630300"/>
          </a:xfrm>
          <a:prstGeom prst="rect">
            <a:avLst/>
          </a:prstGeom>
        </p:spPr>
        <p:txBody>
          <a:bodyPr vert="horz" wrap="square" lIns="0" tIns="14604" rIns="0" bIns="0" rtlCol="0">
            <a:spAutoFit/>
          </a:bodyPr>
          <a:lstStyle/>
          <a:p>
            <a:pPr marL="12700" algn="ctr" defTabSz="914377">
              <a:spcBef>
                <a:spcPts val="115"/>
              </a:spcBef>
              <a:defRPr/>
            </a:pPr>
            <a:r>
              <a:rPr lang="fr-FR" sz="4000">
                <a:solidFill>
                  <a:srgbClr val="2C3176"/>
                </a:solidFill>
                <a:latin typeface="Marianne"/>
              </a:rPr>
              <a:t>2) Entretiens de diagnostic</a:t>
            </a:r>
            <a:endParaRPr sz="4000">
              <a:solidFill>
                <a:srgbClr val="2C3176"/>
              </a:solidFill>
              <a:latin typeface="Marianne"/>
            </a:endParaRPr>
          </a:p>
        </p:txBody>
      </p:sp>
      <p:pic>
        <p:nvPicPr>
          <p:cNvPr id="17" name="Picture 2" descr="Meeting Icons – Download for Free in PNG and SVG"/>
          <p:cNvPicPr>
            <a:picLocks noChangeAspect="1" noChangeArrowheads="1"/>
          </p:cNvPicPr>
          <p:nvPr/>
        </p:nvPicPr>
        <p:blipFill>
          <a:blip r:embed="rId2">
            <a:duotone>
              <a:schemeClr val="accent1">
                <a:shade val="45000"/>
                <a:satMod val="135000"/>
              </a:schemeClr>
              <a:prstClr val="white"/>
            </a:duotone>
          </a:blip>
          <a:srcRect l="13076" t="10718" r="10001" b="19214"/>
          <a:stretch/>
        </p:blipFill>
        <p:spPr bwMode="auto">
          <a:xfrm>
            <a:off x="11674647" y="180290"/>
            <a:ext cx="1110020" cy="1088880"/>
          </a:xfrm>
          <a:prstGeom prst="rect">
            <a:avLst/>
          </a:prstGeom>
          <a:noFill/>
        </p:spPr>
      </p:pic>
      <p:sp>
        <p:nvSpPr>
          <p:cNvPr id="39" name="Rectangle 38"/>
          <p:cNvSpPr/>
          <p:nvPr/>
        </p:nvSpPr>
        <p:spPr bwMode="auto">
          <a:xfrm>
            <a:off x="4137129" y="1535644"/>
            <a:ext cx="7981222" cy="843821"/>
          </a:xfrm>
          <a:prstGeom prst="rect">
            <a:avLst/>
          </a:prstGeom>
        </p:spPr>
        <p:txBody>
          <a:bodyPr wrap="none">
            <a:spAutoFit/>
          </a:bodyPr>
          <a:lstStyle/>
          <a:p>
            <a:pPr marL="12700" algn="ctr">
              <a:lnSpc>
                <a:spcPct val="100000"/>
              </a:lnSpc>
              <a:spcBef>
                <a:spcPts val="114"/>
              </a:spcBef>
              <a:defRPr/>
            </a:pPr>
            <a:r>
              <a:rPr lang="fr-FR" sz="2400" b="1" spc="10">
                <a:solidFill>
                  <a:srgbClr val="2C3176"/>
                </a:solidFill>
                <a:latin typeface="Marianne"/>
                <a:ea typeface="Marianne"/>
                <a:cs typeface="Marianne"/>
              </a:rPr>
              <a:t>Comprendre par fonction les connaissances et les ambitions </a:t>
            </a:r>
            <a:endParaRPr/>
          </a:p>
          <a:p>
            <a:pPr marL="12700" algn="ctr">
              <a:lnSpc>
                <a:spcPct val="100000"/>
              </a:lnSpc>
              <a:spcBef>
                <a:spcPts val="114"/>
              </a:spcBef>
              <a:defRPr/>
            </a:pPr>
            <a:r>
              <a:rPr lang="fr-FR" sz="2400" b="1" spc="10">
                <a:solidFill>
                  <a:srgbClr val="2C3176"/>
                </a:solidFill>
                <a:latin typeface="Marianne"/>
                <a:ea typeface="Marianne"/>
                <a:cs typeface="Marianne"/>
              </a:rPr>
              <a:t>des collectivités sur le Numérique responsable</a:t>
            </a:r>
            <a:endParaRPr lang="fr-FR" sz="2400" b="1">
              <a:latin typeface="Marianne"/>
              <a:ea typeface="Marianne"/>
              <a:cs typeface="Marianne"/>
            </a:endParaRPr>
          </a:p>
        </p:txBody>
      </p:sp>
      <p:sp>
        <p:nvSpPr>
          <p:cNvPr id="30" name="Rectangle 29"/>
          <p:cNvSpPr/>
          <p:nvPr/>
        </p:nvSpPr>
        <p:spPr bwMode="auto">
          <a:xfrm>
            <a:off x="3548088" y="2865158"/>
            <a:ext cx="1422400" cy="812800"/>
          </a:xfrm>
          <a:prstGeom prst="rect">
            <a:avLst/>
          </a:prstGeom>
          <a:solidFill>
            <a:srgbClr val="068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300" b="1">
                <a:latin typeface="Marianne"/>
              </a:rPr>
              <a:t>Direction des achats</a:t>
            </a:r>
            <a:endParaRPr/>
          </a:p>
        </p:txBody>
      </p:sp>
      <p:sp>
        <p:nvSpPr>
          <p:cNvPr id="31" name="Rectangle 30"/>
          <p:cNvSpPr/>
          <p:nvPr/>
        </p:nvSpPr>
        <p:spPr bwMode="auto">
          <a:xfrm>
            <a:off x="5190621" y="2865158"/>
            <a:ext cx="1422400" cy="812800"/>
          </a:xfrm>
          <a:prstGeom prst="rect">
            <a:avLst/>
          </a:prstGeom>
          <a:solidFill>
            <a:srgbClr val="068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300" b="1">
                <a:latin typeface="Marianne"/>
              </a:rPr>
              <a:t>DSI</a:t>
            </a:r>
            <a:endParaRPr/>
          </a:p>
        </p:txBody>
      </p:sp>
      <p:sp>
        <p:nvSpPr>
          <p:cNvPr id="36" name="Rectangle 35"/>
          <p:cNvSpPr/>
          <p:nvPr/>
        </p:nvSpPr>
        <p:spPr bwMode="auto">
          <a:xfrm>
            <a:off x="6833155" y="2865158"/>
            <a:ext cx="1422400" cy="812800"/>
          </a:xfrm>
          <a:prstGeom prst="rect">
            <a:avLst/>
          </a:prstGeom>
          <a:solidFill>
            <a:srgbClr val="068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300" b="1">
                <a:latin typeface="Marianne"/>
              </a:rPr>
              <a:t>Chargé de mission NR</a:t>
            </a:r>
            <a:endParaRPr/>
          </a:p>
        </p:txBody>
      </p:sp>
      <p:sp>
        <p:nvSpPr>
          <p:cNvPr id="37" name="Rectangle 36"/>
          <p:cNvSpPr/>
          <p:nvPr/>
        </p:nvSpPr>
        <p:spPr bwMode="auto">
          <a:xfrm>
            <a:off x="8475688" y="2865158"/>
            <a:ext cx="1422400" cy="812800"/>
          </a:xfrm>
          <a:prstGeom prst="rect">
            <a:avLst/>
          </a:prstGeom>
          <a:solidFill>
            <a:srgbClr val="068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300" b="1">
                <a:latin typeface="Marianne"/>
              </a:rPr>
              <a:t>Elu(s)</a:t>
            </a:r>
            <a:endParaRPr/>
          </a:p>
        </p:txBody>
      </p:sp>
      <p:sp>
        <p:nvSpPr>
          <p:cNvPr id="38" name="Rectangle 37"/>
          <p:cNvSpPr/>
          <p:nvPr/>
        </p:nvSpPr>
        <p:spPr bwMode="auto">
          <a:xfrm>
            <a:off x="11760755" y="2865158"/>
            <a:ext cx="1422400" cy="812800"/>
          </a:xfrm>
          <a:prstGeom prst="rect">
            <a:avLst/>
          </a:prstGeom>
          <a:solidFill>
            <a:srgbClr val="068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300" b="1">
                <a:latin typeface="Marianne"/>
              </a:rPr>
              <a:t>Direction environnement</a:t>
            </a:r>
            <a:endParaRPr lang="fr-FR" sz="1300">
              <a:latin typeface="Marianne"/>
            </a:endParaRPr>
          </a:p>
        </p:txBody>
      </p:sp>
      <p:sp>
        <p:nvSpPr>
          <p:cNvPr id="41" name="Rectangle 40"/>
          <p:cNvSpPr/>
          <p:nvPr/>
        </p:nvSpPr>
        <p:spPr bwMode="auto">
          <a:xfrm>
            <a:off x="10118221" y="2865158"/>
            <a:ext cx="1422400" cy="812800"/>
          </a:xfrm>
          <a:prstGeom prst="rect">
            <a:avLst/>
          </a:prstGeom>
          <a:solidFill>
            <a:srgbClr val="068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300" b="1">
                <a:latin typeface="Marianne"/>
              </a:rPr>
              <a:t>Direction RH / formation / communication</a:t>
            </a:r>
            <a:endParaRPr/>
          </a:p>
        </p:txBody>
      </p:sp>
      <p:graphicFrame>
        <p:nvGraphicFramePr>
          <p:cNvPr id="50" name="Table 8"/>
          <p:cNvGraphicFramePr>
            <a:graphicFrameLocks noGrp="1"/>
          </p:cNvGraphicFramePr>
          <p:nvPr/>
        </p:nvGraphicFramePr>
        <p:xfrm>
          <a:off x="1719288" y="3931249"/>
          <a:ext cx="11571199" cy="2939340"/>
        </p:xfrm>
        <a:graphic>
          <a:graphicData uri="http://schemas.openxmlformats.org/drawingml/2006/table">
            <a:tbl>
              <a:tblPr bandRow="1">
                <a:tableStyleId>{10E2FB61-E6D6-D97A-D0F9-04E5B580F790}</a:tableStyleId>
              </a:tblPr>
              <a:tblGrid>
                <a:gridCol w="1750381">
                  <a:extLst>
                    <a:ext uri="{9D8B030D-6E8A-4147-A177-3AD203B41FA5}">
                      <a16:colId xmlns:a16="http://schemas.microsoft.com/office/drawing/2014/main" val="20000"/>
                    </a:ext>
                  </a:extLst>
                </a:gridCol>
                <a:gridCol w="1636803">
                  <a:extLst>
                    <a:ext uri="{9D8B030D-6E8A-4147-A177-3AD203B41FA5}">
                      <a16:colId xmlns:a16="http://schemas.microsoft.com/office/drawing/2014/main" val="20001"/>
                    </a:ext>
                  </a:extLst>
                </a:gridCol>
                <a:gridCol w="1636803">
                  <a:extLst>
                    <a:ext uri="{9D8B030D-6E8A-4147-A177-3AD203B41FA5}">
                      <a16:colId xmlns:a16="http://schemas.microsoft.com/office/drawing/2014/main" val="20002"/>
                    </a:ext>
                  </a:extLst>
                </a:gridCol>
                <a:gridCol w="1636803">
                  <a:extLst>
                    <a:ext uri="{9D8B030D-6E8A-4147-A177-3AD203B41FA5}">
                      <a16:colId xmlns:a16="http://schemas.microsoft.com/office/drawing/2014/main" val="20003"/>
                    </a:ext>
                  </a:extLst>
                </a:gridCol>
                <a:gridCol w="1670411">
                  <a:extLst>
                    <a:ext uri="{9D8B030D-6E8A-4147-A177-3AD203B41FA5}">
                      <a16:colId xmlns:a16="http://schemas.microsoft.com/office/drawing/2014/main" val="20004"/>
                    </a:ext>
                  </a:extLst>
                </a:gridCol>
                <a:gridCol w="1603195">
                  <a:extLst>
                    <a:ext uri="{9D8B030D-6E8A-4147-A177-3AD203B41FA5}">
                      <a16:colId xmlns:a16="http://schemas.microsoft.com/office/drawing/2014/main" val="20005"/>
                    </a:ext>
                  </a:extLst>
                </a:gridCol>
                <a:gridCol w="1636803">
                  <a:extLst>
                    <a:ext uri="{9D8B030D-6E8A-4147-A177-3AD203B41FA5}">
                      <a16:colId xmlns:a16="http://schemas.microsoft.com/office/drawing/2014/main" val="20006"/>
                    </a:ext>
                  </a:extLst>
                </a:gridCol>
              </a:tblGrid>
              <a:tr h="624358">
                <a:tc>
                  <a:txBody>
                    <a:bodyPr/>
                    <a:lstStyle/>
                    <a:p>
                      <a:pPr algn="ctr">
                        <a:defRPr/>
                      </a:pPr>
                      <a:r>
                        <a:rPr lang="fr-FR" sz="1500" b="1" i="0" u="none" strike="noStrike">
                          <a:solidFill>
                            <a:srgbClr val="000000"/>
                          </a:solidFill>
                          <a:latin typeface="Calibri"/>
                        </a:rPr>
                        <a:t>Temps d’entretien préconisé</a:t>
                      </a:r>
                      <a:endParaRPr/>
                    </a:p>
                  </a:txBody>
                  <a:tcPr marL="0" marR="0" marT="0" marB="0" anchor="ctr">
                    <a:lnL w="12700" algn="ctr">
                      <a:noFill/>
                    </a:lnL>
                    <a:lnR w="9525" algn="ctr">
                      <a:solidFill>
                        <a:schemeClr val="bg1">
                          <a:lumMod val="50000"/>
                        </a:schemeClr>
                      </a:solidFill>
                    </a:lnR>
                    <a:lnT w="12700" algn="ctr">
                      <a:noFill/>
                    </a:lnT>
                    <a:lnB w="9525" algn="ctr">
                      <a:solidFill>
                        <a:schemeClr val="bg1">
                          <a:lumMod val="50000"/>
                        </a:schemeClr>
                      </a:solidFill>
                    </a:lnB>
                    <a:solidFill>
                      <a:schemeClr val="bg1"/>
                    </a:solidFill>
                  </a:tcPr>
                </a:tc>
                <a:tc>
                  <a:txBody>
                    <a:bodyPr/>
                    <a:lstStyle/>
                    <a:p>
                      <a:pPr algn="ctr">
                        <a:defRPr/>
                      </a:pPr>
                      <a:endParaRPr lang="fr-FR" sz="1600" b="0" i="0" u="none" strike="noStrike">
                        <a:solidFill>
                          <a:schemeClr val="tx1"/>
                        </a:solidFill>
                        <a:latin typeface="Marianne"/>
                      </a:endParaRPr>
                    </a:p>
                  </a:txBody>
                  <a:tcPr marL="0" marR="0" marT="0" marB="0" anchor="ctr">
                    <a:lnL w="9525" algn="ctr">
                      <a:solidFill>
                        <a:schemeClr val="bg1">
                          <a:lumMod val="50000"/>
                        </a:schemeClr>
                      </a:solidFill>
                    </a:lnL>
                    <a:lnR w="9525" algn="ctr">
                      <a:solidFill>
                        <a:schemeClr val="bg1">
                          <a:lumMod val="50000"/>
                        </a:schemeClr>
                      </a:solidFill>
                    </a:lnR>
                    <a:lnT w="12700" algn="ctr">
                      <a:noFill/>
                    </a:lnT>
                    <a:lnB w="9525" algn="ctr">
                      <a:solidFill>
                        <a:schemeClr val="bg1">
                          <a:lumMod val="50000"/>
                        </a:schemeClr>
                      </a:solidFill>
                    </a:lnB>
                    <a:solidFill>
                      <a:schemeClr val="bg1"/>
                    </a:solidFill>
                  </a:tcPr>
                </a:tc>
                <a:tc>
                  <a:txBody>
                    <a:bodyPr/>
                    <a:lstStyle/>
                    <a:p>
                      <a:pPr algn="ctr">
                        <a:defRPr/>
                      </a:pPr>
                      <a:endParaRPr lang="fr-FR" sz="1600" b="0" i="0" u="none" strike="noStrike">
                        <a:solidFill>
                          <a:schemeClr val="tx1"/>
                        </a:solidFill>
                        <a:latin typeface="Marianne"/>
                      </a:endParaRPr>
                    </a:p>
                  </a:txBody>
                  <a:tcPr marL="0" marR="0" marT="0" marB="0" anchor="ctr">
                    <a:lnL w="9525" algn="ctr">
                      <a:solidFill>
                        <a:schemeClr val="bg1">
                          <a:lumMod val="50000"/>
                        </a:schemeClr>
                      </a:solidFill>
                    </a:lnL>
                    <a:lnR w="9525" algn="ctr">
                      <a:solidFill>
                        <a:schemeClr val="bg1">
                          <a:lumMod val="50000"/>
                        </a:schemeClr>
                      </a:solidFill>
                    </a:lnR>
                    <a:lnT w="12700" algn="ctr">
                      <a:noFill/>
                    </a:lnT>
                    <a:lnB w="9525" algn="ctr">
                      <a:solidFill>
                        <a:schemeClr val="bg1">
                          <a:lumMod val="50000"/>
                        </a:schemeClr>
                      </a:solidFill>
                    </a:lnB>
                    <a:solidFill>
                      <a:schemeClr val="bg1"/>
                    </a:solidFill>
                  </a:tcPr>
                </a:tc>
                <a:tc>
                  <a:txBody>
                    <a:bodyPr/>
                    <a:lstStyle/>
                    <a:p>
                      <a:pPr algn="ctr">
                        <a:defRPr/>
                      </a:pPr>
                      <a:endParaRPr lang="fr-FR" sz="1600" b="0" i="0" u="none" strike="noStrike">
                        <a:solidFill>
                          <a:schemeClr val="tx1"/>
                        </a:solidFill>
                        <a:latin typeface="Marianne"/>
                      </a:endParaRPr>
                    </a:p>
                  </a:txBody>
                  <a:tcPr marL="0" marR="0" marT="0" marB="0" anchor="ctr">
                    <a:lnL w="9525" algn="ctr">
                      <a:solidFill>
                        <a:schemeClr val="bg1">
                          <a:lumMod val="50000"/>
                        </a:schemeClr>
                      </a:solidFill>
                    </a:lnL>
                    <a:lnR w="9525" algn="ctr">
                      <a:solidFill>
                        <a:schemeClr val="bg1">
                          <a:lumMod val="50000"/>
                        </a:schemeClr>
                      </a:solidFill>
                    </a:lnR>
                    <a:lnT w="12700" algn="ctr">
                      <a:noFill/>
                    </a:lnT>
                    <a:lnB w="9525" algn="ctr">
                      <a:solidFill>
                        <a:schemeClr val="bg1">
                          <a:lumMod val="50000"/>
                        </a:schemeClr>
                      </a:solidFill>
                    </a:lnB>
                    <a:solidFill>
                      <a:schemeClr val="bg1"/>
                    </a:solidFill>
                  </a:tcPr>
                </a:tc>
                <a:tc>
                  <a:txBody>
                    <a:bodyPr/>
                    <a:lstStyle/>
                    <a:p>
                      <a:pPr algn="ctr">
                        <a:defRPr/>
                      </a:pPr>
                      <a:endParaRPr lang="fr-FR" sz="1600" b="0" i="0" u="none" strike="noStrike">
                        <a:solidFill>
                          <a:schemeClr val="tx1"/>
                        </a:solidFill>
                        <a:latin typeface="Marianne"/>
                      </a:endParaRPr>
                    </a:p>
                  </a:txBody>
                  <a:tcPr marL="0" marR="0" marT="0" marB="0" anchor="ctr">
                    <a:lnL w="9525" algn="ctr">
                      <a:solidFill>
                        <a:schemeClr val="bg1">
                          <a:lumMod val="50000"/>
                        </a:schemeClr>
                      </a:solidFill>
                    </a:lnL>
                    <a:lnR w="9525" algn="ctr">
                      <a:solidFill>
                        <a:schemeClr val="bg1">
                          <a:lumMod val="50000"/>
                        </a:schemeClr>
                      </a:solidFill>
                    </a:lnR>
                    <a:lnT w="12700" algn="ctr">
                      <a:noFill/>
                    </a:lnT>
                    <a:lnB w="9525" algn="ctr">
                      <a:solidFill>
                        <a:schemeClr val="bg1">
                          <a:lumMod val="50000"/>
                        </a:schemeClr>
                      </a:solidFill>
                    </a:lnB>
                    <a:solidFill>
                      <a:schemeClr val="bg1"/>
                    </a:solidFill>
                  </a:tcPr>
                </a:tc>
                <a:tc>
                  <a:txBody>
                    <a:bodyPr/>
                    <a:lstStyle/>
                    <a:p>
                      <a:pPr algn="ctr">
                        <a:defRPr/>
                      </a:pPr>
                      <a:endParaRPr lang="fr-FR" sz="1600" b="0" i="0" u="none" strike="noStrike">
                        <a:solidFill>
                          <a:schemeClr val="tx1"/>
                        </a:solidFill>
                        <a:latin typeface="Marianne"/>
                      </a:endParaRPr>
                    </a:p>
                  </a:txBody>
                  <a:tcPr marL="0" marR="0" marT="0" marB="0" anchor="ctr">
                    <a:lnL w="9525" algn="ctr">
                      <a:solidFill>
                        <a:schemeClr val="bg1">
                          <a:lumMod val="50000"/>
                        </a:schemeClr>
                      </a:solidFill>
                    </a:lnL>
                    <a:lnR w="9525" algn="ctr">
                      <a:solidFill>
                        <a:schemeClr val="bg1">
                          <a:lumMod val="50000"/>
                        </a:schemeClr>
                      </a:solidFill>
                    </a:lnR>
                    <a:lnT w="12700" algn="ctr">
                      <a:noFill/>
                    </a:lnT>
                    <a:lnB w="9525" algn="ctr">
                      <a:solidFill>
                        <a:schemeClr val="bg1">
                          <a:lumMod val="50000"/>
                        </a:schemeClr>
                      </a:solidFill>
                    </a:lnB>
                    <a:solidFill>
                      <a:schemeClr val="bg1"/>
                    </a:solidFill>
                  </a:tcPr>
                </a:tc>
                <a:tc>
                  <a:txBody>
                    <a:bodyPr/>
                    <a:lstStyle/>
                    <a:p>
                      <a:pPr algn="ctr">
                        <a:defRPr/>
                      </a:pPr>
                      <a:endParaRPr lang="fr-FR" sz="1600" b="0" i="0" u="none" strike="noStrike">
                        <a:solidFill>
                          <a:schemeClr val="tx1"/>
                        </a:solidFill>
                        <a:latin typeface="Marianne"/>
                      </a:endParaRPr>
                    </a:p>
                  </a:txBody>
                  <a:tcPr marL="0" marR="0" marT="0" marB="0" anchor="ctr">
                    <a:lnL w="9525" algn="ctr">
                      <a:solidFill>
                        <a:schemeClr val="bg1">
                          <a:lumMod val="50000"/>
                        </a:schemeClr>
                      </a:solidFill>
                    </a:lnL>
                    <a:lnR w="9525" algn="ctr">
                      <a:solidFill>
                        <a:schemeClr val="bg1">
                          <a:lumMod val="50000"/>
                        </a:schemeClr>
                      </a:solidFill>
                    </a:lnR>
                    <a:lnT w="12700" algn="ctr">
                      <a:noFill/>
                    </a:lnT>
                    <a:lnB w="9525" algn="ctr">
                      <a:solidFill>
                        <a:schemeClr val="bg1">
                          <a:lumMod val="50000"/>
                        </a:schemeClr>
                      </a:solidFill>
                    </a:lnB>
                    <a:solidFill>
                      <a:schemeClr val="bg1"/>
                    </a:solidFill>
                  </a:tcPr>
                </a:tc>
                <a:extLst>
                  <a:ext uri="{0D108BD9-81ED-4DB2-BD59-A6C34878D82A}">
                    <a16:rowId xmlns:a16="http://schemas.microsoft.com/office/drawing/2014/main" val="10000"/>
                  </a:ext>
                </a:extLst>
              </a:tr>
              <a:tr h="966071">
                <a:tc>
                  <a:txBody>
                    <a:bodyPr/>
                    <a:lstStyle/>
                    <a:p>
                      <a:pPr algn="ctr">
                        <a:defRPr/>
                      </a:pPr>
                      <a:r>
                        <a:rPr lang="fr-FR" sz="1500" b="1" i="0" u="none" strike="noStrike">
                          <a:solidFill>
                            <a:srgbClr val="000000"/>
                          </a:solidFill>
                          <a:latin typeface="Calibri"/>
                        </a:rPr>
                        <a:t>Interlocuteur(s) collectivité</a:t>
                      </a:r>
                      <a:endParaRPr/>
                    </a:p>
                  </a:txBody>
                  <a:tcPr marL="0" marR="0" marT="0" marB="0" anchor="ctr">
                    <a:lnL w="12700" algn="ctr">
                      <a:no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solidFill>
                      <a:schemeClr val="bg1"/>
                    </a:solidFill>
                  </a:tcPr>
                </a:tc>
                <a:tc>
                  <a:txBody>
                    <a:bodyPr/>
                    <a:lstStyle/>
                    <a:p>
                      <a:pPr algn="ctr">
                        <a:defRPr/>
                      </a:pPr>
                      <a:endParaRPr lang="fr-FR" sz="1600" b="0" i="0" u="none" strike="noStrike">
                        <a:solidFill>
                          <a:schemeClr val="tx1"/>
                        </a:solidFill>
                        <a:latin typeface="Marianne"/>
                      </a:endParaRPr>
                    </a:p>
                  </a:txBody>
                  <a:tcPr marL="0" marR="0" marT="0" marB="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solidFill>
                      <a:schemeClr val="bg1"/>
                    </a:solidFill>
                  </a:tcPr>
                </a:tc>
                <a:tc>
                  <a:txBody>
                    <a:bodyPr/>
                    <a:lstStyle/>
                    <a:p>
                      <a:pPr algn="ctr">
                        <a:defRPr/>
                      </a:pPr>
                      <a:endParaRPr lang="fr-FR" sz="1600" b="0" i="0" u="none" strike="noStrike">
                        <a:solidFill>
                          <a:schemeClr val="tx1"/>
                        </a:solidFill>
                        <a:latin typeface="Marianne"/>
                      </a:endParaRPr>
                    </a:p>
                  </a:txBody>
                  <a:tcPr marL="0" marR="0" marT="0" marB="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solidFill>
                      <a:schemeClr val="bg1"/>
                    </a:solidFill>
                  </a:tcPr>
                </a:tc>
                <a:tc>
                  <a:txBody>
                    <a:bodyPr/>
                    <a:lstStyle/>
                    <a:p>
                      <a:pPr algn="ctr">
                        <a:defRPr/>
                      </a:pPr>
                      <a:endParaRPr lang="fr-FR" sz="1600" b="0" i="0" u="none" strike="noStrike">
                        <a:solidFill>
                          <a:schemeClr val="tx1"/>
                        </a:solidFill>
                        <a:latin typeface="Marianne"/>
                      </a:endParaRPr>
                    </a:p>
                  </a:txBody>
                  <a:tcPr marL="0" marR="0" marT="0" marB="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solidFill>
                      <a:schemeClr val="bg1"/>
                    </a:solidFill>
                  </a:tcPr>
                </a:tc>
                <a:tc>
                  <a:txBody>
                    <a:bodyPr/>
                    <a:lstStyle/>
                    <a:p>
                      <a:pPr algn="ctr">
                        <a:defRPr/>
                      </a:pPr>
                      <a:endParaRPr lang="fr-FR" sz="1600" b="0" i="0" u="none" strike="noStrike">
                        <a:solidFill>
                          <a:schemeClr val="tx1"/>
                        </a:solidFill>
                        <a:latin typeface="Marianne"/>
                      </a:endParaRPr>
                    </a:p>
                  </a:txBody>
                  <a:tcPr marL="0" marR="0" marT="0" marB="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solidFill>
                      <a:schemeClr val="bg1"/>
                    </a:solidFill>
                  </a:tcPr>
                </a:tc>
                <a:tc>
                  <a:txBody>
                    <a:bodyPr/>
                    <a:lstStyle/>
                    <a:p>
                      <a:pPr algn="ctr">
                        <a:defRPr/>
                      </a:pPr>
                      <a:endParaRPr lang="fr-FR" sz="1600" b="0" i="0" u="none" strike="noStrike">
                        <a:solidFill>
                          <a:schemeClr val="tx1"/>
                        </a:solidFill>
                        <a:latin typeface="Marianne"/>
                      </a:endParaRPr>
                    </a:p>
                  </a:txBody>
                  <a:tcPr marL="0" marR="0" marT="0" marB="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solidFill>
                      <a:schemeClr val="bg1"/>
                    </a:solidFill>
                  </a:tcPr>
                </a:tc>
                <a:tc>
                  <a:txBody>
                    <a:bodyPr/>
                    <a:lstStyle/>
                    <a:p>
                      <a:pPr algn="ctr">
                        <a:defRPr/>
                      </a:pPr>
                      <a:endParaRPr lang="fr-FR" sz="1600" b="0" i="0" u="none" strike="noStrike">
                        <a:solidFill>
                          <a:schemeClr val="tx1"/>
                        </a:solidFill>
                        <a:latin typeface="Marianne"/>
                      </a:endParaRPr>
                    </a:p>
                  </a:txBody>
                  <a:tcPr marL="0" marR="0" marT="0" marB="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solidFill>
                      <a:schemeClr val="bg1"/>
                    </a:solidFill>
                  </a:tcPr>
                </a:tc>
                <a:extLst>
                  <a:ext uri="{0D108BD9-81ED-4DB2-BD59-A6C34878D82A}">
                    <a16:rowId xmlns:a16="http://schemas.microsoft.com/office/drawing/2014/main" val="10001"/>
                  </a:ext>
                </a:extLst>
              </a:tr>
              <a:tr h="724553">
                <a:tc>
                  <a:txBody>
                    <a:bodyPr/>
                    <a:lstStyle/>
                    <a:p>
                      <a:pPr algn="ctr">
                        <a:defRPr/>
                      </a:pPr>
                      <a:r>
                        <a:rPr lang="fr-FR" sz="1500" b="1" i="0" u="none" strike="noStrike">
                          <a:solidFill>
                            <a:srgbClr val="000000"/>
                          </a:solidFill>
                          <a:latin typeface="Calibri"/>
                        </a:rPr>
                        <a:t>Date d’entretien &amp; Horaire</a:t>
                      </a:r>
                      <a:endParaRPr/>
                    </a:p>
                  </a:txBody>
                  <a:tcPr marL="0" marR="0" marT="0" marB="0" anchor="ctr">
                    <a:lnL w="12700" algn="ctr">
                      <a:no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solidFill>
                      <a:schemeClr val="bg1"/>
                    </a:solidFill>
                  </a:tcPr>
                </a:tc>
                <a:tc>
                  <a:txBody>
                    <a:bodyPr/>
                    <a:lstStyle/>
                    <a:p>
                      <a:pPr algn="ctr">
                        <a:defRPr/>
                      </a:pPr>
                      <a:endParaRPr lang="fr-FR" sz="1600" b="0" i="0" u="none" strike="noStrike">
                        <a:solidFill>
                          <a:schemeClr val="tx1"/>
                        </a:solidFill>
                        <a:latin typeface="Marianne"/>
                        <a:ea typeface="+mn-ea"/>
                        <a:cs typeface="+mn-cs"/>
                      </a:endParaRPr>
                    </a:p>
                  </a:txBody>
                  <a:tcPr marL="0" marR="0" marT="0" marB="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solidFill>
                      <a:schemeClr val="bg1"/>
                    </a:solidFill>
                  </a:tcPr>
                </a:tc>
                <a:tc>
                  <a:txBody>
                    <a:bodyPr/>
                    <a:lstStyle/>
                    <a:p>
                      <a:pPr algn="ctr">
                        <a:defRPr/>
                      </a:pPr>
                      <a:endParaRPr lang="fr-FR" sz="1600" b="0" i="0" u="none" strike="noStrike">
                        <a:solidFill>
                          <a:schemeClr val="tx1"/>
                        </a:solidFill>
                        <a:latin typeface="Marianne"/>
                      </a:endParaRPr>
                    </a:p>
                  </a:txBody>
                  <a:tcPr marL="0" marR="0" marT="0" marB="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solidFill>
                      <a:schemeClr val="bg1"/>
                    </a:solidFill>
                  </a:tcPr>
                </a:tc>
                <a:tc>
                  <a:txBody>
                    <a:bodyPr/>
                    <a:lstStyle/>
                    <a:p>
                      <a:pPr algn="ctr">
                        <a:defRPr/>
                      </a:pPr>
                      <a:endParaRPr lang="fr-FR" sz="1600" b="0" i="0" u="none" strike="noStrike">
                        <a:solidFill>
                          <a:schemeClr val="tx1"/>
                        </a:solidFill>
                        <a:latin typeface="Marianne"/>
                      </a:endParaRPr>
                    </a:p>
                  </a:txBody>
                  <a:tcPr marL="0" marR="0" marT="0" marB="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solidFill>
                      <a:schemeClr val="bg1"/>
                    </a:solidFill>
                  </a:tcPr>
                </a:tc>
                <a:tc>
                  <a:txBody>
                    <a:bodyPr/>
                    <a:lstStyle/>
                    <a:p>
                      <a:pPr algn="ctr">
                        <a:defRPr/>
                      </a:pPr>
                      <a:endParaRPr lang="fr-FR" sz="1600" b="0" i="0" u="none" strike="noStrike">
                        <a:solidFill>
                          <a:schemeClr val="tx1"/>
                        </a:solidFill>
                        <a:latin typeface="Marianne"/>
                      </a:endParaRPr>
                    </a:p>
                  </a:txBody>
                  <a:tcPr marL="0" marR="0" marT="0" marB="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solidFill>
                      <a:schemeClr val="bg1"/>
                    </a:solidFill>
                  </a:tcPr>
                </a:tc>
                <a:tc>
                  <a:txBody>
                    <a:bodyPr/>
                    <a:lstStyle/>
                    <a:p>
                      <a:pPr algn="ctr">
                        <a:defRPr/>
                      </a:pPr>
                      <a:endParaRPr lang="fr-FR" sz="1600" b="0" i="0" u="none" strike="noStrike">
                        <a:solidFill>
                          <a:schemeClr val="tx1"/>
                        </a:solidFill>
                        <a:latin typeface="Marianne"/>
                      </a:endParaRPr>
                    </a:p>
                  </a:txBody>
                  <a:tcPr marL="0" marR="0" marT="0" marB="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solidFill>
                      <a:schemeClr val="bg1"/>
                    </a:solidFill>
                  </a:tcPr>
                </a:tc>
                <a:tc>
                  <a:txBody>
                    <a:bodyPr/>
                    <a:lstStyle/>
                    <a:p>
                      <a:pPr algn="ctr">
                        <a:defRPr/>
                      </a:pPr>
                      <a:endParaRPr lang="fr-FR" sz="1600" b="0" i="0" u="none" strike="noStrike">
                        <a:solidFill>
                          <a:schemeClr val="tx1"/>
                        </a:solidFill>
                        <a:latin typeface="Marianne"/>
                      </a:endParaRPr>
                    </a:p>
                  </a:txBody>
                  <a:tcPr marL="0" marR="0" marT="0" marB="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solidFill>
                      <a:schemeClr val="bg1"/>
                    </a:solidFill>
                  </a:tcPr>
                </a:tc>
                <a:extLst>
                  <a:ext uri="{0D108BD9-81ED-4DB2-BD59-A6C34878D82A}">
                    <a16:rowId xmlns:a16="http://schemas.microsoft.com/office/drawing/2014/main" val="10002"/>
                  </a:ext>
                </a:extLst>
              </a:tr>
              <a:tr h="624358">
                <a:tc>
                  <a:txBody>
                    <a:bodyPr/>
                    <a:lstStyle/>
                    <a:p>
                      <a:pPr algn="ctr">
                        <a:defRPr/>
                      </a:pPr>
                      <a:r>
                        <a:rPr lang="fr-FR" sz="1500" b="1" i="0" u="none" strike="noStrike">
                          <a:solidFill>
                            <a:srgbClr val="000000"/>
                          </a:solidFill>
                          <a:latin typeface="Calibri"/>
                        </a:rPr>
                        <a:t>Statut</a:t>
                      </a:r>
                      <a:endParaRPr/>
                    </a:p>
                  </a:txBody>
                  <a:tcPr marL="0" marR="0" marT="0" marB="0" anchor="ctr">
                    <a:lnL w="12700" algn="ctr">
                      <a:no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solidFill>
                      <a:schemeClr val="bg1"/>
                    </a:solidFill>
                  </a:tcPr>
                </a:tc>
                <a:tc>
                  <a:txBody>
                    <a:bodyPr/>
                    <a:lstStyle/>
                    <a:p>
                      <a:pPr algn="ctr">
                        <a:defRPr/>
                      </a:pPr>
                      <a:endParaRPr lang="fr-FR" sz="1600" b="0" i="0" u="none" strike="noStrike">
                        <a:solidFill>
                          <a:schemeClr val="tx1"/>
                        </a:solidFill>
                        <a:latin typeface="Marianne"/>
                      </a:endParaRPr>
                    </a:p>
                  </a:txBody>
                  <a:tcPr marL="0" marR="0" marT="0" marB="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solidFill>
                      <a:schemeClr val="bg1"/>
                    </a:solidFill>
                  </a:tcPr>
                </a:tc>
                <a:tc>
                  <a:txBody>
                    <a:bodyPr/>
                    <a:lstStyle/>
                    <a:p>
                      <a:pPr algn="ctr">
                        <a:defRPr/>
                      </a:pPr>
                      <a:endParaRPr lang="fr-FR" sz="1600" b="0" i="0" u="none" strike="noStrike">
                        <a:solidFill>
                          <a:schemeClr val="tx1"/>
                        </a:solidFill>
                        <a:latin typeface="Marianne"/>
                      </a:endParaRPr>
                    </a:p>
                  </a:txBody>
                  <a:tcPr marL="0" marR="0" marT="0" marB="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solidFill>
                      <a:schemeClr val="bg1"/>
                    </a:solidFill>
                  </a:tcPr>
                </a:tc>
                <a:tc>
                  <a:txBody>
                    <a:bodyPr/>
                    <a:lstStyle/>
                    <a:p>
                      <a:pPr algn="ctr">
                        <a:defRPr/>
                      </a:pPr>
                      <a:endParaRPr lang="fr-FR" sz="1600" b="0" i="0" u="none" strike="noStrike">
                        <a:solidFill>
                          <a:schemeClr val="tx1"/>
                        </a:solidFill>
                        <a:latin typeface="Marianne"/>
                      </a:endParaRPr>
                    </a:p>
                  </a:txBody>
                  <a:tcPr marL="0" marR="0" marT="0" marB="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solidFill>
                      <a:schemeClr val="bg1"/>
                    </a:solidFill>
                  </a:tcPr>
                </a:tc>
                <a:tc>
                  <a:txBody>
                    <a:bodyPr/>
                    <a:lstStyle/>
                    <a:p>
                      <a:pPr algn="ctr">
                        <a:defRPr/>
                      </a:pPr>
                      <a:endParaRPr lang="fr-FR" sz="1600" b="0" i="0" u="none" strike="noStrike">
                        <a:solidFill>
                          <a:schemeClr val="tx1"/>
                        </a:solidFill>
                        <a:latin typeface="Marianne"/>
                      </a:endParaRPr>
                    </a:p>
                  </a:txBody>
                  <a:tcPr marL="0" marR="0" marT="0" marB="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solidFill>
                      <a:schemeClr val="bg1"/>
                    </a:solidFill>
                  </a:tcPr>
                </a:tc>
                <a:tc>
                  <a:txBody>
                    <a:bodyPr/>
                    <a:lstStyle/>
                    <a:p>
                      <a:pPr algn="ctr">
                        <a:defRPr/>
                      </a:pPr>
                      <a:endParaRPr lang="fr-FR" sz="1600" b="0" i="0" u="none" strike="noStrike">
                        <a:solidFill>
                          <a:schemeClr val="tx1"/>
                        </a:solidFill>
                        <a:latin typeface="Marianne"/>
                      </a:endParaRPr>
                    </a:p>
                  </a:txBody>
                  <a:tcPr marL="0" marR="0" marT="0" marB="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solidFill>
                      <a:schemeClr val="bg1"/>
                    </a:solidFill>
                  </a:tcPr>
                </a:tc>
                <a:tc>
                  <a:txBody>
                    <a:bodyPr/>
                    <a:lstStyle/>
                    <a:p>
                      <a:pPr algn="ctr">
                        <a:defRPr/>
                      </a:pPr>
                      <a:endParaRPr lang="fr-FR" sz="1600" b="0" i="0" u="none" strike="noStrike">
                        <a:solidFill>
                          <a:schemeClr val="tx1"/>
                        </a:solidFill>
                        <a:latin typeface="Marianne"/>
                      </a:endParaRPr>
                    </a:p>
                  </a:txBody>
                  <a:tcPr marL="0" marR="0" marT="0" marB="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solidFill>
                      <a:schemeClr val="bg1"/>
                    </a:solidFill>
                  </a:tcPr>
                </a:tc>
                <a:extLst>
                  <a:ext uri="{0D108BD9-81ED-4DB2-BD59-A6C34878D82A}">
                    <a16:rowId xmlns:a16="http://schemas.microsoft.com/office/drawing/2014/main" val="10003"/>
                  </a:ext>
                </a:extLst>
              </a:tr>
            </a:tbl>
          </a:graphicData>
        </a:graphic>
      </p:graphicFrame>
      <p:sp>
        <p:nvSpPr>
          <p:cNvPr id="35" name="TextBox 34"/>
          <p:cNvSpPr txBox="1"/>
          <p:nvPr/>
        </p:nvSpPr>
        <p:spPr bwMode="auto">
          <a:xfrm>
            <a:off x="3231455" y="7123880"/>
            <a:ext cx="10059031" cy="1680649"/>
          </a:xfrm>
          <a:prstGeom prst="roundRect">
            <a:avLst>
              <a:gd name="adj" fmla="val 16667"/>
            </a:avLst>
          </a:prstGeom>
          <a:solidFill>
            <a:srgbClr val="FFFDF3"/>
          </a:solidFill>
          <a:ln w="12700">
            <a:solidFill>
              <a:srgbClr val="274084"/>
            </a:solidFill>
            <a:prstDash val="dashDot"/>
          </a:ln>
        </p:spPr>
        <p:txBody>
          <a:bodyPr vert="horz" wrap="square" lIns="91440" tIns="360000" rIns="91440" bIns="45720" rtlCol="0" anchor="ctr" anchorCtr="0">
            <a:noAutofit/>
          </a:bodyPr>
          <a:lstStyle/>
          <a:p>
            <a:pPr marL="342900" indent="-342900">
              <a:buFont typeface="Arial"/>
              <a:buChar char="•"/>
              <a:defRPr/>
            </a:pPr>
            <a:r>
              <a:rPr lang="fr-FR" b="1" i="1">
                <a:latin typeface="Marianne"/>
              </a:rPr>
              <a:t>La liste des profils en haut du tableau doit être adaptée en amont par le référent selon les profils identifiés pour sa collectivité (cf. support Etape 1_Sécuriser les prérequis_page 4)</a:t>
            </a:r>
            <a:endParaRPr/>
          </a:p>
          <a:p>
            <a:pPr marL="342900" indent="-342900">
              <a:buFont typeface="Arial"/>
              <a:buChar char="•"/>
              <a:defRPr/>
            </a:pPr>
            <a:r>
              <a:rPr lang="fr-FR" b="1" i="1">
                <a:latin typeface="Marianne"/>
              </a:rPr>
              <a:t>Le reste du tableau doit être complété en séance</a:t>
            </a:r>
            <a:endParaRPr/>
          </a:p>
          <a:p>
            <a:pPr marL="342900" indent="-342900">
              <a:buFont typeface="Arial"/>
              <a:buChar char="•"/>
              <a:defRPr/>
            </a:pPr>
            <a:r>
              <a:rPr lang="fr-FR" b="1" i="1">
                <a:latin typeface="Marianne"/>
              </a:rPr>
              <a:t>La durée recommandée d’un entretien est entre 30 min et 2h selon le profil. Il est notamment recommandé de prévoir un créneau plus important avec la DSI, qui devra répondre à plus de questions.</a:t>
            </a:r>
            <a:endParaRPr/>
          </a:p>
          <a:p>
            <a:pPr algn="ctr">
              <a:defRPr/>
            </a:pPr>
            <a:endParaRPr lang="fr-FR" b="1" i="1">
              <a:latin typeface="Marianne"/>
            </a:endParaRPr>
          </a:p>
        </p:txBody>
      </p:sp>
      <p:pic>
        <p:nvPicPr>
          <p:cNvPr id="40" name="Picture 2" descr="Pencil "/>
          <p:cNvPicPr>
            <a:picLocks noChangeAspect="1" noChangeArrowheads="1"/>
          </p:cNvPicPr>
          <p:nvPr/>
        </p:nvPicPr>
        <p:blipFill>
          <a:blip r:embed="rId3"/>
          <a:stretch/>
        </p:blipFill>
        <p:spPr bwMode="auto">
          <a:xfrm>
            <a:off x="13528600" y="2957733"/>
            <a:ext cx="609600" cy="6096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 name="object 14"/>
          <p:cNvSpPr txBox="1">
            <a:spLocks noGrp="1"/>
          </p:cNvSpPr>
          <p:nvPr>
            <p:ph type="title"/>
          </p:nvPr>
        </p:nvSpPr>
        <p:spPr bwMode="auto">
          <a:xfrm>
            <a:off x="1000517" y="471574"/>
            <a:ext cx="14254967" cy="630300"/>
          </a:xfrm>
          <a:prstGeom prst="rect">
            <a:avLst/>
          </a:prstGeom>
        </p:spPr>
        <p:txBody>
          <a:bodyPr vert="horz" wrap="square" lIns="0" tIns="14604" rIns="0" bIns="0" rtlCol="0">
            <a:spAutoFit/>
          </a:bodyPr>
          <a:lstStyle/>
          <a:p>
            <a:pPr marL="12700" algn="ctr" defTabSz="914377">
              <a:spcBef>
                <a:spcPts val="115"/>
              </a:spcBef>
              <a:defRPr/>
            </a:pPr>
            <a:r>
              <a:rPr lang="fr-FR" sz="4000">
                <a:solidFill>
                  <a:srgbClr val="2C3176"/>
                </a:solidFill>
                <a:latin typeface="Marianne"/>
              </a:rPr>
              <a:t>3) Inventaire quantitatif flash</a:t>
            </a:r>
            <a:endParaRPr sz="4000">
              <a:solidFill>
                <a:srgbClr val="2C3176"/>
              </a:solidFill>
              <a:latin typeface="Marianne"/>
            </a:endParaRPr>
          </a:p>
        </p:txBody>
      </p:sp>
      <p:pic>
        <p:nvPicPr>
          <p:cNvPr id="17" name="Picture 16" descr="Shape&#10;&#10;Description automatically generated with low confidence"/>
          <p:cNvPicPr>
            <a:picLocks noChangeAspect="1"/>
          </p:cNvPicPr>
          <p:nvPr/>
        </p:nvPicPr>
        <p:blipFill>
          <a:blip r:embed="rId2">
            <a:duotone>
              <a:schemeClr val="accent1">
                <a:shade val="45000"/>
                <a:satMod val="135000"/>
              </a:schemeClr>
              <a:prstClr val="white"/>
            </a:duotone>
          </a:blip>
          <a:stretch/>
        </p:blipFill>
        <p:spPr bwMode="auto">
          <a:xfrm>
            <a:off x="11994588" y="295747"/>
            <a:ext cx="914741" cy="914741"/>
          </a:xfrm>
          <a:prstGeom prst="rect">
            <a:avLst/>
          </a:prstGeom>
        </p:spPr>
      </p:pic>
      <p:sp>
        <p:nvSpPr>
          <p:cNvPr id="3" name="Rectangle 2"/>
          <p:cNvSpPr/>
          <p:nvPr/>
        </p:nvSpPr>
        <p:spPr bwMode="auto">
          <a:xfrm>
            <a:off x="3479800" y="2452778"/>
            <a:ext cx="9255224" cy="457200"/>
          </a:xfrm>
          <a:prstGeom prst="rect">
            <a:avLst/>
          </a:prstGeom>
          <a:solidFill>
            <a:srgbClr val="068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b="1">
                <a:solidFill>
                  <a:schemeClr val="bg1"/>
                </a:solidFill>
              </a:rPr>
              <a:t>Liste des questions quantitatives </a:t>
            </a:r>
            <a:r>
              <a:rPr lang="fr-FR">
                <a:solidFill>
                  <a:schemeClr val="bg1"/>
                </a:solidFill>
              </a:rPr>
              <a:t>(35 au total)</a:t>
            </a:r>
            <a:endParaRPr/>
          </a:p>
        </p:txBody>
      </p:sp>
      <p:graphicFrame>
        <p:nvGraphicFramePr>
          <p:cNvPr id="6" name="Table 5"/>
          <p:cNvGraphicFramePr>
            <a:graphicFrameLocks noGrp="1"/>
          </p:cNvGraphicFramePr>
          <p:nvPr/>
        </p:nvGraphicFramePr>
        <p:xfrm>
          <a:off x="3500119" y="2986179"/>
          <a:ext cx="4410435" cy="4904911"/>
        </p:xfrm>
        <a:graphic>
          <a:graphicData uri="http://schemas.openxmlformats.org/drawingml/2006/table">
            <a:tbl>
              <a:tblPr firstRow="1" bandRow="1">
                <a:tableStyleId>{2EDFEB9B-EEAD-7E56-4185-2093AE249838}</a:tableStyleId>
              </a:tblPr>
              <a:tblGrid>
                <a:gridCol w="421640">
                  <a:extLst>
                    <a:ext uri="{9D8B030D-6E8A-4147-A177-3AD203B41FA5}">
                      <a16:colId xmlns:a16="http://schemas.microsoft.com/office/drawing/2014/main" val="20000"/>
                    </a:ext>
                  </a:extLst>
                </a:gridCol>
                <a:gridCol w="3988795">
                  <a:extLst>
                    <a:ext uri="{9D8B030D-6E8A-4147-A177-3AD203B41FA5}">
                      <a16:colId xmlns:a16="http://schemas.microsoft.com/office/drawing/2014/main" val="20001"/>
                    </a:ext>
                  </a:extLst>
                </a:gridCol>
              </a:tblGrid>
              <a:tr h="497188">
                <a:tc>
                  <a:txBody>
                    <a:bodyPr/>
                    <a:lstStyle/>
                    <a:p>
                      <a:pPr algn="ctr">
                        <a:defRPr/>
                      </a:pPr>
                      <a:r>
                        <a:rPr lang="fr-FR" sz="1200" b="1" i="0" u="none" strike="noStrike">
                          <a:solidFill>
                            <a:srgbClr val="06806C"/>
                          </a:solidFill>
                          <a:latin typeface="Marianne"/>
                        </a:rPr>
                        <a:t>#</a:t>
                      </a:r>
                      <a:endParaRPr/>
                    </a:p>
                  </a:txBody>
                  <a:tcPr marL="0" marR="0" marT="0" marB="0" anchor="ctr">
                    <a:lnB w="38100" algn="ctr">
                      <a:solidFill>
                        <a:srgbClr val="06806C"/>
                      </a:solidFill>
                    </a:lnB>
                    <a:noFill/>
                  </a:tcPr>
                </a:tc>
                <a:tc>
                  <a:txBody>
                    <a:bodyPr/>
                    <a:lstStyle/>
                    <a:p>
                      <a:pPr algn="ctr">
                        <a:defRPr/>
                      </a:pPr>
                      <a:r>
                        <a:rPr lang="fr-FR" sz="1200" u="none" strike="noStrike">
                          <a:solidFill>
                            <a:srgbClr val="06806C"/>
                          </a:solidFill>
                          <a:latin typeface="Marianne"/>
                        </a:rPr>
                        <a:t>Question</a:t>
                      </a:r>
                      <a:endParaRPr lang="fr-FR" sz="1200" b="1" i="0" u="none" strike="noStrike">
                        <a:solidFill>
                          <a:srgbClr val="06806C"/>
                        </a:solidFill>
                        <a:latin typeface="Marianne"/>
                      </a:endParaRPr>
                    </a:p>
                  </a:txBody>
                  <a:tcPr marL="0" marR="0" marT="0" marB="0" anchor="ctr">
                    <a:lnB w="38100" algn="ctr">
                      <a:solidFill>
                        <a:srgbClr val="06806C"/>
                      </a:solidFill>
                    </a:lnB>
                    <a:noFill/>
                  </a:tcPr>
                </a:tc>
                <a:extLst>
                  <a:ext uri="{0D108BD9-81ED-4DB2-BD59-A6C34878D82A}">
                    <a16:rowId xmlns:a16="http://schemas.microsoft.com/office/drawing/2014/main" val="10000"/>
                  </a:ext>
                </a:extLst>
              </a:tr>
              <a:tr h="367471">
                <a:tc>
                  <a:txBody>
                    <a:bodyPr/>
                    <a:lstStyle/>
                    <a:p>
                      <a:pPr algn="ctr">
                        <a:defRPr/>
                      </a:pPr>
                      <a:r>
                        <a:rPr lang="fr-FR" sz="1200" b="0" i="0" u="none" strike="noStrike">
                          <a:solidFill>
                            <a:srgbClr val="000000"/>
                          </a:solidFill>
                          <a:latin typeface="Calibri"/>
                        </a:rPr>
                        <a:t>1</a:t>
                      </a:r>
                      <a:endParaRPr/>
                    </a:p>
                  </a:txBody>
                  <a:tcPr marL="72000" marR="72000" marT="0" marB="0" anchor="ctr">
                    <a:lnT w="38100" algn="ctr">
                      <a:solidFill>
                        <a:srgbClr val="06806C"/>
                      </a:solidFill>
                    </a:lnT>
                  </a:tcPr>
                </a:tc>
                <a:tc>
                  <a:txBody>
                    <a:bodyPr/>
                    <a:lstStyle/>
                    <a:p>
                      <a:pPr algn="l">
                        <a:defRPr/>
                      </a:pPr>
                      <a:r>
                        <a:rPr lang="fr-FR" sz="1200" b="0" i="0" u="none" strike="noStrike">
                          <a:solidFill>
                            <a:schemeClr val="tx1"/>
                          </a:solidFill>
                          <a:latin typeface="Calibri"/>
                          <a:ea typeface="+mn-ea"/>
                          <a:cs typeface="+mn-cs"/>
                        </a:rPr>
                        <a:t>Quel est le nombre d'agents de la collectivité concernés par vos services numériques ?</a:t>
                      </a:r>
                    </a:p>
                  </a:txBody>
                  <a:tcPr marL="0" marR="0" marT="0" marB="0" anchor="ctr">
                    <a:lnT w="38100" algn="ctr">
                      <a:solidFill>
                        <a:srgbClr val="06806C"/>
                      </a:solidFill>
                    </a:lnT>
                  </a:tcPr>
                </a:tc>
                <a:extLst>
                  <a:ext uri="{0D108BD9-81ED-4DB2-BD59-A6C34878D82A}">
                    <a16:rowId xmlns:a16="http://schemas.microsoft.com/office/drawing/2014/main" val="10001"/>
                  </a:ext>
                </a:extLst>
              </a:tr>
              <a:tr h="183735">
                <a:tc>
                  <a:txBody>
                    <a:bodyPr/>
                    <a:lstStyle/>
                    <a:p>
                      <a:pPr algn="ctr">
                        <a:defRPr/>
                      </a:pPr>
                      <a:r>
                        <a:rPr lang="fr-FR" sz="1200" b="0" i="0" u="none" strike="noStrike">
                          <a:solidFill>
                            <a:srgbClr val="000000"/>
                          </a:solidFill>
                          <a:latin typeface="Calibri"/>
                        </a:rPr>
                        <a:t>2</a:t>
                      </a:r>
                      <a:endParaRPr/>
                    </a:p>
                  </a:txBody>
                  <a:tcPr marL="72000" marR="72000" marT="0" marB="0" anchor="ctr"/>
                </a:tc>
                <a:tc>
                  <a:txBody>
                    <a:bodyPr/>
                    <a:lstStyle/>
                    <a:p>
                      <a:pPr algn="l">
                        <a:defRPr/>
                      </a:pPr>
                      <a:r>
                        <a:rPr lang="fr-FR" sz="1200" b="0" i="0" u="none" strike="noStrike">
                          <a:solidFill>
                            <a:schemeClr val="tx1"/>
                          </a:solidFill>
                          <a:latin typeface="Calibri"/>
                          <a:ea typeface="+mn-ea"/>
                          <a:cs typeface="+mn-cs"/>
                        </a:rPr>
                        <a:t>Nombre d'unités centrales</a:t>
                      </a:r>
                      <a:endParaRPr/>
                    </a:p>
                  </a:txBody>
                  <a:tcPr marL="0" marR="0" marT="0" marB="0" anchor="ctr"/>
                </a:tc>
                <a:extLst>
                  <a:ext uri="{0D108BD9-81ED-4DB2-BD59-A6C34878D82A}">
                    <a16:rowId xmlns:a16="http://schemas.microsoft.com/office/drawing/2014/main" val="10002"/>
                  </a:ext>
                </a:extLst>
              </a:tr>
              <a:tr h="183735">
                <a:tc>
                  <a:txBody>
                    <a:bodyPr/>
                    <a:lstStyle/>
                    <a:p>
                      <a:pPr algn="ctr">
                        <a:defRPr/>
                      </a:pPr>
                      <a:r>
                        <a:rPr lang="fr-FR" sz="1200" b="0" i="0" u="none" strike="noStrike">
                          <a:solidFill>
                            <a:srgbClr val="000000"/>
                          </a:solidFill>
                          <a:latin typeface="Calibri"/>
                        </a:rPr>
                        <a:t>3</a:t>
                      </a:r>
                      <a:endParaRPr/>
                    </a:p>
                  </a:txBody>
                  <a:tcPr marL="72000" marR="72000" marT="0" marB="0" anchor="ctr"/>
                </a:tc>
                <a:tc>
                  <a:txBody>
                    <a:bodyPr/>
                    <a:lstStyle/>
                    <a:p>
                      <a:pPr algn="l">
                        <a:defRPr/>
                      </a:pPr>
                      <a:r>
                        <a:rPr lang="fr-FR" sz="1200" b="0" i="0" u="none" strike="noStrike">
                          <a:solidFill>
                            <a:schemeClr val="tx1"/>
                          </a:solidFill>
                          <a:latin typeface="Calibri"/>
                          <a:ea typeface="+mn-ea"/>
                          <a:cs typeface="+mn-cs"/>
                        </a:rPr>
                        <a:t>Nombre de PC portables</a:t>
                      </a:r>
                    </a:p>
                  </a:txBody>
                  <a:tcPr marL="0" marR="0" marT="0" marB="0" anchor="ctr"/>
                </a:tc>
                <a:extLst>
                  <a:ext uri="{0D108BD9-81ED-4DB2-BD59-A6C34878D82A}">
                    <a16:rowId xmlns:a16="http://schemas.microsoft.com/office/drawing/2014/main" val="10003"/>
                  </a:ext>
                </a:extLst>
              </a:tr>
              <a:tr h="183735">
                <a:tc>
                  <a:txBody>
                    <a:bodyPr/>
                    <a:lstStyle/>
                    <a:p>
                      <a:pPr algn="ctr">
                        <a:defRPr/>
                      </a:pPr>
                      <a:r>
                        <a:rPr lang="fr-FR" sz="1200" b="0" i="0" u="none" strike="noStrike">
                          <a:solidFill>
                            <a:srgbClr val="000000"/>
                          </a:solidFill>
                          <a:latin typeface="Calibri"/>
                        </a:rPr>
                        <a:t>4</a:t>
                      </a:r>
                      <a:endParaRPr/>
                    </a:p>
                  </a:txBody>
                  <a:tcPr marL="72000" marR="72000" marT="0" marB="0" anchor="ctr"/>
                </a:tc>
                <a:tc>
                  <a:txBody>
                    <a:bodyPr/>
                    <a:lstStyle/>
                    <a:p>
                      <a:pPr algn="l">
                        <a:defRPr/>
                      </a:pPr>
                      <a:r>
                        <a:rPr lang="fr-FR" sz="1200" b="0" i="0" u="none" strike="noStrike">
                          <a:solidFill>
                            <a:schemeClr val="tx1"/>
                          </a:solidFill>
                          <a:latin typeface="Calibri"/>
                          <a:ea typeface="+mn-ea"/>
                          <a:cs typeface="+mn-cs"/>
                        </a:rPr>
                        <a:t>Nombre de tablettes</a:t>
                      </a:r>
                      <a:endParaRPr/>
                    </a:p>
                  </a:txBody>
                  <a:tcPr marL="0" marR="0" marT="0" marB="0" anchor="ctr"/>
                </a:tc>
                <a:extLst>
                  <a:ext uri="{0D108BD9-81ED-4DB2-BD59-A6C34878D82A}">
                    <a16:rowId xmlns:a16="http://schemas.microsoft.com/office/drawing/2014/main" val="10004"/>
                  </a:ext>
                </a:extLst>
              </a:tr>
              <a:tr h="183735">
                <a:tc>
                  <a:txBody>
                    <a:bodyPr/>
                    <a:lstStyle/>
                    <a:p>
                      <a:pPr algn="ctr">
                        <a:defRPr/>
                      </a:pPr>
                      <a:r>
                        <a:rPr lang="fr-FR" sz="1200" b="0" i="0" u="none" strike="noStrike">
                          <a:solidFill>
                            <a:srgbClr val="000000"/>
                          </a:solidFill>
                          <a:latin typeface="Calibri"/>
                        </a:rPr>
                        <a:t>5</a:t>
                      </a:r>
                      <a:endParaRPr/>
                    </a:p>
                  </a:txBody>
                  <a:tcPr marL="72000" marR="72000" marT="0" marB="0" anchor="ctr"/>
                </a:tc>
                <a:tc>
                  <a:txBody>
                    <a:bodyPr/>
                    <a:lstStyle/>
                    <a:p>
                      <a:pPr algn="l">
                        <a:defRPr/>
                      </a:pPr>
                      <a:r>
                        <a:rPr lang="fr-FR" sz="1200" b="0" i="0" u="none" strike="noStrike">
                          <a:solidFill>
                            <a:schemeClr val="tx1"/>
                          </a:solidFill>
                          <a:latin typeface="Calibri"/>
                          <a:ea typeface="+mn-ea"/>
                          <a:cs typeface="+mn-cs"/>
                        </a:rPr>
                        <a:t>Nombre de téléphone IP</a:t>
                      </a:r>
                    </a:p>
                  </a:txBody>
                  <a:tcPr marL="0" marR="0" marT="0" marB="0" anchor="ctr"/>
                </a:tc>
                <a:extLst>
                  <a:ext uri="{0D108BD9-81ED-4DB2-BD59-A6C34878D82A}">
                    <a16:rowId xmlns:a16="http://schemas.microsoft.com/office/drawing/2014/main" val="10005"/>
                  </a:ext>
                </a:extLst>
              </a:tr>
              <a:tr h="183735">
                <a:tc>
                  <a:txBody>
                    <a:bodyPr/>
                    <a:lstStyle/>
                    <a:p>
                      <a:pPr algn="ctr">
                        <a:defRPr/>
                      </a:pPr>
                      <a:r>
                        <a:rPr lang="fr-FR" sz="1200" b="0" i="0" u="none" strike="noStrike">
                          <a:solidFill>
                            <a:srgbClr val="000000"/>
                          </a:solidFill>
                          <a:latin typeface="Calibri"/>
                        </a:rPr>
                        <a:t>6</a:t>
                      </a:r>
                      <a:endParaRPr/>
                    </a:p>
                  </a:txBody>
                  <a:tcPr marL="72000" marR="72000" marT="0" marB="0" anchor="ctr"/>
                </a:tc>
                <a:tc>
                  <a:txBody>
                    <a:bodyPr/>
                    <a:lstStyle/>
                    <a:p>
                      <a:pPr algn="l">
                        <a:defRPr/>
                      </a:pPr>
                      <a:r>
                        <a:rPr lang="fr-FR" sz="1200" b="0" i="0" u="none" strike="noStrike">
                          <a:solidFill>
                            <a:schemeClr val="tx1"/>
                          </a:solidFill>
                          <a:latin typeface="Calibri"/>
                          <a:ea typeface="+mn-ea"/>
                          <a:cs typeface="+mn-cs"/>
                        </a:rPr>
                        <a:t>Nombre de smartphones</a:t>
                      </a:r>
                    </a:p>
                  </a:txBody>
                  <a:tcPr marL="0" marR="0" marT="0" marB="0" anchor="ctr"/>
                </a:tc>
                <a:extLst>
                  <a:ext uri="{0D108BD9-81ED-4DB2-BD59-A6C34878D82A}">
                    <a16:rowId xmlns:a16="http://schemas.microsoft.com/office/drawing/2014/main" val="10006"/>
                  </a:ext>
                </a:extLst>
              </a:tr>
              <a:tr h="183735">
                <a:tc>
                  <a:txBody>
                    <a:bodyPr/>
                    <a:lstStyle/>
                    <a:p>
                      <a:pPr algn="ctr">
                        <a:defRPr/>
                      </a:pPr>
                      <a:r>
                        <a:rPr lang="fr-FR" sz="1200" b="0" i="0" u="none" strike="noStrike">
                          <a:solidFill>
                            <a:srgbClr val="000000"/>
                          </a:solidFill>
                          <a:latin typeface="Calibri"/>
                        </a:rPr>
                        <a:t>7</a:t>
                      </a:r>
                      <a:endParaRPr/>
                    </a:p>
                  </a:txBody>
                  <a:tcPr marL="72000" marR="72000" marT="0" marB="0" anchor="ctr"/>
                </a:tc>
                <a:tc>
                  <a:txBody>
                    <a:bodyPr/>
                    <a:lstStyle/>
                    <a:p>
                      <a:pPr algn="l">
                        <a:defRPr/>
                      </a:pPr>
                      <a:r>
                        <a:rPr lang="fr-FR" sz="1200" b="0" i="0" u="none" strike="noStrike">
                          <a:solidFill>
                            <a:schemeClr val="tx1"/>
                          </a:solidFill>
                          <a:latin typeface="Calibri"/>
                          <a:ea typeface="+mn-ea"/>
                          <a:cs typeface="+mn-cs"/>
                        </a:rPr>
                        <a:t>Nombre de bornes WIFI</a:t>
                      </a:r>
                    </a:p>
                  </a:txBody>
                  <a:tcPr marL="0" marR="0" marT="0" marB="0" anchor="ctr"/>
                </a:tc>
                <a:extLst>
                  <a:ext uri="{0D108BD9-81ED-4DB2-BD59-A6C34878D82A}">
                    <a16:rowId xmlns:a16="http://schemas.microsoft.com/office/drawing/2014/main" val="10007"/>
                  </a:ext>
                </a:extLst>
              </a:tr>
              <a:tr h="183735">
                <a:tc>
                  <a:txBody>
                    <a:bodyPr/>
                    <a:lstStyle/>
                    <a:p>
                      <a:pPr algn="ctr">
                        <a:defRPr/>
                      </a:pPr>
                      <a:r>
                        <a:rPr lang="fr-FR" sz="1200" b="0" i="0" u="none" strike="noStrike">
                          <a:solidFill>
                            <a:srgbClr val="000000"/>
                          </a:solidFill>
                          <a:latin typeface="Calibri"/>
                        </a:rPr>
                        <a:t>8</a:t>
                      </a:r>
                      <a:endParaRPr/>
                    </a:p>
                  </a:txBody>
                  <a:tcPr marL="72000" marR="72000" marT="0" marB="0" anchor="ctr"/>
                </a:tc>
                <a:tc>
                  <a:txBody>
                    <a:bodyPr/>
                    <a:lstStyle/>
                    <a:p>
                      <a:pPr algn="l">
                        <a:defRPr/>
                      </a:pPr>
                      <a:r>
                        <a:rPr lang="fr-FR" sz="1200" b="0" i="0" u="none" strike="noStrike">
                          <a:solidFill>
                            <a:schemeClr val="tx1"/>
                          </a:solidFill>
                          <a:latin typeface="Calibri"/>
                          <a:ea typeface="+mn-ea"/>
                          <a:cs typeface="+mn-cs"/>
                        </a:rPr>
                        <a:t>Nombre d'enceintes</a:t>
                      </a:r>
                    </a:p>
                  </a:txBody>
                  <a:tcPr marL="0" marR="0" marT="0" marB="0" anchor="ctr"/>
                </a:tc>
                <a:extLst>
                  <a:ext uri="{0D108BD9-81ED-4DB2-BD59-A6C34878D82A}">
                    <a16:rowId xmlns:a16="http://schemas.microsoft.com/office/drawing/2014/main" val="10008"/>
                  </a:ext>
                </a:extLst>
              </a:tr>
              <a:tr h="183735">
                <a:tc>
                  <a:txBody>
                    <a:bodyPr/>
                    <a:lstStyle/>
                    <a:p>
                      <a:pPr algn="ctr">
                        <a:defRPr/>
                      </a:pPr>
                      <a:r>
                        <a:rPr lang="fr-FR" sz="1200" b="0" i="0" u="none" strike="noStrike">
                          <a:solidFill>
                            <a:schemeClr val="tx1"/>
                          </a:solidFill>
                          <a:latin typeface="Calibri"/>
                        </a:rPr>
                        <a:t>9</a:t>
                      </a:r>
                      <a:endParaRPr/>
                    </a:p>
                  </a:txBody>
                  <a:tcPr marL="72000" marR="72000" marT="0" marB="0" anchor="ctr"/>
                </a:tc>
                <a:tc>
                  <a:txBody>
                    <a:bodyPr/>
                    <a:lstStyle/>
                    <a:p>
                      <a:pPr algn="l">
                        <a:defRPr/>
                      </a:pPr>
                      <a:r>
                        <a:rPr lang="fr-FR" sz="1200" b="0" i="0" u="none" strike="noStrike">
                          <a:solidFill>
                            <a:schemeClr val="tx1"/>
                          </a:solidFill>
                          <a:latin typeface="Calibri"/>
                          <a:ea typeface="+mn-ea"/>
                          <a:cs typeface="+mn-cs"/>
                        </a:rPr>
                        <a:t>Nombre d'écrans plats (écrans externes, moniteurs,...)</a:t>
                      </a:r>
                    </a:p>
                  </a:txBody>
                  <a:tcPr marL="0" marR="0" marT="0" marB="0" anchor="ctr"/>
                </a:tc>
                <a:extLst>
                  <a:ext uri="{0D108BD9-81ED-4DB2-BD59-A6C34878D82A}">
                    <a16:rowId xmlns:a16="http://schemas.microsoft.com/office/drawing/2014/main" val="10009"/>
                  </a:ext>
                </a:extLst>
              </a:tr>
              <a:tr h="183735">
                <a:tc>
                  <a:txBody>
                    <a:bodyPr/>
                    <a:lstStyle/>
                    <a:p>
                      <a:pPr algn="ctr">
                        <a:defRPr/>
                      </a:pPr>
                      <a:r>
                        <a:rPr lang="fr-FR" sz="1200" b="0" i="0" u="none" strike="noStrike">
                          <a:solidFill>
                            <a:srgbClr val="000000"/>
                          </a:solidFill>
                          <a:latin typeface="Calibri"/>
                        </a:rPr>
                        <a:t>10</a:t>
                      </a:r>
                      <a:endParaRPr/>
                    </a:p>
                  </a:txBody>
                  <a:tcPr marL="72000" marR="72000" marT="0" marB="0" anchor="ctr"/>
                </a:tc>
                <a:tc>
                  <a:txBody>
                    <a:bodyPr/>
                    <a:lstStyle/>
                    <a:p>
                      <a:pPr algn="l">
                        <a:defRPr/>
                      </a:pPr>
                      <a:r>
                        <a:rPr lang="fr-FR" sz="1200" b="0" i="0" u="none" strike="noStrike">
                          <a:solidFill>
                            <a:schemeClr val="tx1"/>
                          </a:solidFill>
                          <a:latin typeface="Calibri"/>
                          <a:ea typeface="+mn-ea"/>
                          <a:cs typeface="+mn-cs"/>
                        </a:rPr>
                        <a:t>Nombre d'écrans TV</a:t>
                      </a:r>
                      <a:endParaRPr/>
                    </a:p>
                  </a:txBody>
                  <a:tcPr marL="0" marR="0" marT="0" marB="0" anchor="ctr"/>
                </a:tc>
                <a:extLst>
                  <a:ext uri="{0D108BD9-81ED-4DB2-BD59-A6C34878D82A}">
                    <a16:rowId xmlns:a16="http://schemas.microsoft.com/office/drawing/2014/main" val="10010"/>
                  </a:ext>
                </a:extLst>
              </a:tr>
              <a:tr h="183735">
                <a:tc>
                  <a:txBody>
                    <a:bodyPr/>
                    <a:lstStyle/>
                    <a:p>
                      <a:pPr algn="ctr">
                        <a:defRPr/>
                      </a:pPr>
                      <a:r>
                        <a:rPr lang="fr-FR" sz="1200" b="0" i="0" u="none" strike="noStrike">
                          <a:solidFill>
                            <a:srgbClr val="000000"/>
                          </a:solidFill>
                          <a:latin typeface="Calibri"/>
                        </a:rPr>
                        <a:t>11</a:t>
                      </a:r>
                      <a:endParaRPr/>
                    </a:p>
                  </a:txBody>
                  <a:tcPr marL="72000" marR="72000" marT="0" marB="0" anchor="ctr"/>
                </a:tc>
                <a:tc>
                  <a:txBody>
                    <a:bodyPr/>
                    <a:lstStyle/>
                    <a:p>
                      <a:pPr algn="l">
                        <a:defRPr/>
                      </a:pPr>
                      <a:r>
                        <a:rPr lang="fr-FR" sz="1200" b="0" i="0" u="none" strike="noStrike">
                          <a:solidFill>
                            <a:schemeClr val="tx1"/>
                          </a:solidFill>
                          <a:latin typeface="Calibri"/>
                          <a:ea typeface="+mn-ea"/>
                          <a:cs typeface="+mn-cs"/>
                        </a:rPr>
                        <a:t>Taille moyenne des écrans</a:t>
                      </a:r>
                      <a:endParaRPr/>
                    </a:p>
                  </a:txBody>
                  <a:tcPr marL="0" marR="0" marT="0" marB="0" anchor="ctr"/>
                </a:tc>
                <a:extLst>
                  <a:ext uri="{0D108BD9-81ED-4DB2-BD59-A6C34878D82A}">
                    <a16:rowId xmlns:a16="http://schemas.microsoft.com/office/drawing/2014/main" val="10011"/>
                  </a:ext>
                </a:extLst>
              </a:tr>
              <a:tr h="183735">
                <a:tc>
                  <a:txBody>
                    <a:bodyPr/>
                    <a:lstStyle/>
                    <a:p>
                      <a:pPr algn="ctr">
                        <a:defRPr/>
                      </a:pPr>
                      <a:r>
                        <a:rPr lang="fr-FR" sz="1200" b="0" i="0" u="none" strike="noStrike">
                          <a:solidFill>
                            <a:srgbClr val="000000"/>
                          </a:solidFill>
                          <a:latin typeface="Calibri"/>
                        </a:rPr>
                        <a:t>12</a:t>
                      </a:r>
                      <a:endParaRPr/>
                    </a:p>
                  </a:txBody>
                  <a:tcPr marL="72000" marR="72000" marT="0" marB="0" anchor="ctr"/>
                </a:tc>
                <a:tc>
                  <a:txBody>
                    <a:bodyPr/>
                    <a:lstStyle/>
                    <a:p>
                      <a:pPr algn="l">
                        <a:defRPr/>
                      </a:pPr>
                      <a:r>
                        <a:rPr lang="fr-FR" sz="1200" b="0" i="0" u="none" strike="noStrike">
                          <a:solidFill>
                            <a:schemeClr val="tx1"/>
                          </a:solidFill>
                          <a:latin typeface="Calibri"/>
                          <a:ea typeface="+mn-ea"/>
                          <a:cs typeface="+mn-cs"/>
                        </a:rPr>
                        <a:t>Nombre imprimantes en réseau</a:t>
                      </a:r>
                    </a:p>
                  </a:txBody>
                  <a:tcPr marL="0" marR="0" marT="0" marB="0" anchor="ctr"/>
                </a:tc>
                <a:extLst>
                  <a:ext uri="{0D108BD9-81ED-4DB2-BD59-A6C34878D82A}">
                    <a16:rowId xmlns:a16="http://schemas.microsoft.com/office/drawing/2014/main" val="10012"/>
                  </a:ext>
                </a:extLst>
              </a:tr>
              <a:tr h="189512">
                <a:tc>
                  <a:txBody>
                    <a:bodyPr/>
                    <a:lstStyle/>
                    <a:p>
                      <a:pPr algn="ctr">
                        <a:defRPr/>
                      </a:pPr>
                      <a:r>
                        <a:rPr lang="fr-FR" sz="1200" b="0" i="0" u="none" strike="noStrike">
                          <a:solidFill>
                            <a:srgbClr val="000000"/>
                          </a:solidFill>
                          <a:latin typeface="Calibri"/>
                        </a:rPr>
                        <a:t>13</a:t>
                      </a:r>
                      <a:endParaRPr/>
                    </a:p>
                  </a:txBody>
                  <a:tcPr marL="72000" marR="72000" marT="0" marB="0" anchor="ctr"/>
                </a:tc>
                <a:tc>
                  <a:txBody>
                    <a:bodyPr/>
                    <a:lstStyle/>
                    <a:p>
                      <a:pPr algn="l">
                        <a:defRPr/>
                      </a:pPr>
                      <a:r>
                        <a:rPr lang="fr-FR" sz="1200" b="0" i="0" u="none" strike="noStrike">
                          <a:solidFill>
                            <a:schemeClr val="tx1"/>
                          </a:solidFill>
                          <a:latin typeface="Calibri"/>
                          <a:ea typeface="+mn-ea"/>
                          <a:cs typeface="+mn-cs"/>
                        </a:rPr>
                        <a:t>Nombre imprimantes personnelles</a:t>
                      </a:r>
                      <a:endParaRPr/>
                    </a:p>
                  </a:txBody>
                  <a:tcPr marL="0" marR="0" marT="0" marB="0" anchor="ctr"/>
                </a:tc>
                <a:extLst>
                  <a:ext uri="{0D108BD9-81ED-4DB2-BD59-A6C34878D82A}">
                    <a16:rowId xmlns:a16="http://schemas.microsoft.com/office/drawing/2014/main" val="10013"/>
                  </a:ext>
                </a:extLst>
              </a:tr>
              <a:tr h="105685">
                <a:tc>
                  <a:txBody>
                    <a:bodyPr/>
                    <a:lstStyle/>
                    <a:p>
                      <a:pPr algn="ctr">
                        <a:defRPr/>
                      </a:pPr>
                      <a:r>
                        <a:rPr lang="fr-FR" sz="1200" b="0" i="0" u="none" strike="noStrike">
                          <a:solidFill>
                            <a:srgbClr val="000000"/>
                          </a:solidFill>
                          <a:latin typeface="Calibri"/>
                        </a:rPr>
                        <a:t>14</a:t>
                      </a:r>
                      <a:endParaRPr/>
                    </a:p>
                  </a:txBody>
                  <a:tcPr marL="72000" marR="72000" marT="0" marB="0" anchor="ctr"/>
                </a:tc>
                <a:tc>
                  <a:txBody>
                    <a:bodyPr/>
                    <a:lstStyle/>
                    <a:p>
                      <a:pPr algn="l">
                        <a:defRPr/>
                      </a:pPr>
                      <a:r>
                        <a:rPr lang="fr-FR" sz="1200" b="0" i="0" u="none" strike="noStrike">
                          <a:solidFill>
                            <a:schemeClr val="tx1"/>
                          </a:solidFill>
                          <a:latin typeface="Calibri"/>
                          <a:ea typeface="+mn-ea"/>
                          <a:cs typeface="+mn-cs"/>
                        </a:rPr>
                        <a:t>Poids DEEE par an</a:t>
                      </a:r>
                      <a:endParaRPr/>
                    </a:p>
                  </a:txBody>
                  <a:tcPr marL="0" marR="0" marT="0" marB="0" anchor="ctr"/>
                </a:tc>
                <a:extLst>
                  <a:ext uri="{0D108BD9-81ED-4DB2-BD59-A6C34878D82A}">
                    <a16:rowId xmlns:a16="http://schemas.microsoft.com/office/drawing/2014/main" val="10014"/>
                  </a:ext>
                </a:extLst>
              </a:tr>
              <a:tr h="271437">
                <a:tc>
                  <a:txBody>
                    <a:bodyPr/>
                    <a:lstStyle/>
                    <a:p>
                      <a:pPr algn="ctr">
                        <a:defRPr/>
                      </a:pPr>
                      <a:r>
                        <a:rPr lang="fr-FR" sz="1200" b="0" i="0" u="none" strike="noStrike">
                          <a:solidFill>
                            <a:srgbClr val="000000"/>
                          </a:solidFill>
                          <a:latin typeface="Calibri"/>
                        </a:rPr>
                        <a:t>15</a:t>
                      </a:r>
                      <a:endParaRPr/>
                    </a:p>
                  </a:txBody>
                  <a:tcPr marL="72000" marR="72000" marT="0" marB="0" anchor="ctr"/>
                </a:tc>
                <a:tc>
                  <a:txBody>
                    <a:bodyPr/>
                    <a:lstStyle/>
                    <a:p>
                      <a:pPr algn="l">
                        <a:defRPr/>
                      </a:pPr>
                      <a:r>
                        <a:rPr lang="fr-FR" sz="1200" b="0" i="0" u="none" strike="noStrike">
                          <a:solidFill>
                            <a:schemeClr val="tx1"/>
                          </a:solidFill>
                          <a:latin typeface="Calibri"/>
                          <a:ea typeface="+mn-ea"/>
                          <a:cs typeface="+mn-cs"/>
                        </a:rPr>
                        <a:t>Nombre de nouveaux outils / logiciels introduits dans votre organisation par an</a:t>
                      </a:r>
                    </a:p>
                  </a:txBody>
                  <a:tcPr marL="0" marR="0" marT="0" marB="0" anchor="ctr"/>
                </a:tc>
                <a:extLst>
                  <a:ext uri="{0D108BD9-81ED-4DB2-BD59-A6C34878D82A}">
                    <a16:rowId xmlns:a16="http://schemas.microsoft.com/office/drawing/2014/main" val="10015"/>
                  </a:ext>
                </a:extLst>
              </a:tr>
              <a:tr h="145661">
                <a:tc>
                  <a:txBody>
                    <a:bodyPr/>
                    <a:lstStyle/>
                    <a:p>
                      <a:pPr algn="ctr">
                        <a:defRPr/>
                      </a:pPr>
                      <a:r>
                        <a:rPr lang="fr-FR" sz="1200" b="0" i="0" u="none" strike="noStrike">
                          <a:solidFill>
                            <a:srgbClr val="000000"/>
                          </a:solidFill>
                          <a:latin typeface="Calibri"/>
                        </a:rPr>
                        <a:t>16</a:t>
                      </a:r>
                      <a:endParaRPr/>
                    </a:p>
                  </a:txBody>
                  <a:tcPr marL="72000" marR="72000" marT="0" marB="0" anchor="ctr"/>
                </a:tc>
                <a:tc>
                  <a:txBody>
                    <a:bodyPr/>
                    <a:lstStyle/>
                    <a:p>
                      <a:pPr algn="l">
                        <a:defRPr/>
                      </a:pPr>
                      <a:r>
                        <a:rPr lang="fr-FR" sz="1200" b="0" i="0" u="none" strike="noStrike">
                          <a:solidFill>
                            <a:schemeClr val="tx1"/>
                          </a:solidFill>
                          <a:latin typeface="Calibri"/>
                          <a:ea typeface="+mn-ea"/>
                          <a:cs typeface="+mn-cs"/>
                        </a:rPr>
                        <a:t>Quel est le pourcentage d'agents qui disposent de plusieurs écrans d'ordinateur ?</a:t>
                      </a:r>
                      <a:endParaRPr/>
                    </a:p>
                  </a:txBody>
                  <a:tcPr marL="0" marR="0" marT="0" marB="0" anchor="ctr"/>
                </a:tc>
                <a:extLst>
                  <a:ext uri="{0D108BD9-81ED-4DB2-BD59-A6C34878D82A}">
                    <a16:rowId xmlns:a16="http://schemas.microsoft.com/office/drawing/2014/main" val="10016"/>
                  </a:ext>
                </a:extLst>
              </a:tr>
              <a:tr h="166558">
                <a:tc>
                  <a:txBody>
                    <a:bodyPr/>
                    <a:lstStyle/>
                    <a:p>
                      <a:pPr algn="ctr">
                        <a:defRPr/>
                      </a:pPr>
                      <a:r>
                        <a:rPr lang="fr-FR" sz="1200" b="0" i="0" u="none" strike="noStrike">
                          <a:solidFill>
                            <a:srgbClr val="000000"/>
                          </a:solidFill>
                          <a:latin typeface="Calibri"/>
                        </a:rPr>
                        <a:t>17</a:t>
                      </a:r>
                      <a:endParaRPr/>
                    </a:p>
                  </a:txBody>
                  <a:tcPr marL="72000" marR="72000" marT="0" marB="0" anchor="ctr"/>
                </a:tc>
                <a:tc>
                  <a:txBody>
                    <a:bodyPr/>
                    <a:lstStyle/>
                    <a:p>
                      <a:pPr algn="l">
                        <a:defRPr/>
                      </a:pPr>
                      <a:r>
                        <a:rPr lang="fr-FR" sz="1200" b="0" i="0" u="none" strike="noStrike">
                          <a:solidFill>
                            <a:schemeClr val="tx1"/>
                          </a:solidFill>
                          <a:latin typeface="Calibri"/>
                          <a:ea typeface="+mn-ea"/>
                          <a:cs typeface="+mn-cs"/>
                        </a:rPr>
                        <a:t>Quel est le taux d'utilisation moyen des postes de travail ? </a:t>
                      </a:r>
                      <a:endParaRPr/>
                    </a:p>
                  </a:txBody>
                  <a:tcPr marL="0" marR="0" marT="0" marB="0" anchor="ctr"/>
                </a:tc>
                <a:extLst>
                  <a:ext uri="{0D108BD9-81ED-4DB2-BD59-A6C34878D82A}">
                    <a16:rowId xmlns:a16="http://schemas.microsoft.com/office/drawing/2014/main" val="10017"/>
                  </a:ext>
                </a:extLst>
              </a:tr>
              <a:tr h="102510">
                <a:tc>
                  <a:txBody>
                    <a:bodyPr/>
                    <a:lstStyle/>
                    <a:p>
                      <a:pPr algn="ctr">
                        <a:defRPr/>
                      </a:pPr>
                      <a:r>
                        <a:rPr lang="fr-FR" sz="1200" b="0" i="0" u="none" strike="noStrike">
                          <a:solidFill>
                            <a:srgbClr val="000000"/>
                          </a:solidFill>
                          <a:latin typeface="Calibri"/>
                        </a:rPr>
                        <a:t>18</a:t>
                      </a:r>
                      <a:endParaRPr/>
                    </a:p>
                  </a:txBody>
                  <a:tcPr marL="72000" marR="72000" marT="0" marB="0" anchor="ctr">
                    <a:lnB w="12700" algn="ctr">
                      <a:solidFill>
                        <a:schemeClr val="bg1"/>
                      </a:solidFill>
                    </a:lnB>
                  </a:tcPr>
                </a:tc>
                <a:tc>
                  <a:txBody>
                    <a:bodyPr/>
                    <a:lstStyle/>
                    <a:p>
                      <a:pPr algn="l">
                        <a:defRPr/>
                      </a:pPr>
                      <a:r>
                        <a:rPr lang="fr-FR" sz="1200" b="0" i="0" u="none" strike="noStrike">
                          <a:solidFill>
                            <a:schemeClr val="tx1"/>
                          </a:solidFill>
                          <a:latin typeface="Calibri"/>
                          <a:ea typeface="+mn-ea"/>
                          <a:cs typeface="+mn-cs"/>
                        </a:rPr>
                        <a:t>Quelle est la durée de vie moyenne de vos unités centrales ?</a:t>
                      </a:r>
                    </a:p>
                  </a:txBody>
                  <a:tcPr marL="0" marR="0" marT="0" marB="0" anchor="ctr">
                    <a:lnB w="12700" algn="ctr">
                      <a:solidFill>
                        <a:schemeClr val="bg1"/>
                      </a:solidFill>
                    </a:lnB>
                  </a:tcPr>
                </a:tc>
                <a:extLst>
                  <a:ext uri="{0D108BD9-81ED-4DB2-BD59-A6C34878D82A}">
                    <a16:rowId xmlns:a16="http://schemas.microsoft.com/office/drawing/2014/main" val="10018"/>
                  </a:ext>
                </a:extLst>
              </a:tr>
              <a:tr h="271437">
                <a:tc>
                  <a:txBody>
                    <a:bodyPr/>
                    <a:lstStyle/>
                    <a:p>
                      <a:pPr algn="ctr">
                        <a:defRPr/>
                      </a:pPr>
                      <a:r>
                        <a:rPr lang="fr-FR" sz="1200" b="0" i="0" u="none" strike="noStrike">
                          <a:solidFill>
                            <a:srgbClr val="000000"/>
                          </a:solidFill>
                          <a:latin typeface="Calibri"/>
                        </a:rPr>
                        <a:t>19</a:t>
                      </a:r>
                      <a:endParaRPr/>
                    </a:p>
                  </a:txBody>
                  <a:tcPr marL="72000" marR="72000" marT="0" marB="0" anchor="ctr">
                    <a:lnT w="12700" algn="ctr">
                      <a:solidFill>
                        <a:schemeClr val="bg1"/>
                      </a:solidFill>
                    </a:lnT>
                    <a:lnB w="12700" algn="ctr">
                      <a:solidFill>
                        <a:schemeClr val="bg1"/>
                      </a:solidFill>
                    </a:lnB>
                  </a:tcPr>
                </a:tc>
                <a:tc>
                  <a:txBody>
                    <a:bodyPr/>
                    <a:lstStyle/>
                    <a:p>
                      <a:pPr algn="l">
                        <a:defRPr/>
                      </a:pPr>
                      <a:r>
                        <a:rPr lang="fr-FR" sz="1200" b="0" i="0" u="none" strike="noStrike">
                          <a:solidFill>
                            <a:schemeClr val="tx1"/>
                          </a:solidFill>
                          <a:latin typeface="Calibri"/>
                          <a:ea typeface="+mn-ea"/>
                          <a:cs typeface="+mn-cs"/>
                        </a:rPr>
                        <a:t>Quelle est la durée de vie moyenne de vos ordinateurs portables ?</a:t>
                      </a:r>
                    </a:p>
                  </a:txBody>
                  <a:tcPr marL="0" marR="0" marT="0" marB="0" anchor="ctr">
                    <a:lnT w="12700" algn="ctr">
                      <a:solidFill>
                        <a:schemeClr val="bg1"/>
                      </a:solidFill>
                    </a:lnT>
                    <a:lnB w="12700" algn="ctr">
                      <a:solidFill>
                        <a:schemeClr val="bg1"/>
                      </a:solidFill>
                    </a:lnB>
                  </a:tcPr>
                </a:tc>
                <a:extLst>
                  <a:ext uri="{0D108BD9-81ED-4DB2-BD59-A6C34878D82A}">
                    <a16:rowId xmlns:a16="http://schemas.microsoft.com/office/drawing/2014/main" val="10019"/>
                  </a:ext>
                </a:extLst>
              </a:tr>
              <a:tr h="183735">
                <a:tc>
                  <a:txBody>
                    <a:bodyPr/>
                    <a:lstStyle/>
                    <a:p>
                      <a:pPr algn="ctr">
                        <a:defRPr/>
                      </a:pPr>
                      <a:r>
                        <a:rPr lang="fr-FR" sz="1200" b="0" i="0" u="none" strike="noStrike">
                          <a:solidFill>
                            <a:srgbClr val="000000"/>
                          </a:solidFill>
                          <a:latin typeface="Calibri"/>
                        </a:rPr>
                        <a:t>20</a:t>
                      </a:r>
                      <a:endParaRPr/>
                    </a:p>
                  </a:txBody>
                  <a:tcPr marL="72000" marR="72000" marT="0" marB="0" anchor="ctr">
                    <a:lnT w="12700" algn="ctr">
                      <a:solidFill>
                        <a:schemeClr val="bg1"/>
                      </a:solidFill>
                    </a:lnT>
                  </a:tcPr>
                </a:tc>
                <a:tc>
                  <a:txBody>
                    <a:bodyPr/>
                    <a:lstStyle/>
                    <a:p>
                      <a:pPr algn="l">
                        <a:defRPr/>
                      </a:pPr>
                      <a:r>
                        <a:rPr lang="fr-FR" sz="1200" b="0" i="0" u="none" strike="noStrike">
                          <a:solidFill>
                            <a:schemeClr val="tx1"/>
                          </a:solidFill>
                          <a:latin typeface="Calibri"/>
                          <a:ea typeface="+mn-ea"/>
                          <a:cs typeface="+mn-cs"/>
                        </a:rPr>
                        <a:t>Quelle est la durée de vie moyenne de vos tablettes ?</a:t>
                      </a:r>
                    </a:p>
                  </a:txBody>
                  <a:tcPr marL="0" marR="0" marT="0" marB="0" anchor="ctr">
                    <a:lnT w="12700" algn="ctr">
                      <a:solidFill>
                        <a:schemeClr val="bg1"/>
                      </a:solidFill>
                    </a:lnT>
                  </a:tcPr>
                </a:tc>
                <a:extLst>
                  <a:ext uri="{0D108BD9-81ED-4DB2-BD59-A6C34878D82A}">
                    <a16:rowId xmlns:a16="http://schemas.microsoft.com/office/drawing/2014/main" val="10020"/>
                  </a:ext>
                </a:extLst>
              </a:tr>
            </a:tbl>
          </a:graphicData>
        </a:graphic>
      </p:graphicFrame>
      <p:grpSp>
        <p:nvGrpSpPr>
          <p:cNvPr id="25" name="Group 24"/>
          <p:cNvGrpSpPr/>
          <p:nvPr/>
        </p:nvGrpSpPr>
        <p:grpSpPr bwMode="auto">
          <a:xfrm>
            <a:off x="4169178" y="8135424"/>
            <a:ext cx="619847" cy="490085"/>
            <a:chOff x="16270214" y="6162283"/>
            <a:chExt cx="3207176" cy="2529724"/>
          </a:xfrm>
        </p:grpSpPr>
        <p:sp>
          <p:nvSpPr>
            <p:cNvPr id="29" name="Freeform 118"/>
            <p:cNvSpPr/>
            <p:nvPr/>
          </p:nvSpPr>
          <p:spPr bwMode="auto">
            <a:xfrm rot="21084094">
              <a:off x="16373721" y="6623383"/>
              <a:ext cx="3103669" cy="1926885"/>
            </a:xfrm>
            <a:custGeom>
              <a:avLst/>
              <a:gdLst>
                <a:gd name="connsiteX0" fmla="*/ 1963441 w 3695778"/>
                <a:gd name="connsiteY0" fmla="*/ 170825 h 2294491"/>
                <a:gd name="connsiteX1" fmla="*/ 3182888 w 3695778"/>
                <a:gd name="connsiteY1" fmla="*/ 681851 h 2294491"/>
                <a:gd name="connsiteX2" fmla="*/ 3134733 w 3695778"/>
                <a:gd name="connsiteY2" fmla="*/ 691885 h 2294491"/>
                <a:gd name="connsiteX3" fmla="*/ 3184271 w 3695778"/>
                <a:gd name="connsiteY3" fmla="*/ 683298 h 2294491"/>
                <a:gd name="connsiteX4" fmla="*/ 3185519 w 3695778"/>
                <a:gd name="connsiteY4" fmla="*/ 684640 h 2294491"/>
                <a:gd name="connsiteX5" fmla="*/ 3193467 w 3695778"/>
                <a:gd name="connsiteY5" fmla="*/ 683297 h 2294491"/>
                <a:gd name="connsiteX6" fmla="*/ 3192201 w 3695778"/>
                <a:gd name="connsiteY6" fmla="*/ 691823 h 2294491"/>
                <a:gd name="connsiteX7" fmla="*/ 3695778 w 3695778"/>
                <a:gd name="connsiteY7" fmla="*/ 1233236 h 2294491"/>
                <a:gd name="connsiteX8" fmla="*/ 3096367 w 3695778"/>
                <a:gd name="connsiteY8" fmla="*/ 1337138 h 2294491"/>
                <a:gd name="connsiteX9" fmla="*/ 2988267 w 3695778"/>
                <a:gd name="connsiteY9" fmla="*/ 2065046 h 2294491"/>
                <a:gd name="connsiteX10" fmla="*/ 1643163 w 3695778"/>
                <a:gd name="connsiteY10" fmla="*/ 2293188 h 2294491"/>
                <a:gd name="connsiteX11" fmla="*/ 1838927 w 3695778"/>
                <a:gd name="connsiteY11" fmla="*/ 970170 h 2294491"/>
                <a:gd name="connsiteX12" fmla="*/ 1841255 w 3695778"/>
                <a:gd name="connsiteY12" fmla="*/ 954439 h 2294491"/>
                <a:gd name="connsiteX13" fmla="*/ 1840003 w 3695778"/>
                <a:gd name="connsiteY13" fmla="*/ 953758 h 2294491"/>
                <a:gd name="connsiteX14" fmla="*/ 1837390 w 3695778"/>
                <a:gd name="connsiteY14" fmla="*/ 971414 h 2294491"/>
                <a:gd name="connsiteX15" fmla="*/ 1641587 w 3695778"/>
                <a:gd name="connsiteY15" fmla="*/ 2294491 h 2294491"/>
                <a:gd name="connsiteX16" fmla="*/ 431127 w 3695778"/>
                <a:gd name="connsiteY16" fmla="*/ 1686789 h 2294491"/>
                <a:gd name="connsiteX17" fmla="*/ 539874 w 3695778"/>
                <a:gd name="connsiteY17" fmla="*/ 954468 h 2294491"/>
                <a:gd name="connsiteX18" fmla="*/ 0 w 3695778"/>
                <a:gd name="connsiteY18" fmla="*/ 682611 h 2294491"/>
                <a:gd name="connsiteX19" fmla="*/ 635087 w 3695778"/>
                <a:gd name="connsiteY19" fmla="*/ 313280 h 2294491"/>
                <a:gd name="connsiteX20" fmla="*/ 636310 w 3695778"/>
                <a:gd name="connsiteY20" fmla="*/ 305046 h 2294491"/>
                <a:gd name="connsiteX21" fmla="*/ 643255 w 3695778"/>
                <a:gd name="connsiteY21" fmla="*/ 308530 h 2294491"/>
                <a:gd name="connsiteX22" fmla="*/ 647722 w 3695778"/>
                <a:gd name="connsiteY22" fmla="*/ 305933 h 2294491"/>
                <a:gd name="connsiteX23" fmla="*/ 646690 w 3695778"/>
                <a:gd name="connsiteY23" fmla="*/ 305372 h 2294491"/>
                <a:gd name="connsiteX24" fmla="*/ 649111 w 3695778"/>
                <a:gd name="connsiteY24" fmla="*/ 305124 h 2294491"/>
                <a:gd name="connsiteX25" fmla="*/ 649248 w 3695778"/>
                <a:gd name="connsiteY25" fmla="*/ 305045 h 2294491"/>
                <a:gd name="connsiteX26" fmla="*/ 649356 w 3695778"/>
                <a:gd name="connsiteY26" fmla="*/ 305099 h 2294491"/>
                <a:gd name="connsiteX27" fmla="*/ 1962094 w 3695778"/>
                <a:gd name="connsiteY27" fmla="*/ 170826 h 2294491"/>
                <a:gd name="connsiteX28" fmla="*/ 1962359 w 3695778"/>
                <a:gd name="connsiteY28" fmla="*/ 170937 h 2294491"/>
                <a:gd name="connsiteX29" fmla="*/ 2496781 w 3695778"/>
                <a:gd name="connsiteY29" fmla="*/ 154556 h 2294491"/>
                <a:gd name="connsiteX30" fmla="*/ 3659188 w 3695778"/>
                <a:gd name="connsiteY30" fmla="*/ 672217 h 2294491"/>
                <a:gd name="connsiteX31" fmla="*/ 3179912 w 3695778"/>
                <a:gd name="connsiteY31" fmla="*/ 679729 h 2294491"/>
                <a:gd name="connsiteX32" fmla="*/ 1962257 w 3695778"/>
                <a:gd name="connsiteY32" fmla="*/ 169507 h 2294491"/>
                <a:gd name="connsiteX33" fmla="*/ 647560 w 3695778"/>
                <a:gd name="connsiteY33" fmla="*/ 303970 h 2294491"/>
                <a:gd name="connsiteX34" fmla="*/ 191161 w 3695778"/>
                <a:gd name="connsiteY34" fmla="*/ 157488 h 2294491"/>
                <a:gd name="connsiteX35" fmla="*/ 1453887 w 3695778"/>
                <a:gd name="connsiteY35" fmla="*/ 0 h 2294491"/>
                <a:gd name="connsiteX36" fmla="*/ 1941074 w 3695778"/>
                <a:gd name="connsiteY36" fmla="*/ 162155 h 2294491"/>
                <a:gd name="connsiteX37" fmla="*/ 1960801 w 3695778"/>
                <a:gd name="connsiteY37" fmla="*/ 168721 h 2294491"/>
                <a:gd name="connsiteX38" fmla="*/ 1983455 w 3695778"/>
                <a:gd name="connsiteY38" fmla="*/ 168122 h 2294491"/>
                <a:gd name="connsiteX39" fmla="*/ 2496781 w 3695778"/>
                <a:gd name="connsiteY39" fmla="*/ 154556 h 229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695778" h="2294491" extrusionOk="0">
                  <a:moveTo>
                    <a:pt x="1963441" y="170825"/>
                  </a:moveTo>
                  <a:cubicBezTo>
                    <a:pt x="1963441" y="170825"/>
                    <a:pt x="3182888" y="681851"/>
                    <a:pt x="3182888" y="681851"/>
                  </a:cubicBezTo>
                  <a:lnTo>
                    <a:pt x="3134733" y="691885"/>
                  </a:lnTo>
                  <a:lnTo>
                    <a:pt x="3184271" y="683298"/>
                  </a:lnTo>
                  <a:lnTo>
                    <a:pt x="3185519" y="684640"/>
                  </a:lnTo>
                  <a:lnTo>
                    <a:pt x="3193467" y="683297"/>
                  </a:lnTo>
                  <a:lnTo>
                    <a:pt x="3192201" y="691823"/>
                  </a:lnTo>
                  <a:lnTo>
                    <a:pt x="3695778" y="1233236"/>
                  </a:lnTo>
                  <a:lnTo>
                    <a:pt x="3096367" y="1337138"/>
                  </a:lnTo>
                  <a:lnTo>
                    <a:pt x="2988267" y="2065046"/>
                  </a:lnTo>
                  <a:lnTo>
                    <a:pt x="1643163" y="2293188"/>
                  </a:lnTo>
                  <a:cubicBezTo>
                    <a:pt x="1643163" y="2293188"/>
                    <a:pt x="1799774" y="1234773"/>
                    <a:pt x="1838927" y="970170"/>
                  </a:cubicBezTo>
                  <a:lnTo>
                    <a:pt x="1841255" y="954439"/>
                  </a:lnTo>
                  <a:lnTo>
                    <a:pt x="1840003" y="953758"/>
                  </a:lnTo>
                  <a:lnTo>
                    <a:pt x="1837390" y="971414"/>
                  </a:lnTo>
                  <a:cubicBezTo>
                    <a:pt x="1798229" y="1236029"/>
                    <a:pt x="1641587" y="2294491"/>
                    <a:pt x="1641587" y="2294491"/>
                  </a:cubicBezTo>
                  <a:lnTo>
                    <a:pt x="431127" y="1686789"/>
                  </a:lnTo>
                  <a:lnTo>
                    <a:pt x="539874" y="954468"/>
                  </a:lnTo>
                  <a:lnTo>
                    <a:pt x="0" y="682611"/>
                  </a:lnTo>
                  <a:lnTo>
                    <a:pt x="635087" y="313280"/>
                  </a:lnTo>
                  <a:lnTo>
                    <a:pt x="636310" y="305046"/>
                  </a:lnTo>
                  <a:lnTo>
                    <a:pt x="643255" y="308530"/>
                  </a:lnTo>
                  <a:lnTo>
                    <a:pt x="647722" y="305933"/>
                  </a:lnTo>
                  <a:lnTo>
                    <a:pt x="646690" y="305372"/>
                  </a:lnTo>
                  <a:lnTo>
                    <a:pt x="649111" y="305124"/>
                  </a:lnTo>
                  <a:lnTo>
                    <a:pt x="649248" y="305045"/>
                  </a:lnTo>
                  <a:lnTo>
                    <a:pt x="649356" y="305099"/>
                  </a:lnTo>
                  <a:lnTo>
                    <a:pt x="1962094" y="170826"/>
                  </a:lnTo>
                  <a:lnTo>
                    <a:pt x="1962359" y="170937"/>
                  </a:lnTo>
                  <a:close/>
                  <a:moveTo>
                    <a:pt x="2496781" y="154556"/>
                  </a:moveTo>
                  <a:lnTo>
                    <a:pt x="3659188" y="672217"/>
                  </a:lnTo>
                  <a:lnTo>
                    <a:pt x="3179912" y="679729"/>
                  </a:lnTo>
                  <a:lnTo>
                    <a:pt x="1962257" y="169507"/>
                  </a:lnTo>
                  <a:lnTo>
                    <a:pt x="647560" y="303970"/>
                  </a:lnTo>
                  <a:lnTo>
                    <a:pt x="191161" y="157488"/>
                  </a:lnTo>
                  <a:lnTo>
                    <a:pt x="1453887" y="0"/>
                  </a:lnTo>
                  <a:cubicBezTo>
                    <a:pt x="1453887" y="0"/>
                    <a:pt x="1843637" y="129724"/>
                    <a:pt x="1941074" y="162155"/>
                  </a:cubicBezTo>
                  <a:lnTo>
                    <a:pt x="1960801" y="168721"/>
                  </a:lnTo>
                  <a:lnTo>
                    <a:pt x="1983455" y="168122"/>
                  </a:lnTo>
                  <a:cubicBezTo>
                    <a:pt x="2086120" y="165409"/>
                    <a:pt x="2496781" y="154556"/>
                    <a:pt x="2496781" y="154556"/>
                  </a:cubicBezTo>
                  <a:close/>
                </a:path>
              </a:pathLst>
            </a:custGeom>
            <a:solidFill>
              <a:srgbClr val="010101">
                <a:alpha val="15000"/>
              </a:srgbClr>
            </a:solidFill>
            <a:ln w="12700">
              <a:miter lim="400000"/>
            </a:ln>
          </p:spPr>
          <p:txBody>
            <a:bodyPr wrap="square" lIns="0" tIns="0" rIns="0" bIns="0" anchor="ctr">
              <a:noAutofit/>
            </a:bodyPr>
            <a:lstStyle/>
            <a:p>
              <a:pPr>
                <a:defRPr sz="3000">
                  <a:solidFill>
                    <a:srgbClr val="FFFFFF"/>
                  </a:solidFill>
                </a:defRPr>
              </a:pPr>
              <a:endParaRPr sz="3000">
                <a:solidFill>
                  <a:srgbClr val="FFFFFF"/>
                </a:solidFill>
                <a:latin typeface="Montserrat"/>
              </a:endParaRPr>
            </a:p>
          </p:txBody>
        </p:sp>
        <p:grpSp>
          <p:nvGrpSpPr>
            <p:cNvPr id="30" name="Group 29"/>
            <p:cNvGrpSpPr/>
            <p:nvPr/>
          </p:nvGrpSpPr>
          <p:grpSpPr bwMode="auto">
            <a:xfrm>
              <a:off x="16348313" y="6693427"/>
              <a:ext cx="2929343" cy="786849"/>
              <a:chOff x="4612843" y="5316904"/>
              <a:chExt cx="2929343" cy="786849"/>
            </a:xfrm>
          </p:grpSpPr>
          <p:sp>
            <p:nvSpPr>
              <p:cNvPr id="86" name="Shape 6"/>
              <p:cNvSpPr/>
              <p:nvPr/>
            </p:nvSpPr>
            <p:spPr bwMode="auto">
              <a:xfrm rot="21084094">
                <a:off x="5039352" y="5441631"/>
                <a:ext cx="2128705" cy="662122"/>
              </a:xfrm>
              <a:custGeom>
                <a:avLst/>
                <a:gdLst/>
                <a:ahLst/>
                <a:cxnLst>
                  <a:cxn ang="0">
                    <a:pos x="wd2" y="hd2"/>
                  </a:cxn>
                  <a:cxn ang="5400000">
                    <a:pos x="wd2" y="hd2"/>
                  </a:cxn>
                  <a:cxn ang="10800000">
                    <a:pos x="wd2" y="hd2"/>
                  </a:cxn>
                  <a:cxn ang="16200000">
                    <a:pos x="wd2" y="hd2"/>
                  </a:cxn>
                </a:cxnLst>
                <a:rect l="0" t="0" r="r" b="b"/>
                <a:pathLst>
                  <a:path w="21600" h="21600" extrusionOk="0">
                    <a:moveTo>
                      <a:pt x="0" y="3686"/>
                    </a:moveTo>
                    <a:lnTo>
                      <a:pt x="11209" y="0"/>
                    </a:lnTo>
                    <a:lnTo>
                      <a:pt x="21600" y="14000"/>
                    </a:lnTo>
                    <a:lnTo>
                      <a:pt x="10255" y="21600"/>
                    </a:lnTo>
                    <a:cubicBezTo>
                      <a:pt x="10255" y="21600"/>
                      <a:pt x="0" y="3686"/>
                      <a:pt x="0" y="3686"/>
                    </a:cubicBezTo>
                    <a:close/>
                  </a:path>
                </a:pathLst>
              </a:custGeom>
              <a:solidFill>
                <a:srgbClr val="7D8287"/>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87" name="Shape 7"/>
              <p:cNvSpPr/>
              <p:nvPr/>
            </p:nvSpPr>
            <p:spPr bwMode="auto">
              <a:xfrm rot="21084094">
                <a:off x="6034495" y="5366731"/>
                <a:ext cx="1129093" cy="662122"/>
              </a:xfrm>
              <a:custGeom>
                <a:avLst/>
                <a:gdLst/>
                <a:ahLst/>
                <a:cxnLst>
                  <a:cxn ang="0">
                    <a:pos x="wd2" y="hd2"/>
                  </a:cxn>
                  <a:cxn ang="5400000">
                    <a:pos x="wd2" y="hd2"/>
                  </a:cxn>
                  <a:cxn ang="10800000">
                    <a:pos x="wd2" y="hd2"/>
                  </a:cxn>
                  <a:cxn ang="16200000">
                    <a:pos x="wd2" y="hd2"/>
                  </a:cxn>
                </a:cxnLst>
                <a:rect l="0" t="0" r="r" b="b"/>
                <a:pathLst>
                  <a:path w="21600" h="21600" extrusionOk="0">
                    <a:moveTo>
                      <a:pt x="2009" y="0"/>
                    </a:moveTo>
                    <a:lnTo>
                      <a:pt x="1862" y="26"/>
                    </a:lnTo>
                    <a:lnTo>
                      <a:pt x="0" y="21405"/>
                    </a:lnTo>
                    <a:lnTo>
                      <a:pt x="210" y="21600"/>
                    </a:lnTo>
                    <a:lnTo>
                      <a:pt x="21600" y="14000"/>
                    </a:lnTo>
                    <a:cubicBezTo>
                      <a:pt x="21600" y="14000"/>
                      <a:pt x="2009" y="0"/>
                      <a:pt x="2009" y="0"/>
                    </a:cubicBezTo>
                    <a:close/>
                  </a:path>
                </a:pathLst>
              </a:custGeom>
              <a:solidFill>
                <a:srgbClr val="010101">
                  <a:alpha val="10000"/>
                </a:srgbClr>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88" name="Shape 8"/>
              <p:cNvSpPr/>
              <p:nvPr/>
            </p:nvSpPr>
            <p:spPr bwMode="auto">
              <a:xfrm rot="21084094">
                <a:off x="4612843" y="5407168"/>
                <a:ext cx="1487925" cy="255270"/>
              </a:xfrm>
              <a:custGeom>
                <a:avLst/>
                <a:gdLst/>
                <a:ahLst/>
                <a:cxnLst>
                  <a:cxn ang="0">
                    <a:pos x="wd2" y="hd2"/>
                  </a:cxn>
                  <a:cxn ang="5400000">
                    <a:pos x="wd2" y="hd2"/>
                  </a:cxn>
                  <a:cxn ang="10800000">
                    <a:pos x="wd2" y="hd2"/>
                  </a:cxn>
                  <a:cxn ang="16200000">
                    <a:pos x="wd2" y="hd2"/>
                  </a:cxn>
                </a:cxnLst>
                <a:rect l="0" t="0" r="r" b="b"/>
                <a:pathLst>
                  <a:path w="21600" h="21600" extrusionOk="0">
                    <a:moveTo>
                      <a:pt x="15394" y="0"/>
                    </a:moveTo>
                    <a:lnTo>
                      <a:pt x="0" y="11191"/>
                    </a:lnTo>
                    <a:lnTo>
                      <a:pt x="5564" y="21600"/>
                    </a:lnTo>
                    <a:lnTo>
                      <a:pt x="21600" y="12040"/>
                    </a:lnTo>
                    <a:cubicBezTo>
                      <a:pt x="21600" y="12040"/>
                      <a:pt x="15394" y="0"/>
                      <a:pt x="15394" y="0"/>
                    </a:cubicBezTo>
                    <a:close/>
                  </a:path>
                </a:pathLst>
              </a:custGeom>
              <a:solidFill>
                <a:srgbClr val="7D8287">
                  <a:lumMod val="40000"/>
                  <a:lumOff val="60000"/>
                </a:srgbClr>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89" name="Shape 9"/>
              <p:cNvSpPr/>
              <p:nvPr/>
            </p:nvSpPr>
            <p:spPr bwMode="auto">
              <a:xfrm rot="21084094">
                <a:off x="6115571" y="5316904"/>
                <a:ext cx="1426615" cy="441033"/>
              </a:xfrm>
              <a:custGeom>
                <a:avLst/>
                <a:gdLst/>
                <a:ahLst/>
                <a:cxnLst>
                  <a:cxn ang="0">
                    <a:pos x="wd2" y="hd2"/>
                  </a:cxn>
                  <a:cxn ang="5400000">
                    <a:pos x="wd2" y="hd2"/>
                  </a:cxn>
                  <a:cxn ang="10800000">
                    <a:pos x="wd2" y="hd2"/>
                  </a:cxn>
                  <a:cxn ang="16200000">
                    <a:pos x="wd2" y="hd2"/>
                  </a:cxn>
                </a:cxnLst>
                <a:rect l="0" t="0" r="r" b="b"/>
                <a:pathLst>
                  <a:path w="21600" h="21600" extrusionOk="0">
                    <a:moveTo>
                      <a:pt x="6820" y="0"/>
                    </a:moveTo>
                    <a:lnTo>
                      <a:pt x="21600" y="21291"/>
                    </a:lnTo>
                    <a:lnTo>
                      <a:pt x="15506" y="21600"/>
                    </a:lnTo>
                    <a:lnTo>
                      <a:pt x="0" y="583"/>
                    </a:lnTo>
                    <a:cubicBezTo>
                      <a:pt x="0" y="583"/>
                      <a:pt x="6820" y="0"/>
                      <a:pt x="6820" y="0"/>
                    </a:cubicBezTo>
                    <a:close/>
                  </a:path>
                </a:pathLst>
              </a:custGeom>
              <a:solidFill>
                <a:srgbClr val="7D8287">
                  <a:lumMod val="60000"/>
                  <a:lumOff val="40000"/>
                </a:srgbClr>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grpSp>
        <p:grpSp>
          <p:nvGrpSpPr>
            <p:cNvPr id="31" name="Group 30"/>
            <p:cNvGrpSpPr/>
            <p:nvPr/>
          </p:nvGrpSpPr>
          <p:grpSpPr bwMode="auto">
            <a:xfrm rot="973300">
              <a:off x="18126218" y="6384139"/>
              <a:ext cx="752102" cy="1060254"/>
              <a:chOff x="8069198" y="642783"/>
              <a:chExt cx="1998328" cy="2817088"/>
            </a:xfrm>
          </p:grpSpPr>
          <p:sp>
            <p:nvSpPr>
              <p:cNvPr id="74" name="Shape 22"/>
              <p:cNvSpPr/>
              <p:nvPr/>
            </p:nvSpPr>
            <p:spPr bwMode="auto">
              <a:xfrm>
                <a:off x="8069198" y="642783"/>
                <a:ext cx="1998328" cy="2817088"/>
              </a:xfrm>
              <a:custGeom>
                <a:avLst/>
                <a:gdLst/>
                <a:ahLst/>
                <a:cxnLst>
                  <a:cxn ang="0">
                    <a:pos x="wd2" y="hd2"/>
                  </a:cxn>
                  <a:cxn ang="5400000">
                    <a:pos x="wd2" y="hd2"/>
                  </a:cxn>
                  <a:cxn ang="10800000">
                    <a:pos x="wd2" y="hd2"/>
                  </a:cxn>
                  <a:cxn ang="16200000">
                    <a:pos x="wd2" y="hd2"/>
                  </a:cxn>
                </a:cxnLst>
                <a:rect l="0" t="0" r="r" b="b"/>
                <a:pathLst>
                  <a:path w="21600" h="21600" extrusionOk="0">
                    <a:moveTo>
                      <a:pt x="4463" y="0"/>
                    </a:moveTo>
                    <a:lnTo>
                      <a:pt x="17137" y="0"/>
                    </a:lnTo>
                    <a:cubicBezTo>
                      <a:pt x="19592" y="0"/>
                      <a:pt x="21600" y="1018"/>
                      <a:pt x="21600" y="2264"/>
                    </a:cubicBezTo>
                    <a:lnTo>
                      <a:pt x="21600" y="19336"/>
                    </a:lnTo>
                    <a:cubicBezTo>
                      <a:pt x="21600" y="20581"/>
                      <a:pt x="19592" y="21600"/>
                      <a:pt x="17137" y="21600"/>
                    </a:cubicBezTo>
                    <a:lnTo>
                      <a:pt x="4463" y="21600"/>
                    </a:lnTo>
                    <a:cubicBezTo>
                      <a:pt x="2008" y="21600"/>
                      <a:pt x="0" y="20581"/>
                      <a:pt x="0" y="19336"/>
                    </a:cubicBezTo>
                    <a:lnTo>
                      <a:pt x="0" y="2264"/>
                    </a:lnTo>
                    <a:cubicBezTo>
                      <a:pt x="0" y="1018"/>
                      <a:pt x="2008" y="0"/>
                      <a:pt x="4463" y="0"/>
                    </a:cubicBezTo>
                    <a:close/>
                  </a:path>
                </a:pathLst>
              </a:custGeom>
              <a:solidFill>
                <a:srgbClr val="010101"/>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75" name="Shape 23"/>
              <p:cNvSpPr/>
              <p:nvPr/>
            </p:nvSpPr>
            <p:spPr bwMode="auto">
              <a:xfrm>
                <a:off x="8193940" y="937623"/>
                <a:ext cx="1754183" cy="2264613"/>
              </a:xfrm>
              <a:custGeom>
                <a:avLst/>
                <a:gdLst/>
                <a:ahLst/>
                <a:cxnLst>
                  <a:cxn ang="0">
                    <a:pos x="wd2" y="hd2"/>
                  </a:cxn>
                  <a:cxn ang="5400000">
                    <a:pos x="wd2" y="hd2"/>
                  </a:cxn>
                  <a:cxn ang="10800000">
                    <a:pos x="wd2" y="hd2"/>
                  </a:cxn>
                  <a:cxn ang="16200000">
                    <a:pos x="wd2" y="hd2"/>
                  </a:cxn>
                </a:cxnLst>
                <a:rect l="0" t="0" r="r" b="b"/>
                <a:pathLst>
                  <a:path w="21600" h="21600" extrusionOk="0">
                    <a:moveTo>
                      <a:pt x="76" y="0"/>
                    </a:moveTo>
                    <a:lnTo>
                      <a:pt x="21524" y="0"/>
                    </a:lnTo>
                    <a:cubicBezTo>
                      <a:pt x="21566" y="0"/>
                      <a:pt x="21600" y="18"/>
                      <a:pt x="21600" y="38"/>
                    </a:cubicBezTo>
                    <a:lnTo>
                      <a:pt x="21600" y="21562"/>
                    </a:lnTo>
                    <a:cubicBezTo>
                      <a:pt x="21600" y="21583"/>
                      <a:pt x="21566" y="21600"/>
                      <a:pt x="21524" y="21600"/>
                    </a:cubicBezTo>
                    <a:lnTo>
                      <a:pt x="76" y="21600"/>
                    </a:lnTo>
                    <a:cubicBezTo>
                      <a:pt x="34" y="21600"/>
                      <a:pt x="0" y="21583"/>
                      <a:pt x="0" y="21562"/>
                    </a:cubicBezTo>
                    <a:lnTo>
                      <a:pt x="0" y="38"/>
                    </a:lnTo>
                    <a:cubicBezTo>
                      <a:pt x="0" y="18"/>
                      <a:pt x="34" y="0"/>
                      <a:pt x="76" y="0"/>
                    </a:cubicBezTo>
                    <a:close/>
                  </a:path>
                </a:pathLst>
              </a:custGeom>
              <a:solidFill>
                <a:srgbClr val="7D8287">
                  <a:lumMod val="50000"/>
                </a:srgbClr>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76" name="Shape 24"/>
              <p:cNvSpPr/>
              <p:nvPr/>
            </p:nvSpPr>
            <p:spPr bwMode="auto">
              <a:xfrm>
                <a:off x="8851659" y="744842"/>
                <a:ext cx="476056" cy="42724"/>
              </a:xfrm>
              <a:custGeom>
                <a:avLst/>
                <a:gdLst/>
                <a:ahLst/>
                <a:cxnLst>
                  <a:cxn ang="0">
                    <a:pos x="wd2" y="hd2"/>
                  </a:cxn>
                  <a:cxn ang="5400000">
                    <a:pos x="wd2" y="hd2"/>
                  </a:cxn>
                  <a:cxn ang="10800000">
                    <a:pos x="wd2" y="hd2"/>
                  </a:cxn>
                  <a:cxn ang="16200000">
                    <a:pos x="wd2" y="hd2"/>
                  </a:cxn>
                </a:cxnLst>
                <a:rect l="0" t="0" r="r" b="b"/>
                <a:pathLst>
                  <a:path w="21600" h="21600" extrusionOk="0">
                    <a:moveTo>
                      <a:pt x="971" y="0"/>
                    </a:moveTo>
                    <a:lnTo>
                      <a:pt x="20629" y="0"/>
                    </a:lnTo>
                    <a:cubicBezTo>
                      <a:pt x="21164" y="0"/>
                      <a:pt x="21600" y="4826"/>
                      <a:pt x="21600" y="10785"/>
                    </a:cubicBezTo>
                    <a:lnTo>
                      <a:pt x="21600" y="10785"/>
                    </a:lnTo>
                    <a:cubicBezTo>
                      <a:pt x="21600" y="16745"/>
                      <a:pt x="21164" y="21600"/>
                      <a:pt x="20629" y="21600"/>
                    </a:cubicBezTo>
                    <a:lnTo>
                      <a:pt x="971" y="21600"/>
                    </a:lnTo>
                    <a:cubicBezTo>
                      <a:pt x="436" y="21600"/>
                      <a:pt x="0" y="16745"/>
                      <a:pt x="0" y="10785"/>
                    </a:cubicBezTo>
                    <a:lnTo>
                      <a:pt x="0" y="10785"/>
                    </a:lnTo>
                    <a:cubicBezTo>
                      <a:pt x="0" y="4826"/>
                      <a:pt x="436" y="0"/>
                      <a:pt x="971" y="0"/>
                    </a:cubicBezTo>
                    <a:close/>
                  </a:path>
                </a:pathLst>
              </a:custGeom>
              <a:solidFill>
                <a:srgbClr val="7D8287"/>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77" name="Shape 25"/>
              <p:cNvSpPr/>
              <p:nvPr/>
            </p:nvSpPr>
            <p:spPr bwMode="auto">
              <a:xfrm>
                <a:off x="8999080" y="3250980"/>
                <a:ext cx="144391" cy="144448"/>
              </a:xfrm>
              <a:custGeom>
                <a:avLst/>
                <a:gdLst/>
                <a:ahLst/>
                <a:cxnLst>
                  <a:cxn ang="0">
                    <a:pos x="wd2" y="hd2"/>
                  </a:cxn>
                  <a:cxn ang="5400000">
                    <a:pos x="wd2" y="hd2"/>
                  </a:cxn>
                  <a:cxn ang="10800000">
                    <a:pos x="wd2" y="hd2"/>
                  </a:cxn>
                  <a:cxn ang="16200000">
                    <a:pos x="wd2" y="hd2"/>
                  </a:cxn>
                </a:cxnLst>
                <a:rect l="0" t="0" r="r" b="b"/>
                <a:pathLst>
                  <a:path w="21600" h="21600" extrusionOk="0">
                    <a:moveTo>
                      <a:pt x="10795" y="0"/>
                    </a:moveTo>
                    <a:cubicBezTo>
                      <a:pt x="16765" y="0"/>
                      <a:pt x="21600" y="4833"/>
                      <a:pt x="21600" y="10800"/>
                    </a:cubicBezTo>
                    <a:cubicBezTo>
                      <a:pt x="21600" y="16759"/>
                      <a:pt x="16765" y="21600"/>
                      <a:pt x="10795" y="21600"/>
                    </a:cubicBezTo>
                    <a:cubicBezTo>
                      <a:pt x="4826" y="21600"/>
                      <a:pt x="0" y="16759"/>
                      <a:pt x="0" y="10800"/>
                    </a:cubicBezTo>
                    <a:cubicBezTo>
                      <a:pt x="0" y="4833"/>
                      <a:pt x="4826" y="0"/>
                      <a:pt x="10795" y="0"/>
                    </a:cubicBezTo>
                    <a:close/>
                  </a:path>
                </a:pathLst>
              </a:custGeom>
              <a:solidFill>
                <a:srgbClr val="7D8287"/>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78" name="Shape 26"/>
              <p:cNvSpPr/>
              <p:nvPr/>
            </p:nvSpPr>
            <p:spPr bwMode="auto">
              <a:xfrm>
                <a:off x="8386721" y="1969562"/>
                <a:ext cx="314328" cy="9582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3CBEB4"/>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79" name="Shape 27"/>
              <p:cNvSpPr/>
              <p:nvPr/>
            </p:nvSpPr>
            <p:spPr bwMode="auto">
              <a:xfrm>
                <a:off x="8749600" y="2196364"/>
                <a:ext cx="314250" cy="7369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96C83C"/>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80" name="Shape 28"/>
              <p:cNvSpPr/>
              <p:nvPr/>
            </p:nvSpPr>
            <p:spPr bwMode="auto">
              <a:xfrm>
                <a:off x="9112479" y="2445840"/>
                <a:ext cx="314328" cy="4873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FFAF28"/>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81" name="Shape 29"/>
              <p:cNvSpPr/>
              <p:nvPr/>
            </p:nvSpPr>
            <p:spPr bwMode="auto">
              <a:xfrm>
                <a:off x="9475361" y="2207703"/>
                <a:ext cx="314328" cy="7158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FA4655"/>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82" name="Shape 30"/>
              <p:cNvSpPr/>
              <p:nvPr/>
            </p:nvSpPr>
            <p:spPr bwMode="auto">
              <a:xfrm>
                <a:off x="8386721" y="1096381"/>
                <a:ext cx="619458" cy="1576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14B4EB"/>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83" name="Shape 31"/>
              <p:cNvSpPr/>
              <p:nvPr/>
            </p:nvSpPr>
            <p:spPr bwMode="auto">
              <a:xfrm>
                <a:off x="8386721" y="1289162"/>
                <a:ext cx="619460" cy="3490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052" y="21600"/>
                    </a:lnTo>
                    <a:lnTo>
                      <a:pt x="8052" y="18255"/>
                    </a:lnTo>
                    <a:lnTo>
                      <a:pt x="21600" y="18255"/>
                    </a:lnTo>
                    <a:lnTo>
                      <a:pt x="21600" y="16736"/>
                    </a:lnTo>
                    <a:lnTo>
                      <a:pt x="13031" y="16736"/>
                    </a:lnTo>
                    <a:lnTo>
                      <a:pt x="13031" y="11745"/>
                    </a:lnTo>
                    <a:lnTo>
                      <a:pt x="21600" y="11745"/>
                    </a:lnTo>
                    <a:lnTo>
                      <a:pt x="21600" y="0"/>
                    </a:lnTo>
                    <a:lnTo>
                      <a:pt x="0" y="0"/>
                    </a:lnTo>
                    <a:cubicBezTo>
                      <a:pt x="0" y="0"/>
                      <a:pt x="0" y="21600"/>
                      <a:pt x="0" y="21600"/>
                    </a:cubicBezTo>
                    <a:close/>
                  </a:path>
                </a:pathLst>
              </a:custGeom>
              <a:solidFill>
                <a:srgbClr val="7D8287">
                  <a:alpha val="20000"/>
                </a:srgbClr>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84" name="Shape 32"/>
              <p:cNvSpPr/>
              <p:nvPr/>
            </p:nvSpPr>
            <p:spPr bwMode="auto">
              <a:xfrm>
                <a:off x="9157842" y="1096381"/>
                <a:ext cx="619458" cy="1576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3CBEB4"/>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85" name="Shape 33"/>
              <p:cNvSpPr/>
              <p:nvPr/>
            </p:nvSpPr>
            <p:spPr bwMode="auto">
              <a:xfrm>
                <a:off x="9157842" y="1289162"/>
                <a:ext cx="619460" cy="3490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052" y="21600"/>
                    </a:lnTo>
                    <a:lnTo>
                      <a:pt x="8052" y="18255"/>
                    </a:lnTo>
                    <a:lnTo>
                      <a:pt x="21600" y="18255"/>
                    </a:lnTo>
                    <a:lnTo>
                      <a:pt x="21600" y="16736"/>
                    </a:lnTo>
                    <a:lnTo>
                      <a:pt x="13031" y="16736"/>
                    </a:lnTo>
                    <a:lnTo>
                      <a:pt x="13031" y="11745"/>
                    </a:lnTo>
                    <a:lnTo>
                      <a:pt x="21600" y="11745"/>
                    </a:lnTo>
                    <a:lnTo>
                      <a:pt x="21600" y="0"/>
                    </a:lnTo>
                    <a:lnTo>
                      <a:pt x="0" y="0"/>
                    </a:lnTo>
                    <a:cubicBezTo>
                      <a:pt x="0" y="0"/>
                      <a:pt x="0" y="21600"/>
                      <a:pt x="0" y="21600"/>
                    </a:cubicBezTo>
                    <a:close/>
                  </a:path>
                </a:pathLst>
              </a:custGeom>
              <a:solidFill>
                <a:srgbClr val="7D8287">
                  <a:alpha val="20000"/>
                </a:srgbClr>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grpSp>
        <p:grpSp>
          <p:nvGrpSpPr>
            <p:cNvPr id="32" name="Group 31"/>
            <p:cNvGrpSpPr/>
            <p:nvPr/>
          </p:nvGrpSpPr>
          <p:grpSpPr bwMode="auto">
            <a:xfrm rot="733196">
              <a:off x="17436324" y="6162283"/>
              <a:ext cx="841256" cy="952478"/>
              <a:chOff x="2197689" y="5658698"/>
              <a:chExt cx="654706" cy="741278"/>
            </a:xfrm>
          </p:grpSpPr>
          <p:sp>
            <p:nvSpPr>
              <p:cNvPr id="68" name="Shape 15"/>
              <p:cNvSpPr/>
              <p:nvPr/>
            </p:nvSpPr>
            <p:spPr bwMode="auto">
              <a:xfrm>
                <a:off x="2235340" y="5917554"/>
                <a:ext cx="41739" cy="212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D6D6D6"/>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69" name="Shape 29"/>
              <p:cNvSpPr/>
              <p:nvPr/>
            </p:nvSpPr>
            <p:spPr bwMode="auto">
              <a:xfrm>
                <a:off x="2197689" y="5658698"/>
                <a:ext cx="654706" cy="741278"/>
              </a:xfrm>
              <a:custGeom>
                <a:avLst/>
                <a:gdLst/>
                <a:ahLst/>
                <a:cxnLst>
                  <a:cxn ang="0">
                    <a:pos x="wd2" y="hd2"/>
                  </a:cxn>
                  <a:cxn ang="5400000">
                    <a:pos x="wd2" y="hd2"/>
                  </a:cxn>
                  <a:cxn ang="10800000">
                    <a:pos x="wd2" y="hd2"/>
                  </a:cxn>
                  <a:cxn ang="16200000">
                    <a:pos x="wd2" y="hd2"/>
                  </a:cxn>
                </a:cxnLst>
                <a:rect l="0" t="0" r="r" b="b"/>
                <a:pathLst>
                  <a:path w="21294" h="21329" extrusionOk="0">
                    <a:moveTo>
                      <a:pt x="1121" y="3116"/>
                    </a:moveTo>
                    <a:lnTo>
                      <a:pt x="15042" y="39"/>
                    </a:lnTo>
                    <a:cubicBezTo>
                      <a:pt x="15831" y="-135"/>
                      <a:pt x="16638" y="294"/>
                      <a:pt x="16835" y="992"/>
                    </a:cubicBezTo>
                    <a:lnTo>
                      <a:pt x="21250" y="16628"/>
                    </a:lnTo>
                    <a:cubicBezTo>
                      <a:pt x="21447" y="17326"/>
                      <a:pt x="20963" y="18040"/>
                      <a:pt x="20173" y="18214"/>
                    </a:cubicBezTo>
                    <a:lnTo>
                      <a:pt x="6253" y="21290"/>
                    </a:lnTo>
                    <a:cubicBezTo>
                      <a:pt x="5463" y="21465"/>
                      <a:pt x="4656" y="21036"/>
                      <a:pt x="4459" y="20338"/>
                    </a:cubicBezTo>
                    <a:lnTo>
                      <a:pt x="44" y="4702"/>
                    </a:lnTo>
                    <a:cubicBezTo>
                      <a:pt x="-153" y="4004"/>
                      <a:pt x="331" y="3290"/>
                      <a:pt x="1121" y="3116"/>
                    </a:cubicBezTo>
                    <a:close/>
                  </a:path>
                </a:pathLst>
              </a:custGeom>
              <a:solidFill>
                <a:srgbClr val="FEFEFE"/>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70" name="Shape 31"/>
              <p:cNvSpPr/>
              <p:nvPr/>
            </p:nvSpPr>
            <p:spPr bwMode="auto">
              <a:xfrm>
                <a:off x="2677749" y="6049335"/>
                <a:ext cx="114998" cy="116583"/>
              </a:xfrm>
              <a:custGeom>
                <a:avLst/>
                <a:gdLst/>
                <a:ahLst/>
                <a:cxnLst>
                  <a:cxn ang="0">
                    <a:pos x="wd2" y="hd2"/>
                  </a:cxn>
                  <a:cxn ang="5400000">
                    <a:pos x="wd2" y="hd2"/>
                  </a:cxn>
                  <a:cxn ang="10800000">
                    <a:pos x="wd2" y="hd2"/>
                  </a:cxn>
                  <a:cxn ang="16200000">
                    <a:pos x="wd2" y="hd2"/>
                  </a:cxn>
                </a:cxnLst>
                <a:rect l="0" t="0" r="r" b="b"/>
                <a:pathLst>
                  <a:path w="20808" h="20818" extrusionOk="0">
                    <a:moveTo>
                      <a:pt x="2900" y="2688"/>
                    </a:moveTo>
                    <a:lnTo>
                      <a:pt x="13346" y="112"/>
                    </a:lnTo>
                    <a:cubicBezTo>
                      <a:pt x="15391" y="-391"/>
                      <a:pt x="17479" y="846"/>
                      <a:pt x="17989" y="2864"/>
                    </a:cubicBezTo>
                    <a:lnTo>
                      <a:pt x="20694" y="13548"/>
                    </a:lnTo>
                    <a:cubicBezTo>
                      <a:pt x="21204" y="15564"/>
                      <a:pt x="19951" y="17627"/>
                      <a:pt x="17908" y="18130"/>
                    </a:cubicBezTo>
                    <a:lnTo>
                      <a:pt x="7462" y="20706"/>
                    </a:lnTo>
                    <a:cubicBezTo>
                      <a:pt x="5417" y="21209"/>
                      <a:pt x="3329" y="19972"/>
                      <a:pt x="2819" y="17954"/>
                    </a:cubicBezTo>
                    <a:lnTo>
                      <a:pt x="114" y="7270"/>
                    </a:lnTo>
                    <a:cubicBezTo>
                      <a:pt x="-396" y="5254"/>
                      <a:pt x="857" y="3191"/>
                      <a:pt x="2900" y="2688"/>
                    </a:cubicBezTo>
                    <a:close/>
                  </a:path>
                </a:pathLst>
              </a:custGeom>
              <a:solidFill>
                <a:srgbClr val="FFAF28">
                  <a:lumMod val="60000"/>
                  <a:lumOff val="40000"/>
                </a:srgbClr>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71" name="Freeform 58"/>
              <p:cNvSpPr/>
              <p:nvPr/>
            </p:nvSpPr>
            <p:spPr bwMode="auto">
              <a:xfrm>
                <a:off x="2232985" y="5696350"/>
                <a:ext cx="531535" cy="671941"/>
              </a:xfrm>
              <a:custGeom>
                <a:avLst/>
                <a:gdLst>
                  <a:gd name="connsiteX0" fmla="*/ 191432 w 531535"/>
                  <a:gd name="connsiteY0" fmla="*/ 555990 h 671941"/>
                  <a:gd name="connsiteX1" fmla="*/ 217089 w 531535"/>
                  <a:gd name="connsiteY1" fmla="*/ 571402 h 671941"/>
                  <a:gd name="connsiteX2" fmla="*/ 232030 w 531535"/>
                  <a:gd name="connsiteY2" fmla="*/ 631235 h 671941"/>
                  <a:gd name="connsiteX3" fmla="*/ 216631 w 531535"/>
                  <a:gd name="connsiteY3" fmla="*/ 656895 h 671941"/>
                  <a:gd name="connsiteX4" fmla="*/ 158898 w 531535"/>
                  <a:gd name="connsiteY4" fmla="*/ 671309 h 671941"/>
                  <a:gd name="connsiteX5" fmla="*/ 133251 w 531535"/>
                  <a:gd name="connsiteY5" fmla="*/ 655909 h 671941"/>
                  <a:gd name="connsiteX6" fmla="*/ 118300 w 531535"/>
                  <a:gd name="connsiteY6" fmla="*/ 596077 h 671941"/>
                  <a:gd name="connsiteX7" fmla="*/ 133699 w 531535"/>
                  <a:gd name="connsiteY7" fmla="*/ 570417 h 671941"/>
                  <a:gd name="connsiteX8" fmla="*/ 309085 w 531535"/>
                  <a:gd name="connsiteY8" fmla="*/ 527758 h 671941"/>
                  <a:gd name="connsiteX9" fmla="*/ 334746 w 531535"/>
                  <a:gd name="connsiteY9" fmla="*/ 543158 h 671941"/>
                  <a:gd name="connsiteX10" fmla="*/ 349696 w 531535"/>
                  <a:gd name="connsiteY10" fmla="*/ 602990 h 671941"/>
                  <a:gd name="connsiteX11" fmla="*/ 334298 w 531535"/>
                  <a:gd name="connsiteY11" fmla="*/ 628650 h 671941"/>
                  <a:gd name="connsiteX12" fmla="*/ 276555 w 531535"/>
                  <a:gd name="connsiteY12" fmla="*/ 643076 h 671941"/>
                  <a:gd name="connsiteX13" fmla="*/ 250900 w 531535"/>
                  <a:gd name="connsiteY13" fmla="*/ 627664 h 671941"/>
                  <a:gd name="connsiteX14" fmla="*/ 235956 w 531535"/>
                  <a:gd name="connsiteY14" fmla="*/ 567833 h 671941"/>
                  <a:gd name="connsiteX15" fmla="*/ 251353 w 531535"/>
                  <a:gd name="connsiteY15" fmla="*/ 542173 h 671941"/>
                  <a:gd name="connsiteX16" fmla="*/ 429100 w 531535"/>
                  <a:gd name="connsiteY16" fmla="*/ 497165 h 671941"/>
                  <a:gd name="connsiteX17" fmla="*/ 454760 w 531535"/>
                  <a:gd name="connsiteY17" fmla="*/ 512566 h 671941"/>
                  <a:gd name="connsiteX18" fmla="*/ 469710 w 531535"/>
                  <a:gd name="connsiteY18" fmla="*/ 572398 h 671941"/>
                  <a:gd name="connsiteX19" fmla="*/ 454313 w 531535"/>
                  <a:gd name="connsiteY19" fmla="*/ 598064 h 671941"/>
                  <a:gd name="connsiteX20" fmla="*/ 396581 w 531535"/>
                  <a:gd name="connsiteY20" fmla="*/ 612484 h 671941"/>
                  <a:gd name="connsiteX21" fmla="*/ 370921 w 531535"/>
                  <a:gd name="connsiteY21" fmla="*/ 597084 h 671941"/>
                  <a:gd name="connsiteX22" fmla="*/ 355971 w 531535"/>
                  <a:gd name="connsiteY22" fmla="*/ 537240 h 671941"/>
                  <a:gd name="connsiteX23" fmla="*/ 371368 w 531535"/>
                  <a:gd name="connsiteY23" fmla="*/ 511591 h 671941"/>
                  <a:gd name="connsiteX24" fmla="*/ 163192 w 531535"/>
                  <a:gd name="connsiteY24" fmla="*/ 443041 h 671941"/>
                  <a:gd name="connsiteX25" fmla="*/ 188856 w 531535"/>
                  <a:gd name="connsiteY25" fmla="*/ 458441 h 671941"/>
                  <a:gd name="connsiteX26" fmla="*/ 203796 w 531535"/>
                  <a:gd name="connsiteY26" fmla="*/ 518273 h 671941"/>
                  <a:gd name="connsiteX27" fmla="*/ 188397 w 531535"/>
                  <a:gd name="connsiteY27" fmla="*/ 543933 h 671941"/>
                  <a:gd name="connsiteX28" fmla="*/ 130664 w 531535"/>
                  <a:gd name="connsiteY28" fmla="*/ 558359 h 671941"/>
                  <a:gd name="connsiteX29" fmla="*/ 105006 w 531535"/>
                  <a:gd name="connsiteY29" fmla="*/ 542947 h 671941"/>
                  <a:gd name="connsiteX30" fmla="*/ 90055 w 531535"/>
                  <a:gd name="connsiteY30" fmla="*/ 483115 h 671941"/>
                  <a:gd name="connsiteX31" fmla="*/ 105454 w 531535"/>
                  <a:gd name="connsiteY31" fmla="*/ 457455 h 671941"/>
                  <a:gd name="connsiteX32" fmla="*/ 280860 w 531535"/>
                  <a:gd name="connsiteY32" fmla="*/ 412449 h 671941"/>
                  <a:gd name="connsiteX33" fmla="*/ 306518 w 531535"/>
                  <a:gd name="connsiteY33" fmla="*/ 427849 h 671941"/>
                  <a:gd name="connsiteX34" fmla="*/ 321469 w 531535"/>
                  <a:gd name="connsiteY34" fmla="*/ 487692 h 671941"/>
                  <a:gd name="connsiteX35" fmla="*/ 306059 w 531535"/>
                  <a:gd name="connsiteY35" fmla="*/ 513347 h 671941"/>
                  <a:gd name="connsiteX36" fmla="*/ 248326 w 531535"/>
                  <a:gd name="connsiteY36" fmla="*/ 527767 h 671941"/>
                  <a:gd name="connsiteX37" fmla="*/ 222668 w 531535"/>
                  <a:gd name="connsiteY37" fmla="*/ 512367 h 671941"/>
                  <a:gd name="connsiteX38" fmla="*/ 207717 w 531535"/>
                  <a:gd name="connsiteY38" fmla="*/ 452523 h 671941"/>
                  <a:gd name="connsiteX39" fmla="*/ 223127 w 531535"/>
                  <a:gd name="connsiteY39" fmla="*/ 426875 h 671941"/>
                  <a:gd name="connsiteX40" fmla="*/ 398514 w 531535"/>
                  <a:gd name="connsiteY40" fmla="*/ 381851 h 671941"/>
                  <a:gd name="connsiteX41" fmla="*/ 424170 w 531535"/>
                  <a:gd name="connsiteY41" fmla="*/ 397250 h 671941"/>
                  <a:gd name="connsiteX42" fmla="*/ 439121 w 531535"/>
                  <a:gd name="connsiteY42" fmla="*/ 457094 h 671941"/>
                  <a:gd name="connsiteX43" fmla="*/ 423712 w 531535"/>
                  <a:gd name="connsiteY43" fmla="*/ 482752 h 671941"/>
                  <a:gd name="connsiteX44" fmla="*/ 365981 w 531535"/>
                  <a:gd name="connsiteY44" fmla="*/ 497172 h 671941"/>
                  <a:gd name="connsiteX45" fmla="*/ 340324 w 531535"/>
                  <a:gd name="connsiteY45" fmla="*/ 481772 h 671941"/>
                  <a:gd name="connsiteX46" fmla="*/ 325384 w 531535"/>
                  <a:gd name="connsiteY46" fmla="*/ 421939 h 671941"/>
                  <a:gd name="connsiteX47" fmla="*/ 340783 w 531535"/>
                  <a:gd name="connsiteY47" fmla="*/ 396276 h 671941"/>
                  <a:gd name="connsiteX48" fmla="*/ 398514 w 531535"/>
                  <a:gd name="connsiteY48" fmla="*/ 381851 h 671941"/>
                  <a:gd name="connsiteX49" fmla="*/ 132600 w 531535"/>
                  <a:gd name="connsiteY49" fmla="*/ 327726 h 671941"/>
                  <a:gd name="connsiteX50" fmla="*/ 158258 w 531535"/>
                  <a:gd name="connsiteY50" fmla="*/ 343125 h 671941"/>
                  <a:gd name="connsiteX51" fmla="*/ 173209 w 531535"/>
                  <a:gd name="connsiteY51" fmla="*/ 402970 h 671941"/>
                  <a:gd name="connsiteX52" fmla="*/ 157799 w 531535"/>
                  <a:gd name="connsiteY52" fmla="*/ 428628 h 671941"/>
                  <a:gd name="connsiteX53" fmla="*/ 100067 w 531535"/>
                  <a:gd name="connsiteY53" fmla="*/ 443053 h 671941"/>
                  <a:gd name="connsiteX54" fmla="*/ 74409 w 531535"/>
                  <a:gd name="connsiteY54" fmla="*/ 427648 h 671941"/>
                  <a:gd name="connsiteX55" fmla="*/ 59469 w 531535"/>
                  <a:gd name="connsiteY55" fmla="*/ 367814 h 671941"/>
                  <a:gd name="connsiteX56" fmla="*/ 74868 w 531535"/>
                  <a:gd name="connsiteY56" fmla="*/ 342151 h 671941"/>
                  <a:gd name="connsiteX57" fmla="*/ 252606 w 531535"/>
                  <a:gd name="connsiteY57" fmla="*/ 297134 h 671941"/>
                  <a:gd name="connsiteX58" fmla="*/ 278266 w 531535"/>
                  <a:gd name="connsiteY58" fmla="*/ 312535 h 671941"/>
                  <a:gd name="connsiteX59" fmla="*/ 293216 w 531535"/>
                  <a:gd name="connsiteY59" fmla="*/ 372378 h 671941"/>
                  <a:gd name="connsiteX60" fmla="*/ 277819 w 531535"/>
                  <a:gd name="connsiteY60" fmla="*/ 398038 h 671941"/>
                  <a:gd name="connsiteX61" fmla="*/ 220077 w 531535"/>
                  <a:gd name="connsiteY61" fmla="*/ 412465 h 671941"/>
                  <a:gd name="connsiteX62" fmla="*/ 194427 w 531535"/>
                  <a:gd name="connsiteY62" fmla="*/ 397053 h 671941"/>
                  <a:gd name="connsiteX63" fmla="*/ 179478 w 531535"/>
                  <a:gd name="connsiteY63" fmla="*/ 337220 h 671941"/>
                  <a:gd name="connsiteX64" fmla="*/ 194875 w 531535"/>
                  <a:gd name="connsiteY64" fmla="*/ 311560 h 671941"/>
                  <a:gd name="connsiteX65" fmla="*/ 370280 w 531535"/>
                  <a:gd name="connsiteY65" fmla="*/ 266542 h 671941"/>
                  <a:gd name="connsiteX66" fmla="*/ 395937 w 531535"/>
                  <a:gd name="connsiteY66" fmla="*/ 281942 h 671941"/>
                  <a:gd name="connsiteX67" fmla="*/ 410877 w 531535"/>
                  <a:gd name="connsiteY67" fmla="*/ 341786 h 671941"/>
                  <a:gd name="connsiteX68" fmla="*/ 395478 w 531535"/>
                  <a:gd name="connsiteY68" fmla="*/ 367446 h 671941"/>
                  <a:gd name="connsiteX69" fmla="*/ 337742 w 531535"/>
                  <a:gd name="connsiteY69" fmla="*/ 381872 h 671941"/>
                  <a:gd name="connsiteX70" fmla="*/ 312091 w 531535"/>
                  <a:gd name="connsiteY70" fmla="*/ 366471 h 671941"/>
                  <a:gd name="connsiteX71" fmla="*/ 297140 w 531535"/>
                  <a:gd name="connsiteY71" fmla="*/ 306628 h 671941"/>
                  <a:gd name="connsiteX72" fmla="*/ 312538 w 531535"/>
                  <a:gd name="connsiteY72" fmla="*/ 280968 h 671941"/>
                  <a:gd name="connsiteX73" fmla="*/ 490298 w 531535"/>
                  <a:gd name="connsiteY73" fmla="*/ 238303 h 671941"/>
                  <a:gd name="connsiteX74" fmla="*/ 515956 w 531535"/>
                  <a:gd name="connsiteY74" fmla="*/ 253708 h 671941"/>
                  <a:gd name="connsiteX75" fmla="*/ 530908 w 531535"/>
                  <a:gd name="connsiteY75" fmla="*/ 313542 h 671941"/>
                  <a:gd name="connsiteX76" fmla="*/ 515497 w 531535"/>
                  <a:gd name="connsiteY76" fmla="*/ 339206 h 671941"/>
                  <a:gd name="connsiteX77" fmla="*/ 457770 w 531535"/>
                  <a:gd name="connsiteY77" fmla="*/ 353631 h 671941"/>
                  <a:gd name="connsiteX78" fmla="*/ 432107 w 531535"/>
                  <a:gd name="connsiteY78" fmla="*/ 338226 h 671941"/>
                  <a:gd name="connsiteX79" fmla="*/ 417155 w 531535"/>
                  <a:gd name="connsiteY79" fmla="*/ 278386 h 671941"/>
                  <a:gd name="connsiteX80" fmla="*/ 432565 w 531535"/>
                  <a:gd name="connsiteY80" fmla="*/ 252728 h 671941"/>
                  <a:gd name="connsiteX81" fmla="*/ 104367 w 531535"/>
                  <a:gd name="connsiteY81" fmla="*/ 212418 h 671941"/>
                  <a:gd name="connsiteX82" fmla="*/ 130025 w 531535"/>
                  <a:gd name="connsiteY82" fmla="*/ 227819 h 671941"/>
                  <a:gd name="connsiteX83" fmla="*/ 144965 w 531535"/>
                  <a:gd name="connsiteY83" fmla="*/ 287662 h 671941"/>
                  <a:gd name="connsiteX84" fmla="*/ 129566 w 531535"/>
                  <a:gd name="connsiteY84" fmla="*/ 313322 h 671941"/>
                  <a:gd name="connsiteX85" fmla="*/ 71833 w 531535"/>
                  <a:gd name="connsiteY85" fmla="*/ 327749 h 671941"/>
                  <a:gd name="connsiteX86" fmla="*/ 46175 w 531535"/>
                  <a:gd name="connsiteY86" fmla="*/ 312348 h 671941"/>
                  <a:gd name="connsiteX87" fmla="*/ 31224 w 531535"/>
                  <a:gd name="connsiteY87" fmla="*/ 252504 h 671941"/>
                  <a:gd name="connsiteX88" fmla="*/ 46623 w 531535"/>
                  <a:gd name="connsiteY88" fmla="*/ 226844 h 671941"/>
                  <a:gd name="connsiteX89" fmla="*/ 222023 w 531535"/>
                  <a:gd name="connsiteY89" fmla="*/ 181826 h 671941"/>
                  <a:gd name="connsiteX90" fmla="*/ 247681 w 531535"/>
                  <a:gd name="connsiteY90" fmla="*/ 197226 h 671941"/>
                  <a:gd name="connsiteX91" fmla="*/ 262632 w 531535"/>
                  <a:gd name="connsiteY91" fmla="*/ 257069 h 671941"/>
                  <a:gd name="connsiteX92" fmla="*/ 247222 w 531535"/>
                  <a:gd name="connsiteY92" fmla="*/ 282729 h 671941"/>
                  <a:gd name="connsiteX93" fmla="*/ 189490 w 531535"/>
                  <a:gd name="connsiteY93" fmla="*/ 297155 h 671941"/>
                  <a:gd name="connsiteX94" fmla="*/ 163832 w 531535"/>
                  <a:gd name="connsiteY94" fmla="*/ 281754 h 671941"/>
                  <a:gd name="connsiteX95" fmla="*/ 148892 w 531535"/>
                  <a:gd name="connsiteY95" fmla="*/ 221912 h 671941"/>
                  <a:gd name="connsiteX96" fmla="*/ 164280 w 531535"/>
                  <a:gd name="connsiteY96" fmla="*/ 196252 h 671941"/>
                  <a:gd name="connsiteX97" fmla="*/ 342030 w 531535"/>
                  <a:gd name="connsiteY97" fmla="*/ 153587 h 671941"/>
                  <a:gd name="connsiteX98" fmla="*/ 367691 w 531535"/>
                  <a:gd name="connsiteY98" fmla="*/ 168986 h 671941"/>
                  <a:gd name="connsiteX99" fmla="*/ 382641 w 531535"/>
                  <a:gd name="connsiteY99" fmla="*/ 228820 h 671941"/>
                  <a:gd name="connsiteX100" fmla="*/ 367244 w 531535"/>
                  <a:gd name="connsiteY100" fmla="*/ 254484 h 671941"/>
                  <a:gd name="connsiteX101" fmla="*/ 309500 w 531535"/>
                  <a:gd name="connsiteY101" fmla="*/ 268909 h 671941"/>
                  <a:gd name="connsiteX102" fmla="*/ 283840 w 531535"/>
                  <a:gd name="connsiteY102" fmla="*/ 253504 h 671941"/>
                  <a:gd name="connsiteX103" fmla="*/ 268901 w 531535"/>
                  <a:gd name="connsiteY103" fmla="*/ 193664 h 671941"/>
                  <a:gd name="connsiteX104" fmla="*/ 284298 w 531535"/>
                  <a:gd name="connsiteY104" fmla="*/ 168001 h 671941"/>
                  <a:gd name="connsiteX105" fmla="*/ 459703 w 531535"/>
                  <a:gd name="connsiteY105" fmla="*/ 122995 h 671941"/>
                  <a:gd name="connsiteX106" fmla="*/ 485352 w 531535"/>
                  <a:gd name="connsiteY106" fmla="*/ 138401 h 671941"/>
                  <a:gd name="connsiteX107" fmla="*/ 500302 w 531535"/>
                  <a:gd name="connsiteY107" fmla="*/ 198245 h 671941"/>
                  <a:gd name="connsiteX108" fmla="*/ 484905 w 531535"/>
                  <a:gd name="connsiteY108" fmla="*/ 223905 h 671941"/>
                  <a:gd name="connsiteX109" fmla="*/ 427173 w 531535"/>
                  <a:gd name="connsiteY109" fmla="*/ 238320 h 671941"/>
                  <a:gd name="connsiteX110" fmla="*/ 401513 w 531535"/>
                  <a:gd name="connsiteY110" fmla="*/ 222919 h 671941"/>
                  <a:gd name="connsiteX111" fmla="*/ 386563 w 531535"/>
                  <a:gd name="connsiteY111" fmla="*/ 163081 h 671941"/>
                  <a:gd name="connsiteX112" fmla="*/ 401960 w 531535"/>
                  <a:gd name="connsiteY112" fmla="*/ 137415 h 671941"/>
                  <a:gd name="connsiteX113" fmla="*/ 427557 w 531535"/>
                  <a:gd name="connsiteY113" fmla="*/ 677 h 671941"/>
                  <a:gd name="connsiteX114" fmla="*/ 455346 w 531535"/>
                  <a:gd name="connsiteY114" fmla="*/ 17360 h 671941"/>
                  <a:gd name="connsiteX115" fmla="*/ 470960 w 531535"/>
                  <a:gd name="connsiteY115" fmla="*/ 79861 h 671941"/>
                  <a:gd name="connsiteX116" fmla="*/ 454287 w 531535"/>
                  <a:gd name="connsiteY116" fmla="*/ 107629 h 671941"/>
                  <a:gd name="connsiteX117" fmla="*/ 44068 w 531535"/>
                  <a:gd name="connsiteY117" fmla="*/ 210101 h 671941"/>
                  <a:gd name="connsiteX118" fmla="*/ 16278 w 531535"/>
                  <a:gd name="connsiteY118" fmla="*/ 193428 h 671941"/>
                  <a:gd name="connsiteX119" fmla="*/ 686 w 531535"/>
                  <a:gd name="connsiteY119" fmla="*/ 130927 h 671941"/>
                  <a:gd name="connsiteX120" fmla="*/ 17359 w 531535"/>
                  <a:gd name="connsiteY120" fmla="*/ 103159 h 67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531535" h="671941" extrusionOk="0">
                    <a:moveTo>
                      <a:pt x="191432" y="555990"/>
                    </a:moveTo>
                    <a:cubicBezTo>
                      <a:pt x="202718" y="553174"/>
                      <a:pt x="214271" y="560101"/>
                      <a:pt x="217089" y="571402"/>
                    </a:cubicBezTo>
                    <a:cubicBezTo>
                      <a:pt x="217089" y="571402"/>
                      <a:pt x="232030" y="631235"/>
                      <a:pt x="232030" y="631235"/>
                    </a:cubicBezTo>
                    <a:cubicBezTo>
                      <a:pt x="234860" y="642524"/>
                      <a:pt x="227934" y="654078"/>
                      <a:pt x="216631" y="656895"/>
                    </a:cubicBezTo>
                    <a:lnTo>
                      <a:pt x="158898" y="671309"/>
                    </a:lnTo>
                    <a:cubicBezTo>
                      <a:pt x="147605" y="674138"/>
                      <a:pt x="136064" y="667199"/>
                      <a:pt x="133251" y="655909"/>
                    </a:cubicBezTo>
                    <a:lnTo>
                      <a:pt x="118300" y="596077"/>
                    </a:lnTo>
                    <a:cubicBezTo>
                      <a:pt x="115470" y="584787"/>
                      <a:pt x="122406" y="573233"/>
                      <a:pt x="133699" y="570417"/>
                    </a:cubicBezTo>
                    <a:close/>
                    <a:moveTo>
                      <a:pt x="309085" y="527758"/>
                    </a:moveTo>
                    <a:cubicBezTo>
                      <a:pt x="320377" y="524930"/>
                      <a:pt x="331927" y="531869"/>
                      <a:pt x="334746" y="543158"/>
                    </a:cubicBezTo>
                    <a:cubicBezTo>
                      <a:pt x="334746" y="543158"/>
                      <a:pt x="349696" y="602990"/>
                      <a:pt x="349696" y="602990"/>
                    </a:cubicBezTo>
                    <a:cubicBezTo>
                      <a:pt x="352514" y="614280"/>
                      <a:pt x="345589" y="625833"/>
                      <a:pt x="334298" y="628650"/>
                    </a:cubicBezTo>
                    <a:lnTo>
                      <a:pt x="276555" y="643076"/>
                    </a:lnTo>
                    <a:cubicBezTo>
                      <a:pt x="265264" y="645893"/>
                      <a:pt x="253724" y="638966"/>
                      <a:pt x="250900" y="627664"/>
                    </a:cubicBezTo>
                    <a:lnTo>
                      <a:pt x="235956" y="567833"/>
                    </a:lnTo>
                    <a:cubicBezTo>
                      <a:pt x="233137" y="556543"/>
                      <a:pt x="240062" y="544990"/>
                      <a:pt x="251353" y="542173"/>
                    </a:cubicBezTo>
                    <a:close/>
                    <a:moveTo>
                      <a:pt x="429100" y="497165"/>
                    </a:moveTo>
                    <a:cubicBezTo>
                      <a:pt x="440391" y="494336"/>
                      <a:pt x="451953" y="501270"/>
                      <a:pt x="454760" y="512566"/>
                    </a:cubicBezTo>
                    <a:cubicBezTo>
                      <a:pt x="454760" y="512566"/>
                      <a:pt x="469710" y="572398"/>
                      <a:pt x="469710" y="572398"/>
                    </a:cubicBezTo>
                    <a:cubicBezTo>
                      <a:pt x="472529" y="583699"/>
                      <a:pt x="465604" y="595241"/>
                      <a:pt x="454313" y="598064"/>
                    </a:cubicBezTo>
                    <a:lnTo>
                      <a:pt x="396581" y="612484"/>
                    </a:lnTo>
                    <a:cubicBezTo>
                      <a:pt x="385279" y="615301"/>
                      <a:pt x="373739" y="608373"/>
                      <a:pt x="370921" y="597084"/>
                    </a:cubicBezTo>
                    <a:lnTo>
                      <a:pt x="355971" y="537240"/>
                    </a:lnTo>
                    <a:cubicBezTo>
                      <a:pt x="353152" y="525950"/>
                      <a:pt x="360077" y="514397"/>
                      <a:pt x="371368" y="511591"/>
                    </a:cubicBezTo>
                    <a:close/>
                    <a:moveTo>
                      <a:pt x="163192" y="443041"/>
                    </a:moveTo>
                    <a:cubicBezTo>
                      <a:pt x="174490" y="440212"/>
                      <a:pt x="186026" y="447151"/>
                      <a:pt x="188856" y="458441"/>
                    </a:cubicBezTo>
                    <a:lnTo>
                      <a:pt x="203796" y="518273"/>
                    </a:lnTo>
                    <a:cubicBezTo>
                      <a:pt x="206626" y="529563"/>
                      <a:pt x="199689" y="541116"/>
                      <a:pt x="188397" y="543933"/>
                    </a:cubicBezTo>
                    <a:lnTo>
                      <a:pt x="130664" y="558359"/>
                    </a:lnTo>
                    <a:cubicBezTo>
                      <a:pt x="119372" y="561176"/>
                      <a:pt x="107825" y="554249"/>
                      <a:pt x="105006" y="542947"/>
                    </a:cubicBezTo>
                    <a:lnTo>
                      <a:pt x="90055" y="483115"/>
                    </a:lnTo>
                    <a:cubicBezTo>
                      <a:pt x="87236" y="471825"/>
                      <a:pt x="94162" y="460272"/>
                      <a:pt x="105454" y="457455"/>
                    </a:cubicBezTo>
                    <a:close/>
                    <a:moveTo>
                      <a:pt x="280860" y="412449"/>
                    </a:moveTo>
                    <a:cubicBezTo>
                      <a:pt x="292147" y="409620"/>
                      <a:pt x="303699" y="416559"/>
                      <a:pt x="306518" y="427849"/>
                    </a:cubicBezTo>
                    <a:lnTo>
                      <a:pt x="321469" y="487692"/>
                    </a:lnTo>
                    <a:cubicBezTo>
                      <a:pt x="324288" y="498982"/>
                      <a:pt x="317351" y="510524"/>
                      <a:pt x="306059" y="513347"/>
                    </a:cubicBezTo>
                    <a:lnTo>
                      <a:pt x="248326" y="527767"/>
                    </a:lnTo>
                    <a:cubicBezTo>
                      <a:pt x="237034" y="530584"/>
                      <a:pt x="225487" y="523657"/>
                      <a:pt x="222668" y="512367"/>
                    </a:cubicBezTo>
                    <a:cubicBezTo>
                      <a:pt x="222668" y="512367"/>
                      <a:pt x="207717" y="452523"/>
                      <a:pt x="207717" y="452523"/>
                    </a:cubicBezTo>
                    <a:cubicBezTo>
                      <a:pt x="204898" y="441233"/>
                      <a:pt x="211835" y="429691"/>
                      <a:pt x="223127" y="426875"/>
                    </a:cubicBezTo>
                    <a:close/>
                    <a:moveTo>
                      <a:pt x="398514" y="381851"/>
                    </a:moveTo>
                    <a:cubicBezTo>
                      <a:pt x="409805" y="379034"/>
                      <a:pt x="421351" y="385961"/>
                      <a:pt x="424170" y="397250"/>
                    </a:cubicBezTo>
                    <a:lnTo>
                      <a:pt x="439121" y="457094"/>
                    </a:lnTo>
                    <a:cubicBezTo>
                      <a:pt x="441940" y="468389"/>
                      <a:pt x="435003" y="479924"/>
                      <a:pt x="423712" y="482752"/>
                    </a:cubicBezTo>
                    <a:lnTo>
                      <a:pt x="365981" y="497172"/>
                    </a:lnTo>
                    <a:cubicBezTo>
                      <a:pt x="354695" y="499989"/>
                      <a:pt x="343143" y="493061"/>
                      <a:pt x="340324" y="481772"/>
                    </a:cubicBezTo>
                    <a:lnTo>
                      <a:pt x="325384" y="421939"/>
                    </a:lnTo>
                    <a:cubicBezTo>
                      <a:pt x="322555" y="410645"/>
                      <a:pt x="329491" y="399098"/>
                      <a:pt x="340783" y="396276"/>
                    </a:cubicBezTo>
                    <a:cubicBezTo>
                      <a:pt x="340783" y="396276"/>
                      <a:pt x="398514" y="381851"/>
                      <a:pt x="398514" y="381851"/>
                    </a:cubicBezTo>
                    <a:close/>
                    <a:moveTo>
                      <a:pt x="132600" y="327726"/>
                    </a:moveTo>
                    <a:cubicBezTo>
                      <a:pt x="143893" y="324909"/>
                      <a:pt x="155439" y="331836"/>
                      <a:pt x="158258" y="343125"/>
                    </a:cubicBezTo>
                    <a:lnTo>
                      <a:pt x="173209" y="402970"/>
                    </a:lnTo>
                    <a:cubicBezTo>
                      <a:pt x="176028" y="414259"/>
                      <a:pt x="169092" y="425800"/>
                      <a:pt x="157799" y="428628"/>
                    </a:cubicBezTo>
                    <a:lnTo>
                      <a:pt x="100067" y="443053"/>
                    </a:lnTo>
                    <a:cubicBezTo>
                      <a:pt x="88780" y="445864"/>
                      <a:pt x="77233" y="438937"/>
                      <a:pt x="74409" y="427648"/>
                    </a:cubicBezTo>
                    <a:lnTo>
                      <a:pt x="59469" y="367814"/>
                    </a:lnTo>
                    <a:cubicBezTo>
                      <a:pt x="56639" y="356509"/>
                      <a:pt x="63575" y="344973"/>
                      <a:pt x="74868" y="342151"/>
                    </a:cubicBezTo>
                    <a:close/>
                    <a:moveTo>
                      <a:pt x="252606" y="297134"/>
                    </a:moveTo>
                    <a:cubicBezTo>
                      <a:pt x="263897" y="294317"/>
                      <a:pt x="275448" y="301245"/>
                      <a:pt x="278266" y="312535"/>
                    </a:cubicBezTo>
                    <a:lnTo>
                      <a:pt x="293216" y="372378"/>
                    </a:lnTo>
                    <a:cubicBezTo>
                      <a:pt x="296034" y="383668"/>
                      <a:pt x="289110" y="395222"/>
                      <a:pt x="277819" y="398038"/>
                    </a:cubicBezTo>
                    <a:cubicBezTo>
                      <a:pt x="277819" y="398038"/>
                      <a:pt x="220077" y="412465"/>
                      <a:pt x="220077" y="412465"/>
                    </a:cubicBezTo>
                    <a:cubicBezTo>
                      <a:pt x="208786" y="415281"/>
                      <a:pt x="197246" y="408354"/>
                      <a:pt x="194427" y="397053"/>
                    </a:cubicBezTo>
                    <a:lnTo>
                      <a:pt x="179478" y="337220"/>
                    </a:lnTo>
                    <a:cubicBezTo>
                      <a:pt x="176659" y="325930"/>
                      <a:pt x="183584" y="314377"/>
                      <a:pt x="194875" y="311560"/>
                    </a:cubicBezTo>
                    <a:close/>
                    <a:moveTo>
                      <a:pt x="370280" y="266542"/>
                    </a:moveTo>
                    <a:cubicBezTo>
                      <a:pt x="381572" y="263725"/>
                      <a:pt x="393118" y="270658"/>
                      <a:pt x="395937" y="281942"/>
                    </a:cubicBezTo>
                    <a:cubicBezTo>
                      <a:pt x="395937" y="281942"/>
                      <a:pt x="410877" y="341786"/>
                      <a:pt x="410877" y="341786"/>
                    </a:cubicBezTo>
                    <a:cubicBezTo>
                      <a:pt x="413706" y="353076"/>
                      <a:pt x="406770" y="364629"/>
                      <a:pt x="395478" y="367446"/>
                    </a:cubicBezTo>
                    <a:lnTo>
                      <a:pt x="337742" y="381872"/>
                    </a:lnTo>
                    <a:cubicBezTo>
                      <a:pt x="326450" y="384688"/>
                      <a:pt x="314910" y="377761"/>
                      <a:pt x="312091" y="366471"/>
                    </a:cubicBezTo>
                    <a:lnTo>
                      <a:pt x="297140" y="306628"/>
                    </a:lnTo>
                    <a:cubicBezTo>
                      <a:pt x="294321" y="295338"/>
                      <a:pt x="301247" y="283785"/>
                      <a:pt x="312538" y="280968"/>
                    </a:cubicBezTo>
                    <a:close/>
                    <a:moveTo>
                      <a:pt x="490298" y="238303"/>
                    </a:moveTo>
                    <a:cubicBezTo>
                      <a:pt x="501591" y="235492"/>
                      <a:pt x="513137" y="242408"/>
                      <a:pt x="515956" y="253708"/>
                    </a:cubicBezTo>
                    <a:lnTo>
                      <a:pt x="530908" y="313542"/>
                    </a:lnTo>
                    <a:cubicBezTo>
                      <a:pt x="533726" y="324836"/>
                      <a:pt x="526790" y="336383"/>
                      <a:pt x="515497" y="339206"/>
                    </a:cubicBezTo>
                    <a:lnTo>
                      <a:pt x="457770" y="353631"/>
                    </a:lnTo>
                    <a:cubicBezTo>
                      <a:pt x="446478" y="356447"/>
                      <a:pt x="434926" y="349520"/>
                      <a:pt x="432107" y="338226"/>
                    </a:cubicBezTo>
                    <a:lnTo>
                      <a:pt x="417155" y="278386"/>
                    </a:lnTo>
                    <a:cubicBezTo>
                      <a:pt x="414336" y="267097"/>
                      <a:pt x="421273" y="255556"/>
                      <a:pt x="432565" y="252728"/>
                    </a:cubicBezTo>
                    <a:close/>
                    <a:moveTo>
                      <a:pt x="104367" y="212418"/>
                    </a:moveTo>
                    <a:cubicBezTo>
                      <a:pt x="115659" y="209601"/>
                      <a:pt x="127206" y="216529"/>
                      <a:pt x="130025" y="227819"/>
                    </a:cubicBezTo>
                    <a:lnTo>
                      <a:pt x="144965" y="287662"/>
                    </a:lnTo>
                    <a:cubicBezTo>
                      <a:pt x="147795" y="298952"/>
                      <a:pt x="140858" y="310506"/>
                      <a:pt x="129566" y="313322"/>
                    </a:cubicBezTo>
                    <a:lnTo>
                      <a:pt x="71833" y="327749"/>
                    </a:lnTo>
                    <a:cubicBezTo>
                      <a:pt x="60541" y="330565"/>
                      <a:pt x="48994" y="323638"/>
                      <a:pt x="46175" y="312348"/>
                    </a:cubicBezTo>
                    <a:lnTo>
                      <a:pt x="31224" y="252504"/>
                    </a:lnTo>
                    <a:cubicBezTo>
                      <a:pt x="28405" y="241214"/>
                      <a:pt x="35342" y="229661"/>
                      <a:pt x="46623" y="226844"/>
                    </a:cubicBezTo>
                    <a:close/>
                    <a:moveTo>
                      <a:pt x="222023" y="181826"/>
                    </a:moveTo>
                    <a:cubicBezTo>
                      <a:pt x="233310" y="179009"/>
                      <a:pt x="244857" y="185942"/>
                      <a:pt x="247681" y="197226"/>
                    </a:cubicBezTo>
                    <a:lnTo>
                      <a:pt x="262632" y="257069"/>
                    </a:lnTo>
                    <a:cubicBezTo>
                      <a:pt x="265451" y="268359"/>
                      <a:pt x="258514" y="279912"/>
                      <a:pt x="247222" y="282729"/>
                    </a:cubicBezTo>
                    <a:lnTo>
                      <a:pt x="189490" y="297155"/>
                    </a:lnTo>
                    <a:cubicBezTo>
                      <a:pt x="178197" y="299971"/>
                      <a:pt x="166651" y="293044"/>
                      <a:pt x="163832" y="281754"/>
                    </a:cubicBezTo>
                    <a:cubicBezTo>
                      <a:pt x="163832" y="281754"/>
                      <a:pt x="148892" y="221912"/>
                      <a:pt x="148892" y="221912"/>
                    </a:cubicBezTo>
                    <a:cubicBezTo>
                      <a:pt x="146062" y="210622"/>
                      <a:pt x="152987" y="199080"/>
                      <a:pt x="164280" y="196252"/>
                    </a:cubicBezTo>
                    <a:close/>
                    <a:moveTo>
                      <a:pt x="342030" y="153587"/>
                    </a:moveTo>
                    <a:cubicBezTo>
                      <a:pt x="353322" y="150770"/>
                      <a:pt x="364873" y="157697"/>
                      <a:pt x="367691" y="168986"/>
                    </a:cubicBezTo>
                    <a:lnTo>
                      <a:pt x="382641" y="228820"/>
                    </a:lnTo>
                    <a:cubicBezTo>
                      <a:pt x="385460" y="240115"/>
                      <a:pt x="378535" y="251661"/>
                      <a:pt x="367244" y="254484"/>
                    </a:cubicBezTo>
                    <a:lnTo>
                      <a:pt x="309500" y="268909"/>
                    </a:lnTo>
                    <a:cubicBezTo>
                      <a:pt x="298209" y="271725"/>
                      <a:pt x="286669" y="264798"/>
                      <a:pt x="283840" y="253504"/>
                    </a:cubicBezTo>
                    <a:cubicBezTo>
                      <a:pt x="283840" y="253504"/>
                      <a:pt x="268901" y="193664"/>
                      <a:pt x="268901" y="193664"/>
                    </a:cubicBezTo>
                    <a:cubicBezTo>
                      <a:pt x="266082" y="182375"/>
                      <a:pt x="273007" y="170834"/>
                      <a:pt x="284298" y="168001"/>
                    </a:cubicBezTo>
                    <a:close/>
                    <a:moveTo>
                      <a:pt x="459703" y="122995"/>
                    </a:moveTo>
                    <a:cubicBezTo>
                      <a:pt x="470983" y="120184"/>
                      <a:pt x="482534" y="127111"/>
                      <a:pt x="485352" y="138401"/>
                    </a:cubicBezTo>
                    <a:lnTo>
                      <a:pt x="500302" y="198245"/>
                    </a:lnTo>
                    <a:cubicBezTo>
                      <a:pt x="503121" y="209535"/>
                      <a:pt x="496196" y="221077"/>
                      <a:pt x="484905" y="223905"/>
                    </a:cubicBezTo>
                    <a:lnTo>
                      <a:pt x="427173" y="238320"/>
                    </a:lnTo>
                    <a:cubicBezTo>
                      <a:pt x="415871" y="241148"/>
                      <a:pt x="404331" y="234209"/>
                      <a:pt x="401513" y="222919"/>
                    </a:cubicBezTo>
                    <a:cubicBezTo>
                      <a:pt x="401513" y="222919"/>
                      <a:pt x="386563" y="163081"/>
                      <a:pt x="386563" y="163081"/>
                    </a:cubicBezTo>
                    <a:cubicBezTo>
                      <a:pt x="383745" y="151786"/>
                      <a:pt x="390669" y="140244"/>
                      <a:pt x="401960" y="137415"/>
                    </a:cubicBezTo>
                    <a:close/>
                    <a:moveTo>
                      <a:pt x="427557" y="677"/>
                    </a:moveTo>
                    <a:cubicBezTo>
                      <a:pt x="439775" y="-2366"/>
                      <a:pt x="452280" y="5137"/>
                      <a:pt x="455346" y="17360"/>
                    </a:cubicBezTo>
                    <a:lnTo>
                      <a:pt x="470960" y="79861"/>
                    </a:lnTo>
                    <a:cubicBezTo>
                      <a:pt x="474004" y="92073"/>
                      <a:pt x="466505" y="104576"/>
                      <a:pt x="454287" y="107629"/>
                    </a:cubicBezTo>
                    <a:lnTo>
                      <a:pt x="44068" y="210101"/>
                    </a:lnTo>
                    <a:cubicBezTo>
                      <a:pt x="31849" y="213154"/>
                      <a:pt x="19344" y="205651"/>
                      <a:pt x="16278" y="193428"/>
                    </a:cubicBezTo>
                    <a:lnTo>
                      <a:pt x="686" y="130927"/>
                    </a:lnTo>
                    <a:cubicBezTo>
                      <a:pt x="-2380" y="118714"/>
                      <a:pt x="5119" y="106202"/>
                      <a:pt x="17359" y="103159"/>
                    </a:cubicBezTo>
                    <a:close/>
                  </a:path>
                </a:pathLst>
              </a:custGeom>
              <a:solidFill>
                <a:srgbClr val="6491C8">
                  <a:lumMod val="20000"/>
                  <a:lumOff val="80000"/>
                </a:srgbClr>
              </a:solidFill>
              <a:ln w="12700">
                <a:miter lim="400000"/>
              </a:ln>
            </p:spPr>
            <p:txBody>
              <a:bodyPr wrap="square" lIns="0" tIns="0" rIns="0" bIns="0" anchor="ctr">
                <a:noAutofit/>
              </a:bodyP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72" name="Shape 46"/>
              <p:cNvSpPr/>
              <p:nvPr/>
            </p:nvSpPr>
            <p:spPr bwMode="auto">
              <a:xfrm>
                <a:off x="2705988" y="6164644"/>
                <a:ext cx="115002" cy="116578"/>
              </a:xfrm>
              <a:custGeom>
                <a:avLst/>
                <a:gdLst/>
                <a:ahLst/>
                <a:cxnLst>
                  <a:cxn ang="0">
                    <a:pos x="wd2" y="hd2"/>
                  </a:cxn>
                  <a:cxn ang="5400000">
                    <a:pos x="wd2" y="hd2"/>
                  </a:cxn>
                  <a:cxn ang="10800000">
                    <a:pos x="wd2" y="hd2"/>
                  </a:cxn>
                  <a:cxn ang="16200000">
                    <a:pos x="wd2" y="hd2"/>
                  </a:cxn>
                </a:cxnLst>
                <a:rect l="0" t="0" r="r" b="b"/>
                <a:pathLst>
                  <a:path w="20806" h="20817" extrusionOk="0">
                    <a:moveTo>
                      <a:pt x="2902" y="2687"/>
                    </a:moveTo>
                    <a:lnTo>
                      <a:pt x="13347" y="113"/>
                    </a:lnTo>
                    <a:cubicBezTo>
                      <a:pt x="15390" y="-392"/>
                      <a:pt x="17477" y="847"/>
                      <a:pt x="17989" y="2863"/>
                    </a:cubicBezTo>
                    <a:lnTo>
                      <a:pt x="20692" y="13549"/>
                    </a:lnTo>
                    <a:cubicBezTo>
                      <a:pt x="21204" y="15565"/>
                      <a:pt x="19949" y="17626"/>
                      <a:pt x="17906" y="18130"/>
                    </a:cubicBezTo>
                    <a:lnTo>
                      <a:pt x="7461" y="20705"/>
                    </a:lnTo>
                    <a:cubicBezTo>
                      <a:pt x="5418" y="21208"/>
                      <a:pt x="3329" y="19971"/>
                      <a:pt x="2819" y="17955"/>
                    </a:cubicBezTo>
                    <a:lnTo>
                      <a:pt x="114" y="7269"/>
                    </a:lnTo>
                    <a:cubicBezTo>
                      <a:pt x="-396" y="5253"/>
                      <a:pt x="857" y="3190"/>
                      <a:pt x="2902" y="2687"/>
                    </a:cubicBezTo>
                    <a:close/>
                  </a:path>
                </a:pathLst>
              </a:custGeom>
              <a:solidFill>
                <a:srgbClr val="FA4655"/>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73" name="Freeform 60"/>
              <p:cNvSpPr/>
              <p:nvPr/>
            </p:nvSpPr>
            <p:spPr bwMode="auto">
              <a:xfrm>
                <a:off x="2300450" y="5858516"/>
                <a:ext cx="480537" cy="477948"/>
              </a:xfrm>
              <a:custGeom>
                <a:avLst/>
                <a:gdLst>
                  <a:gd name="connsiteX0" fmla="*/ 102082 w 480537"/>
                  <a:gd name="connsiteY0" fmla="*/ 440122 h 477948"/>
                  <a:gd name="connsiteX1" fmla="*/ 98261 w 480537"/>
                  <a:gd name="connsiteY1" fmla="*/ 443562 h 477948"/>
                  <a:gd name="connsiteX2" fmla="*/ 98632 w 480537"/>
                  <a:gd name="connsiteY2" fmla="*/ 451385 h 477948"/>
                  <a:gd name="connsiteX3" fmla="*/ 101403 w 480537"/>
                  <a:gd name="connsiteY3" fmla="*/ 462478 h 477948"/>
                  <a:gd name="connsiteX4" fmla="*/ 104795 w 480537"/>
                  <a:gd name="connsiteY4" fmla="*/ 469605 h 477948"/>
                  <a:gd name="connsiteX5" fmla="*/ 105932 w 480537"/>
                  <a:gd name="connsiteY5" fmla="*/ 470444 h 477948"/>
                  <a:gd name="connsiteX6" fmla="*/ 109810 w 480537"/>
                  <a:gd name="connsiteY6" fmla="*/ 470837 h 477948"/>
                  <a:gd name="connsiteX7" fmla="*/ 113593 w 480537"/>
                  <a:gd name="connsiteY7" fmla="*/ 467416 h 477948"/>
                  <a:gd name="connsiteX8" fmla="*/ 113210 w 480537"/>
                  <a:gd name="connsiteY8" fmla="*/ 459524 h 477948"/>
                  <a:gd name="connsiteX9" fmla="*/ 110441 w 480537"/>
                  <a:gd name="connsiteY9" fmla="*/ 448433 h 477948"/>
                  <a:gd name="connsiteX10" fmla="*/ 107059 w 480537"/>
                  <a:gd name="connsiteY10" fmla="*/ 441383 h 477948"/>
                  <a:gd name="connsiteX11" fmla="*/ 105932 w 480537"/>
                  <a:gd name="connsiteY11" fmla="*/ 440553 h 477948"/>
                  <a:gd name="connsiteX12" fmla="*/ 102082 w 480537"/>
                  <a:gd name="connsiteY12" fmla="*/ 440122 h 477948"/>
                  <a:gd name="connsiteX13" fmla="*/ 105932 w 480537"/>
                  <a:gd name="connsiteY13" fmla="*/ 433062 h 477948"/>
                  <a:gd name="connsiteX14" fmla="*/ 112064 w 480537"/>
                  <a:gd name="connsiteY14" fmla="*/ 435316 h 477948"/>
                  <a:gd name="connsiteX15" fmla="*/ 119181 w 480537"/>
                  <a:gd name="connsiteY15" fmla="*/ 447183 h 477948"/>
                  <a:gd name="connsiteX16" fmla="*/ 121522 w 480537"/>
                  <a:gd name="connsiteY16" fmla="*/ 456582 h 477948"/>
                  <a:gd name="connsiteX17" fmla="*/ 120853 w 480537"/>
                  <a:gd name="connsiteY17" fmla="*/ 470396 h 477948"/>
                  <a:gd name="connsiteX18" fmla="*/ 111453 w 480537"/>
                  <a:gd name="connsiteY18" fmla="*/ 477399 h 477948"/>
                  <a:gd name="connsiteX19" fmla="*/ 105932 w 480537"/>
                  <a:gd name="connsiteY19" fmla="*/ 477887 h 477948"/>
                  <a:gd name="connsiteX20" fmla="*/ 99778 w 480537"/>
                  <a:gd name="connsiteY20" fmla="*/ 475660 h 477948"/>
                  <a:gd name="connsiteX21" fmla="*/ 92671 w 480537"/>
                  <a:gd name="connsiteY21" fmla="*/ 463787 h 477948"/>
                  <a:gd name="connsiteX22" fmla="*/ 90321 w 480537"/>
                  <a:gd name="connsiteY22" fmla="*/ 454396 h 477948"/>
                  <a:gd name="connsiteX23" fmla="*/ 91009 w 480537"/>
                  <a:gd name="connsiteY23" fmla="*/ 440572 h 477948"/>
                  <a:gd name="connsiteX24" fmla="*/ 100438 w 480537"/>
                  <a:gd name="connsiteY24" fmla="*/ 433541 h 477948"/>
                  <a:gd name="connsiteX25" fmla="*/ 105932 w 480537"/>
                  <a:gd name="connsiteY25" fmla="*/ 433062 h 477948"/>
                  <a:gd name="connsiteX26" fmla="*/ 224372 w 480537"/>
                  <a:gd name="connsiteY26" fmla="*/ 414465 h 477948"/>
                  <a:gd name="connsiteX27" fmla="*/ 229961 w 480537"/>
                  <a:gd name="connsiteY27" fmla="*/ 415038 h 477948"/>
                  <a:gd name="connsiteX28" fmla="*/ 233066 w 480537"/>
                  <a:gd name="connsiteY28" fmla="*/ 419384 h 477948"/>
                  <a:gd name="connsiteX29" fmla="*/ 233725 w 480537"/>
                  <a:gd name="connsiteY29" fmla="*/ 422022 h 477948"/>
                  <a:gd name="connsiteX30" fmla="*/ 233028 w 480537"/>
                  <a:gd name="connsiteY30" fmla="*/ 427266 h 477948"/>
                  <a:gd name="connsiteX31" fmla="*/ 228404 w 480537"/>
                  <a:gd name="connsiteY31" fmla="*/ 430352 h 477948"/>
                  <a:gd name="connsiteX32" fmla="*/ 222853 w 480537"/>
                  <a:gd name="connsiteY32" fmla="*/ 429798 h 477948"/>
                  <a:gd name="connsiteX33" fmla="*/ 219758 w 480537"/>
                  <a:gd name="connsiteY33" fmla="*/ 425518 h 477948"/>
                  <a:gd name="connsiteX34" fmla="*/ 219098 w 480537"/>
                  <a:gd name="connsiteY34" fmla="*/ 422882 h 477948"/>
                  <a:gd name="connsiteX35" fmla="*/ 219806 w 480537"/>
                  <a:gd name="connsiteY35" fmla="*/ 417608 h 477948"/>
                  <a:gd name="connsiteX36" fmla="*/ 224372 w 480537"/>
                  <a:gd name="connsiteY36" fmla="*/ 414465 h 477948"/>
                  <a:gd name="connsiteX37" fmla="*/ 345255 w 480537"/>
                  <a:gd name="connsiteY37" fmla="*/ 378871 h 477948"/>
                  <a:gd name="connsiteX38" fmla="*/ 348140 w 480537"/>
                  <a:gd name="connsiteY38" fmla="*/ 390411 h 477948"/>
                  <a:gd name="connsiteX39" fmla="*/ 358686 w 480537"/>
                  <a:gd name="connsiteY39" fmla="*/ 387774 h 477948"/>
                  <a:gd name="connsiteX40" fmla="*/ 360530 w 480537"/>
                  <a:gd name="connsiteY40" fmla="*/ 395159 h 477948"/>
                  <a:gd name="connsiteX41" fmla="*/ 349984 w 480537"/>
                  <a:gd name="connsiteY41" fmla="*/ 397795 h 477948"/>
                  <a:gd name="connsiteX42" fmla="*/ 353013 w 480537"/>
                  <a:gd name="connsiteY42" fmla="*/ 409920 h 477948"/>
                  <a:gd name="connsiteX43" fmla="*/ 344930 w 480537"/>
                  <a:gd name="connsiteY43" fmla="*/ 411934 h 477948"/>
                  <a:gd name="connsiteX44" fmla="*/ 341901 w 480537"/>
                  <a:gd name="connsiteY44" fmla="*/ 399811 h 477948"/>
                  <a:gd name="connsiteX45" fmla="*/ 331298 w 480537"/>
                  <a:gd name="connsiteY45" fmla="*/ 402458 h 477948"/>
                  <a:gd name="connsiteX46" fmla="*/ 329453 w 480537"/>
                  <a:gd name="connsiteY46" fmla="*/ 395083 h 477948"/>
                  <a:gd name="connsiteX47" fmla="*/ 340057 w 480537"/>
                  <a:gd name="connsiteY47" fmla="*/ 392436 h 477948"/>
                  <a:gd name="connsiteX48" fmla="*/ 337172 w 480537"/>
                  <a:gd name="connsiteY48" fmla="*/ 380896 h 477948"/>
                  <a:gd name="connsiteX49" fmla="*/ 478866 w 480537"/>
                  <a:gd name="connsiteY49" fmla="*/ 367958 h 477948"/>
                  <a:gd name="connsiteX50" fmla="*/ 480537 w 480537"/>
                  <a:gd name="connsiteY50" fmla="*/ 374665 h 477948"/>
                  <a:gd name="connsiteX51" fmla="*/ 465003 w 480537"/>
                  <a:gd name="connsiteY51" fmla="*/ 378553 h 477948"/>
                  <a:gd name="connsiteX52" fmla="*/ 454295 w 480537"/>
                  <a:gd name="connsiteY52" fmla="*/ 381228 h 477948"/>
                  <a:gd name="connsiteX53" fmla="*/ 452622 w 480537"/>
                  <a:gd name="connsiteY53" fmla="*/ 374512 h 477948"/>
                  <a:gd name="connsiteX54" fmla="*/ 465003 w 480537"/>
                  <a:gd name="connsiteY54" fmla="*/ 371426 h 477948"/>
                  <a:gd name="connsiteX55" fmla="*/ 475712 w 480537"/>
                  <a:gd name="connsiteY55" fmla="*/ 355338 h 477948"/>
                  <a:gd name="connsiteX56" fmla="*/ 477384 w 480537"/>
                  <a:gd name="connsiteY56" fmla="*/ 362044 h 477948"/>
                  <a:gd name="connsiteX57" fmla="*/ 465003 w 480537"/>
                  <a:gd name="connsiteY57" fmla="*/ 365131 h 477948"/>
                  <a:gd name="connsiteX58" fmla="*/ 451140 w 480537"/>
                  <a:gd name="connsiteY58" fmla="*/ 368598 h 477948"/>
                  <a:gd name="connsiteX59" fmla="*/ 449469 w 480537"/>
                  <a:gd name="connsiteY59" fmla="*/ 361891 h 477948"/>
                  <a:gd name="connsiteX60" fmla="*/ 465003 w 480537"/>
                  <a:gd name="connsiteY60" fmla="*/ 358012 h 477948"/>
                  <a:gd name="connsiteX61" fmla="*/ 78027 w 480537"/>
                  <a:gd name="connsiteY61" fmla="*/ 317687 h 477948"/>
                  <a:gd name="connsiteX62" fmla="*/ 88679 w 480537"/>
                  <a:gd name="connsiteY62" fmla="*/ 360334 h 477948"/>
                  <a:gd name="connsiteX63" fmla="*/ 80120 w 480537"/>
                  <a:gd name="connsiteY63" fmla="*/ 362474 h 477948"/>
                  <a:gd name="connsiteX64" fmla="*/ 71358 w 480537"/>
                  <a:gd name="connsiteY64" fmla="*/ 327383 h 477948"/>
                  <a:gd name="connsiteX65" fmla="*/ 62694 w 480537"/>
                  <a:gd name="connsiteY65" fmla="*/ 329543 h 477948"/>
                  <a:gd name="connsiteX66" fmla="*/ 61184 w 480537"/>
                  <a:gd name="connsiteY66" fmla="*/ 323514 h 477948"/>
                  <a:gd name="connsiteX67" fmla="*/ 190365 w 480537"/>
                  <a:gd name="connsiteY67" fmla="*/ 287756 h 477948"/>
                  <a:gd name="connsiteX68" fmla="*/ 201580 w 480537"/>
                  <a:gd name="connsiteY68" fmla="*/ 288594 h 477948"/>
                  <a:gd name="connsiteX69" fmla="*/ 207627 w 480537"/>
                  <a:gd name="connsiteY69" fmla="*/ 296793 h 477948"/>
                  <a:gd name="connsiteX70" fmla="*/ 207284 w 480537"/>
                  <a:gd name="connsiteY70" fmla="*/ 304445 h 477948"/>
                  <a:gd name="connsiteX71" fmla="*/ 202412 w 480537"/>
                  <a:gd name="connsiteY71" fmla="*/ 314770 h 477948"/>
                  <a:gd name="connsiteX72" fmla="*/ 196890 w 480537"/>
                  <a:gd name="connsiteY72" fmla="*/ 324956 h 477948"/>
                  <a:gd name="connsiteX73" fmla="*/ 196985 w 480537"/>
                  <a:gd name="connsiteY73" fmla="*/ 325089 h 477948"/>
                  <a:gd name="connsiteX74" fmla="*/ 214916 w 480537"/>
                  <a:gd name="connsiteY74" fmla="*/ 320609 h 477948"/>
                  <a:gd name="connsiteX75" fmla="*/ 216550 w 480537"/>
                  <a:gd name="connsiteY75" fmla="*/ 327162 h 477948"/>
                  <a:gd name="connsiteX76" fmla="*/ 187442 w 480537"/>
                  <a:gd name="connsiteY76" fmla="*/ 334442 h 477948"/>
                  <a:gd name="connsiteX77" fmla="*/ 186037 w 480537"/>
                  <a:gd name="connsiteY77" fmla="*/ 328843 h 477948"/>
                  <a:gd name="connsiteX78" fmla="*/ 196145 w 480537"/>
                  <a:gd name="connsiteY78" fmla="*/ 310616 h 477948"/>
                  <a:gd name="connsiteX79" fmla="*/ 198943 w 480537"/>
                  <a:gd name="connsiteY79" fmla="*/ 303755 h 477948"/>
                  <a:gd name="connsiteX80" fmla="*/ 199117 w 480537"/>
                  <a:gd name="connsiteY80" fmla="*/ 299067 h 477948"/>
                  <a:gd name="connsiteX81" fmla="*/ 196556 w 480537"/>
                  <a:gd name="connsiteY81" fmla="*/ 295014 h 477948"/>
                  <a:gd name="connsiteX82" fmla="*/ 192017 w 480537"/>
                  <a:gd name="connsiteY82" fmla="*/ 294337 h 477948"/>
                  <a:gd name="connsiteX83" fmla="*/ 188025 w 480537"/>
                  <a:gd name="connsiteY83" fmla="*/ 297470 h 477948"/>
                  <a:gd name="connsiteX84" fmla="*/ 187824 w 480537"/>
                  <a:gd name="connsiteY84" fmla="*/ 303193 h 477948"/>
                  <a:gd name="connsiteX85" fmla="*/ 179504 w 480537"/>
                  <a:gd name="connsiteY85" fmla="*/ 305275 h 477948"/>
                  <a:gd name="connsiteX86" fmla="*/ 179408 w 480537"/>
                  <a:gd name="connsiteY86" fmla="*/ 305114 h 477948"/>
                  <a:gd name="connsiteX87" fmla="*/ 180754 w 480537"/>
                  <a:gd name="connsiteY87" fmla="*/ 294404 h 477948"/>
                  <a:gd name="connsiteX88" fmla="*/ 190365 w 480537"/>
                  <a:gd name="connsiteY88" fmla="*/ 287756 h 477948"/>
                  <a:gd name="connsiteX89" fmla="*/ 310218 w 480537"/>
                  <a:gd name="connsiteY89" fmla="*/ 257222 h 477948"/>
                  <a:gd name="connsiteX90" fmla="*/ 321577 w 480537"/>
                  <a:gd name="connsiteY90" fmla="*/ 257739 h 477948"/>
                  <a:gd name="connsiteX91" fmla="*/ 327768 w 480537"/>
                  <a:gd name="connsiteY91" fmla="*/ 265781 h 477948"/>
                  <a:gd name="connsiteX92" fmla="*/ 327329 w 480537"/>
                  <a:gd name="connsiteY92" fmla="*/ 271515 h 477948"/>
                  <a:gd name="connsiteX93" fmla="*/ 323468 w 480537"/>
                  <a:gd name="connsiteY93" fmla="*/ 276625 h 477948"/>
                  <a:gd name="connsiteX94" fmla="*/ 329841 w 480537"/>
                  <a:gd name="connsiteY94" fmla="*/ 279149 h 477948"/>
                  <a:gd name="connsiteX95" fmla="*/ 333213 w 480537"/>
                  <a:gd name="connsiteY95" fmla="*/ 284735 h 477948"/>
                  <a:gd name="connsiteX96" fmla="*/ 331254 w 480537"/>
                  <a:gd name="connsiteY96" fmla="*/ 295025 h 477948"/>
                  <a:gd name="connsiteX97" fmla="*/ 321186 w 480537"/>
                  <a:gd name="connsiteY97" fmla="*/ 301091 h 477948"/>
                  <a:gd name="connsiteX98" fmla="*/ 310190 w 480537"/>
                  <a:gd name="connsiteY98" fmla="*/ 300499 h 477948"/>
                  <a:gd name="connsiteX99" fmla="*/ 303856 w 480537"/>
                  <a:gd name="connsiteY99" fmla="*/ 292646 h 477948"/>
                  <a:gd name="connsiteX100" fmla="*/ 303865 w 480537"/>
                  <a:gd name="connsiteY100" fmla="*/ 292446 h 477948"/>
                  <a:gd name="connsiteX101" fmla="*/ 312148 w 480537"/>
                  <a:gd name="connsiteY101" fmla="*/ 290373 h 477948"/>
                  <a:gd name="connsiteX102" fmla="*/ 314928 w 480537"/>
                  <a:gd name="connsiteY102" fmla="*/ 293993 h 477948"/>
                  <a:gd name="connsiteX103" fmla="*/ 319771 w 480537"/>
                  <a:gd name="connsiteY103" fmla="*/ 294480 h 477948"/>
                  <a:gd name="connsiteX104" fmla="*/ 324042 w 480537"/>
                  <a:gd name="connsiteY104" fmla="*/ 291671 h 477948"/>
                  <a:gd name="connsiteX105" fmla="*/ 324645 w 480537"/>
                  <a:gd name="connsiteY105" fmla="*/ 286800 h 477948"/>
                  <a:gd name="connsiteX106" fmla="*/ 321720 w 480537"/>
                  <a:gd name="connsiteY106" fmla="*/ 282281 h 477948"/>
                  <a:gd name="connsiteX107" fmla="*/ 316371 w 480537"/>
                  <a:gd name="connsiteY107" fmla="*/ 281947 h 477948"/>
                  <a:gd name="connsiteX108" fmla="*/ 311565 w 480537"/>
                  <a:gd name="connsiteY108" fmla="*/ 283150 h 477948"/>
                  <a:gd name="connsiteX109" fmla="*/ 309961 w 480537"/>
                  <a:gd name="connsiteY109" fmla="*/ 276731 h 477948"/>
                  <a:gd name="connsiteX110" fmla="*/ 314766 w 480537"/>
                  <a:gd name="connsiteY110" fmla="*/ 275526 h 477948"/>
                  <a:gd name="connsiteX111" fmla="*/ 318873 w 480537"/>
                  <a:gd name="connsiteY111" fmla="*/ 272804 h 477948"/>
                  <a:gd name="connsiteX112" fmla="*/ 319226 w 480537"/>
                  <a:gd name="connsiteY112" fmla="*/ 267999 h 477948"/>
                  <a:gd name="connsiteX113" fmla="*/ 316735 w 480537"/>
                  <a:gd name="connsiteY113" fmla="*/ 264234 h 477948"/>
                  <a:gd name="connsiteX114" fmla="*/ 312100 w 480537"/>
                  <a:gd name="connsiteY114" fmla="*/ 263757 h 477948"/>
                  <a:gd name="connsiteX115" fmla="*/ 308413 w 480537"/>
                  <a:gd name="connsiteY115" fmla="*/ 266164 h 477948"/>
                  <a:gd name="connsiteX116" fmla="*/ 307695 w 480537"/>
                  <a:gd name="connsiteY116" fmla="*/ 270272 h 477948"/>
                  <a:gd name="connsiteX117" fmla="*/ 299404 w 480537"/>
                  <a:gd name="connsiteY117" fmla="*/ 272336 h 477948"/>
                  <a:gd name="connsiteX118" fmla="*/ 299299 w 480537"/>
                  <a:gd name="connsiteY118" fmla="*/ 272174 h 477948"/>
                  <a:gd name="connsiteX119" fmla="*/ 301076 w 480537"/>
                  <a:gd name="connsiteY119" fmla="*/ 262955 h 477948"/>
                  <a:gd name="connsiteX120" fmla="*/ 310218 w 480537"/>
                  <a:gd name="connsiteY120" fmla="*/ 257222 h 477948"/>
                  <a:gd name="connsiteX121" fmla="*/ 442444 w 480537"/>
                  <a:gd name="connsiteY121" fmla="*/ 247090 h 477948"/>
                  <a:gd name="connsiteX122" fmla="*/ 444088 w 480537"/>
                  <a:gd name="connsiteY122" fmla="*/ 253672 h 477948"/>
                  <a:gd name="connsiteX123" fmla="*/ 427580 w 480537"/>
                  <a:gd name="connsiteY123" fmla="*/ 257799 h 477948"/>
                  <a:gd name="connsiteX124" fmla="*/ 425936 w 480537"/>
                  <a:gd name="connsiteY124" fmla="*/ 251208 h 477948"/>
                  <a:gd name="connsiteX125" fmla="*/ 48683 w 480537"/>
                  <a:gd name="connsiteY125" fmla="*/ 213573 h 477948"/>
                  <a:gd name="connsiteX126" fmla="*/ 48301 w 480537"/>
                  <a:gd name="connsiteY126" fmla="*/ 214938 h 477948"/>
                  <a:gd name="connsiteX127" fmla="*/ 47804 w 480537"/>
                  <a:gd name="connsiteY127" fmla="*/ 216476 h 477948"/>
                  <a:gd name="connsiteX128" fmla="*/ 42894 w 480537"/>
                  <a:gd name="connsiteY128" fmla="*/ 231380 h 477948"/>
                  <a:gd name="connsiteX129" fmla="*/ 47804 w 480537"/>
                  <a:gd name="connsiteY129" fmla="*/ 230157 h 477948"/>
                  <a:gd name="connsiteX130" fmla="*/ 52705 w 480537"/>
                  <a:gd name="connsiteY130" fmla="*/ 228934 h 477948"/>
                  <a:gd name="connsiteX131" fmla="*/ 48874 w 480537"/>
                  <a:gd name="connsiteY131" fmla="*/ 213582 h 477948"/>
                  <a:gd name="connsiteX132" fmla="*/ 54540 w 480537"/>
                  <a:gd name="connsiteY132" fmla="*/ 200025 h 477948"/>
                  <a:gd name="connsiteX133" fmla="*/ 61236 w 480537"/>
                  <a:gd name="connsiteY133" fmla="*/ 226804 h 477948"/>
                  <a:gd name="connsiteX134" fmla="*/ 66061 w 480537"/>
                  <a:gd name="connsiteY134" fmla="*/ 225591 h 477948"/>
                  <a:gd name="connsiteX135" fmla="*/ 67713 w 480537"/>
                  <a:gd name="connsiteY135" fmla="*/ 232212 h 477948"/>
                  <a:gd name="connsiteX136" fmla="*/ 62879 w 480537"/>
                  <a:gd name="connsiteY136" fmla="*/ 233425 h 477948"/>
                  <a:gd name="connsiteX137" fmla="*/ 65201 w 480537"/>
                  <a:gd name="connsiteY137" fmla="*/ 242672 h 477948"/>
                  <a:gd name="connsiteX138" fmla="*/ 56670 w 480537"/>
                  <a:gd name="connsiteY138" fmla="*/ 244812 h 477948"/>
                  <a:gd name="connsiteX139" fmla="*/ 54357 w 480537"/>
                  <a:gd name="connsiteY139" fmla="*/ 235546 h 477948"/>
                  <a:gd name="connsiteX140" fmla="*/ 47804 w 480537"/>
                  <a:gd name="connsiteY140" fmla="*/ 237188 h 477948"/>
                  <a:gd name="connsiteX141" fmla="*/ 36962 w 480537"/>
                  <a:gd name="connsiteY141" fmla="*/ 239892 h 477948"/>
                  <a:gd name="connsiteX142" fmla="*/ 35299 w 480537"/>
                  <a:gd name="connsiteY142" fmla="*/ 234858 h 477948"/>
                  <a:gd name="connsiteX143" fmla="*/ 45940 w 480537"/>
                  <a:gd name="connsiteY143" fmla="*/ 202184 h 477948"/>
                  <a:gd name="connsiteX144" fmla="*/ 47804 w 480537"/>
                  <a:gd name="connsiteY144" fmla="*/ 201717 h 477948"/>
                  <a:gd name="connsiteX145" fmla="*/ 176738 w 480537"/>
                  <a:gd name="connsiteY145" fmla="*/ 169433 h 477948"/>
                  <a:gd name="connsiteX146" fmla="*/ 178459 w 480537"/>
                  <a:gd name="connsiteY146" fmla="*/ 176293 h 477948"/>
                  <a:gd name="connsiteX147" fmla="*/ 161683 w 480537"/>
                  <a:gd name="connsiteY147" fmla="*/ 180477 h 477948"/>
                  <a:gd name="connsiteX148" fmla="*/ 162963 w 480537"/>
                  <a:gd name="connsiteY148" fmla="*/ 190605 h 477948"/>
                  <a:gd name="connsiteX149" fmla="*/ 165446 w 480537"/>
                  <a:gd name="connsiteY149" fmla="*/ 188445 h 477948"/>
                  <a:gd name="connsiteX150" fmla="*/ 168982 w 480537"/>
                  <a:gd name="connsiteY150" fmla="*/ 186935 h 477948"/>
                  <a:gd name="connsiteX151" fmla="*/ 179432 w 480537"/>
                  <a:gd name="connsiteY151" fmla="*/ 188273 h 477948"/>
                  <a:gd name="connsiteX152" fmla="*/ 185481 w 480537"/>
                  <a:gd name="connsiteY152" fmla="*/ 198027 h 477948"/>
                  <a:gd name="connsiteX153" fmla="*/ 184324 w 480537"/>
                  <a:gd name="connsiteY153" fmla="*/ 209177 h 477948"/>
                  <a:gd name="connsiteX154" fmla="*/ 174656 w 480537"/>
                  <a:gd name="connsiteY154" fmla="*/ 215922 h 477948"/>
                  <a:gd name="connsiteX155" fmla="*/ 163794 w 480537"/>
                  <a:gd name="connsiteY155" fmla="*/ 215224 h 477948"/>
                  <a:gd name="connsiteX156" fmla="*/ 157536 w 480537"/>
                  <a:gd name="connsiteY156" fmla="*/ 207408 h 477948"/>
                  <a:gd name="connsiteX157" fmla="*/ 157565 w 480537"/>
                  <a:gd name="connsiteY157" fmla="*/ 207236 h 477948"/>
                  <a:gd name="connsiteX158" fmla="*/ 165687 w 480537"/>
                  <a:gd name="connsiteY158" fmla="*/ 204782 h 477948"/>
                  <a:gd name="connsiteX159" fmla="*/ 168418 w 480537"/>
                  <a:gd name="connsiteY159" fmla="*/ 208814 h 477948"/>
                  <a:gd name="connsiteX160" fmla="*/ 173024 w 480537"/>
                  <a:gd name="connsiteY160" fmla="*/ 209359 h 477948"/>
                  <a:gd name="connsiteX161" fmla="*/ 176901 w 480537"/>
                  <a:gd name="connsiteY161" fmla="*/ 206129 h 477948"/>
                  <a:gd name="connsiteX162" fmla="*/ 176931 w 480537"/>
                  <a:gd name="connsiteY162" fmla="*/ 200225 h 477948"/>
                  <a:gd name="connsiteX163" fmla="*/ 173931 w 480537"/>
                  <a:gd name="connsiteY163" fmla="*/ 194683 h 477948"/>
                  <a:gd name="connsiteX164" fmla="*/ 168867 w 480537"/>
                  <a:gd name="connsiteY164" fmla="*/ 193584 h 477948"/>
                  <a:gd name="connsiteX165" fmla="*/ 165333 w 480537"/>
                  <a:gd name="connsiteY165" fmla="*/ 195439 h 477948"/>
                  <a:gd name="connsiteX166" fmla="*/ 164081 w 480537"/>
                  <a:gd name="connsiteY166" fmla="*/ 198361 h 477948"/>
                  <a:gd name="connsiteX167" fmla="*/ 156429 w 480537"/>
                  <a:gd name="connsiteY167" fmla="*/ 199737 h 477948"/>
                  <a:gd name="connsiteX168" fmla="*/ 152961 w 480537"/>
                  <a:gd name="connsiteY168" fmla="*/ 175366 h 477948"/>
                  <a:gd name="connsiteX169" fmla="*/ 288468 w 480537"/>
                  <a:gd name="connsiteY169" fmla="*/ 163280 h 477948"/>
                  <a:gd name="connsiteX170" fmla="*/ 287274 w 480537"/>
                  <a:gd name="connsiteY170" fmla="*/ 163462 h 477948"/>
                  <a:gd name="connsiteX171" fmla="*/ 283414 w 480537"/>
                  <a:gd name="connsiteY171" fmla="*/ 165229 h 477948"/>
                  <a:gd name="connsiteX172" fmla="*/ 281369 w 480537"/>
                  <a:gd name="connsiteY172" fmla="*/ 167952 h 477948"/>
                  <a:gd name="connsiteX173" fmla="*/ 282077 w 480537"/>
                  <a:gd name="connsiteY173" fmla="*/ 170798 h 477948"/>
                  <a:gd name="connsiteX174" fmla="*/ 285849 w 480537"/>
                  <a:gd name="connsiteY174" fmla="*/ 178135 h 477948"/>
                  <a:gd name="connsiteX175" fmla="*/ 288468 w 480537"/>
                  <a:gd name="connsiteY175" fmla="*/ 179634 h 477948"/>
                  <a:gd name="connsiteX176" fmla="*/ 291400 w 480537"/>
                  <a:gd name="connsiteY176" fmla="*/ 179645 h 477948"/>
                  <a:gd name="connsiteX177" fmla="*/ 295041 w 480537"/>
                  <a:gd name="connsiteY177" fmla="*/ 176167 h 477948"/>
                  <a:gd name="connsiteX178" fmla="*/ 295165 w 480537"/>
                  <a:gd name="connsiteY178" fmla="*/ 169920 h 477948"/>
                  <a:gd name="connsiteX179" fmla="*/ 292126 w 480537"/>
                  <a:gd name="connsiteY179" fmla="*/ 164590 h 477948"/>
                  <a:gd name="connsiteX180" fmla="*/ 288468 w 480537"/>
                  <a:gd name="connsiteY180" fmla="*/ 163280 h 477948"/>
                  <a:gd name="connsiteX181" fmla="*/ 288468 w 480537"/>
                  <a:gd name="connsiteY181" fmla="*/ 141203 h 477948"/>
                  <a:gd name="connsiteX182" fmla="*/ 288516 w 480537"/>
                  <a:gd name="connsiteY182" fmla="*/ 141203 h 477948"/>
                  <a:gd name="connsiteX183" fmla="*/ 292929 w 480537"/>
                  <a:gd name="connsiteY183" fmla="*/ 141509 h 477948"/>
                  <a:gd name="connsiteX184" fmla="*/ 292968 w 480537"/>
                  <a:gd name="connsiteY184" fmla="*/ 148168 h 477948"/>
                  <a:gd name="connsiteX185" fmla="*/ 289279 w 480537"/>
                  <a:gd name="connsiteY185" fmla="*/ 148013 h 477948"/>
                  <a:gd name="connsiteX186" fmla="*/ 288468 w 480537"/>
                  <a:gd name="connsiteY186" fmla="*/ 148062 h 477948"/>
                  <a:gd name="connsiteX187" fmla="*/ 285696 w 480537"/>
                  <a:gd name="connsiteY187" fmla="*/ 148548 h 477948"/>
                  <a:gd name="connsiteX188" fmla="*/ 280166 w 480537"/>
                  <a:gd name="connsiteY188" fmla="*/ 153029 h 477948"/>
                  <a:gd name="connsiteX189" fmla="*/ 280004 w 480537"/>
                  <a:gd name="connsiteY189" fmla="*/ 161646 h 477948"/>
                  <a:gd name="connsiteX190" fmla="*/ 280128 w 480537"/>
                  <a:gd name="connsiteY190" fmla="*/ 161760 h 477948"/>
                  <a:gd name="connsiteX191" fmla="*/ 283174 w 480537"/>
                  <a:gd name="connsiteY191" fmla="*/ 158514 h 477948"/>
                  <a:gd name="connsiteX192" fmla="*/ 287905 w 480537"/>
                  <a:gd name="connsiteY192" fmla="*/ 156429 h 477948"/>
                  <a:gd name="connsiteX193" fmla="*/ 288468 w 480537"/>
                  <a:gd name="connsiteY193" fmla="*/ 156296 h 477948"/>
                  <a:gd name="connsiteX194" fmla="*/ 297867 w 480537"/>
                  <a:gd name="connsiteY194" fmla="*/ 158254 h 477948"/>
                  <a:gd name="connsiteX195" fmla="*/ 303695 w 480537"/>
                  <a:gd name="connsiteY195" fmla="*/ 167789 h 477948"/>
                  <a:gd name="connsiteX196" fmla="*/ 302349 w 480537"/>
                  <a:gd name="connsiteY196" fmla="*/ 179425 h 477948"/>
                  <a:gd name="connsiteX197" fmla="*/ 293044 w 480537"/>
                  <a:gd name="connsiteY197" fmla="*/ 186198 h 477948"/>
                  <a:gd name="connsiteX198" fmla="*/ 288468 w 480537"/>
                  <a:gd name="connsiteY198" fmla="*/ 186741 h 477948"/>
                  <a:gd name="connsiteX199" fmla="*/ 280892 w 480537"/>
                  <a:gd name="connsiteY199" fmla="*/ 184363 h 477948"/>
                  <a:gd name="connsiteX200" fmla="*/ 273469 w 480537"/>
                  <a:gd name="connsiteY200" fmla="*/ 172727 h 477948"/>
                  <a:gd name="connsiteX201" fmla="*/ 271387 w 480537"/>
                  <a:gd name="connsiteY201" fmla="*/ 164416 h 477948"/>
                  <a:gd name="connsiteX202" fmla="*/ 272885 w 480537"/>
                  <a:gd name="connsiteY202" fmla="*/ 149876 h 477948"/>
                  <a:gd name="connsiteX203" fmla="*/ 283958 w 480537"/>
                  <a:gd name="connsiteY203" fmla="*/ 141853 h 477948"/>
                  <a:gd name="connsiteX204" fmla="*/ 288468 w 480537"/>
                  <a:gd name="connsiteY204" fmla="*/ 141203 h 477948"/>
                  <a:gd name="connsiteX205" fmla="*/ 417336 w 480537"/>
                  <a:gd name="connsiteY205" fmla="*/ 120015 h 477948"/>
                  <a:gd name="connsiteX206" fmla="*/ 411700 w 480537"/>
                  <a:gd name="connsiteY206" fmla="*/ 138062 h 477948"/>
                  <a:gd name="connsiteX207" fmla="*/ 425570 w 480537"/>
                  <a:gd name="connsiteY207" fmla="*/ 151618 h 477948"/>
                  <a:gd name="connsiteX208" fmla="*/ 415950 w 480537"/>
                  <a:gd name="connsiteY208" fmla="*/ 154026 h 477948"/>
                  <a:gd name="connsiteX209" fmla="*/ 408135 w 480537"/>
                  <a:gd name="connsiteY209" fmla="*/ 144807 h 477948"/>
                  <a:gd name="connsiteX210" fmla="*/ 405565 w 480537"/>
                  <a:gd name="connsiteY210" fmla="*/ 156623 h 477948"/>
                  <a:gd name="connsiteX211" fmla="*/ 395917 w 480537"/>
                  <a:gd name="connsiteY211" fmla="*/ 159031 h 477948"/>
                  <a:gd name="connsiteX212" fmla="*/ 401773 w 480537"/>
                  <a:gd name="connsiteY212" fmla="*/ 140546 h 477948"/>
                  <a:gd name="connsiteX213" fmla="*/ 388284 w 480537"/>
                  <a:gd name="connsiteY213" fmla="*/ 127277 h 477948"/>
                  <a:gd name="connsiteX214" fmla="*/ 397894 w 480537"/>
                  <a:gd name="connsiteY214" fmla="*/ 124869 h 477948"/>
                  <a:gd name="connsiteX215" fmla="*/ 405165 w 480537"/>
                  <a:gd name="connsiteY215" fmla="*/ 133763 h 477948"/>
                  <a:gd name="connsiteX216" fmla="*/ 405337 w 480537"/>
                  <a:gd name="connsiteY216" fmla="*/ 133714 h 477948"/>
                  <a:gd name="connsiteX217" fmla="*/ 407676 w 480537"/>
                  <a:gd name="connsiteY217" fmla="*/ 122423 h 477948"/>
                  <a:gd name="connsiteX218" fmla="*/ 30122 w 480537"/>
                  <a:gd name="connsiteY218" fmla="*/ 84716 h 477948"/>
                  <a:gd name="connsiteX219" fmla="*/ 31774 w 480537"/>
                  <a:gd name="connsiteY219" fmla="*/ 91297 h 477948"/>
                  <a:gd name="connsiteX220" fmla="*/ 26156 w 480537"/>
                  <a:gd name="connsiteY220" fmla="*/ 108609 h 477948"/>
                  <a:gd name="connsiteX221" fmla="*/ 26758 w 480537"/>
                  <a:gd name="connsiteY221" fmla="*/ 126253 h 477948"/>
                  <a:gd name="connsiteX222" fmla="*/ 27436 w 480537"/>
                  <a:gd name="connsiteY222" fmla="*/ 130695 h 477948"/>
                  <a:gd name="connsiteX223" fmla="*/ 18876 w 480537"/>
                  <a:gd name="connsiteY223" fmla="*/ 132836 h 477948"/>
                  <a:gd name="connsiteX224" fmla="*/ 18208 w 480537"/>
                  <a:gd name="connsiteY224" fmla="*/ 128394 h 477948"/>
                  <a:gd name="connsiteX225" fmla="*/ 18170 w 480537"/>
                  <a:gd name="connsiteY225" fmla="*/ 110062 h 477948"/>
                  <a:gd name="connsiteX226" fmla="*/ 23550 w 480537"/>
                  <a:gd name="connsiteY226" fmla="*/ 93362 h 477948"/>
                  <a:gd name="connsiteX227" fmla="*/ 1643 w 480537"/>
                  <a:gd name="connsiteY227" fmla="*/ 98825 h 477948"/>
                  <a:gd name="connsiteX228" fmla="*/ 0 w 480537"/>
                  <a:gd name="connsiteY228" fmla="*/ 92244 h 477948"/>
                  <a:gd name="connsiteX229" fmla="*/ 141166 w 480537"/>
                  <a:gd name="connsiteY229" fmla="*/ 81547 h 477948"/>
                  <a:gd name="connsiteX230" fmla="*/ 139550 w 480537"/>
                  <a:gd name="connsiteY230" fmla="*/ 81777 h 477948"/>
                  <a:gd name="connsiteX231" fmla="*/ 135671 w 480537"/>
                  <a:gd name="connsiteY231" fmla="*/ 84586 h 477948"/>
                  <a:gd name="connsiteX232" fmla="*/ 135184 w 480537"/>
                  <a:gd name="connsiteY232" fmla="*/ 89592 h 477948"/>
                  <a:gd name="connsiteX233" fmla="*/ 137975 w 480537"/>
                  <a:gd name="connsiteY233" fmla="*/ 93795 h 477948"/>
                  <a:gd name="connsiteX234" fmla="*/ 141166 w 480537"/>
                  <a:gd name="connsiteY234" fmla="*/ 94637 h 477948"/>
                  <a:gd name="connsiteX235" fmla="*/ 142770 w 480537"/>
                  <a:gd name="connsiteY235" fmla="*/ 94398 h 477948"/>
                  <a:gd name="connsiteX236" fmla="*/ 146639 w 480537"/>
                  <a:gd name="connsiteY236" fmla="*/ 91617 h 477948"/>
                  <a:gd name="connsiteX237" fmla="*/ 147136 w 480537"/>
                  <a:gd name="connsiteY237" fmla="*/ 86601 h 477948"/>
                  <a:gd name="connsiteX238" fmla="*/ 144318 w 480537"/>
                  <a:gd name="connsiteY238" fmla="*/ 82427 h 477948"/>
                  <a:gd name="connsiteX239" fmla="*/ 141166 w 480537"/>
                  <a:gd name="connsiteY239" fmla="*/ 81547 h 477948"/>
                  <a:gd name="connsiteX240" fmla="*/ 135032 w 480537"/>
                  <a:gd name="connsiteY240" fmla="*/ 63683 h 477948"/>
                  <a:gd name="connsiteX241" fmla="*/ 131765 w 480537"/>
                  <a:gd name="connsiteY241" fmla="*/ 66128 h 477948"/>
                  <a:gd name="connsiteX242" fmla="*/ 131477 w 480537"/>
                  <a:gd name="connsiteY242" fmla="*/ 70638 h 477948"/>
                  <a:gd name="connsiteX243" fmla="*/ 133866 w 480537"/>
                  <a:gd name="connsiteY243" fmla="*/ 74527 h 477948"/>
                  <a:gd name="connsiteX244" fmla="*/ 137965 w 480537"/>
                  <a:gd name="connsiteY244" fmla="*/ 75177 h 477948"/>
                  <a:gd name="connsiteX245" fmla="*/ 141166 w 480537"/>
                  <a:gd name="connsiteY245" fmla="*/ 72796 h 477948"/>
                  <a:gd name="connsiteX246" fmla="*/ 141213 w 480537"/>
                  <a:gd name="connsiteY246" fmla="*/ 72693 h 477948"/>
                  <a:gd name="connsiteX247" fmla="*/ 141499 w 480537"/>
                  <a:gd name="connsiteY247" fmla="*/ 68135 h 477948"/>
                  <a:gd name="connsiteX248" fmla="*/ 141166 w 480537"/>
                  <a:gd name="connsiteY248" fmla="*/ 67065 h 477948"/>
                  <a:gd name="connsiteX249" fmla="*/ 139092 w 480537"/>
                  <a:gd name="connsiteY249" fmla="*/ 64333 h 477948"/>
                  <a:gd name="connsiteX250" fmla="*/ 135032 w 480537"/>
                  <a:gd name="connsiteY250" fmla="*/ 63683 h 477948"/>
                  <a:gd name="connsiteX251" fmla="*/ 141166 w 480537"/>
                  <a:gd name="connsiteY251" fmla="*/ 56795 h 477948"/>
                  <a:gd name="connsiteX252" fmla="*/ 143974 w 480537"/>
                  <a:gd name="connsiteY252" fmla="*/ 57760 h 477948"/>
                  <a:gd name="connsiteX253" fmla="*/ 149926 w 480537"/>
                  <a:gd name="connsiteY253" fmla="*/ 65622 h 477948"/>
                  <a:gd name="connsiteX254" fmla="*/ 149647 w 480537"/>
                  <a:gd name="connsiteY254" fmla="*/ 71689 h 477948"/>
                  <a:gd name="connsiteX255" fmla="*/ 145961 w 480537"/>
                  <a:gd name="connsiteY255" fmla="*/ 76694 h 477948"/>
                  <a:gd name="connsiteX256" fmla="*/ 152342 w 480537"/>
                  <a:gd name="connsiteY256" fmla="*/ 79456 h 477948"/>
                  <a:gd name="connsiteX257" fmla="*/ 155839 w 480537"/>
                  <a:gd name="connsiteY257" fmla="*/ 85063 h 477948"/>
                  <a:gd name="connsiteX258" fmla="*/ 154090 w 480537"/>
                  <a:gd name="connsiteY258" fmla="*/ 95162 h 477948"/>
                  <a:gd name="connsiteX259" fmla="*/ 144404 w 480537"/>
                  <a:gd name="connsiteY259" fmla="*/ 100961 h 477948"/>
                  <a:gd name="connsiteX260" fmla="*/ 141166 w 480537"/>
                  <a:gd name="connsiteY260" fmla="*/ 101543 h 477948"/>
                  <a:gd name="connsiteX261" fmla="*/ 133045 w 480537"/>
                  <a:gd name="connsiteY261" fmla="*/ 100416 h 477948"/>
                  <a:gd name="connsiteX262" fmla="*/ 126759 w 480537"/>
                  <a:gd name="connsiteY262" fmla="*/ 92324 h 477948"/>
                  <a:gd name="connsiteX263" fmla="*/ 127170 w 480537"/>
                  <a:gd name="connsiteY263" fmla="*/ 85732 h 477948"/>
                  <a:gd name="connsiteX264" fmla="*/ 131516 w 480537"/>
                  <a:gd name="connsiteY264" fmla="*/ 80268 h 477948"/>
                  <a:gd name="connsiteX265" fmla="*/ 125909 w 480537"/>
                  <a:gd name="connsiteY265" fmla="*/ 77612 h 477948"/>
                  <a:gd name="connsiteX266" fmla="*/ 122823 w 480537"/>
                  <a:gd name="connsiteY266" fmla="*/ 72396 h 477948"/>
                  <a:gd name="connsiteX267" fmla="*/ 124351 w 480537"/>
                  <a:gd name="connsiteY267" fmla="*/ 62662 h 477948"/>
                  <a:gd name="connsiteX268" fmla="*/ 133388 w 480537"/>
                  <a:gd name="connsiteY268" fmla="*/ 57091 h 477948"/>
                  <a:gd name="connsiteX269" fmla="*/ 141166 w 480537"/>
                  <a:gd name="connsiteY269" fmla="*/ 56795 h 477948"/>
                  <a:gd name="connsiteX270" fmla="*/ 257877 w 480537"/>
                  <a:gd name="connsiteY270" fmla="*/ 35319 h 477948"/>
                  <a:gd name="connsiteX271" fmla="*/ 255231 w 480537"/>
                  <a:gd name="connsiteY271" fmla="*/ 35347 h 477948"/>
                  <a:gd name="connsiteX272" fmla="*/ 251620 w 480537"/>
                  <a:gd name="connsiteY272" fmla="*/ 38797 h 477948"/>
                  <a:gd name="connsiteX273" fmla="*/ 251467 w 480537"/>
                  <a:gd name="connsiteY273" fmla="*/ 45053 h 477948"/>
                  <a:gd name="connsiteX274" fmla="*/ 254410 w 480537"/>
                  <a:gd name="connsiteY274" fmla="*/ 50566 h 477948"/>
                  <a:gd name="connsiteX275" fmla="*/ 257877 w 480537"/>
                  <a:gd name="connsiteY275" fmla="*/ 51932 h 477948"/>
                  <a:gd name="connsiteX276" fmla="*/ 259167 w 480537"/>
                  <a:gd name="connsiteY276" fmla="*/ 51759 h 477948"/>
                  <a:gd name="connsiteX277" fmla="*/ 262653 w 480537"/>
                  <a:gd name="connsiteY277" fmla="*/ 50041 h 477948"/>
                  <a:gd name="connsiteX278" fmla="*/ 264679 w 480537"/>
                  <a:gd name="connsiteY278" fmla="*/ 47299 h 477948"/>
                  <a:gd name="connsiteX279" fmla="*/ 263705 w 480537"/>
                  <a:gd name="connsiteY279" fmla="*/ 43373 h 477948"/>
                  <a:gd name="connsiteX280" fmla="*/ 260283 w 480537"/>
                  <a:gd name="connsiteY280" fmla="*/ 36656 h 477948"/>
                  <a:gd name="connsiteX281" fmla="*/ 257877 w 480537"/>
                  <a:gd name="connsiteY281" fmla="*/ 35319 h 477948"/>
                  <a:gd name="connsiteX282" fmla="*/ 257877 w 480537"/>
                  <a:gd name="connsiteY282" fmla="*/ 28240 h 477948"/>
                  <a:gd name="connsiteX283" fmla="*/ 265272 w 480537"/>
                  <a:gd name="connsiteY283" fmla="*/ 30608 h 477948"/>
                  <a:gd name="connsiteX284" fmla="*/ 272503 w 480537"/>
                  <a:gd name="connsiteY284" fmla="*/ 42226 h 477948"/>
                  <a:gd name="connsiteX285" fmla="*/ 275025 w 480537"/>
                  <a:gd name="connsiteY285" fmla="*/ 52306 h 477948"/>
                  <a:gd name="connsiteX286" fmla="*/ 273516 w 480537"/>
                  <a:gd name="connsiteY286" fmla="*/ 65661 h 477948"/>
                  <a:gd name="connsiteX287" fmla="*/ 263008 w 480537"/>
                  <a:gd name="connsiteY287" fmla="*/ 73016 h 477948"/>
                  <a:gd name="connsiteX288" fmla="*/ 258327 w 480537"/>
                  <a:gd name="connsiteY288" fmla="*/ 73714 h 477948"/>
                  <a:gd name="connsiteX289" fmla="*/ 257877 w 480537"/>
                  <a:gd name="connsiteY289" fmla="*/ 73733 h 477948"/>
                  <a:gd name="connsiteX290" fmla="*/ 253607 w 480537"/>
                  <a:gd name="connsiteY290" fmla="*/ 73465 h 477948"/>
                  <a:gd name="connsiteX291" fmla="*/ 253063 w 480537"/>
                  <a:gd name="connsiteY291" fmla="*/ 67036 h 477948"/>
                  <a:gd name="connsiteX292" fmla="*/ 257094 w 480537"/>
                  <a:gd name="connsiteY292" fmla="*/ 67160 h 477948"/>
                  <a:gd name="connsiteX293" fmla="*/ 257877 w 480537"/>
                  <a:gd name="connsiteY293" fmla="*/ 67103 h 477948"/>
                  <a:gd name="connsiteX294" fmla="*/ 261374 w 480537"/>
                  <a:gd name="connsiteY294" fmla="*/ 66454 h 477948"/>
                  <a:gd name="connsiteX295" fmla="*/ 266245 w 480537"/>
                  <a:gd name="connsiteY295" fmla="*/ 62576 h 477948"/>
                  <a:gd name="connsiteX296" fmla="*/ 266580 w 480537"/>
                  <a:gd name="connsiteY296" fmla="*/ 54885 h 477948"/>
                  <a:gd name="connsiteX297" fmla="*/ 266055 w 480537"/>
                  <a:gd name="connsiteY297" fmla="*/ 52772 h 477948"/>
                  <a:gd name="connsiteX298" fmla="*/ 263333 w 480537"/>
                  <a:gd name="connsiteY298" fmla="*/ 56376 h 477948"/>
                  <a:gd name="connsiteX299" fmla="*/ 259299 w 480537"/>
                  <a:gd name="connsiteY299" fmla="*/ 58381 h 477948"/>
                  <a:gd name="connsiteX300" fmla="*/ 257877 w 480537"/>
                  <a:gd name="connsiteY300" fmla="*/ 58676 h 477948"/>
                  <a:gd name="connsiteX301" fmla="*/ 248984 w 480537"/>
                  <a:gd name="connsiteY301" fmla="*/ 56842 h 477948"/>
                  <a:gd name="connsiteX302" fmla="*/ 242936 w 480537"/>
                  <a:gd name="connsiteY302" fmla="*/ 47183 h 477948"/>
                  <a:gd name="connsiteX303" fmla="*/ 244331 w 480537"/>
                  <a:gd name="connsiteY303" fmla="*/ 35557 h 477948"/>
                  <a:gd name="connsiteX304" fmla="*/ 253550 w 480537"/>
                  <a:gd name="connsiteY304" fmla="*/ 28757 h 477948"/>
                  <a:gd name="connsiteX305" fmla="*/ 257877 w 480537"/>
                  <a:gd name="connsiteY305" fmla="*/ 28240 h 477948"/>
                  <a:gd name="connsiteX306" fmla="*/ 391632 w 480537"/>
                  <a:gd name="connsiteY306" fmla="*/ 23958 h 477948"/>
                  <a:gd name="connsiteX307" fmla="*/ 390315 w 480537"/>
                  <a:gd name="connsiteY307" fmla="*/ 24071 h 477948"/>
                  <a:gd name="connsiteX308" fmla="*/ 387935 w 480537"/>
                  <a:gd name="connsiteY308" fmla="*/ 25936 h 477948"/>
                  <a:gd name="connsiteX309" fmla="*/ 387725 w 480537"/>
                  <a:gd name="connsiteY309" fmla="*/ 29021 h 477948"/>
                  <a:gd name="connsiteX310" fmla="*/ 388291 w 480537"/>
                  <a:gd name="connsiteY310" fmla="*/ 31266 h 477948"/>
                  <a:gd name="connsiteX311" fmla="*/ 390008 w 480537"/>
                  <a:gd name="connsiteY311" fmla="*/ 33864 h 477948"/>
                  <a:gd name="connsiteX312" fmla="*/ 391632 w 480537"/>
                  <a:gd name="connsiteY312" fmla="*/ 34495 h 477948"/>
                  <a:gd name="connsiteX313" fmla="*/ 392951 w 480537"/>
                  <a:gd name="connsiteY313" fmla="*/ 34390 h 477948"/>
                  <a:gd name="connsiteX314" fmla="*/ 395406 w 480537"/>
                  <a:gd name="connsiteY314" fmla="*/ 32614 h 477948"/>
                  <a:gd name="connsiteX315" fmla="*/ 395482 w 480537"/>
                  <a:gd name="connsiteY315" fmla="*/ 29471 h 477948"/>
                  <a:gd name="connsiteX316" fmla="*/ 394919 w 480537"/>
                  <a:gd name="connsiteY316" fmla="*/ 27216 h 477948"/>
                  <a:gd name="connsiteX317" fmla="*/ 393286 w 480537"/>
                  <a:gd name="connsiteY317" fmla="*/ 24607 h 477948"/>
                  <a:gd name="connsiteX318" fmla="*/ 391632 w 480537"/>
                  <a:gd name="connsiteY318" fmla="*/ 23958 h 477948"/>
                  <a:gd name="connsiteX319" fmla="*/ 391632 w 480537"/>
                  <a:gd name="connsiteY319" fmla="*/ 18941 h 477948"/>
                  <a:gd name="connsiteX320" fmla="*/ 396591 w 480537"/>
                  <a:gd name="connsiteY320" fmla="*/ 20117 h 477948"/>
                  <a:gd name="connsiteX321" fmla="*/ 400612 w 480537"/>
                  <a:gd name="connsiteY321" fmla="*/ 25802 h 477948"/>
                  <a:gd name="connsiteX322" fmla="*/ 401177 w 480537"/>
                  <a:gd name="connsiteY322" fmla="*/ 28047 h 477948"/>
                  <a:gd name="connsiteX323" fmla="*/ 400317 w 480537"/>
                  <a:gd name="connsiteY323" fmla="*/ 34952 h 477948"/>
                  <a:gd name="connsiteX324" fmla="*/ 394135 w 480537"/>
                  <a:gd name="connsiteY324" fmla="*/ 39139 h 477948"/>
                  <a:gd name="connsiteX325" fmla="*/ 391632 w 480537"/>
                  <a:gd name="connsiteY325" fmla="*/ 39530 h 477948"/>
                  <a:gd name="connsiteX326" fmla="*/ 386647 w 480537"/>
                  <a:gd name="connsiteY326" fmla="*/ 38354 h 477948"/>
                  <a:gd name="connsiteX327" fmla="*/ 384200 w 480537"/>
                  <a:gd name="connsiteY327" fmla="*/ 36158 h 477948"/>
                  <a:gd name="connsiteX328" fmla="*/ 382604 w 480537"/>
                  <a:gd name="connsiteY328" fmla="*/ 32690 h 477948"/>
                  <a:gd name="connsiteX329" fmla="*/ 382041 w 480537"/>
                  <a:gd name="connsiteY329" fmla="*/ 30435 h 477948"/>
                  <a:gd name="connsiteX330" fmla="*/ 382929 w 480537"/>
                  <a:gd name="connsiteY330" fmla="*/ 23556 h 477948"/>
                  <a:gd name="connsiteX331" fmla="*/ 384200 w 480537"/>
                  <a:gd name="connsiteY331" fmla="*/ 21913 h 477948"/>
                  <a:gd name="connsiteX332" fmla="*/ 389131 w 480537"/>
                  <a:gd name="connsiteY332" fmla="*/ 19334 h 477948"/>
                  <a:gd name="connsiteX333" fmla="*/ 391632 w 480537"/>
                  <a:gd name="connsiteY333" fmla="*/ 18941 h 477948"/>
                  <a:gd name="connsiteX334" fmla="*/ 365209 w 480537"/>
                  <a:gd name="connsiteY334" fmla="*/ 5033 h 477948"/>
                  <a:gd name="connsiteX335" fmla="*/ 363899 w 480537"/>
                  <a:gd name="connsiteY335" fmla="*/ 5158 h 477948"/>
                  <a:gd name="connsiteX336" fmla="*/ 361550 w 480537"/>
                  <a:gd name="connsiteY336" fmla="*/ 7011 h 477948"/>
                  <a:gd name="connsiteX337" fmla="*/ 361348 w 480537"/>
                  <a:gd name="connsiteY337" fmla="*/ 10116 h 477948"/>
                  <a:gd name="connsiteX338" fmla="*/ 361913 w 480537"/>
                  <a:gd name="connsiteY338" fmla="*/ 12360 h 477948"/>
                  <a:gd name="connsiteX339" fmla="*/ 363555 w 480537"/>
                  <a:gd name="connsiteY339" fmla="*/ 14978 h 477948"/>
                  <a:gd name="connsiteX340" fmla="*/ 365209 w 480537"/>
                  <a:gd name="connsiteY340" fmla="*/ 15598 h 477948"/>
                  <a:gd name="connsiteX341" fmla="*/ 366545 w 480537"/>
                  <a:gd name="connsiteY341" fmla="*/ 15464 h 477948"/>
                  <a:gd name="connsiteX342" fmla="*/ 368867 w 480537"/>
                  <a:gd name="connsiteY342" fmla="*/ 13659 h 477948"/>
                  <a:gd name="connsiteX343" fmla="*/ 369077 w 480537"/>
                  <a:gd name="connsiteY343" fmla="*/ 10574 h 477948"/>
                  <a:gd name="connsiteX344" fmla="*/ 368514 w 480537"/>
                  <a:gd name="connsiteY344" fmla="*/ 8328 h 477948"/>
                  <a:gd name="connsiteX345" fmla="*/ 366870 w 480537"/>
                  <a:gd name="connsiteY345" fmla="*/ 5682 h 477948"/>
                  <a:gd name="connsiteX346" fmla="*/ 365209 w 480537"/>
                  <a:gd name="connsiteY346" fmla="*/ 5033 h 477948"/>
                  <a:gd name="connsiteX347" fmla="*/ 381985 w 480537"/>
                  <a:gd name="connsiteY347" fmla="*/ 418 h 477948"/>
                  <a:gd name="connsiteX348" fmla="*/ 384200 w 480537"/>
                  <a:gd name="connsiteY348" fmla="*/ 964 h 477948"/>
                  <a:gd name="connsiteX349" fmla="*/ 386695 w 480537"/>
                  <a:gd name="connsiteY349" fmla="*/ 1574 h 477948"/>
                  <a:gd name="connsiteX350" fmla="*/ 384200 w 480537"/>
                  <a:gd name="connsiteY350" fmla="*/ 9245 h 477948"/>
                  <a:gd name="connsiteX351" fmla="*/ 374198 w 480537"/>
                  <a:gd name="connsiteY351" fmla="*/ 40103 h 477948"/>
                  <a:gd name="connsiteX352" fmla="*/ 372288 w 480537"/>
                  <a:gd name="connsiteY352" fmla="*/ 39643 h 477948"/>
                  <a:gd name="connsiteX353" fmla="*/ 369488 w 480537"/>
                  <a:gd name="connsiteY353" fmla="*/ 38947 h 477948"/>
                  <a:gd name="connsiteX354" fmla="*/ 372288 w 480537"/>
                  <a:gd name="connsiteY354" fmla="*/ 30301 h 477948"/>
                  <a:gd name="connsiteX355" fmla="*/ 365209 w 480537"/>
                  <a:gd name="connsiteY355" fmla="*/ 16 h 477948"/>
                  <a:gd name="connsiteX356" fmla="*/ 370194 w 480537"/>
                  <a:gd name="connsiteY356" fmla="*/ 1192 h 477948"/>
                  <a:gd name="connsiteX357" fmla="*/ 372288 w 480537"/>
                  <a:gd name="connsiteY357" fmla="*/ 2997 h 477948"/>
                  <a:gd name="connsiteX358" fmla="*/ 374209 w 480537"/>
                  <a:gd name="connsiteY358" fmla="*/ 6905 h 477948"/>
                  <a:gd name="connsiteX359" fmla="*/ 374761 w 480537"/>
                  <a:gd name="connsiteY359" fmla="*/ 9151 h 477948"/>
                  <a:gd name="connsiteX360" fmla="*/ 373901 w 480537"/>
                  <a:gd name="connsiteY360" fmla="*/ 16028 h 477948"/>
                  <a:gd name="connsiteX361" fmla="*/ 372288 w 480537"/>
                  <a:gd name="connsiteY361" fmla="*/ 17978 h 477948"/>
                  <a:gd name="connsiteX362" fmla="*/ 367730 w 480537"/>
                  <a:gd name="connsiteY362" fmla="*/ 20212 h 477948"/>
                  <a:gd name="connsiteX363" fmla="*/ 365209 w 480537"/>
                  <a:gd name="connsiteY363" fmla="*/ 20605 h 477948"/>
                  <a:gd name="connsiteX364" fmla="*/ 360250 w 480537"/>
                  <a:gd name="connsiteY364" fmla="*/ 19440 h 477948"/>
                  <a:gd name="connsiteX365" fmla="*/ 356218 w 480537"/>
                  <a:gd name="connsiteY365" fmla="*/ 13784 h 477948"/>
                  <a:gd name="connsiteX366" fmla="*/ 355655 w 480537"/>
                  <a:gd name="connsiteY366" fmla="*/ 11540 h 477948"/>
                  <a:gd name="connsiteX367" fmla="*/ 356534 w 480537"/>
                  <a:gd name="connsiteY367" fmla="*/ 4622 h 477948"/>
                  <a:gd name="connsiteX368" fmla="*/ 362715 w 480537"/>
                  <a:gd name="connsiteY368" fmla="*/ 409 h 477948"/>
                  <a:gd name="connsiteX369" fmla="*/ 365209 w 480537"/>
                  <a:gd name="connsiteY369" fmla="*/ 16 h 477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Lst>
                <a:rect l="l" t="t" r="r" b="b"/>
                <a:pathLst>
                  <a:path w="480537" h="477948" extrusionOk="0">
                    <a:moveTo>
                      <a:pt x="102082" y="440122"/>
                    </a:moveTo>
                    <a:cubicBezTo>
                      <a:pt x="100142" y="440610"/>
                      <a:pt x="98872" y="441755"/>
                      <a:pt x="98261" y="443562"/>
                    </a:cubicBezTo>
                    <a:cubicBezTo>
                      <a:pt x="97667" y="445376"/>
                      <a:pt x="97782" y="447986"/>
                      <a:pt x="98632" y="451385"/>
                    </a:cubicBezTo>
                    <a:lnTo>
                      <a:pt x="101403" y="462478"/>
                    </a:lnTo>
                    <a:cubicBezTo>
                      <a:pt x="102263" y="465915"/>
                      <a:pt x="103390" y="468295"/>
                      <a:pt x="104795" y="469605"/>
                    </a:cubicBezTo>
                    <a:cubicBezTo>
                      <a:pt x="105149" y="469948"/>
                      <a:pt x="105530" y="470226"/>
                      <a:pt x="105932" y="470444"/>
                    </a:cubicBezTo>
                    <a:cubicBezTo>
                      <a:pt x="107068" y="471075"/>
                      <a:pt x="108358" y="471201"/>
                      <a:pt x="109810" y="470837"/>
                    </a:cubicBezTo>
                    <a:cubicBezTo>
                      <a:pt x="111721" y="470358"/>
                      <a:pt x="112992" y="469223"/>
                      <a:pt x="113593" y="467416"/>
                    </a:cubicBezTo>
                    <a:cubicBezTo>
                      <a:pt x="114196" y="465591"/>
                      <a:pt x="114072" y="462965"/>
                      <a:pt x="113210" y="459524"/>
                    </a:cubicBezTo>
                    <a:lnTo>
                      <a:pt x="110441" y="448433"/>
                    </a:lnTo>
                    <a:cubicBezTo>
                      <a:pt x="109600" y="445052"/>
                      <a:pt x="108463" y="442692"/>
                      <a:pt x="107059" y="441383"/>
                    </a:cubicBezTo>
                    <a:cubicBezTo>
                      <a:pt x="106695" y="441049"/>
                      <a:pt x="106324" y="440762"/>
                      <a:pt x="105932" y="440553"/>
                    </a:cubicBezTo>
                    <a:cubicBezTo>
                      <a:pt x="104785" y="439911"/>
                      <a:pt x="103496" y="439769"/>
                      <a:pt x="102082" y="440122"/>
                    </a:cubicBezTo>
                    <a:close/>
                    <a:moveTo>
                      <a:pt x="105932" y="433062"/>
                    </a:moveTo>
                    <a:cubicBezTo>
                      <a:pt x="108137" y="433271"/>
                      <a:pt x="110183" y="434028"/>
                      <a:pt x="112064" y="435316"/>
                    </a:cubicBezTo>
                    <a:cubicBezTo>
                      <a:pt x="115408" y="437601"/>
                      <a:pt x="117778" y="441555"/>
                      <a:pt x="119181" y="447183"/>
                    </a:cubicBezTo>
                    <a:cubicBezTo>
                      <a:pt x="119181" y="447183"/>
                      <a:pt x="121522" y="456582"/>
                      <a:pt x="121522" y="456582"/>
                    </a:cubicBezTo>
                    <a:cubicBezTo>
                      <a:pt x="122936" y="462229"/>
                      <a:pt x="122717" y="466825"/>
                      <a:pt x="120853" y="470396"/>
                    </a:cubicBezTo>
                    <a:cubicBezTo>
                      <a:pt x="119000" y="473971"/>
                      <a:pt x="115867" y="476291"/>
                      <a:pt x="111453" y="477399"/>
                    </a:cubicBezTo>
                    <a:cubicBezTo>
                      <a:pt x="109504" y="477887"/>
                      <a:pt x="107660" y="478050"/>
                      <a:pt x="105932" y="477887"/>
                    </a:cubicBezTo>
                    <a:cubicBezTo>
                      <a:pt x="103696" y="477678"/>
                      <a:pt x="101651" y="476931"/>
                      <a:pt x="99778" y="475660"/>
                    </a:cubicBezTo>
                    <a:cubicBezTo>
                      <a:pt x="96455" y="473387"/>
                      <a:pt x="94085" y="469442"/>
                      <a:pt x="92671" y="463787"/>
                    </a:cubicBezTo>
                    <a:lnTo>
                      <a:pt x="90321" y="454396"/>
                    </a:lnTo>
                    <a:cubicBezTo>
                      <a:pt x="88927" y="448759"/>
                      <a:pt x="89155" y="444153"/>
                      <a:pt x="91009" y="440572"/>
                    </a:cubicBezTo>
                    <a:cubicBezTo>
                      <a:pt x="92852" y="436988"/>
                      <a:pt x="95997" y="434647"/>
                      <a:pt x="100438" y="433541"/>
                    </a:cubicBezTo>
                    <a:cubicBezTo>
                      <a:pt x="102368" y="433054"/>
                      <a:pt x="104203" y="432891"/>
                      <a:pt x="105932" y="433062"/>
                    </a:cubicBezTo>
                    <a:close/>
                    <a:moveTo>
                      <a:pt x="224372" y="414465"/>
                    </a:moveTo>
                    <a:cubicBezTo>
                      <a:pt x="226522" y="413930"/>
                      <a:pt x="228385" y="414121"/>
                      <a:pt x="229961" y="415038"/>
                    </a:cubicBezTo>
                    <a:cubicBezTo>
                      <a:pt x="231537" y="415965"/>
                      <a:pt x="232578" y="417417"/>
                      <a:pt x="233066" y="419384"/>
                    </a:cubicBezTo>
                    <a:lnTo>
                      <a:pt x="233725" y="422022"/>
                    </a:lnTo>
                    <a:cubicBezTo>
                      <a:pt x="234212" y="423990"/>
                      <a:pt x="233983" y="425747"/>
                      <a:pt x="233028" y="427266"/>
                    </a:cubicBezTo>
                    <a:cubicBezTo>
                      <a:pt x="232072" y="428785"/>
                      <a:pt x="230534" y="429826"/>
                      <a:pt x="228404" y="430352"/>
                    </a:cubicBezTo>
                    <a:cubicBezTo>
                      <a:pt x="226273" y="430887"/>
                      <a:pt x="224420" y="430696"/>
                      <a:pt x="222853" y="429798"/>
                    </a:cubicBezTo>
                    <a:cubicBezTo>
                      <a:pt x="221277" y="428900"/>
                      <a:pt x="220245" y="427467"/>
                      <a:pt x="219758" y="425518"/>
                    </a:cubicBezTo>
                    <a:cubicBezTo>
                      <a:pt x="219758" y="425518"/>
                      <a:pt x="219098" y="422882"/>
                      <a:pt x="219098" y="422882"/>
                    </a:cubicBezTo>
                    <a:cubicBezTo>
                      <a:pt x="218611" y="420923"/>
                      <a:pt x="218841" y="419165"/>
                      <a:pt x="219806" y="417608"/>
                    </a:cubicBezTo>
                    <a:cubicBezTo>
                      <a:pt x="220762" y="416032"/>
                      <a:pt x="222280" y="414990"/>
                      <a:pt x="224372" y="414465"/>
                    </a:cubicBezTo>
                    <a:close/>
                    <a:moveTo>
                      <a:pt x="345255" y="378871"/>
                    </a:moveTo>
                    <a:cubicBezTo>
                      <a:pt x="345255" y="378871"/>
                      <a:pt x="348140" y="390411"/>
                      <a:pt x="348140" y="390411"/>
                    </a:cubicBezTo>
                    <a:lnTo>
                      <a:pt x="358686" y="387774"/>
                    </a:lnTo>
                    <a:lnTo>
                      <a:pt x="360530" y="395159"/>
                    </a:lnTo>
                    <a:lnTo>
                      <a:pt x="349984" y="397795"/>
                    </a:lnTo>
                    <a:lnTo>
                      <a:pt x="353013" y="409920"/>
                    </a:lnTo>
                    <a:lnTo>
                      <a:pt x="344930" y="411934"/>
                    </a:lnTo>
                    <a:lnTo>
                      <a:pt x="341901" y="399811"/>
                    </a:lnTo>
                    <a:lnTo>
                      <a:pt x="331298" y="402458"/>
                    </a:lnTo>
                    <a:lnTo>
                      <a:pt x="329453" y="395083"/>
                    </a:lnTo>
                    <a:lnTo>
                      <a:pt x="340057" y="392436"/>
                    </a:lnTo>
                    <a:lnTo>
                      <a:pt x="337172" y="380896"/>
                    </a:lnTo>
                    <a:close/>
                    <a:moveTo>
                      <a:pt x="478866" y="367958"/>
                    </a:moveTo>
                    <a:lnTo>
                      <a:pt x="480537" y="374665"/>
                    </a:lnTo>
                    <a:cubicBezTo>
                      <a:pt x="480537" y="374665"/>
                      <a:pt x="465003" y="378553"/>
                      <a:pt x="465003" y="378553"/>
                    </a:cubicBezTo>
                    <a:lnTo>
                      <a:pt x="454295" y="381228"/>
                    </a:lnTo>
                    <a:lnTo>
                      <a:pt x="452622" y="374512"/>
                    </a:lnTo>
                    <a:cubicBezTo>
                      <a:pt x="452622" y="374512"/>
                      <a:pt x="465003" y="371426"/>
                      <a:pt x="465003" y="371426"/>
                    </a:cubicBezTo>
                    <a:close/>
                    <a:moveTo>
                      <a:pt x="475712" y="355338"/>
                    </a:moveTo>
                    <a:lnTo>
                      <a:pt x="477384" y="362044"/>
                    </a:lnTo>
                    <a:lnTo>
                      <a:pt x="465003" y="365131"/>
                    </a:lnTo>
                    <a:lnTo>
                      <a:pt x="451140" y="368598"/>
                    </a:lnTo>
                    <a:lnTo>
                      <a:pt x="449469" y="361891"/>
                    </a:lnTo>
                    <a:lnTo>
                      <a:pt x="465003" y="358012"/>
                    </a:lnTo>
                    <a:close/>
                    <a:moveTo>
                      <a:pt x="78027" y="317687"/>
                    </a:moveTo>
                    <a:cubicBezTo>
                      <a:pt x="78027" y="317687"/>
                      <a:pt x="88679" y="360334"/>
                      <a:pt x="88679" y="360334"/>
                    </a:cubicBezTo>
                    <a:lnTo>
                      <a:pt x="80120" y="362474"/>
                    </a:lnTo>
                    <a:lnTo>
                      <a:pt x="71358" y="327383"/>
                    </a:lnTo>
                    <a:lnTo>
                      <a:pt x="62694" y="329543"/>
                    </a:lnTo>
                    <a:lnTo>
                      <a:pt x="61184" y="323514"/>
                    </a:lnTo>
                    <a:close/>
                    <a:moveTo>
                      <a:pt x="190365" y="287756"/>
                    </a:moveTo>
                    <a:cubicBezTo>
                      <a:pt x="194769" y="286656"/>
                      <a:pt x="198505" y="286924"/>
                      <a:pt x="201580" y="288594"/>
                    </a:cubicBezTo>
                    <a:cubicBezTo>
                      <a:pt x="204667" y="290249"/>
                      <a:pt x="206672" y="292981"/>
                      <a:pt x="207627" y="296793"/>
                    </a:cubicBezTo>
                    <a:cubicBezTo>
                      <a:pt x="208268" y="299373"/>
                      <a:pt x="208153" y="301921"/>
                      <a:pt x="207284" y="304445"/>
                    </a:cubicBezTo>
                    <a:cubicBezTo>
                      <a:pt x="206414" y="306985"/>
                      <a:pt x="204782" y="310425"/>
                      <a:pt x="202412" y="314770"/>
                    </a:cubicBezTo>
                    <a:lnTo>
                      <a:pt x="196890" y="324956"/>
                    </a:lnTo>
                    <a:lnTo>
                      <a:pt x="196985" y="325089"/>
                    </a:lnTo>
                    <a:lnTo>
                      <a:pt x="214916" y="320609"/>
                    </a:lnTo>
                    <a:cubicBezTo>
                      <a:pt x="214916" y="320609"/>
                      <a:pt x="216550" y="327162"/>
                      <a:pt x="216550" y="327162"/>
                    </a:cubicBezTo>
                    <a:lnTo>
                      <a:pt x="187442" y="334442"/>
                    </a:lnTo>
                    <a:lnTo>
                      <a:pt x="186037" y="328843"/>
                    </a:lnTo>
                    <a:lnTo>
                      <a:pt x="196145" y="310616"/>
                    </a:lnTo>
                    <a:cubicBezTo>
                      <a:pt x="197569" y="307826"/>
                      <a:pt x="198505" y="305552"/>
                      <a:pt x="198943" y="303755"/>
                    </a:cubicBezTo>
                    <a:cubicBezTo>
                      <a:pt x="199392" y="301979"/>
                      <a:pt x="199449" y="300412"/>
                      <a:pt x="199117" y="299067"/>
                    </a:cubicBezTo>
                    <a:cubicBezTo>
                      <a:pt x="198667" y="297280"/>
                      <a:pt x="197808" y="295932"/>
                      <a:pt x="196556" y="295014"/>
                    </a:cubicBezTo>
                    <a:cubicBezTo>
                      <a:pt x="195303" y="294127"/>
                      <a:pt x="193795" y="293897"/>
                      <a:pt x="192017" y="294337"/>
                    </a:cubicBezTo>
                    <a:cubicBezTo>
                      <a:pt x="190040" y="294833"/>
                      <a:pt x="188713" y="295875"/>
                      <a:pt x="188025" y="297470"/>
                    </a:cubicBezTo>
                    <a:cubicBezTo>
                      <a:pt x="187327" y="299056"/>
                      <a:pt x="187270" y="300977"/>
                      <a:pt x="187824" y="303193"/>
                    </a:cubicBezTo>
                    <a:lnTo>
                      <a:pt x="179504" y="305275"/>
                    </a:lnTo>
                    <a:lnTo>
                      <a:pt x="179408" y="305114"/>
                    </a:lnTo>
                    <a:cubicBezTo>
                      <a:pt x="178347" y="301293"/>
                      <a:pt x="178786" y="297720"/>
                      <a:pt x="180754" y="294404"/>
                    </a:cubicBezTo>
                    <a:cubicBezTo>
                      <a:pt x="182712" y="291081"/>
                      <a:pt x="185922" y="288864"/>
                      <a:pt x="190365" y="287756"/>
                    </a:cubicBezTo>
                    <a:close/>
                    <a:moveTo>
                      <a:pt x="310218" y="257222"/>
                    </a:moveTo>
                    <a:cubicBezTo>
                      <a:pt x="314631" y="256115"/>
                      <a:pt x="318415" y="256285"/>
                      <a:pt x="321577" y="257739"/>
                    </a:cubicBezTo>
                    <a:cubicBezTo>
                      <a:pt x="324729" y="259190"/>
                      <a:pt x="326793" y="261874"/>
                      <a:pt x="327768" y="265781"/>
                    </a:cubicBezTo>
                    <a:cubicBezTo>
                      <a:pt x="328226" y="267635"/>
                      <a:pt x="328082" y="269546"/>
                      <a:pt x="327329" y="271515"/>
                    </a:cubicBezTo>
                    <a:cubicBezTo>
                      <a:pt x="326574" y="273473"/>
                      <a:pt x="325293" y="275173"/>
                      <a:pt x="323468" y="276625"/>
                    </a:cubicBezTo>
                    <a:cubicBezTo>
                      <a:pt x="326038" y="276882"/>
                      <a:pt x="328168" y="277723"/>
                      <a:pt x="329841" y="279149"/>
                    </a:cubicBezTo>
                    <a:cubicBezTo>
                      <a:pt x="331513" y="280570"/>
                      <a:pt x="332639" y="282443"/>
                      <a:pt x="333213" y="284735"/>
                    </a:cubicBezTo>
                    <a:cubicBezTo>
                      <a:pt x="334187" y="288651"/>
                      <a:pt x="333537" y="292071"/>
                      <a:pt x="331254" y="295025"/>
                    </a:cubicBezTo>
                    <a:cubicBezTo>
                      <a:pt x="328971" y="297958"/>
                      <a:pt x="325618" y="299993"/>
                      <a:pt x="321186" y="301091"/>
                    </a:cubicBezTo>
                    <a:cubicBezTo>
                      <a:pt x="317211" y="302085"/>
                      <a:pt x="313553" y="301893"/>
                      <a:pt x="310190" y="300499"/>
                    </a:cubicBezTo>
                    <a:cubicBezTo>
                      <a:pt x="306827" y="299103"/>
                      <a:pt x="304706" y="296485"/>
                      <a:pt x="303856" y="292646"/>
                    </a:cubicBezTo>
                    <a:lnTo>
                      <a:pt x="303865" y="292446"/>
                    </a:lnTo>
                    <a:lnTo>
                      <a:pt x="312148" y="290373"/>
                    </a:lnTo>
                    <a:cubicBezTo>
                      <a:pt x="312569" y="292016"/>
                      <a:pt x="313495" y="293218"/>
                      <a:pt x="314928" y="293993"/>
                    </a:cubicBezTo>
                    <a:cubicBezTo>
                      <a:pt x="316371" y="294766"/>
                      <a:pt x="317976" y="294929"/>
                      <a:pt x="319771" y="294480"/>
                    </a:cubicBezTo>
                    <a:cubicBezTo>
                      <a:pt x="321740" y="293985"/>
                      <a:pt x="323173" y="293048"/>
                      <a:pt x="324042" y="291671"/>
                    </a:cubicBezTo>
                    <a:cubicBezTo>
                      <a:pt x="324912" y="290296"/>
                      <a:pt x="325112" y="288672"/>
                      <a:pt x="324645" y="286800"/>
                    </a:cubicBezTo>
                    <a:cubicBezTo>
                      <a:pt x="324079" y="284544"/>
                      <a:pt x="323115" y="283035"/>
                      <a:pt x="321720" y="282281"/>
                    </a:cubicBezTo>
                    <a:cubicBezTo>
                      <a:pt x="320335" y="281507"/>
                      <a:pt x="318558" y="281402"/>
                      <a:pt x="316371" y="281947"/>
                    </a:cubicBezTo>
                    <a:lnTo>
                      <a:pt x="311565" y="283150"/>
                    </a:lnTo>
                    <a:cubicBezTo>
                      <a:pt x="311565" y="283150"/>
                      <a:pt x="309961" y="276731"/>
                      <a:pt x="309961" y="276731"/>
                    </a:cubicBezTo>
                    <a:lnTo>
                      <a:pt x="314766" y="275526"/>
                    </a:lnTo>
                    <a:cubicBezTo>
                      <a:pt x="316801" y="275031"/>
                      <a:pt x="318166" y="274122"/>
                      <a:pt x="318873" y="272804"/>
                    </a:cubicBezTo>
                    <a:cubicBezTo>
                      <a:pt x="319590" y="271504"/>
                      <a:pt x="319704" y="269899"/>
                      <a:pt x="319226" y="267999"/>
                    </a:cubicBezTo>
                    <a:cubicBezTo>
                      <a:pt x="318797" y="266288"/>
                      <a:pt x="317976" y="265028"/>
                      <a:pt x="316735" y="264234"/>
                    </a:cubicBezTo>
                    <a:cubicBezTo>
                      <a:pt x="315502" y="263451"/>
                      <a:pt x="313964" y="263289"/>
                      <a:pt x="312100" y="263757"/>
                    </a:cubicBezTo>
                    <a:cubicBezTo>
                      <a:pt x="310504" y="264149"/>
                      <a:pt x="309263" y="264962"/>
                      <a:pt x="308413" y="266164"/>
                    </a:cubicBezTo>
                    <a:cubicBezTo>
                      <a:pt x="307542" y="267369"/>
                      <a:pt x="307314" y="268744"/>
                      <a:pt x="307695" y="270272"/>
                    </a:cubicBezTo>
                    <a:lnTo>
                      <a:pt x="299404" y="272336"/>
                    </a:lnTo>
                    <a:lnTo>
                      <a:pt x="299299" y="272174"/>
                    </a:lnTo>
                    <a:cubicBezTo>
                      <a:pt x="298353" y="268859"/>
                      <a:pt x="298936" y="265792"/>
                      <a:pt x="301076" y="262955"/>
                    </a:cubicBezTo>
                    <a:cubicBezTo>
                      <a:pt x="303206" y="260116"/>
                      <a:pt x="306253" y="258215"/>
                      <a:pt x="310218" y="257222"/>
                    </a:cubicBezTo>
                    <a:close/>
                    <a:moveTo>
                      <a:pt x="442444" y="247090"/>
                    </a:moveTo>
                    <a:cubicBezTo>
                      <a:pt x="442444" y="247090"/>
                      <a:pt x="444088" y="253672"/>
                      <a:pt x="444088" y="253672"/>
                    </a:cubicBezTo>
                    <a:lnTo>
                      <a:pt x="427580" y="257799"/>
                    </a:lnTo>
                    <a:lnTo>
                      <a:pt x="425936" y="251208"/>
                    </a:lnTo>
                    <a:close/>
                    <a:moveTo>
                      <a:pt x="48683" y="213573"/>
                    </a:moveTo>
                    <a:lnTo>
                      <a:pt x="48301" y="214938"/>
                    </a:lnTo>
                    <a:lnTo>
                      <a:pt x="47804" y="216476"/>
                    </a:lnTo>
                    <a:lnTo>
                      <a:pt x="42894" y="231380"/>
                    </a:lnTo>
                    <a:lnTo>
                      <a:pt x="47804" y="230157"/>
                    </a:lnTo>
                    <a:lnTo>
                      <a:pt x="52705" y="228934"/>
                    </a:lnTo>
                    <a:lnTo>
                      <a:pt x="48874" y="213582"/>
                    </a:lnTo>
                    <a:close/>
                    <a:moveTo>
                      <a:pt x="54540" y="200025"/>
                    </a:moveTo>
                    <a:cubicBezTo>
                      <a:pt x="54540" y="200025"/>
                      <a:pt x="61236" y="226804"/>
                      <a:pt x="61236" y="226804"/>
                    </a:cubicBezTo>
                    <a:lnTo>
                      <a:pt x="66061" y="225591"/>
                    </a:lnTo>
                    <a:lnTo>
                      <a:pt x="67713" y="232212"/>
                    </a:lnTo>
                    <a:lnTo>
                      <a:pt x="62879" y="233425"/>
                    </a:lnTo>
                    <a:lnTo>
                      <a:pt x="65201" y="242672"/>
                    </a:lnTo>
                    <a:lnTo>
                      <a:pt x="56670" y="244812"/>
                    </a:lnTo>
                    <a:lnTo>
                      <a:pt x="54357" y="235546"/>
                    </a:lnTo>
                    <a:lnTo>
                      <a:pt x="47804" y="237188"/>
                    </a:lnTo>
                    <a:lnTo>
                      <a:pt x="36962" y="239892"/>
                    </a:lnTo>
                    <a:lnTo>
                      <a:pt x="35299" y="234858"/>
                    </a:lnTo>
                    <a:lnTo>
                      <a:pt x="45940" y="202184"/>
                    </a:lnTo>
                    <a:lnTo>
                      <a:pt x="47804" y="201717"/>
                    </a:lnTo>
                    <a:close/>
                    <a:moveTo>
                      <a:pt x="176738" y="169433"/>
                    </a:moveTo>
                    <a:lnTo>
                      <a:pt x="178459" y="176293"/>
                    </a:lnTo>
                    <a:lnTo>
                      <a:pt x="161683" y="180477"/>
                    </a:lnTo>
                    <a:lnTo>
                      <a:pt x="162963" y="190605"/>
                    </a:lnTo>
                    <a:cubicBezTo>
                      <a:pt x="163593" y="189820"/>
                      <a:pt x="164415" y="189113"/>
                      <a:pt x="165446" y="188445"/>
                    </a:cubicBezTo>
                    <a:cubicBezTo>
                      <a:pt x="166460" y="187796"/>
                      <a:pt x="167635" y="187280"/>
                      <a:pt x="168982" y="186935"/>
                    </a:cubicBezTo>
                    <a:cubicBezTo>
                      <a:pt x="173070" y="185845"/>
                      <a:pt x="176558" y="186287"/>
                      <a:pt x="179432" y="188273"/>
                    </a:cubicBezTo>
                    <a:cubicBezTo>
                      <a:pt x="182338" y="190242"/>
                      <a:pt x="184344" y="193499"/>
                      <a:pt x="185481" y="198027"/>
                    </a:cubicBezTo>
                    <a:cubicBezTo>
                      <a:pt x="186502" y="202125"/>
                      <a:pt x="186110" y="205852"/>
                      <a:pt x="184324" y="209177"/>
                    </a:cubicBezTo>
                    <a:cubicBezTo>
                      <a:pt x="182527" y="212510"/>
                      <a:pt x="179308" y="214756"/>
                      <a:pt x="174656" y="215922"/>
                    </a:cubicBezTo>
                    <a:cubicBezTo>
                      <a:pt x="170749" y="216896"/>
                      <a:pt x="167118" y="216665"/>
                      <a:pt x="163794" y="215224"/>
                    </a:cubicBezTo>
                    <a:cubicBezTo>
                      <a:pt x="160460" y="213791"/>
                      <a:pt x="158387" y="211183"/>
                      <a:pt x="157536" y="207408"/>
                    </a:cubicBezTo>
                    <a:lnTo>
                      <a:pt x="157565" y="207236"/>
                    </a:lnTo>
                    <a:lnTo>
                      <a:pt x="165687" y="204782"/>
                    </a:lnTo>
                    <a:cubicBezTo>
                      <a:pt x="166163" y="206674"/>
                      <a:pt x="167072" y="208021"/>
                      <a:pt x="168418" y="208814"/>
                    </a:cubicBezTo>
                    <a:cubicBezTo>
                      <a:pt x="169755" y="209616"/>
                      <a:pt x="171294" y="209787"/>
                      <a:pt x="173024" y="209359"/>
                    </a:cubicBezTo>
                    <a:cubicBezTo>
                      <a:pt x="175019" y="208860"/>
                      <a:pt x="176319" y="207781"/>
                      <a:pt x="176901" y="206129"/>
                    </a:cubicBezTo>
                    <a:cubicBezTo>
                      <a:pt x="177494" y="204485"/>
                      <a:pt x="177504" y="202516"/>
                      <a:pt x="176931" y="200225"/>
                    </a:cubicBezTo>
                    <a:cubicBezTo>
                      <a:pt x="176319" y="197770"/>
                      <a:pt x="175325" y="195916"/>
                      <a:pt x="173931" y="194683"/>
                    </a:cubicBezTo>
                    <a:cubicBezTo>
                      <a:pt x="172544" y="193450"/>
                      <a:pt x="170854" y="193088"/>
                      <a:pt x="168867" y="193584"/>
                    </a:cubicBezTo>
                    <a:cubicBezTo>
                      <a:pt x="167233" y="193995"/>
                      <a:pt x="166039" y="194608"/>
                      <a:pt x="165333" y="195439"/>
                    </a:cubicBezTo>
                    <a:cubicBezTo>
                      <a:pt x="164606" y="196250"/>
                      <a:pt x="164196" y="197225"/>
                      <a:pt x="164081" y="198361"/>
                    </a:cubicBezTo>
                    <a:cubicBezTo>
                      <a:pt x="164081" y="198361"/>
                      <a:pt x="156429" y="199737"/>
                      <a:pt x="156429" y="199737"/>
                    </a:cubicBezTo>
                    <a:lnTo>
                      <a:pt x="152961" y="175366"/>
                    </a:lnTo>
                    <a:close/>
                    <a:moveTo>
                      <a:pt x="288468" y="163280"/>
                    </a:moveTo>
                    <a:cubicBezTo>
                      <a:pt x="288077" y="163299"/>
                      <a:pt x="287684" y="163356"/>
                      <a:pt x="287274" y="163462"/>
                    </a:cubicBezTo>
                    <a:cubicBezTo>
                      <a:pt x="285687" y="163852"/>
                      <a:pt x="284407" y="164435"/>
                      <a:pt x="283414" y="165229"/>
                    </a:cubicBezTo>
                    <a:cubicBezTo>
                      <a:pt x="282429" y="166021"/>
                      <a:pt x="281742" y="166919"/>
                      <a:pt x="281369" y="167952"/>
                    </a:cubicBezTo>
                    <a:lnTo>
                      <a:pt x="282077" y="170798"/>
                    </a:lnTo>
                    <a:cubicBezTo>
                      <a:pt x="282917" y="174180"/>
                      <a:pt x="284177" y="176625"/>
                      <a:pt x="285849" y="178135"/>
                    </a:cubicBezTo>
                    <a:cubicBezTo>
                      <a:pt x="286681" y="178881"/>
                      <a:pt x="287550" y="179387"/>
                      <a:pt x="288468" y="179634"/>
                    </a:cubicBezTo>
                    <a:cubicBezTo>
                      <a:pt x="289403" y="179892"/>
                      <a:pt x="290378" y="179892"/>
                      <a:pt x="291400" y="179645"/>
                    </a:cubicBezTo>
                    <a:cubicBezTo>
                      <a:pt x="293158" y="179204"/>
                      <a:pt x="294371" y="178040"/>
                      <a:pt x="295041" y="176167"/>
                    </a:cubicBezTo>
                    <a:cubicBezTo>
                      <a:pt x="295699" y="174296"/>
                      <a:pt x="295738" y="172211"/>
                      <a:pt x="295165" y="169920"/>
                    </a:cubicBezTo>
                    <a:cubicBezTo>
                      <a:pt x="294573" y="167569"/>
                      <a:pt x="293570" y="165774"/>
                      <a:pt x="292126" y="164590"/>
                    </a:cubicBezTo>
                    <a:cubicBezTo>
                      <a:pt x="291017" y="163652"/>
                      <a:pt x="289796" y="163221"/>
                      <a:pt x="288468" y="163280"/>
                    </a:cubicBezTo>
                    <a:close/>
                    <a:moveTo>
                      <a:pt x="288468" y="141203"/>
                    </a:moveTo>
                    <a:lnTo>
                      <a:pt x="288516" y="141203"/>
                    </a:lnTo>
                    <a:cubicBezTo>
                      <a:pt x="289949" y="141165"/>
                      <a:pt x="291420" y="141260"/>
                      <a:pt x="292929" y="141509"/>
                    </a:cubicBezTo>
                    <a:lnTo>
                      <a:pt x="292968" y="148168"/>
                    </a:lnTo>
                    <a:cubicBezTo>
                      <a:pt x="291573" y="148043"/>
                      <a:pt x="290330" y="147984"/>
                      <a:pt x="289279" y="148013"/>
                    </a:cubicBezTo>
                    <a:cubicBezTo>
                      <a:pt x="289012" y="148024"/>
                      <a:pt x="288745" y="148032"/>
                      <a:pt x="288468" y="148062"/>
                    </a:cubicBezTo>
                    <a:cubicBezTo>
                      <a:pt x="287618" y="148138"/>
                      <a:pt x="286699" y="148301"/>
                      <a:pt x="285696" y="148548"/>
                    </a:cubicBezTo>
                    <a:cubicBezTo>
                      <a:pt x="283099" y="149198"/>
                      <a:pt x="281264" y="150689"/>
                      <a:pt x="280166" y="153029"/>
                    </a:cubicBezTo>
                    <a:cubicBezTo>
                      <a:pt x="279086" y="155361"/>
                      <a:pt x="279019" y="158235"/>
                      <a:pt x="280004" y="161646"/>
                    </a:cubicBezTo>
                    <a:lnTo>
                      <a:pt x="280128" y="161760"/>
                    </a:lnTo>
                    <a:cubicBezTo>
                      <a:pt x="280834" y="160528"/>
                      <a:pt x="281856" y="159449"/>
                      <a:pt x="283174" y="158514"/>
                    </a:cubicBezTo>
                    <a:cubicBezTo>
                      <a:pt x="284502" y="157576"/>
                      <a:pt x="286079" y="156890"/>
                      <a:pt x="287905" y="156429"/>
                    </a:cubicBezTo>
                    <a:lnTo>
                      <a:pt x="288468" y="156296"/>
                    </a:lnTo>
                    <a:cubicBezTo>
                      <a:pt x="292039" y="155532"/>
                      <a:pt x="295174" y="156191"/>
                      <a:pt x="297867" y="158254"/>
                    </a:cubicBezTo>
                    <a:cubicBezTo>
                      <a:pt x="300706" y="160414"/>
                      <a:pt x="302644" y="163605"/>
                      <a:pt x="303695" y="167789"/>
                    </a:cubicBezTo>
                    <a:cubicBezTo>
                      <a:pt x="304765" y="172089"/>
                      <a:pt x="304326" y="175977"/>
                      <a:pt x="302349" y="179425"/>
                    </a:cubicBezTo>
                    <a:cubicBezTo>
                      <a:pt x="300381" y="182883"/>
                      <a:pt x="297286" y="185146"/>
                      <a:pt x="293044" y="186198"/>
                    </a:cubicBezTo>
                    <a:cubicBezTo>
                      <a:pt x="291458" y="186599"/>
                      <a:pt x="289939" y="186781"/>
                      <a:pt x="288468" y="186741"/>
                    </a:cubicBezTo>
                    <a:cubicBezTo>
                      <a:pt x="285745" y="186686"/>
                      <a:pt x="283223" y="185892"/>
                      <a:pt x="280892" y="184363"/>
                    </a:cubicBezTo>
                    <a:cubicBezTo>
                      <a:pt x="277300" y="182023"/>
                      <a:pt x="274816" y="178135"/>
                      <a:pt x="273469" y="172727"/>
                    </a:cubicBezTo>
                    <a:lnTo>
                      <a:pt x="271387" y="164416"/>
                    </a:lnTo>
                    <a:cubicBezTo>
                      <a:pt x="270001" y="158837"/>
                      <a:pt x="270498" y="153984"/>
                      <a:pt x="272885" y="149876"/>
                    </a:cubicBezTo>
                    <a:cubicBezTo>
                      <a:pt x="275293" y="145769"/>
                      <a:pt x="278982" y="143103"/>
                      <a:pt x="283958" y="141853"/>
                    </a:cubicBezTo>
                    <a:cubicBezTo>
                      <a:pt x="285545" y="141460"/>
                      <a:pt x="287043" y="141241"/>
                      <a:pt x="288468" y="141203"/>
                    </a:cubicBezTo>
                    <a:close/>
                    <a:moveTo>
                      <a:pt x="417336" y="120015"/>
                    </a:moveTo>
                    <a:lnTo>
                      <a:pt x="411700" y="138062"/>
                    </a:lnTo>
                    <a:lnTo>
                      <a:pt x="425570" y="151618"/>
                    </a:lnTo>
                    <a:lnTo>
                      <a:pt x="415950" y="154026"/>
                    </a:lnTo>
                    <a:lnTo>
                      <a:pt x="408135" y="144807"/>
                    </a:lnTo>
                    <a:lnTo>
                      <a:pt x="405565" y="156623"/>
                    </a:lnTo>
                    <a:lnTo>
                      <a:pt x="395917" y="159031"/>
                    </a:lnTo>
                    <a:lnTo>
                      <a:pt x="401773" y="140546"/>
                    </a:lnTo>
                    <a:lnTo>
                      <a:pt x="388284" y="127277"/>
                    </a:lnTo>
                    <a:lnTo>
                      <a:pt x="397894" y="124869"/>
                    </a:lnTo>
                    <a:cubicBezTo>
                      <a:pt x="397894" y="124869"/>
                      <a:pt x="405165" y="133763"/>
                      <a:pt x="405165" y="133763"/>
                    </a:cubicBezTo>
                    <a:lnTo>
                      <a:pt x="405337" y="133714"/>
                    </a:lnTo>
                    <a:lnTo>
                      <a:pt x="407676" y="122423"/>
                    </a:lnTo>
                    <a:close/>
                    <a:moveTo>
                      <a:pt x="30122" y="84716"/>
                    </a:moveTo>
                    <a:cubicBezTo>
                      <a:pt x="30122" y="84716"/>
                      <a:pt x="31774" y="91297"/>
                      <a:pt x="31774" y="91297"/>
                    </a:cubicBezTo>
                    <a:cubicBezTo>
                      <a:pt x="28536" y="97796"/>
                      <a:pt x="26673" y="103554"/>
                      <a:pt x="26156" y="108609"/>
                    </a:cubicBezTo>
                    <a:cubicBezTo>
                      <a:pt x="25641" y="113653"/>
                      <a:pt x="25850" y="119539"/>
                      <a:pt x="26758" y="126253"/>
                    </a:cubicBezTo>
                    <a:lnTo>
                      <a:pt x="27436" y="130695"/>
                    </a:lnTo>
                    <a:lnTo>
                      <a:pt x="18876" y="132836"/>
                    </a:lnTo>
                    <a:lnTo>
                      <a:pt x="18208" y="128394"/>
                    </a:lnTo>
                    <a:cubicBezTo>
                      <a:pt x="17301" y="121965"/>
                      <a:pt x="17290" y="115852"/>
                      <a:pt x="18170" y="110062"/>
                    </a:cubicBezTo>
                    <a:cubicBezTo>
                      <a:pt x="19059" y="104272"/>
                      <a:pt x="20836" y="98711"/>
                      <a:pt x="23550" y="93362"/>
                    </a:cubicBezTo>
                    <a:lnTo>
                      <a:pt x="1643" y="98825"/>
                    </a:lnTo>
                    <a:lnTo>
                      <a:pt x="0" y="92244"/>
                    </a:lnTo>
                    <a:close/>
                    <a:moveTo>
                      <a:pt x="141166" y="81547"/>
                    </a:moveTo>
                    <a:cubicBezTo>
                      <a:pt x="140650" y="81566"/>
                      <a:pt x="140105" y="81634"/>
                      <a:pt x="139550" y="81777"/>
                    </a:cubicBezTo>
                    <a:cubicBezTo>
                      <a:pt x="137755" y="82227"/>
                      <a:pt x="136465" y="83164"/>
                      <a:pt x="135671" y="84586"/>
                    </a:cubicBezTo>
                    <a:cubicBezTo>
                      <a:pt x="134859" y="86011"/>
                      <a:pt x="134707" y="87682"/>
                      <a:pt x="135184" y="89592"/>
                    </a:cubicBezTo>
                    <a:cubicBezTo>
                      <a:pt x="135681" y="91550"/>
                      <a:pt x="136617" y="92955"/>
                      <a:pt x="137975" y="93795"/>
                    </a:cubicBezTo>
                    <a:cubicBezTo>
                      <a:pt x="138929" y="94388"/>
                      <a:pt x="139990" y="94675"/>
                      <a:pt x="141166" y="94637"/>
                    </a:cubicBezTo>
                    <a:cubicBezTo>
                      <a:pt x="141682" y="94618"/>
                      <a:pt x="142215" y="94542"/>
                      <a:pt x="142770" y="94398"/>
                    </a:cubicBezTo>
                    <a:cubicBezTo>
                      <a:pt x="144538" y="93957"/>
                      <a:pt x="145837" y="93031"/>
                      <a:pt x="146639" y="91617"/>
                    </a:cubicBezTo>
                    <a:cubicBezTo>
                      <a:pt x="147461" y="90222"/>
                      <a:pt x="147622" y="88541"/>
                      <a:pt x="147136" y="86601"/>
                    </a:cubicBezTo>
                    <a:cubicBezTo>
                      <a:pt x="146658" y="84700"/>
                      <a:pt x="145722" y="83297"/>
                      <a:pt x="144318" y="82427"/>
                    </a:cubicBezTo>
                    <a:cubicBezTo>
                      <a:pt x="143352" y="81826"/>
                      <a:pt x="142303" y="81528"/>
                      <a:pt x="141166" y="81547"/>
                    </a:cubicBezTo>
                    <a:close/>
                    <a:moveTo>
                      <a:pt x="135032" y="63683"/>
                    </a:moveTo>
                    <a:cubicBezTo>
                      <a:pt x="133465" y="64075"/>
                      <a:pt x="132375" y="64888"/>
                      <a:pt x="131765" y="66128"/>
                    </a:cubicBezTo>
                    <a:cubicBezTo>
                      <a:pt x="131134" y="67371"/>
                      <a:pt x="131039" y="68880"/>
                      <a:pt x="131477" y="70638"/>
                    </a:cubicBezTo>
                    <a:cubicBezTo>
                      <a:pt x="131927" y="72415"/>
                      <a:pt x="132720" y="73714"/>
                      <a:pt x="133866" y="74527"/>
                    </a:cubicBezTo>
                    <a:cubicBezTo>
                      <a:pt x="135023" y="75356"/>
                      <a:pt x="136378" y="75567"/>
                      <a:pt x="137965" y="75177"/>
                    </a:cubicBezTo>
                    <a:cubicBezTo>
                      <a:pt x="139464" y="74803"/>
                      <a:pt x="140525" y="74020"/>
                      <a:pt x="141166" y="72796"/>
                    </a:cubicBezTo>
                    <a:lnTo>
                      <a:pt x="141213" y="72693"/>
                    </a:lnTo>
                    <a:cubicBezTo>
                      <a:pt x="141843" y="71440"/>
                      <a:pt x="141939" y="69912"/>
                      <a:pt x="141499" y="68135"/>
                    </a:cubicBezTo>
                    <a:cubicBezTo>
                      <a:pt x="141403" y="67753"/>
                      <a:pt x="141289" y="67399"/>
                      <a:pt x="141166" y="67065"/>
                    </a:cubicBezTo>
                    <a:cubicBezTo>
                      <a:pt x="140697" y="65882"/>
                      <a:pt x="140009" y="64964"/>
                      <a:pt x="139092" y="64333"/>
                    </a:cubicBezTo>
                    <a:cubicBezTo>
                      <a:pt x="137936" y="63512"/>
                      <a:pt x="136569" y="63301"/>
                      <a:pt x="135032" y="63683"/>
                    </a:cubicBezTo>
                    <a:close/>
                    <a:moveTo>
                      <a:pt x="141166" y="56795"/>
                    </a:moveTo>
                    <a:cubicBezTo>
                      <a:pt x="142149" y="57004"/>
                      <a:pt x="143084" y="57329"/>
                      <a:pt x="143974" y="57760"/>
                    </a:cubicBezTo>
                    <a:cubicBezTo>
                      <a:pt x="146993" y="59222"/>
                      <a:pt x="148970" y="61830"/>
                      <a:pt x="149926" y="65622"/>
                    </a:cubicBezTo>
                    <a:cubicBezTo>
                      <a:pt x="150451" y="67753"/>
                      <a:pt x="150366" y="69768"/>
                      <a:pt x="149647" y="71689"/>
                    </a:cubicBezTo>
                    <a:cubicBezTo>
                      <a:pt x="148932" y="73609"/>
                      <a:pt x="147718" y="75280"/>
                      <a:pt x="145961" y="76694"/>
                    </a:cubicBezTo>
                    <a:cubicBezTo>
                      <a:pt x="148473" y="77086"/>
                      <a:pt x="150603" y="77994"/>
                      <a:pt x="152342" y="79456"/>
                    </a:cubicBezTo>
                    <a:cubicBezTo>
                      <a:pt x="154100" y="80897"/>
                      <a:pt x="155266" y="82771"/>
                      <a:pt x="155839" y="85063"/>
                    </a:cubicBezTo>
                    <a:cubicBezTo>
                      <a:pt x="156822" y="89009"/>
                      <a:pt x="156240" y="92373"/>
                      <a:pt x="154090" y="95162"/>
                    </a:cubicBezTo>
                    <a:cubicBezTo>
                      <a:pt x="151951" y="97941"/>
                      <a:pt x="148711" y="99881"/>
                      <a:pt x="144404" y="100961"/>
                    </a:cubicBezTo>
                    <a:cubicBezTo>
                      <a:pt x="143284" y="101237"/>
                      <a:pt x="142206" y="101438"/>
                      <a:pt x="141166" y="101543"/>
                    </a:cubicBezTo>
                    <a:cubicBezTo>
                      <a:pt x="138146" y="101868"/>
                      <a:pt x="135443" y="101495"/>
                      <a:pt x="133045" y="100416"/>
                    </a:cubicBezTo>
                    <a:cubicBezTo>
                      <a:pt x="129834" y="98965"/>
                      <a:pt x="127743" y="96279"/>
                      <a:pt x="126759" y="92324"/>
                    </a:cubicBezTo>
                    <a:cubicBezTo>
                      <a:pt x="126185" y="90014"/>
                      <a:pt x="126319" y="87825"/>
                      <a:pt x="127170" y="85732"/>
                    </a:cubicBezTo>
                    <a:cubicBezTo>
                      <a:pt x="128029" y="83630"/>
                      <a:pt x="129481" y="81815"/>
                      <a:pt x="131516" y="80268"/>
                    </a:cubicBezTo>
                    <a:cubicBezTo>
                      <a:pt x="129300" y="79846"/>
                      <a:pt x="127437" y="78958"/>
                      <a:pt x="125909" y="77612"/>
                    </a:cubicBezTo>
                    <a:cubicBezTo>
                      <a:pt x="124390" y="76255"/>
                      <a:pt x="123358" y="74516"/>
                      <a:pt x="122823" y="72396"/>
                    </a:cubicBezTo>
                    <a:cubicBezTo>
                      <a:pt x="121886" y="68604"/>
                      <a:pt x="122392" y="65365"/>
                      <a:pt x="124351" y="62662"/>
                    </a:cubicBezTo>
                    <a:cubicBezTo>
                      <a:pt x="126310" y="59967"/>
                      <a:pt x="129318" y="58114"/>
                      <a:pt x="133388" y="57091"/>
                    </a:cubicBezTo>
                    <a:cubicBezTo>
                      <a:pt x="136236" y="56384"/>
                      <a:pt x="138824" y="56289"/>
                      <a:pt x="141166" y="56795"/>
                    </a:cubicBezTo>
                    <a:close/>
                    <a:moveTo>
                      <a:pt x="257877" y="35319"/>
                    </a:moveTo>
                    <a:cubicBezTo>
                      <a:pt x="257036" y="35100"/>
                      <a:pt x="256158" y="35108"/>
                      <a:pt x="255231" y="35347"/>
                    </a:cubicBezTo>
                    <a:cubicBezTo>
                      <a:pt x="253512" y="35768"/>
                      <a:pt x="252307" y="36913"/>
                      <a:pt x="251620" y="38797"/>
                    </a:cubicBezTo>
                    <a:cubicBezTo>
                      <a:pt x="250942" y="40659"/>
                      <a:pt x="250894" y="42751"/>
                      <a:pt x="251467" y="45053"/>
                    </a:cubicBezTo>
                    <a:cubicBezTo>
                      <a:pt x="252068" y="47481"/>
                      <a:pt x="253043" y="49315"/>
                      <a:pt x="254410" y="50566"/>
                    </a:cubicBezTo>
                    <a:cubicBezTo>
                      <a:pt x="255432" y="51502"/>
                      <a:pt x="256588" y="51960"/>
                      <a:pt x="257877" y="51932"/>
                    </a:cubicBezTo>
                    <a:cubicBezTo>
                      <a:pt x="258288" y="51932"/>
                      <a:pt x="258728" y="51865"/>
                      <a:pt x="259167" y="51759"/>
                    </a:cubicBezTo>
                    <a:cubicBezTo>
                      <a:pt x="260580" y="51407"/>
                      <a:pt x="261746" y="50844"/>
                      <a:pt x="262653" y="50041"/>
                    </a:cubicBezTo>
                    <a:cubicBezTo>
                      <a:pt x="263590" y="49248"/>
                      <a:pt x="264260" y="48341"/>
                      <a:pt x="264679" y="47299"/>
                    </a:cubicBezTo>
                    <a:lnTo>
                      <a:pt x="263705" y="43373"/>
                    </a:lnTo>
                    <a:cubicBezTo>
                      <a:pt x="262921" y="40250"/>
                      <a:pt x="261775" y="38012"/>
                      <a:pt x="260283" y="36656"/>
                    </a:cubicBezTo>
                    <a:cubicBezTo>
                      <a:pt x="259531" y="35977"/>
                      <a:pt x="258728" y="35538"/>
                      <a:pt x="257877" y="35319"/>
                    </a:cubicBezTo>
                    <a:close/>
                    <a:moveTo>
                      <a:pt x="257877" y="28240"/>
                    </a:moveTo>
                    <a:cubicBezTo>
                      <a:pt x="260532" y="28297"/>
                      <a:pt x="262998" y="29090"/>
                      <a:pt x="265272" y="30608"/>
                    </a:cubicBezTo>
                    <a:cubicBezTo>
                      <a:pt x="268740" y="32930"/>
                      <a:pt x="271146" y="36800"/>
                      <a:pt x="272503" y="42226"/>
                    </a:cubicBezTo>
                    <a:lnTo>
                      <a:pt x="275025" y="52306"/>
                    </a:lnTo>
                    <a:cubicBezTo>
                      <a:pt x="276325" y="57493"/>
                      <a:pt x="275808" y="61934"/>
                      <a:pt x="273516" y="65661"/>
                    </a:cubicBezTo>
                    <a:cubicBezTo>
                      <a:pt x="271223" y="69395"/>
                      <a:pt x="267727" y="71842"/>
                      <a:pt x="263008" y="73016"/>
                    </a:cubicBezTo>
                    <a:cubicBezTo>
                      <a:pt x="261537" y="73379"/>
                      <a:pt x="259969" y="73619"/>
                      <a:pt x="258327" y="73714"/>
                    </a:cubicBezTo>
                    <a:lnTo>
                      <a:pt x="257877" y="73733"/>
                    </a:lnTo>
                    <a:cubicBezTo>
                      <a:pt x="256397" y="73771"/>
                      <a:pt x="254963" y="73695"/>
                      <a:pt x="253607" y="73465"/>
                    </a:cubicBezTo>
                    <a:lnTo>
                      <a:pt x="253063" y="67036"/>
                    </a:lnTo>
                    <a:cubicBezTo>
                      <a:pt x="254457" y="67209"/>
                      <a:pt x="255794" y="67255"/>
                      <a:pt x="257094" y="67160"/>
                    </a:cubicBezTo>
                    <a:lnTo>
                      <a:pt x="257877" y="67103"/>
                    </a:lnTo>
                    <a:cubicBezTo>
                      <a:pt x="258957" y="66989"/>
                      <a:pt x="260122" y="66768"/>
                      <a:pt x="261374" y="66454"/>
                    </a:cubicBezTo>
                    <a:cubicBezTo>
                      <a:pt x="263620" y="65891"/>
                      <a:pt x="265244" y="64600"/>
                      <a:pt x="266245" y="62576"/>
                    </a:cubicBezTo>
                    <a:cubicBezTo>
                      <a:pt x="267240" y="60549"/>
                      <a:pt x="267354" y="57989"/>
                      <a:pt x="266580" y="54885"/>
                    </a:cubicBezTo>
                    <a:lnTo>
                      <a:pt x="266055" y="52772"/>
                    </a:lnTo>
                    <a:cubicBezTo>
                      <a:pt x="265395" y="54225"/>
                      <a:pt x="264488" y="55429"/>
                      <a:pt x="263333" y="56376"/>
                    </a:cubicBezTo>
                    <a:cubicBezTo>
                      <a:pt x="262167" y="57339"/>
                      <a:pt x="260819" y="57999"/>
                      <a:pt x="259299" y="58381"/>
                    </a:cubicBezTo>
                    <a:cubicBezTo>
                      <a:pt x="258813" y="58506"/>
                      <a:pt x="258346" y="58600"/>
                      <a:pt x="257877" y="58676"/>
                    </a:cubicBezTo>
                    <a:cubicBezTo>
                      <a:pt x="254505" y="59231"/>
                      <a:pt x="251534" y="58611"/>
                      <a:pt x="248984" y="56842"/>
                    </a:cubicBezTo>
                    <a:cubicBezTo>
                      <a:pt x="246051" y="54817"/>
                      <a:pt x="244035" y="51608"/>
                      <a:pt x="242936" y="47183"/>
                    </a:cubicBezTo>
                    <a:cubicBezTo>
                      <a:pt x="241875" y="42934"/>
                      <a:pt x="242343" y="39064"/>
                      <a:pt x="244331" y="35557"/>
                    </a:cubicBezTo>
                    <a:cubicBezTo>
                      <a:pt x="246317" y="32061"/>
                      <a:pt x="249394" y="29807"/>
                      <a:pt x="253550" y="28757"/>
                    </a:cubicBezTo>
                    <a:cubicBezTo>
                      <a:pt x="255049" y="28383"/>
                      <a:pt x="256483" y="28221"/>
                      <a:pt x="257877" y="28240"/>
                    </a:cubicBezTo>
                    <a:close/>
                    <a:moveTo>
                      <a:pt x="391632" y="23958"/>
                    </a:moveTo>
                    <a:cubicBezTo>
                      <a:pt x="391223" y="23930"/>
                      <a:pt x="390783" y="23967"/>
                      <a:pt x="390315" y="24071"/>
                    </a:cubicBezTo>
                    <a:cubicBezTo>
                      <a:pt x="389148" y="24378"/>
                      <a:pt x="388356" y="24990"/>
                      <a:pt x="387935" y="25936"/>
                    </a:cubicBezTo>
                    <a:cubicBezTo>
                      <a:pt x="387524" y="26881"/>
                      <a:pt x="387448" y="27914"/>
                      <a:pt x="387725" y="29021"/>
                    </a:cubicBezTo>
                    <a:lnTo>
                      <a:pt x="388291" y="31266"/>
                    </a:lnTo>
                    <a:cubicBezTo>
                      <a:pt x="388566" y="32374"/>
                      <a:pt x="389131" y="33242"/>
                      <a:pt x="390008" y="33864"/>
                    </a:cubicBezTo>
                    <a:cubicBezTo>
                      <a:pt x="390515" y="34217"/>
                      <a:pt x="391049" y="34428"/>
                      <a:pt x="391632" y="34495"/>
                    </a:cubicBezTo>
                    <a:cubicBezTo>
                      <a:pt x="392054" y="34543"/>
                      <a:pt x="392492" y="34504"/>
                      <a:pt x="392951" y="34390"/>
                    </a:cubicBezTo>
                    <a:cubicBezTo>
                      <a:pt x="394222" y="34074"/>
                      <a:pt x="395045" y="33473"/>
                      <a:pt x="395406" y="32614"/>
                    </a:cubicBezTo>
                    <a:cubicBezTo>
                      <a:pt x="395770" y="31743"/>
                      <a:pt x="395798" y="30703"/>
                      <a:pt x="395482" y="29471"/>
                    </a:cubicBezTo>
                    <a:lnTo>
                      <a:pt x="394919" y="27216"/>
                    </a:lnTo>
                    <a:cubicBezTo>
                      <a:pt x="394651" y="26116"/>
                      <a:pt x="394098" y="25238"/>
                      <a:pt x="393286" y="24607"/>
                    </a:cubicBezTo>
                    <a:cubicBezTo>
                      <a:pt x="392788" y="24226"/>
                      <a:pt x="392245" y="24015"/>
                      <a:pt x="391632" y="23958"/>
                    </a:cubicBezTo>
                    <a:close/>
                    <a:moveTo>
                      <a:pt x="391632" y="18941"/>
                    </a:moveTo>
                    <a:cubicBezTo>
                      <a:pt x="393505" y="18837"/>
                      <a:pt x="395157" y="19239"/>
                      <a:pt x="396591" y="20117"/>
                    </a:cubicBezTo>
                    <a:cubicBezTo>
                      <a:pt x="398644" y="21379"/>
                      <a:pt x="399982" y="23280"/>
                      <a:pt x="400612" y="25802"/>
                    </a:cubicBezTo>
                    <a:lnTo>
                      <a:pt x="401177" y="28047"/>
                    </a:lnTo>
                    <a:cubicBezTo>
                      <a:pt x="401807" y="30587"/>
                      <a:pt x="401530" y="32891"/>
                      <a:pt x="400317" y="34952"/>
                    </a:cubicBezTo>
                    <a:cubicBezTo>
                      <a:pt x="399113" y="37018"/>
                      <a:pt x="397050" y="38411"/>
                      <a:pt x="394135" y="39139"/>
                    </a:cubicBezTo>
                    <a:cubicBezTo>
                      <a:pt x="393267" y="39357"/>
                      <a:pt x="392427" y="39491"/>
                      <a:pt x="391632" y="39530"/>
                    </a:cubicBezTo>
                    <a:cubicBezTo>
                      <a:pt x="389761" y="39625"/>
                      <a:pt x="388098" y="39234"/>
                      <a:pt x="386647" y="38354"/>
                    </a:cubicBezTo>
                    <a:cubicBezTo>
                      <a:pt x="385681" y="37762"/>
                      <a:pt x="384861" y="37027"/>
                      <a:pt x="384200" y="36158"/>
                    </a:cubicBezTo>
                    <a:cubicBezTo>
                      <a:pt x="383475" y="35174"/>
                      <a:pt x="382940" y="34017"/>
                      <a:pt x="382604" y="32690"/>
                    </a:cubicBezTo>
                    <a:lnTo>
                      <a:pt x="382041" y="30435"/>
                    </a:lnTo>
                    <a:cubicBezTo>
                      <a:pt x="381411" y="27941"/>
                      <a:pt x="381708" y="25640"/>
                      <a:pt x="382929" y="23556"/>
                    </a:cubicBezTo>
                    <a:cubicBezTo>
                      <a:pt x="383282" y="22955"/>
                      <a:pt x="383713" y="22410"/>
                      <a:pt x="384200" y="21913"/>
                    </a:cubicBezTo>
                    <a:cubicBezTo>
                      <a:pt x="385424" y="20709"/>
                      <a:pt x="387067" y="19849"/>
                      <a:pt x="389131" y="19334"/>
                    </a:cubicBezTo>
                    <a:cubicBezTo>
                      <a:pt x="389999" y="19105"/>
                      <a:pt x="390831" y="18980"/>
                      <a:pt x="391632" y="18941"/>
                    </a:cubicBezTo>
                    <a:close/>
                    <a:moveTo>
                      <a:pt x="365209" y="5033"/>
                    </a:moveTo>
                    <a:cubicBezTo>
                      <a:pt x="364798" y="4994"/>
                      <a:pt x="364367" y="5042"/>
                      <a:pt x="363899" y="5158"/>
                    </a:cubicBezTo>
                    <a:cubicBezTo>
                      <a:pt x="362754" y="5444"/>
                      <a:pt x="361959" y="6064"/>
                      <a:pt x="361550" y="7011"/>
                    </a:cubicBezTo>
                    <a:cubicBezTo>
                      <a:pt x="361130" y="7947"/>
                      <a:pt x="361062" y="8987"/>
                      <a:pt x="361348" y="10116"/>
                    </a:cubicBezTo>
                    <a:lnTo>
                      <a:pt x="361913" y="12360"/>
                    </a:lnTo>
                    <a:cubicBezTo>
                      <a:pt x="362191" y="13497"/>
                      <a:pt x="362743" y="14366"/>
                      <a:pt x="363555" y="14978"/>
                    </a:cubicBezTo>
                    <a:cubicBezTo>
                      <a:pt x="364042" y="15341"/>
                      <a:pt x="364596" y="15551"/>
                      <a:pt x="365209" y="15598"/>
                    </a:cubicBezTo>
                    <a:cubicBezTo>
                      <a:pt x="365629" y="15628"/>
                      <a:pt x="366069" y="15588"/>
                      <a:pt x="366545" y="15464"/>
                    </a:cubicBezTo>
                    <a:cubicBezTo>
                      <a:pt x="367673" y="15188"/>
                      <a:pt x="368457" y="14576"/>
                      <a:pt x="368867" y="13659"/>
                    </a:cubicBezTo>
                    <a:cubicBezTo>
                      <a:pt x="369298" y="12723"/>
                      <a:pt x="369354" y="11711"/>
                      <a:pt x="369077" y="10574"/>
                    </a:cubicBezTo>
                    <a:lnTo>
                      <a:pt x="368514" y="8328"/>
                    </a:lnTo>
                    <a:cubicBezTo>
                      <a:pt x="368236" y="7191"/>
                      <a:pt x="367682" y="6313"/>
                      <a:pt x="366870" y="5682"/>
                    </a:cubicBezTo>
                    <a:cubicBezTo>
                      <a:pt x="366374" y="5301"/>
                      <a:pt x="365820" y="5081"/>
                      <a:pt x="365209" y="5033"/>
                    </a:cubicBezTo>
                    <a:close/>
                    <a:moveTo>
                      <a:pt x="381985" y="418"/>
                    </a:moveTo>
                    <a:lnTo>
                      <a:pt x="384200" y="964"/>
                    </a:lnTo>
                    <a:lnTo>
                      <a:pt x="386695" y="1574"/>
                    </a:lnTo>
                    <a:cubicBezTo>
                      <a:pt x="386695" y="1574"/>
                      <a:pt x="384200" y="9245"/>
                      <a:pt x="384200" y="9245"/>
                    </a:cubicBezTo>
                    <a:lnTo>
                      <a:pt x="374198" y="40103"/>
                    </a:lnTo>
                    <a:lnTo>
                      <a:pt x="372288" y="39643"/>
                    </a:lnTo>
                    <a:lnTo>
                      <a:pt x="369488" y="38947"/>
                    </a:lnTo>
                    <a:cubicBezTo>
                      <a:pt x="369488" y="38947"/>
                      <a:pt x="372288" y="30301"/>
                      <a:pt x="372288" y="30301"/>
                    </a:cubicBezTo>
                    <a:close/>
                    <a:moveTo>
                      <a:pt x="365209" y="16"/>
                    </a:moveTo>
                    <a:cubicBezTo>
                      <a:pt x="367100" y="-88"/>
                      <a:pt x="368763" y="303"/>
                      <a:pt x="370194" y="1192"/>
                    </a:cubicBezTo>
                    <a:cubicBezTo>
                      <a:pt x="371008" y="1699"/>
                      <a:pt x="371703" y="2292"/>
                      <a:pt x="372288" y="2997"/>
                    </a:cubicBezTo>
                    <a:cubicBezTo>
                      <a:pt x="373185" y="4067"/>
                      <a:pt x="373825" y="5368"/>
                      <a:pt x="374209" y="6905"/>
                    </a:cubicBezTo>
                    <a:lnTo>
                      <a:pt x="374761" y="9151"/>
                    </a:lnTo>
                    <a:cubicBezTo>
                      <a:pt x="375393" y="11672"/>
                      <a:pt x="375105" y="13964"/>
                      <a:pt x="373901" y="16028"/>
                    </a:cubicBezTo>
                    <a:cubicBezTo>
                      <a:pt x="373473" y="16764"/>
                      <a:pt x="372938" y="17414"/>
                      <a:pt x="372288" y="17978"/>
                    </a:cubicBezTo>
                    <a:cubicBezTo>
                      <a:pt x="371123" y="18999"/>
                      <a:pt x="369603" y="19745"/>
                      <a:pt x="367730" y="20212"/>
                    </a:cubicBezTo>
                    <a:cubicBezTo>
                      <a:pt x="366851" y="20432"/>
                      <a:pt x="366010" y="20556"/>
                      <a:pt x="365209" y="20605"/>
                    </a:cubicBezTo>
                    <a:cubicBezTo>
                      <a:pt x="363345" y="20700"/>
                      <a:pt x="361684" y="20318"/>
                      <a:pt x="360250" y="19440"/>
                    </a:cubicBezTo>
                    <a:cubicBezTo>
                      <a:pt x="358198" y="18188"/>
                      <a:pt x="356848" y="16307"/>
                      <a:pt x="356218" y="13784"/>
                    </a:cubicBezTo>
                    <a:cubicBezTo>
                      <a:pt x="356218" y="13784"/>
                      <a:pt x="355655" y="11540"/>
                      <a:pt x="355655" y="11540"/>
                    </a:cubicBezTo>
                    <a:cubicBezTo>
                      <a:pt x="355034" y="9017"/>
                      <a:pt x="355330" y="6715"/>
                      <a:pt x="356534" y="4622"/>
                    </a:cubicBezTo>
                    <a:cubicBezTo>
                      <a:pt x="357747" y="2540"/>
                      <a:pt x="359811" y="1135"/>
                      <a:pt x="362715" y="409"/>
                    </a:cubicBezTo>
                    <a:cubicBezTo>
                      <a:pt x="363585" y="190"/>
                      <a:pt x="364414" y="56"/>
                      <a:pt x="365209" y="16"/>
                    </a:cubicBezTo>
                    <a:close/>
                  </a:path>
                </a:pathLst>
              </a:custGeom>
              <a:solidFill>
                <a:srgbClr val="010101">
                  <a:alpha val="60000"/>
                </a:srgbClr>
              </a:solidFill>
              <a:ln w="12700">
                <a:miter lim="400000"/>
              </a:ln>
            </p:spPr>
            <p:txBody>
              <a:bodyPr wrap="square" lIns="0" tIns="0" rIns="0" bIns="0" anchor="ctr">
                <a:noAutofit/>
              </a:bodyP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grpSp>
        <p:grpSp>
          <p:nvGrpSpPr>
            <p:cNvPr id="33" name="Group 32"/>
            <p:cNvGrpSpPr/>
            <p:nvPr/>
          </p:nvGrpSpPr>
          <p:grpSpPr bwMode="auto">
            <a:xfrm>
              <a:off x="16696952" y="6516212"/>
              <a:ext cx="1008112" cy="823389"/>
              <a:chOff x="1429850" y="3766265"/>
              <a:chExt cx="968315" cy="790885"/>
            </a:xfrm>
          </p:grpSpPr>
          <p:sp>
            <p:nvSpPr>
              <p:cNvPr id="64" name="Shape 14"/>
              <p:cNvSpPr/>
              <p:nvPr/>
            </p:nvSpPr>
            <p:spPr bwMode="auto">
              <a:xfrm>
                <a:off x="1429850" y="3766265"/>
                <a:ext cx="948729" cy="734278"/>
              </a:xfrm>
              <a:custGeom>
                <a:avLst/>
                <a:gdLst/>
                <a:ahLst/>
                <a:cxnLst>
                  <a:cxn ang="0">
                    <a:pos x="wd2" y="hd2"/>
                  </a:cxn>
                  <a:cxn ang="5400000">
                    <a:pos x="wd2" y="hd2"/>
                  </a:cxn>
                  <a:cxn ang="10800000">
                    <a:pos x="wd2" y="hd2"/>
                  </a:cxn>
                  <a:cxn ang="16200000">
                    <a:pos x="wd2" y="hd2"/>
                  </a:cxn>
                </a:cxnLst>
                <a:rect l="0" t="0" r="r" b="b"/>
                <a:pathLst>
                  <a:path w="21442" h="21397" extrusionOk="0">
                    <a:moveTo>
                      <a:pt x="0" y="5529"/>
                    </a:moveTo>
                    <a:lnTo>
                      <a:pt x="3881" y="20249"/>
                    </a:lnTo>
                    <a:cubicBezTo>
                      <a:pt x="4103" y="21123"/>
                      <a:pt x="4833" y="21600"/>
                      <a:pt x="5511" y="21314"/>
                    </a:cubicBezTo>
                    <a:lnTo>
                      <a:pt x="20552" y="14964"/>
                    </a:lnTo>
                    <a:cubicBezTo>
                      <a:pt x="21230" y="14678"/>
                      <a:pt x="21600" y="13737"/>
                      <a:pt x="21378" y="12863"/>
                    </a:cubicBezTo>
                    <a:lnTo>
                      <a:pt x="18111" y="0"/>
                    </a:lnTo>
                    <a:lnTo>
                      <a:pt x="8588" y="4020"/>
                    </a:lnTo>
                    <a:lnTo>
                      <a:pt x="6579" y="2874"/>
                    </a:lnTo>
                    <a:cubicBezTo>
                      <a:pt x="6579" y="2874"/>
                      <a:pt x="0" y="5529"/>
                      <a:pt x="0" y="5529"/>
                    </a:cubicBezTo>
                    <a:close/>
                  </a:path>
                </a:pathLst>
              </a:custGeom>
              <a:solidFill>
                <a:srgbClr val="6491C8"/>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65" name="Shape 15"/>
              <p:cNvSpPr/>
              <p:nvPr/>
            </p:nvSpPr>
            <p:spPr bwMode="auto">
              <a:xfrm>
                <a:off x="1508615" y="3953332"/>
                <a:ext cx="97738" cy="68290"/>
              </a:xfrm>
              <a:custGeom>
                <a:avLst/>
                <a:gdLst/>
                <a:ahLst/>
                <a:cxnLst>
                  <a:cxn ang="0">
                    <a:pos x="wd2" y="hd2"/>
                  </a:cxn>
                  <a:cxn ang="5400000">
                    <a:pos x="wd2" y="hd2"/>
                  </a:cxn>
                  <a:cxn ang="10800000">
                    <a:pos x="wd2" y="hd2"/>
                  </a:cxn>
                  <a:cxn ang="16200000">
                    <a:pos x="wd2" y="hd2"/>
                  </a:cxn>
                </a:cxnLst>
                <a:rect l="0" t="0" r="r" b="b"/>
                <a:pathLst>
                  <a:path w="21600" h="21600" extrusionOk="0">
                    <a:moveTo>
                      <a:pt x="18658" y="0"/>
                    </a:moveTo>
                    <a:lnTo>
                      <a:pt x="0" y="8744"/>
                    </a:lnTo>
                    <a:lnTo>
                      <a:pt x="2942" y="21600"/>
                    </a:lnTo>
                    <a:lnTo>
                      <a:pt x="21600" y="12857"/>
                    </a:lnTo>
                    <a:cubicBezTo>
                      <a:pt x="21600" y="12857"/>
                      <a:pt x="18658" y="0"/>
                      <a:pt x="18658" y="0"/>
                    </a:cubicBezTo>
                    <a:close/>
                  </a:path>
                </a:pathLst>
              </a:custGeom>
              <a:solidFill>
                <a:srgbClr val="FFAF28"/>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66" name="Shape 16"/>
              <p:cNvSpPr/>
              <p:nvPr/>
            </p:nvSpPr>
            <p:spPr bwMode="auto">
              <a:xfrm>
                <a:off x="1486462" y="3793340"/>
                <a:ext cx="744717" cy="276189"/>
              </a:xfrm>
              <a:custGeom>
                <a:avLst/>
                <a:gdLst/>
                <a:ahLst/>
                <a:cxnLst>
                  <a:cxn ang="0">
                    <a:pos x="wd2" y="hd2"/>
                  </a:cxn>
                  <a:cxn ang="5400000">
                    <a:pos x="wd2" y="hd2"/>
                  </a:cxn>
                  <a:cxn ang="10800000">
                    <a:pos x="wd2" y="hd2"/>
                  </a:cxn>
                  <a:cxn ang="16200000">
                    <a:pos x="wd2" y="hd2"/>
                  </a:cxn>
                </a:cxnLst>
                <a:rect l="0" t="0" r="r" b="b"/>
                <a:pathLst>
                  <a:path w="21600" h="21600" extrusionOk="0">
                    <a:moveTo>
                      <a:pt x="21287" y="0"/>
                    </a:moveTo>
                    <a:lnTo>
                      <a:pt x="0" y="18793"/>
                    </a:lnTo>
                    <a:lnTo>
                      <a:pt x="313" y="21600"/>
                    </a:lnTo>
                    <a:lnTo>
                      <a:pt x="21600" y="2807"/>
                    </a:lnTo>
                    <a:cubicBezTo>
                      <a:pt x="21600" y="2807"/>
                      <a:pt x="21287" y="0"/>
                      <a:pt x="21287" y="0"/>
                    </a:cubicBezTo>
                    <a:close/>
                  </a:path>
                </a:pathLst>
              </a:custGeom>
              <a:solidFill>
                <a:srgbClr val="7D8287">
                  <a:lumMod val="20000"/>
                  <a:lumOff val="80000"/>
                </a:srgbClr>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67" name="Shape 17"/>
              <p:cNvSpPr/>
              <p:nvPr/>
            </p:nvSpPr>
            <p:spPr bwMode="auto">
              <a:xfrm>
                <a:off x="1476616" y="3822877"/>
                <a:ext cx="921549" cy="734273"/>
              </a:xfrm>
              <a:custGeom>
                <a:avLst/>
                <a:gdLst/>
                <a:ahLst/>
                <a:cxnLst>
                  <a:cxn ang="0">
                    <a:pos x="wd2" y="hd2"/>
                  </a:cxn>
                  <a:cxn ang="5400000">
                    <a:pos x="wd2" y="hd2"/>
                  </a:cxn>
                  <a:cxn ang="10800000">
                    <a:pos x="wd2" y="hd2"/>
                  </a:cxn>
                  <a:cxn ang="16200000">
                    <a:pos x="wd2" y="hd2"/>
                  </a:cxn>
                </a:cxnLst>
                <a:rect l="0" t="0" r="r" b="b"/>
                <a:pathLst>
                  <a:path w="21438" h="21397" extrusionOk="0">
                    <a:moveTo>
                      <a:pt x="0" y="7386"/>
                    </a:moveTo>
                    <a:lnTo>
                      <a:pt x="3362" y="20249"/>
                    </a:lnTo>
                    <a:cubicBezTo>
                      <a:pt x="3591" y="21123"/>
                      <a:pt x="4342" y="21600"/>
                      <a:pt x="5040" y="21314"/>
                    </a:cubicBezTo>
                    <a:lnTo>
                      <a:pt x="20522" y="14964"/>
                    </a:lnTo>
                    <a:cubicBezTo>
                      <a:pt x="21220" y="14678"/>
                      <a:pt x="21600" y="13737"/>
                      <a:pt x="21371" y="12863"/>
                    </a:cubicBezTo>
                    <a:lnTo>
                      <a:pt x="18009" y="0"/>
                    </a:lnTo>
                    <a:cubicBezTo>
                      <a:pt x="18009" y="0"/>
                      <a:pt x="0" y="7386"/>
                      <a:pt x="0" y="7386"/>
                    </a:cubicBezTo>
                    <a:close/>
                  </a:path>
                </a:pathLst>
              </a:custGeom>
              <a:solidFill>
                <a:srgbClr val="6491C8">
                  <a:lumMod val="60000"/>
                  <a:lumOff val="40000"/>
                </a:srgbClr>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grpSp>
        <p:grpSp>
          <p:nvGrpSpPr>
            <p:cNvPr id="34" name="Group 33"/>
            <p:cNvGrpSpPr/>
            <p:nvPr/>
          </p:nvGrpSpPr>
          <p:grpSpPr bwMode="auto">
            <a:xfrm>
              <a:off x="17129000" y="6660232"/>
              <a:ext cx="778879" cy="1036742"/>
              <a:chOff x="11021529" y="1378127"/>
              <a:chExt cx="1390506" cy="1850862"/>
            </a:xfrm>
          </p:grpSpPr>
          <p:grpSp>
            <p:nvGrpSpPr>
              <p:cNvPr id="53" name="Group 52"/>
              <p:cNvGrpSpPr/>
              <p:nvPr/>
            </p:nvGrpSpPr>
            <p:grpSpPr bwMode="auto">
              <a:xfrm rot="20882608">
                <a:off x="11021529" y="1378127"/>
                <a:ext cx="1390506" cy="1389302"/>
                <a:chOff x="1604726" y="1704855"/>
                <a:chExt cx="1860852" cy="1859240"/>
              </a:xfrm>
            </p:grpSpPr>
            <p:sp>
              <p:nvSpPr>
                <p:cNvPr id="58" name="Shape 6"/>
                <p:cNvSpPr/>
                <p:nvPr/>
              </p:nvSpPr>
              <p:spPr bwMode="auto">
                <a:xfrm>
                  <a:off x="1604726" y="1704855"/>
                  <a:ext cx="1860852" cy="1859240"/>
                </a:xfrm>
                <a:custGeom>
                  <a:avLst/>
                  <a:gdLst/>
                  <a:ahLst/>
                  <a:cxnLst>
                    <a:cxn ang="0">
                      <a:pos x="wd2" y="hd2"/>
                    </a:cxn>
                    <a:cxn ang="5400000">
                      <a:pos x="wd2" y="hd2"/>
                    </a:cxn>
                    <a:cxn ang="10800000">
                      <a:pos x="wd2" y="hd2"/>
                    </a:cxn>
                    <a:cxn ang="16200000">
                      <a:pos x="wd2" y="hd2"/>
                    </a:cxn>
                  </a:cxnLst>
                  <a:rect l="0" t="0" r="r" b="b"/>
                  <a:pathLst>
                    <a:path w="21600" h="21600" extrusionOk="0">
                      <a:moveTo>
                        <a:pt x="17554" y="13501"/>
                      </a:moveTo>
                      <a:cubicBezTo>
                        <a:pt x="17291" y="13501"/>
                        <a:pt x="17035" y="13527"/>
                        <a:pt x="16787" y="13575"/>
                      </a:cubicBezTo>
                      <a:cubicBezTo>
                        <a:pt x="16737" y="13511"/>
                        <a:pt x="16683" y="13450"/>
                        <a:pt x="16625" y="13391"/>
                      </a:cubicBezTo>
                      <a:lnTo>
                        <a:pt x="16302" y="13068"/>
                      </a:lnTo>
                      <a:cubicBezTo>
                        <a:pt x="16253" y="13007"/>
                        <a:pt x="16200" y="12948"/>
                        <a:pt x="16144" y="12891"/>
                      </a:cubicBezTo>
                      <a:lnTo>
                        <a:pt x="8220" y="4961"/>
                      </a:lnTo>
                      <a:cubicBezTo>
                        <a:pt x="8157" y="4898"/>
                        <a:pt x="8092" y="4841"/>
                        <a:pt x="8024" y="4789"/>
                      </a:cubicBezTo>
                      <a:cubicBezTo>
                        <a:pt x="8068" y="4548"/>
                        <a:pt x="8092" y="4302"/>
                        <a:pt x="8092" y="4050"/>
                      </a:cubicBezTo>
                      <a:cubicBezTo>
                        <a:pt x="8092" y="1813"/>
                        <a:pt x="6281" y="0"/>
                        <a:pt x="4046" y="0"/>
                      </a:cubicBezTo>
                      <a:cubicBezTo>
                        <a:pt x="3562" y="0"/>
                        <a:pt x="3098" y="86"/>
                        <a:pt x="2667" y="242"/>
                      </a:cubicBezTo>
                      <a:lnTo>
                        <a:pt x="5050" y="2627"/>
                      </a:lnTo>
                      <a:cubicBezTo>
                        <a:pt x="5380" y="2957"/>
                        <a:pt x="5380" y="3492"/>
                        <a:pt x="5050" y="3821"/>
                      </a:cubicBezTo>
                      <a:lnTo>
                        <a:pt x="3818" y="5055"/>
                      </a:lnTo>
                      <a:cubicBezTo>
                        <a:pt x="3489" y="5385"/>
                        <a:pt x="2954" y="5385"/>
                        <a:pt x="2625" y="5055"/>
                      </a:cubicBezTo>
                      <a:lnTo>
                        <a:pt x="241" y="2669"/>
                      </a:lnTo>
                      <a:cubicBezTo>
                        <a:pt x="86" y="3100"/>
                        <a:pt x="0" y="3565"/>
                        <a:pt x="0" y="4050"/>
                      </a:cubicBezTo>
                      <a:cubicBezTo>
                        <a:pt x="0" y="6286"/>
                        <a:pt x="1812" y="8099"/>
                        <a:pt x="4046" y="8099"/>
                      </a:cubicBezTo>
                      <a:cubicBezTo>
                        <a:pt x="4309" y="8099"/>
                        <a:pt x="4565" y="8073"/>
                        <a:pt x="4813" y="8025"/>
                      </a:cubicBezTo>
                      <a:cubicBezTo>
                        <a:pt x="4863" y="8089"/>
                        <a:pt x="4917" y="8150"/>
                        <a:pt x="4975" y="8209"/>
                      </a:cubicBezTo>
                      <a:lnTo>
                        <a:pt x="5298" y="8532"/>
                      </a:lnTo>
                      <a:cubicBezTo>
                        <a:pt x="5347" y="8593"/>
                        <a:pt x="5400" y="8652"/>
                        <a:pt x="5456" y="8709"/>
                      </a:cubicBezTo>
                      <a:lnTo>
                        <a:pt x="13380" y="16639"/>
                      </a:lnTo>
                      <a:cubicBezTo>
                        <a:pt x="13443" y="16702"/>
                        <a:pt x="13508" y="16759"/>
                        <a:pt x="13576" y="16811"/>
                      </a:cubicBezTo>
                      <a:cubicBezTo>
                        <a:pt x="13532" y="17052"/>
                        <a:pt x="13508" y="17298"/>
                        <a:pt x="13508" y="17550"/>
                      </a:cubicBezTo>
                      <a:cubicBezTo>
                        <a:pt x="13508" y="19787"/>
                        <a:pt x="15319" y="21600"/>
                        <a:pt x="17554" y="21600"/>
                      </a:cubicBezTo>
                      <a:cubicBezTo>
                        <a:pt x="18038" y="21600"/>
                        <a:pt x="18502" y="21514"/>
                        <a:pt x="18933" y="21358"/>
                      </a:cubicBezTo>
                      <a:lnTo>
                        <a:pt x="16549" y="18973"/>
                      </a:lnTo>
                      <a:cubicBezTo>
                        <a:pt x="16220" y="18643"/>
                        <a:pt x="16220" y="18108"/>
                        <a:pt x="16549" y="17779"/>
                      </a:cubicBezTo>
                      <a:lnTo>
                        <a:pt x="17782" y="16545"/>
                      </a:lnTo>
                      <a:cubicBezTo>
                        <a:pt x="18111" y="16215"/>
                        <a:pt x="18646" y="16215"/>
                        <a:pt x="18975" y="16545"/>
                      </a:cubicBezTo>
                      <a:lnTo>
                        <a:pt x="21359" y="18931"/>
                      </a:lnTo>
                      <a:cubicBezTo>
                        <a:pt x="21514" y="18500"/>
                        <a:pt x="21600" y="18035"/>
                        <a:pt x="21600" y="17550"/>
                      </a:cubicBezTo>
                      <a:cubicBezTo>
                        <a:pt x="21600" y="15314"/>
                        <a:pt x="19788" y="13501"/>
                        <a:pt x="17554" y="13501"/>
                      </a:cubicBezTo>
                      <a:close/>
                    </a:path>
                  </a:pathLst>
                </a:custGeom>
                <a:solidFill>
                  <a:srgbClr val="FFAF28">
                    <a:lumMod val="50000"/>
                  </a:srgbClr>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59" name="Shape 7"/>
                <p:cNvSpPr/>
                <p:nvPr/>
              </p:nvSpPr>
              <p:spPr bwMode="auto">
                <a:xfrm>
                  <a:off x="1828265" y="1704855"/>
                  <a:ext cx="1631083" cy="1629494"/>
                </a:xfrm>
                <a:custGeom>
                  <a:avLst/>
                  <a:gdLst/>
                  <a:ahLst/>
                  <a:cxnLst>
                    <a:cxn ang="0">
                      <a:pos x="wd2" y="hd2"/>
                    </a:cxn>
                    <a:cxn ang="5400000">
                      <a:pos x="wd2" y="hd2"/>
                    </a:cxn>
                    <a:cxn ang="10800000">
                      <a:pos x="wd2" y="hd2"/>
                    </a:cxn>
                    <a:cxn ang="16200000">
                      <a:pos x="wd2" y="hd2"/>
                    </a:cxn>
                  </a:cxnLst>
                  <a:rect l="0" t="0" r="r" b="b"/>
                  <a:pathLst>
                    <a:path w="21600" h="21600" extrusionOk="0">
                      <a:moveTo>
                        <a:pt x="18605" y="18878"/>
                      </a:moveTo>
                      <a:lnTo>
                        <a:pt x="21325" y="21600"/>
                      </a:lnTo>
                      <a:cubicBezTo>
                        <a:pt x="21502" y="21108"/>
                        <a:pt x="21600" y="20578"/>
                        <a:pt x="21600" y="20025"/>
                      </a:cubicBezTo>
                      <a:cubicBezTo>
                        <a:pt x="21600" y="17473"/>
                        <a:pt x="19533" y="15404"/>
                        <a:pt x="16984" y="15404"/>
                      </a:cubicBezTo>
                      <a:cubicBezTo>
                        <a:pt x="16684" y="15404"/>
                        <a:pt x="16392" y="15434"/>
                        <a:pt x="16109" y="15488"/>
                      </a:cubicBezTo>
                      <a:cubicBezTo>
                        <a:pt x="16051" y="15416"/>
                        <a:pt x="15991" y="15346"/>
                        <a:pt x="15924" y="15280"/>
                      </a:cubicBezTo>
                      <a:lnTo>
                        <a:pt x="15556" y="14911"/>
                      </a:lnTo>
                      <a:cubicBezTo>
                        <a:pt x="15500" y="14841"/>
                        <a:pt x="15440" y="14774"/>
                        <a:pt x="15375" y="14709"/>
                      </a:cubicBezTo>
                      <a:lnTo>
                        <a:pt x="6335" y="5660"/>
                      </a:lnTo>
                      <a:cubicBezTo>
                        <a:pt x="6264" y="5588"/>
                        <a:pt x="6189" y="5524"/>
                        <a:pt x="6111" y="5464"/>
                      </a:cubicBezTo>
                      <a:cubicBezTo>
                        <a:pt x="6162" y="5190"/>
                        <a:pt x="6189" y="4909"/>
                        <a:pt x="6189" y="4621"/>
                      </a:cubicBezTo>
                      <a:cubicBezTo>
                        <a:pt x="6189" y="2069"/>
                        <a:pt x="4123" y="0"/>
                        <a:pt x="1574" y="0"/>
                      </a:cubicBezTo>
                      <a:cubicBezTo>
                        <a:pt x="1021" y="0"/>
                        <a:pt x="491" y="98"/>
                        <a:pt x="0" y="276"/>
                      </a:cubicBezTo>
                      <a:lnTo>
                        <a:pt x="2719" y="2997"/>
                      </a:lnTo>
                      <a:cubicBezTo>
                        <a:pt x="3095" y="3374"/>
                        <a:pt x="3095" y="3984"/>
                        <a:pt x="2719" y="4360"/>
                      </a:cubicBezTo>
                      <a:lnTo>
                        <a:pt x="2050" y="5030"/>
                      </a:lnTo>
                      <a:lnTo>
                        <a:pt x="16662" y="19460"/>
                      </a:lnTo>
                      <a:lnTo>
                        <a:pt x="17244" y="18878"/>
                      </a:lnTo>
                      <a:cubicBezTo>
                        <a:pt x="17620" y="18501"/>
                        <a:pt x="18230" y="18501"/>
                        <a:pt x="18605" y="18878"/>
                      </a:cubicBezTo>
                      <a:close/>
                    </a:path>
                  </a:pathLst>
                </a:custGeom>
                <a:solidFill>
                  <a:srgbClr val="FFAF28">
                    <a:alpha val="25000"/>
                  </a:srgbClr>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60" name="Shape 8"/>
                <p:cNvSpPr/>
                <p:nvPr/>
              </p:nvSpPr>
              <p:spPr bwMode="auto">
                <a:xfrm>
                  <a:off x="1728914" y="2772874"/>
                  <a:ext cx="662311" cy="663922"/>
                </a:xfrm>
                <a:custGeom>
                  <a:avLst/>
                  <a:gdLst/>
                  <a:ahLst/>
                  <a:cxnLst>
                    <a:cxn ang="0">
                      <a:pos x="wd2" y="hd2"/>
                    </a:cxn>
                    <a:cxn ang="5400000">
                      <a:pos x="wd2" y="hd2"/>
                    </a:cxn>
                    <a:cxn ang="10800000">
                      <a:pos x="wd2" y="hd2"/>
                    </a:cxn>
                    <a:cxn ang="16200000">
                      <a:pos x="wd2" y="hd2"/>
                    </a:cxn>
                  </a:cxnLst>
                  <a:rect l="0" t="0" r="r" b="b"/>
                  <a:pathLst>
                    <a:path w="21600" h="21600" extrusionOk="0">
                      <a:moveTo>
                        <a:pt x="10181" y="8517"/>
                      </a:moveTo>
                      <a:lnTo>
                        <a:pt x="2386" y="16488"/>
                      </a:lnTo>
                      <a:lnTo>
                        <a:pt x="0" y="19987"/>
                      </a:lnTo>
                      <a:lnTo>
                        <a:pt x="1503" y="21600"/>
                      </a:lnTo>
                      <a:lnTo>
                        <a:pt x="4985" y="19252"/>
                      </a:lnTo>
                      <a:lnTo>
                        <a:pt x="13063" y="11392"/>
                      </a:lnTo>
                      <a:lnTo>
                        <a:pt x="21600" y="2875"/>
                      </a:lnTo>
                      <a:lnTo>
                        <a:pt x="18717" y="0"/>
                      </a:lnTo>
                      <a:cubicBezTo>
                        <a:pt x="18717" y="0"/>
                        <a:pt x="10181" y="8517"/>
                        <a:pt x="10181" y="8517"/>
                      </a:cubicBezTo>
                      <a:close/>
                    </a:path>
                  </a:pathLst>
                </a:custGeom>
                <a:solidFill>
                  <a:srgbClr val="6491C8"/>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61" name="Shape 9"/>
                <p:cNvSpPr/>
                <p:nvPr/>
              </p:nvSpPr>
              <p:spPr bwMode="auto">
                <a:xfrm>
                  <a:off x="2573394" y="1804205"/>
                  <a:ext cx="800458" cy="800485"/>
                </a:xfrm>
                <a:custGeom>
                  <a:avLst/>
                  <a:gdLst/>
                  <a:ahLst/>
                  <a:cxnLst>
                    <a:cxn ang="0">
                      <a:pos x="wd2" y="hd2"/>
                    </a:cxn>
                    <a:cxn ang="5400000">
                      <a:pos x="wd2" y="hd2"/>
                    </a:cxn>
                    <a:cxn ang="10800000">
                      <a:pos x="wd2" y="hd2"/>
                    </a:cxn>
                    <a:cxn ang="16200000">
                      <a:pos x="wd2" y="hd2"/>
                    </a:cxn>
                  </a:cxnLst>
                  <a:rect l="0" t="0" r="r" b="b"/>
                  <a:pathLst>
                    <a:path w="21102" h="21102" extrusionOk="0">
                      <a:moveTo>
                        <a:pt x="3084" y="16494"/>
                      </a:moveTo>
                      <a:lnTo>
                        <a:pt x="4606" y="18017"/>
                      </a:lnTo>
                      <a:lnTo>
                        <a:pt x="5807" y="19219"/>
                      </a:lnTo>
                      <a:lnTo>
                        <a:pt x="7691" y="21102"/>
                      </a:lnTo>
                      <a:lnTo>
                        <a:pt x="19608" y="9183"/>
                      </a:lnTo>
                      <a:cubicBezTo>
                        <a:pt x="21600" y="7194"/>
                        <a:pt x="21600" y="3966"/>
                        <a:pt x="19608" y="1973"/>
                      </a:cubicBezTo>
                      <a:lnTo>
                        <a:pt x="19128" y="1493"/>
                      </a:lnTo>
                      <a:cubicBezTo>
                        <a:pt x="17137" y="-498"/>
                        <a:pt x="13908" y="-498"/>
                        <a:pt x="11918" y="1493"/>
                      </a:cubicBezTo>
                      <a:lnTo>
                        <a:pt x="0" y="13410"/>
                      </a:lnTo>
                      <a:lnTo>
                        <a:pt x="1883" y="15293"/>
                      </a:lnTo>
                      <a:cubicBezTo>
                        <a:pt x="1883" y="15293"/>
                        <a:pt x="3084" y="16494"/>
                        <a:pt x="3084" y="16494"/>
                      </a:cubicBezTo>
                      <a:close/>
                    </a:path>
                  </a:pathLst>
                </a:custGeom>
                <a:solidFill>
                  <a:srgbClr val="6491C8"/>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62" name="Shape 10"/>
                <p:cNvSpPr/>
                <p:nvPr/>
              </p:nvSpPr>
              <p:spPr bwMode="auto">
                <a:xfrm>
                  <a:off x="1753752" y="2822549"/>
                  <a:ext cx="640698" cy="617352"/>
                </a:xfrm>
                <a:custGeom>
                  <a:avLst/>
                  <a:gdLst/>
                  <a:ahLst/>
                  <a:cxnLst>
                    <a:cxn ang="0">
                      <a:pos x="wd2" y="hd2"/>
                    </a:cxn>
                    <a:cxn ang="5400000">
                      <a:pos x="wd2" y="hd2"/>
                    </a:cxn>
                    <a:cxn ang="10800000">
                      <a:pos x="wd2" y="hd2"/>
                    </a:cxn>
                    <a:cxn ang="16200000">
                      <a:pos x="wd2" y="hd2"/>
                    </a:cxn>
                  </a:cxnLst>
                  <a:rect l="0" t="0" r="r" b="b"/>
                  <a:pathLst>
                    <a:path w="21600" h="21600" extrusionOk="0">
                      <a:moveTo>
                        <a:pt x="20190" y="0"/>
                      </a:moveTo>
                      <a:lnTo>
                        <a:pt x="0" y="20678"/>
                      </a:lnTo>
                      <a:lnTo>
                        <a:pt x="825" y="21600"/>
                      </a:lnTo>
                      <a:lnTo>
                        <a:pt x="4425" y="19074"/>
                      </a:lnTo>
                      <a:lnTo>
                        <a:pt x="12775" y="10622"/>
                      </a:lnTo>
                      <a:lnTo>
                        <a:pt x="21600" y="1463"/>
                      </a:lnTo>
                      <a:cubicBezTo>
                        <a:pt x="21600" y="1463"/>
                        <a:pt x="20190" y="0"/>
                        <a:pt x="20190" y="0"/>
                      </a:cubicBezTo>
                      <a:close/>
                    </a:path>
                  </a:pathLst>
                </a:custGeom>
                <a:solidFill>
                  <a:srgbClr val="6491C8">
                    <a:lumMod val="50000"/>
                    <a:alpha val="25000"/>
                  </a:srgbClr>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63" name="Shape 11"/>
                <p:cNvSpPr/>
                <p:nvPr/>
              </p:nvSpPr>
              <p:spPr bwMode="auto">
                <a:xfrm>
                  <a:off x="2722420" y="1870439"/>
                  <a:ext cx="653797" cy="730035"/>
                </a:xfrm>
                <a:custGeom>
                  <a:avLst/>
                  <a:gdLst/>
                  <a:ahLst/>
                  <a:cxnLst>
                    <a:cxn ang="0">
                      <a:pos x="wd2" y="hd2"/>
                    </a:cxn>
                    <a:cxn ang="5400000">
                      <a:pos x="wd2" y="hd2"/>
                    </a:cxn>
                    <a:cxn ang="10800000">
                      <a:pos x="wd2" y="hd2"/>
                    </a:cxn>
                    <a:cxn ang="16200000">
                      <a:pos x="wd2" y="hd2"/>
                    </a:cxn>
                  </a:cxnLst>
                  <a:rect l="0" t="0" r="r" b="b"/>
                  <a:pathLst>
                    <a:path w="20994" h="21600" extrusionOk="0">
                      <a:moveTo>
                        <a:pt x="901" y="18138"/>
                      </a:moveTo>
                      <a:lnTo>
                        <a:pt x="2364" y="19487"/>
                      </a:lnTo>
                      <a:lnTo>
                        <a:pt x="4659" y="21600"/>
                      </a:lnTo>
                      <a:lnTo>
                        <a:pt x="19174" y="8223"/>
                      </a:lnTo>
                      <a:cubicBezTo>
                        <a:pt x="21600" y="5990"/>
                        <a:pt x="21600" y="2367"/>
                        <a:pt x="19174" y="131"/>
                      </a:cubicBezTo>
                      <a:lnTo>
                        <a:pt x="19033" y="0"/>
                      </a:lnTo>
                      <a:lnTo>
                        <a:pt x="0" y="17307"/>
                      </a:lnTo>
                      <a:cubicBezTo>
                        <a:pt x="0" y="17307"/>
                        <a:pt x="901" y="18138"/>
                        <a:pt x="901" y="18138"/>
                      </a:cubicBezTo>
                      <a:close/>
                    </a:path>
                  </a:pathLst>
                </a:custGeom>
                <a:solidFill>
                  <a:srgbClr val="6491C8">
                    <a:lumMod val="50000"/>
                    <a:alpha val="25000"/>
                  </a:srgbClr>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grpSp>
          <p:grpSp>
            <p:nvGrpSpPr>
              <p:cNvPr id="54" name="Group 53"/>
              <p:cNvGrpSpPr/>
              <p:nvPr/>
            </p:nvGrpSpPr>
            <p:grpSpPr bwMode="auto">
              <a:xfrm>
                <a:off x="11469672" y="2318555"/>
                <a:ext cx="910434" cy="910434"/>
                <a:chOff x="4494173" y="4246574"/>
                <a:chExt cx="1353845" cy="1353845"/>
              </a:xfrm>
            </p:grpSpPr>
            <p:sp>
              <p:nvSpPr>
                <p:cNvPr id="55" name="Shape 13"/>
                <p:cNvSpPr/>
                <p:nvPr/>
              </p:nvSpPr>
              <p:spPr bwMode="auto">
                <a:xfrm>
                  <a:off x="4494173" y="4246574"/>
                  <a:ext cx="1353845" cy="1353845"/>
                </a:xfrm>
                <a:custGeom>
                  <a:avLst/>
                  <a:gdLst/>
                  <a:ahLst/>
                  <a:cxnLst>
                    <a:cxn ang="0">
                      <a:pos x="wd2" y="hd2"/>
                    </a:cxn>
                    <a:cxn ang="5400000">
                      <a:pos x="wd2" y="hd2"/>
                    </a:cxn>
                    <a:cxn ang="10800000">
                      <a:pos x="wd2" y="hd2"/>
                    </a:cxn>
                    <a:cxn ang="16200000">
                      <a:pos x="wd2" y="hd2"/>
                    </a:cxn>
                  </a:cxnLst>
                  <a:rect l="0" t="0" r="r" b="b"/>
                  <a:pathLst>
                    <a:path w="21600" h="21600" extrusionOk="0">
                      <a:moveTo>
                        <a:pt x="9529" y="17634"/>
                      </a:moveTo>
                      <a:cubicBezTo>
                        <a:pt x="5755" y="16932"/>
                        <a:pt x="3264" y="13303"/>
                        <a:pt x="3966" y="9529"/>
                      </a:cubicBezTo>
                      <a:cubicBezTo>
                        <a:pt x="4668" y="5755"/>
                        <a:pt x="8297" y="3264"/>
                        <a:pt x="12071" y="3966"/>
                      </a:cubicBezTo>
                      <a:cubicBezTo>
                        <a:pt x="15845" y="4668"/>
                        <a:pt x="18336" y="8297"/>
                        <a:pt x="17634" y="12071"/>
                      </a:cubicBezTo>
                      <a:cubicBezTo>
                        <a:pt x="16932" y="15845"/>
                        <a:pt x="13303" y="18336"/>
                        <a:pt x="9529" y="17634"/>
                      </a:cubicBezTo>
                      <a:moveTo>
                        <a:pt x="19571" y="12978"/>
                      </a:moveTo>
                      <a:lnTo>
                        <a:pt x="21443" y="12713"/>
                      </a:lnTo>
                      <a:lnTo>
                        <a:pt x="21600" y="11348"/>
                      </a:lnTo>
                      <a:lnTo>
                        <a:pt x="19837" y="10665"/>
                      </a:lnTo>
                      <a:cubicBezTo>
                        <a:pt x="19831" y="10284"/>
                        <a:pt x="19801" y="9899"/>
                        <a:pt x="19745" y="9513"/>
                      </a:cubicBezTo>
                      <a:lnTo>
                        <a:pt x="21402" y="8557"/>
                      </a:lnTo>
                      <a:lnTo>
                        <a:pt x="21032" y="7233"/>
                      </a:lnTo>
                      <a:lnTo>
                        <a:pt x="19120" y="7272"/>
                      </a:lnTo>
                      <a:cubicBezTo>
                        <a:pt x="18953" y="6876"/>
                        <a:pt x="18759" y="6498"/>
                        <a:pt x="18543" y="6138"/>
                      </a:cubicBezTo>
                      <a:lnTo>
                        <a:pt x="19679" y="4627"/>
                      </a:lnTo>
                      <a:lnTo>
                        <a:pt x="18824" y="3551"/>
                      </a:lnTo>
                      <a:lnTo>
                        <a:pt x="17094" y="4315"/>
                      </a:lnTo>
                      <a:cubicBezTo>
                        <a:pt x="16817" y="4047"/>
                        <a:pt x="16523" y="3797"/>
                        <a:pt x="16215" y="3567"/>
                      </a:cubicBezTo>
                      <a:lnTo>
                        <a:pt x="16699" y="1737"/>
                      </a:lnTo>
                      <a:lnTo>
                        <a:pt x="15502" y="1062"/>
                      </a:lnTo>
                      <a:lnTo>
                        <a:pt x="14187" y="2423"/>
                      </a:lnTo>
                      <a:cubicBezTo>
                        <a:pt x="13795" y="2264"/>
                        <a:pt x="13391" y="2132"/>
                        <a:pt x="12978" y="2029"/>
                      </a:cubicBezTo>
                      <a:lnTo>
                        <a:pt x="12713" y="157"/>
                      </a:lnTo>
                      <a:lnTo>
                        <a:pt x="11348" y="0"/>
                      </a:lnTo>
                      <a:lnTo>
                        <a:pt x="10666" y="1763"/>
                      </a:lnTo>
                      <a:cubicBezTo>
                        <a:pt x="10283" y="1769"/>
                        <a:pt x="9899" y="1799"/>
                        <a:pt x="9513" y="1855"/>
                      </a:cubicBezTo>
                      <a:lnTo>
                        <a:pt x="8557" y="199"/>
                      </a:lnTo>
                      <a:lnTo>
                        <a:pt x="7233" y="568"/>
                      </a:lnTo>
                      <a:lnTo>
                        <a:pt x="7272" y="2480"/>
                      </a:lnTo>
                      <a:cubicBezTo>
                        <a:pt x="6877" y="2648"/>
                        <a:pt x="6498" y="2841"/>
                        <a:pt x="6138" y="3057"/>
                      </a:cubicBezTo>
                      <a:lnTo>
                        <a:pt x="4627" y="1921"/>
                      </a:lnTo>
                      <a:lnTo>
                        <a:pt x="3550" y="2776"/>
                      </a:lnTo>
                      <a:lnTo>
                        <a:pt x="4316" y="4506"/>
                      </a:lnTo>
                      <a:cubicBezTo>
                        <a:pt x="4047" y="4784"/>
                        <a:pt x="3797" y="5077"/>
                        <a:pt x="3567" y="5385"/>
                      </a:cubicBezTo>
                      <a:lnTo>
                        <a:pt x="1737" y="4901"/>
                      </a:lnTo>
                      <a:lnTo>
                        <a:pt x="1062" y="6098"/>
                      </a:lnTo>
                      <a:lnTo>
                        <a:pt x="2423" y="7413"/>
                      </a:lnTo>
                      <a:cubicBezTo>
                        <a:pt x="2264" y="7805"/>
                        <a:pt x="2132" y="8209"/>
                        <a:pt x="2029" y="8622"/>
                      </a:cubicBezTo>
                      <a:lnTo>
                        <a:pt x="157" y="8887"/>
                      </a:lnTo>
                      <a:lnTo>
                        <a:pt x="0" y="10253"/>
                      </a:lnTo>
                      <a:lnTo>
                        <a:pt x="1763" y="10934"/>
                      </a:lnTo>
                      <a:cubicBezTo>
                        <a:pt x="1769" y="11316"/>
                        <a:pt x="1799" y="11701"/>
                        <a:pt x="1855" y="12087"/>
                      </a:cubicBezTo>
                      <a:lnTo>
                        <a:pt x="199" y="13043"/>
                      </a:lnTo>
                      <a:lnTo>
                        <a:pt x="568" y="14367"/>
                      </a:lnTo>
                      <a:lnTo>
                        <a:pt x="2480" y="14328"/>
                      </a:lnTo>
                      <a:cubicBezTo>
                        <a:pt x="2648" y="14723"/>
                        <a:pt x="2841" y="15102"/>
                        <a:pt x="3058" y="15462"/>
                      </a:cubicBezTo>
                      <a:lnTo>
                        <a:pt x="1922" y="16973"/>
                      </a:lnTo>
                      <a:lnTo>
                        <a:pt x="2776" y="18049"/>
                      </a:lnTo>
                      <a:lnTo>
                        <a:pt x="4506" y="17285"/>
                      </a:lnTo>
                      <a:cubicBezTo>
                        <a:pt x="4783" y="17553"/>
                        <a:pt x="5077" y="17803"/>
                        <a:pt x="5385" y="18033"/>
                      </a:cubicBezTo>
                      <a:lnTo>
                        <a:pt x="4901" y="19863"/>
                      </a:lnTo>
                      <a:lnTo>
                        <a:pt x="6098" y="20538"/>
                      </a:lnTo>
                      <a:lnTo>
                        <a:pt x="7413" y="19177"/>
                      </a:lnTo>
                      <a:cubicBezTo>
                        <a:pt x="7805" y="19336"/>
                        <a:pt x="8209" y="19468"/>
                        <a:pt x="8622" y="19571"/>
                      </a:cubicBezTo>
                      <a:lnTo>
                        <a:pt x="8887" y="21443"/>
                      </a:lnTo>
                      <a:lnTo>
                        <a:pt x="10253" y="21600"/>
                      </a:lnTo>
                      <a:lnTo>
                        <a:pt x="10935" y="19837"/>
                      </a:lnTo>
                      <a:cubicBezTo>
                        <a:pt x="11317" y="19831"/>
                        <a:pt x="11701" y="19801"/>
                        <a:pt x="12087" y="19745"/>
                      </a:cubicBezTo>
                      <a:lnTo>
                        <a:pt x="13043" y="21402"/>
                      </a:lnTo>
                      <a:lnTo>
                        <a:pt x="14367" y="21032"/>
                      </a:lnTo>
                      <a:lnTo>
                        <a:pt x="14328" y="19120"/>
                      </a:lnTo>
                      <a:cubicBezTo>
                        <a:pt x="14724" y="18953"/>
                        <a:pt x="15102" y="18759"/>
                        <a:pt x="15462" y="18542"/>
                      </a:cubicBezTo>
                      <a:lnTo>
                        <a:pt x="16973" y="19679"/>
                      </a:lnTo>
                      <a:lnTo>
                        <a:pt x="18049" y="18824"/>
                      </a:lnTo>
                      <a:lnTo>
                        <a:pt x="17285" y="17094"/>
                      </a:lnTo>
                      <a:cubicBezTo>
                        <a:pt x="17553" y="16817"/>
                        <a:pt x="17803" y="16523"/>
                        <a:pt x="18033" y="16215"/>
                      </a:cubicBezTo>
                      <a:lnTo>
                        <a:pt x="19863" y="16699"/>
                      </a:lnTo>
                      <a:lnTo>
                        <a:pt x="20538" y="15502"/>
                      </a:lnTo>
                      <a:lnTo>
                        <a:pt x="19177" y="14187"/>
                      </a:lnTo>
                      <a:cubicBezTo>
                        <a:pt x="19336" y="13794"/>
                        <a:pt x="19468" y="13391"/>
                        <a:pt x="19571" y="12978"/>
                      </a:cubicBezTo>
                    </a:path>
                  </a:pathLst>
                </a:custGeom>
                <a:gradFill>
                  <a:gsLst>
                    <a:gs pos="0">
                      <a:srgbClr val="FFFFFF">
                        <a:lumMod val="95000"/>
                      </a:srgbClr>
                    </a:gs>
                    <a:gs pos="100000">
                      <a:srgbClr val="FFFFFF">
                        <a:lumMod val="65000"/>
                      </a:srgbClr>
                    </a:gs>
                  </a:gsLst>
                  <a:lin ang="2126292" scaled="1"/>
                </a:gradFill>
                <a:ln w="3810">
                  <a:solidFill>
                    <a:srgbClr val="FFFFFF">
                      <a:lumMod val="75000"/>
                    </a:srgbClr>
                  </a:solidFill>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56" name="Shape 14"/>
                <p:cNvSpPr/>
                <p:nvPr/>
              </p:nvSpPr>
              <p:spPr bwMode="auto">
                <a:xfrm>
                  <a:off x="4720887" y="4461834"/>
                  <a:ext cx="914443" cy="914452"/>
                </a:xfrm>
                <a:custGeom>
                  <a:avLst/>
                  <a:gdLst/>
                  <a:ahLst/>
                  <a:cxnLst>
                    <a:cxn ang="0">
                      <a:pos x="wd2" y="hd2"/>
                    </a:cxn>
                    <a:cxn ang="5400000">
                      <a:pos x="wd2" y="hd2"/>
                    </a:cxn>
                    <a:cxn ang="10800000">
                      <a:pos x="wd2" y="hd2"/>
                    </a:cxn>
                    <a:cxn ang="16200000">
                      <a:pos x="wd2" y="hd2"/>
                    </a:cxn>
                  </a:cxnLst>
                  <a:rect l="0" t="0" r="r" b="b"/>
                  <a:pathLst>
                    <a:path w="19929" h="19929" extrusionOk="0">
                      <a:moveTo>
                        <a:pt x="8768" y="16401"/>
                      </a:moveTo>
                      <a:cubicBezTo>
                        <a:pt x="5220" y="15741"/>
                        <a:pt x="2869" y="12316"/>
                        <a:pt x="3529" y="8768"/>
                      </a:cubicBezTo>
                      <a:cubicBezTo>
                        <a:pt x="4188" y="5219"/>
                        <a:pt x="7613" y="2869"/>
                        <a:pt x="11161" y="3529"/>
                      </a:cubicBezTo>
                      <a:cubicBezTo>
                        <a:pt x="14710" y="4189"/>
                        <a:pt x="17061" y="7613"/>
                        <a:pt x="16401" y="11161"/>
                      </a:cubicBezTo>
                      <a:cubicBezTo>
                        <a:pt x="15741" y="14709"/>
                        <a:pt x="12317" y="17061"/>
                        <a:pt x="8768" y="16401"/>
                      </a:cubicBezTo>
                      <a:moveTo>
                        <a:pt x="11786" y="169"/>
                      </a:moveTo>
                      <a:cubicBezTo>
                        <a:pt x="6385" y="-835"/>
                        <a:pt x="1174" y="2742"/>
                        <a:pt x="169" y="8143"/>
                      </a:cubicBezTo>
                      <a:cubicBezTo>
                        <a:pt x="-835" y="13544"/>
                        <a:pt x="2742" y="18756"/>
                        <a:pt x="8143" y="19761"/>
                      </a:cubicBezTo>
                      <a:cubicBezTo>
                        <a:pt x="13544" y="20765"/>
                        <a:pt x="18756" y="17187"/>
                        <a:pt x="19761" y="11786"/>
                      </a:cubicBezTo>
                      <a:cubicBezTo>
                        <a:pt x="20765" y="6385"/>
                        <a:pt x="17187" y="1174"/>
                        <a:pt x="11786" y="169"/>
                      </a:cubicBezTo>
                    </a:path>
                  </a:pathLst>
                </a:custGeom>
                <a:gradFill>
                  <a:gsLst>
                    <a:gs pos="0">
                      <a:srgbClr val="FFFFFF"/>
                    </a:gs>
                    <a:gs pos="100000">
                      <a:srgbClr val="FFFFFF">
                        <a:lumMod val="75000"/>
                      </a:srgbClr>
                    </a:gs>
                  </a:gsLst>
                  <a:lin ang="1807757" scaled="0"/>
                </a:gradFill>
                <a:ln w="3810">
                  <a:solidFill>
                    <a:srgbClr val="FFFFFF">
                      <a:lumMod val="85000"/>
                    </a:srgbClr>
                  </a:solidFill>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57" name="Shape 15"/>
                <p:cNvSpPr/>
                <p:nvPr/>
              </p:nvSpPr>
              <p:spPr bwMode="auto">
                <a:xfrm>
                  <a:off x="4861633" y="4610859"/>
                  <a:ext cx="629138" cy="629147"/>
                </a:xfrm>
                <a:custGeom>
                  <a:avLst/>
                  <a:gdLst/>
                  <a:ahLst/>
                  <a:cxnLst>
                    <a:cxn ang="0">
                      <a:pos x="wd2" y="hd2"/>
                    </a:cxn>
                    <a:cxn ang="5400000">
                      <a:pos x="wd2" y="hd2"/>
                    </a:cxn>
                    <a:cxn ang="10800000">
                      <a:pos x="wd2" y="hd2"/>
                    </a:cxn>
                    <a:cxn ang="16200000">
                      <a:pos x="wd2" y="hd2"/>
                    </a:cxn>
                  </a:cxnLst>
                  <a:rect l="0" t="0" r="r" b="b"/>
                  <a:pathLst>
                    <a:path w="19929" h="19929" extrusionOk="0">
                      <a:moveTo>
                        <a:pt x="8522" y="17725"/>
                      </a:moveTo>
                      <a:cubicBezTo>
                        <a:pt x="4244" y="16929"/>
                        <a:pt x="1409" y="12799"/>
                        <a:pt x="2203" y="8521"/>
                      </a:cubicBezTo>
                      <a:cubicBezTo>
                        <a:pt x="2999" y="4243"/>
                        <a:pt x="7130" y="1409"/>
                        <a:pt x="11408" y="2205"/>
                      </a:cubicBezTo>
                      <a:cubicBezTo>
                        <a:pt x="15687" y="3000"/>
                        <a:pt x="18521" y="7129"/>
                        <a:pt x="17725" y="11407"/>
                      </a:cubicBezTo>
                      <a:cubicBezTo>
                        <a:pt x="16930" y="15685"/>
                        <a:pt x="12801" y="18520"/>
                        <a:pt x="8522" y="17725"/>
                      </a:cubicBezTo>
                      <a:moveTo>
                        <a:pt x="11786" y="169"/>
                      </a:moveTo>
                      <a:cubicBezTo>
                        <a:pt x="6385" y="-835"/>
                        <a:pt x="1174" y="2742"/>
                        <a:pt x="169" y="8143"/>
                      </a:cubicBezTo>
                      <a:cubicBezTo>
                        <a:pt x="-835" y="13544"/>
                        <a:pt x="2742" y="18756"/>
                        <a:pt x="8143" y="19761"/>
                      </a:cubicBezTo>
                      <a:cubicBezTo>
                        <a:pt x="13544" y="20765"/>
                        <a:pt x="18756" y="17187"/>
                        <a:pt x="19760" y="11786"/>
                      </a:cubicBezTo>
                      <a:cubicBezTo>
                        <a:pt x="20765" y="6385"/>
                        <a:pt x="17187" y="1173"/>
                        <a:pt x="11786" y="169"/>
                      </a:cubicBezTo>
                    </a:path>
                  </a:pathLst>
                </a:custGeom>
                <a:gradFill>
                  <a:gsLst>
                    <a:gs pos="0">
                      <a:srgbClr val="FFFFFF">
                        <a:lumMod val="85000"/>
                      </a:srgbClr>
                    </a:gs>
                    <a:gs pos="100000">
                      <a:srgbClr val="FFFFFF">
                        <a:lumMod val="50000"/>
                      </a:srgbClr>
                    </a:gs>
                  </a:gsLst>
                  <a:lin ang="1807757" scaled="0"/>
                </a:gradFill>
                <a:ln w="3810">
                  <a:solidFill>
                    <a:srgbClr val="FFFFFF">
                      <a:lumMod val="50000"/>
                    </a:srgbClr>
                  </a:solidFill>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grpSp>
        </p:grpSp>
        <p:grpSp>
          <p:nvGrpSpPr>
            <p:cNvPr id="35" name="Group 34"/>
            <p:cNvGrpSpPr/>
            <p:nvPr/>
          </p:nvGrpSpPr>
          <p:grpSpPr bwMode="auto">
            <a:xfrm>
              <a:off x="17561048" y="6660231"/>
              <a:ext cx="1223082" cy="1008111"/>
              <a:chOff x="1524000" y="3086100"/>
              <a:chExt cx="4739709" cy="3906659"/>
            </a:xfrm>
          </p:grpSpPr>
          <p:sp>
            <p:nvSpPr>
              <p:cNvPr id="41" name="Shape 6"/>
              <p:cNvSpPr/>
              <p:nvPr/>
            </p:nvSpPr>
            <p:spPr bwMode="auto">
              <a:xfrm>
                <a:off x="4241799" y="4762499"/>
                <a:ext cx="1425677" cy="1020800"/>
              </a:xfrm>
              <a:custGeom>
                <a:avLst/>
                <a:gdLst/>
                <a:ahLst/>
                <a:cxnLst>
                  <a:cxn ang="0">
                    <a:pos x="wd2" y="hd2"/>
                  </a:cxn>
                  <a:cxn ang="5400000">
                    <a:pos x="wd2" y="hd2"/>
                  </a:cxn>
                  <a:cxn ang="10800000">
                    <a:pos x="wd2" y="hd2"/>
                  </a:cxn>
                  <a:cxn ang="16200000">
                    <a:pos x="wd2" y="hd2"/>
                  </a:cxn>
                </a:cxnLst>
                <a:rect l="0" t="0" r="r" b="b"/>
                <a:pathLst>
                  <a:path w="20914" h="20979" extrusionOk="0">
                    <a:moveTo>
                      <a:pt x="17745" y="357"/>
                    </a:moveTo>
                    <a:cubicBezTo>
                      <a:pt x="16530" y="-207"/>
                      <a:pt x="15215" y="-99"/>
                      <a:pt x="14041" y="661"/>
                    </a:cubicBezTo>
                    <a:lnTo>
                      <a:pt x="6523" y="5522"/>
                    </a:lnTo>
                    <a:cubicBezTo>
                      <a:pt x="6278" y="5681"/>
                      <a:pt x="6170" y="6073"/>
                      <a:pt x="6284" y="6398"/>
                    </a:cubicBezTo>
                    <a:cubicBezTo>
                      <a:pt x="6397" y="6724"/>
                      <a:pt x="6688" y="6861"/>
                      <a:pt x="6933" y="6699"/>
                    </a:cubicBezTo>
                    <a:lnTo>
                      <a:pt x="14451" y="1839"/>
                    </a:lnTo>
                    <a:cubicBezTo>
                      <a:pt x="15388" y="1233"/>
                      <a:pt x="16438" y="1146"/>
                      <a:pt x="17406" y="1596"/>
                    </a:cubicBezTo>
                    <a:cubicBezTo>
                      <a:pt x="18374" y="2046"/>
                      <a:pt x="19145" y="2976"/>
                      <a:pt x="19577" y="4219"/>
                    </a:cubicBezTo>
                    <a:cubicBezTo>
                      <a:pt x="20009" y="5462"/>
                      <a:pt x="20051" y="6865"/>
                      <a:pt x="19694" y="8172"/>
                    </a:cubicBezTo>
                    <a:cubicBezTo>
                      <a:pt x="19337" y="9480"/>
                      <a:pt x="18625" y="10532"/>
                      <a:pt x="17687" y="11137"/>
                    </a:cubicBezTo>
                    <a:lnTo>
                      <a:pt x="5103" y="19276"/>
                    </a:lnTo>
                    <a:cubicBezTo>
                      <a:pt x="3649" y="20216"/>
                      <a:pt x="1917" y="19412"/>
                      <a:pt x="1245" y="17483"/>
                    </a:cubicBezTo>
                    <a:cubicBezTo>
                      <a:pt x="575" y="15552"/>
                      <a:pt x="1213" y="13216"/>
                      <a:pt x="2668" y="12275"/>
                    </a:cubicBezTo>
                    <a:lnTo>
                      <a:pt x="13786" y="5086"/>
                    </a:lnTo>
                    <a:cubicBezTo>
                      <a:pt x="14250" y="4786"/>
                      <a:pt x="14771" y="4742"/>
                      <a:pt x="15251" y="4967"/>
                    </a:cubicBezTo>
                    <a:cubicBezTo>
                      <a:pt x="15732" y="5190"/>
                      <a:pt x="16115" y="5653"/>
                      <a:pt x="16330" y="6269"/>
                    </a:cubicBezTo>
                    <a:cubicBezTo>
                      <a:pt x="16544" y="6884"/>
                      <a:pt x="16564" y="7580"/>
                      <a:pt x="16387" y="8229"/>
                    </a:cubicBezTo>
                    <a:cubicBezTo>
                      <a:pt x="16210" y="8877"/>
                      <a:pt x="15857" y="9399"/>
                      <a:pt x="15391" y="9700"/>
                    </a:cubicBezTo>
                    <a:lnTo>
                      <a:pt x="4916" y="16475"/>
                    </a:lnTo>
                    <a:cubicBezTo>
                      <a:pt x="4671" y="16633"/>
                      <a:pt x="4564" y="17025"/>
                      <a:pt x="4677" y="17350"/>
                    </a:cubicBezTo>
                    <a:cubicBezTo>
                      <a:pt x="4790" y="17676"/>
                      <a:pt x="5081" y="17810"/>
                      <a:pt x="5326" y="17652"/>
                    </a:cubicBezTo>
                    <a:lnTo>
                      <a:pt x="15801" y="10879"/>
                    </a:lnTo>
                    <a:cubicBezTo>
                      <a:pt x="16504" y="10424"/>
                      <a:pt x="17038" y="9635"/>
                      <a:pt x="17306" y="8655"/>
                    </a:cubicBezTo>
                    <a:cubicBezTo>
                      <a:pt x="17573" y="7677"/>
                      <a:pt x="17542" y="6625"/>
                      <a:pt x="17218" y="5694"/>
                    </a:cubicBezTo>
                    <a:cubicBezTo>
                      <a:pt x="16894" y="4762"/>
                      <a:pt x="16316" y="4065"/>
                      <a:pt x="15590" y="3727"/>
                    </a:cubicBezTo>
                    <a:cubicBezTo>
                      <a:pt x="14865" y="3390"/>
                      <a:pt x="14078" y="3454"/>
                      <a:pt x="13376" y="3908"/>
                    </a:cubicBezTo>
                    <a:lnTo>
                      <a:pt x="2259" y="11098"/>
                    </a:lnTo>
                    <a:cubicBezTo>
                      <a:pt x="313" y="12355"/>
                      <a:pt x="-540" y="15476"/>
                      <a:pt x="357" y="18057"/>
                    </a:cubicBezTo>
                    <a:cubicBezTo>
                      <a:pt x="1134" y="20288"/>
                      <a:pt x="2969" y="21393"/>
                      <a:pt x="4709" y="20837"/>
                    </a:cubicBezTo>
                    <a:cubicBezTo>
                      <a:pt x="4981" y="20751"/>
                      <a:pt x="5250" y="20624"/>
                      <a:pt x="5513" y="20453"/>
                    </a:cubicBezTo>
                    <a:lnTo>
                      <a:pt x="18098" y="12316"/>
                    </a:lnTo>
                    <a:cubicBezTo>
                      <a:pt x="19272" y="11556"/>
                      <a:pt x="20165" y="10237"/>
                      <a:pt x="20612" y="8599"/>
                    </a:cubicBezTo>
                    <a:cubicBezTo>
                      <a:pt x="21060" y="6961"/>
                      <a:pt x="21008" y="5201"/>
                      <a:pt x="20466" y="3646"/>
                    </a:cubicBezTo>
                    <a:cubicBezTo>
                      <a:pt x="19924" y="2088"/>
                      <a:pt x="18958" y="920"/>
                      <a:pt x="17745" y="357"/>
                    </a:cubicBezTo>
                    <a:close/>
                  </a:path>
                </a:pathLst>
              </a:custGeom>
              <a:solidFill>
                <a:srgbClr val="FFAF28"/>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42" name="Shape 7"/>
              <p:cNvSpPr/>
              <p:nvPr/>
            </p:nvSpPr>
            <p:spPr bwMode="auto">
              <a:xfrm>
                <a:off x="1524000" y="3251200"/>
                <a:ext cx="4739709" cy="2751411"/>
              </a:xfrm>
              <a:custGeom>
                <a:avLst/>
                <a:gdLst/>
                <a:ahLst/>
                <a:cxnLst>
                  <a:cxn ang="0">
                    <a:pos x="wd2" y="hd2"/>
                  </a:cxn>
                  <a:cxn ang="5400000">
                    <a:pos x="wd2" y="hd2"/>
                  </a:cxn>
                  <a:cxn ang="10800000">
                    <a:pos x="wd2" y="hd2"/>
                  </a:cxn>
                  <a:cxn ang="16200000">
                    <a:pos x="wd2" y="hd2"/>
                  </a:cxn>
                </a:cxnLst>
                <a:rect l="0" t="0" r="r" b="b"/>
                <a:pathLst>
                  <a:path w="21600" h="21600" extrusionOk="0">
                    <a:moveTo>
                      <a:pt x="20096" y="0"/>
                    </a:moveTo>
                    <a:lnTo>
                      <a:pt x="21600" y="5610"/>
                    </a:lnTo>
                    <a:lnTo>
                      <a:pt x="1504" y="21600"/>
                    </a:lnTo>
                    <a:lnTo>
                      <a:pt x="0" y="15990"/>
                    </a:lnTo>
                    <a:cubicBezTo>
                      <a:pt x="0" y="15990"/>
                      <a:pt x="20096" y="0"/>
                      <a:pt x="20096" y="0"/>
                    </a:cubicBezTo>
                    <a:close/>
                  </a:path>
                </a:pathLst>
              </a:custGeom>
              <a:solidFill>
                <a:srgbClr val="FFAF28"/>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43" name="Freeform 34"/>
              <p:cNvSpPr/>
              <p:nvPr/>
            </p:nvSpPr>
            <p:spPr bwMode="auto">
              <a:xfrm>
                <a:off x="1752599" y="3365500"/>
                <a:ext cx="4009916" cy="2110570"/>
              </a:xfrm>
              <a:custGeom>
                <a:avLst/>
                <a:gdLst>
                  <a:gd name="connsiteX0" fmla="*/ 3938629 w 4009916"/>
                  <a:gd name="connsiteY0" fmla="*/ 0 h 2110570"/>
                  <a:gd name="connsiteX1" fmla="*/ 4009916 w 4009916"/>
                  <a:gd name="connsiteY1" fmla="*/ 154225 h 2110570"/>
                  <a:gd name="connsiteX2" fmla="*/ 3875606 w 4009916"/>
                  <a:gd name="connsiteY2" fmla="*/ 216264 h 2110570"/>
                  <a:gd name="connsiteX3" fmla="*/ 3970094 w 4009916"/>
                  <a:gd name="connsiteY3" fmla="*/ 420827 h 2110570"/>
                  <a:gd name="connsiteX4" fmla="*/ 3886151 w 4009916"/>
                  <a:gd name="connsiteY4" fmla="*/ 459573 h 2110570"/>
                  <a:gd name="connsiteX5" fmla="*/ 3791673 w 4009916"/>
                  <a:gd name="connsiteY5" fmla="*/ 255033 h 2110570"/>
                  <a:gd name="connsiteX6" fmla="*/ 3596995 w 4009916"/>
                  <a:gd name="connsiteY6" fmla="*/ 344956 h 2110570"/>
                  <a:gd name="connsiteX7" fmla="*/ 3690697 w 4009916"/>
                  <a:gd name="connsiteY7" fmla="*/ 547797 h 2110570"/>
                  <a:gd name="connsiteX8" fmla="*/ 3606741 w 4009916"/>
                  <a:gd name="connsiteY8" fmla="*/ 586600 h 2110570"/>
                  <a:gd name="connsiteX9" fmla="*/ 3513048 w 4009916"/>
                  <a:gd name="connsiteY9" fmla="*/ 383731 h 2110570"/>
                  <a:gd name="connsiteX10" fmla="*/ 3328860 w 4009916"/>
                  <a:gd name="connsiteY10" fmla="*/ 468809 h 2110570"/>
                  <a:gd name="connsiteX11" fmla="*/ 3423998 w 4009916"/>
                  <a:gd name="connsiteY11" fmla="*/ 674805 h 2110570"/>
                  <a:gd name="connsiteX12" fmla="*/ 3340054 w 4009916"/>
                  <a:gd name="connsiteY12" fmla="*/ 713568 h 2110570"/>
                  <a:gd name="connsiteX13" fmla="*/ 3244904 w 4009916"/>
                  <a:gd name="connsiteY13" fmla="*/ 507589 h 2110570"/>
                  <a:gd name="connsiteX14" fmla="*/ 3050261 w 4009916"/>
                  <a:gd name="connsiteY14" fmla="*/ 597495 h 2110570"/>
                  <a:gd name="connsiteX15" fmla="*/ 3144598 w 4009916"/>
                  <a:gd name="connsiteY15" fmla="*/ 801798 h 2110570"/>
                  <a:gd name="connsiteX16" fmla="*/ 3060584 w 4009916"/>
                  <a:gd name="connsiteY16" fmla="*/ 840561 h 2110570"/>
                  <a:gd name="connsiteX17" fmla="*/ 2966263 w 4009916"/>
                  <a:gd name="connsiteY17" fmla="*/ 636294 h 2110570"/>
                  <a:gd name="connsiteX18" fmla="*/ 2771633 w 4009916"/>
                  <a:gd name="connsiteY18" fmla="*/ 726195 h 2110570"/>
                  <a:gd name="connsiteX19" fmla="*/ 2865234 w 4009916"/>
                  <a:gd name="connsiteY19" fmla="*/ 928772 h 2110570"/>
                  <a:gd name="connsiteX20" fmla="*/ 2781254 w 4009916"/>
                  <a:gd name="connsiteY20" fmla="*/ 967573 h 2110570"/>
                  <a:gd name="connsiteX21" fmla="*/ 2687661 w 4009916"/>
                  <a:gd name="connsiteY21" fmla="*/ 764982 h 2110570"/>
                  <a:gd name="connsiteX22" fmla="*/ 2503461 w 4009916"/>
                  <a:gd name="connsiteY22" fmla="*/ 850065 h 2110570"/>
                  <a:gd name="connsiteX23" fmla="*/ 2598464 w 4009916"/>
                  <a:gd name="connsiteY23" fmla="*/ 1055824 h 2110570"/>
                  <a:gd name="connsiteX24" fmla="*/ 2514520 w 4009916"/>
                  <a:gd name="connsiteY24" fmla="*/ 1094569 h 2110570"/>
                  <a:gd name="connsiteX25" fmla="*/ 2419511 w 4009916"/>
                  <a:gd name="connsiteY25" fmla="*/ 888842 h 2110570"/>
                  <a:gd name="connsiteX26" fmla="*/ 2224816 w 4009916"/>
                  <a:gd name="connsiteY26" fmla="*/ 978773 h 2110570"/>
                  <a:gd name="connsiteX27" fmla="*/ 2319070 w 4009916"/>
                  <a:gd name="connsiteY27" fmla="*/ 1182811 h 2110570"/>
                  <a:gd name="connsiteX28" fmla="*/ 2235146 w 4009916"/>
                  <a:gd name="connsiteY28" fmla="*/ 1221575 h 2110570"/>
                  <a:gd name="connsiteX29" fmla="*/ 2140890 w 4009916"/>
                  <a:gd name="connsiteY29" fmla="*/ 1017538 h 2110570"/>
                  <a:gd name="connsiteX30" fmla="*/ 1946192 w 4009916"/>
                  <a:gd name="connsiteY30" fmla="*/ 1107470 h 2110570"/>
                  <a:gd name="connsiteX31" fmla="*/ 2039640 w 4009916"/>
                  <a:gd name="connsiteY31" fmla="*/ 1309825 h 2110570"/>
                  <a:gd name="connsiteX32" fmla="*/ 1955738 w 4009916"/>
                  <a:gd name="connsiteY32" fmla="*/ 1348570 h 2110570"/>
                  <a:gd name="connsiteX33" fmla="*/ 1862279 w 4009916"/>
                  <a:gd name="connsiteY33" fmla="*/ 1146230 h 2110570"/>
                  <a:gd name="connsiteX34" fmla="*/ 1678061 w 4009916"/>
                  <a:gd name="connsiteY34" fmla="*/ 1231321 h 2110570"/>
                  <a:gd name="connsiteX35" fmla="*/ 1772981 w 4009916"/>
                  <a:gd name="connsiteY35" fmla="*/ 1436832 h 2110570"/>
                  <a:gd name="connsiteX36" fmla="*/ 1689019 w 4009916"/>
                  <a:gd name="connsiteY36" fmla="*/ 1475598 h 2110570"/>
                  <a:gd name="connsiteX37" fmla="*/ 1594117 w 4009916"/>
                  <a:gd name="connsiteY37" fmla="*/ 1270096 h 2110570"/>
                  <a:gd name="connsiteX38" fmla="*/ 1399440 w 4009916"/>
                  <a:gd name="connsiteY38" fmla="*/ 1360018 h 2110570"/>
                  <a:gd name="connsiteX39" fmla="*/ 1493565 w 4009916"/>
                  <a:gd name="connsiteY39" fmla="*/ 1563809 h 2110570"/>
                  <a:gd name="connsiteX40" fmla="*/ 1409643 w 4009916"/>
                  <a:gd name="connsiteY40" fmla="*/ 1602573 h 2110570"/>
                  <a:gd name="connsiteX41" fmla="*/ 1315524 w 4009916"/>
                  <a:gd name="connsiteY41" fmla="*/ 1398779 h 2110570"/>
                  <a:gd name="connsiteX42" fmla="*/ 1120815 w 4009916"/>
                  <a:gd name="connsiteY42" fmla="*/ 1488717 h 2110570"/>
                  <a:gd name="connsiteX43" fmla="*/ 1214167 w 4009916"/>
                  <a:gd name="connsiteY43" fmla="*/ 1690765 h 2110570"/>
                  <a:gd name="connsiteX44" fmla="*/ 1130245 w 4009916"/>
                  <a:gd name="connsiteY44" fmla="*/ 1729545 h 2110570"/>
                  <a:gd name="connsiteX45" fmla="*/ 1036905 w 4009916"/>
                  <a:gd name="connsiteY45" fmla="*/ 1527475 h 2110570"/>
                  <a:gd name="connsiteX46" fmla="*/ 852686 w 4009916"/>
                  <a:gd name="connsiteY46" fmla="*/ 1612567 h 2110570"/>
                  <a:gd name="connsiteX47" fmla="*/ 947478 w 4009916"/>
                  <a:gd name="connsiteY47" fmla="*/ 1817836 h 2110570"/>
                  <a:gd name="connsiteX48" fmla="*/ 863540 w 4009916"/>
                  <a:gd name="connsiteY48" fmla="*/ 1856541 h 2110570"/>
                  <a:gd name="connsiteX49" fmla="*/ 768762 w 4009916"/>
                  <a:gd name="connsiteY49" fmla="*/ 1651332 h 2110570"/>
                  <a:gd name="connsiteX50" fmla="*/ 574054 w 4009916"/>
                  <a:gd name="connsiteY50" fmla="*/ 1741269 h 2110570"/>
                  <a:gd name="connsiteX51" fmla="*/ 668073 w 4009916"/>
                  <a:gd name="connsiteY51" fmla="*/ 1944806 h 2110570"/>
                  <a:gd name="connsiteX52" fmla="*/ 584114 w 4009916"/>
                  <a:gd name="connsiteY52" fmla="*/ 1983630 h 2110570"/>
                  <a:gd name="connsiteX53" fmla="*/ 490095 w 4009916"/>
                  <a:gd name="connsiteY53" fmla="*/ 1780050 h 2110570"/>
                  <a:gd name="connsiteX54" fmla="*/ 295473 w 4009916"/>
                  <a:gd name="connsiteY54" fmla="*/ 1869947 h 2110570"/>
                  <a:gd name="connsiteX55" fmla="*/ 388723 w 4009916"/>
                  <a:gd name="connsiteY55" fmla="*/ 2071807 h 2110570"/>
                  <a:gd name="connsiteX56" fmla="*/ 304770 w 4009916"/>
                  <a:gd name="connsiteY56" fmla="*/ 2110570 h 2110570"/>
                  <a:gd name="connsiteX57" fmla="*/ 211525 w 4009916"/>
                  <a:gd name="connsiteY57" fmla="*/ 1908723 h 2110570"/>
                  <a:gd name="connsiteX58" fmla="*/ 71287 w 4009916"/>
                  <a:gd name="connsiteY58" fmla="*/ 1973499 h 2110570"/>
                  <a:gd name="connsiteX59" fmla="*/ 0 w 4009916"/>
                  <a:gd name="connsiteY59" fmla="*/ 1819183 h 2110570"/>
                  <a:gd name="connsiteX60" fmla="*/ 97360 w 4009916"/>
                  <a:gd name="connsiteY60" fmla="*/ 1774214 h 2110570"/>
                  <a:gd name="connsiteX61" fmla="*/ 140238 w 4009916"/>
                  <a:gd name="connsiteY61" fmla="*/ 1754409 h 2110570"/>
                  <a:gd name="connsiteX62" fmla="*/ 139700 w 4009916"/>
                  <a:gd name="connsiteY62" fmla="*/ 1753245 h 2110570"/>
                  <a:gd name="connsiteX63" fmla="*/ 223665 w 4009916"/>
                  <a:gd name="connsiteY63" fmla="*/ 1714500 h 2110570"/>
                  <a:gd name="connsiteX64" fmla="*/ 224189 w 4009916"/>
                  <a:gd name="connsiteY64" fmla="*/ 1715634 h 2110570"/>
                  <a:gd name="connsiteX65" fmla="*/ 258425 w 4009916"/>
                  <a:gd name="connsiteY65" fmla="*/ 1699821 h 2110570"/>
                  <a:gd name="connsiteX66" fmla="*/ 812355 w 4009916"/>
                  <a:gd name="connsiteY66" fmla="*/ 1443970 h 2110570"/>
                  <a:gd name="connsiteX67" fmla="*/ 965631 w 4009916"/>
                  <a:gd name="connsiteY67" fmla="*/ 1373175 h 2110570"/>
                  <a:gd name="connsiteX68" fmla="*/ 965200 w 4009916"/>
                  <a:gd name="connsiteY68" fmla="*/ 1372242 h 2110570"/>
                  <a:gd name="connsiteX69" fmla="*/ 1049100 w 4009916"/>
                  <a:gd name="connsiteY69" fmla="*/ 1333500 h 2110570"/>
                  <a:gd name="connsiteX70" fmla="*/ 1049527 w 4009916"/>
                  <a:gd name="connsiteY70" fmla="*/ 1334425 h 2110570"/>
                  <a:gd name="connsiteX71" fmla="*/ 1164818 w 4009916"/>
                  <a:gd name="connsiteY71" fmla="*/ 1281174 h 2110570"/>
                  <a:gd name="connsiteX72" fmla="*/ 1547818 w 4009916"/>
                  <a:gd name="connsiteY72" fmla="*/ 1104273 h 2110570"/>
                  <a:gd name="connsiteX73" fmla="*/ 1791015 w 4009916"/>
                  <a:gd name="connsiteY73" fmla="*/ 991945 h 2110570"/>
                  <a:gd name="connsiteX74" fmla="*/ 1790700 w 4009916"/>
                  <a:gd name="connsiteY74" fmla="*/ 991263 h 2110570"/>
                  <a:gd name="connsiteX75" fmla="*/ 1874625 w 4009916"/>
                  <a:gd name="connsiteY75" fmla="*/ 952500 h 2110570"/>
                  <a:gd name="connsiteX76" fmla="*/ 1874940 w 4009916"/>
                  <a:gd name="connsiteY76" fmla="*/ 953181 h 2110570"/>
                  <a:gd name="connsiteX77" fmla="*/ 2502764 w 4009916"/>
                  <a:gd name="connsiteY77" fmla="*/ 663200 h 2110570"/>
                  <a:gd name="connsiteX78" fmla="*/ 2616393 w 4009916"/>
                  <a:gd name="connsiteY78" fmla="*/ 610717 h 2110570"/>
                  <a:gd name="connsiteX79" fmla="*/ 2616200 w 4009916"/>
                  <a:gd name="connsiteY79" fmla="*/ 610300 h 2110570"/>
                  <a:gd name="connsiteX80" fmla="*/ 2700157 w 4009916"/>
                  <a:gd name="connsiteY80" fmla="*/ 571500 h 2110570"/>
                  <a:gd name="connsiteX81" fmla="*/ 2700358 w 4009916"/>
                  <a:gd name="connsiteY81" fmla="*/ 571935 h 2110570"/>
                  <a:gd name="connsiteX82" fmla="*/ 2902513 w 4009916"/>
                  <a:gd name="connsiteY82" fmla="*/ 478563 h 2110570"/>
                  <a:gd name="connsiteX83" fmla="*/ 3261554 w 4009916"/>
                  <a:gd name="connsiteY83" fmla="*/ 312728 h 2110570"/>
                  <a:gd name="connsiteX84" fmla="*/ 3441805 w 4009916"/>
                  <a:gd name="connsiteY84" fmla="*/ 229474 h 2110570"/>
                  <a:gd name="connsiteX85" fmla="*/ 3441700 w 4009916"/>
                  <a:gd name="connsiteY85" fmla="*/ 229248 h 2110570"/>
                  <a:gd name="connsiteX86" fmla="*/ 3525645 w 4009916"/>
                  <a:gd name="connsiteY86" fmla="*/ 190500 h 2110570"/>
                  <a:gd name="connsiteX87" fmla="*/ 3525740 w 4009916"/>
                  <a:gd name="connsiteY87" fmla="*/ 190706 h 2110570"/>
                  <a:gd name="connsiteX88" fmla="*/ 3674088 w 4009916"/>
                  <a:gd name="connsiteY88" fmla="*/ 122186 h 2110570"/>
                  <a:gd name="connsiteX89" fmla="*/ 3938629 w 4009916"/>
                  <a:gd name="connsiteY89" fmla="*/ 0 h 211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009916" h="2110570" extrusionOk="0">
                    <a:moveTo>
                      <a:pt x="3938629" y="0"/>
                    </a:moveTo>
                    <a:lnTo>
                      <a:pt x="4009916" y="154225"/>
                    </a:lnTo>
                    <a:lnTo>
                      <a:pt x="3875606" y="216264"/>
                    </a:lnTo>
                    <a:lnTo>
                      <a:pt x="3970094" y="420827"/>
                    </a:lnTo>
                    <a:lnTo>
                      <a:pt x="3886151" y="459573"/>
                    </a:lnTo>
                    <a:lnTo>
                      <a:pt x="3791673" y="255033"/>
                    </a:lnTo>
                    <a:lnTo>
                      <a:pt x="3596995" y="344956"/>
                    </a:lnTo>
                    <a:lnTo>
                      <a:pt x="3690697" y="547797"/>
                    </a:lnTo>
                    <a:lnTo>
                      <a:pt x="3606741" y="586600"/>
                    </a:lnTo>
                    <a:lnTo>
                      <a:pt x="3513048" y="383731"/>
                    </a:lnTo>
                    <a:lnTo>
                      <a:pt x="3328860" y="468809"/>
                    </a:lnTo>
                    <a:lnTo>
                      <a:pt x="3423998" y="674805"/>
                    </a:lnTo>
                    <a:lnTo>
                      <a:pt x="3340054" y="713568"/>
                    </a:lnTo>
                    <a:lnTo>
                      <a:pt x="3244904" y="507589"/>
                    </a:lnTo>
                    <a:lnTo>
                      <a:pt x="3050261" y="597495"/>
                    </a:lnTo>
                    <a:lnTo>
                      <a:pt x="3144598" y="801798"/>
                    </a:lnTo>
                    <a:lnTo>
                      <a:pt x="3060584" y="840561"/>
                    </a:lnTo>
                    <a:lnTo>
                      <a:pt x="2966263" y="636294"/>
                    </a:lnTo>
                    <a:lnTo>
                      <a:pt x="2771633" y="726195"/>
                    </a:lnTo>
                    <a:lnTo>
                      <a:pt x="2865234" y="928772"/>
                    </a:lnTo>
                    <a:lnTo>
                      <a:pt x="2781254" y="967573"/>
                    </a:lnTo>
                    <a:lnTo>
                      <a:pt x="2687661" y="764982"/>
                    </a:lnTo>
                    <a:lnTo>
                      <a:pt x="2503461" y="850065"/>
                    </a:lnTo>
                    <a:lnTo>
                      <a:pt x="2598464" y="1055824"/>
                    </a:lnTo>
                    <a:lnTo>
                      <a:pt x="2514520" y="1094569"/>
                    </a:lnTo>
                    <a:lnTo>
                      <a:pt x="2419511" y="888842"/>
                    </a:lnTo>
                    <a:lnTo>
                      <a:pt x="2224816" y="978773"/>
                    </a:lnTo>
                    <a:lnTo>
                      <a:pt x="2319070" y="1182811"/>
                    </a:lnTo>
                    <a:lnTo>
                      <a:pt x="2235146" y="1221575"/>
                    </a:lnTo>
                    <a:lnTo>
                      <a:pt x="2140890" y="1017538"/>
                    </a:lnTo>
                    <a:lnTo>
                      <a:pt x="1946192" y="1107470"/>
                    </a:lnTo>
                    <a:lnTo>
                      <a:pt x="2039640" y="1309825"/>
                    </a:lnTo>
                    <a:lnTo>
                      <a:pt x="1955738" y="1348570"/>
                    </a:lnTo>
                    <a:lnTo>
                      <a:pt x="1862279" y="1146230"/>
                    </a:lnTo>
                    <a:lnTo>
                      <a:pt x="1678061" y="1231321"/>
                    </a:lnTo>
                    <a:lnTo>
                      <a:pt x="1772981" y="1436832"/>
                    </a:lnTo>
                    <a:lnTo>
                      <a:pt x="1689019" y="1475598"/>
                    </a:lnTo>
                    <a:lnTo>
                      <a:pt x="1594117" y="1270096"/>
                    </a:lnTo>
                    <a:lnTo>
                      <a:pt x="1399440" y="1360018"/>
                    </a:lnTo>
                    <a:lnTo>
                      <a:pt x="1493565" y="1563809"/>
                    </a:lnTo>
                    <a:lnTo>
                      <a:pt x="1409643" y="1602573"/>
                    </a:lnTo>
                    <a:lnTo>
                      <a:pt x="1315524" y="1398779"/>
                    </a:lnTo>
                    <a:lnTo>
                      <a:pt x="1120815" y="1488717"/>
                    </a:lnTo>
                    <a:lnTo>
                      <a:pt x="1214167" y="1690765"/>
                    </a:lnTo>
                    <a:lnTo>
                      <a:pt x="1130245" y="1729545"/>
                    </a:lnTo>
                    <a:lnTo>
                      <a:pt x="1036905" y="1527475"/>
                    </a:lnTo>
                    <a:lnTo>
                      <a:pt x="852686" y="1612567"/>
                    </a:lnTo>
                    <a:lnTo>
                      <a:pt x="947478" y="1817836"/>
                    </a:lnTo>
                    <a:lnTo>
                      <a:pt x="863540" y="1856541"/>
                    </a:lnTo>
                    <a:lnTo>
                      <a:pt x="768762" y="1651332"/>
                    </a:lnTo>
                    <a:lnTo>
                      <a:pt x="574054" y="1741269"/>
                    </a:lnTo>
                    <a:lnTo>
                      <a:pt x="668073" y="1944806"/>
                    </a:lnTo>
                    <a:lnTo>
                      <a:pt x="584114" y="1983630"/>
                    </a:lnTo>
                    <a:lnTo>
                      <a:pt x="490095" y="1780050"/>
                    </a:lnTo>
                    <a:lnTo>
                      <a:pt x="295473" y="1869947"/>
                    </a:lnTo>
                    <a:lnTo>
                      <a:pt x="388723" y="2071807"/>
                    </a:lnTo>
                    <a:lnTo>
                      <a:pt x="304770" y="2110570"/>
                    </a:lnTo>
                    <a:lnTo>
                      <a:pt x="211525" y="1908723"/>
                    </a:lnTo>
                    <a:lnTo>
                      <a:pt x="71287" y="1973499"/>
                    </a:lnTo>
                    <a:lnTo>
                      <a:pt x="0" y="1819183"/>
                    </a:lnTo>
                    <a:cubicBezTo>
                      <a:pt x="0" y="1819183"/>
                      <a:pt x="34617" y="1803194"/>
                      <a:pt x="97360" y="1774214"/>
                    </a:cubicBezTo>
                    <a:lnTo>
                      <a:pt x="140238" y="1754409"/>
                    </a:lnTo>
                    <a:lnTo>
                      <a:pt x="139700" y="1753245"/>
                    </a:lnTo>
                    <a:cubicBezTo>
                      <a:pt x="139700" y="1753245"/>
                      <a:pt x="223665" y="1714500"/>
                      <a:pt x="223665" y="1714500"/>
                    </a:cubicBezTo>
                    <a:lnTo>
                      <a:pt x="224189" y="1715634"/>
                    </a:lnTo>
                    <a:lnTo>
                      <a:pt x="258425" y="1699821"/>
                    </a:lnTo>
                    <a:cubicBezTo>
                      <a:pt x="399616" y="1634607"/>
                      <a:pt x="590857" y="1546276"/>
                      <a:pt x="812355" y="1443970"/>
                    </a:cubicBezTo>
                    <a:lnTo>
                      <a:pt x="965631" y="1373175"/>
                    </a:lnTo>
                    <a:lnTo>
                      <a:pt x="965200" y="1372242"/>
                    </a:lnTo>
                    <a:cubicBezTo>
                      <a:pt x="965200" y="1372242"/>
                      <a:pt x="1049100" y="1333500"/>
                      <a:pt x="1049100" y="1333500"/>
                    </a:cubicBezTo>
                    <a:lnTo>
                      <a:pt x="1049527" y="1334425"/>
                    </a:lnTo>
                    <a:lnTo>
                      <a:pt x="1164818" y="1281174"/>
                    </a:lnTo>
                    <a:cubicBezTo>
                      <a:pt x="1288220" y="1224176"/>
                      <a:pt x="1416712" y="1164829"/>
                      <a:pt x="1547818" y="1104273"/>
                    </a:cubicBezTo>
                    <a:lnTo>
                      <a:pt x="1791015" y="991945"/>
                    </a:lnTo>
                    <a:lnTo>
                      <a:pt x="1790700" y="991263"/>
                    </a:lnTo>
                    <a:cubicBezTo>
                      <a:pt x="1790700" y="991263"/>
                      <a:pt x="1874625" y="952500"/>
                      <a:pt x="1874625" y="952500"/>
                    </a:cubicBezTo>
                    <a:lnTo>
                      <a:pt x="1874940" y="953181"/>
                    </a:lnTo>
                    <a:lnTo>
                      <a:pt x="2502764" y="663200"/>
                    </a:lnTo>
                    <a:lnTo>
                      <a:pt x="2616393" y="610717"/>
                    </a:lnTo>
                    <a:lnTo>
                      <a:pt x="2616200" y="610300"/>
                    </a:lnTo>
                    <a:cubicBezTo>
                      <a:pt x="2616200" y="610300"/>
                      <a:pt x="2700157" y="571500"/>
                      <a:pt x="2700157" y="571500"/>
                    </a:cubicBezTo>
                    <a:lnTo>
                      <a:pt x="2700358" y="571935"/>
                    </a:lnTo>
                    <a:lnTo>
                      <a:pt x="2902513" y="478563"/>
                    </a:lnTo>
                    <a:cubicBezTo>
                      <a:pt x="3029979" y="419689"/>
                      <a:pt x="3150661" y="363948"/>
                      <a:pt x="3261554" y="312728"/>
                    </a:cubicBezTo>
                    <a:lnTo>
                      <a:pt x="3441805" y="229474"/>
                    </a:lnTo>
                    <a:lnTo>
                      <a:pt x="3441700" y="229248"/>
                    </a:lnTo>
                    <a:cubicBezTo>
                      <a:pt x="3441700" y="229248"/>
                      <a:pt x="3525645" y="190500"/>
                      <a:pt x="3525645" y="190500"/>
                    </a:cubicBezTo>
                    <a:lnTo>
                      <a:pt x="3525740" y="190706"/>
                    </a:lnTo>
                    <a:lnTo>
                      <a:pt x="3674088" y="122186"/>
                    </a:lnTo>
                    <a:cubicBezTo>
                      <a:pt x="3840052" y="45531"/>
                      <a:pt x="3938629" y="0"/>
                      <a:pt x="3938629" y="0"/>
                    </a:cubicBezTo>
                    <a:close/>
                  </a:path>
                </a:pathLst>
              </a:custGeom>
              <a:solidFill>
                <a:srgbClr val="FFAF28">
                  <a:lumMod val="60000"/>
                  <a:lumOff val="40000"/>
                </a:srgbClr>
              </a:solidFill>
              <a:ln w="12700">
                <a:miter lim="400000"/>
              </a:ln>
            </p:spPr>
            <p:txBody>
              <a:bodyPr wrap="square" lIns="0" tIns="0" rIns="0" bIns="0" anchor="ctr">
                <a:noAutofit/>
              </a:bodyP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44" name="Shape 23"/>
              <p:cNvSpPr/>
              <p:nvPr/>
            </p:nvSpPr>
            <p:spPr bwMode="auto">
              <a:xfrm>
                <a:off x="3238500" y="3086100"/>
                <a:ext cx="816094" cy="3902268"/>
              </a:xfrm>
              <a:custGeom>
                <a:avLst/>
                <a:gdLst/>
                <a:ahLst/>
                <a:cxnLst>
                  <a:cxn ang="0">
                    <a:pos x="wd2" y="hd2"/>
                  </a:cxn>
                  <a:cxn ang="5400000">
                    <a:pos x="wd2" y="hd2"/>
                  </a:cxn>
                  <a:cxn ang="10800000">
                    <a:pos x="wd2" y="hd2"/>
                  </a:cxn>
                  <a:cxn ang="16200000">
                    <a:pos x="wd2" y="hd2"/>
                  </a:cxn>
                </a:cxnLst>
                <a:rect l="0" t="0" r="r" b="b"/>
                <a:pathLst>
                  <a:path w="21432" h="21564" extrusionOk="0">
                    <a:moveTo>
                      <a:pt x="21432" y="19142"/>
                    </a:moveTo>
                    <a:lnTo>
                      <a:pt x="18089" y="21564"/>
                    </a:lnTo>
                    <a:lnTo>
                      <a:pt x="11847" y="19411"/>
                    </a:lnTo>
                    <a:lnTo>
                      <a:pt x="23" y="750"/>
                    </a:lnTo>
                    <a:cubicBezTo>
                      <a:pt x="-168" y="448"/>
                      <a:pt x="851" y="167"/>
                      <a:pt x="2288" y="127"/>
                    </a:cubicBezTo>
                    <a:lnTo>
                      <a:pt x="6645" y="4"/>
                    </a:lnTo>
                    <a:cubicBezTo>
                      <a:pt x="8084" y="-36"/>
                      <a:pt x="9416" y="179"/>
                      <a:pt x="9608" y="481"/>
                    </a:cubicBezTo>
                    <a:cubicBezTo>
                      <a:pt x="9608" y="481"/>
                      <a:pt x="21432" y="19142"/>
                      <a:pt x="21432" y="19142"/>
                    </a:cubicBezTo>
                    <a:close/>
                  </a:path>
                </a:pathLst>
              </a:custGeom>
              <a:solidFill>
                <a:srgbClr val="FA4655"/>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45" name="Shape 24"/>
              <p:cNvSpPr/>
              <p:nvPr/>
            </p:nvSpPr>
            <p:spPr bwMode="auto">
              <a:xfrm>
                <a:off x="3403600" y="3086100"/>
                <a:ext cx="646024" cy="3902268"/>
              </a:xfrm>
              <a:custGeom>
                <a:avLst/>
                <a:gdLst/>
                <a:ahLst/>
                <a:cxnLst>
                  <a:cxn ang="0">
                    <a:pos x="wd2" y="hd2"/>
                  </a:cxn>
                  <a:cxn ang="5400000">
                    <a:pos x="wd2" y="hd2"/>
                  </a:cxn>
                  <a:cxn ang="10800000">
                    <a:pos x="wd2" y="hd2"/>
                  </a:cxn>
                  <a:cxn ang="16200000">
                    <a:pos x="wd2" y="hd2"/>
                  </a:cxn>
                </a:cxnLst>
                <a:rect l="0" t="0" r="r" b="b"/>
                <a:pathLst>
                  <a:path w="21600" h="21564" extrusionOk="0">
                    <a:moveTo>
                      <a:pt x="21600" y="19142"/>
                    </a:moveTo>
                    <a:lnTo>
                      <a:pt x="17344" y="21564"/>
                    </a:lnTo>
                    <a:lnTo>
                      <a:pt x="15424" y="19185"/>
                    </a:lnTo>
                    <a:lnTo>
                      <a:pt x="0" y="65"/>
                    </a:lnTo>
                    <a:lnTo>
                      <a:pt x="2774" y="4"/>
                    </a:lnTo>
                    <a:cubicBezTo>
                      <a:pt x="4605" y="-36"/>
                      <a:pt x="6302" y="179"/>
                      <a:pt x="6546" y="481"/>
                    </a:cubicBezTo>
                    <a:cubicBezTo>
                      <a:pt x="6546" y="481"/>
                      <a:pt x="21600" y="19142"/>
                      <a:pt x="21600" y="19142"/>
                    </a:cubicBezTo>
                    <a:close/>
                  </a:path>
                </a:pathLst>
              </a:custGeom>
              <a:solidFill>
                <a:srgbClr val="FA4655">
                  <a:lumMod val="50000"/>
                </a:srgbClr>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46" name="Shape 25"/>
              <p:cNvSpPr/>
              <p:nvPr/>
            </p:nvSpPr>
            <p:spPr bwMode="auto">
              <a:xfrm>
                <a:off x="3251200" y="3314699"/>
                <a:ext cx="795675" cy="3669663"/>
              </a:xfrm>
              <a:custGeom>
                <a:avLst/>
                <a:gdLst/>
                <a:ahLst/>
                <a:cxnLst>
                  <a:cxn ang="0">
                    <a:pos x="wd2" y="hd2"/>
                  </a:cxn>
                  <a:cxn ang="5400000">
                    <a:pos x="wd2" y="hd2"/>
                  </a:cxn>
                  <a:cxn ang="10800000">
                    <a:pos x="wd2" y="hd2"/>
                  </a:cxn>
                  <a:cxn ang="16200000">
                    <a:pos x="wd2" y="hd2"/>
                  </a:cxn>
                </a:cxnLst>
                <a:rect l="0" t="0" r="r" b="b"/>
                <a:pathLst>
                  <a:path w="21600" h="21574" extrusionOk="0">
                    <a:moveTo>
                      <a:pt x="21600" y="18997"/>
                    </a:moveTo>
                    <a:lnTo>
                      <a:pt x="18145" y="21574"/>
                    </a:lnTo>
                    <a:lnTo>
                      <a:pt x="11692" y="19283"/>
                    </a:lnTo>
                    <a:lnTo>
                      <a:pt x="0" y="292"/>
                    </a:lnTo>
                    <a:cubicBezTo>
                      <a:pt x="3409" y="63"/>
                      <a:pt x="6694" y="-26"/>
                      <a:pt x="9908" y="6"/>
                    </a:cubicBezTo>
                    <a:cubicBezTo>
                      <a:pt x="9908" y="6"/>
                      <a:pt x="21600" y="18997"/>
                      <a:pt x="21600" y="18997"/>
                    </a:cubicBezTo>
                    <a:close/>
                  </a:path>
                </a:pathLst>
              </a:custGeom>
              <a:solidFill>
                <a:srgbClr val="FFFFFF"/>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47" name="Shape 26"/>
              <p:cNvSpPr/>
              <p:nvPr/>
            </p:nvSpPr>
            <p:spPr bwMode="auto">
              <a:xfrm>
                <a:off x="3441700" y="3314699"/>
                <a:ext cx="615305" cy="3669630"/>
              </a:xfrm>
              <a:custGeom>
                <a:avLst/>
                <a:gdLst/>
                <a:ahLst/>
                <a:cxnLst>
                  <a:cxn ang="0">
                    <a:pos x="wd2" y="hd2"/>
                  </a:cxn>
                  <a:cxn ang="5400000">
                    <a:pos x="wd2" y="hd2"/>
                  </a:cxn>
                  <a:cxn ang="10800000">
                    <a:pos x="wd2" y="hd2"/>
                  </a:cxn>
                  <a:cxn ang="16200000">
                    <a:pos x="wd2" y="hd2"/>
                  </a:cxn>
                </a:cxnLst>
                <a:rect l="0" t="0" r="r" b="b"/>
                <a:pathLst>
                  <a:path w="21600" h="21590" extrusionOk="0">
                    <a:moveTo>
                      <a:pt x="21600" y="19011"/>
                    </a:moveTo>
                    <a:lnTo>
                      <a:pt x="17132" y="21590"/>
                    </a:lnTo>
                    <a:lnTo>
                      <a:pt x="15116" y="19057"/>
                    </a:lnTo>
                    <a:lnTo>
                      <a:pt x="0" y="55"/>
                    </a:lnTo>
                    <a:cubicBezTo>
                      <a:pt x="2190" y="5"/>
                      <a:pt x="4346" y="-10"/>
                      <a:pt x="6480" y="6"/>
                    </a:cubicBezTo>
                    <a:cubicBezTo>
                      <a:pt x="6480" y="6"/>
                      <a:pt x="21600" y="19011"/>
                      <a:pt x="21600" y="19011"/>
                    </a:cubicBezTo>
                    <a:close/>
                  </a:path>
                </a:pathLst>
              </a:custGeom>
              <a:solidFill>
                <a:srgbClr val="D9D9D9"/>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48" name="Shape 27"/>
              <p:cNvSpPr/>
              <p:nvPr/>
            </p:nvSpPr>
            <p:spPr bwMode="auto">
              <a:xfrm>
                <a:off x="3276600" y="3428999"/>
                <a:ext cx="780140" cy="3553799"/>
              </a:xfrm>
              <a:custGeom>
                <a:avLst/>
                <a:gdLst/>
                <a:ahLst/>
                <a:cxnLst>
                  <a:cxn ang="0">
                    <a:pos x="wd2" y="hd2"/>
                  </a:cxn>
                  <a:cxn ang="5400000">
                    <a:pos x="wd2" y="hd2"/>
                  </a:cxn>
                  <a:cxn ang="10800000">
                    <a:pos x="wd2" y="hd2"/>
                  </a:cxn>
                  <a:cxn ang="16200000">
                    <a:pos x="wd2" y="hd2"/>
                  </a:cxn>
                </a:cxnLst>
                <a:rect l="0" t="0" r="r" b="b"/>
                <a:pathLst>
                  <a:path w="21600" h="21568" extrusionOk="0">
                    <a:moveTo>
                      <a:pt x="21600" y="18908"/>
                    </a:moveTo>
                    <a:lnTo>
                      <a:pt x="18076" y="21568"/>
                    </a:lnTo>
                    <a:lnTo>
                      <a:pt x="11495" y="19203"/>
                    </a:lnTo>
                    <a:lnTo>
                      <a:pt x="0" y="306"/>
                    </a:lnTo>
                    <a:cubicBezTo>
                      <a:pt x="3491" y="59"/>
                      <a:pt x="6840" y="-32"/>
                      <a:pt x="10104" y="10"/>
                    </a:cubicBezTo>
                    <a:cubicBezTo>
                      <a:pt x="10104" y="10"/>
                      <a:pt x="21600" y="18908"/>
                      <a:pt x="21600" y="18908"/>
                    </a:cubicBezTo>
                    <a:close/>
                  </a:path>
                </a:pathLst>
              </a:custGeom>
              <a:solidFill>
                <a:srgbClr val="FFAF28">
                  <a:lumMod val="20000"/>
                  <a:lumOff val="80000"/>
                </a:srgbClr>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49" name="Shape 28"/>
              <p:cNvSpPr/>
              <p:nvPr/>
            </p:nvSpPr>
            <p:spPr bwMode="auto">
              <a:xfrm>
                <a:off x="3454399" y="3428999"/>
                <a:ext cx="599954" cy="3553805"/>
              </a:xfrm>
              <a:custGeom>
                <a:avLst/>
                <a:gdLst/>
                <a:ahLst/>
                <a:cxnLst>
                  <a:cxn ang="0">
                    <a:pos x="wd2" y="hd2"/>
                  </a:cxn>
                  <a:cxn ang="5400000">
                    <a:pos x="wd2" y="hd2"/>
                  </a:cxn>
                  <a:cxn ang="10800000">
                    <a:pos x="wd2" y="hd2"/>
                  </a:cxn>
                  <a:cxn ang="16200000">
                    <a:pos x="wd2" y="hd2"/>
                  </a:cxn>
                </a:cxnLst>
                <a:rect l="0" t="0" r="r" b="b"/>
                <a:pathLst>
                  <a:path w="21600" h="21588" extrusionOk="0">
                    <a:moveTo>
                      <a:pt x="21600" y="18925"/>
                    </a:moveTo>
                    <a:lnTo>
                      <a:pt x="17017" y="21588"/>
                    </a:lnTo>
                    <a:lnTo>
                      <a:pt x="14950" y="18973"/>
                    </a:lnTo>
                    <a:lnTo>
                      <a:pt x="0" y="54"/>
                    </a:lnTo>
                    <a:cubicBezTo>
                      <a:pt x="2253" y="2"/>
                      <a:pt x="4466" y="-12"/>
                      <a:pt x="6652" y="10"/>
                    </a:cubicBezTo>
                    <a:cubicBezTo>
                      <a:pt x="6652" y="10"/>
                      <a:pt x="21600" y="18925"/>
                      <a:pt x="21600" y="18925"/>
                    </a:cubicBezTo>
                    <a:close/>
                  </a:path>
                </a:pathLst>
              </a:custGeom>
              <a:solidFill>
                <a:srgbClr val="FFAF28">
                  <a:lumMod val="75000"/>
                </a:srgbClr>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50" name="Shape 29"/>
              <p:cNvSpPr/>
              <p:nvPr/>
            </p:nvSpPr>
            <p:spPr bwMode="auto">
              <a:xfrm>
                <a:off x="3683000" y="6553200"/>
                <a:ext cx="364949" cy="439559"/>
              </a:xfrm>
              <a:custGeom>
                <a:avLst/>
                <a:gdLst/>
                <a:ahLst/>
                <a:cxnLst>
                  <a:cxn ang="0">
                    <a:pos x="wd2" y="hd2"/>
                  </a:cxn>
                  <a:cxn ang="5400000">
                    <a:pos x="wd2" y="hd2"/>
                  </a:cxn>
                  <a:cxn ang="10800000">
                    <a:pos x="wd2" y="hd2"/>
                  </a:cxn>
                  <a:cxn ang="16200000">
                    <a:pos x="wd2" y="hd2"/>
                  </a:cxn>
                </a:cxnLst>
                <a:rect l="0" t="0" r="r" b="b"/>
                <a:pathLst>
                  <a:path w="21600" h="21513" extrusionOk="0">
                    <a:moveTo>
                      <a:pt x="21600" y="62"/>
                    </a:moveTo>
                    <a:lnTo>
                      <a:pt x="14068" y="21513"/>
                    </a:lnTo>
                    <a:lnTo>
                      <a:pt x="0" y="2443"/>
                    </a:lnTo>
                    <a:cubicBezTo>
                      <a:pt x="3347" y="1539"/>
                      <a:pt x="6924" y="854"/>
                      <a:pt x="10669" y="442"/>
                    </a:cubicBezTo>
                    <a:cubicBezTo>
                      <a:pt x="14416" y="30"/>
                      <a:pt x="18084" y="-87"/>
                      <a:pt x="21600" y="62"/>
                    </a:cubicBezTo>
                    <a:close/>
                  </a:path>
                </a:pathLst>
              </a:custGeom>
              <a:solidFill>
                <a:srgbClr val="FFAF28">
                  <a:lumMod val="60000"/>
                  <a:lumOff val="40000"/>
                </a:srgbClr>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51" name="Shape 30"/>
              <p:cNvSpPr/>
              <p:nvPr/>
            </p:nvSpPr>
            <p:spPr bwMode="auto">
              <a:xfrm>
                <a:off x="3873500" y="6553200"/>
                <a:ext cx="184683" cy="439559"/>
              </a:xfrm>
              <a:custGeom>
                <a:avLst/>
                <a:gdLst/>
                <a:ahLst/>
                <a:cxnLst>
                  <a:cxn ang="0">
                    <a:pos x="wd2" y="hd2"/>
                  </a:cxn>
                  <a:cxn ang="5400000">
                    <a:pos x="wd2" y="hd2"/>
                  </a:cxn>
                  <a:cxn ang="10800000">
                    <a:pos x="wd2" y="hd2"/>
                  </a:cxn>
                  <a:cxn ang="16200000">
                    <a:pos x="wd2" y="hd2"/>
                  </a:cxn>
                </a:cxnLst>
                <a:rect l="0" t="0" r="r" b="b"/>
                <a:pathLst>
                  <a:path w="21600" h="21513" extrusionOk="0">
                    <a:moveTo>
                      <a:pt x="21600" y="62"/>
                    </a:moveTo>
                    <a:lnTo>
                      <a:pt x="6716" y="21513"/>
                    </a:lnTo>
                    <a:lnTo>
                      <a:pt x="0" y="442"/>
                    </a:lnTo>
                    <a:cubicBezTo>
                      <a:pt x="7403" y="30"/>
                      <a:pt x="14653" y="-87"/>
                      <a:pt x="21600" y="62"/>
                    </a:cubicBezTo>
                    <a:close/>
                  </a:path>
                </a:pathLst>
              </a:custGeom>
              <a:solidFill>
                <a:srgbClr val="FFAF28"/>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52" name="Shape 31"/>
              <p:cNvSpPr/>
              <p:nvPr/>
            </p:nvSpPr>
            <p:spPr bwMode="auto">
              <a:xfrm>
                <a:off x="3848100" y="6845299"/>
                <a:ext cx="120559" cy="145209"/>
              </a:xfrm>
              <a:custGeom>
                <a:avLst/>
                <a:gdLst/>
                <a:ahLst/>
                <a:cxnLst>
                  <a:cxn ang="0">
                    <a:pos x="wd2" y="hd2"/>
                  </a:cxn>
                  <a:cxn ang="5400000">
                    <a:pos x="wd2" y="hd2"/>
                  </a:cxn>
                  <a:cxn ang="10800000">
                    <a:pos x="wd2" y="hd2"/>
                  </a:cxn>
                  <a:cxn ang="16200000">
                    <a:pos x="wd2" y="hd2"/>
                  </a:cxn>
                </a:cxnLst>
                <a:rect l="0" t="0" r="r" b="b"/>
                <a:pathLst>
                  <a:path w="21600" h="21513" extrusionOk="0">
                    <a:moveTo>
                      <a:pt x="21600" y="62"/>
                    </a:moveTo>
                    <a:lnTo>
                      <a:pt x="14068" y="21513"/>
                    </a:lnTo>
                    <a:lnTo>
                      <a:pt x="0" y="2447"/>
                    </a:lnTo>
                    <a:cubicBezTo>
                      <a:pt x="3344" y="1534"/>
                      <a:pt x="6925" y="855"/>
                      <a:pt x="10669" y="441"/>
                    </a:cubicBezTo>
                    <a:cubicBezTo>
                      <a:pt x="14410" y="30"/>
                      <a:pt x="18083" y="-87"/>
                      <a:pt x="21600" y="62"/>
                    </a:cubicBezTo>
                    <a:close/>
                  </a:path>
                </a:pathLst>
              </a:custGeom>
              <a:solidFill>
                <a:srgbClr val="7D8287"/>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grpSp>
        <p:grpSp>
          <p:nvGrpSpPr>
            <p:cNvPr id="36" name="Group 35"/>
            <p:cNvGrpSpPr/>
            <p:nvPr/>
          </p:nvGrpSpPr>
          <p:grpSpPr bwMode="auto">
            <a:xfrm>
              <a:off x="16270214" y="7021296"/>
              <a:ext cx="3120906" cy="1670711"/>
              <a:chOff x="4534744" y="5644773"/>
              <a:chExt cx="3120906" cy="1670711"/>
            </a:xfrm>
          </p:grpSpPr>
          <p:sp>
            <p:nvSpPr>
              <p:cNvPr id="37" name="Shape 10"/>
              <p:cNvSpPr/>
              <p:nvPr/>
            </p:nvSpPr>
            <p:spPr bwMode="auto">
              <a:xfrm rot="21084094">
                <a:off x="5987331" y="5799977"/>
                <a:ext cx="1301926" cy="135196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741" y="18539"/>
                    </a:lnTo>
                    <a:lnTo>
                      <a:pt x="21600" y="0"/>
                    </a:lnTo>
                    <a:lnTo>
                      <a:pt x="2850" y="3052"/>
                    </a:lnTo>
                    <a:cubicBezTo>
                      <a:pt x="2850" y="3052"/>
                      <a:pt x="0" y="21600"/>
                      <a:pt x="0" y="21600"/>
                    </a:cubicBezTo>
                    <a:close/>
                  </a:path>
                </a:pathLst>
              </a:custGeom>
              <a:solidFill>
                <a:srgbClr val="7D8287">
                  <a:lumMod val="60000"/>
                  <a:lumOff val="40000"/>
                </a:srgbClr>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38" name="Shape 11"/>
              <p:cNvSpPr/>
              <p:nvPr/>
            </p:nvSpPr>
            <p:spPr bwMode="auto">
              <a:xfrm rot="21084094">
                <a:off x="4957893" y="5644773"/>
                <a:ext cx="1188344" cy="1670711"/>
              </a:xfrm>
              <a:custGeom>
                <a:avLst/>
                <a:gdLst/>
                <a:ahLst/>
                <a:cxnLst>
                  <a:cxn ang="0">
                    <a:pos x="wd2" y="hd2"/>
                  </a:cxn>
                  <a:cxn ang="5400000">
                    <a:pos x="wd2" y="hd2"/>
                  </a:cxn>
                  <a:cxn ang="10800000">
                    <a:pos x="wd2" y="hd2"/>
                  </a:cxn>
                  <a:cxn ang="16200000">
                    <a:pos x="wd2" y="hd2"/>
                  </a:cxn>
                </a:cxnLst>
                <a:rect l="0" t="0" r="r" b="b"/>
                <a:pathLst>
                  <a:path w="21600" h="21600" extrusionOk="0">
                    <a:moveTo>
                      <a:pt x="18477" y="21600"/>
                    </a:moveTo>
                    <a:lnTo>
                      <a:pt x="0" y="15002"/>
                    </a:lnTo>
                    <a:lnTo>
                      <a:pt x="3132" y="0"/>
                    </a:lnTo>
                    <a:lnTo>
                      <a:pt x="21600" y="6590"/>
                    </a:lnTo>
                    <a:cubicBezTo>
                      <a:pt x="21600" y="6590"/>
                      <a:pt x="18477" y="21600"/>
                      <a:pt x="18477" y="21600"/>
                    </a:cubicBezTo>
                    <a:close/>
                  </a:path>
                </a:pathLst>
              </a:custGeom>
              <a:solidFill>
                <a:srgbClr val="7D8287">
                  <a:lumMod val="20000"/>
                  <a:lumOff val="80000"/>
                </a:srgbClr>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39" name="Shape 12"/>
              <p:cNvSpPr/>
              <p:nvPr/>
            </p:nvSpPr>
            <p:spPr bwMode="auto">
              <a:xfrm rot="21084094">
                <a:off x="4534744" y="5676058"/>
                <a:ext cx="1557388" cy="826754"/>
              </a:xfrm>
              <a:custGeom>
                <a:avLst/>
                <a:gdLst/>
                <a:ahLst/>
                <a:cxnLst>
                  <a:cxn ang="0">
                    <a:pos x="wd2" y="hd2"/>
                  </a:cxn>
                  <a:cxn ang="5400000">
                    <a:pos x="wd2" y="hd2"/>
                  </a:cxn>
                  <a:cxn ang="10800000">
                    <a:pos x="wd2" y="hd2"/>
                  </a:cxn>
                  <a:cxn ang="16200000">
                    <a:pos x="wd2" y="hd2"/>
                  </a:cxn>
                </a:cxnLst>
                <a:rect l="0" t="0" r="r" b="b"/>
                <a:pathLst>
                  <a:path w="21600" h="21600" extrusionOk="0">
                    <a:moveTo>
                      <a:pt x="14038" y="21600"/>
                    </a:moveTo>
                    <a:lnTo>
                      <a:pt x="0" y="8284"/>
                    </a:lnTo>
                    <a:lnTo>
                      <a:pt x="7562" y="0"/>
                    </a:lnTo>
                    <a:lnTo>
                      <a:pt x="21600" y="13316"/>
                    </a:lnTo>
                    <a:cubicBezTo>
                      <a:pt x="21600" y="13316"/>
                      <a:pt x="14038" y="21600"/>
                      <a:pt x="14038" y="21600"/>
                    </a:cubicBezTo>
                    <a:close/>
                  </a:path>
                </a:pathLst>
              </a:custGeom>
              <a:solidFill>
                <a:srgbClr val="FEFEFE"/>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sp>
            <p:nvSpPr>
              <p:cNvPr id="40" name="Shape 13"/>
              <p:cNvSpPr/>
              <p:nvPr/>
            </p:nvSpPr>
            <p:spPr bwMode="auto">
              <a:xfrm rot="21084094">
                <a:off x="6109501" y="5759081"/>
                <a:ext cx="1546149" cy="655381"/>
              </a:xfrm>
              <a:custGeom>
                <a:avLst/>
                <a:gdLst/>
                <a:ahLst/>
                <a:cxnLst>
                  <a:cxn ang="0">
                    <a:pos x="wd2" y="hd2"/>
                  </a:cxn>
                  <a:cxn ang="5400000">
                    <a:pos x="wd2" y="hd2"/>
                  </a:cxn>
                  <a:cxn ang="10800000">
                    <a:pos x="wd2" y="hd2"/>
                  </a:cxn>
                  <a:cxn ang="16200000">
                    <a:pos x="wd2" y="hd2"/>
                  </a:cxn>
                </a:cxnLst>
                <a:rect l="0" t="0" r="r" b="b"/>
                <a:pathLst>
                  <a:path w="21600" h="21600" extrusionOk="0">
                    <a:moveTo>
                      <a:pt x="6001" y="21600"/>
                    </a:moveTo>
                    <a:lnTo>
                      <a:pt x="21600" y="15221"/>
                    </a:lnTo>
                    <a:lnTo>
                      <a:pt x="15599" y="0"/>
                    </a:lnTo>
                    <a:lnTo>
                      <a:pt x="0" y="6379"/>
                    </a:lnTo>
                    <a:cubicBezTo>
                      <a:pt x="0" y="6379"/>
                      <a:pt x="6001" y="21600"/>
                      <a:pt x="6001" y="21600"/>
                    </a:cubicBezTo>
                    <a:close/>
                  </a:path>
                </a:pathLst>
              </a:custGeom>
              <a:solidFill>
                <a:srgbClr val="7D8287">
                  <a:lumMod val="20000"/>
                  <a:lumOff val="80000"/>
                </a:srgbClr>
              </a:solidFill>
              <a:ln w="12700">
                <a:miter lim="400000"/>
              </a:ln>
            </p:spPr>
            <p:txBody>
              <a:bodyPr lIns="0" tIns="0" rIns="0" bIns="0" anchor="ctr"/>
              <a:lstStyle/>
              <a:p>
                <a:pPr marL="0" marR="0" lvl="0" indent="0" defTabSz="914400">
                  <a:lnSpc>
                    <a:spcPct val="100000"/>
                  </a:lnSpc>
                  <a:spcBef>
                    <a:spcPts val="0"/>
                  </a:spcBef>
                  <a:spcAft>
                    <a:spcPts val="0"/>
                  </a:spcAft>
                  <a:buClrTx/>
                  <a:buSzTx/>
                  <a:buFontTx/>
                  <a:buNone/>
                  <a:defRPr sz="3000">
                    <a:solidFill>
                      <a:srgbClr val="FFFFFF"/>
                    </a:solidFill>
                  </a:defRPr>
                </a:pPr>
                <a:endParaRPr sz="3000" b="0" i="0" u="none" strike="noStrike" cap="none" spc="0">
                  <a:ln>
                    <a:noFill/>
                  </a:ln>
                  <a:solidFill>
                    <a:srgbClr val="FFFFFF"/>
                  </a:solidFill>
                  <a:latin typeface="Montserrat"/>
                </a:endParaRPr>
              </a:p>
            </p:txBody>
          </p:sp>
        </p:grpSp>
      </p:grpSp>
      <p:sp>
        <p:nvSpPr>
          <p:cNvPr id="152" name="Rectangle 151"/>
          <p:cNvSpPr/>
          <p:nvPr/>
        </p:nvSpPr>
        <p:spPr bwMode="auto">
          <a:xfrm>
            <a:off x="1524678" y="1508749"/>
            <a:ext cx="13206179" cy="461665"/>
          </a:xfrm>
          <a:prstGeom prst="rect">
            <a:avLst/>
          </a:prstGeom>
        </p:spPr>
        <p:txBody>
          <a:bodyPr wrap="none">
            <a:spAutoFit/>
          </a:bodyPr>
          <a:lstStyle/>
          <a:p>
            <a:pPr marL="12700" algn="ctr">
              <a:lnSpc>
                <a:spcPct val="100000"/>
              </a:lnSpc>
              <a:spcBef>
                <a:spcPts val="114"/>
              </a:spcBef>
              <a:defRPr/>
            </a:pPr>
            <a:r>
              <a:rPr lang="fr-FR" sz="2400" b="1" spc="10">
                <a:solidFill>
                  <a:srgbClr val="2C3176"/>
                </a:solidFill>
                <a:latin typeface="Marianne"/>
                <a:ea typeface="Marianne"/>
                <a:cs typeface="Marianne"/>
              </a:rPr>
              <a:t>Inventorier rapidement le parc informatique des collectivités via une série de questions quantitatives</a:t>
            </a:r>
            <a:endParaRPr lang="fr-FR" sz="2400" b="1">
              <a:latin typeface="Marianne"/>
              <a:ea typeface="Marianne"/>
              <a:cs typeface="Marianne"/>
            </a:endParaRPr>
          </a:p>
        </p:txBody>
      </p:sp>
      <p:sp>
        <p:nvSpPr>
          <p:cNvPr id="153" name="Rectangle 152"/>
          <p:cNvSpPr/>
          <p:nvPr/>
        </p:nvSpPr>
        <p:spPr bwMode="auto">
          <a:xfrm>
            <a:off x="5226327" y="8230697"/>
            <a:ext cx="6911250" cy="369332"/>
          </a:xfrm>
          <a:prstGeom prst="rect">
            <a:avLst/>
          </a:prstGeom>
        </p:spPr>
        <p:txBody>
          <a:bodyPr wrap="none">
            <a:spAutoFit/>
          </a:bodyPr>
          <a:lstStyle/>
          <a:p>
            <a:pPr marL="12700" algn="ctr">
              <a:lnSpc>
                <a:spcPct val="100000"/>
              </a:lnSpc>
              <a:spcBef>
                <a:spcPts val="114"/>
              </a:spcBef>
              <a:defRPr/>
            </a:pPr>
            <a:r>
              <a:rPr lang="fr-FR" b="1" spc="10">
                <a:solidFill>
                  <a:srgbClr val="2C3176"/>
                </a:solidFill>
                <a:latin typeface="Marianne"/>
                <a:ea typeface="Marianne"/>
                <a:cs typeface="Marianne"/>
              </a:rPr>
              <a:t>Ces questions représentent le volet quantitatif de l’outil de diagnostic</a:t>
            </a:r>
            <a:endParaRPr lang="fr-FR" b="1">
              <a:latin typeface="Marianne"/>
              <a:ea typeface="Marianne"/>
              <a:cs typeface="Marianne"/>
            </a:endParaRPr>
          </a:p>
        </p:txBody>
      </p:sp>
      <p:graphicFrame>
        <p:nvGraphicFramePr>
          <p:cNvPr id="2" name="Table 5"/>
          <p:cNvGraphicFramePr>
            <a:graphicFrameLocks noGrp="1"/>
          </p:cNvGraphicFramePr>
          <p:nvPr/>
        </p:nvGraphicFramePr>
        <p:xfrm>
          <a:off x="8324588" y="2986178"/>
          <a:ext cx="4410435" cy="4904914"/>
        </p:xfrm>
        <a:graphic>
          <a:graphicData uri="http://schemas.openxmlformats.org/drawingml/2006/table">
            <a:tbl>
              <a:tblPr firstRow="1" bandRow="1">
                <a:tableStyleId>{2EDFEB9B-EEAD-7E56-4185-2093AE249838}</a:tableStyleId>
              </a:tblPr>
              <a:tblGrid>
                <a:gridCol w="421640">
                  <a:extLst>
                    <a:ext uri="{9D8B030D-6E8A-4147-A177-3AD203B41FA5}">
                      <a16:colId xmlns:a16="http://schemas.microsoft.com/office/drawing/2014/main" val="20000"/>
                    </a:ext>
                  </a:extLst>
                </a:gridCol>
                <a:gridCol w="3988795">
                  <a:extLst>
                    <a:ext uri="{9D8B030D-6E8A-4147-A177-3AD203B41FA5}">
                      <a16:colId xmlns:a16="http://schemas.microsoft.com/office/drawing/2014/main" val="20001"/>
                    </a:ext>
                  </a:extLst>
                </a:gridCol>
              </a:tblGrid>
              <a:tr h="516912">
                <a:tc>
                  <a:txBody>
                    <a:bodyPr/>
                    <a:lstStyle/>
                    <a:p>
                      <a:pPr algn="ctr">
                        <a:defRPr/>
                      </a:pPr>
                      <a:r>
                        <a:rPr lang="fr-FR" sz="1200" b="1" i="0" u="none" strike="noStrike">
                          <a:solidFill>
                            <a:srgbClr val="06806C"/>
                          </a:solidFill>
                          <a:latin typeface="Marianne"/>
                        </a:rPr>
                        <a:t>#</a:t>
                      </a:r>
                      <a:endParaRPr/>
                    </a:p>
                  </a:txBody>
                  <a:tcPr marL="0" marR="0" marT="0" marB="0" anchor="ctr">
                    <a:lnB w="38100" algn="ctr">
                      <a:solidFill>
                        <a:srgbClr val="06806C"/>
                      </a:solidFill>
                    </a:lnB>
                    <a:noFill/>
                  </a:tcPr>
                </a:tc>
                <a:tc>
                  <a:txBody>
                    <a:bodyPr/>
                    <a:lstStyle/>
                    <a:p>
                      <a:pPr algn="ctr">
                        <a:defRPr/>
                      </a:pPr>
                      <a:r>
                        <a:rPr lang="fr-FR" sz="1200" u="none" strike="noStrike">
                          <a:solidFill>
                            <a:srgbClr val="06806C"/>
                          </a:solidFill>
                          <a:latin typeface="Marianne"/>
                        </a:rPr>
                        <a:t>Question</a:t>
                      </a:r>
                      <a:endParaRPr lang="fr-FR" sz="1200" b="1" i="0" u="none" strike="noStrike">
                        <a:solidFill>
                          <a:srgbClr val="06806C"/>
                        </a:solidFill>
                        <a:latin typeface="Marianne"/>
                      </a:endParaRPr>
                    </a:p>
                  </a:txBody>
                  <a:tcPr marL="0" marR="0" marT="0" marB="0" anchor="ctr">
                    <a:lnB w="38100" algn="ctr">
                      <a:solidFill>
                        <a:srgbClr val="06806C"/>
                      </a:solidFill>
                    </a:lnB>
                    <a:noFill/>
                  </a:tcPr>
                </a:tc>
                <a:extLst>
                  <a:ext uri="{0D108BD9-81ED-4DB2-BD59-A6C34878D82A}">
                    <a16:rowId xmlns:a16="http://schemas.microsoft.com/office/drawing/2014/main" val="10000"/>
                  </a:ext>
                </a:extLst>
              </a:tr>
              <a:tr h="382049">
                <a:tc>
                  <a:txBody>
                    <a:bodyPr/>
                    <a:lstStyle/>
                    <a:p>
                      <a:pPr algn="ctr">
                        <a:defRPr/>
                      </a:pPr>
                      <a:r>
                        <a:rPr lang="fr-FR" sz="1200" b="0" i="0" u="none" strike="noStrike">
                          <a:solidFill>
                            <a:srgbClr val="000000"/>
                          </a:solidFill>
                          <a:latin typeface="Calibri"/>
                        </a:rPr>
                        <a:t>21</a:t>
                      </a:r>
                      <a:endParaRPr/>
                    </a:p>
                  </a:txBody>
                  <a:tcPr marL="72000" marR="72000" marT="0" marB="0" anchor="ctr">
                    <a:lnT w="38100" algn="ctr">
                      <a:solidFill>
                        <a:srgbClr val="06806C"/>
                      </a:solidFill>
                    </a:lnT>
                  </a:tcPr>
                </a:tc>
                <a:tc>
                  <a:txBody>
                    <a:bodyPr/>
                    <a:lstStyle/>
                    <a:p>
                      <a:pPr algn="l">
                        <a:defRPr/>
                      </a:pPr>
                      <a:r>
                        <a:rPr lang="fr-FR" sz="1200" b="0" i="0" u="none" strike="noStrike">
                          <a:solidFill>
                            <a:schemeClr val="tx1"/>
                          </a:solidFill>
                          <a:latin typeface="Calibri"/>
                          <a:ea typeface="+mn-ea"/>
                          <a:cs typeface="+mn-cs"/>
                        </a:rPr>
                        <a:t>Quelle est la durée de vie moyenne de vos imprimantes personnelles ?</a:t>
                      </a:r>
                    </a:p>
                  </a:txBody>
                  <a:tcPr marL="0" marR="0" marT="0" marB="0" anchor="ctr">
                    <a:lnT w="38100" algn="ctr">
                      <a:solidFill>
                        <a:srgbClr val="06806C"/>
                      </a:solidFill>
                    </a:lnT>
                  </a:tcPr>
                </a:tc>
                <a:extLst>
                  <a:ext uri="{0D108BD9-81ED-4DB2-BD59-A6C34878D82A}">
                    <a16:rowId xmlns:a16="http://schemas.microsoft.com/office/drawing/2014/main" val="10001"/>
                  </a:ext>
                </a:extLst>
              </a:tr>
              <a:tr h="380270">
                <a:tc>
                  <a:txBody>
                    <a:bodyPr/>
                    <a:lstStyle/>
                    <a:p>
                      <a:pPr algn="ctr">
                        <a:defRPr/>
                      </a:pPr>
                      <a:r>
                        <a:rPr lang="fr-FR" sz="1200" b="0" i="0" u="none" strike="noStrike">
                          <a:solidFill>
                            <a:srgbClr val="000000"/>
                          </a:solidFill>
                          <a:latin typeface="Calibri"/>
                        </a:rPr>
                        <a:t>22</a:t>
                      </a:r>
                      <a:endParaRPr/>
                    </a:p>
                  </a:txBody>
                  <a:tcPr marL="72000" marR="72000" marT="0" marB="0" anchor="ctr"/>
                </a:tc>
                <a:tc>
                  <a:txBody>
                    <a:bodyPr/>
                    <a:lstStyle/>
                    <a:p>
                      <a:pPr algn="l">
                        <a:defRPr/>
                      </a:pPr>
                      <a:r>
                        <a:rPr lang="fr-FR" sz="1200" b="0" i="0" u="none" strike="noStrike">
                          <a:solidFill>
                            <a:schemeClr val="tx1"/>
                          </a:solidFill>
                          <a:latin typeface="Calibri"/>
                          <a:ea typeface="+mn-ea"/>
                          <a:cs typeface="+mn-cs"/>
                        </a:rPr>
                        <a:t>Quelle est la durée de vie moyenne de vos imprimantes en réseau ?</a:t>
                      </a:r>
                    </a:p>
                  </a:txBody>
                  <a:tcPr marL="0" marR="0" marT="0" marB="0" anchor="ctr"/>
                </a:tc>
                <a:extLst>
                  <a:ext uri="{0D108BD9-81ED-4DB2-BD59-A6C34878D82A}">
                    <a16:rowId xmlns:a16="http://schemas.microsoft.com/office/drawing/2014/main" val="10002"/>
                  </a:ext>
                </a:extLst>
              </a:tr>
              <a:tr h="191024">
                <a:tc>
                  <a:txBody>
                    <a:bodyPr/>
                    <a:lstStyle/>
                    <a:p>
                      <a:pPr algn="ctr">
                        <a:defRPr/>
                      </a:pPr>
                      <a:r>
                        <a:rPr lang="fr-FR" sz="1200" b="0" i="0" u="none" strike="noStrike">
                          <a:solidFill>
                            <a:srgbClr val="000000"/>
                          </a:solidFill>
                          <a:latin typeface="Calibri"/>
                        </a:rPr>
                        <a:t>23</a:t>
                      </a:r>
                      <a:endParaRPr/>
                    </a:p>
                  </a:txBody>
                  <a:tcPr marL="72000" marR="72000" marT="0" marB="0" anchor="ctr"/>
                </a:tc>
                <a:tc>
                  <a:txBody>
                    <a:bodyPr/>
                    <a:lstStyle/>
                    <a:p>
                      <a:pPr algn="l">
                        <a:defRPr/>
                      </a:pPr>
                      <a:r>
                        <a:rPr lang="fr-FR" sz="1200" b="0" i="0" u="none" strike="noStrike">
                          <a:solidFill>
                            <a:schemeClr val="tx1"/>
                          </a:solidFill>
                          <a:latin typeface="Calibri"/>
                          <a:ea typeface="+mn-ea"/>
                          <a:cs typeface="+mn-cs"/>
                        </a:rPr>
                        <a:t>Quelle est la durée de vie moyenne de vos serveurs physiques ?</a:t>
                      </a:r>
                    </a:p>
                  </a:txBody>
                  <a:tcPr marL="0" marR="0" marT="0" marB="0" anchor="ctr"/>
                </a:tc>
                <a:extLst>
                  <a:ext uri="{0D108BD9-81ED-4DB2-BD59-A6C34878D82A}">
                    <a16:rowId xmlns:a16="http://schemas.microsoft.com/office/drawing/2014/main" val="10003"/>
                  </a:ext>
                </a:extLst>
              </a:tr>
              <a:tr h="191024">
                <a:tc>
                  <a:txBody>
                    <a:bodyPr/>
                    <a:lstStyle/>
                    <a:p>
                      <a:pPr algn="ctr">
                        <a:defRPr/>
                      </a:pPr>
                      <a:r>
                        <a:rPr lang="fr-FR" sz="1200" b="0" i="0" u="none" strike="noStrike">
                          <a:solidFill>
                            <a:srgbClr val="000000"/>
                          </a:solidFill>
                          <a:latin typeface="Calibri"/>
                        </a:rPr>
                        <a:t>24</a:t>
                      </a:r>
                      <a:endParaRPr/>
                    </a:p>
                  </a:txBody>
                  <a:tcPr marL="72000" marR="72000" marT="0" marB="0" anchor="ctr"/>
                </a:tc>
                <a:tc>
                  <a:txBody>
                    <a:bodyPr/>
                    <a:lstStyle/>
                    <a:p>
                      <a:pPr algn="l">
                        <a:defRPr/>
                      </a:pPr>
                      <a:r>
                        <a:rPr lang="fr-FR" sz="1200" b="0" i="0" u="none" strike="noStrike">
                          <a:solidFill>
                            <a:schemeClr val="tx1"/>
                          </a:solidFill>
                          <a:latin typeface="Calibri"/>
                          <a:ea typeface="+mn-ea"/>
                          <a:cs typeface="+mn-cs"/>
                        </a:rPr>
                        <a:t>Quelle est la durée de vie moyenne de vos smartphones ?</a:t>
                      </a:r>
                      <a:endParaRPr/>
                    </a:p>
                  </a:txBody>
                  <a:tcPr marL="0" marR="0" marT="0" marB="0" anchor="ctr"/>
                </a:tc>
                <a:extLst>
                  <a:ext uri="{0D108BD9-81ED-4DB2-BD59-A6C34878D82A}">
                    <a16:rowId xmlns:a16="http://schemas.microsoft.com/office/drawing/2014/main" val="10004"/>
                  </a:ext>
                </a:extLst>
              </a:tr>
              <a:tr h="191024">
                <a:tc>
                  <a:txBody>
                    <a:bodyPr/>
                    <a:lstStyle/>
                    <a:p>
                      <a:pPr algn="ctr">
                        <a:defRPr/>
                      </a:pPr>
                      <a:r>
                        <a:rPr lang="fr-FR" sz="1200" b="0" i="0" u="none" strike="noStrike">
                          <a:solidFill>
                            <a:srgbClr val="000000"/>
                          </a:solidFill>
                          <a:latin typeface="Calibri"/>
                        </a:rPr>
                        <a:t>25</a:t>
                      </a:r>
                      <a:endParaRPr/>
                    </a:p>
                  </a:txBody>
                  <a:tcPr marL="72000" marR="72000" marT="0" marB="0" anchor="ctr"/>
                </a:tc>
                <a:tc>
                  <a:txBody>
                    <a:bodyPr/>
                    <a:lstStyle/>
                    <a:p>
                      <a:pPr algn="l">
                        <a:defRPr/>
                      </a:pPr>
                      <a:r>
                        <a:rPr lang="fr-FR" sz="1200" b="0" i="0" u="none" strike="noStrike">
                          <a:solidFill>
                            <a:schemeClr val="tx1"/>
                          </a:solidFill>
                          <a:latin typeface="Calibri"/>
                          <a:ea typeface="+mn-ea"/>
                          <a:cs typeface="+mn-cs"/>
                        </a:rPr>
                        <a:t>Quelle est la durée de vie moyenne de vos téléphones IP ?</a:t>
                      </a:r>
                    </a:p>
                  </a:txBody>
                  <a:tcPr marL="0" marR="0" marT="0" marB="0" anchor="ctr"/>
                </a:tc>
                <a:extLst>
                  <a:ext uri="{0D108BD9-81ED-4DB2-BD59-A6C34878D82A}">
                    <a16:rowId xmlns:a16="http://schemas.microsoft.com/office/drawing/2014/main" val="10005"/>
                  </a:ext>
                </a:extLst>
              </a:tr>
              <a:tr h="191024">
                <a:tc>
                  <a:txBody>
                    <a:bodyPr/>
                    <a:lstStyle/>
                    <a:p>
                      <a:pPr algn="ctr">
                        <a:defRPr/>
                      </a:pPr>
                      <a:r>
                        <a:rPr lang="fr-FR" sz="1200" b="0" i="0" u="none" strike="noStrike">
                          <a:solidFill>
                            <a:srgbClr val="000000"/>
                          </a:solidFill>
                          <a:latin typeface="Calibri"/>
                        </a:rPr>
                        <a:t>26</a:t>
                      </a:r>
                      <a:endParaRPr/>
                    </a:p>
                  </a:txBody>
                  <a:tcPr marL="72000" marR="72000" marT="0" marB="0" anchor="ctr"/>
                </a:tc>
                <a:tc>
                  <a:txBody>
                    <a:bodyPr/>
                    <a:lstStyle/>
                    <a:p>
                      <a:pPr algn="l">
                        <a:defRPr/>
                      </a:pPr>
                      <a:r>
                        <a:rPr lang="fr-FR" sz="1200" b="0" i="0" u="none" strike="noStrike">
                          <a:solidFill>
                            <a:schemeClr val="tx1"/>
                          </a:solidFill>
                          <a:latin typeface="Calibri"/>
                          <a:ea typeface="+mn-ea"/>
                          <a:cs typeface="+mn-cs"/>
                        </a:rPr>
                        <a:t>Quelle est la durée de vie moyenne de vos bornes WIFI ? </a:t>
                      </a:r>
                      <a:endParaRPr/>
                    </a:p>
                  </a:txBody>
                  <a:tcPr marL="0" marR="0" marT="0" marB="0" anchor="ctr"/>
                </a:tc>
                <a:extLst>
                  <a:ext uri="{0D108BD9-81ED-4DB2-BD59-A6C34878D82A}">
                    <a16:rowId xmlns:a16="http://schemas.microsoft.com/office/drawing/2014/main" val="10006"/>
                  </a:ext>
                </a:extLst>
              </a:tr>
              <a:tr h="191024">
                <a:tc>
                  <a:txBody>
                    <a:bodyPr/>
                    <a:lstStyle/>
                    <a:p>
                      <a:pPr algn="ctr">
                        <a:defRPr/>
                      </a:pPr>
                      <a:r>
                        <a:rPr lang="fr-FR" sz="1200" b="0" i="0" u="none" strike="noStrike">
                          <a:solidFill>
                            <a:srgbClr val="000000"/>
                          </a:solidFill>
                          <a:latin typeface="Calibri"/>
                        </a:rPr>
                        <a:t>27</a:t>
                      </a:r>
                      <a:endParaRPr/>
                    </a:p>
                  </a:txBody>
                  <a:tcPr marL="72000" marR="72000" marT="0" marB="0" anchor="ctr"/>
                </a:tc>
                <a:tc>
                  <a:txBody>
                    <a:bodyPr/>
                    <a:lstStyle/>
                    <a:p>
                      <a:pPr algn="l">
                        <a:defRPr/>
                      </a:pPr>
                      <a:r>
                        <a:rPr lang="fr-FR" sz="1200" b="0" i="0" u="none" strike="noStrike">
                          <a:solidFill>
                            <a:schemeClr val="tx1"/>
                          </a:solidFill>
                          <a:latin typeface="Calibri"/>
                          <a:ea typeface="+mn-ea"/>
                          <a:cs typeface="+mn-cs"/>
                        </a:rPr>
                        <a:t>Quelle est la durée de vie moyenne de vos enceintes ?</a:t>
                      </a:r>
                    </a:p>
                  </a:txBody>
                  <a:tcPr marL="0" marR="0" marT="0" marB="0" anchor="ctr"/>
                </a:tc>
                <a:extLst>
                  <a:ext uri="{0D108BD9-81ED-4DB2-BD59-A6C34878D82A}">
                    <a16:rowId xmlns:a16="http://schemas.microsoft.com/office/drawing/2014/main" val="10007"/>
                  </a:ext>
                </a:extLst>
              </a:tr>
              <a:tr h="570405">
                <a:tc>
                  <a:txBody>
                    <a:bodyPr/>
                    <a:lstStyle/>
                    <a:p>
                      <a:pPr algn="ctr">
                        <a:defRPr/>
                      </a:pPr>
                      <a:r>
                        <a:rPr lang="fr-FR" sz="1200" b="0" i="0" u="none" strike="noStrike">
                          <a:solidFill>
                            <a:srgbClr val="000000"/>
                          </a:solidFill>
                          <a:latin typeface="Calibri"/>
                        </a:rPr>
                        <a:t>28</a:t>
                      </a:r>
                      <a:endParaRPr/>
                    </a:p>
                  </a:txBody>
                  <a:tcPr marL="72000" marR="72000" marT="0" marB="0" anchor="ctr"/>
                </a:tc>
                <a:tc>
                  <a:txBody>
                    <a:bodyPr/>
                    <a:lstStyle/>
                    <a:p>
                      <a:pPr algn="l">
                        <a:defRPr/>
                      </a:pPr>
                      <a:r>
                        <a:rPr lang="fr-FR" sz="1200" b="0" i="0" u="none" strike="noStrike">
                          <a:solidFill>
                            <a:schemeClr val="tx1"/>
                          </a:solidFill>
                          <a:latin typeface="Calibri"/>
                          <a:ea typeface="+mn-ea"/>
                          <a:cs typeface="+mn-cs"/>
                        </a:rPr>
                        <a:t>Quel est le volume global de stockage de vos données en moyenne sur l'année dernière (disques durs externes, serveurs, NAS (network attached storage), SAN (storage area networks)) ?</a:t>
                      </a:r>
                    </a:p>
                  </a:txBody>
                  <a:tcPr marL="0" marR="0" marT="0" marB="0" anchor="ctr"/>
                </a:tc>
                <a:extLst>
                  <a:ext uri="{0D108BD9-81ED-4DB2-BD59-A6C34878D82A}">
                    <a16:rowId xmlns:a16="http://schemas.microsoft.com/office/drawing/2014/main" val="10008"/>
                  </a:ext>
                </a:extLst>
              </a:tr>
              <a:tr h="191024">
                <a:tc>
                  <a:txBody>
                    <a:bodyPr/>
                    <a:lstStyle/>
                    <a:p>
                      <a:pPr algn="ctr">
                        <a:defRPr/>
                      </a:pPr>
                      <a:r>
                        <a:rPr lang="fr-FR" sz="1200" b="0" i="0" u="none" strike="noStrike">
                          <a:solidFill>
                            <a:schemeClr val="tx1"/>
                          </a:solidFill>
                          <a:latin typeface="Calibri"/>
                        </a:rPr>
                        <a:t>29</a:t>
                      </a:r>
                      <a:endParaRPr/>
                    </a:p>
                  </a:txBody>
                  <a:tcPr marL="72000" marR="72000" marT="0" marB="0" anchor="ctr"/>
                </a:tc>
                <a:tc>
                  <a:txBody>
                    <a:bodyPr/>
                    <a:lstStyle/>
                    <a:p>
                      <a:pPr algn="l">
                        <a:defRPr/>
                      </a:pPr>
                      <a:r>
                        <a:rPr lang="fr-FR" sz="1200" b="0" i="0" u="none" strike="noStrike">
                          <a:solidFill>
                            <a:schemeClr val="tx1"/>
                          </a:solidFill>
                          <a:latin typeface="Calibri"/>
                          <a:ea typeface="+mn-ea"/>
                          <a:cs typeface="+mn-cs"/>
                        </a:rPr>
                        <a:t>Quelle est la superficie totale de vos salles informatiques ?</a:t>
                      </a:r>
                    </a:p>
                  </a:txBody>
                  <a:tcPr marL="0" marR="0" marT="0" marB="0" anchor="ctr"/>
                </a:tc>
                <a:extLst>
                  <a:ext uri="{0D108BD9-81ED-4DB2-BD59-A6C34878D82A}">
                    <a16:rowId xmlns:a16="http://schemas.microsoft.com/office/drawing/2014/main" val="10009"/>
                  </a:ext>
                </a:extLst>
              </a:tr>
              <a:tr h="380270">
                <a:tc>
                  <a:txBody>
                    <a:bodyPr/>
                    <a:lstStyle/>
                    <a:p>
                      <a:pPr algn="ctr">
                        <a:defRPr/>
                      </a:pPr>
                      <a:r>
                        <a:rPr lang="fr-FR" sz="1200" b="0" i="0" u="none" strike="noStrike">
                          <a:solidFill>
                            <a:srgbClr val="000000"/>
                          </a:solidFill>
                          <a:latin typeface="Calibri"/>
                        </a:rPr>
                        <a:t>30</a:t>
                      </a:r>
                      <a:endParaRPr/>
                    </a:p>
                  </a:txBody>
                  <a:tcPr marL="72000" marR="72000" marT="0" marB="0" anchor="ctr"/>
                </a:tc>
                <a:tc>
                  <a:txBody>
                    <a:bodyPr/>
                    <a:lstStyle/>
                    <a:p>
                      <a:pPr algn="l">
                        <a:defRPr/>
                      </a:pPr>
                      <a:r>
                        <a:rPr lang="fr-FR" sz="1200" b="0" i="0" u="none" strike="noStrike">
                          <a:solidFill>
                            <a:schemeClr val="tx1"/>
                          </a:solidFill>
                          <a:latin typeface="Calibri"/>
                          <a:ea typeface="+mn-ea"/>
                          <a:cs typeface="+mn-cs"/>
                        </a:rPr>
                        <a:t>Quel est  le niveau de performance énergétique de votre centre de données (PUE) ?</a:t>
                      </a:r>
                    </a:p>
                  </a:txBody>
                  <a:tcPr marL="0" marR="0" marT="0" marB="0" anchor="ctr"/>
                </a:tc>
                <a:extLst>
                  <a:ext uri="{0D108BD9-81ED-4DB2-BD59-A6C34878D82A}">
                    <a16:rowId xmlns:a16="http://schemas.microsoft.com/office/drawing/2014/main" val="10010"/>
                  </a:ext>
                </a:extLst>
              </a:tr>
              <a:tr h="191024">
                <a:tc>
                  <a:txBody>
                    <a:bodyPr/>
                    <a:lstStyle/>
                    <a:p>
                      <a:pPr algn="ctr">
                        <a:defRPr/>
                      </a:pPr>
                      <a:r>
                        <a:rPr lang="fr-FR" sz="1200" b="0" i="0" u="none" strike="noStrike">
                          <a:solidFill>
                            <a:srgbClr val="000000"/>
                          </a:solidFill>
                          <a:latin typeface="Calibri"/>
                        </a:rPr>
                        <a:t>31</a:t>
                      </a:r>
                      <a:endParaRPr/>
                    </a:p>
                  </a:txBody>
                  <a:tcPr marL="72000" marR="72000" marT="0" marB="0" anchor="ctr"/>
                </a:tc>
                <a:tc>
                  <a:txBody>
                    <a:bodyPr/>
                    <a:lstStyle/>
                    <a:p>
                      <a:pPr algn="l">
                        <a:defRPr/>
                      </a:pPr>
                      <a:r>
                        <a:rPr lang="fr-FR" sz="1200" b="0" i="0" u="none" strike="noStrike">
                          <a:solidFill>
                            <a:schemeClr val="tx1"/>
                          </a:solidFill>
                          <a:latin typeface="Calibri"/>
                          <a:ea typeface="+mn-ea"/>
                          <a:cs typeface="+mn-cs"/>
                        </a:rPr>
                        <a:t>Quel est le nombre de serveurs physiques dans l'organisation ?</a:t>
                      </a:r>
                    </a:p>
                  </a:txBody>
                  <a:tcPr marL="0" marR="0" marT="0" marB="0" anchor="ctr"/>
                </a:tc>
                <a:extLst>
                  <a:ext uri="{0D108BD9-81ED-4DB2-BD59-A6C34878D82A}">
                    <a16:rowId xmlns:a16="http://schemas.microsoft.com/office/drawing/2014/main" val="10011"/>
                  </a:ext>
                </a:extLst>
              </a:tr>
              <a:tr h="380270">
                <a:tc>
                  <a:txBody>
                    <a:bodyPr/>
                    <a:lstStyle/>
                    <a:p>
                      <a:pPr algn="ctr">
                        <a:defRPr/>
                      </a:pPr>
                      <a:r>
                        <a:rPr lang="fr-FR" sz="1200" b="0" i="0" u="none" strike="noStrike">
                          <a:solidFill>
                            <a:srgbClr val="000000"/>
                          </a:solidFill>
                          <a:latin typeface="Calibri"/>
                        </a:rPr>
                        <a:t>32</a:t>
                      </a:r>
                      <a:endParaRPr/>
                    </a:p>
                  </a:txBody>
                  <a:tcPr marL="72000" marR="72000" marT="0" marB="0" anchor="ctr"/>
                </a:tc>
                <a:tc>
                  <a:txBody>
                    <a:bodyPr/>
                    <a:lstStyle/>
                    <a:p>
                      <a:pPr algn="l">
                        <a:defRPr/>
                      </a:pPr>
                      <a:r>
                        <a:rPr lang="fr-FR" sz="1200" b="0" i="0" u="none" strike="noStrike">
                          <a:solidFill>
                            <a:schemeClr val="tx1"/>
                          </a:solidFill>
                          <a:latin typeface="Calibri"/>
                          <a:ea typeface="+mn-ea"/>
                          <a:cs typeface="+mn-cs"/>
                        </a:rPr>
                        <a:t>Quelle est l'évolution cette année en %, du nombre de serveurs physiques ?</a:t>
                      </a:r>
                    </a:p>
                  </a:txBody>
                  <a:tcPr marL="0" marR="0" marT="0" marB="0" anchor="ctr"/>
                </a:tc>
                <a:extLst>
                  <a:ext uri="{0D108BD9-81ED-4DB2-BD59-A6C34878D82A}">
                    <a16:rowId xmlns:a16="http://schemas.microsoft.com/office/drawing/2014/main" val="10012"/>
                  </a:ext>
                </a:extLst>
              </a:tr>
              <a:tr h="197030">
                <a:tc>
                  <a:txBody>
                    <a:bodyPr/>
                    <a:lstStyle/>
                    <a:p>
                      <a:pPr algn="ctr">
                        <a:defRPr/>
                      </a:pPr>
                      <a:r>
                        <a:rPr lang="fr-FR" sz="1200" b="0" i="0" u="none" strike="noStrike">
                          <a:solidFill>
                            <a:srgbClr val="000000"/>
                          </a:solidFill>
                          <a:latin typeface="Calibri"/>
                        </a:rPr>
                        <a:t>33</a:t>
                      </a:r>
                      <a:endParaRPr/>
                    </a:p>
                  </a:txBody>
                  <a:tcPr marL="72000" marR="72000" marT="0" marB="0" anchor="ctr"/>
                </a:tc>
                <a:tc>
                  <a:txBody>
                    <a:bodyPr/>
                    <a:lstStyle/>
                    <a:p>
                      <a:pPr algn="l">
                        <a:defRPr/>
                      </a:pPr>
                      <a:r>
                        <a:rPr lang="fr-FR" sz="1200" b="0" i="0" u="none" strike="noStrike">
                          <a:solidFill>
                            <a:schemeClr val="tx1"/>
                          </a:solidFill>
                          <a:latin typeface="Calibri"/>
                          <a:ea typeface="+mn-ea"/>
                          <a:cs typeface="+mn-cs"/>
                        </a:rPr>
                        <a:t>Quel est le nombre de serveurs virtuels dans l'organisation ?</a:t>
                      </a:r>
                    </a:p>
                  </a:txBody>
                  <a:tcPr marL="0" marR="0" marT="0" marB="0" anchor="ctr"/>
                </a:tc>
                <a:extLst>
                  <a:ext uri="{0D108BD9-81ED-4DB2-BD59-A6C34878D82A}">
                    <a16:rowId xmlns:a16="http://schemas.microsoft.com/office/drawing/2014/main" val="10013"/>
                  </a:ext>
                </a:extLst>
              </a:tr>
              <a:tr h="380270">
                <a:tc>
                  <a:txBody>
                    <a:bodyPr/>
                    <a:lstStyle/>
                    <a:p>
                      <a:pPr algn="ctr">
                        <a:defRPr/>
                      </a:pPr>
                      <a:r>
                        <a:rPr lang="fr-FR" sz="1200" b="0" i="0" u="none" strike="noStrike">
                          <a:solidFill>
                            <a:srgbClr val="000000"/>
                          </a:solidFill>
                          <a:latin typeface="Calibri"/>
                        </a:rPr>
                        <a:t>34</a:t>
                      </a:r>
                      <a:endParaRPr/>
                    </a:p>
                  </a:txBody>
                  <a:tcPr marL="72000" marR="72000" marT="0" marB="0" anchor="ctr"/>
                </a:tc>
                <a:tc>
                  <a:txBody>
                    <a:bodyPr/>
                    <a:lstStyle/>
                    <a:p>
                      <a:pPr algn="l">
                        <a:defRPr/>
                      </a:pPr>
                      <a:r>
                        <a:rPr lang="fr-FR" sz="1200" b="0" i="0" u="none" strike="noStrike">
                          <a:solidFill>
                            <a:schemeClr val="tx1"/>
                          </a:solidFill>
                          <a:latin typeface="Calibri"/>
                          <a:ea typeface="+mn-ea"/>
                          <a:cs typeface="+mn-cs"/>
                        </a:rPr>
                        <a:t>Quelle est l'évolution cette année en %, du nombre de serveurs virtuels ?</a:t>
                      </a:r>
                    </a:p>
                  </a:txBody>
                  <a:tcPr marL="0" marR="0" marT="0" marB="0" anchor="ctr"/>
                </a:tc>
                <a:extLst>
                  <a:ext uri="{0D108BD9-81ED-4DB2-BD59-A6C34878D82A}">
                    <a16:rowId xmlns:a16="http://schemas.microsoft.com/office/drawing/2014/main" val="10014"/>
                  </a:ext>
                </a:extLst>
              </a:tr>
              <a:tr h="380270">
                <a:tc>
                  <a:txBody>
                    <a:bodyPr/>
                    <a:lstStyle/>
                    <a:p>
                      <a:pPr algn="ctr">
                        <a:defRPr/>
                      </a:pPr>
                      <a:r>
                        <a:rPr lang="fr-FR" sz="1200" b="0" i="0" u="none" strike="noStrike">
                          <a:solidFill>
                            <a:srgbClr val="000000"/>
                          </a:solidFill>
                          <a:latin typeface="Calibri"/>
                        </a:rPr>
                        <a:t>35</a:t>
                      </a:r>
                      <a:endParaRPr/>
                    </a:p>
                  </a:txBody>
                  <a:tcPr marL="72000" marR="72000" marT="0" marB="0" anchor="ctr"/>
                </a:tc>
                <a:tc>
                  <a:txBody>
                    <a:bodyPr/>
                    <a:lstStyle/>
                    <a:p>
                      <a:pPr algn="l">
                        <a:defRPr/>
                      </a:pPr>
                      <a:r>
                        <a:rPr lang="fr-FR" sz="1200" b="0" i="0" u="none" strike="noStrike">
                          <a:solidFill>
                            <a:schemeClr val="tx1"/>
                          </a:solidFill>
                          <a:latin typeface="Calibri"/>
                          <a:ea typeface="+mn-ea"/>
                          <a:cs typeface="+mn-cs"/>
                        </a:rPr>
                        <a:t>Combien de centre de données sont-ils présents sur votre territoire ?</a:t>
                      </a:r>
                    </a:p>
                  </a:txBody>
                  <a:tcPr marL="0" marR="0" marT="0" marB="0" anchor="ctr"/>
                </a:tc>
                <a:extLst>
                  <a:ext uri="{0D108BD9-81ED-4DB2-BD59-A6C34878D82A}">
                    <a16:rowId xmlns:a16="http://schemas.microsoft.com/office/drawing/2014/main" val="10015"/>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49" name="Table 49"/>
          <p:cNvGraphicFramePr>
            <a:graphicFrameLocks noGrp="1"/>
          </p:cNvGraphicFramePr>
          <p:nvPr/>
        </p:nvGraphicFramePr>
        <p:xfrm>
          <a:off x="2007320" y="2215688"/>
          <a:ext cx="11687289" cy="4844805"/>
        </p:xfrm>
        <a:graphic>
          <a:graphicData uri="http://schemas.openxmlformats.org/drawingml/2006/table">
            <a:tbl>
              <a:tblPr firstRow="1" bandRow="1">
                <a:tableStyleId>{57A820AB-E817-FFD9-A654-CDAEE3F0EE69}</a:tableStyleId>
              </a:tblPr>
              <a:tblGrid>
                <a:gridCol w="4001564">
                  <a:extLst>
                    <a:ext uri="{9D8B030D-6E8A-4147-A177-3AD203B41FA5}">
                      <a16:colId xmlns:a16="http://schemas.microsoft.com/office/drawing/2014/main" val="20000"/>
                    </a:ext>
                  </a:extLst>
                </a:gridCol>
                <a:gridCol w="7685725">
                  <a:extLst>
                    <a:ext uri="{9D8B030D-6E8A-4147-A177-3AD203B41FA5}">
                      <a16:colId xmlns:a16="http://schemas.microsoft.com/office/drawing/2014/main" val="20001"/>
                    </a:ext>
                  </a:extLst>
                </a:gridCol>
              </a:tblGrid>
              <a:tr h="968961">
                <a:tc gridSpan="2">
                  <a:txBody>
                    <a:bodyPr/>
                    <a:lstStyle/>
                    <a:p>
                      <a:pPr algn="ctr">
                        <a:defRPr/>
                      </a:pPr>
                      <a:r>
                        <a:rPr lang="fr-FR" sz="2400">
                          <a:solidFill>
                            <a:schemeClr val="bg1"/>
                          </a:solidFill>
                        </a:rPr>
                        <a:t>Restitution des travaux de la phase de diagnostic</a:t>
                      </a:r>
                      <a:endParaRPr lang="en-GB" sz="2400">
                        <a:solidFill>
                          <a:schemeClr val="bg1"/>
                        </a:solidFill>
                      </a:endParaRPr>
                    </a:p>
                  </a:txBody>
                  <a:tcPr anchor="ctr">
                    <a:solidFill>
                      <a:srgbClr val="5D6DB3"/>
                    </a:solidFill>
                  </a:tcPr>
                </a:tc>
                <a:tc hMerge="1">
                  <a:txBody>
                    <a:bodyPr/>
                    <a:lstStyle/>
                    <a:p>
                      <a:endParaRPr/>
                    </a:p>
                  </a:txBody>
                  <a:tcPr/>
                </a:tc>
                <a:extLst>
                  <a:ext uri="{0D108BD9-81ED-4DB2-BD59-A6C34878D82A}">
                    <a16:rowId xmlns:a16="http://schemas.microsoft.com/office/drawing/2014/main" val="10000"/>
                  </a:ext>
                </a:extLst>
              </a:tr>
              <a:tr h="968961">
                <a:tc>
                  <a:txBody>
                    <a:bodyPr/>
                    <a:lstStyle/>
                    <a:p>
                      <a:pPr>
                        <a:defRPr/>
                      </a:pPr>
                      <a:endParaRPr lang="en-GB" sz="1800" spc="-5">
                        <a:solidFill>
                          <a:srgbClr val="2C3176"/>
                        </a:solidFill>
                        <a:latin typeface="Marianne Light"/>
                      </a:endParaRPr>
                    </a:p>
                  </a:txBody>
                  <a:tcPr/>
                </a:tc>
                <a:tc>
                  <a:txBody>
                    <a:bodyPr/>
                    <a:lstStyle/>
                    <a:p>
                      <a:pPr marL="0" marR="0" lvl="0" indent="0" defTabSz="914400">
                        <a:lnSpc>
                          <a:spcPct val="100000"/>
                        </a:lnSpc>
                        <a:spcBef>
                          <a:spcPts val="0"/>
                        </a:spcBef>
                        <a:spcAft>
                          <a:spcPts val="0"/>
                        </a:spcAft>
                        <a:buClrTx/>
                        <a:buSzTx/>
                        <a:buFontTx/>
                        <a:buNone/>
                        <a:defRPr/>
                      </a:pPr>
                      <a:r>
                        <a:rPr lang="fr-FR" sz="1800" i="1" spc="-5">
                          <a:solidFill>
                            <a:srgbClr val="2C3176"/>
                          </a:solidFill>
                          <a:latin typeface="Marianne Light"/>
                        </a:rPr>
                        <a:t>A renseigner en séance</a:t>
                      </a:r>
                      <a:endParaRPr lang="en-GB" sz="1800" i="1" spc="-5">
                        <a:solidFill>
                          <a:srgbClr val="2C3176"/>
                        </a:solidFill>
                        <a:latin typeface="Marianne Light"/>
                      </a:endParaRPr>
                    </a:p>
                  </a:txBody>
                  <a:tcPr anchor="ctr"/>
                </a:tc>
                <a:extLst>
                  <a:ext uri="{0D108BD9-81ED-4DB2-BD59-A6C34878D82A}">
                    <a16:rowId xmlns:a16="http://schemas.microsoft.com/office/drawing/2014/main" val="10001"/>
                  </a:ext>
                </a:extLst>
              </a:tr>
              <a:tr h="968961">
                <a:tc>
                  <a:txBody>
                    <a:bodyPr/>
                    <a:lstStyle/>
                    <a:p>
                      <a:pPr>
                        <a:defRPr/>
                      </a:pPr>
                      <a:endParaRPr lang="en-GB"/>
                    </a:p>
                  </a:txBody>
                  <a:tcPr/>
                </a:tc>
                <a:tc>
                  <a:txBody>
                    <a:bodyPr/>
                    <a:lstStyle/>
                    <a:p>
                      <a:pPr marL="0" marR="0" lvl="0" indent="0" defTabSz="914400">
                        <a:lnSpc>
                          <a:spcPct val="100000"/>
                        </a:lnSpc>
                        <a:spcBef>
                          <a:spcPts val="0"/>
                        </a:spcBef>
                        <a:spcAft>
                          <a:spcPts val="0"/>
                        </a:spcAft>
                        <a:buClrTx/>
                        <a:buSzTx/>
                        <a:buFontTx/>
                        <a:buNone/>
                        <a:defRPr/>
                      </a:pPr>
                      <a:r>
                        <a:rPr lang="fr-FR" spc="-5">
                          <a:solidFill>
                            <a:srgbClr val="2C3176"/>
                          </a:solidFill>
                          <a:latin typeface="Marianne Light"/>
                          <a:ea typeface="Marianne Light"/>
                          <a:cs typeface="Marianne Light"/>
                        </a:rPr>
                        <a:t>Référent projet et toutes les parties prenantes souhaitant être associées </a:t>
                      </a:r>
                      <a:endParaRPr lang="fr-FR">
                        <a:latin typeface="Marianne Light"/>
                        <a:ea typeface="Marianne Light"/>
                        <a:cs typeface="Marianne Light"/>
                      </a:endParaRPr>
                    </a:p>
                  </a:txBody>
                  <a:tcPr anchor="ctr"/>
                </a:tc>
                <a:extLst>
                  <a:ext uri="{0D108BD9-81ED-4DB2-BD59-A6C34878D82A}">
                    <a16:rowId xmlns:a16="http://schemas.microsoft.com/office/drawing/2014/main" val="10002"/>
                  </a:ext>
                </a:extLst>
              </a:tr>
              <a:tr h="968961">
                <a:tc>
                  <a:txBody>
                    <a:bodyPr/>
                    <a:lstStyle/>
                    <a:p>
                      <a:pPr>
                        <a:defRPr/>
                      </a:pPr>
                      <a:endParaRPr lang="en-GB" spc="-5">
                        <a:solidFill>
                          <a:srgbClr val="2C3176"/>
                        </a:solidFill>
                        <a:latin typeface="Marianne Light"/>
                      </a:endParaRPr>
                    </a:p>
                  </a:txBody>
                  <a:tcPr/>
                </a:tc>
                <a:tc>
                  <a:txBody>
                    <a:bodyPr/>
                    <a:lstStyle/>
                    <a:p>
                      <a:pPr marL="285750" marR="0" lvl="0" indent="-285750" algn="l" defTabSz="914400">
                        <a:lnSpc>
                          <a:spcPct val="100000"/>
                        </a:lnSpc>
                        <a:spcBef>
                          <a:spcPts val="0"/>
                        </a:spcBef>
                        <a:spcAft>
                          <a:spcPts val="0"/>
                        </a:spcAft>
                        <a:buClrTx/>
                        <a:buSzTx/>
                        <a:buFont typeface="Arial"/>
                        <a:buChar char="•"/>
                        <a:defRPr/>
                      </a:pPr>
                      <a:r>
                        <a:rPr lang="fr-FR" spc="-5">
                          <a:solidFill>
                            <a:srgbClr val="2C3176"/>
                          </a:solidFill>
                          <a:latin typeface="Marianne Light"/>
                          <a:ea typeface="+mn-ea"/>
                          <a:cs typeface="+mn-cs"/>
                        </a:rPr>
                        <a:t>Partager les résultats du diagnostic </a:t>
                      </a:r>
                      <a:endParaRPr/>
                    </a:p>
                    <a:p>
                      <a:pPr marL="285750" marR="0" lvl="0" indent="-285750" algn="l" defTabSz="914400">
                        <a:lnSpc>
                          <a:spcPct val="100000"/>
                        </a:lnSpc>
                        <a:spcBef>
                          <a:spcPts val="0"/>
                        </a:spcBef>
                        <a:spcAft>
                          <a:spcPts val="0"/>
                        </a:spcAft>
                        <a:buClrTx/>
                        <a:buSzTx/>
                        <a:buFont typeface="Arial"/>
                        <a:buChar char="•"/>
                        <a:defRPr/>
                      </a:pPr>
                      <a:r>
                        <a:rPr lang="fr-FR" spc="-5">
                          <a:solidFill>
                            <a:srgbClr val="2C3176"/>
                          </a:solidFill>
                          <a:latin typeface="Marianne Light"/>
                          <a:ea typeface="+mn-ea"/>
                          <a:cs typeface="+mn-cs"/>
                        </a:rPr>
                        <a:t>Préparer la phase suivante de feuille de route</a:t>
                      </a:r>
                      <a:endParaRPr/>
                    </a:p>
                  </a:txBody>
                  <a:tcPr anchor="ctr"/>
                </a:tc>
                <a:extLst>
                  <a:ext uri="{0D108BD9-81ED-4DB2-BD59-A6C34878D82A}">
                    <a16:rowId xmlns:a16="http://schemas.microsoft.com/office/drawing/2014/main" val="10003"/>
                  </a:ext>
                </a:extLst>
              </a:tr>
              <a:tr h="968961">
                <a:tc>
                  <a:txBody>
                    <a:bodyPr/>
                    <a:lstStyle/>
                    <a:p>
                      <a:pPr>
                        <a:defRPr/>
                      </a:pPr>
                      <a:endParaRPr lang="en-GB" spc="-5">
                        <a:solidFill>
                          <a:srgbClr val="2C3176"/>
                        </a:solidFill>
                        <a:latin typeface="Marianne Light"/>
                      </a:endParaRPr>
                    </a:p>
                  </a:txBody>
                  <a:tcPr/>
                </a:tc>
                <a:tc>
                  <a:txBody>
                    <a:bodyPr/>
                    <a:lstStyle/>
                    <a:p>
                      <a:pPr marL="0" marR="0" lvl="0" indent="0" defTabSz="914400">
                        <a:lnSpc>
                          <a:spcPct val="100000"/>
                        </a:lnSpc>
                        <a:spcBef>
                          <a:spcPts val="0"/>
                        </a:spcBef>
                        <a:spcAft>
                          <a:spcPts val="0"/>
                        </a:spcAft>
                        <a:buClrTx/>
                        <a:buSzTx/>
                        <a:buFontTx/>
                        <a:buNone/>
                        <a:defRPr/>
                      </a:pPr>
                      <a:r>
                        <a:rPr lang="fr-FR" spc="-5">
                          <a:solidFill>
                            <a:srgbClr val="2C3176"/>
                          </a:solidFill>
                          <a:latin typeface="Marianne Light"/>
                        </a:rPr>
                        <a:t>1H à 1H30</a:t>
                      </a:r>
                      <a:endParaRPr/>
                    </a:p>
                  </a:txBody>
                  <a:tcPr anchor="ctr"/>
                </a:tc>
                <a:extLst>
                  <a:ext uri="{0D108BD9-81ED-4DB2-BD59-A6C34878D82A}">
                    <a16:rowId xmlns:a16="http://schemas.microsoft.com/office/drawing/2014/main" val="10004"/>
                  </a:ext>
                </a:extLst>
              </a:tr>
            </a:tbl>
          </a:graphicData>
        </a:graphic>
      </p:graphicFrame>
      <p:pic>
        <p:nvPicPr>
          <p:cNvPr id="7" name="Picture 6" descr="Shape&#10;&#10;Description automatically generated with low confidence"/>
          <p:cNvPicPr>
            <a:picLocks noChangeAspect="1"/>
          </p:cNvPicPr>
          <p:nvPr/>
        </p:nvPicPr>
        <p:blipFill>
          <a:blip r:embed="rId2">
            <a:duotone>
              <a:schemeClr val="accent1">
                <a:shade val="45000"/>
                <a:satMod val="135000"/>
              </a:schemeClr>
              <a:prstClr val="white"/>
            </a:duotone>
          </a:blip>
          <a:stretch/>
        </p:blipFill>
        <p:spPr bwMode="auto">
          <a:xfrm>
            <a:off x="2223094" y="3422029"/>
            <a:ext cx="509567" cy="509567"/>
          </a:xfrm>
          <a:prstGeom prst="rect">
            <a:avLst/>
          </a:prstGeom>
        </p:spPr>
      </p:pic>
      <p:sp>
        <p:nvSpPr>
          <p:cNvPr id="44" name="object 15"/>
          <p:cNvSpPr txBox="1"/>
          <p:nvPr/>
        </p:nvSpPr>
        <p:spPr bwMode="auto">
          <a:xfrm>
            <a:off x="2998481" y="4549576"/>
            <a:ext cx="2057400" cy="313034"/>
          </a:xfrm>
          <a:prstGeom prst="rect">
            <a:avLst/>
          </a:prstGeom>
        </p:spPr>
        <p:txBody>
          <a:bodyPr vert="horz" wrap="square" lIns="0" tIns="12065" rIns="0" bIns="0" rtlCol="0">
            <a:spAutoFit/>
          </a:bodyPr>
          <a:lstStyle>
            <a:lvl1pPr>
              <a:defRPr sz="18700" b="1" i="0">
                <a:solidFill>
                  <a:srgbClr val="FCCD00"/>
                </a:solidFill>
                <a:latin typeface="Arial"/>
                <a:ea typeface="+mj-ea"/>
                <a:cs typeface="Arial"/>
              </a:defRPr>
            </a:lvl1pPr>
          </a:lstStyle>
          <a:p>
            <a:pPr marL="12700" marR="5080">
              <a:lnSpc>
                <a:spcPct val="100800"/>
              </a:lnSpc>
              <a:spcBef>
                <a:spcPts val="95"/>
              </a:spcBef>
              <a:defRPr/>
            </a:pPr>
            <a:r>
              <a:rPr lang="fr-FR" sz="2000" spc="60">
                <a:solidFill>
                  <a:srgbClr val="2C3176"/>
                </a:solidFill>
                <a:latin typeface="Marianne"/>
                <a:ea typeface="Marianne"/>
                <a:cs typeface="Marianne"/>
              </a:rPr>
              <a:t>Interlocuteurs</a:t>
            </a:r>
            <a:endParaRPr lang="fr-FR" sz="2000">
              <a:latin typeface="Marianne"/>
              <a:ea typeface="Marianne"/>
              <a:cs typeface="Marianne"/>
            </a:endParaRPr>
          </a:p>
        </p:txBody>
      </p:sp>
      <p:sp>
        <p:nvSpPr>
          <p:cNvPr id="45" name="object 15"/>
          <p:cNvSpPr txBox="1"/>
          <p:nvPr/>
        </p:nvSpPr>
        <p:spPr bwMode="auto">
          <a:xfrm>
            <a:off x="2998481" y="5442981"/>
            <a:ext cx="1371600" cy="313034"/>
          </a:xfrm>
          <a:prstGeom prst="rect">
            <a:avLst/>
          </a:prstGeom>
        </p:spPr>
        <p:txBody>
          <a:bodyPr vert="horz" wrap="square" lIns="0" tIns="12065" rIns="0" bIns="0" rtlCol="0">
            <a:spAutoFit/>
          </a:bodyPr>
          <a:lstStyle>
            <a:lvl1pPr>
              <a:defRPr sz="18700" b="1" i="0">
                <a:solidFill>
                  <a:srgbClr val="FCCD00"/>
                </a:solidFill>
                <a:latin typeface="Arial"/>
                <a:ea typeface="+mj-ea"/>
                <a:cs typeface="Arial"/>
              </a:defRPr>
            </a:lvl1pPr>
          </a:lstStyle>
          <a:p>
            <a:pPr marL="12700" marR="5080">
              <a:lnSpc>
                <a:spcPct val="100800"/>
              </a:lnSpc>
              <a:spcBef>
                <a:spcPts val="95"/>
              </a:spcBef>
              <a:defRPr/>
            </a:pPr>
            <a:r>
              <a:rPr lang="fr-FR" sz="2000" spc="60">
                <a:solidFill>
                  <a:srgbClr val="2C3176"/>
                </a:solidFill>
                <a:latin typeface="Marianne"/>
                <a:ea typeface="Marianne"/>
                <a:cs typeface="Marianne"/>
              </a:rPr>
              <a:t>Objectif</a:t>
            </a:r>
            <a:endParaRPr lang="fr-FR" sz="2000">
              <a:latin typeface="Marianne"/>
              <a:ea typeface="Marianne"/>
              <a:cs typeface="Marianne"/>
            </a:endParaRPr>
          </a:p>
        </p:txBody>
      </p:sp>
      <p:pic>
        <p:nvPicPr>
          <p:cNvPr id="11" name="Picture 10" descr="Shape&#10;&#10;Description automatically generated with low confidence"/>
          <p:cNvPicPr>
            <a:picLocks noChangeAspect="1"/>
          </p:cNvPicPr>
          <p:nvPr/>
        </p:nvPicPr>
        <p:blipFill>
          <a:blip r:embed="rId3">
            <a:duotone>
              <a:schemeClr val="accent1">
                <a:shade val="45000"/>
                <a:satMod val="135000"/>
              </a:schemeClr>
              <a:prstClr val="white"/>
            </a:duotone>
          </a:blip>
          <a:stretch/>
        </p:blipFill>
        <p:spPr bwMode="auto">
          <a:xfrm>
            <a:off x="2165993" y="4344195"/>
            <a:ext cx="623769" cy="623769"/>
          </a:xfrm>
          <a:prstGeom prst="rect">
            <a:avLst/>
          </a:prstGeom>
        </p:spPr>
      </p:pic>
      <p:pic>
        <p:nvPicPr>
          <p:cNvPr id="48" name="Picture 47" descr="Shape&#10;&#10;Description automatically generated with low confidence"/>
          <p:cNvPicPr>
            <a:picLocks noChangeAspect="1"/>
          </p:cNvPicPr>
          <p:nvPr/>
        </p:nvPicPr>
        <p:blipFill>
          <a:blip r:embed="rId4">
            <a:duotone>
              <a:schemeClr val="accent1">
                <a:shade val="45000"/>
                <a:satMod val="135000"/>
              </a:schemeClr>
              <a:prstClr val="white"/>
            </a:duotone>
          </a:blip>
          <a:stretch/>
        </p:blipFill>
        <p:spPr bwMode="auto">
          <a:xfrm>
            <a:off x="2222163" y="5357216"/>
            <a:ext cx="511429" cy="511429"/>
          </a:xfrm>
          <a:prstGeom prst="rect">
            <a:avLst/>
          </a:prstGeom>
        </p:spPr>
      </p:pic>
      <p:sp>
        <p:nvSpPr>
          <p:cNvPr id="63" name="object 15"/>
          <p:cNvSpPr txBox="1"/>
          <p:nvPr/>
        </p:nvSpPr>
        <p:spPr bwMode="auto">
          <a:xfrm>
            <a:off x="2998481" y="6417127"/>
            <a:ext cx="1883605" cy="313034"/>
          </a:xfrm>
          <a:prstGeom prst="rect">
            <a:avLst/>
          </a:prstGeom>
        </p:spPr>
        <p:txBody>
          <a:bodyPr vert="horz" wrap="square" lIns="0" tIns="12065" rIns="0" bIns="0" rtlCol="0">
            <a:spAutoFit/>
          </a:bodyPr>
          <a:lstStyle>
            <a:lvl1pPr>
              <a:defRPr sz="18700" b="1" i="0">
                <a:solidFill>
                  <a:srgbClr val="FCCD00"/>
                </a:solidFill>
                <a:latin typeface="Arial"/>
                <a:ea typeface="+mj-ea"/>
                <a:cs typeface="Arial"/>
              </a:defRPr>
            </a:lvl1pPr>
          </a:lstStyle>
          <a:p>
            <a:pPr marL="12700" marR="5080">
              <a:lnSpc>
                <a:spcPct val="100800"/>
              </a:lnSpc>
              <a:spcBef>
                <a:spcPts val="95"/>
              </a:spcBef>
              <a:defRPr/>
            </a:pPr>
            <a:r>
              <a:rPr lang="fr-FR" sz="2000" spc="60">
                <a:solidFill>
                  <a:srgbClr val="2C3176"/>
                </a:solidFill>
                <a:latin typeface="Marianne"/>
                <a:ea typeface="Marianne"/>
                <a:cs typeface="Marianne"/>
              </a:rPr>
              <a:t>Format</a:t>
            </a:r>
            <a:endParaRPr lang="fr-FR" sz="2000">
              <a:latin typeface="Marianne"/>
              <a:ea typeface="Marianne"/>
              <a:cs typeface="Marianne"/>
            </a:endParaRPr>
          </a:p>
        </p:txBody>
      </p:sp>
      <p:pic>
        <p:nvPicPr>
          <p:cNvPr id="66" name="Picture 65" descr="Shape&#10;&#10;Description automatically generated with low confidence"/>
          <p:cNvPicPr>
            <a:picLocks noChangeAspect="1"/>
          </p:cNvPicPr>
          <p:nvPr/>
        </p:nvPicPr>
        <p:blipFill>
          <a:blip r:embed="rId5">
            <a:duotone>
              <a:schemeClr val="accent1">
                <a:shade val="45000"/>
                <a:satMod val="135000"/>
              </a:schemeClr>
              <a:prstClr val="white"/>
            </a:duotone>
          </a:blip>
          <a:stretch/>
        </p:blipFill>
        <p:spPr bwMode="auto">
          <a:xfrm>
            <a:off x="2194466" y="6288075"/>
            <a:ext cx="566822" cy="566822"/>
          </a:xfrm>
          <a:prstGeom prst="rect">
            <a:avLst/>
          </a:prstGeom>
        </p:spPr>
      </p:pic>
      <p:sp>
        <p:nvSpPr>
          <p:cNvPr id="18" name="TextBox 17"/>
          <p:cNvSpPr txBox="1"/>
          <p:nvPr/>
        </p:nvSpPr>
        <p:spPr bwMode="auto">
          <a:xfrm>
            <a:off x="3213100" y="8001000"/>
            <a:ext cx="10025948" cy="883280"/>
          </a:xfrm>
          <a:prstGeom prst="roundRect">
            <a:avLst>
              <a:gd name="adj" fmla="val 16667"/>
            </a:avLst>
          </a:prstGeom>
          <a:solidFill>
            <a:srgbClr val="FFFDF3"/>
          </a:solidFill>
          <a:ln w="12700">
            <a:solidFill>
              <a:srgbClr val="274084"/>
            </a:solidFill>
            <a:prstDash val="dashDot"/>
          </a:ln>
        </p:spPr>
        <p:txBody>
          <a:bodyPr vert="horz" wrap="square" lIns="91440" tIns="360000" rIns="91440" bIns="45720" rtlCol="0" anchor="ctr" anchorCtr="0">
            <a:noAutofit/>
          </a:bodyPr>
          <a:lstStyle/>
          <a:p>
            <a:pPr algn="ctr">
              <a:defRPr/>
            </a:pPr>
            <a:r>
              <a:rPr lang="fr-FR" b="1" i="1">
                <a:latin typeface="Marianne"/>
              </a:rPr>
              <a:t>Le choix de la date et de l’heure est à effectuer en séance</a:t>
            </a:r>
            <a:endParaRPr/>
          </a:p>
          <a:p>
            <a:pPr algn="ctr">
              <a:defRPr/>
            </a:pPr>
            <a:endParaRPr lang="fr-FR" b="1" i="1">
              <a:latin typeface="Marianne"/>
            </a:endParaRPr>
          </a:p>
        </p:txBody>
      </p:sp>
      <p:sp>
        <p:nvSpPr>
          <p:cNvPr id="4" name="Title 3"/>
          <p:cNvSpPr>
            <a:spLocks noGrp="1"/>
          </p:cNvSpPr>
          <p:nvPr>
            <p:ph type="title"/>
          </p:nvPr>
        </p:nvSpPr>
        <p:spPr bwMode="auto">
          <a:xfrm>
            <a:off x="1000517" y="471574"/>
            <a:ext cx="14254967" cy="615553"/>
          </a:xfrm>
        </p:spPr>
        <p:txBody>
          <a:bodyPr/>
          <a:lstStyle/>
          <a:p>
            <a:pPr>
              <a:defRPr/>
            </a:pPr>
            <a:r>
              <a:rPr lang="en-GB" sz="4000"/>
              <a:t>Notre prochain rendez-vous collectif</a:t>
            </a:r>
            <a:endParaRPr/>
          </a:p>
        </p:txBody>
      </p:sp>
      <p:sp>
        <p:nvSpPr>
          <p:cNvPr id="22" name="object 15"/>
          <p:cNvSpPr txBox="1"/>
          <p:nvPr/>
        </p:nvSpPr>
        <p:spPr bwMode="auto">
          <a:xfrm>
            <a:off x="2998481" y="3568999"/>
            <a:ext cx="2057400" cy="313034"/>
          </a:xfrm>
          <a:prstGeom prst="rect">
            <a:avLst/>
          </a:prstGeom>
        </p:spPr>
        <p:txBody>
          <a:bodyPr vert="horz" wrap="square" lIns="0" tIns="12065" rIns="0" bIns="0" rtlCol="0">
            <a:spAutoFit/>
          </a:bodyPr>
          <a:lstStyle>
            <a:lvl1pPr>
              <a:defRPr sz="18700" b="1" i="0">
                <a:solidFill>
                  <a:srgbClr val="FCCD00"/>
                </a:solidFill>
                <a:latin typeface="Arial"/>
                <a:ea typeface="+mj-ea"/>
                <a:cs typeface="Arial"/>
              </a:defRPr>
            </a:lvl1pPr>
          </a:lstStyle>
          <a:p>
            <a:pPr marL="12700" marR="5080">
              <a:lnSpc>
                <a:spcPct val="100800"/>
              </a:lnSpc>
              <a:spcBef>
                <a:spcPts val="95"/>
              </a:spcBef>
              <a:defRPr/>
            </a:pPr>
            <a:r>
              <a:rPr lang="fr-FR" sz="2000" spc="60">
                <a:solidFill>
                  <a:srgbClr val="2C3176"/>
                </a:solidFill>
                <a:latin typeface="Marianne"/>
                <a:ea typeface="Marianne"/>
                <a:cs typeface="Marianne"/>
              </a:rPr>
              <a:t>Date &amp; heure</a:t>
            </a:r>
            <a:endParaRPr lang="fr-FR" sz="2000">
              <a:latin typeface="Marianne"/>
              <a:ea typeface="Marianne"/>
              <a:cs typeface="Mariann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26" name="Picture 2"/>
          <p:cNvPicPr>
            <a:picLocks noChangeAspect="1" noChangeArrowheads="1"/>
          </p:cNvPicPr>
          <p:nvPr/>
        </p:nvPicPr>
        <p:blipFill>
          <a:blip r:embed="rId2">
            <a:duotone>
              <a:prstClr val="black"/>
              <a:schemeClr val="accent1">
                <a:tint val="45000"/>
                <a:satMod val="400000"/>
              </a:schemeClr>
            </a:duotone>
          </a:blip>
          <a:srcRect l="28150" r="30242"/>
          <a:stretch/>
        </p:blipFill>
        <p:spPr bwMode="auto">
          <a:xfrm>
            <a:off x="9239689" y="720497"/>
            <a:ext cx="5845663" cy="7569200"/>
          </a:xfrm>
          <a:prstGeom prst="rect">
            <a:avLst/>
          </a:prstGeom>
        </p:spPr>
      </p:pic>
      <p:grpSp>
        <p:nvGrpSpPr>
          <p:cNvPr id="11" name="object 11"/>
          <p:cNvGrpSpPr/>
          <p:nvPr/>
        </p:nvGrpSpPr>
        <p:grpSpPr bwMode="auto">
          <a:xfrm>
            <a:off x="2588488" y="2403126"/>
            <a:ext cx="5949129" cy="4375909"/>
            <a:chOff x="2198564" y="2403126"/>
            <a:chExt cx="6319297" cy="4069715"/>
          </a:xfrm>
        </p:grpSpPr>
        <p:sp>
          <p:nvSpPr>
            <p:cNvPr id="12" name="object 12"/>
            <p:cNvSpPr/>
            <p:nvPr/>
          </p:nvSpPr>
          <p:spPr bwMode="auto">
            <a:xfrm>
              <a:off x="4140942" y="2403126"/>
              <a:ext cx="2703830" cy="4069715"/>
            </a:xfrm>
            <a:custGeom>
              <a:avLst/>
              <a:gdLst/>
              <a:ahLst/>
              <a:cxnLst/>
              <a:rect l="l" t="t" r="r" b="b"/>
              <a:pathLst>
                <a:path w="2703829" h="4069715" extrusionOk="0">
                  <a:moveTo>
                    <a:pt x="1179334" y="0"/>
                  </a:moveTo>
                  <a:lnTo>
                    <a:pt x="0" y="1179372"/>
                  </a:lnTo>
                  <a:lnTo>
                    <a:pt x="846429" y="2025776"/>
                  </a:lnTo>
                  <a:lnTo>
                    <a:pt x="89509" y="2887649"/>
                  </a:lnTo>
                  <a:lnTo>
                    <a:pt x="1271308" y="4069448"/>
                  </a:lnTo>
                  <a:lnTo>
                    <a:pt x="2417838" y="2763862"/>
                  </a:lnTo>
                  <a:lnTo>
                    <a:pt x="2449341" y="2726436"/>
                  </a:lnTo>
                  <a:lnTo>
                    <a:pt x="2478995" y="2688029"/>
                  </a:lnTo>
                  <a:lnTo>
                    <a:pt x="2506802" y="2648701"/>
                  </a:lnTo>
                  <a:lnTo>
                    <a:pt x="2532764" y="2608512"/>
                  </a:lnTo>
                  <a:lnTo>
                    <a:pt x="2556882" y="2567521"/>
                  </a:lnTo>
                  <a:lnTo>
                    <a:pt x="2579159" y="2525788"/>
                  </a:lnTo>
                  <a:lnTo>
                    <a:pt x="2599597" y="2483370"/>
                  </a:lnTo>
                  <a:lnTo>
                    <a:pt x="2618197" y="2440329"/>
                  </a:lnTo>
                  <a:lnTo>
                    <a:pt x="2634961" y="2396724"/>
                  </a:lnTo>
                  <a:lnTo>
                    <a:pt x="2649891" y="2352613"/>
                  </a:lnTo>
                  <a:lnTo>
                    <a:pt x="2662990" y="2308056"/>
                  </a:lnTo>
                  <a:lnTo>
                    <a:pt x="2674259" y="2263112"/>
                  </a:lnTo>
                  <a:lnTo>
                    <a:pt x="2683699" y="2217841"/>
                  </a:lnTo>
                  <a:lnTo>
                    <a:pt x="2691314" y="2172303"/>
                  </a:lnTo>
                  <a:lnTo>
                    <a:pt x="2697104" y="2126555"/>
                  </a:lnTo>
                  <a:lnTo>
                    <a:pt x="2701072" y="2080659"/>
                  </a:lnTo>
                  <a:lnTo>
                    <a:pt x="2703220" y="2034673"/>
                  </a:lnTo>
                  <a:lnTo>
                    <a:pt x="2703549" y="1988656"/>
                  </a:lnTo>
                  <a:lnTo>
                    <a:pt x="2702062" y="1942668"/>
                  </a:lnTo>
                  <a:lnTo>
                    <a:pt x="2698760" y="1896769"/>
                  </a:lnTo>
                  <a:lnTo>
                    <a:pt x="2693645" y="1851016"/>
                  </a:lnTo>
                  <a:lnTo>
                    <a:pt x="2686720" y="1805471"/>
                  </a:lnTo>
                  <a:lnTo>
                    <a:pt x="2677985" y="1760193"/>
                  </a:lnTo>
                  <a:lnTo>
                    <a:pt x="2667444" y="1715239"/>
                  </a:lnTo>
                  <a:lnTo>
                    <a:pt x="2655097" y="1670671"/>
                  </a:lnTo>
                  <a:lnTo>
                    <a:pt x="2640947" y="1626548"/>
                  </a:lnTo>
                  <a:lnTo>
                    <a:pt x="2624996" y="1582927"/>
                  </a:lnTo>
                  <a:lnTo>
                    <a:pt x="2607246" y="1539870"/>
                  </a:lnTo>
                  <a:lnTo>
                    <a:pt x="2587698" y="1497436"/>
                  </a:lnTo>
                  <a:lnTo>
                    <a:pt x="2566354" y="1455683"/>
                  </a:lnTo>
                  <a:lnTo>
                    <a:pt x="2543217" y="1414671"/>
                  </a:lnTo>
                  <a:lnTo>
                    <a:pt x="2518288" y="1374460"/>
                  </a:lnTo>
                  <a:lnTo>
                    <a:pt x="2491570" y="1335108"/>
                  </a:lnTo>
                  <a:lnTo>
                    <a:pt x="2463063" y="1296676"/>
                  </a:lnTo>
                  <a:lnTo>
                    <a:pt x="2432770" y="1259222"/>
                  </a:lnTo>
                  <a:lnTo>
                    <a:pt x="2400694" y="1222806"/>
                  </a:lnTo>
                  <a:lnTo>
                    <a:pt x="2366835" y="1187488"/>
                  </a:lnTo>
                  <a:lnTo>
                    <a:pt x="1179334" y="0"/>
                  </a:lnTo>
                  <a:close/>
                </a:path>
              </a:pathLst>
            </a:custGeom>
            <a:solidFill>
              <a:srgbClr val="2C3176"/>
            </a:solidFill>
          </p:spPr>
          <p:txBody>
            <a:bodyPr wrap="square" lIns="0" tIns="0" rIns="0" bIns="0" rtlCol="0"/>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prstClr val="black"/>
                </a:solidFill>
                <a:latin typeface="Calibri"/>
                <a:ea typeface="+mn-ea"/>
                <a:cs typeface="+mn-cs"/>
              </a:endParaRPr>
            </a:p>
          </p:txBody>
        </p:sp>
        <p:sp>
          <p:nvSpPr>
            <p:cNvPr id="13" name="object 13"/>
            <p:cNvSpPr/>
            <p:nvPr/>
          </p:nvSpPr>
          <p:spPr bwMode="auto">
            <a:xfrm>
              <a:off x="2198564" y="4011942"/>
              <a:ext cx="6319297" cy="852169"/>
            </a:xfrm>
            <a:custGeom>
              <a:avLst/>
              <a:gdLst/>
              <a:ahLst/>
              <a:cxnLst/>
              <a:rect l="l" t="t" r="r" b="b"/>
              <a:pathLst>
                <a:path w="5914390" h="852170" extrusionOk="0">
                  <a:moveTo>
                    <a:pt x="5913882" y="0"/>
                  </a:moveTo>
                  <a:lnTo>
                    <a:pt x="0" y="0"/>
                  </a:lnTo>
                  <a:lnTo>
                    <a:pt x="0" y="851827"/>
                  </a:lnTo>
                  <a:lnTo>
                    <a:pt x="5913882" y="851827"/>
                  </a:lnTo>
                  <a:lnTo>
                    <a:pt x="5913882" y="0"/>
                  </a:lnTo>
                  <a:close/>
                </a:path>
              </a:pathLst>
            </a:custGeom>
            <a:solidFill>
              <a:srgbClr val="FCCD00"/>
            </a:solidFill>
          </p:spPr>
          <p:txBody>
            <a:bodyPr wrap="square" lIns="0" tIns="0" rIns="0" bIns="0" rtlCol="0"/>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prstClr val="black"/>
                </a:solidFill>
                <a:latin typeface="Calibri"/>
                <a:ea typeface="+mn-ea"/>
                <a:cs typeface="+mn-cs"/>
              </a:endParaRPr>
            </a:p>
          </p:txBody>
        </p:sp>
      </p:grpSp>
      <p:sp>
        <p:nvSpPr>
          <p:cNvPr id="14" name="object 14"/>
          <p:cNvSpPr txBox="1">
            <a:spLocks noGrp="1"/>
          </p:cNvSpPr>
          <p:nvPr>
            <p:ph type="title"/>
          </p:nvPr>
        </p:nvSpPr>
        <p:spPr bwMode="auto">
          <a:xfrm>
            <a:off x="2511192" y="4399041"/>
            <a:ext cx="6093159" cy="322523"/>
          </a:xfrm>
          <a:prstGeom prst="rect">
            <a:avLst/>
          </a:prstGeom>
        </p:spPr>
        <p:txBody>
          <a:bodyPr vert="horz" wrap="square" lIns="0" tIns="14604" rIns="0" bIns="0" rtlCol="0">
            <a:spAutoFit/>
          </a:bodyPr>
          <a:lstStyle/>
          <a:p>
            <a:pPr marL="12700" marR="5080" algn="ctr">
              <a:spcBef>
                <a:spcPts val="100"/>
              </a:spcBef>
              <a:defRPr/>
            </a:pPr>
            <a:r>
              <a:rPr lang="fr-FR" sz="2000" dirty="0">
                <a:solidFill>
                  <a:srgbClr val="2C3176"/>
                </a:solidFill>
                <a:latin typeface="Marianne"/>
                <a:ea typeface="Marianne"/>
                <a:cs typeface="Marianne"/>
              </a:rPr>
              <a:t>Echange autour du Numérique responsable</a:t>
            </a:r>
            <a:endParaRPr lang="fr-FR" sz="2000" b="1" dirty="0">
              <a:solidFill>
                <a:srgbClr val="2C3176"/>
              </a:solidFill>
              <a:latin typeface="Marianne"/>
              <a:ea typeface="Marianne"/>
              <a:cs typeface="Marianne"/>
            </a:endParaRPr>
          </a:p>
        </p:txBody>
      </p:sp>
      <p:pic>
        <p:nvPicPr>
          <p:cNvPr id="18" name="Image 17"/>
          <p:cNvPicPr>
            <a:picLocks noChangeAspect="1"/>
          </p:cNvPicPr>
          <p:nvPr/>
        </p:nvPicPr>
        <p:blipFill>
          <a:blip r:embed="rId3"/>
          <a:stretch/>
        </p:blipFill>
        <p:spPr bwMode="auto">
          <a:xfrm>
            <a:off x="584200" y="6779035"/>
            <a:ext cx="1277112" cy="1676400"/>
          </a:xfrm>
          <a:prstGeom prst="rect">
            <a:avLst/>
          </a:prstGeom>
        </p:spPr>
      </p:pic>
      <p:sp>
        <p:nvSpPr>
          <p:cNvPr id="15" name="object 15"/>
          <p:cNvSpPr/>
          <p:nvPr/>
        </p:nvSpPr>
        <p:spPr bwMode="auto">
          <a:xfrm>
            <a:off x="14710316" y="609837"/>
            <a:ext cx="763270" cy="729615"/>
          </a:xfrm>
          <a:custGeom>
            <a:avLst/>
            <a:gdLst/>
            <a:ahLst/>
            <a:cxnLst/>
            <a:rect l="l" t="t" r="r" b="b"/>
            <a:pathLst>
              <a:path w="763269" h="729615" extrusionOk="0">
                <a:moveTo>
                  <a:pt x="435330" y="0"/>
                </a:moveTo>
                <a:lnTo>
                  <a:pt x="0" y="0"/>
                </a:lnTo>
                <a:lnTo>
                  <a:pt x="0" y="432346"/>
                </a:lnTo>
                <a:lnTo>
                  <a:pt x="310299" y="432346"/>
                </a:lnTo>
                <a:lnTo>
                  <a:pt x="329539" y="729068"/>
                </a:lnTo>
                <a:lnTo>
                  <a:pt x="762787" y="729068"/>
                </a:lnTo>
                <a:lnTo>
                  <a:pt x="733640" y="279615"/>
                </a:lnTo>
                <a:lnTo>
                  <a:pt x="727061" y="233685"/>
                </a:lnTo>
                <a:lnTo>
                  <a:pt x="713799" y="190326"/>
                </a:lnTo>
                <a:lnTo>
                  <a:pt x="694421" y="150072"/>
                </a:lnTo>
                <a:lnTo>
                  <a:pt x="669498" y="113456"/>
                </a:lnTo>
                <a:lnTo>
                  <a:pt x="639597" y="81010"/>
                </a:lnTo>
                <a:lnTo>
                  <a:pt x="605287" y="53268"/>
                </a:lnTo>
                <a:lnTo>
                  <a:pt x="567137" y="30762"/>
                </a:lnTo>
                <a:lnTo>
                  <a:pt x="525715" y="14027"/>
                </a:lnTo>
                <a:lnTo>
                  <a:pt x="481590" y="3595"/>
                </a:lnTo>
                <a:lnTo>
                  <a:pt x="435330" y="0"/>
                </a:lnTo>
                <a:close/>
              </a:path>
            </a:pathLst>
          </a:custGeom>
          <a:solidFill>
            <a:srgbClr val="FCCD00"/>
          </a:solidFill>
        </p:spPr>
        <p:txBody>
          <a:bodyPr wrap="square" lIns="0" tIns="0" rIns="0" bIns="0" rtlCol="0"/>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prstClr val="black"/>
              </a:solidFill>
              <a:latin typeface="Calibri"/>
              <a:ea typeface="+mn-ea"/>
              <a:cs typeface="+mn-cs"/>
            </a:endParaRPr>
          </a:p>
        </p:txBody>
      </p:sp>
      <p:sp>
        <p:nvSpPr>
          <p:cNvPr id="16" name="object 16"/>
          <p:cNvSpPr/>
          <p:nvPr/>
        </p:nvSpPr>
        <p:spPr bwMode="auto">
          <a:xfrm>
            <a:off x="9015671" y="7816955"/>
            <a:ext cx="763270" cy="729615"/>
          </a:xfrm>
          <a:custGeom>
            <a:avLst/>
            <a:gdLst/>
            <a:ahLst/>
            <a:cxnLst/>
            <a:rect l="l" t="t" r="r" b="b"/>
            <a:pathLst>
              <a:path w="763270" h="729615" extrusionOk="0">
                <a:moveTo>
                  <a:pt x="433247" y="0"/>
                </a:moveTo>
                <a:lnTo>
                  <a:pt x="0" y="0"/>
                </a:lnTo>
                <a:lnTo>
                  <a:pt x="29159" y="449453"/>
                </a:lnTo>
                <a:lnTo>
                  <a:pt x="35738" y="495383"/>
                </a:lnTo>
                <a:lnTo>
                  <a:pt x="49000" y="538742"/>
                </a:lnTo>
                <a:lnTo>
                  <a:pt x="68377" y="578996"/>
                </a:lnTo>
                <a:lnTo>
                  <a:pt x="93300" y="615612"/>
                </a:lnTo>
                <a:lnTo>
                  <a:pt x="123201" y="648058"/>
                </a:lnTo>
                <a:lnTo>
                  <a:pt x="157509" y="675800"/>
                </a:lnTo>
                <a:lnTo>
                  <a:pt x="195658" y="698305"/>
                </a:lnTo>
                <a:lnTo>
                  <a:pt x="237078" y="715041"/>
                </a:lnTo>
                <a:lnTo>
                  <a:pt x="281200" y="725473"/>
                </a:lnTo>
                <a:lnTo>
                  <a:pt x="327456" y="729068"/>
                </a:lnTo>
                <a:lnTo>
                  <a:pt x="762812" y="729068"/>
                </a:lnTo>
                <a:lnTo>
                  <a:pt x="762812" y="296722"/>
                </a:lnTo>
                <a:lnTo>
                  <a:pt x="452488" y="296722"/>
                </a:lnTo>
                <a:lnTo>
                  <a:pt x="433247" y="0"/>
                </a:lnTo>
                <a:close/>
              </a:path>
            </a:pathLst>
          </a:custGeom>
          <a:solidFill>
            <a:srgbClr val="06806C"/>
          </a:solidFill>
        </p:spPr>
        <p:txBody>
          <a:bodyPr wrap="square" lIns="0" tIns="0" rIns="0" bIns="0" rtlCol="0"/>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prstClr val="black"/>
              </a:solidFill>
              <a:latin typeface="Calibri"/>
              <a:ea typeface="+mn-ea"/>
              <a:cs typeface="+mn-cs"/>
            </a:endParaRPr>
          </a:p>
        </p:txBody>
      </p:sp>
      <p:sp>
        <p:nvSpPr>
          <p:cNvPr id="21" name="object 14"/>
          <p:cNvSpPr txBox="1"/>
          <p:nvPr/>
        </p:nvSpPr>
        <p:spPr bwMode="auto">
          <a:xfrm>
            <a:off x="1041399" y="3298161"/>
            <a:ext cx="1864589" cy="2138405"/>
          </a:xfrm>
          <a:prstGeom prst="rect">
            <a:avLst/>
          </a:prstGeom>
        </p:spPr>
        <p:txBody>
          <a:bodyPr vert="horz" wrap="square" lIns="0" tIns="14604" rIns="0" bIns="0" rtlCol="0">
            <a:spAutoFit/>
          </a:bodyPr>
          <a:lstStyle>
            <a:lvl1pPr>
              <a:defRPr sz="18700" b="1" i="0">
                <a:solidFill>
                  <a:srgbClr val="FCCD00"/>
                </a:solidFill>
                <a:latin typeface="Arial"/>
                <a:ea typeface="+mj-ea"/>
                <a:cs typeface="Arial"/>
              </a:defRPr>
            </a:lvl1pPr>
          </a:lstStyle>
          <a:p>
            <a:pPr marL="12700" marR="0" lvl="0" indent="0" algn="l" defTabSz="914400">
              <a:lnSpc>
                <a:spcPct val="100000"/>
              </a:lnSpc>
              <a:spcBef>
                <a:spcPts val="114"/>
              </a:spcBef>
              <a:spcAft>
                <a:spcPts val="0"/>
              </a:spcAft>
              <a:buClrTx/>
              <a:buSzTx/>
              <a:buFontTx/>
              <a:buNone/>
              <a:defRPr/>
            </a:pPr>
            <a:r>
              <a:rPr lang="fr-FR" sz="13800" b="1" i="0" u="none" strike="noStrike" cap="none" spc="310">
                <a:ln>
                  <a:noFill/>
                </a:ln>
                <a:solidFill>
                  <a:srgbClr val="2C3176"/>
                </a:solidFill>
                <a:latin typeface="Marianne ExtraBold"/>
                <a:ea typeface="Marianne ExtraBold"/>
                <a:cs typeface="Marianne ExtraBold"/>
              </a:rPr>
              <a:t>6.</a:t>
            </a:r>
            <a:endParaRPr lang="fr-FR" sz="13800" b="1" i="0" u="none" strike="noStrike" cap="none" spc="0">
              <a:ln>
                <a:noFill/>
              </a:ln>
              <a:solidFill>
                <a:srgbClr val="FCCD00"/>
              </a:solidFill>
              <a:latin typeface="Marianne ExtraBold"/>
              <a:ea typeface="Marianne ExtraBold"/>
              <a:cs typeface="Marianne ExtraBold"/>
            </a:endParaRPr>
          </a:p>
        </p:txBody>
      </p:sp>
      <p:pic>
        <p:nvPicPr>
          <p:cNvPr id="25" name="Picture 24" descr="Shape&#10;&#10;Description automatically generated with low confidence"/>
          <p:cNvPicPr>
            <a:picLocks noChangeAspect="1"/>
          </p:cNvPicPr>
          <p:nvPr/>
        </p:nvPicPr>
        <p:blipFill>
          <a:blip r:embed="rId4">
            <a:duotone>
              <a:schemeClr val="accent1">
                <a:shade val="45000"/>
                <a:satMod val="135000"/>
              </a:schemeClr>
              <a:prstClr val="white"/>
            </a:duotone>
          </a:blip>
          <a:stretch/>
        </p:blipFill>
        <p:spPr bwMode="auto">
          <a:xfrm>
            <a:off x="4491486" y="7938841"/>
            <a:ext cx="313889" cy="313889"/>
          </a:xfrm>
          <a:prstGeom prst="rect">
            <a:avLst/>
          </a:prstGeom>
        </p:spPr>
      </p:pic>
      <p:sp>
        <p:nvSpPr>
          <p:cNvPr id="26" name="object 9"/>
          <p:cNvSpPr txBox="1"/>
          <p:nvPr/>
        </p:nvSpPr>
        <p:spPr bwMode="auto">
          <a:xfrm>
            <a:off x="4919216" y="7651306"/>
            <a:ext cx="1277112" cy="648063"/>
          </a:xfrm>
          <a:prstGeom prst="rect">
            <a:avLst/>
          </a:prstGeom>
        </p:spPr>
        <p:txBody>
          <a:bodyPr vert="horz" wrap="square" lIns="0" tIns="12700" rIns="0" bIns="0" rtlCol="0" anchor="ctr">
            <a:spAutoFit/>
          </a:bodyPr>
          <a:lstStyle/>
          <a:p>
            <a:pPr marL="12700" marR="5080" lvl="0" indent="0" algn="l" defTabSz="914400">
              <a:lnSpc>
                <a:spcPct val="200000"/>
              </a:lnSpc>
              <a:spcBef>
                <a:spcPts val="100"/>
              </a:spcBef>
              <a:spcAft>
                <a:spcPts val="0"/>
              </a:spcAft>
              <a:buClrTx/>
              <a:buSzTx/>
              <a:buFontTx/>
              <a:buNone/>
              <a:defRPr/>
            </a:pPr>
            <a:r>
              <a:rPr lang="fr-FR" sz="2400" b="1" i="0" u="none" strike="noStrike" cap="none" spc="0">
                <a:ln>
                  <a:noFill/>
                </a:ln>
                <a:solidFill>
                  <a:srgbClr val="2C3176"/>
                </a:solidFill>
                <a:latin typeface="Marianne"/>
                <a:ea typeface="Marianne"/>
                <a:cs typeface="Marianne"/>
              </a:rPr>
              <a:t>10 mins</a:t>
            </a:r>
            <a:endParaRPr/>
          </a:p>
        </p:txBody>
      </p:sp>
      <p:pic>
        <p:nvPicPr>
          <p:cNvPr id="27" name="Image 18"/>
          <p:cNvPicPr>
            <a:picLocks noChangeAspect="1"/>
          </p:cNvPicPr>
          <p:nvPr/>
        </p:nvPicPr>
        <p:blipFill>
          <a:blip r:embed="rId5"/>
          <a:srcRect b="65633"/>
          <a:stretch/>
        </p:blipFill>
        <p:spPr bwMode="auto">
          <a:xfrm>
            <a:off x="2905989" y="8108485"/>
            <a:ext cx="1935480" cy="247212"/>
          </a:xfrm>
          <a:prstGeom prst="rect">
            <a:avLst/>
          </a:prstGeom>
        </p:spPr>
      </p:pic>
      <p:pic>
        <p:nvPicPr>
          <p:cNvPr id="28" name="Image 18"/>
          <p:cNvPicPr>
            <a:picLocks noChangeAspect="1"/>
          </p:cNvPicPr>
          <p:nvPr/>
        </p:nvPicPr>
        <p:blipFill>
          <a:blip r:embed="rId5"/>
          <a:srcRect b="65633"/>
          <a:stretch/>
        </p:blipFill>
        <p:spPr bwMode="auto">
          <a:xfrm>
            <a:off x="6111713" y="8108485"/>
            <a:ext cx="1935480" cy="247212"/>
          </a:xfrm>
          <a:prstGeom prst="rect">
            <a:avLst/>
          </a:prstGeom>
        </p:spPr>
      </p:pic>
      <p:pic>
        <p:nvPicPr>
          <p:cNvPr id="2" name="Image 1"/>
          <p:cNvPicPr>
            <a:picLocks noChangeAspect="1"/>
          </p:cNvPicPr>
          <p:nvPr/>
        </p:nvPicPr>
        <p:blipFill>
          <a:blip r:embed="rId6"/>
          <a:stretch/>
        </p:blipFill>
        <p:spPr bwMode="auto">
          <a:xfrm>
            <a:off x="263541" y="277661"/>
            <a:ext cx="2286000" cy="83859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 name="ZoneTexte 19"/>
          <p:cNvSpPr txBox="1"/>
          <p:nvPr/>
        </p:nvSpPr>
        <p:spPr bwMode="auto">
          <a:xfrm>
            <a:off x="-2101516" y="-1443789"/>
            <a:ext cx="184731" cy="369332"/>
          </a:xfrm>
          <a:prstGeom prst="rect">
            <a:avLst/>
          </a:prstGeom>
          <a:noFill/>
        </p:spPr>
        <p:txBody>
          <a:bodyPr wrap="none" rtlCol="0">
            <a:spAutoFit/>
          </a:bodyPr>
          <a:lstStyle/>
          <a:p>
            <a:pPr>
              <a:defRPr/>
            </a:pPr>
            <a:endParaRPr lang="fr-FR"/>
          </a:p>
        </p:txBody>
      </p:sp>
      <p:sp>
        <p:nvSpPr>
          <p:cNvPr id="36" name="object 14"/>
          <p:cNvSpPr txBox="1"/>
          <p:nvPr/>
        </p:nvSpPr>
        <p:spPr bwMode="auto">
          <a:xfrm>
            <a:off x="1655588" y="739868"/>
            <a:ext cx="12873212" cy="1258677"/>
          </a:xfrm>
          <a:prstGeom prst="rect">
            <a:avLst/>
          </a:prstGeom>
        </p:spPr>
        <p:txBody>
          <a:bodyPr vert="horz" wrap="square" lIns="0" tIns="14604" rIns="0" bIns="0" rtlCol="0">
            <a:spAutoFit/>
          </a:bodyPr>
          <a:lstStyle>
            <a:lvl1pPr>
              <a:defRPr sz="18700" b="1" i="0">
                <a:solidFill>
                  <a:srgbClr val="FCCD00"/>
                </a:solidFill>
                <a:latin typeface="Arial"/>
                <a:ea typeface="+mj-ea"/>
                <a:cs typeface="Arial"/>
              </a:defRPr>
            </a:lvl1pPr>
          </a:lstStyle>
          <a:p>
            <a:pPr marL="12700" algn="ctr">
              <a:spcBef>
                <a:spcPts val="114"/>
              </a:spcBef>
              <a:defRPr/>
            </a:pPr>
            <a:r>
              <a:rPr lang="fr-FR" sz="4000" spc="-75">
                <a:solidFill>
                  <a:srgbClr val="2C3176"/>
                </a:solidFill>
                <a:latin typeface="Marianne"/>
                <a:ea typeface="Marianne ExtraBold"/>
                <a:cs typeface="Marianne"/>
              </a:rPr>
              <a:t>Mode d’emploi échange sur le </a:t>
            </a:r>
            <a:endParaRPr/>
          </a:p>
          <a:p>
            <a:pPr marL="12700" algn="ctr">
              <a:spcBef>
                <a:spcPts val="114"/>
              </a:spcBef>
              <a:defRPr/>
            </a:pPr>
            <a:r>
              <a:rPr lang="fr-FR" sz="4000" spc="-75">
                <a:solidFill>
                  <a:srgbClr val="2C3176"/>
                </a:solidFill>
                <a:latin typeface="Marianne"/>
                <a:ea typeface="Marianne ExtraBold"/>
                <a:cs typeface="Marianne"/>
              </a:rPr>
              <a:t>Numérique responsable</a:t>
            </a:r>
            <a:endParaRPr/>
          </a:p>
        </p:txBody>
      </p:sp>
      <p:cxnSp>
        <p:nvCxnSpPr>
          <p:cNvPr id="8" name="Straight Connector 7"/>
          <p:cNvCxnSpPr>
            <a:cxnSpLocks/>
          </p:cNvCxnSpPr>
          <p:nvPr/>
        </p:nvCxnSpPr>
        <p:spPr bwMode="auto">
          <a:xfrm>
            <a:off x="2413000" y="9220200"/>
            <a:ext cx="8930516" cy="0"/>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bwMode="auto">
          <a:xfrm>
            <a:off x="3906580" y="3168808"/>
            <a:ext cx="8676766" cy="3563432"/>
          </a:xfrm>
          <a:prstGeom prst="roundRect">
            <a:avLst>
              <a:gd name="adj" fmla="val 16667"/>
            </a:avLst>
          </a:prstGeom>
          <a:solidFill>
            <a:srgbClr val="FFFDF3"/>
          </a:solidFill>
          <a:ln w="12700">
            <a:solidFill>
              <a:srgbClr val="274084"/>
            </a:solidFill>
            <a:prstDash val="dashDot"/>
          </a:ln>
        </p:spPr>
        <p:txBody>
          <a:bodyPr vert="horz" wrap="square" lIns="91440" tIns="360000" rIns="91440" bIns="45720" rtlCol="0" anchor="ctr" anchorCtr="0">
            <a:noAutofit/>
          </a:bodyPr>
          <a:lstStyle/>
          <a:p>
            <a:pPr algn="ctr">
              <a:defRPr/>
            </a:pPr>
            <a:r>
              <a:rPr lang="fr-FR" b="1">
                <a:latin typeface="Marianne"/>
              </a:rPr>
              <a:t>Les pages suivantes destinées à faire de la sensibilisation sur le sujet du Numérique responsable peuvent être utilisées à votre convenance. Il vous est conseillé de faire un tri en amont de votre COPIL afin de sélectionner les diapositives qui auront le plus d’impact.</a:t>
            </a:r>
            <a:endParaRPr/>
          </a:p>
          <a:p>
            <a:pPr algn="ctr">
              <a:defRPr/>
            </a:pPr>
            <a:endParaRPr lang="fr-FR" b="1">
              <a:latin typeface="Marianne"/>
            </a:endParaRPr>
          </a:p>
          <a:p>
            <a:pPr algn="ctr">
              <a:defRPr/>
            </a:pPr>
            <a:endParaRPr lang="fr-FR" b="1">
              <a:latin typeface="Marianne"/>
            </a:endParaRPr>
          </a:p>
          <a:p>
            <a:pPr algn="ctr">
              <a:defRPr/>
            </a:pPr>
            <a:r>
              <a:rPr lang="fr-FR" b="1">
                <a:latin typeface="Marianne"/>
              </a:rPr>
              <a:t>Les retours de la vague pilote et la vague 1 menées par l’ANCT montrent que cet échange est bénéfique pour embarquer les parties prenantes, notamment pour les personnes n’ayant aucune ou peu de notions sur le sujet du Numérique responsable</a:t>
            </a:r>
            <a:endParaRPr/>
          </a:p>
          <a:p>
            <a:pPr algn="ctr">
              <a:defRPr/>
            </a:pPr>
            <a:endParaRPr lang="fr-FR" b="1">
              <a:latin typeface="Marianne"/>
            </a:endParaRPr>
          </a:p>
        </p:txBody>
      </p:sp>
      <p:sp>
        <p:nvSpPr>
          <p:cNvPr id="37" name="object 14"/>
          <p:cNvSpPr txBox="1"/>
          <p:nvPr/>
        </p:nvSpPr>
        <p:spPr bwMode="auto">
          <a:xfrm>
            <a:off x="1698165" y="7473783"/>
            <a:ext cx="12873212" cy="384078"/>
          </a:xfrm>
          <a:prstGeom prst="rect">
            <a:avLst/>
          </a:prstGeom>
        </p:spPr>
        <p:txBody>
          <a:bodyPr vert="horz" wrap="square" lIns="0" tIns="14604" rIns="0" bIns="0" rtlCol="0">
            <a:spAutoFit/>
          </a:bodyPr>
          <a:lstStyle>
            <a:lvl1pPr>
              <a:defRPr sz="18700" b="1" i="0">
                <a:solidFill>
                  <a:srgbClr val="FCCD00"/>
                </a:solidFill>
                <a:latin typeface="Arial"/>
                <a:ea typeface="+mj-ea"/>
                <a:cs typeface="Arial"/>
              </a:defRPr>
            </a:lvl1pPr>
          </a:lstStyle>
          <a:p>
            <a:pPr marL="12700" algn="ctr">
              <a:spcBef>
                <a:spcPts val="114"/>
              </a:spcBef>
              <a:defRPr/>
            </a:pPr>
            <a:r>
              <a:rPr lang="fr-FR" sz="2400" spc="-75">
                <a:solidFill>
                  <a:srgbClr val="2C3176"/>
                </a:solidFill>
                <a:latin typeface="Marianne ExtraBold"/>
                <a:ea typeface="Marianne ExtraBold"/>
                <a:cs typeface="Marianne ExtraBold"/>
              </a:rPr>
              <a:t>Cette page est à supprimer une fois la préparation de la présentation terminée</a:t>
            </a:r>
            <a:endParaRPr/>
          </a:p>
        </p:txBody>
      </p:sp>
      <p:pic>
        <p:nvPicPr>
          <p:cNvPr id="1028" name="Picture 4" descr="Attention "/>
          <p:cNvPicPr>
            <a:picLocks noChangeAspect="1" noChangeArrowheads="1"/>
          </p:cNvPicPr>
          <p:nvPr/>
        </p:nvPicPr>
        <p:blipFill>
          <a:blip r:embed="rId2"/>
          <a:stretch/>
        </p:blipFill>
        <p:spPr bwMode="auto">
          <a:xfrm>
            <a:off x="2044387" y="7397706"/>
            <a:ext cx="551353" cy="536229"/>
          </a:xfrm>
          <a:prstGeom prst="rect">
            <a:avLst/>
          </a:prstGeom>
          <a:noFill/>
        </p:spPr>
      </p:pic>
      <p:pic>
        <p:nvPicPr>
          <p:cNvPr id="38" name="Picture 4" descr="Attention "/>
          <p:cNvPicPr>
            <a:picLocks noChangeAspect="1" noChangeArrowheads="1"/>
          </p:cNvPicPr>
          <p:nvPr/>
        </p:nvPicPr>
        <p:blipFill>
          <a:blip r:embed="rId2"/>
          <a:stretch/>
        </p:blipFill>
        <p:spPr bwMode="auto">
          <a:xfrm>
            <a:off x="13846604" y="7397706"/>
            <a:ext cx="551353" cy="536229"/>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9" name="Rectangle: Rounded Corners 78"/>
          <p:cNvSpPr/>
          <p:nvPr/>
        </p:nvSpPr>
        <p:spPr bwMode="auto">
          <a:xfrm>
            <a:off x="5280164" y="2795498"/>
            <a:ext cx="3447599" cy="4976056"/>
          </a:xfrm>
          <a:prstGeom prst="roundRect">
            <a:avLst>
              <a:gd name="adj" fmla="val 16667"/>
            </a:avLst>
          </a:prstGeom>
          <a:solidFill>
            <a:srgbClr val="F8F8F8"/>
          </a:solidFill>
          <a:ln w="12700" cap="flat" cmpd="sng" algn="ctr">
            <a:noFill/>
            <a:prstDash val="dash"/>
            <a:miter lim="800000"/>
          </a:ln>
          <a:effectLst/>
        </p:spPr>
        <p:txBody>
          <a:bodyPr rtlCol="0" anchor="ctr"/>
          <a:lstStyle/>
          <a:p>
            <a:pPr marL="0" marR="0" lvl="0" indent="0" algn="ctr" defTabSz="914400">
              <a:lnSpc>
                <a:spcPct val="100000"/>
              </a:lnSpc>
              <a:spcBef>
                <a:spcPts val="0"/>
              </a:spcBef>
              <a:spcAft>
                <a:spcPts val="0"/>
              </a:spcAft>
              <a:buClrTx/>
              <a:buSzTx/>
              <a:buFontTx/>
              <a:buNone/>
              <a:defRPr/>
            </a:pPr>
            <a:endParaRPr lang="fr-FR" sz="1200" b="0" i="0" u="none" strike="noStrike" cap="none" spc="0">
              <a:ln>
                <a:noFill/>
              </a:ln>
              <a:solidFill>
                <a:srgbClr val="2C3176"/>
              </a:solidFill>
              <a:latin typeface="Marianne"/>
              <a:ea typeface="+mn-ea"/>
              <a:cs typeface="+mn-cs"/>
            </a:endParaRPr>
          </a:p>
        </p:txBody>
      </p:sp>
      <p:sp>
        <p:nvSpPr>
          <p:cNvPr id="81" name="Rectangle: Rounded Corners 80"/>
          <p:cNvSpPr/>
          <p:nvPr/>
        </p:nvSpPr>
        <p:spPr bwMode="auto">
          <a:xfrm>
            <a:off x="1957562" y="2795498"/>
            <a:ext cx="3173268" cy="5208139"/>
          </a:xfrm>
          <a:prstGeom prst="roundRect">
            <a:avLst>
              <a:gd name="adj" fmla="val 16667"/>
            </a:avLst>
          </a:prstGeom>
          <a:solidFill>
            <a:srgbClr val="F8F8F8"/>
          </a:solidFill>
          <a:ln w="12700" cap="flat" cmpd="sng" algn="ctr">
            <a:noFill/>
            <a:prstDash val="dash"/>
            <a:miter lim="800000"/>
          </a:ln>
          <a:effectLst/>
        </p:spPr>
        <p:txBody>
          <a:bodyPr rtlCol="0" anchor="ctr"/>
          <a:lstStyle/>
          <a:p>
            <a:pPr marL="0" marR="0" lvl="0" indent="0" algn="ctr" defTabSz="914400">
              <a:lnSpc>
                <a:spcPct val="100000"/>
              </a:lnSpc>
              <a:spcBef>
                <a:spcPts val="0"/>
              </a:spcBef>
              <a:spcAft>
                <a:spcPts val="0"/>
              </a:spcAft>
              <a:buClrTx/>
              <a:buSzTx/>
              <a:buFontTx/>
              <a:buNone/>
              <a:defRPr/>
            </a:pPr>
            <a:endParaRPr lang="fr-FR" sz="1200" b="0" i="0" u="none" strike="noStrike" cap="none" spc="0">
              <a:ln>
                <a:noFill/>
              </a:ln>
              <a:solidFill>
                <a:srgbClr val="2C3176"/>
              </a:solidFill>
              <a:latin typeface="Marianne"/>
              <a:ea typeface="+mn-ea"/>
              <a:cs typeface="+mn-cs"/>
            </a:endParaRPr>
          </a:p>
        </p:txBody>
      </p:sp>
      <p:cxnSp>
        <p:nvCxnSpPr>
          <p:cNvPr id="33" name="Straight Connector 32"/>
          <p:cNvCxnSpPr>
            <a:cxnSpLocks/>
          </p:cNvCxnSpPr>
          <p:nvPr/>
        </p:nvCxnSpPr>
        <p:spPr bwMode="auto">
          <a:xfrm>
            <a:off x="1975488" y="2538651"/>
            <a:ext cx="6745828" cy="0"/>
          </a:xfrm>
          <a:prstGeom prst="line">
            <a:avLst/>
          </a:prstGeom>
          <a:noFill/>
          <a:ln w="28575" cap="flat" cmpd="sng" algn="ctr">
            <a:solidFill>
              <a:schemeClr val="accent1"/>
            </a:solidFill>
            <a:prstDash val="solid"/>
            <a:miter lim="800000"/>
          </a:ln>
          <a:effectLst/>
        </p:spPr>
      </p:cxnSp>
      <p:sp>
        <p:nvSpPr>
          <p:cNvPr id="34" name="Rectangle 33"/>
          <p:cNvSpPr/>
          <p:nvPr/>
        </p:nvSpPr>
        <p:spPr bwMode="auto">
          <a:xfrm>
            <a:off x="3254842" y="2298695"/>
            <a:ext cx="4187121" cy="369332"/>
          </a:xfrm>
          <a:prstGeom prst="rect">
            <a:avLst/>
          </a:prstGeom>
          <a:solidFill>
            <a:schemeClr val="bg1"/>
          </a:solidFill>
        </p:spPr>
        <p:txBody>
          <a:bodyPr wrap="square">
            <a:spAutoFit/>
          </a:bodyPr>
          <a:lstStyle/>
          <a:p>
            <a:pPr marL="0" marR="0" lvl="0" indent="0" algn="ctr" defTabSz="914400">
              <a:lnSpc>
                <a:spcPct val="100000"/>
              </a:lnSpc>
              <a:spcBef>
                <a:spcPts val="0"/>
              </a:spcBef>
              <a:spcAft>
                <a:spcPts val="0"/>
              </a:spcAft>
              <a:buClrTx/>
              <a:buSzTx/>
              <a:buFontTx/>
              <a:buNone/>
              <a:defRPr/>
            </a:pPr>
            <a:r>
              <a:rPr lang="fr-FR" sz="1800" b="1" i="0" u="none" strike="noStrike" cap="none" spc="0">
                <a:ln>
                  <a:noFill/>
                </a:ln>
                <a:solidFill>
                  <a:srgbClr val="2C3176"/>
                </a:solidFill>
                <a:latin typeface="Marianne"/>
                <a:ea typeface="+mn-ea"/>
                <a:cs typeface="+mn-cs"/>
              </a:rPr>
              <a:t>Impact environnemental du numérique</a:t>
            </a:r>
            <a:endParaRPr/>
          </a:p>
        </p:txBody>
      </p:sp>
      <p:sp>
        <p:nvSpPr>
          <p:cNvPr id="44" name="Rectangle: Rounded Corners 43"/>
          <p:cNvSpPr/>
          <p:nvPr/>
        </p:nvSpPr>
        <p:spPr bwMode="auto">
          <a:xfrm>
            <a:off x="9093274" y="2282293"/>
            <a:ext cx="5943526" cy="5489268"/>
          </a:xfrm>
          <a:prstGeom prst="roundRect">
            <a:avLst>
              <a:gd name="adj" fmla="val 7409"/>
            </a:avLst>
          </a:prstGeom>
          <a:solidFill>
            <a:schemeClr val="bg1">
              <a:lumMod val="75000"/>
              <a:alpha val="10196"/>
            </a:schemeClr>
          </a:solidFill>
          <a:ln w="12700" cap="flat" cmpd="sng" algn="ctr">
            <a:noFill/>
            <a:prstDash val="solid"/>
            <a:miter lim="800000"/>
          </a:ln>
          <a:effectLst/>
        </p:spPr>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srgbClr val="2C3176"/>
              </a:solidFill>
              <a:latin typeface="Marianne"/>
              <a:ea typeface="+mn-ea"/>
              <a:cs typeface="+mn-cs"/>
            </a:endParaRPr>
          </a:p>
        </p:txBody>
      </p:sp>
      <p:graphicFrame>
        <p:nvGraphicFramePr>
          <p:cNvPr id="45" name="Chart 44"/>
          <p:cNvGraphicFramePr>
            <a:graphicFrameLocks noGrp="1"/>
          </p:cNvGraphicFramePr>
          <p:nvPr/>
        </p:nvGraphicFramePr>
        <p:xfrm>
          <a:off x="9535607" y="3082107"/>
          <a:ext cx="5058860" cy="4637975"/>
        </p:xfrm>
        <a:graphic>
          <a:graphicData uri="http://schemas.openxmlformats.org/drawingml/2006/chart">
            <c:chart xmlns:c="http://schemas.openxmlformats.org/drawingml/2006/chart" xmlns:r="http://schemas.openxmlformats.org/officeDocument/2006/relationships" r:id="rId2"/>
          </a:graphicData>
        </a:graphic>
      </p:graphicFrame>
      <p:sp>
        <p:nvSpPr>
          <p:cNvPr id="46" name="Rectangle 45"/>
          <p:cNvSpPr/>
          <p:nvPr/>
        </p:nvSpPr>
        <p:spPr bwMode="auto">
          <a:xfrm>
            <a:off x="9317486" y="2355940"/>
            <a:ext cx="5495102" cy="777136"/>
          </a:xfrm>
          <a:prstGeom prst="rect">
            <a:avLst/>
          </a:prstGeom>
          <a:noFill/>
        </p:spPr>
        <p:txBody>
          <a:bodyPr wrap="square">
            <a:spAutoFit/>
          </a:bodyPr>
          <a:lstStyle/>
          <a:p>
            <a:pPr marL="0" marR="0" lvl="0" indent="0" algn="ctr" defTabSz="914400">
              <a:lnSpc>
                <a:spcPct val="100000"/>
              </a:lnSpc>
              <a:spcBef>
                <a:spcPts val="0"/>
              </a:spcBef>
              <a:spcAft>
                <a:spcPts val="300"/>
              </a:spcAft>
              <a:buClrTx/>
              <a:buSzTx/>
              <a:buFontTx/>
              <a:buNone/>
              <a:defRPr/>
            </a:pPr>
            <a:r>
              <a:rPr lang="fr-FR" sz="1600" b="1" i="0" u="none" strike="noStrike" cap="none" spc="0">
                <a:ln>
                  <a:noFill/>
                </a:ln>
                <a:solidFill>
                  <a:srgbClr val="2C3176"/>
                </a:solidFill>
                <a:latin typeface="Marianne"/>
                <a:ea typeface="+mn-ea"/>
                <a:cs typeface="+mn-cs"/>
              </a:rPr>
              <a:t>Évolution de la consommation d'énergie informatique en proportion de la consommation d'énergie mondiale</a:t>
            </a:r>
            <a:endParaRPr/>
          </a:p>
          <a:p>
            <a:pPr marL="0" marR="0" lvl="0" indent="0" algn="ctr" defTabSz="914400">
              <a:lnSpc>
                <a:spcPct val="100000"/>
              </a:lnSpc>
              <a:spcBef>
                <a:spcPts val="0"/>
              </a:spcBef>
              <a:spcAft>
                <a:spcPts val="300"/>
              </a:spcAft>
              <a:buClrTx/>
              <a:buSzTx/>
              <a:buFontTx/>
              <a:buNone/>
              <a:defRPr/>
            </a:pPr>
            <a:r>
              <a:rPr lang="fr-FR" sz="1000" b="0" i="0" u="none" strike="noStrike" cap="none" spc="0">
                <a:ln>
                  <a:noFill/>
                </a:ln>
                <a:solidFill>
                  <a:srgbClr val="2C3176"/>
                </a:solidFill>
                <a:latin typeface="Marianne"/>
                <a:ea typeface="+mn-ea"/>
                <a:cs typeface="+mn-cs"/>
              </a:rPr>
              <a:t>Source: The Shift Project, 2018</a:t>
            </a:r>
            <a:endParaRPr/>
          </a:p>
        </p:txBody>
      </p:sp>
      <p:sp>
        <p:nvSpPr>
          <p:cNvPr id="49" name="Text Placeholder 1"/>
          <p:cNvSpPr txBox="1"/>
          <p:nvPr/>
        </p:nvSpPr>
        <p:spPr bwMode="auto">
          <a:xfrm>
            <a:off x="2982000" y="8718644"/>
            <a:ext cx="10414024" cy="259706"/>
          </a:xfrm>
          <a:prstGeom prst="rect">
            <a:avLst/>
          </a:prstGeom>
        </p:spPr>
        <p:txBody>
          <a:bodyPr wrap="square" lIns="0" tIns="0" rIns="0" bIns="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a:lnSpc>
                <a:spcPct val="100000"/>
              </a:lnSpc>
              <a:spcBef>
                <a:spcPts val="0"/>
              </a:spcBef>
              <a:spcAft>
                <a:spcPts val="0"/>
              </a:spcAft>
              <a:buClrTx/>
              <a:buSzTx/>
              <a:buFontTx/>
              <a:buNone/>
              <a:defRPr/>
            </a:pPr>
            <a:endParaRPr lang="fr-FR" sz="1100" b="0" i="0" u="none" strike="noStrike" cap="none" spc="0">
              <a:ln>
                <a:noFill/>
              </a:ln>
              <a:solidFill>
                <a:srgbClr val="2C3176"/>
              </a:solidFill>
              <a:latin typeface="Marianne"/>
              <a:ea typeface="+mn-ea"/>
              <a:cs typeface="Times New Roman"/>
            </a:endParaRPr>
          </a:p>
        </p:txBody>
      </p:sp>
      <p:sp>
        <p:nvSpPr>
          <p:cNvPr id="29" name="Text Placeholder 1"/>
          <p:cNvSpPr txBox="1"/>
          <p:nvPr/>
        </p:nvSpPr>
        <p:spPr bwMode="auto">
          <a:xfrm>
            <a:off x="2982000" y="8716004"/>
            <a:ext cx="10414024" cy="317377"/>
          </a:xfrm>
          <a:prstGeom prst="rect">
            <a:avLst/>
          </a:prstGeom>
        </p:spPr>
        <p:txBody>
          <a:bodyPr wrap="square" lIns="0" tIns="0" rIns="0" bIns="0">
            <a:noAutofit/>
          </a:bodyPr>
          <a:lstStyle>
            <a:defPPr>
              <a:defRPr lang="fr-FR"/>
            </a:defPPr>
            <a:lvl1pPr marR="0" lvl="0" indent="0">
              <a:lnSpc>
                <a:spcPct val="100000"/>
              </a:lnSpc>
              <a:spcBef>
                <a:spcPts val="0"/>
              </a:spcBef>
              <a:spcAft>
                <a:spcPts val="0"/>
              </a:spcAft>
              <a:buClrTx/>
              <a:buSzTx/>
              <a:buFontTx/>
              <a:buNone/>
              <a:defRPr sz="1400" b="0" i="0" u="none" strike="noStrike" cap="none" spc="0" baseline="30000">
                <a:ln>
                  <a:noFill/>
                </a:ln>
                <a:solidFill>
                  <a:srgbClr val="2C3176"/>
                </a:solidFill>
                <a:latin typeface="Marianne"/>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a:lnSpc>
                <a:spcPct val="100000"/>
              </a:lnSpc>
              <a:spcBef>
                <a:spcPts val="0"/>
              </a:spcBef>
              <a:spcAft>
                <a:spcPts val="0"/>
              </a:spcAft>
              <a:buClrTx/>
              <a:buSzTx/>
              <a:buFontTx/>
              <a:buNone/>
              <a:defRPr/>
            </a:pPr>
            <a:r>
              <a:rPr lang="fr-FR" sz="1400" b="0" i="0" u="none" strike="noStrike" cap="none" spc="0" baseline="30000">
                <a:ln>
                  <a:noFill/>
                </a:ln>
                <a:solidFill>
                  <a:srgbClr val="2C3176"/>
                </a:solidFill>
                <a:latin typeface="Marianne"/>
                <a:ea typeface="+mn-ea"/>
                <a:cs typeface="Arial"/>
              </a:rPr>
              <a:t>Sources : </a:t>
            </a:r>
            <a:r>
              <a:rPr lang="en-GB" sz="1400" b="0" i="0" u="none" strike="noStrike" cap="none" spc="0" baseline="30000">
                <a:ln>
                  <a:noFill/>
                </a:ln>
                <a:solidFill>
                  <a:srgbClr val="2C3176"/>
                </a:solidFill>
                <a:latin typeface="Marianne"/>
                <a:ea typeface="+mn-ea"/>
                <a:cs typeface="Arial"/>
              </a:rPr>
              <a:t>(1) The Shift Project, Fiche de synthèse usages numériques (2) The Shift Project, “Lean ICT–Towards Digital Sobriety”, (3) United Nations institute for Training and Research, “GLOBAL E-WASTE SURGING: UP 21 PERCENT IN 5 YEARS,” July 2, 2020 (4) Capgemini Research Institute, Sustainable IT survey, December 2020 – January 2021, N=1,000 organizations; (5) The Shift Project, 2018</a:t>
            </a:r>
            <a:endParaRPr/>
          </a:p>
        </p:txBody>
      </p:sp>
      <p:sp>
        <p:nvSpPr>
          <p:cNvPr id="75" name="CPTKZZ0706"/>
          <p:cNvSpPr txBox="1"/>
          <p:nvPr/>
        </p:nvSpPr>
        <p:spPr bwMode="auto">
          <a:xfrm>
            <a:off x="2021888" y="6893679"/>
            <a:ext cx="3044616" cy="992579"/>
          </a:xfrm>
          <a:prstGeom prst="rect">
            <a:avLst/>
          </a:prstGeom>
          <a:noFill/>
        </p:spPr>
        <p:txBody>
          <a:bodyPr wrap="square" rtlCol="0">
            <a:spAutoFit/>
          </a:bodyPr>
          <a:lstStyle/>
          <a:p>
            <a:pPr marL="0" marR="0" lvl="0" indent="0" algn="ctr" defTabSz="914400">
              <a:lnSpc>
                <a:spcPct val="100000"/>
              </a:lnSpc>
              <a:spcBef>
                <a:spcPts val="300"/>
              </a:spcBef>
              <a:spcAft>
                <a:spcPts val="0"/>
              </a:spcAft>
              <a:buClrTx/>
              <a:buSzTx/>
              <a:buFontTx/>
              <a:buNone/>
              <a:defRPr/>
            </a:pPr>
            <a:r>
              <a:rPr lang="fr-FR" sz="1800" b="0" i="0" u="none" strike="noStrike" cap="none" spc="0">
                <a:ln>
                  <a:noFill/>
                </a:ln>
                <a:solidFill>
                  <a:srgbClr val="2C3176"/>
                </a:solidFill>
                <a:latin typeface="Marianne"/>
                <a:ea typeface="+mn-ea"/>
                <a:cs typeface="+mn-cs"/>
              </a:rPr>
              <a:t>Consommation d’énergie entre 2010 et 2025 : </a:t>
            </a:r>
            <a:endParaRPr/>
          </a:p>
          <a:p>
            <a:pPr marL="0" marR="0" lvl="0" indent="0" algn="ctr" defTabSz="914400">
              <a:lnSpc>
                <a:spcPct val="100000"/>
              </a:lnSpc>
              <a:spcBef>
                <a:spcPts val="300"/>
              </a:spcBef>
              <a:spcAft>
                <a:spcPts val="0"/>
              </a:spcAft>
              <a:buClrTx/>
              <a:buSzTx/>
              <a:buFontTx/>
              <a:buNone/>
              <a:defRPr/>
            </a:pPr>
            <a:r>
              <a:rPr lang="fr-FR" sz="2000" b="1" i="0" u="none" strike="noStrike" cap="none" spc="0">
                <a:ln>
                  <a:noFill/>
                </a:ln>
                <a:solidFill>
                  <a:srgbClr val="2C3176"/>
                </a:solidFill>
                <a:latin typeface="Marianne"/>
                <a:ea typeface="+mn-ea"/>
                <a:cs typeface="+mn-cs"/>
              </a:rPr>
              <a:t>x3</a:t>
            </a:r>
            <a:r>
              <a:rPr lang="fr-FR" sz="1800" b="0" i="0" u="none" strike="noStrike" cap="none" spc="0" baseline="30000">
                <a:ln>
                  <a:noFill/>
                </a:ln>
                <a:solidFill>
                  <a:srgbClr val="2C3176"/>
                </a:solidFill>
                <a:latin typeface="Marianne"/>
                <a:ea typeface="+mn-ea"/>
                <a:cs typeface="+mn-cs"/>
              </a:rPr>
              <a:t>4</a:t>
            </a:r>
            <a:r>
              <a:rPr lang="fr-FR" sz="1800" b="0" i="0" u="none" strike="noStrike" cap="none" spc="0">
                <a:ln>
                  <a:noFill/>
                </a:ln>
                <a:solidFill>
                  <a:srgbClr val="2C3176"/>
                </a:solidFill>
                <a:latin typeface="Marianne"/>
                <a:ea typeface="+mn-ea"/>
                <a:cs typeface="+mn-cs"/>
              </a:rPr>
              <a:t> </a:t>
            </a:r>
            <a:endParaRPr/>
          </a:p>
        </p:txBody>
      </p:sp>
      <p:sp>
        <p:nvSpPr>
          <p:cNvPr id="76" name="CPTKZZ0706"/>
          <p:cNvSpPr txBox="1"/>
          <p:nvPr/>
        </p:nvSpPr>
        <p:spPr bwMode="auto">
          <a:xfrm>
            <a:off x="5481656" y="6893679"/>
            <a:ext cx="3044616" cy="954107"/>
          </a:xfrm>
          <a:prstGeom prst="rect">
            <a:avLst/>
          </a:prstGeom>
          <a:noFill/>
        </p:spPr>
        <p:txBody>
          <a:bodyPr wrap="square" rtlCol="0">
            <a:spAutoFit/>
          </a:bodyPr>
          <a:lstStyle/>
          <a:p>
            <a:pPr marL="0" marR="0" lvl="0" indent="0" algn="ctr" defTabSz="914400">
              <a:lnSpc>
                <a:spcPct val="100000"/>
              </a:lnSpc>
              <a:spcBef>
                <a:spcPts val="300"/>
              </a:spcBef>
              <a:spcAft>
                <a:spcPts val="0"/>
              </a:spcAft>
              <a:buClrTx/>
              <a:buSzTx/>
              <a:buFontTx/>
              <a:buNone/>
              <a:defRPr/>
            </a:pPr>
            <a:r>
              <a:rPr lang="fr-FR" sz="1800" b="0" i="0" u="none" strike="noStrike" cap="none" spc="0">
                <a:ln>
                  <a:noFill/>
                </a:ln>
                <a:solidFill>
                  <a:srgbClr val="2C3176"/>
                </a:solidFill>
                <a:latin typeface="Marianne"/>
                <a:ea typeface="+mn-ea"/>
                <a:cs typeface="+mn-cs"/>
              </a:rPr>
              <a:t>Part du numérique dans les émissions carbone d’ici 2025 : </a:t>
            </a:r>
            <a:r>
              <a:rPr lang="fr-FR" sz="2000" b="1" i="0" u="none" strike="noStrike" cap="none" spc="0">
                <a:ln>
                  <a:noFill/>
                </a:ln>
                <a:solidFill>
                  <a:srgbClr val="2C3176"/>
                </a:solidFill>
                <a:latin typeface="Marianne"/>
                <a:ea typeface="+mn-ea"/>
                <a:cs typeface="+mn-cs"/>
              </a:rPr>
              <a:t>x2</a:t>
            </a:r>
            <a:r>
              <a:rPr lang="fr-FR" sz="1800" b="0" i="0" u="none" strike="noStrike" cap="none" spc="0" baseline="30000">
                <a:ln>
                  <a:noFill/>
                </a:ln>
                <a:solidFill>
                  <a:srgbClr val="2C3176"/>
                </a:solidFill>
                <a:latin typeface="Marianne"/>
                <a:ea typeface="+mn-ea"/>
                <a:cs typeface="+mn-cs"/>
              </a:rPr>
              <a:t>5</a:t>
            </a:r>
            <a:r>
              <a:rPr lang="fr-FR" sz="1800" b="0" i="0" u="none" strike="noStrike" cap="none" spc="0">
                <a:ln>
                  <a:noFill/>
                </a:ln>
                <a:solidFill>
                  <a:srgbClr val="2C3176"/>
                </a:solidFill>
                <a:latin typeface="Marianne"/>
                <a:ea typeface="+mn-ea"/>
                <a:cs typeface="+mn-cs"/>
              </a:rPr>
              <a:t> </a:t>
            </a:r>
            <a:endParaRPr/>
          </a:p>
        </p:txBody>
      </p:sp>
      <p:sp>
        <p:nvSpPr>
          <p:cNvPr id="80" name="CPTKZZ0706"/>
          <p:cNvSpPr txBox="1"/>
          <p:nvPr/>
        </p:nvSpPr>
        <p:spPr bwMode="auto">
          <a:xfrm>
            <a:off x="5314041" y="4231436"/>
            <a:ext cx="3379846" cy="1992853"/>
          </a:xfrm>
          <a:prstGeom prst="rect">
            <a:avLst/>
          </a:prstGeom>
          <a:noFill/>
        </p:spPr>
        <p:txBody>
          <a:bodyPr wrap="square" rtlCol="0">
            <a:spAutoFit/>
          </a:bodyPr>
          <a:lstStyle/>
          <a:p>
            <a:pPr marL="0" marR="0" lvl="0" indent="0" algn="ctr" defTabSz="914400">
              <a:lnSpc>
                <a:spcPct val="100000"/>
              </a:lnSpc>
              <a:spcBef>
                <a:spcPts val="300"/>
              </a:spcBef>
              <a:spcAft>
                <a:spcPts val="0"/>
              </a:spcAft>
              <a:buClrTx/>
              <a:buSzTx/>
              <a:buFontTx/>
              <a:buNone/>
              <a:defRPr/>
            </a:pPr>
            <a:r>
              <a:rPr lang="fr-FR" sz="1800" b="0" i="0" u="none" strike="noStrike" cap="none" spc="0">
                <a:ln>
                  <a:noFill/>
                </a:ln>
                <a:solidFill>
                  <a:srgbClr val="2C3176"/>
                </a:solidFill>
                <a:latin typeface="Marianne"/>
                <a:ea typeface="+mn-ea"/>
                <a:cs typeface="+mn-cs"/>
              </a:rPr>
              <a:t>Part dans le total des émissions mondiales de GES en 2020 : </a:t>
            </a:r>
            <a:endParaRPr/>
          </a:p>
          <a:p>
            <a:pPr marL="0" marR="0" lvl="0" indent="0" algn="ctr" defTabSz="914400">
              <a:lnSpc>
                <a:spcPct val="100000"/>
              </a:lnSpc>
              <a:spcBef>
                <a:spcPts val="300"/>
              </a:spcBef>
              <a:spcAft>
                <a:spcPts val="0"/>
              </a:spcAft>
              <a:buClrTx/>
              <a:buSzTx/>
              <a:buFontTx/>
              <a:buNone/>
              <a:defRPr/>
            </a:pPr>
            <a:r>
              <a:rPr lang="fr-FR" sz="2000" b="1" i="0" u="none" strike="noStrike" cap="none" spc="0">
                <a:ln>
                  <a:noFill/>
                </a:ln>
                <a:solidFill>
                  <a:srgbClr val="2C3176"/>
                </a:solidFill>
                <a:latin typeface="Marianne"/>
                <a:ea typeface="+mn-ea"/>
                <a:cs typeface="+mn-cs"/>
              </a:rPr>
              <a:t>3,8%</a:t>
            </a:r>
            <a:r>
              <a:rPr lang="fr-FR" sz="1800" b="0" i="0" u="none" strike="noStrike" cap="none" spc="0" baseline="30000">
                <a:ln>
                  <a:noFill/>
                </a:ln>
                <a:solidFill>
                  <a:srgbClr val="2C3176"/>
                </a:solidFill>
                <a:latin typeface="Marianne"/>
                <a:ea typeface="+mn-ea"/>
                <a:cs typeface="+mn-cs"/>
              </a:rPr>
              <a:t>2</a:t>
            </a:r>
            <a:r>
              <a:rPr lang="fr-FR" sz="1800" b="0" i="0" u="none" strike="noStrike" cap="none" spc="0">
                <a:ln>
                  <a:noFill/>
                </a:ln>
                <a:solidFill>
                  <a:srgbClr val="2C3176"/>
                </a:solidFill>
                <a:latin typeface="Marianne"/>
                <a:ea typeface="+mn-ea"/>
                <a:cs typeface="+mn-cs"/>
              </a:rPr>
              <a:t> </a:t>
            </a:r>
            <a:endParaRPr/>
          </a:p>
          <a:p>
            <a:pPr marL="0" marR="0" lvl="0" indent="0" algn="ctr" defTabSz="914400">
              <a:lnSpc>
                <a:spcPct val="100000"/>
              </a:lnSpc>
              <a:spcBef>
                <a:spcPts val="300"/>
              </a:spcBef>
              <a:spcAft>
                <a:spcPts val="0"/>
              </a:spcAft>
              <a:buClrTx/>
              <a:buSzTx/>
              <a:buFontTx/>
              <a:buNone/>
              <a:defRPr/>
            </a:pPr>
            <a:r>
              <a:rPr lang="fr-FR" sz="1400" b="0" i="0" u="none" strike="noStrike" cap="none" spc="0">
                <a:ln>
                  <a:noFill/>
                </a:ln>
                <a:solidFill>
                  <a:srgbClr val="2C3176"/>
                </a:solidFill>
                <a:latin typeface="Marianne"/>
                <a:ea typeface="+mn-ea"/>
                <a:cs typeface="+mn-cs"/>
              </a:rPr>
              <a:t>Environ 11 MtCO2eq d'émissions de gaz à effet de serre et 53,6 millions de tonnes de déchets électroniques³ générées par an </a:t>
            </a:r>
            <a:endParaRPr/>
          </a:p>
          <a:p>
            <a:pPr marL="0" marR="0" lvl="0" indent="0" algn="ctr" defTabSz="914400">
              <a:lnSpc>
                <a:spcPct val="100000"/>
              </a:lnSpc>
              <a:spcBef>
                <a:spcPts val="300"/>
              </a:spcBef>
              <a:spcAft>
                <a:spcPts val="0"/>
              </a:spcAft>
              <a:buClrTx/>
              <a:buSzTx/>
              <a:buFontTx/>
              <a:buNone/>
              <a:defRPr/>
            </a:pPr>
            <a:endParaRPr lang="fr-FR" sz="1800" b="0" i="0" u="none" strike="noStrike" cap="none" spc="0">
              <a:ln>
                <a:noFill/>
              </a:ln>
              <a:solidFill>
                <a:srgbClr val="2C3176"/>
              </a:solidFill>
              <a:latin typeface="Marianne"/>
              <a:ea typeface="+mn-ea"/>
              <a:cs typeface="+mn-cs"/>
            </a:endParaRPr>
          </a:p>
        </p:txBody>
      </p:sp>
      <p:sp>
        <p:nvSpPr>
          <p:cNvPr id="82" name="CPTKZZ0706"/>
          <p:cNvSpPr txBox="1"/>
          <p:nvPr/>
        </p:nvSpPr>
        <p:spPr bwMode="auto">
          <a:xfrm>
            <a:off x="1963302" y="4231436"/>
            <a:ext cx="3161789" cy="1677382"/>
          </a:xfrm>
          <a:prstGeom prst="rect">
            <a:avLst/>
          </a:prstGeom>
          <a:noFill/>
        </p:spPr>
        <p:txBody>
          <a:bodyPr wrap="square" rtlCol="0">
            <a:spAutoFit/>
          </a:bodyPr>
          <a:lstStyle/>
          <a:p>
            <a:pPr marL="0" marR="0" lvl="0" indent="0" algn="ctr" defTabSz="914400">
              <a:lnSpc>
                <a:spcPct val="100000"/>
              </a:lnSpc>
              <a:spcBef>
                <a:spcPts val="300"/>
              </a:spcBef>
              <a:spcAft>
                <a:spcPts val="0"/>
              </a:spcAft>
              <a:buClrTx/>
              <a:buSzTx/>
              <a:buFontTx/>
              <a:buNone/>
              <a:defRPr/>
            </a:pPr>
            <a:r>
              <a:rPr lang="fr-FR" sz="1800" b="0" i="0" u="none" strike="noStrike" cap="none" spc="0">
                <a:ln>
                  <a:noFill/>
                </a:ln>
                <a:solidFill>
                  <a:srgbClr val="2C3176"/>
                </a:solidFill>
                <a:latin typeface="Marianne"/>
                <a:ea typeface="+mn-ea"/>
                <a:cs typeface="+mn-cs"/>
              </a:rPr>
              <a:t>Part dans la consommation mondiale d'énergie en 2020 : </a:t>
            </a:r>
            <a:endParaRPr/>
          </a:p>
          <a:p>
            <a:pPr marL="0" marR="0" lvl="0" indent="0" algn="ctr" defTabSz="914400">
              <a:lnSpc>
                <a:spcPct val="100000"/>
              </a:lnSpc>
              <a:spcBef>
                <a:spcPts val="300"/>
              </a:spcBef>
              <a:spcAft>
                <a:spcPts val="0"/>
              </a:spcAft>
              <a:buClrTx/>
              <a:buSzTx/>
              <a:buFontTx/>
              <a:buNone/>
              <a:defRPr/>
            </a:pPr>
            <a:r>
              <a:rPr lang="fr-FR" sz="2000" b="1" i="0" u="none" strike="noStrike" cap="none" spc="0">
                <a:ln>
                  <a:noFill/>
                </a:ln>
                <a:solidFill>
                  <a:srgbClr val="2C3176"/>
                </a:solidFill>
                <a:latin typeface="Marianne"/>
                <a:ea typeface="+mn-ea"/>
                <a:cs typeface="+mn-cs"/>
              </a:rPr>
              <a:t>3,2%</a:t>
            </a:r>
            <a:r>
              <a:rPr lang="fr-FR" sz="1800" b="0" i="0" u="none" strike="noStrike" cap="none" spc="0" baseline="30000">
                <a:ln>
                  <a:noFill/>
                </a:ln>
                <a:solidFill>
                  <a:srgbClr val="2C3176"/>
                </a:solidFill>
                <a:latin typeface="Marianne"/>
                <a:ea typeface="+mn-ea"/>
                <a:cs typeface="+mn-cs"/>
              </a:rPr>
              <a:t>1</a:t>
            </a:r>
            <a:r>
              <a:rPr lang="fr-FR" sz="1800" b="0" i="0" u="none" strike="noStrike" cap="none" spc="0">
                <a:ln>
                  <a:noFill/>
                </a:ln>
                <a:solidFill>
                  <a:srgbClr val="2C3176"/>
                </a:solidFill>
                <a:latin typeface="Marianne"/>
                <a:ea typeface="+mn-ea"/>
                <a:cs typeface="+mn-cs"/>
              </a:rPr>
              <a:t> </a:t>
            </a:r>
            <a:endParaRPr/>
          </a:p>
          <a:p>
            <a:pPr marL="0" marR="0" lvl="0" indent="0" algn="ctr" defTabSz="914400">
              <a:lnSpc>
                <a:spcPct val="100000"/>
              </a:lnSpc>
              <a:spcBef>
                <a:spcPts val="300"/>
              </a:spcBef>
              <a:spcAft>
                <a:spcPts val="0"/>
              </a:spcAft>
              <a:buClrTx/>
              <a:buSzTx/>
              <a:buFontTx/>
              <a:buNone/>
              <a:defRPr/>
            </a:pPr>
            <a:r>
              <a:rPr lang="fr-FR" sz="1400" b="0" i="0" u="none" strike="noStrike" cap="none" spc="0">
                <a:ln>
                  <a:noFill/>
                </a:ln>
                <a:solidFill>
                  <a:srgbClr val="2C3176"/>
                </a:solidFill>
                <a:latin typeface="Marianne"/>
                <a:ea typeface="+mn-ea"/>
                <a:cs typeface="+mn-cs"/>
              </a:rPr>
              <a:t>Le pays avec la 3ème consommation d’énergie la plus élevée (en comparaison avec la consommation des autres pays)</a:t>
            </a:r>
            <a:endParaRPr/>
          </a:p>
        </p:txBody>
      </p:sp>
      <p:pic>
        <p:nvPicPr>
          <p:cNvPr id="90" name="Picture 89" descr="Icon&#10;&#10;Description automatically generated with medium confidence"/>
          <p:cNvPicPr>
            <a:picLocks noChangeAspect="1"/>
          </p:cNvPicPr>
          <p:nvPr/>
        </p:nvPicPr>
        <p:blipFill>
          <a:blip r:embed="rId3"/>
          <a:stretch/>
        </p:blipFill>
        <p:spPr bwMode="auto">
          <a:xfrm>
            <a:off x="3228852" y="3506665"/>
            <a:ext cx="630688" cy="579828"/>
          </a:xfrm>
          <a:prstGeom prst="rect">
            <a:avLst/>
          </a:prstGeom>
        </p:spPr>
      </p:pic>
      <p:pic>
        <p:nvPicPr>
          <p:cNvPr id="8196" name="Picture 4" descr="Atmospheric pollution free icon"/>
          <p:cNvPicPr>
            <a:picLocks noChangeAspect="1" noChangeArrowheads="1"/>
          </p:cNvPicPr>
          <p:nvPr/>
        </p:nvPicPr>
        <p:blipFill>
          <a:blip r:embed="rId4"/>
          <a:stretch/>
        </p:blipFill>
        <p:spPr bwMode="auto">
          <a:xfrm>
            <a:off x="6667911" y="3460526"/>
            <a:ext cx="672105" cy="672105"/>
          </a:xfrm>
          <a:prstGeom prst="rect">
            <a:avLst/>
          </a:prstGeom>
          <a:noFill/>
        </p:spPr>
      </p:pic>
      <p:sp>
        <p:nvSpPr>
          <p:cNvPr id="47" name="CPTKZZ0706"/>
          <p:cNvSpPr txBox="1"/>
          <p:nvPr/>
        </p:nvSpPr>
        <p:spPr bwMode="auto">
          <a:xfrm>
            <a:off x="1963302" y="3011059"/>
            <a:ext cx="3161789" cy="369332"/>
          </a:xfrm>
          <a:prstGeom prst="rect">
            <a:avLst/>
          </a:prstGeom>
          <a:noFill/>
        </p:spPr>
        <p:txBody>
          <a:bodyPr wrap="square" rtlCol="0">
            <a:spAutoFit/>
          </a:bodyPr>
          <a:lstStyle/>
          <a:p>
            <a:pPr marL="0" marR="0" lvl="0" indent="0" algn="ctr" defTabSz="914400">
              <a:lnSpc>
                <a:spcPct val="100000"/>
              </a:lnSpc>
              <a:spcBef>
                <a:spcPts val="300"/>
              </a:spcBef>
              <a:spcAft>
                <a:spcPts val="0"/>
              </a:spcAft>
              <a:buClrTx/>
              <a:buSzTx/>
              <a:buFontTx/>
              <a:buNone/>
              <a:defRPr/>
            </a:pPr>
            <a:r>
              <a:rPr lang="fr-FR" sz="1800" b="1" i="0" u="none" strike="noStrike" cap="none" spc="0">
                <a:ln>
                  <a:noFill/>
                </a:ln>
                <a:solidFill>
                  <a:srgbClr val="2C3176"/>
                </a:solidFill>
                <a:latin typeface="Marianne"/>
                <a:ea typeface="+mn-ea"/>
                <a:cs typeface="+mn-cs"/>
              </a:rPr>
              <a:t>Consommation d’énergie</a:t>
            </a:r>
            <a:endParaRPr lang="fr-FR" sz="1200" b="1" i="0" u="none" strike="noStrike" cap="none" spc="0">
              <a:ln>
                <a:noFill/>
              </a:ln>
              <a:solidFill>
                <a:srgbClr val="2C3176"/>
              </a:solidFill>
              <a:latin typeface="Marianne"/>
              <a:ea typeface="+mn-ea"/>
              <a:cs typeface="+mn-cs"/>
            </a:endParaRPr>
          </a:p>
        </p:txBody>
      </p:sp>
      <p:sp>
        <p:nvSpPr>
          <p:cNvPr id="48" name="CPTKZZ0706"/>
          <p:cNvSpPr txBox="1"/>
          <p:nvPr/>
        </p:nvSpPr>
        <p:spPr bwMode="auto">
          <a:xfrm>
            <a:off x="5423070" y="3011059"/>
            <a:ext cx="3161789" cy="369332"/>
          </a:xfrm>
          <a:prstGeom prst="rect">
            <a:avLst/>
          </a:prstGeom>
          <a:noFill/>
        </p:spPr>
        <p:txBody>
          <a:bodyPr wrap="square" rtlCol="0">
            <a:spAutoFit/>
          </a:bodyPr>
          <a:lstStyle/>
          <a:p>
            <a:pPr marL="0" marR="0" lvl="0" indent="0" algn="ctr" defTabSz="914400">
              <a:lnSpc>
                <a:spcPct val="100000"/>
              </a:lnSpc>
              <a:spcBef>
                <a:spcPts val="300"/>
              </a:spcBef>
              <a:spcAft>
                <a:spcPts val="0"/>
              </a:spcAft>
              <a:buClrTx/>
              <a:buSzTx/>
              <a:buFontTx/>
              <a:buNone/>
              <a:defRPr/>
            </a:pPr>
            <a:r>
              <a:rPr lang="fr-FR" sz="1800" b="1" i="0" u="none" strike="noStrike" cap="none" spc="0">
                <a:ln>
                  <a:noFill/>
                </a:ln>
                <a:solidFill>
                  <a:srgbClr val="2C3176"/>
                </a:solidFill>
                <a:latin typeface="Marianne"/>
                <a:ea typeface="+mn-ea"/>
                <a:cs typeface="+mn-cs"/>
              </a:rPr>
              <a:t>Emissions de GES</a:t>
            </a:r>
            <a:endParaRPr lang="fr-FR" sz="1200" b="1" i="0" u="none" strike="noStrike" cap="none" spc="0">
              <a:ln>
                <a:noFill/>
              </a:ln>
              <a:solidFill>
                <a:srgbClr val="2C3176"/>
              </a:solidFill>
              <a:latin typeface="Marianne"/>
              <a:ea typeface="+mn-ea"/>
              <a:cs typeface="+mn-cs"/>
            </a:endParaRPr>
          </a:p>
        </p:txBody>
      </p:sp>
      <p:sp>
        <p:nvSpPr>
          <p:cNvPr id="3" name="Isosceles Triangle 2"/>
          <p:cNvSpPr/>
          <p:nvPr/>
        </p:nvSpPr>
        <p:spPr bwMode="auto">
          <a:xfrm rot="10800000">
            <a:off x="3149734" y="6513407"/>
            <a:ext cx="788924" cy="215556"/>
          </a:xfrm>
          <a:prstGeom prst="triangle">
            <a:avLst>
              <a:gd name="adj" fmla="val 50000"/>
            </a:avLst>
          </a:prstGeom>
          <a:solidFill>
            <a:srgbClr val="627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GB" sz="1800" b="0" i="0" u="none" strike="noStrike" cap="none" spc="0">
              <a:ln>
                <a:noFill/>
              </a:ln>
              <a:solidFill>
                <a:prstClr val="white"/>
              </a:solidFill>
              <a:latin typeface="Calibri"/>
              <a:ea typeface="+mn-ea"/>
              <a:cs typeface="+mn-cs"/>
            </a:endParaRPr>
          </a:p>
        </p:txBody>
      </p:sp>
      <p:sp>
        <p:nvSpPr>
          <p:cNvPr id="50" name="Isosceles Triangle 49"/>
          <p:cNvSpPr/>
          <p:nvPr/>
        </p:nvSpPr>
        <p:spPr bwMode="auto">
          <a:xfrm rot="10800000">
            <a:off x="6609502" y="6489296"/>
            <a:ext cx="788924" cy="215556"/>
          </a:xfrm>
          <a:prstGeom prst="triangle">
            <a:avLst>
              <a:gd name="adj" fmla="val 50000"/>
            </a:avLst>
          </a:prstGeom>
          <a:solidFill>
            <a:srgbClr val="627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GB" sz="1800" b="0" i="0" u="none" strike="noStrike" cap="none" spc="0">
              <a:ln>
                <a:noFill/>
              </a:ln>
              <a:solidFill>
                <a:prstClr val="white"/>
              </a:solidFill>
              <a:latin typeface="Calibri"/>
              <a:ea typeface="+mn-ea"/>
              <a:cs typeface="+mn-cs"/>
            </a:endParaRPr>
          </a:p>
        </p:txBody>
      </p:sp>
      <p:sp>
        <p:nvSpPr>
          <p:cNvPr id="51" name="CPTKZZ0706"/>
          <p:cNvSpPr txBox="1"/>
          <p:nvPr/>
        </p:nvSpPr>
        <p:spPr bwMode="auto">
          <a:xfrm>
            <a:off x="839520" y="6705343"/>
            <a:ext cx="1204366" cy="646331"/>
          </a:xfrm>
          <a:prstGeom prst="rect">
            <a:avLst/>
          </a:prstGeom>
          <a:noFill/>
        </p:spPr>
        <p:txBody>
          <a:bodyPr wrap="square" rtlCol="0">
            <a:spAutoFit/>
          </a:bodyPr>
          <a:lstStyle/>
          <a:p>
            <a:pPr marL="0" marR="0" lvl="0" indent="0" algn="ctr" defTabSz="914400">
              <a:lnSpc>
                <a:spcPct val="100000"/>
              </a:lnSpc>
              <a:spcBef>
                <a:spcPts val="300"/>
              </a:spcBef>
              <a:spcAft>
                <a:spcPts val="0"/>
              </a:spcAft>
              <a:buClrTx/>
              <a:buSzTx/>
              <a:buFontTx/>
              <a:buNone/>
              <a:defRPr/>
            </a:pPr>
            <a:r>
              <a:rPr lang="fr-FR" sz="1800" b="1" i="0" u="none" strike="noStrike" cap="none" spc="0">
                <a:ln>
                  <a:noFill/>
                </a:ln>
                <a:solidFill>
                  <a:srgbClr val="2C3176"/>
                </a:solidFill>
                <a:latin typeface="Marianne"/>
                <a:ea typeface="+mn-ea"/>
                <a:cs typeface="+mn-cs"/>
              </a:rPr>
              <a:t>A horizon 2025</a:t>
            </a:r>
            <a:endParaRPr/>
          </a:p>
        </p:txBody>
      </p:sp>
      <p:sp>
        <p:nvSpPr>
          <p:cNvPr id="52" name="CPTKZZ0706"/>
          <p:cNvSpPr txBox="1"/>
          <p:nvPr/>
        </p:nvSpPr>
        <p:spPr bwMode="auto">
          <a:xfrm>
            <a:off x="839520" y="4721334"/>
            <a:ext cx="1204366" cy="646331"/>
          </a:xfrm>
          <a:prstGeom prst="rect">
            <a:avLst/>
          </a:prstGeom>
          <a:noFill/>
        </p:spPr>
        <p:txBody>
          <a:bodyPr wrap="square" rtlCol="0">
            <a:spAutoFit/>
          </a:bodyPr>
          <a:lstStyle/>
          <a:p>
            <a:pPr marL="0" marR="0" lvl="0" indent="0" algn="ctr" defTabSz="914400">
              <a:lnSpc>
                <a:spcPct val="100000"/>
              </a:lnSpc>
              <a:spcBef>
                <a:spcPts val="300"/>
              </a:spcBef>
              <a:spcAft>
                <a:spcPts val="0"/>
              </a:spcAft>
              <a:buClrTx/>
              <a:buSzTx/>
              <a:buFontTx/>
              <a:buNone/>
              <a:defRPr/>
            </a:pPr>
            <a:r>
              <a:rPr lang="fr-FR" sz="1800" b="1" i="0" u="none" strike="noStrike" cap="none" spc="0">
                <a:ln>
                  <a:noFill/>
                </a:ln>
                <a:solidFill>
                  <a:srgbClr val="2C3176"/>
                </a:solidFill>
                <a:latin typeface="Marianne"/>
                <a:ea typeface="+mn-ea"/>
                <a:cs typeface="+mn-cs"/>
              </a:rPr>
              <a:t>Impact actuel</a:t>
            </a:r>
            <a:endParaRPr/>
          </a:p>
        </p:txBody>
      </p:sp>
      <p:sp>
        <p:nvSpPr>
          <p:cNvPr id="2" name="Title 1"/>
          <p:cNvSpPr>
            <a:spLocks noGrp="1"/>
          </p:cNvSpPr>
          <p:nvPr>
            <p:ph type="title"/>
          </p:nvPr>
        </p:nvSpPr>
        <p:spPr bwMode="auto">
          <a:xfrm>
            <a:off x="1000516" y="700381"/>
            <a:ext cx="14254967" cy="1231106"/>
          </a:xfrm>
        </p:spPr>
        <p:txBody>
          <a:bodyPr/>
          <a:lstStyle/>
          <a:p>
            <a:pPr>
              <a:defRPr/>
            </a:pPr>
            <a:r>
              <a:rPr lang="fr-FR" sz="4000"/>
              <a:t>L’impact environnemental du numérique est déjà </a:t>
            </a:r>
            <a:br>
              <a:rPr lang="fr-FR" sz="4000"/>
            </a:br>
            <a:r>
              <a:rPr lang="fr-FR" sz="4000"/>
              <a:t>important et devrait augmenter drastiquement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object 23"/>
          <p:cNvSpPr/>
          <p:nvPr/>
        </p:nvSpPr>
        <p:spPr bwMode="auto">
          <a:xfrm>
            <a:off x="13452563" y="0"/>
            <a:ext cx="2803525" cy="2910205"/>
          </a:xfrm>
          <a:custGeom>
            <a:avLst/>
            <a:gdLst/>
            <a:ahLst/>
            <a:cxnLst/>
            <a:rect l="l" t="t" r="r" b="b"/>
            <a:pathLst>
              <a:path w="2803525" h="2910205" extrusionOk="0">
                <a:moveTo>
                  <a:pt x="2803437" y="0"/>
                </a:moveTo>
                <a:lnTo>
                  <a:pt x="0" y="0"/>
                </a:lnTo>
                <a:lnTo>
                  <a:pt x="0" y="761610"/>
                </a:lnTo>
                <a:lnTo>
                  <a:pt x="1969173" y="889473"/>
                </a:lnTo>
                <a:lnTo>
                  <a:pt x="1969173" y="2909866"/>
                </a:lnTo>
                <a:lnTo>
                  <a:pt x="2803437" y="2909866"/>
                </a:lnTo>
                <a:lnTo>
                  <a:pt x="2803437" y="0"/>
                </a:lnTo>
                <a:close/>
              </a:path>
            </a:pathLst>
          </a:custGeom>
          <a:solidFill>
            <a:srgbClr val="FCCD00"/>
          </a:solidFill>
        </p:spPr>
        <p:txBody>
          <a:bodyPr wrap="square" lIns="0" tIns="0" rIns="0" bIns="0" rtlCol="0"/>
          <a:lstStyle/>
          <a:p>
            <a:pPr>
              <a:defRPr/>
            </a:pPr>
            <a:endParaRPr>
              <a:latin typeface="Marianne"/>
            </a:endParaRPr>
          </a:p>
        </p:txBody>
      </p:sp>
      <p:sp>
        <p:nvSpPr>
          <p:cNvPr id="11" name="object 14"/>
          <p:cNvSpPr txBox="1">
            <a:spLocks noGrp="1"/>
          </p:cNvSpPr>
          <p:nvPr>
            <p:ph type="title"/>
          </p:nvPr>
        </p:nvSpPr>
        <p:spPr bwMode="auto">
          <a:xfrm>
            <a:off x="1000517" y="471574"/>
            <a:ext cx="14254967" cy="630300"/>
          </a:xfrm>
          <a:prstGeom prst="rect">
            <a:avLst/>
          </a:prstGeom>
        </p:spPr>
        <p:txBody>
          <a:bodyPr vert="horz" wrap="square" lIns="0" tIns="14604" rIns="0" bIns="0" rtlCol="0">
            <a:spAutoFit/>
          </a:bodyPr>
          <a:lstStyle/>
          <a:p>
            <a:pPr marL="12700" algn="ctr" defTabSz="914377">
              <a:spcBef>
                <a:spcPts val="115"/>
              </a:spcBef>
              <a:defRPr/>
            </a:pPr>
            <a:r>
              <a:rPr lang="fr-FR" sz="4000">
                <a:solidFill>
                  <a:srgbClr val="2C3176"/>
                </a:solidFill>
                <a:latin typeface="Marianne"/>
              </a:rPr>
              <a:t>Introduction au Numérique responsable</a:t>
            </a:r>
            <a:endParaRPr sz="4000">
              <a:solidFill>
                <a:srgbClr val="2C3176"/>
              </a:solidFill>
              <a:latin typeface="Marianne"/>
            </a:endParaRPr>
          </a:p>
        </p:txBody>
      </p:sp>
      <p:sp>
        <p:nvSpPr>
          <p:cNvPr id="8" name="Rectangle: Rounded Corners 7"/>
          <p:cNvSpPr/>
          <p:nvPr/>
        </p:nvSpPr>
        <p:spPr bwMode="auto">
          <a:xfrm>
            <a:off x="1841993" y="2389961"/>
            <a:ext cx="12225972" cy="1473900"/>
          </a:xfrm>
          <a:prstGeom prst="roundRect">
            <a:avLst>
              <a:gd name="adj" fmla="val 16667"/>
            </a:avLst>
          </a:prstGeom>
          <a:solidFill>
            <a:srgbClr val="F8F8F8"/>
          </a:solidFill>
          <a:ln w="12700" cap="flat" cmpd="sng" algn="ctr">
            <a:noFill/>
            <a:prstDash val="dash"/>
            <a:miter lim="800000"/>
          </a:ln>
          <a:effectLst/>
        </p:spPr>
        <p:txBody>
          <a:bodyPr rtlCol="0" anchor="ctr"/>
          <a:lstStyle/>
          <a:p>
            <a:pPr marL="0" marR="0" lvl="0" indent="0" algn="ctr" defTabSz="914400">
              <a:lnSpc>
                <a:spcPct val="100000"/>
              </a:lnSpc>
              <a:spcBef>
                <a:spcPts val="0"/>
              </a:spcBef>
              <a:spcAft>
                <a:spcPts val="0"/>
              </a:spcAft>
              <a:buClrTx/>
              <a:buSzTx/>
              <a:buFontTx/>
              <a:buNone/>
              <a:defRPr/>
            </a:pPr>
            <a:endParaRPr lang="fr-FR" sz="1200" b="0" i="0" u="none" strike="noStrike" cap="none" spc="0">
              <a:ln>
                <a:noFill/>
              </a:ln>
              <a:solidFill>
                <a:srgbClr val="2C3176"/>
              </a:solidFill>
              <a:latin typeface="Marianne"/>
            </a:endParaRPr>
          </a:p>
        </p:txBody>
      </p:sp>
      <p:cxnSp>
        <p:nvCxnSpPr>
          <p:cNvPr id="9" name="Straight Connector 8"/>
          <p:cNvCxnSpPr>
            <a:cxnSpLocks/>
          </p:cNvCxnSpPr>
          <p:nvPr/>
        </p:nvCxnSpPr>
        <p:spPr bwMode="auto">
          <a:xfrm>
            <a:off x="1841993" y="2015456"/>
            <a:ext cx="12225973" cy="0"/>
          </a:xfrm>
          <a:prstGeom prst="line">
            <a:avLst/>
          </a:prstGeom>
          <a:noFill/>
          <a:ln w="28575" cap="flat" cmpd="sng" algn="ctr">
            <a:solidFill>
              <a:schemeClr val="accent1"/>
            </a:solidFill>
            <a:prstDash val="solid"/>
            <a:miter lim="800000"/>
          </a:ln>
          <a:effectLst/>
        </p:spPr>
      </p:cxnSp>
      <p:sp>
        <p:nvSpPr>
          <p:cNvPr id="10" name="Rectangle 9"/>
          <p:cNvSpPr/>
          <p:nvPr/>
        </p:nvSpPr>
        <p:spPr bwMode="auto">
          <a:xfrm>
            <a:off x="4383540" y="1815402"/>
            <a:ext cx="7142878" cy="400110"/>
          </a:xfrm>
          <a:prstGeom prst="rect">
            <a:avLst/>
          </a:prstGeom>
          <a:solidFill>
            <a:schemeClr val="bg1"/>
          </a:solidFill>
        </p:spPr>
        <p:txBody>
          <a:bodyPr wrap="square">
            <a:spAutoFit/>
          </a:bodyPr>
          <a:lstStyle/>
          <a:p>
            <a:pPr marL="0" marR="0" lvl="0" indent="0" algn="ctr" defTabSz="914400">
              <a:lnSpc>
                <a:spcPct val="100000"/>
              </a:lnSpc>
              <a:spcBef>
                <a:spcPts val="0"/>
              </a:spcBef>
              <a:spcAft>
                <a:spcPts val="0"/>
              </a:spcAft>
              <a:buClrTx/>
              <a:buSzTx/>
              <a:buFontTx/>
              <a:buNone/>
              <a:defRPr/>
            </a:pPr>
            <a:r>
              <a:rPr lang="fr-FR" sz="2000" b="1" i="0" u="none" strike="noStrike" cap="none" spc="0">
                <a:ln>
                  <a:noFill/>
                </a:ln>
                <a:solidFill>
                  <a:srgbClr val="2C3176"/>
                </a:solidFill>
                <a:latin typeface="Marianne"/>
              </a:rPr>
              <a:t>Définition et périmètre du Numérique responsable (NR)</a:t>
            </a:r>
            <a:endParaRPr/>
          </a:p>
        </p:txBody>
      </p:sp>
      <p:sp>
        <p:nvSpPr>
          <p:cNvPr id="16" name="CPTKZZ0706"/>
          <p:cNvSpPr txBox="1"/>
          <p:nvPr/>
        </p:nvSpPr>
        <p:spPr bwMode="auto">
          <a:xfrm>
            <a:off x="1841993" y="2458334"/>
            <a:ext cx="12225972" cy="1277273"/>
          </a:xfrm>
          <a:prstGeom prst="rect">
            <a:avLst/>
          </a:prstGeom>
          <a:noFill/>
        </p:spPr>
        <p:txBody>
          <a:bodyPr wrap="square" rtlCol="0">
            <a:spAutoFit/>
          </a:bodyPr>
          <a:lstStyle/>
          <a:p>
            <a:pPr marL="0" marR="0" lvl="0" indent="0" algn="ctr" defTabSz="914400">
              <a:lnSpc>
                <a:spcPct val="100000"/>
              </a:lnSpc>
              <a:spcBef>
                <a:spcPts val="300"/>
              </a:spcBef>
              <a:spcAft>
                <a:spcPts val="0"/>
              </a:spcAft>
              <a:buClrTx/>
              <a:buSzTx/>
              <a:buFontTx/>
              <a:buNone/>
              <a:defRPr/>
            </a:pPr>
            <a:r>
              <a:rPr lang="fr-FR" b="0" i="0" u="none" strike="noStrike" cap="none" spc="0">
                <a:ln>
                  <a:noFill/>
                </a:ln>
                <a:solidFill>
                  <a:srgbClr val="2C3176"/>
                </a:solidFill>
                <a:latin typeface="Marianne"/>
              </a:rPr>
              <a:t>« Le Numérique responsable recouvre 2 concepts :</a:t>
            </a:r>
            <a:endParaRPr/>
          </a:p>
          <a:p>
            <a:pPr marL="342900" marR="0" lvl="0" indent="-342900" algn="ctr" defTabSz="914400">
              <a:lnSpc>
                <a:spcPct val="100000"/>
              </a:lnSpc>
              <a:spcBef>
                <a:spcPts val="300"/>
              </a:spcBef>
              <a:spcAft>
                <a:spcPts val="0"/>
              </a:spcAft>
              <a:buClrTx/>
              <a:buSzTx/>
              <a:buFont typeface="Arial"/>
              <a:buChar char="•"/>
              <a:defRPr/>
            </a:pPr>
            <a:r>
              <a:rPr lang="fr-FR">
                <a:solidFill>
                  <a:srgbClr val="2C3176"/>
                </a:solidFill>
                <a:latin typeface="Marianne"/>
              </a:rPr>
              <a:t>Le</a:t>
            </a:r>
            <a:r>
              <a:rPr lang="fr-FR" b="0" i="0" u="none" strike="noStrike" cap="none" spc="0">
                <a:ln>
                  <a:noFill/>
                </a:ln>
                <a:solidFill>
                  <a:srgbClr val="2C3176"/>
                </a:solidFill>
                <a:latin typeface="Marianne"/>
              </a:rPr>
              <a:t> </a:t>
            </a:r>
            <a:r>
              <a:rPr lang="fr-FR" b="1" i="0" u="none" strike="noStrike" cap="none" spc="0">
                <a:ln>
                  <a:noFill/>
                </a:ln>
                <a:solidFill>
                  <a:srgbClr val="92D050"/>
                </a:solidFill>
                <a:latin typeface="Marianne"/>
              </a:rPr>
              <a:t>Green IT </a:t>
            </a:r>
            <a:r>
              <a:rPr lang="fr-FR" b="1" i="0" u="none" strike="noStrike" cap="none" spc="0">
                <a:ln>
                  <a:noFill/>
                </a:ln>
                <a:solidFill>
                  <a:srgbClr val="2C3176"/>
                </a:solidFill>
                <a:latin typeface="Marianne"/>
              </a:rPr>
              <a:t>pour réduire l’empreinte environnementale à l’échelle de la collectivité</a:t>
            </a:r>
            <a:r>
              <a:rPr lang="fr-FR" b="1">
                <a:solidFill>
                  <a:srgbClr val="2C3176"/>
                </a:solidFill>
                <a:latin typeface="Marianne"/>
              </a:rPr>
              <a:t> </a:t>
            </a:r>
            <a:endParaRPr/>
          </a:p>
          <a:p>
            <a:pPr marL="342900" marR="0" lvl="0" indent="-342900" algn="ctr" defTabSz="914400">
              <a:lnSpc>
                <a:spcPct val="100000"/>
              </a:lnSpc>
              <a:spcBef>
                <a:spcPts val="300"/>
              </a:spcBef>
              <a:spcAft>
                <a:spcPts val="0"/>
              </a:spcAft>
              <a:buClrTx/>
              <a:buSzTx/>
              <a:buFont typeface="Arial"/>
              <a:buChar char="•"/>
              <a:defRPr/>
            </a:pPr>
            <a:r>
              <a:rPr lang="fr-FR" b="1" i="0" u="none" strike="noStrike" cap="none" spc="0">
                <a:ln>
                  <a:noFill/>
                </a:ln>
                <a:solidFill>
                  <a:srgbClr val="2C3176"/>
                </a:solidFill>
                <a:latin typeface="Marianne"/>
              </a:rPr>
              <a:t>L’</a:t>
            </a:r>
            <a:r>
              <a:rPr lang="fr-FR" b="1" i="0" u="none" strike="noStrike" cap="none" spc="0">
                <a:ln>
                  <a:noFill/>
                </a:ln>
                <a:solidFill>
                  <a:srgbClr val="00B050"/>
                </a:solidFill>
                <a:latin typeface="Marianne"/>
              </a:rPr>
              <a:t>IT for Green </a:t>
            </a:r>
            <a:r>
              <a:rPr lang="fr-FR" i="0" u="none" strike="noStrike" cap="none" spc="0">
                <a:ln>
                  <a:noFill/>
                </a:ln>
                <a:solidFill>
                  <a:srgbClr val="2C3176"/>
                </a:solidFill>
                <a:latin typeface="Marianne"/>
              </a:rPr>
              <a:t>qui met le numérique </a:t>
            </a:r>
            <a:r>
              <a:rPr lang="fr-FR" b="1" i="0" u="none" strike="noStrike" cap="none" spc="0">
                <a:ln>
                  <a:noFill/>
                </a:ln>
                <a:solidFill>
                  <a:srgbClr val="2C3176"/>
                </a:solidFill>
                <a:latin typeface="Marianne"/>
              </a:rPr>
              <a:t>au service du développement durable et de la conception responsable des services numériques</a:t>
            </a:r>
            <a:r>
              <a:rPr lang="fr-FR" b="0" i="0" u="none" strike="noStrike" cap="none" spc="0">
                <a:ln>
                  <a:noFill/>
                </a:ln>
                <a:solidFill>
                  <a:srgbClr val="2C3176"/>
                </a:solidFill>
                <a:latin typeface="Marianne"/>
              </a:rPr>
              <a:t>. »</a:t>
            </a:r>
            <a:r>
              <a:rPr lang="fr-FR" b="0" i="0" u="none" strike="noStrike" cap="none" spc="0" baseline="30000">
                <a:ln>
                  <a:noFill/>
                </a:ln>
                <a:solidFill>
                  <a:srgbClr val="2C3176"/>
                </a:solidFill>
                <a:latin typeface="Marianne"/>
              </a:rPr>
              <a:t> (1)</a:t>
            </a:r>
            <a:endParaRPr/>
          </a:p>
        </p:txBody>
      </p:sp>
      <p:sp>
        <p:nvSpPr>
          <p:cNvPr id="38" name="CPTKZZ0706"/>
          <p:cNvSpPr txBox="1"/>
          <p:nvPr/>
        </p:nvSpPr>
        <p:spPr bwMode="auto">
          <a:xfrm>
            <a:off x="2697942" y="5897473"/>
            <a:ext cx="1491387" cy="400110"/>
          </a:xfrm>
          <a:prstGeom prst="rect">
            <a:avLst/>
          </a:prstGeom>
          <a:noFill/>
        </p:spPr>
        <p:txBody>
          <a:bodyPr wrap="square" rtlCol="0">
            <a:spAutoFit/>
          </a:bodyPr>
          <a:lstStyle/>
          <a:p>
            <a:pPr marL="0" marR="0" lvl="0" indent="0" algn="ctr" defTabSz="914400">
              <a:lnSpc>
                <a:spcPct val="100000"/>
              </a:lnSpc>
              <a:spcBef>
                <a:spcPts val="300"/>
              </a:spcBef>
              <a:spcAft>
                <a:spcPts val="0"/>
              </a:spcAft>
              <a:buClrTx/>
              <a:buSzTx/>
              <a:buFontTx/>
              <a:buNone/>
              <a:defRPr/>
            </a:pPr>
            <a:r>
              <a:rPr lang="fr-FR" sz="2000" b="1" i="0" u="none" strike="noStrike" cap="none" spc="0">
                <a:ln>
                  <a:noFill/>
                </a:ln>
                <a:solidFill>
                  <a:srgbClr val="2C3176"/>
                </a:solidFill>
                <a:latin typeface="Marianne"/>
              </a:rPr>
              <a:t>ADEME</a:t>
            </a:r>
            <a:endParaRPr/>
          </a:p>
        </p:txBody>
      </p:sp>
      <p:pic>
        <p:nvPicPr>
          <p:cNvPr id="1030" name="Picture 6" descr="Logo Ademe 2020 - AKAJOULE"/>
          <p:cNvPicPr>
            <a:picLocks noChangeAspect="1" noChangeArrowheads="1"/>
          </p:cNvPicPr>
          <p:nvPr/>
        </p:nvPicPr>
        <p:blipFill>
          <a:blip r:embed="rId2"/>
          <a:stretch/>
        </p:blipFill>
        <p:spPr bwMode="auto">
          <a:xfrm>
            <a:off x="2901181" y="6271725"/>
            <a:ext cx="1084909" cy="1237686"/>
          </a:xfrm>
          <a:prstGeom prst="rect">
            <a:avLst/>
          </a:prstGeom>
          <a:noFill/>
        </p:spPr>
      </p:pic>
      <p:sp>
        <p:nvSpPr>
          <p:cNvPr id="45" name="Rectangle: Rounded Corners 44"/>
          <p:cNvSpPr/>
          <p:nvPr/>
        </p:nvSpPr>
        <p:spPr bwMode="auto">
          <a:xfrm>
            <a:off x="1841993" y="4081496"/>
            <a:ext cx="12225972" cy="941218"/>
          </a:xfrm>
          <a:prstGeom prst="roundRect">
            <a:avLst>
              <a:gd name="adj" fmla="val 16667"/>
            </a:avLst>
          </a:prstGeom>
          <a:solidFill>
            <a:srgbClr val="F8F8F8"/>
          </a:solidFill>
          <a:ln w="12700" cap="flat" cmpd="sng" algn="ctr">
            <a:noFill/>
            <a:prstDash val="dash"/>
            <a:miter lim="800000"/>
          </a:ln>
          <a:effectLst/>
        </p:spPr>
        <p:txBody>
          <a:bodyPr rtlCol="0" anchor="ctr"/>
          <a:lstStyle/>
          <a:p>
            <a:pPr marL="0" marR="0" lvl="0" indent="0" algn="ctr" defTabSz="914400">
              <a:lnSpc>
                <a:spcPct val="100000"/>
              </a:lnSpc>
              <a:spcBef>
                <a:spcPts val="0"/>
              </a:spcBef>
              <a:spcAft>
                <a:spcPts val="0"/>
              </a:spcAft>
              <a:buClrTx/>
              <a:buSzTx/>
              <a:buFontTx/>
              <a:buNone/>
              <a:defRPr/>
            </a:pPr>
            <a:endParaRPr lang="fr-FR" sz="1200" b="0" i="0" u="none" strike="noStrike" cap="none" spc="0">
              <a:ln>
                <a:noFill/>
              </a:ln>
              <a:solidFill>
                <a:srgbClr val="2C3176"/>
              </a:solidFill>
              <a:latin typeface="Marianne"/>
            </a:endParaRPr>
          </a:p>
        </p:txBody>
      </p:sp>
      <p:sp>
        <p:nvSpPr>
          <p:cNvPr id="46" name="CPTKZZ0706"/>
          <p:cNvSpPr txBox="1"/>
          <p:nvPr/>
        </p:nvSpPr>
        <p:spPr bwMode="auto">
          <a:xfrm>
            <a:off x="1841993" y="4209704"/>
            <a:ext cx="12225972" cy="684803"/>
          </a:xfrm>
          <a:prstGeom prst="rect">
            <a:avLst/>
          </a:prstGeom>
          <a:noFill/>
        </p:spPr>
        <p:txBody>
          <a:bodyPr wrap="square" rtlCol="0">
            <a:spAutoFit/>
          </a:bodyPr>
          <a:lstStyle/>
          <a:p>
            <a:pPr marL="0" marR="0" lvl="0" indent="0" algn="ctr" defTabSz="914400">
              <a:lnSpc>
                <a:spcPct val="100000"/>
              </a:lnSpc>
              <a:spcBef>
                <a:spcPts val="300"/>
              </a:spcBef>
              <a:spcAft>
                <a:spcPts val="0"/>
              </a:spcAft>
              <a:buClrTx/>
              <a:buSzTx/>
              <a:buFontTx/>
              <a:buNone/>
              <a:defRPr/>
            </a:pPr>
            <a:r>
              <a:rPr lang="fr-FR" b="1">
                <a:solidFill>
                  <a:srgbClr val="2C3176"/>
                </a:solidFill>
                <a:latin typeface="Marianne"/>
              </a:rPr>
              <a:t>L’ensemble des services des collectivités territoriales peut être potentiellement concerné </a:t>
            </a:r>
            <a:r>
              <a:rPr lang="fr-FR">
                <a:solidFill>
                  <a:srgbClr val="2C3176"/>
                </a:solidFill>
                <a:latin typeface="Marianne"/>
              </a:rPr>
              <a:t>: </a:t>
            </a:r>
            <a:endParaRPr/>
          </a:p>
          <a:p>
            <a:pPr marL="0" marR="0" lvl="0" indent="0" algn="ctr" defTabSz="914400">
              <a:lnSpc>
                <a:spcPct val="100000"/>
              </a:lnSpc>
              <a:spcBef>
                <a:spcPts val="300"/>
              </a:spcBef>
              <a:spcAft>
                <a:spcPts val="0"/>
              </a:spcAft>
              <a:buClrTx/>
              <a:buSzTx/>
              <a:buFontTx/>
              <a:buNone/>
              <a:defRPr/>
            </a:pPr>
            <a:r>
              <a:rPr lang="fr-FR">
                <a:solidFill>
                  <a:srgbClr val="2C3176"/>
                </a:solidFill>
                <a:latin typeface="Marianne"/>
              </a:rPr>
              <a:t>Les élus, la DSI, les ressources humaines, les achats, la communication, le pôle économie et territoire…</a:t>
            </a:r>
            <a:endParaRPr lang="fr-FR" b="0" i="0" u="none" strike="noStrike" cap="none" spc="0">
              <a:ln>
                <a:noFill/>
              </a:ln>
              <a:solidFill>
                <a:srgbClr val="2C3176"/>
              </a:solidFill>
              <a:latin typeface="Marianne"/>
            </a:endParaRPr>
          </a:p>
        </p:txBody>
      </p:sp>
      <p:sp>
        <p:nvSpPr>
          <p:cNvPr id="53" name="CPTKZZ0706"/>
          <p:cNvSpPr txBox="1"/>
          <p:nvPr/>
        </p:nvSpPr>
        <p:spPr bwMode="auto">
          <a:xfrm>
            <a:off x="11408929" y="5897473"/>
            <a:ext cx="2260222" cy="400110"/>
          </a:xfrm>
          <a:prstGeom prst="rect">
            <a:avLst/>
          </a:prstGeom>
          <a:noFill/>
        </p:spPr>
        <p:txBody>
          <a:bodyPr wrap="square" rtlCol="0">
            <a:spAutoFit/>
          </a:bodyPr>
          <a:lstStyle/>
          <a:p>
            <a:pPr marL="0" marR="0" lvl="0" indent="0" algn="ctr" defTabSz="914400">
              <a:lnSpc>
                <a:spcPct val="100000"/>
              </a:lnSpc>
              <a:spcBef>
                <a:spcPts val="300"/>
              </a:spcBef>
              <a:spcAft>
                <a:spcPts val="0"/>
              </a:spcAft>
              <a:buClrTx/>
              <a:buSzTx/>
              <a:buFontTx/>
              <a:buNone/>
              <a:defRPr/>
            </a:pPr>
            <a:r>
              <a:rPr lang="fr-FR" sz="2000" b="1" i="0" u="none" strike="noStrike" cap="none" spc="0">
                <a:ln>
                  <a:noFill/>
                </a:ln>
                <a:solidFill>
                  <a:srgbClr val="2C3176"/>
                </a:solidFill>
                <a:latin typeface="Marianne"/>
              </a:rPr>
              <a:t>DINUM</a:t>
            </a:r>
            <a:endParaRPr/>
          </a:p>
        </p:txBody>
      </p:sp>
      <p:sp>
        <p:nvSpPr>
          <p:cNvPr id="54" name="Text Placeholder 1"/>
          <p:cNvSpPr txBox="1"/>
          <p:nvPr/>
        </p:nvSpPr>
        <p:spPr bwMode="auto">
          <a:xfrm>
            <a:off x="2982000" y="8848497"/>
            <a:ext cx="10414024" cy="259706"/>
          </a:xfrm>
          <a:prstGeom prst="rect">
            <a:avLst/>
          </a:prstGeom>
        </p:spPr>
        <p:txBody>
          <a:bodyPr wrap="square" lIns="0" tIns="0" rIns="0" bIns="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a:lnSpc>
                <a:spcPct val="100000"/>
              </a:lnSpc>
              <a:spcBef>
                <a:spcPts val="0"/>
              </a:spcBef>
              <a:spcAft>
                <a:spcPts val="0"/>
              </a:spcAft>
              <a:buClrTx/>
              <a:buSzTx/>
              <a:buFontTx/>
              <a:buNone/>
              <a:defRPr/>
            </a:pPr>
            <a:r>
              <a:rPr lang="fr-FR" sz="1400" b="0" i="0" u="none" strike="noStrike" cap="none" spc="0" baseline="30000">
                <a:ln>
                  <a:noFill/>
                </a:ln>
                <a:solidFill>
                  <a:srgbClr val="2C3176"/>
                </a:solidFill>
                <a:latin typeface="Marianne"/>
                <a:cs typeface="Arial"/>
              </a:rPr>
              <a:t>Source </a:t>
            </a:r>
            <a:r>
              <a:rPr lang="fr-FR" sz="1400" baseline="30000">
                <a:solidFill>
                  <a:srgbClr val="2C3176"/>
                </a:solidFill>
                <a:latin typeface="Marianne"/>
                <a:cs typeface="Arial"/>
              </a:rPr>
              <a:t>: (1) Institut du Numérique Responsable</a:t>
            </a:r>
            <a:endParaRPr lang="fr-FR" sz="1400" b="0" i="0" u="none" strike="noStrike" cap="none" spc="0">
              <a:ln>
                <a:noFill/>
              </a:ln>
              <a:solidFill>
                <a:srgbClr val="2C3176"/>
              </a:solidFill>
              <a:latin typeface="Marianne"/>
              <a:cs typeface="Times New Roman"/>
            </a:endParaRPr>
          </a:p>
        </p:txBody>
      </p:sp>
      <p:cxnSp>
        <p:nvCxnSpPr>
          <p:cNvPr id="26" name="Straight Connector 25"/>
          <p:cNvCxnSpPr>
            <a:cxnSpLocks/>
          </p:cNvCxnSpPr>
          <p:nvPr/>
        </p:nvCxnSpPr>
        <p:spPr bwMode="auto">
          <a:xfrm>
            <a:off x="1841993" y="5510856"/>
            <a:ext cx="12225973" cy="0"/>
          </a:xfrm>
          <a:prstGeom prst="line">
            <a:avLst/>
          </a:prstGeom>
          <a:noFill/>
          <a:ln w="28575" cap="flat" cmpd="sng" algn="ctr">
            <a:solidFill>
              <a:schemeClr val="accent1"/>
            </a:solidFill>
            <a:prstDash val="solid"/>
            <a:miter lim="800000"/>
          </a:ln>
          <a:effectLst/>
        </p:spPr>
      </p:cxnSp>
      <p:sp>
        <p:nvSpPr>
          <p:cNvPr id="27" name="Rectangle 26"/>
          <p:cNvSpPr/>
          <p:nvPr/>
        </p:nvSpPr>
        <p:spPr bwMode="auto">
          <a:xfrm>
            <a:off x="4366118" y="5322076"/>
            <a:ext cx="7177722" cy="400110"/>
          </a:xfrm>
          <a:prstGeom prst="rect">
            <a:avLst/>
          </a:prstGeom>
          <a:solidFill>
            <a:schemeClr val="bg1"/>
          </a:solidFill>
        </p:spPr>
        <p:txBody>
          <a:bodyPr wrap="square">
            <a:spAutoFit/>
          </a:bodyPr>
          <a:lstStyle/>
          <a:p>
            <a:pPr marL="0" marR="0" lvl="0" indent="0" algn="ctr" defTabSz="914400">
              <a:lnSpc>
                <a:spcPct val="100000"/>
              </a:lnSpc>
              <a:spcBef>
                <a:spcPts val="0"/>
              </a:spcBef>
              <a:spcAft>
                <a:spcPts val="0"/>
              </a:spcAft>
              <a:buClrTx/>
              <a:buSzTx/>
              <a:buFontTx/>
              <a:buNone/>
              <a:defRPr/>
            </a:pPr>
            <a:r>
              <a:rPr lang="fr-FR" sz="2000" b="1" i="0" u="none" strike="noStrike" cap="none" spc="0">
                <a:ln>
                  <a:noFill/>
                </a:ln>
                <a:solidFill>
                  <a:srgbClr val="2C3176"/>
                </a:solidFill>
                <a:latin typeface="Marianne"/>
              </a:rPr>
              <a:t>Les grands acteurs publics du Numérique responsable</a:t>
            </a:r>
            <a:endParaRPr/>
          </a:p>
        </p:txBody>
      </p:sp>
      <p:sp>
        <p:nvSpPr>
          <p:cNvPr id="30" name="CPTKZZ0706"/>
          <p:cNvSpPr txBox="1"/>
          <p:nvPr/>
        </p:nvSpPr>
        <p:spPr bwMode="auto">
          <a:xfrm>
            <a:off x="10550580" y="7469247"/>
            <a:ext cx="3976921" cy="461665"/>
          </a:xfrm>
          <a:prstGeom prst="rect">
            <a:avLst/>
          </a:prstGeom>
          <a:noFill/>
        </p:spPr>
        <p:txBody>
          <a:bodyPr wrap="square" rtlCol="0">
            <a:spAutoFit/>
          </a:bodyPr>
          <a:lstStyle/>
          <a:p>
            <a:pPr marL="0" marR="0" lvl="0" indent="0" algn="ctr" defTabSz="914400">
              <a:lnSpc>
                <a:spcPct val="100000"/>
              </a:lnSpc>
              <a:spcBef>
                <a:spcPts val="300"/>
              </a:spcBef>
              <a:spcAft>
                <a:spcPts val="0"/>
              </a:spcAft>
              <a:buClrTx/>
              <a:buSzTx/>
              <a:buFontTx/>
              <a:buNone/>
              <a:defRPr/>
            </a:pPr>
            <a:r>
              <a:rPr lang="fr-FR" sz="1200" b="1" i="1">
                <a:solidFill>
                  <a:srgbClr val="2C3176"/>
                </a:solidFill>
                <a:latin typeface="Marianne"/>
              </a:rPr>
              <a:t>D</a:t>
            </a:r>
            <a:r>
              <a:rPr lang="fr-FR" sz="1200" b="1" i="1" u="none" strike="noStrike" cap="none" spc="0">
                <a:ln>
                  <a:noFill/>
                </a:ln>
                <a:solidFill>
                  <a:srgbClr val="2C3176"/>
                </a:solidFill>
                <a:latin typeface="Marianne"/>
              </a:rPr>
              <a:t>irection chargée de coordonner les actions des administrations en matière de systèmes d'information.</a:t>
            </a:r>
            <a:endParaRPr/>
          </a:p>
        </p:txBody>
      </p:sp>
      <p:pic>
        <p:nvPicPr>
          <p:cNvPr id="2050" name="Picture 2" descr="DINUM - Jelancemonedtech"/>
          <p:cNvPicPr>
            <a:picLocks noChangeAspect="1" noChangeArrowheads="1"/>
          </p:cNvPicPr>
          <p:nvPr/>
        </p:nvPicPr>
        <p:blipFill>
          <a:blip r:embed="rId3"/>
          <a:stretch/>
        </p:blipFill>
        <p:spPr bwMode="auto">
          <a:xfrm>
            <a:off x="11738378" y="6364502"/>
            <a:ext cx="1601324" cy="1052133"/>
          </a:xfrm>
          <a:prstGeom prst="rect">
            <a:avLst/>
          </a:prstGeom>
          <a:noFill/>
        </p:spPr>
      </p:pic>
      <p:sp>
        <p:nvSpPr>
          <p:cNvPr id="32" name="CPTKZZ0706"/>
          <p:cNvSpPr txBox="1"/>
          <p:nvPr/>
        </p:nvSpPr>
        <p:spPr bwMode="auto">
          <a:xfrm>
            <a:off x="1657041" y="7469247"/>
            <a:ext cx="3573189" cy="830997"/>
          </a:xfrm>
          <a:prstGeom prst="rect">
            <a:avLst/>
          </a:prstGeom>
          <a:noFill/>
        </p:spPr>
        <p:txBody>
          <a:bodyPr wrap="square" rtlCol="0">
            <a:spAutoFit/>
          </a:bodyPr>
          <a:lstStyle>
            <a:defPPr>
              <a:defRPr lang="fr-FR"/>
            </a:defPPr>
            <a:lvl1pPr marR="0" lvl="0" indent="0" algn="ctr">
              <a:lnSpc>
                <a:spcPct val="100000"/>
              </a:lnSpc>
              <a:spcBef>
                <a:spcPts val="300"/>
              </a:spcBef>
              <a:spcAft>
                <a:spcPts val="0"/>
              </a:spcAft>
              <a:buClrTx/>
              <a:buSzTx/>
              <a:buFontTx/>
              <a:buNone/>
              <a:defRPr sz="1200" b="1" i="1">
                <a:solidFill>
                  <a:srgbClr val="2C3176"/>
                </a:solidFill>
                <a:latin typeface="Marianne"/>
              </a:defRPr>
            </a:lvl1pPr>
          </a:lstStyle>
          <a:p>
            <a:pPr>
              <a:defRPr/>
            </a:pPr>
            <a:r>
              <a:rPr lang="fr-FR"/>
              <a:t>Agence participant à la mise en œuvre des politiques publiques dans les domaines de la maîtrise de l’énergie, des déchets et plus globalement du climat et de la transition énergétique et écologique.</a:t>
            </a:r>
            <a:endParaRPr/>
          </a:p>
        </p:txBody>
      </p:sp>
      <p:sp>
        <p:nvSpPr>
          <p:cNvPr id="25" name="object 24"/>
          <p:cNvSpPr/>
          <p:nvPr/>
        </p:nvSpPr>
        <p:spPr bwMode="auto">
          <a:xfrm>
            <a:off x="0" y="6325402"/>
            <a:ext cx="2849880" cy="2818765"/>
          </a:xfrm>
          <a:custGeom>
            <a:avLst/>
            <a:gdLst/>
            <a:ahLst/>
            <a:cxnLst/>
            <a:rect l="l" t="t" r="r" b="b"/>
            <a:pathLst>
              <a:path w="2849880" h="2818765" extrusionOk="0">
                <a:moveTo>
                  <a:pt x="880637" y="0"/>
                </a:moveTo>
                <a:lnTo>
                  <a:pt x="0" y="0"/>
                </a:lnTo>
                <a:lnTo>
                  <a:pt x="0" y="2818584"/>
                </a:lnTo>
                <a:lnTo>
                  <a:pt x="2849810" y="2818584"/>
                </a:lnTo>
                <a:lnTo>
                  <a:pt x="2849810" y="2148255"/>
                </a:lnTo>
                <a:lnTo>
                  <a:pt x="880637" y="2020392"/>
                </a:lnTo>
                <a:lnTo>
                  <a:pt x="880637" y="0"/>
                </a:lnTo>
                <a:close/>
              </a:path>
            </a:pathLst>
          </a:custGeom>
          <a:solidFill>
            <a:srgbClr val="06806C"/>
          </a:solidFill>
        </p:spPr>
        <p:txBody>
          <a:bodyPr wrap="square" lIns="0" tIns="0" rIns="0" bIns="0" rtlCol="0"/>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prstClr val="black"/>
              </a:solidFill>
              <a:latin typeface="Marianne"/>
            </a:endParaRPr>
          </a:p>
        </p:txBody>
      </p:sp>
      <p:sp>
        <p:nvSpPr>
          <p:cNvPr id="28" name="CPTKZZ0706"/>
          <p:cNvSpPr txBox="1"/>
          <p:nvPr/>
        </p:nvSpPr>
        <p:spPr bwMode="auto">
          <a:xfrm>
            <a:off x="7144711" y="5897473"/>
            <a:ext cx="1491387" cy="400110"/>
          </a:xfrm>
          <a:prstGeom prst="rect">
            <a:avLst/>
          </a:prstGeom>
          <a:noFill/>
        </p:spPr>
        <p:txBody>
          <a:bodyPr wrap="square" rtlCol="0">
            <a:spAutoFit/>
          </a:bodyPr>
          <a:lstStyle/>
          <a:p>
            <a:pPr marL="0" marR="0" lvl="0" indent="0" algn="ctr" defTabSz="914400">
              <a:lnSpc>
                <a:spcPct val="100000"/>
              </a:lnSpc>
              <a:spcBef>
                <a:spcPts val="300"/>
              </a:spcBef>
              <a:spcAft>
                <a:spcPts val="0"/>
              </a:spcAft>
              <a:buClrTx/>
              <a:buSzTx/>
              <a:buFontTx/>
              <a:buNone/>
              <a:defRPr/>
            </a:pPr>
            <a:r>
              <a:rPr lang="fr-FR" sz="2000" b="1" i="0" u="none" strike="noStrike" cap="none" spc="0">
                <a:ln>
                  <a:noFill/>
                </a:ln>
                <a:solidFill>
                  <a:srgbClr val="2C3176"/>
                </a:solidFill>
                <a:latin typeface="Marianne"/>
              </a:rPr>
              <a:t>MTE</a:t>
            </a:r>
            <a:endParaRPr/>
          </a:p>
        </p:txBody>
      </p:sp>
      <p:sp>
        <p:nvSpPr>
          <p:cNvPr id="31" name="CPTKZZ0706"/>
          <p:cNvSpPr txBox="1"/>
          <p:nvPr/>
        </p:nvSpPr>
        <p:spPr bwMode="auto">
          <a:xfrm>
            <a:off x="5728625" y="7469247"/>
            <a:ext cx="4323559" cy="1200329"/>
          </a:xfrm>
          <a:prstGeom prst="rect">
            <a:avLst/>
          </a:prstGeom>
          <a:noFill/>
        </p:spPr>
        <p:txBody>
          <a:bodyPr wrap="square" rtlCol="0">
            <a:spAutoFit/>
          </a:bodyPr>
          <a:lstStyle>
            <a:defPPr>
              <a:defRPr lang="fr-FR"/>
            </a:defPPr>
            <a:lvl1pPr marR="0" lvl="0" indent="0" algn="ctr">
              <a:lnSpc>
                <a:spcPct val="100000"/>
              </a:lnSpc>
              <a:spcBef>
                <a:spcPts val="300"/>
              </a:spcBef>
              <a:spcAft>
                <a:spcPts val="0"/>
              </a:spcAft>
              <a:buClrTx/>
              <a:buSzTx/>
              <a:buFontTx/>
              <a:buNone/>
              <a:defRPr sz="1200" b="1" i="1">
                <a:solidFill>
                  <a:srgbClr val="2C3176"/>
                </a:solidFill>
                <a:latin typeface="Marianne"/>
              </a:defRPr>
            </a:lvl1pPr>
          </a:lstStyle>
          <a:p>
            <a:pPr>
              <a:defRPr/>
            </a:pPr>
            <a:r>
              <a:rPr lang="fr-FR"/>
              <a:t>Ministère chargé de préparer et mettre en œuvre la politique du Gouvernement dans les domaines du développement durable, de l'environnement et des technologies vertes, de la transition énergétique et de l'énergie, du climat, de la prévention des risques naturels et technologiques, de la sécurité industrielle, des transports et de leurs infrastructures et de l'équipement.</a:t>
            </a:r>
          </a:p>
        </p:txBody>
      </p:sp>
      <p:pic>
        <p:nvPicPr>
          <p:cNvPr id="1028" name="Picture 4"/>
          <p:cNvPicPr>
            <a:picLocks noChangeAspect="1" noChangeArrowheads="1"/>
          </p:cNvPicPr>
          <p:nvPr/>
        </p:nvPicPr>
        <p:blipFill>
          <a:blip r:embed="rId4"/>
          <a:stretch/>
        </p:blipFill>
        <p:spPr bwMode="auto">
          <a:xfrm>
            <a:off x="7278336" y="6381308"/>
            <a:ext cx="1224136" cy="101852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000518" y="471575"/>
            <a:ext cx="14254967" cy="1846659"/>
          </a:xfrm>
        </p:spPr>
        <p:txBody>
          <a:bodyPr/>
          <a:lstStyle/>
          <a:p>
            <a:pPr>
              <a:defRPr/>
            </a:pPr>
            <a:r>
              <a:rPr lang="fr-FR" sz="4000"/>
              <a:t>La DSI au cœur des impacts </a:t>
            </a:r>
            <a:br>
              <a:rPr lang="fr-FR" sz="4000"/>
            </a:br>
            <a:r>
              <a:rPr lang="fr-FR" sz="4000"/>
              <a:t>environnementaux du numérique</a:t>
            </a:r>
            <a:br>
              <a:rPr lang="fr-FR" sz="4000"/>
            </a:br>
            <a:endParaRPr lang="en-GB" sz="4000"/>
          </a:p>
        </p:txBody>
      </p:sp>
      <p:sp>
        <p:nvSpPr>
          <p:cNvPr id="29" name="Flowchart: Alternate Process 28"/>
          <p:cNvSpPr/>
          <p:nvPr/>
        </p:nvSpPr>
        <p:spPr bwMode="auto">
          <a:xfrm>
            <a:off x="1412340" y="1690775"/>
            <a:ext cx="12576659" cy="720080"/>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fr-FR" sz="2400" b="1">
                <a:solidFill>
                  <a:srgbClr val="274084"/>
                </a:solidFill>
                <a:latin typeface="Marianne"/>
              </a:rPr>
              <a:t>L’impact du numérique est déjà conséquent et ne se trouve pas uniquement dans les usages</a:t>
            </a:r>
            <a:endParaRPr/>
          </a:p>
        </p:txBody>
      </p:sp>
      <p:sp>
        <p:nvSpPr>
          <p:cNvPr id="23" name="object 23"/>
          <p:cNvSpPr/>
          <p:nvPr/>
        </p:nvSpPr>
        <p:spPr bwMode="auto">
          <a:xfrm>
            <a:off x="13452564" y="0"/>
            <a:ext cx="2803525" cy="2910205"/>
          </a:xfrm>
          <a:custGeom>
            <a:avLst/>
            <a:gdLst/>
            <a:ahLst/>
            <a:cxnLst/>
            <a:rect l="l" t="t" r="r" b="b"/>
            <a:pathLst>
              <a:path w="2803525" h="2910205" extrusionOk="0">
                <a:moveTo>
                  <a:pt x="2803437" y="0"/>
                </a:moveTo>
                <a:lnTo>
                  <a:pt x="0" y="0"/>
                </a:lnTo>
                <a:lnTo>
                  <a:pt x="0" y="761610"/>
                </a:lnTo>
                <a:lnTo>
                  <a:pt x="1969173" y="889473"/>
                </a:lnTo>
                <a:lnTo>
                  <a:pt x="1969173" y="2909866"/>
                </a:lnTo>
                <a:lnTo>
                  <a:pt x="2803437" y="2909866"/>
                </a:lnTo>
                <a:lnTo>
                  <a:pt x="2803437" y="0"/>
                </a:lnTo>
                <a:close/>
              </a:path>
            </a:pathLst>
          </a:custGeom>
          <a:solidFill>
            <a:srgbClr val="FCCD00"/>
          </a:solidFill>
        </p:spPr>
        <p:txBody>
          <a:bodyPr wrap="square" lIns="0" tIns="0" rIns="0" bIns="0" rtlCol="0"/>
          <a:lstStyle/>
          <a:p>
            <a:pPr defTabSz="914377">
              <a:defRPr/>
            </a:pPr>
            <a:endParaRPr>
              <a:solidFill>
                <a:prstClr val="black"/>
              </a:solidFill>
              <a:latin typeface="Marianne"/>
            </a:endParaRPr>
          </a:p>
        </p:txBody>
      </p:sp>
      <p:sp>
        <p:nvSpPr>
          <p:cNvPr id="24" name="object 24"/>
          <p:cNvSpPr/>
          <p:nvPr/>
        </p:nvSpPr>
        <p:spPr bwMode="auto">
          <a:xfrm>
            <a:off x="0" y="6325403"/>
            <a:ext cx="2849880" cy="2818765"/>
          </a:xfrm>
          <a:custGeom>
            <a:avLst/>
            <a:gdLst/>
            <a:ahLst/>
            <a:cxnLst/>
            <a:rect l="l" t="t" r="r" b="b"/>
            <a:pathLst>
              <a:path w="2849880" h="2818765" extrusionOk="0">
                <a:moveTo>
                  <a:pt x="880637" y="0"/>
                </a:moveTo>
                <a:lnTo>
                  <a:pt x="0" y="0"/>
                </a:lnTo>
                <a:lnTo>
                  <a:pt x="0" y="2818584"/>
                </a:lnTo>
                <a:lnTo>
                  <a:pt x="2849810" y="2818584"/>
                </a:lnTo>
                <a:lnTo>
                  <a:pt x="2849810" y="2148255"/>
                </a:lnTo>
                <a:lnTo>
                  <a:pt x="880637" y="2020392"/>
                </a:lnTo>
                <a:lnTo>
                  <a:pt x="880637" y="0"/>
                </a:lnTo>
                <a:close/>
              </a:path>
            </a:pathLst>
          </a:custGeom>
          <a:solidFill>
            <a:srgbClr val="06806C"/>
          </a:solidFill>
        </p:spPr>
        <p:txBody>
          <a:bodyPr wrap="square" lIns="0" tIns="0" rIns="0" bIns="0" rtlCol="0"/>
          <a:lstStyle/>
          <a:p>
            <a:pPr defTabSz="914377">
              <a:defRPr/>
            </a:pPr>
            <a:endParaRPr>
              <a:solidFill>
                <a:prstClr val="black"/>
              </a:solidFill>
              <a:latin typeface="Marianne"/>
            </a:endParaRPr>
          </a:p>
        </p:txBody>
      </p:sp>
      <p:pic>
        <p:nvPicPr>
          <p:cNvPr id="26" name="Image 25"/>
          <p:cNvPicPr>
            <a:picLocks noChangeAspect="1"/>
          </p:cNvPicPr>
          <p:nvPr/>
        </p:nvPicPr>
        <p:blipFill>
          <a:blip r:embed="rId3"/>
          <a:stretch/>
        </p:blipFill>
        <p:spPr bwMode="auto">
          <a:xfrm>
            <a:off x="15261844" y="6179913"/>
            <a:ext cx="1277112" cy="1676400"/>
          </a:xfrm>
          <a:prstGeom prst="rect">
            <a:avLst/>
          </a:prstGeom>
        </p:spPr>
      </p:pic>
      <p:sp>
        <p:nvSpPr>
          <p:cNvPr id="53" name="Text Placeholder 1"/>
          <p:cNvSpPr txBox="1"/>
          <p:nvPr/>
        </p:nvSpPr>
        <p:spPr bwMode="auto">
          <a:xfrm>
            <a:off x="2938276" y="8583882"/>
            <a:ext cx="10414024" cy="317377"/>
          </a:xfrm>
          <a:prstGeom prst="rect">
            <a:avLst/>
          </a:prstGeom>
        </p:spPr>
        <p:txBody>
          <a:bodyPr wrap="square" lIns="0" tIns="0" rIns="0" bIns="0">
            <a:noAutofit/>
          </a:bodyPr>
          <a:lstStyle>
            <a:defPPr>
              <a:defRPr lang="fr-FR"/>
            </a:defPPr>
            <a:lvl1pPr marR="0" lvl="0" indent="0">
              <a:lnSpc>
                <a:spcPct val="100000"/>
              </a:lnSpc>
              <a:spcBef>
                <a:spcPts val="0"/>
              </a:spcBef>
              <a:spcAft>
                <a:spcPts val="0"/>
              </a:spcAft>
              <a:buClrTx/>
              <a:buSzTx/>
              <a:buFontTx/>
              <a:buNone/>
              <a:defRPr sz="1400" b="0" i="0" u="none" strike="noStrike" cap="none" spc="0" baseline="30000">
                <a:ln>
                  <a:noFill/>
                </a:ln>
                <a:solidFill>
                  <a:srgbClr val="2C3176"/>
                </a:solidFill>
                <a:latin typeface="Marianne"/>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914377">
              <a:defRPr/>
            </a:pPr>
            <a:r>
              <a:rPr lang="fr-FR"/>
              <a:t>Sources : </a:t>
            </a:r>
            <a:endParaRPr/>
          </a:p>
          <a:p>
            <a:pPr defTabSz="914377">
              <a:defRPr/>
            </a:pPr>
            <a:r>
              <a:rPr lang="en-GB" u="sng">
                <a:hlinkClick r:id="rId4" tooltip="https://infos.ademe.fr/magazine-avril-2022/faits-et-chiffres/numerique-quel-impact-environnemental/"/>
              </a:rPr>
              <a:t>https://infos.ademe.fr/magazine-avril-2022/faits-et-chiffres/numerique-quel-impact-environnemental/</a:t>
            </a:r>
            <a:endParaRPr lang="en-GB"/>
          </a:p>
          <a:p>
            <a:pPr defTabSz="914377">
              <a:defRPr/>
            </a:pPr>
            <a:r>
              <a:rPr lang="en-GB" u="sng">
                <a:hlinkClick r:id="rId5" tooltip="https://club.greenit.fr/doc/2022-09-Benchmark_Green_IT-2022-rapport.0.5_FR.pdf"/>
              </a:rPr>
              <a:t>https://club.greenit.fr/doc/2022-09-Benchmark_Green_IT-2022-rapport.0.5_FR.pdf</a:t>
            </a:r>
            <a:endParaRPr lang="en-GB"/>
          </a:p>
          <a:p>
            <a:pPr defTabSz="914377">
              <a:defRPr/>
            </a:pPr>
            <a:endParaRPr lang="en-GB"/>
          </a:p>
        </p:txBody>
      </p:sp>
      <p:sp>
        <p:nvSpPr>
          <p:cNvPr id="16" name="Rectangle 15"/>
          <p:cNvSpPr/>
          <p:nvPr/>
        </p:nvSpPr>
        <p:spPr bwMode="auto">
          <a:xfrm>
            <a:off x="9178947" y="5401884"/>
            <a:ext cx="5899733" cy="1130759"/>
          </a:xfrm>
          <a:prstGeom prst="rect">
            <a:avLst/>
          </a:prstGeom>
          <a:noFill/>
        </p:spPr>
        <p:txBody>
          <a:bodyPr wrap="square">
            <a:spAutoFit/>
          </a:bodyPr>
          <a:lstStyle/>
          <a:p>
            <a:pPr defTabSz="914377">
              <a:lnSpc>
                <a:spcPct val="80000"/>
              </a:lnSpc>
              <a:defRPr/>
            </a:pPr>
            <a:r>
              <a:rPr lang="fr-FR" sz="1400" b="1">
                <a:solidFill>
                  <a:srgbClr val="274084"/>
                </a:solidFill>
                <a:ea typeface="Verdana"/>
              </a:rPr>
              <a:t>A l’échelle d’une DSI, la majorité des émissions carbones du numérique provient des équipements des utilisateurs &amp; bureaux.</a:t>
            </a:r>
            <a:endParaRPr/>
          </a:p>
          <a:p>
            <a:pPr defTabSz="914377">
              <a:lnSpc>
                <a:spcPct val="80000"/>
              </a:lnSpc>
              <a:defRPr/>
            </a:pPr>
            <a:endParaRPr lang="fr-FR" sz="1400" b="1">
              <a:solidFill>
                <a:srgbClr val="274084"/>
              </a:solidFill>
              <a:ea typeface="Verdana"/>
            </a:endParaRPr>
          </a:p>
          <a:p>
            <a:pPr>
              <a:lnSpc>
                <a:spcPct val="80000"/>
              </a:lnSpc>
              <a:defRPr/>
            </a:pPr>
            <a:r>
              <a:rPr lang="fr-FR" sz="1400">
                <a:solidFill>
                  <a:srgbClr val="2C3176"/>
                </a:solidFill>
              </a:rPr>
              <a:t>D’autres impacts environnementaux sont à considérer dans l’analyse des impacts du numérique :</a:t>
            </a:r>
            <a:endParaRPr lang="en-US" sz="1400">
              <a:solidFill>
                <a:srgbClr val="2C3176"/>
              </a:solidFill>
            </a:endParaRPr>
          </a:p>
          <a:p>
            <a:pPr defTabSz="914377">
              <a:lnSpc>
                <a:spcPct val="80000"/>
              </a:lnSpc>
              <a:defRPr/>
            </a:pPr>
            <a:endParaRPr lang="fr-FR" sz="1400" b="1">
              <a:solidFill>
                <a:srgbClr val="274084"/>
              </a:solidFill>
              <a:ea typeface="Verdana"/>
            </a:endParaRPr>
          </a:p>
        </p:txBody>
      </p:sp>
      <p:sp>
        <p:nvSpPr>
          <p:cNvPr id="17" name="Rectangle 16"/>
          <p:cNvSpPr/>
          <p:nvPr/>
        </p:nvSpPr>
        <p:spPr bwMode="auto">
          <a:xfrm>
            <a:off x="4459464" y="5168215"/>
            <a:ext cx="2138536" cy="1947468"/>
          </a:xfrm>
          <a:prstGeom prst="rect">
            <a:avLst/>
          </a:prstGeom>
          <a:solidFill>
            <a:srgbClr val="9DD1DF"/>
          </a:solidFill>
          <a:ln w="12700" cap="flat" cmpd="sng" algn="ctr">
            <a:noFill/>
            <a:prstDash val="solid"/>
            <a:miter lim="800000"/>
          </a:ln>
          <a:effectLst/>
        </p:spPr>
        <p:txBody>
          <a:bodyPr rtlCol="0" anchor="ctr"/>
          <a:lstStyle/>
          <a:p>
            <a:pPr algn="ctr" defTabSz="914377">
              <a:defRPr/>
            </a:pPr>
            <a:endParaRPr lang="fr-FR">
              <a:solidFill>
                <a:srgbClr val="274084"/>
              </a:solidFill>
              <a:latin typeface="Marianne"/>
            </a:endParaRPr>
          </a:p>
        </p:txBody>
      </p:sp>
      <p:sp>
        <p:nvSpPr>
          <p:cNvPr id="20" name="Rectangle 19"/>
          <p:cNvSpPr/>
          <p:nvPr/>
        </p:nvSpPr>
        <p:spPr bwMode="auto">
          <a:xfrm>
            <a:off x="6669597" y="5168215"/>
            <a:ext cx="2138536" cy="1947468"/>
          </a:xfrm>
          <a:prstGeom prst="rect">
            <a:avLst/>
          </a:prstGeom>
          <a:solidFill>
            <a:schemeClr val="accent1">
              <a:lumMod val="60000"/>
              <a:lumOff val="40000"/>
            </a:schemeClr>
          </a:solidFill>
          <a:ln w="12700" cap="flat" cmpd="sng" algn="ctr">
            <a:noFill/>
            <a:prstDash val="solid"/>
            <a:miter lim="800000"/>
          </a:ln>
          <a:effectLst/>
        </p:spPr>
        <p:txBody>
          <a:bodyPr rtlCol="0" anchor="ctr"/>
          <a:lstStyle/>
          <a:p>
            <a:pPr algn="ctr" defTabSz="914377">
              <a:defRPr/>
            </a:pPr>
            <a:endParaRPr lang="fr-FR">
              <a:solidFill>
                <a:srgbClr val="274084"/>
              </a:solidFill>
              <a:latin typeface="Marianne"/>
            </a:endParaRPr>
          </a:p>
        </p:txBody>
      </p:sp>
      <p:sp>
        <p:nvSpPr>
          <p:cNvPr id="21" name="Rectangle 20"/>
          <p:cNvSpPr/>
          <p:nvPr/>
        </p:nvSpPr>
        <p:spPr bwMode="auto">
          <a:xfrm>
            <a:off x="2250121" y="5168215"/>
            <a:ext cx="2138536" cy="1950220"/>
          </a:xfrm>
          <a:prstGeom prst="rect">
            <a:avLst/>
          </a:prstGeom>
          <a:solidFill>
            <a:schemeClr val="accent5">
              <a:lumMod val="20000"/>
              <a:lumOff val="80000"/>
            </a:schemeClr>
          </a:solidFill>
          <a:ln w="12700" cap="flat" cmpd="sng" algn="ctr">
            <a:noFill/>
            <a:prstDash val="solid"/>
            <a:miter lim="800000"/>
          </a:ln>
          <a:effectLst/>
        </p:spPr>
        <p:txBody>
          <a:bodyPr rtlCol="0" anchor="ctr"/>
          <a:lstStyle/>
          <a:p>
            <a:pPr algn="ctr" defTabSz="914377">
              <a:defRPr/>
            </a:pPr>
            <a:endParaRPr lang="fr-FR">
              <a:solidFill>
                <a:srgbClr val="274084"/>
              </a:solidFill>
              <a:latin typeface="Marianne"/>
            </a:endParaRPr>
          </a:p>
        </p:txBody>
      </p:sp>
      <p:pic>
        <p:nvPicPr>
          <p:cNvPr id="3" name="Picture 8"/>
          <p:cNvPicPr>
            <a:picLocks noChangeAspect="1"/>
          </p:cNvPicPr>
          <p:nvPr/>
        </p:nvPicPr>
        <p:blipFill>
          <a:blip r:embed="rId6"/>
          <a:stretch/>
        </p:blipFill>
        <p:spPr bwMode="auto">
          <a:xfrm>
            <a:off x="4856805" y="5950038"/>
            <a:ext cx="1457251" cy="1046615"/>
          </a:xfrm>
          <a:prstGeom prst="rect">
            <a:avLst/>
          </a:prstGeom>
        </p:spPr>
      </p:pic>
      <p:pic>
        <p:nvPicPr>
          <p:cNvPr id="5" name="Picture 9"/>
          <p:cNvPicPr>
            <a:picLocks noChangeAspect="1"/>
          </p:cNvPicPr>
          <p:nvPr/>
        </p:nvPicPr>
        <p:blipFill>
          <a:blip r:embed="rId7"/>
          <a:stretch/>
        </p:blipFill>
        <p:spPr bwMode="auto">
          <a:xfrm>
            <a:off x="2588010" y="5943346"/>
            <a:ext cx="1462183" cy="1046615"/>
          </a:xfrm>
          <a:prstGeom prst="rect">
            <a:avLst/>
          </a:prstGeom>
        </p:spPr>
      </p:pic>
      <p:pic>
        <p:nvPicPr>
          <p:cNvPr id="7" name="Picture 10"/>
          <p:cNvPicPr>
            <a:picLocks noChangeAspect="1"/>
          </p:cNvPicPr>
          <p:nvPr/>
        </p:nvPicPr>
        <p:blipFill>
          <a:blip r:embed="rId8"/>
          <a:stretch/>
        </p:blipFill>
        <p:spPr bwMode="auto">
          <a:xfrm>
            <a:off x="7015311" y="5944603"/>
            <a:ext cx="1447108" cy="680395"/>
          </a:xfrm>
          <a:prstGeom prst="rect">
            <a:avLst/>
          </a:prstGeom>
        </p:spPr>
      </p:pic>
      <p:sp>
        <p:nvSpPr>
          <p:cNvPr id="12" name="Rectangle 11"/>
          <p:cNvSpPr/>
          <p:nvPr/>
        </p:nvSpPr>
        <p:spPr bwMode="auto">
          <a:xfrm>
            <a:off x="1964902" y="5025905"/>
            <a:ext cx="12745399" cy="2236672"/>
          </a:xfrm>
          <a:prstGeom prst="rect">
            <a:avLst/>
          </a:prstGeom>
          <a:noFill/>
          <a:ln w="12700" cap="flat" cmpd="sng" algn="ctr">
            <a:solidFill>
              <a:srgbClr val="00B2A2"/>
            </a:solidFill>
            <a:prstDash val="sysDash"/>
            <a:miter lim="800000"/>
          </a:ln>
          <a:effectLst/>
        </p:spPr>
        <p:txBody>
          <a:bodyPr rtlCol="0" anchor="ctr"/>
          <a:lstStyle/>
          <a:p>
            <a:pPr algn="ctr" defTabSz="914377">
              <a:defRPr/>
            </a:pPr>
            <a:endParaRPr lang="fr-FR">
              <a:solidFill>
                <a:srgbClr val="274084"/>
              </a:solidFill>
              <a:latin typeface="Marianne"/>
            </a:endParaRPr>
          </a:p>
        </p:txBody>
      </p:sp>
      <p:sp>
        <p:nvSpPr>
          <p:cNvPr id="22" name="Rectangle 21"/>
          <p:cNvSpPr/>
          <p:nvPr/>
        </p:nvSpPr>
        <p:spPr bwMode="auto">
          <a:xfrm>
            <a:off x="4599850" y="5498948"/>
            <a:ext cx="1979021" cy="276999"/>
          </a:xfrm>
          <a:prstGeom prst="rect">
            <a:avLst/>
          </a:prstGeom>
        </p:spPr>
        <p:txBody>
          <a:bodyPr wrap="square">
            <a:spAutoFit/>
          </a:bodyPr>
          <a:lstStyle/>
          <a:p>
            <a:pPr algn="ctr" defTabSz="914377">
              <a:defRPr/>
            </a:pPr>
            <a:r>
              <a:rPr lang="fr-FR" sz="1200" b="1">
                <a:solidFill>
                  <a:srgbClr val="274084"/>
                </a:solidFill>
                <a:latin typeface="Marianne"/>
              </a:rPr>
              <a:t>Calcul &amp; stockage</a:t>
            </a:r>
            <a:endParaRPr/>
          </a:p>
        </p:txBody>
      </p:sp>
      <p:sp>
        <p:nvSpPr>
          <p:cNvPr id="25" name="Rectangle 24"/>
          <p:cNvSpPr/>
          <p:nvPr/>
        </p:nvSpPr>
        <p:spPr bwMode="auto">
          <a:xfrm>
            <a:off x="6722183" y="5390257"/>
            <a:ext cx="2033360" cy="461665"/>
          </a:xfrm>
          <a:prstGeom prst="rect">
            <a:avLst/>
          </a:prstGeom>
        </p:spPr>
        <p:txBody>
          <a:bodyPr wrap="square">
            <a:spAutoFit/>
          </a:bodyPr>
          <a:lstStyle/>
          <a:p>
            <a:pPr algn="ctr" defTabSz="914377">
              <a:defRPr/>
            </a:pPr>
            <a:r>
              <a:rPr lang="fr-FR" sz="1200" b="1">
                <a:solidFill>
                  <a:srgbClr val="274084"/>
                </a:solidFill>
                <a:latin typeface="Marianne"/>
              </a:rPr>
              <a:t>Réseaux</a:t>
            </a:r>
            <a:br>
              <a:rPr lang="fr-FR" sz="1200" b="1">
                <a:solidFill>
                  <a:srgbClr val="274084"/>
                </a:solidFill>
                <a:latin typeface="Marianne"/>
              </a:rPr>
            </a:br>
            <a:r>
              <a:rPr lang="fr-FR" sz="1200" b="1">
                <a:solidFill>
                  <a:srgbClr val="274084"/>
                </a:solidFill>
                <a:latin typeface="Marianne"/>
              </a:rPr>
              <a:t>&amp; communication</a:t>
            </a:r>
            <a:endParaRPr/>
          </a:p>
        </p:txBody>
      </p:sp>
      <p:sp>
        <p:nvSpPr>
          <p:cNvPr id="27" name="Rectangle 26"/>
          <p:cNvSpPr/>
          <p:nvPr/>
        </p:nvSpPr>
        <p:spPr bwMode="auto">
          <a:xfrm>
            <a:off x="2251026" y="5390258"/>
            <a:ext cx="2136725" cy="461665"/>
          </a:xfrm>
          <a:prstGeom prst="rect">
            <a:avLst/>
          </a:prstGeom>
        </p:spPr>
        <p:txBody>
          <a:bodyPr wrap="square">
            <a:spAutoFit/>
          </a:bodyPr>
          <a:lstStyle/>
          <a:p>
            <a:pPr algn="ctr" defTabSz="914377">
              <a:defRPr/>
            </a:pPr>
            <a:r>
              <a:rPr lang="fr-FR" sz="1200" b="1">
                <a:solidFill>
                  <a:srgbClr val="274084"/>
                </a:solidFill>
                <a:latin typeface="Marianne"/>
              </a:rPr>
              <a:t>Équipement des utilisateurs &amp; bureaux</a:t>
            </a:r>
            <a:endParaRPr/>
          </a:p>
        </p:txBody>
      </p:sp>
      <p:sp>
        <p:nvSpPr>
          <p:cNvPr id="30" name="Oval 90"/>
          <p:cNvSpPr/>
          <p:nvPr/>
        </p:nvSpPr>
        <p:spPr bwMode="auto">
          <a:xfrm>
            <a:off x="2938277" y="4666239"/>
            <a:ext cx="762225" cy="730648"/>
          </a:xfrm>
          <a:prstGeom prst="ellipse">
            <a:avLst/>
          </a:prstGeom>
          <a:solidFill>
            <a:srgbClr val="12644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fr-FR" sz="1100" b="1">
                <a:solidFill>
                  <a:prstClr val="white"/>
                </a:solidFill>
                <a:latin typeface="Marianne"/>
              </a:rPr>
              <a:t>66%</a:t>
            </a:r>
            <a:endParaRPr/>
          </a:p>
        </p:txBody>
      </p:sp>
      <p:sp>
        <p:nvSpPr>
          <p:cNvPr id="31" name="Oval 91"/>
          <p:cNvSpPr/>
          <p:nvPr/>
        </p:nvSpPr>
        <p:spPr bwMode="auto">
          <a:xfrm>
            <a:off x="7357753" y="4666239"/>
            <a:ext cx="762225" cy="7306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fr-FR" sz="1100" b="1">
                <a:solidFill>
                  <a:prstClr val="white"/>
                </a:solidFill>
                <a:latin typeface="Marianne"/>
              </a:rPr>
              <a:t>10%</a:t>
            </a:r>
            <a:endParaRPr/>
          </a:p>
        </p:txBody>
      </p:sp>
      <p:sp>
        <p:nvSpPr>
          <p:cNvPr id="32" name="Oval 92"/>
          <p:cNvSpPr/>
          <p:nvPr/>
        </p:nvSpPr>
        <p:spPr bwMode="auto">
          <a:xfrm>
            <a:off x="5147621" y="4666239"/>
            <a:ext cx="762225" cy="7306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fr-FR" sz="1100" b="1">
                <a:solidFill>
                  <a:prstClr val="white"/>
                </a:solidFill>
                <a:latin typeface="Marianne"/>
              </a:rPr>
              <a:t>24%</a:t>
            </a:r>
            <a:endParaRPr/>
          </a:p>
        </p:txBody>
      </p:sp>
      <p:sp>
        <p:nvSpPr>
          <p:cNvPr id="65" name="Rectangle 64"/>
          <p:cNvSpPr/>
          <p:nvPr/>
        </p:nvSpPr>
        <p:spPr bwMode="auto">
          <a:xfrm>
            <a:off x="1658456" y="2985813"/>
            <a:ext cx="4365429" cy="1130759"/>
          </a:xfrm>
          <a:prstGeom prst="rect">
            <a:avLst/>
          </a:prstGeom>
          <a:noFill/>
        </p:spPr>
        <p:txBody>
          <a:bodyPr wrap="square">
            <a:spAutoFit/>
          </a:bodyPr>
          <a:lstStyle/>
          <a:p>
            <a:pPr algn="r">
              <a:lnSpc>
                <a:spcPct val="80000"/>
              </a:lnSpc>
              <a:defRPr/>
            </a:pPr>
            <a:r>
              <a:rPr lang="fr-FR" sz="1400" b="1">
                <a:solidFill>
                  <a:srgbClr val="274084"/>
                </a:solidFill>
              </a:rPr>
              <a:t>Les impacts du numérique sont repartis différemment tout au long du cycle de vie des équipements.</a:t>
            </a:r>
            <a:endParaRPr/>
          </a:p>
          <a:p>
            <a:pPr algn="r">
              <a:lnSpc>
                <a:spcPct val="80000"/>
              </a:lnSpc>
              <a:defRPr/>
            </a:pPr>
            <a:endParaRPr lang="fr-FR" sz="1400" b="1">
              <a:solidFill>
                <a:srgbClr val="274084"/>
              </a:solidFill>
            </a:endParaRPr>
          </a:p>
          <a:p>
            <a:pPr algn="r" defTabSz="914377">
              <a:lnSpc>
                <a:spcPct val="80000"/>
              </a:lnSpc>
              <a:defRPr/>
            </a:pPr>
            <a:r>
              <a:rPr lang="fr-FR" sz="1400">
                <a:solidFill>
                  <a:srgbClr val="274084"/>
                </a:solidFill>
                <a:latin typeface="+mj-lt"/>
              </a:rPr>
              <a:t>Il existe deux niveaux d’analyse des impacts du numérique : le numérique global au niveau national et le numérique au niveau de la DSI d’une organisation</a:t>
            </a:r>
            <a:endParaRPr/>
          </a:p>
        </p:txBody>
      </p:sp>
      <p:grpSp>
        <p:nvGrpSpPr>
          <p:cNvPr id="82" name="Groupe 81"/>
          <p:cNvGrpSpPr/>
          <p:nvPr/>
        </p:nvGrpSpPr>
        <p:grpSpPr bwMode="auto">
          <a:xfrm>
            <a:off x="6114530" y="2724123"/>
            <a:ext cx="6999921" cy="1652843"/>
            <a:chOff x="4477504" y="3307523"/>
            <a:chExt cx="6006628" cy="1644208"/>
          </a:xfrm>
        </p:grpSpPr>
        <p:sp>
          <p:nvSpPr>
            <p:cNvPr id="42" name="Arrow: Pentagon 60"/>
            <p:cNvSpPr/>
            <p:nvPr/>
          </p:nvSpPr>
          <p:spPr bwMode="auto">
            <a:xfrm>
              <a:off x="4551160" y="4207515"/>
              <a:ext cx="1606192" cy="490999"/>
            </a:xfrm>
            <a:prstGeom prst="homePlate">
              <a:avLst>
                <a:gd name="adj" fmla="val 50000"/>
              </a:avLst>
            </a:prstGeom>
            <a:solidFill>
              <a:schemeClr val="accent6">
                <a:lumMod val="60000"/>
                <a:lumOff val="40000"/>
              </a:schemeClr>
            </a:solidFill>
            <a:ln w="12700" cap="flat" cmpd="sng" algn="ctr">
              <a:noFill/>
              <a:prstDash val="solid"/>
              <a:miter lim="800000"/>
            </a:ln>
            <a:effectLst/>
          </p:spPr>
          <p:txBody>
            <a:bodyPr lIns="0" tIns="0" rIns="0" bIns="0" rtlCol="0" anchor="t"/>
            <a:lstStyle/>
            <a:p>
              <a:pPr algn="ctr" defTabSz="914377">
                <a:defRPr/>
              </a:pPr>
              <a:r>
                <a:rPr lang="fr-FR" sz="1100" b="1">
                  <a:solidFill>
                    <a:srgbClr val="274084"/>
                  </a:solidFill>
                  <a:latin typeface="Marianne"/>
                </a:rPr>
                <a:t>Production</a:t>
              </a:r>
              <a:endParaRPr/>
            </a:p>
          </p:txBody>
        </p:sp>
        <p:sp>
          <p:nvSpPr>
            <p:cNvPr id="43" name="Arrow: Chevron 61"/>
            <p:cNvSpPr/>
            <p:nvPr/>
          </p:nvSpPr>
          <p:spPr bwMode="auto">
            <a:xfrm>
              <a:off x="5993420" y="4207515"/>
              <a:ext cx="1606192" cy="490999"/>
            </a:xfrm>
            <a:prstGeom prst="chevron">
              <a:avLst>
                <a:gd name="adj" fmla="val 50000"/>
              </a:avLst>
            </a:prstGeom>
            <a:solidFill>
              <a:schemeClr val="accent6">
                <a:lumMod val="60000"/>
                <a:lumOff val="40000"/>
              </a:schemeClr>
            </a:solidFill>
            <a:ln w="12700" cap="flat" cmpd="sng" algn="ctr">
              <a:noFill/>
              <a:prstDash val="solid"/>
              <a:miter lim="800000"/>
            </a:ln>
            <a:effectLst/>
          </p:spPr>
          <p:txBody>
            <a:bodyPr lIns="0" tIns="0" rIns="0" bIns="0" rtlCol="0" anchor="t"/>
            <a:lstStyle/>
            <a:p>
              <a:pPr algn="ctr" defTabSz="914377">
                <a:defRPr/>
              </a:pPr>
              <a:r>
                <a:rPr lang="fr-FR" sz="1100" b="1">
                  <a:solidFill>
                    <a:srgbClr val="274084"/>
                  </a:solidFill>
                  <a:latin typeface="Marianne"/>
                </a:rPr>
                <a:t>Distribution</a:t>
              </a:r>
              <a:endParaRPr/>
            </a:p>
          </p:txBody>
        </p:sp>
        <p:sp>
          <p:nvSpPr>
            <p:cNvPr id="44" name="Arrow: Chevron 62"/>
            <p:cNvSpPr/>
            <p:nvPr/>
          </p:nvSpPr>
          <p:spPr bwMode="auto">
            <a:xfrm>
              <a:off x="7435679" y="4207515"/>
              <a:ext cx="1606192" cy="490999"/>
            </a:xfrm>
            <a:prstGeom prst="chevron">
              <a:avLst>
                <a:gd name="adj" fmla="val 50000"/>
              </a:avLst>
            </a:prstGeom>
            <a:solidFill>
              <a:schemeClr val="accent6">
                <a:lumMod val="60000"/>
                <a:lumOff val="40000"/>
              </a:schemeClr>
            </a:solidFill>
            <a:ln w="12700" cap="flat" cmpd="sng" algn="ctr">
              <a:noFill/>
              <a:prstDash val="solid"/>
              <a:miter lim="800000"/>
            </a:ln>
            <a:effectLst/>
          </p:spPr>
          <p:txBody>
            <a:bodyPr lIns="0" tIns="0" rIns="0" bIns="0" rtlCol="0" anchor="t"/>
            <a:lstStyle/>
            <a:p>
              <a:pPr algn="ctr" defTabSz="914377">
                <a:defRPr/>
              </a:pPr>
              <a:r>
                <a:rPr lang="fr-FR" sz="1100" b="1">
                  <a:solidFill>
                    <a:srgbClr val="274084"/>
                  </a:solidFill>
                  <a:latin typeface="Marianne"/>
                </a:rPr>
                <a:t>Utilisation</a:t>
              </a:r>
              <a:endParaRPr/>
            </a:p>
          </p:txBody>
        </p:sp>
        <p:sp>
          <p:nvSpPr>
            <p:cNvPr id="45" name="Arrow: Chevron 63"/>
            <p:cNvSpPr/>
            <p:nvPr/>
          </p:nvSpPr>
          <p:spPr bwMode="auto">
            <a:xfrm>
              <a:off x="8877940" y="4207515"/>
              <a:ext cx="1606192" cy="490999"/>
            </a:xfrm>
            <a:prstGeom prst="chevron">
              <a:avLst>
                <a:gd name="adj" fmla="val 50000"/>
              </a:avLst>
            </a:prstGeom>
            <a:solidFill>
              <a:schemeClr val="accent6">
                <a:lumMod val="60000"/>
                <a:lumOff val="40000"/>
              </a:schemeClr>
            </a:solidFill>
            <a:ln w="12700" cap="flat" cmpd="sng" algn="ctr">
              <a:noFill/>
              <a:prstDash val="solid"/>
              <a:miter lim="800000"/>
            </a:ln>
            <a:effectLst/>
          </p:spPr>
          <p:txBody>
            <a:bodyPr lIns="0" tIns="0" rIns="0" bIns="0" rtlCol="0" anchor="t"/>
            <a:lstStyle/>
            <a:p>
              <a:pPr algn="ctr" defTabSz="914377">
                <a:defRPr/>
              </a:pPr>
              <a:r>
                <a:rPr lang="fr-FR" sz="1100" b="1">
                  <a:solidFill>
                    <a:srgbClr val="274084"/>
                  </a:solidFill>
                  <a:latin typeface="Marianne"/>
                </a:rPr>
                <a:t>Fin de vie</a:t>
              </a:r>
              <a:endParaRPr/>
            </a:p>
          </p:txBody>
        </p:sp>
        <p:sp>
          <p:nvSpPr>
            <p:cNvPr id="47" name="ZoneTexte 46"/>
            <p:cNvSpPr txBox="1"/>
            <p:nvPr/>
          </p:nvSpPr>
          <p:spPr bwMode="auto">
            <a:xfrm>
              <a:off x="4481570" y="4706796"/>
              <a:ext cx="3351772" cy="244935"/>
            </a:xfrm>
            <a:prstGeom prst="rect">
              <a:avLst/>
            </a:prstGeom>
            <a:noFill/>
          </p:spPr>
          <p:txBody>
            <a:bodyPr wrap="square" rtlCol="0">
              <a:spAutoFit/>
            </a:bodyPr>
            <a:lstStyle/>
            <a:p>
              <a:pPr>
                <a:defRPr/>
              </a:pPr>
              <a:r>
                <a:rPr lang="fr-FR" sz="1000" i="1"/>
                <a:t>Au niveau du SI des organisations – Source GreenIT</a:t>
              </a:r>
              <a:endParaRPr lang="en-US" sz="1000" i="1"/>
            </a:p>
          </p:txBody>
        </p:sp>
        <p:sp>
          <p:nvSpPr>
            <p:cNvPr id="48" name="Arrow: Pentagon 60"/>
            <p:cNvSpPr/>
            <p:nvPr/>
          </p:nvSpPr>
          <p:spPr bwMode="auto">
            <a:xfrm>
              <a:off x="4547094" y="3307524"/>
              <a:ext cx="1606192" cy="490999"/>
            </a:xfrm>
            <a:prstGeom prst="homePlate">
              <a:avLst>
                <a:gd name="adj" fmla="val 50000"/>
              </a:avLst>
            </a:prstGeom>
            <a:solidFill>
              <a:schemeClr val="accent6">
                <a:lumMod val="75000"/>
              </a:schemeClr>
            </a:solidFill>
            <a:ln w="12700" cap="flat" cmpd="sng" algn="ctr">
              <a:noFill/>
              <a:prstDash val="solid"/>
              <a:miter lim="800000"/>
            </a:ln>
            <a:effectLst/>
          </p:spPr>
          <p:txBody>
            <a:bodyPr lIns="0" tIns="0" rIns="0" bIns="0" rtlCol="0" anchor="t"/>
            <a:lstStyle/>
            <a:p>
              <a:pPr algn="ctr" defTabSz="914377">
                <a:defRPr/>
              </a:pPr>
              <a:r>
                <a:rPr lang="fr-FR" sz="1100" b="1">
                  <a:solidFill>
                    <a:schemeClr val="bg1"/>
                  </a:solidFill>
                  <a:latin typeface="Marianne"/>
                </a:rPr>
                <a:t>Production</a:t>
              </a:r>
              <a:endParaRPr/>
            </a:p>
          </p:txBody>
        </p:sp>
        <p:sp>
          <p:nvSpPr>
            <p:cNvPr id="49" name="Arrow: Chevron 61"/>
            <p:cNvSpPr/>
            <p:nvPr/>
          </p:nvSpPr>
          <p:spPr bwMode="auto">
            <a:xfrm>
              <a:off x="5989354" y="3307523"/>
              <a:ext cx="1606192" cy="490999"/>
            </a:xfrm>
            <a:prstGeom prst="chevron">
              <a:avLst>
                <a:gd name="adj" fmla="val 50000"/>
              </a:avLst>
            </a:prstGeom>
            <a:solidFill>
              <a:schemeClr val="accent6">
                <a:lumMod val="75000"/>
              </a:schemeClr>
            </a:solidFill>
            <a:ln w="12700" cap="flat" cmpd="sng" algn="ctr">
              <a:noFill/>
              <a:prstDash val="solid"/>
              <a:miter lim="800000"/>
            </a:ln>
            <a:effectLst/>
          </p:spPr>
          <p:txBody>
            <a:bodyPr lIns="0" tIns="0" rIns="0" bIns="0" rtlCol="0" anchor="t"/>
            <a:lstStyle/>
            <a:p>
              <a:pPr algn="ctr" defTabSz="914377">
                <a:defRPr/>
              </a:pPr>
              <a:r>
                <a:rPr lang="fr-FR" sz="1100" b="1">
                  <a:solidFill>
                    <a:schemeClr val="bg1"/>
                  </a:solidFill>
                  <a:latin typeface="Marianne"/>
                </a:rPr>
                <a:t>Distribution</a:t>
              </a:r>
              <a:endParaRPr/>
            </a:p>
          </p:txBody>
        </p:sp>
        <p:sp>
          <p:nvSpPr>
            <p:cNvPr id="50" name="Arrow: Chevron 62"/>
            <p:cNvSpPr/>
            <p:nvPr/>
          </p:nvSpPr>
          <p:spPr bwMode="auto">
            <a:xfrm>
              <a:off x="7431614" y="3307524"/>
              <a:ext cx="1606192" cy="490999"/>
            </a:xfrm>
            <a:prstGeom prst="chevron">
              <a:avLst>
                <a:gd name="adj" fmla="val 50000"/>
              </a:avLst>
            </a:prstGeom>
            <a:solidFill>
              <a:schemeClr val="accent6">
                <a:lumMod val="75000"/>
              </a:schemeClr>
            </a:solidFill>
            <a:ln w="12700" cap="flat" cmpd="sng" algn="ctr">
              <a:noFill/>
              <a:prstDash val="solid"/>
              <a:miter lim="800000"/>
            </a:ln>
            <a:effectLst/>
          </p:spPr>
          <p:txBody>
            <a:bodyPr lIns="0" tIns="0" rIns="0" bIns="0" rtlCol="0" anchor="t"/>
            <a:lstStyle/>
            <a:p>
              <a:pPr algn="ctr" defTabSz="914377">
                <a:defRPr/>
              </a:pPr>
              <a:r>
                <a:rPr lang="fr-FR" sz="1100" b="1">
                  <a:solidFill>
                    <a:schemeClr val="bg1"/>
                  </a:solidFill>
                  <a:latin typeface="Marianne"/>
                </a:rPr>
                <a:t>Utilisation</a:t>
              </a:r>
              <a:endParaRPr/>
            </a:p>
          </p:txBody>
        </p:sp>
        <p:sp>
          <p:nvSpPr>
            <p:cNvPr id="51" name="Arrow: Chevron 63"/>
            <p:cNvSpPr/>
            <p:nvPr/>
          </p:nvSpPr>
          <p:spPr bwMode="auto">
            <a:xfrm>
              <a:off x="8873874" y="3307524"/>
              <a:ext cx="1606192" cy="490999"/>
            </a:xfrm>
            <a:prstGeom prst="chevron">
              <a:avLst>
                <a:gd name="adj" fmla="val 50000"/>
              </a:avLst>
            </a:prstGeom>
            <a:solidFill>
              <a:schemeClr val="accent6">
                <a:lumMod val="75000"/>
              </a:schemeClr>
            </a:solidFill>
            <a:ln w="12700" cap="flat" cmpd="sng" algn="ctr">
              <a:noFill/>
              <a:prstDash val="solid"/>
              <a:miter lim="800000"/>
            </a:ln>
            <a:effectLst/>
          </p:spPr>
          <p:txBody>
            <a:bodyPr lIns="0" tIns="0" rIns="0" bIns="0" rtlCol="0" anchor="t"/>
            <a:lstStyle/>
            <a:p>
              <a:pPr algn="ctr" defTabSz="914377">
                <a:defRPr/>
              </a:pPr>
              <a:r>
                <a:rPr lang="fr-FR" sz="1100" b="1">
                  <a:solidFill>
                    <a:schemeClr val="bg1"/>
                  </a:solidFill>
                  <a:latin typeface="Marianne"/>
                </a:rPr>
                <a:t>Fin de vie</a:t>
              </a:r>
              <a:endParaRPr/>
            </a:p>
          </p:txBody>
        </p:sp>
        <p:sp>
          <p:nvSpPr>
            <p:cNvPr id="52" name="ZoneTexte 51"/>
            <p:cNvSpPr txBox="1"/>
            <p:nvPr/>
          </p:nvSpPr>
          <p:spPr bwMode="auto">
            <a:xfrm>
              <a:off x="4477504" y="3806807"/>
              <a:ext cx="3351772" cy="244935"/>
            </a:xfrm>
            <a:prstGeom prst="rect">
              <a:avLst/>
            </a:prstGeom>
            <a:noFill/>
          </p:spPr>
          <p:txBody>
            <a:bodyPr wrap="square" rtlCol="0">
              <a:spAutoFit/>
            </a:bodyPr>
            <a:lstStyle/>
            <a:p>
              <a:pPr>
                <a:defRPr/>
              </a:pPr>
              <a:r>
                <a:rPr lang="fr-FR" sz="1000" i="1"/>
                <a:t>Au niveau national – Source Arcep x ADEME</a:t>
              </a:r>
              <a:endParaRPr lang="en-US" sz="1000" i="1"/>
            </a:p>
          </p:txBody>
        </p:sp>
        <p:sp>
          <p:nvSpPr>
            <p:cNvPr id="54" name="Rectangle : coins arrondis 53"/>
            <p:cNvSpPr/>
            <p:nvPr/>
          </p:nvSpPr>
          <p:spPr bwMode="auto">
            <a:xfrm>
              <a:off x="4877361" y="3533408"/>
              <a:ext cx="867304" cy="221019"/>
            </a:xfrm>
            <a:prstGeom prst="roundRect">
              <a:avLst>
                <a:gd name="adj"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100" b="1">
                  <a:solidFill>
                    <a:srgbClr val="2C3176"/>
                  </a:solidFill>
                </a:rPr>
                <a:t>78%</a:t>
              </a:r>
              <a:endParaRPr lang="en-US" sz="1100" b="1">
                <a:solidFill>
                  <a:srgbClr val="2C3176"/>
                </a:solidFill>
              </a:endParaRPr>
            </a:p>
          </p:txBody>
        </p:sp>
        <p:sp>
          <p:nvSpPr>
            <p:cNvPr id="55" name="Rectangle : coins arrondis 54"/>
            <p:cNvSpPr/>
            <p:nvPr/>
          </p:nvSpPr>
          <p:spPr bwMode="auto">
            <a:xfrm>
              <a:off x="7883024" y="3533406"/>
              <a:ext cx="867304" cy="221019"/>
            </a:xfrm>
            <a:prstGeom prst="roundRect">
              <a:avLst>
                <a:gd name="adj"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100" b="1">
                  <a:solidFill>
                    <a:srgbClr val="2C3176"/>
                  </a:solidFill>
                </a:rPr>
                <a:t>21%</a:t>
              </a:r>
              <a:endParaRPr lang="en-US" sz="1100" b="1">
                <a:solidFill>
                  <a:srgbClr val="2C3176"/>
                </a:solidFill>
              </a:endParaRPr>
            </a:p>
          </p:txBody>
        </p:sp>
        <p:sp>
          <p:nvSpPr>
            <p:cNvPr id="56" name="Rectangle : coins arrondis 55"/>
            <p:cNvSpPr/>
            <p:nvPr/>
          </p:nvSpPr>
          <p:spPr bwMode="auto">
            <a:xfrm>
              <a:off x="4856046" y="4415632"/>
              <a:ext cx="867304" cy="221019"/>
            </a:xfrm>
            <a:prstGeom prst="roundRect">
              <a:avLst>
                <a:gd name="adj"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100" b="1">
                  <a:solidFill>
                    <a:srgbClr val="2C3176"/>
                  </a:solidFill>
                </a:rPr>
                <a:t>51%</a:t>
              </a:r>
              <a:endParaRPr lang="en-US" sz="1100" b="1">
                <a:solidFill>
                  <a:srgbClr val="2C3176"/>
                </a:solidFill>
              </a:endParaRPr>
            </a:p>
          </p:txBody>
        </p:sp>
        <p:sp>
          <p:nvSpPr>
            <p:cNvPr id="57" name="Rectangle : coins arrondis 56"/>
            <p:cNvSpPr/>
            <p:nvPr/>
          </p:nvSpPr>
          <p:spPr bwMode="auto">
            <a:xfrm>
              <a:off x="7887090" y="4397384"/>
              <a:ext cx="867304" cy="221019"/>
            </a:xfrm>
            <a:prstGeom prst="roundRect">
              <a:avLst>
                <a:gd name="adj"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100" b="1">
                  <a:solidFill>
                    <a:srgbClr val="2C3176"/>
                  </a:solidFill>
                </a:rPr>
                <a:t>47%</a:t>
              </a:r>
              <a:endParaRPr lang="en-US" sz="1100" b="1">
                <a:solidFill>
                  <a:srgbClr val="2C3176"/>
                </a:solidFill>
              </a:endParaRPr>
            </a:p>
          </p:txBody>
        </p:sp>
        <p:sp>
          <p:nvSpPr>
            <p:cNvPr id="59" name="Rectangle : coins arrondis 58"/>
            <p:cNvSpPr/>
            <p:nvPr/>
          </p:nvSpPr>
          <p:spPr bwMode="auto">
            <a:xfrm>
              <a:off x="9329350" y="4410210"/>
              <a:ext cx="867304" cy="221019"/>
            </a:xfrm>
            <a:prstGeom prst="roundRect">
              <a:avLst>
                <a:gd name="adj"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100" b="1">
                  <a:solidFill>
                    <a:srgbClr val="2C3176"/>
                  </a:solidFill>
                </a:rPr>
                <a:t>1%</a:t>
              </a:r>
              <a:endParaRPr lang="en-US" sz="1100" b="1">
                <a:solidFill>
                  <a:srgbClr val="2C3176"/>
                </a:solidFill>
              </a:endParaRPr>
            </a:p>
          </p:txBody>
        </p:sp>
        <p:sp>
          <p:nvSpPr>
            <p:cNvPr id="60" name="Rectangle : coins arrondis 59"/>
            <p:cNvSpPr/>
            <p:nvPr/>
          </p:nvSpPr>
          <p:spPr bwMode="auto">
            <a:xfrm>
              <a:off x="6444830" y="4415632"/>
              <a:ext cx="867304" cy="221019"/>
            </a:xfrm>
            <a:prstGeom prst="roundRect">
              <a:avLst>
                <a:gd name="adj"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100" b="1">
                  <a:solidFill>
                    <a:srgbClr val="2C3176"/>
                  </a:solidFill>
                </a:rPr>
                <a:t>2%</a:t>
              </a:r>
              <a:endParaRPr lang="en-US" sz="1100" b="1">
                <a:solidFill>
                  <a:srgbClr val="2C3176"/>
                </a:solidFill>
              </a:endParaRPr>
            </a:p>
          </p:txBody>
        </p:sp>
        <p:sp>
          <p:nvSpPr>
            <p:cNvPr id="4" name="Rectangle : coins arrondis 53"/>
            <p:cNvSpPr/>
            <p:nvPr/>
          </p:nvSpPr>
          <p:spPr bwMode="auto">
            <a:xfrm>
              <a:off x="6356364" y="3533406"/>
              <a:ext cx="867304" cy="221019"/>
            </a:xfrm>
            <a:prstGeom prst="roundRect">
              <a:avLst>
                <a:gd name="adj"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100" b="1">
                  <a:solidFill>
                    <a:srgbClr val="2C3176"/>
                  </a:solidFill>
                </a:rPr>
                <a:t>≈ 0%</a:t>
              </a:r>
              <a:endParaRPr lang="en-US" sz="1100" b="1">
                <a:solidFill>
                  <a:srgbClr val="2C3176"/>
                </a:solidFill>
              </a:endParaRPr>
            </a:p>
          </p:txBody>
        </p:sp>
        <p:sp>
          <p:nvSpPr>
            <p:cNvPr id="6" name="Rectangle : coins arrondis 53"/>
            <p:cNvSpPr/>
            <p:nvPr/>
          </p:nvSpPr>
          <p:spPr bwMode="auto">
            <a:xfrm>
              <a:off x="9243318" y="3533408"/>
              <a:ext cx="867304" cy="221019"/>
            </a:xfrm>
            <a:prstGeom prst="roundRect">
              <a:avLst>
                <a:gd name="adj"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100" b="1">
                  <a:solidFill>
                    <a:srgbClr val="2C3176"/>
                  </a:solidFill>
                </a:rPr>
                <a:t>≈ 0%</a:t>
              </a:r>
              <a:endParaRPr lang="en-US" sz="1100" b="1">
                <a:solidFill>
                  <a:srgbClr val="2C3176"/>
                </a:solidFill>
              </a:endParaRPr>
            </a:p>
          </p:txBody>
        </p:sp>
      </p:grpSp>
      <p:sp>
        <p:nvSpPr>
          <p:cNvPr id="83" name="Rectangle 82"/>
          <p:cNvSpPr/>
          <p:nvPr/>
        </p:nvSpPr>
        <p:spPr bwMode="auto">
          <a:xfrm>
            <a:off x="1491449" y="2418575"/>
            <a:ext cx="11961115" cy="2162796"/>
          </a:xfrm>
          <a:prstGeom prst="rect">
            <a:avLst/>
          </a:prstGeom>
          <a:noFill/>
          <a:ln w="12700" cap="flat" cmpd="sng" algn="ctr">
            <a:solidFill>
              <a:srgbClr val="00B2A2"/>
            </a:solidFill>
            <a:prstDash val="sysDash"/>
            <a:miter lim="800000"/>
          </a:ln>
          <a:effectLst/>
        </p:spPr>
        <p:txBody>
          <a:bodyPr rtlCol="0" anchor="ctr"/>
          <a:lstStyle/>
          <a:p>
            <a:pPr algn="ctr" defTabSz="914377">
              <a:defRPr/>
            </a:pPr>
            <a:endParaRPr lang="fr-FR">
              <a:solidFill>
                <a:srgbClr val="274084"/>
              </a:solidFill>
              <a:latin typeface="Marianne"/>
            </a:endParaRPr>
          </a:p>
        </p:txBody>
      </p:sp>
      <p:sp>
        <p:nvSpPr>
          <p:cNvPr id="86" name="Rectangle 85"/>
          <p:cNvSpPr/>
          <p:nvPr/>
        </p:nvSpPr>
        <p:spPr bwMode="auto">
          <a:xfrm>
            <a:off x="10398290" y="6629751"/>
            <a:ext cx="1008572" cy="377967"/>
          </a:xfrm>
          <a:prstGeom prst="rect">
            <a:avLst/>
          </a:prstGeom>
          <a:solidFill>
            <a:srgbClr val="FFFFFF"/>
          </a:solidFill>
          <a:ln>
            <a:solidFill>
              <a:srgbClr val="2C3176"/>
            </a:solidFill>
          </a:ln>
        </p:spPr>
        <p:txBody>
          <a:bodyPr wrap="square" anchor="ctr">
            <a:noAutofit/>
          </a:bodyPr>
          <a:lstStyle/>
          <a:p>
            <a:pPr algn="ctr" defTabSz="914377">
              <a:defRPr/>
            </a:pPr>
            <a:r>
              <a:rPr lang="fr-FR" sz="1100" b="1">
                <a:solidFill>
                  <a:srgbClr val="274084"/>
                </a:solidFill>
                <a:latin typeface="Marianne"/>
              </a:rPr>
              <a:t>Énergie</a:t>
            </a:r>
            <a:endParaRPr/>
          </a:p>
        </p:txBody>
      </p:sp>
      <p:sp>
        <p:nvSpPr>
          <p:cNvPr id="87" name="Rectangle 86"/>
          <p:cNvSpPr/>
          <p:nvPr/>
        </p:nvSpPr>
        <p:spPr bwMode="auto">
          <a:xfrm>
            <a:off x="9328535" y="6629753"/>
            <a:ext cx="1008572" cy="377967"/>
          </a:xfrm>
          <a:prstGeom prst="rect">
            <a:avLst/>
          </a:prstGeom>
          <a:solidFill>
            <a:srgbClr val="FFFFFF"/>
          </a:solidFill>
          <a:ln>
            <a:solidFill>
              <a:srgbClr val="2C3176"/>
            </a:solidFill>
          </a:ln>
        </p:spPr>
        <p:txBody>
          <a:bodyPr wrap="square" anchor="ctr">
            <a:noAutofit/>
          </a:bodyPr>
          <a:lstStyle/>
          <a:p>
            <a:pPr algn="ctr" defTabSz="914377">
              <a:defRPr/>
            </a:pPr>
            <a:r>
              <a:rPr lang="fr-FR" sz="1100" b="1">
                <a:solidFill>
                  <a:srgbClr val="274084"/>
                </a:solidFill>
                <a:latin typeface="Marianne"/>
              </a:rPr>
              <a:t>Carbone</a:t>
            </a:r>
            <a:endParaRPr/>
          </a:p>
        </p:txBody>
      </p:sp>
      <p:sp>
        <p:nvSpPr>
          <p:cNvPr id="88" name="Rectangle 87"/>
          <p:cNvSpPr/>
          <p:nvPr/>
        </p:nvSpPr>
        <p:spPr bwMode="auto">
          <a:xfrm>
            <a:off x="11471127" y="6629750"/>
            <a:ext cx="1008572" cy="377967"/>
          </a:xfrm>
          <a:prstGeom prst="rect">
            <a:avLst/>
          </a:prstGeom>
          <a:solidFill>
            <a:srgbClr val="FFFFFF"/>
          </a:solidFill>
          <a:ln>
            <a:solidFill>
              <a:srgbClr val="2C3176"/>
            </a:solidFill>
          </a:ln>
        </p:spPr>
        <p:txBody>
          <a:bodyPr wrap="square" anchor="ctr">
            <a:noAutofit/>
          </a:bodyPr>
          <a:lstStyle/>
          <a:p>
            <a:pPr algn="ctr" defTabSz="914377">
              <a:defRPr/>
            </a:pPr>
            <a:r>
              <a:rPr lang="fr-FR" sz="1100" b="1">
                <a:solidFill>
                  <a:srgbClr val="274084"/>
                </a:solidFill>
                <a:latin typeface="Marianne"/>
              </a:rPr>
              <a:t>Eau</a:t>
            </a:r>
            <a:endParaRPr/>
          </a:p>
        </p:txBody>
      </p:sp>
      <p:sp>
        <p:nvSpPr>
          <p:cNvPr id="89" name="Rectangle 88"/>
          <p:cNvSpPr/>
          <p:nvPr/>
        </p:nvSpPr>
        <p:spPr bwMode="auto">
          <a:xfrm>
            <a:off x="12543965" y="6632986"/>
            <a:ext cx="1648179" cy="377967"/>
          </a:xfrm>
          <a:prstGeom prst="rect">
            <a:avLst/>
          </a:prstGeom>
          <a:solidFill>
            <a:srgbClr val="FFFFFF"/>
          </a:solidFill>
          <a:ln>
            <a:solidFill>
              <a:srgbClr val="2C3176"/>
            </a:solidFill>
          </a:ln>
        </p:spPr>
        <p:txBody>
          <a:bodyPr wrap="square" anchor="ctr">
            <a:noAutofit/>
          </a:bodyPr>
          <a:lstStyle/>
          <a:p>
            <a:pPr algn="ctr" defTabSz="914377">
              <a:defRPr/>
            </a:pPr>
            <a:r>
              <a:rPr lang="fr-FR" sz="1100" b="1">
                <a:solidFill>
                  <a:srgbClr val="274084"/>
                </a:solidFill>
                <a:latin typeface="Marianne"/>
              </a:rPr>
              <a:t>Ressources, minéraux et métaux</a:t>
            </a:r>
            <a:endParaRPr/>
          </a:p>
        </p:txBody>
      </p:sp>
      <p:pic>
        <p:nvPicPr>
          <p:cNvPr id="99" name="Image 98"/>
          <p:cNvPicPr>
            <a:picLocks noChangeAspect="1"/>
          </p:cNvPicPr>
          <p:nvPr/>
        </p:nvPicPr>
        <p:blipFill>
          <a:blip r:embed="rId9"/>
          <a:stretch/>
        </p:blipFill>
        <p:spPr bwMode="auto">
          <a:xfrm>
            <a:off x="9589668" y="6268357"/>
            <a:ext cx="478027" cy="478027"/>
          </a:xfrm>
          <a:prstGeom prst="rect">
            <a:avLst/>
          </a:prstGeom>
        </p:spPr>
      </p:pic>
      <p:pic>
        <p:nvPicPr>
          <p:cNvPr id="107" name="Image 106"/>
          <p:cNvPicPr>
            <a:picLocks noChangeAspect="1"/>
          </p:cNvPicPr>
          <p:nvPr/>
        </p:nvPicPr>
        <p:blipFill>
          <a:blip r:embed="rId10"/>
          <a:stretch/>
        </p:blipFill>
        <p:spPr bwMode="auto">
          <a:xfrm>
            <a:off x="10697429" y="6234331"/>
            <a:ext cx="478027" cy="478027"/>
          </a:xfrm>
          <a:prstGeom prst="rect">
            <a:avLst/>
          </a:prstGeom>
        </p:spPr>
      </p:pic>
      <p:pic>
        <p:nvPicPr>
          <p:cNvPr id="109" name="Image 108"/>
          <p:cNvPicPr>
            <a:picLocks noChangeAspect="1"/>
          </p:cNvPicPr>
          <p:nvPr/>
        </p:nvPicPr>
        <p:blipFill>
          <a:blip r:embed="rId11"/>
          <a:stretch/>
        </p:blipFill>
        <p:spPr bwMode="auto">
          <a:xfrm>
            <a:off x="11737456" y="6263093"/>
            <a:ext cx="478027" cy="478027"/>
          </a:xfrm>
          <a:prstGeom prst="rect">
            <a:avLst/>
          </a:prstGeom>
        </p:spPr>
      </p:pic>
      <p:pic>
        <p:nvPicPr>
          <p:cNvPr id="111" name="Image 110"/>
          <p:cNvPicPr>
            <a:picLocks noChangeAspect="1"/>
          </p:cNvPicPr>
          <p:nvPr/>
        </p:nvPicPr>
        <p:blipFill>
          <a:blip r:embed="rId12"/>
          <a:stretch/>
        </p:blipFill>
        <p:spPr bwMode="auto">
          <a:xfrm>
            <a:off x="13217222" y="6369173"/>
            <a:ext cx="326943" cy="326943"/>
          </a:xfrm>
          <a:prstGeom prst="rect">
            <a:avLst/>
          </a:prstGeom>
        </p:spPr>
      </p:pic>
      <p:sp>
        <p:nvSpPr>
          <p:cNvPr id="112" name="Rectangle 111"/>
          <p:cNvSpPr/>
          <p:nvPr/>
        </p:nvSpPr>
        <p:spPr bwMode="auto">
          <a:xfrm>
            <a:off x="2903702" y="7662141"/>
            <a:ext cx="11806598" cy="702616"/>
          </a:xfrm>
          <a:prstGeom prst="rect">
            <a:avLst/>
          </a:prstGeom>
          <a:solidFill>
            <a:srgbClr val="FFFFFF"/>
          </a:solidFill>
          <a:ln w="12700" cap="flat" cmpd="sng" algn="ctr">
            <a:solidFill>
              <a:srgbClr val="00B2A2"/>
            </a:solidFill>
            <a:prstDash val="sysDash"/>
            <a:miter lim="800000"/>
          </a:ln>
          <a:effectLst/>
        </p:spPr>
        <p:txBody>
          <a:bodyPr rtlCol="0" anchor="ctr"/>
          <a:lstStyle/>
          <a:p>
            <a:pPr algn="ctr" defTabSz="914377">
              <a:defRPr/>
            </a:pPr>
            <a:endParaRPr lang="fr-FR">
              <a:solidFill>
                <a:srgbClr val="274084"/>
              </a:solidFill>
              <a:latin typeface="Marianne"/>
            </a:endParaRPr>
          </a:p>
        </p:txBody>
      </p:sp>
      <p:sp>
        <p:nvSpPr>
          <p:cNvPr id="90" name="Rectangle 89"/>
          <p:cNvSpPr/>
          <p:nvPr/>
        </p:nvSpPr>
        <p:spPr bwMode="auto">
          <a:xfrm>
            <a:off x="9069364" y="7796589"/>
            <a:ext cx="5899733" cy="441339"/>
          </a:xfrm>
          <a:prstGeom prst="rect">
            <a:avLst/>
          </a:prstGeom>
          <a:noFill/>
        </p:spPr>
        <p:txBody>
          <a:bodyPr wrap="square">
            <a:spAutoFit/>
          </a:bodyPr>
          <a:lstStyle/>
          <a:p>
            <a:pPr defTabSz="914377">
              <a:lnSpc>
                <a:spcPct val="80000"/>
              </a:lnSpc>
              <a:defRPr/>
            </a:pPr>
            <a:r>
              <a:rPr lang="fr-FR" sz="1400" b="1">
                <a:solidFill>
                  <a:srgbClr val="274084"/>
                </a:solidFill>
                <a:ea typeface="Verdana"/>
              </a:rPr>
              <a:t>Le numérique n’a pas uniquement des impacts environnementaux, il y a également d’autres enjeux à prendre en compte.</a:t>
            </a:r>
            <a:endParaRPr lang="en-US" sz="1400">
              <a:solidFill>
                <a:srgbClr val="2C3176"/>
              </a:solidFill>
            </a:endParaRPr>
          </a:p>
        </p:txBody>
      </p:sp>
      <p:sp>
        <p:nvSpPr>
          <p:cNvPr id="94" name="Rectangle 93"/>
          <p:cNvSpPr/>
          <p:nvPr/>
        </p:nvSpPr>
        <p:spPr bwMode="auto">
          <a:xfrm>
            <a:off x="3159697" y="7832280"/>
            <a:ext cx="1418667" cy="369961"/>
          </a:xfrm>
          <a:prstGeom prst="rect">
            <a:avLst/>
          </a:prstGeom>
          <a:solidFill>
            <a:schemeClr val="bg1">
              <a:lumMod val="75000"/>
            </a:schemeClr>
          </a:solidFill>
        </p:spPr>
        <p:txBody>
          <a:bodyPr wrap="square" anchor="ctr">
            <a:noAutofit/>
          </a:bodyPr>
          <a:lstStyle/>
          <a:p>
            <a:pPr algn="ctr" defTabSz="914377">
              <a:defRPr/>
            </a:pPr>
            <a:r>
              <a:rPr lang="fr-FR" sz="1100" b="1">
                <a:solidFill>
                  <a:srgbClr val="274084"/>
                </a:solidFill>
                <a:latin typeface="Marianne"/>
              </a:rPr>
              <a:t>Accessibilité</a:t>
            </a:r>
            <a:endParaRPr/>
          </a:p>
        </p:txBody>
      </p:sp>
      <p:sp>
        <p:nvSpPr>
          <p:cNvPr id="95" name="Rectangle 94"/>
          <p:cNvSpPr/>
          <p:nvPr/>
        </p:nvSpPr>
        <p:spPr bwMode="auto">
          <a:xfrm>
            <a:off x="4637113" y="7832280"/>
            <a:ext cx="1418667" cy="369961"/>
          </a:xfrm>
          <a:prstGeom prst="rect">
            <a:avLst/>
          </a:prstGeom>
          <a:solidFill>
            <a:schemeClr val="bg1">
              <a:lumMod val="75000"/>
            </a:schemeClr>
          </a:solidFill>
        </p:spPr>
        <p:txBody>
          <a:bodyPr wrap="square" anchor="ctr">
            <a:noAutofit/>
          </a:bodyPr>
          <a:lstStyle/>
          <a:p>
            <a:pPr algn="ctr" defTabSz="914377">
              <a:defRPr/>
            </a:pPr>
            <a:r>
              <a:rPr lang="fr-FR" sz="1100" b="1">
                <a:solidFill>
                  <a:srgbClr val="274084"/>
                </a:solidFill>
                <a:latin typeface="Marianne"/>
              </a:rPr>
              <a:t>Inclusion</a:t>
            </a:r>
            <a:endParaRPr/>
          </a:p>
        </p:txBody>
      </p:sp>
      <p:sp>
        <p:nvSpPr>
          <p:cNvPr id="96" name="Rectangle 95"/>
          <p:cNvSpPr/>
          <p:nvPr/>
        </p:nvSpPr>
        <p:spPr bwMode="auto">
          <a:xfrm>
            <a:off x="6114529" y="7832280"/>
            <a:ext cx="1418667" cy="369961"/>
          </a:xfrm>
          <a:prstGeom prst="rect">
            <a:avLst/>
          </a:prstGeom>
          <a:solidFill>
            <a:schemeClr val="bg1">
              <a:lumMod val="75000"/>
            </a:schemeClr>
          </a:solidFill>
        </p:spPr>
        <p:txBody>
          <a:bodyPr wrap="square" anchor="ctr">
            <a:noAutofit/>
          </a:bodyPr>
          <a:lstStyle/>
          <a:p>
            <a:pPr algn="ctr" defTabSz="914377">
              <a:defRPr/>
            </a:pPr>
            <a:r>
              <a:rPr lang="fr-FR" sz="1100" b="1">
                <a:solidFill>
                  <a:srgbClr val="274084"/>
                </a:solidFill>
                <a:latin typeface="Marianne"/>
              </a:rPr>
              <a:t>Diversité</a:t>
            </a:r>
            <a:endParaRPr/>
          </a:p>
        </p:txBody>
      </p:sp>
      <p:sp>
        <p:nvSpPr>
          <p:cNvPr id="97" name="Rectangle 96"/>
          <p:cNvSpPr/>
          <p:nvPr/>
        </p:nvSpPr>
        <p:spPr bwMode="auto">
          <a:xfrm>
            <a:off x="7591947" y="7832280"/>
            <a:ext cx="1418667" cy="369961"/>
          </a:xfrm>
          <a:prstGeom prst="rect">
            <a:avLst/>
          </a:prstGeom>
          <a:solidFill>
            <a:schemeClr val="bg1">
              <a:lumMod val="75000"/>
            </a:schemeClr>
          </a:solidFill>
        </p:spPr>
        <p:txBody>
          <a:bodyPr wrap="square" anchor="ctr">
            <a:noAutofit/>
          </a:bodyPr>
          <a:lstStyle/>
          <a:p>
            <a:pPr algn="ctr" defTabSz="914377">
              <a:defRPr/>
            </a:pPr>
            <a:r>
              <a:rPr lang="fr-FR" sz="1100" b="1">
                <a:solidFill>
                  <a:srgbClr val="274084"/>
                </a:solidFill>
                <a:latin typeface="Marianne"/>
              </a:rPr>
              <a:t>Éthique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000518" y="471575"/>
            <a:ext cx="14254967" cy="1231106"/>
          </a:xfrm>
        </p:spPr>
        <p:txBody>
          <a:bodyPr/>
          <a:lstStyle/>
          <a:p>
            <a:pPr>
              <a:defRPr/>
            </a:pPr>
            <a:r>
              <a:rPr lang="fr-FR" sz="4000"/>
              <a:t>Les 7 dimensions du Numérique Responsable</a:t>
            </a:r>
            <a:br>
              <a:rPr lang="fr-FR" sz="4000"/>
            </a:br>
            <a:r>
              <a:rPr lang="fr-FR" sz="4000"/>
              <a:t>abordées au cours de cette démarche</a:t>
            </a:r>
            <a:endParaRPr lang="en-GB" sz="4000"/>
          </a:p>
        </p:txBody>
      </p:sp>
      <p:sp>
        <p:nvSpPr>
          <p:cNvPr id="23" name="object 23"/>
          <p:cNvSpPr/>
          <p:nvPr/>
        </p:nvSpPr>
        <p:spPr bwMode="auto">
          <a:xfrm>
            <a:off x="13452564" y="0"/>
            <a:ext cx="2803525" cy="2910205"/>
          </a:xfrm>
          <a:custGeom>
            <a:avLst/>
            <a:gdLst/>
            <a:ahLst/>
            <a:cxnLst/>
            <a:rect l="l" t="t" r="r" b="b"/>
            <a:pathLst>
              <a:path w="2803525" h="2910205" extrusionOk="0">
                <a:moveTo>
                  <a:pt x="2803437" y="0"/>
                </a:moveTo>
                <a:lnTo>
                  <a:pt x="0" y="0"/>
                </a:lnTo>
                <a:lnTo>
                  <a:pt x="0" y="761610"/>
                </a:lnTo>
                <a:lnTo>
                  <a:pt x="1969173" y="889473"/>
                </a:lnTo>
                <a:lnTo>
                  <a:pt x="1969173" y="2909866"/>
                </a:lnTo>
                <a:lnTo>
                  <a:pt x="2803437" y="2909866"/>
                </a:lnTo>
                <a:lnTo>
                  <a:pt x="2803437" y="0"/>
                </a:lnTo>
                <a:close/>
              </a:path>
            </a:pathLst>
          </a:custGeom>
          <a:solidFill>
            <a:srgbClr val="FCCD00"/>
          </a:solidFill>
        </p:spPr>
        <p:txBody>
          <a:bodyPr wrap="square" lIns="0" tIns="0" rIns="0" bIns="0" rtlCol="0"/>
          <a:lstStyle/>
          <a:p>
            <a:pPr defTabSz="914377">
              <a:defRPr/>
            </a:pPr>
            <a:endParaRPr>
              <a:solidFill>
                <a:prstClr val="black"/>
              </a:solidFill>
              <a:latin typeface="Marianne"/>
            </a:endParaRPr>
          </a:p>
        </p:txBody>
      </p:sp>
      <p:sp>
        <p:nvSpPr>
          <p:cNvPr id="24" name="object 24"/>
          <p:cNvSpPr/>
          <p:nvPr/>
        </p:nvSpPr>
        <p:spPr bwMode="auto">
          <a:xfrm>
            <a:off x="0" y="6325403"/>
            <a:ext cx="2849880" cy="2818765"/>
          </a:xfrm>
          <a:custGeom>
            <a:avLst/>
            <a:gdLst/>
            <a:ahLst/>
            <a:cxnLst/>
            <a:rect l="l" t="t" r="r" b="b"/>
            <a:pathLst>
              <a:path w="2849880" h="2818765" extrusionOk="0">
                <a:moveTo>
                  <a:pt x="880637" y="0"/>
                </a:moveTo>
                <a:lnTo>
                  <a:pt x="0" y="0"/>
                </a:lnTo>
                <a:lnTo>
                  <a:pt x="0" y="2818584"/>
                </a:lnTo>
                <a:lnTo>
                  <a:pt x="2849810" y="2818584"/>
                </a:lnTo>
                <a:lnTo>
                  <a:pt x="2849810" y="2148255"/>
                </a:lnTo>
                <a:lnTo>
                  <a:pt x="880637" y="2020392"/>
                </a:lnTo>
                <a:lnTo>
                  <a:pt x="880637" y="0"/>
                </a:lnTo>
                <a:close/>
              </a:path>
            </a:pathLst>
          </a:custGeom>
          <a:solidFill>
            <a:srgbClr val="06806C"/>
          </a:solidFill>
        </p:spPr>
        <p:txBody>
          <a:bodyPr wrap="square" lIns="0" tIns="0" rIns="0" bIns="0" rtlCol="0"/>
          <a:lstStyle/>
          <a:p>
            <a:pPr defTabSz="914377">
              <a:defRPr/>
            </a:pPr>
            <a:endParaRPr>
              <a:solidFill>
                <a:prstClr val="black"/>
              </a:solidFill>
              <a:latin typeface="Marianne"/>
            </a:endParaRPr>
          </a:p>
        </p:txBody>
      </p:sp>
      <p:pic>
        <p:nvPicPr>
          <p:cNvPr id="26" name="Image 25"/>
          <p:cNvPicPr>
            <a:picLocks noChangeAspect="1"/>
          </p:cNvPicPr>
          <p:nvPr/>
        </p:nvPicPr>
        <p:blipFill>
          <a:blip r:embed="rId3"/>
          <a:stretch/>
        </p:blipFill>
        <p:spPr bwMode="auto">
          <a:xfrm>
            <a:off x="15261844" y="6179913"/>
            <a:ext cx="1277112" cy="1676400"/>
          </a:xfrm>
          <a:prstGeom prst="rect">
            <a:avLst/>
          </a:prstGeom>
        </p:spPr>
      </p:pic>
      <p:graphicFrame>
        <p:nvGraphicFramePr>
          <p:cNvPr id="8" name="Tableau 4"/>
          <p:cNvGraphicFramePr>
            <a:graphicFrameLocks noGrp="1"/>
          </p:cNvGraphicFramePr>
          <p:nvPr/>
        </p:nvGraphicFramePr>
        <p:xfrm>
          <a:off x="2175340" y="2159444"/>
          <a:ext cx="11905319" cy="6023040"/>
        </p:xfrm>
        <a:graphic>
          <a:graphicData uri="http://schemas.openxmlformats.org/drawingml/2006/table">
            <a:tbl>
              <a:tblPr firstRow="1" bandRow="1">
                <a:tableStyleId>{58809A9A-8CBC-E5C2-E8F5-B7E61EB15471}</a:tableStyleId>
              </a:tblPr>
              <a:tblGrid>
                <a:gridCol w="2701029">
                  <a:extLst>
                    <a:ext uri="{9D8B030D-6E8A-4147-A177-3AD203B41FA5}">
                      <a16:colId xmlns:a16="http://schemas.microsoft.com/office/drawing/2014/main" val="20000"/>
                    </a:ext>
                  </a:extLst>
                </a:gridCol>
                <a:gridCol w="9204290">
                  <a:extLst>
                    <a:ext uri="{9D8B030D-6E8A-4147-A177-3AD203B41FA5}">
                      <a16:colId xmlns:a16="http://schemas.microsoft.com/office/drawing/2014/main" val="20001"/>
                    </a:ext>
                  </a:extLst>
                </a:gridCol>
              </a:tblGrid>
              <a:tr h="278873">
                <a:tc>
                  <a:txBody>
                    <a:bodyPr/>
                    <a:lstStyle/>
                    <a:p>
                      <a:pPr>
                        <a:defRPr/>
                      </a:pPr>
                      <a:r>
                        <a:rPr lang="fr-FR" sz="2000" b="1"/>
                        <a:t>Dimension</a:t>
                      </a:r>
                      <a:endParaRPr lang="en-US" sz="2000" b="1"/>
                    </a:p>
                  </a:txBody>
                  <a:tcPr>
                    <a:lnB w="57150" algn="ctr">
                      <a:solidFill>
                        <a:srgbClr val="2C3176"/>
                      </a:solidFill>
                    </a:lnB>
                  </a:tcPr>
                </a:tc>
                <a:tc>
                  <a:txBody>
                    <a:bodyPr/>
                    <a:lstStyle/>
                    <a:p>
                      <a:pPr>
                        <a:defRPr/>
                      </a:pPr>
                      <a:r>
                        <a:rPr lang="fr-FR" sz="2000" b="1"/>
                        <a:t>Description</a:t>
                      </a:r>
                      <a:endParaRPr lang="en-US" sz="2000" b="1"/>
                    </a:p>
                  </a:txBody>
                  <a:tcPr>
                    <a:lnB w="57150" algn="ctr">
                      <a:solidFill>
                        <a:srgbClr val="2C3176"/>
                      </a:solidFill>
                    </a:lnB>
                  </a:tcPr>
                </a:tc>
                <a:extLst>
                  <a:ext uri="{0D108BD9-81ED-4DB2-BD59-A6C34878D82A}">
                    <a16:rowId xmlns:a16="http://schemas.microsoft.com/office/drawing/2014/main" val="10000"/>
                  </a:ext>
                </a:extLst>
              </a:tr>
              <a:tr h="535550">
                <a:tc>
                  <a:txBody>
                    <a:bodyPr/>
                    <a:lstStyle/>
                    <a:p>
                      <a:pPr>
                        <a:defRPr/>
                      </a:pPr>
                      <a:r>
                        <a:rPr lang="fr-FR" sz="1800" b="1"/>
                        <a:t>Stratégie et gouvernance</a:t>
                      </a:r>
                      <a:endParaRPr lang="en-US" sz="1800" b="1">
                        <a:latin typeface="Marianne"/>
                      </a:endParaRPr>
                    </a:p>
                  </a:txBody>
                  <a:tcPr marT="108000" marB="108000" anchor="ctr">
                    <a:lnT w="57150" algn="ctr">
                      <a:solidFill>
                        <a:srgbClr val="2C3176"/>
                      </a:solidFill>
                    </a:lnT>
                    <a:lnB w="19050" algn="ctr">
                      <a:solidFill>
                        <a:srgbClr val="2C3176"/>
                      </a:solidFill>
                    </a:lnB>
                  </a:tcPr>
                </a:tc>
                <a:tc>
                  <a:txBody>
                    <a:bodyPr/>
                    <a:lstStyle/>
                    <a:p>
                      <a:pPr>
                        <a:defRPr/>
                      </a:pPr>
                      <a:r>
                        <a:rPr lang="fr-FR" sz="1800"/>
                        <a:t>La définition d’une stratégie Numérique responsable incluant des ambitions, des indicateurs de suivi, une feuille de route et une gouvernance</a:t>
                      </a:r>
                      <a:endParaRPr lang="en-US" sz="1800">
                        <a:latin typeface="Marianne"/>
                      </a:endParaRPr>
                    </a:p>
                  </a:txBody>
                  <a:tcPr marT="108000" marB="108000" anchor="ctr">
                    <a:lnT w="57150" algn="ctr">
                      <a:solidFill>
                        <a:srgbClr val="2C3176"/>
                      </a:solidFill>
                    </a:lnT>
                    <a:lnB w="19050" algn="ctr">
                      <a:solidFill>
                        <a:srgbClr val="2C3176"/>
                      </a:solidFill>
                    </a:lnB>
                  </a:tcPr>
                </a:tc>
                <a:extLst>
                  <a:ext uri="{0D108BD9-81ED-4DB2-BD59-A6C34878D82A}">
                    <a16:rowId xmlns:a16="http://schemas.microsoft.com/office/drawing/2014/main" val="10001"/>
                  </a:ext>
                </a:extLst>
              </a:tr>
              <a:tr h="278873">
                <a:tc>
                  <a:txBody>
                    <a:bodyPr/>
                    <a:lstStyle/>
                    <a:p>
                      <a:pPr>
                        <a:defRPr/>
                      </a:pPr>
                      <a:r>
                        <a:rPr lang="fr-FR" sz="1800" b="1"/>
                        <a:t>Mesure</a:t>
                      </a:r>
                      <a:endParaRPr lang="en-US" sz="1800" b="1">
                        <a:latin typeface="Marianne"/>
                      </a:endParaRPr>
                    </a:p>
                  </a:txBody>
                  <a:tcPr marT="108000" marB="108000" anchor="ctr">
                    <a:lnT w="19050" algn="ctr">
                      <a:solidFill>
                        <a:srgbClr val="2C3176"/>
                      </a:solidFill>
                    </a:lnT>
                    <a:lnB w="19050" algn="ctr">
                      <a:solidFill>
                        <a:srgbClr val="2C3176"/>
                      </a:solidFill>
                    </a:lnB>
                  </a:tcPr>
                </a:tc>
                <a:tc>
                  <a:txBody>
                    <a:bodyPr/>
                    <a:lstStyle/>
                    <a:p>
                      <a:pPr>
                        <a:defRPr/>
                      </a:pPr>
                      <a:r>
                        <a:rPr lang="fr-FR" sz="1800"/>
                        <a:t>La mesure quantitative des impacts environnementaux du numérique : les équipements utilisateurs, les centres de données, les applications, les réseaux,…</a:t>
                      </a:r>
                      <a:endParaRPr lang="en-US" sz="1800">
                        <a:latin typeface="Marianne"/>
                      </a:endParaRPr>
                    </a:p>
                  </a:txBody>
                  <a:tcPr marT="108000" marB="108000" anchor="ctr">
                    <a:lnT w="19050" algn="ctr">
                      <a:solidFill>
                        <a:srgbClr val="2C3176"/>
                      </a:solidFill>
                    </a:lnT>
                    <a:lnB w="19050" algn="ctr">
                      <a:solidFill>
                        <a:srgbClr val="2C3176"/>
                      </a:solidFill>
                    </a:lnB>
                  </a:tcPr>
                </a:tc>
                <a:extLst>
                  <a:ext uri="{0D108BD9-81ED-4DB2-BD59-A6C34878D82A}">
                    <a16:rowId xmlns:a16="http://schemas.microsoft.com/office/drawing/2014/main" val="10002"/>
                  </a:ext>
                </a:extLst>
              </a:tr>
              <a:tr h="389656">
                <a:tc>
                  <a:txBody>
                    <a:bodyPr/>
                    <a:lstStyle/>
                    <a:p>
                      <a:pPr>
                        <a:defRPr/>
                      </a:pPr>
                      <a:r>
                        <a:rPr lang="fr-FR" sz="1800" b="1"/>
                        <a:t>Achat</a:t>
                      </a:r>
                      <a:endParaRPr lang="en-US" sz="1800" b="1">
                        <a:latin typeface="Marianne"/>
                      </a:endParaRPr>
                    </a:p>
                  </a:txBody>
                  <a:tcPr marT="108000" marB="108000" anchor="ctr">
                    <a:lnT w="19050" algn="ctr">
                      <a:solidFill>
                        <a:srgbClr val="2C3176"/>
                      </a:solidFill>
                    </a:lnT>
                    <a:lnB w="19050" algn="ctr">
                      <a:solidFill>
                        <a:srgbClr val="2C3176"/>
                      </a:solidFill>
                    </a:lnB>
                  </a:tcPr>
                </a:tc>
                <a:tc>
                  <a:txBody>
                    <a:bodyPr/>
                    <a:lstStyle/>
                    <a:p>
                      <a:pPr>
                        <a:defRPr/>
                      </a:pPr>
                      <a:r>
                        <a:rPr lang="fr-FR" sz="1800" b="0">
                          <a:solidFill>
                            <a:schemeClr val="tx1"/>
                          </a:solidFill>
                        </a:rPr>
                        <a:t>L’achat responsable d’équipements informatiques : les équipements reconditionnés, l’inclusion de clauses environnementales dans les marchés, la location d’équipements,…</a:t>
                      </a:r>
                      <a:endParaRPr lang="en-US" sz="1800">
                        <a:latin typeface="Marianne"/>
                      </a:endParaRPr>
                    </a:p>
                  </a:txBody>
                  <a:tcPr marT="108000" marB="108000" anchor="ctr">
                    <a:lnT w="19050" algn="ctr">
                      <a:solidFill>
                        <a:srgbClr val="2C3176"/>
                      </a:solidFill>
                    </a:lnT>
                    <a:lnB w="19050" algn="ctr">
                      <a:solidFill>
                        <a:srgbClr val="2C3176"/>
                      </a:solidFill>
                    </a:lnB>
                  </a:tcPr>
                </a:tc>
                <a:extLst>
                  <a:ext uri="{0D108BD9-81ED-4DB2-BD59-A6C34878D82A}">
                    <a16:rowId xmlns:a16="http://schemas.microsoft.com/office/drawing/2014/main" val="10003"/>
                  </a:ext>
                </a:extLst>
              </a:tr>
              <a:tr h="278873">
                <a:tc>
                  <a:txBody>
                    <a:bodyPr/>
                    <a:lstStyle/>
                    <a:p>
                      <a:pPr>
                        <a:defRPr/>
                      </a:pPr>
                      <a:r>
                        <a:rPr lang="fr-FR" sz="1800" b="1"/>
                        <a:t>Transformation du numérique</a:t>
                      </a:r>
                      <a:endParaRPr lang="en-US" sz="1800" b="1">
                        <a:latin typeface="Marianne"/>
                      </a:endParaRPr>
                    </a:p>
                  </a:txBody>
                  <a:tcPr marT="108000" marB="108000" anchor="ctr">
                    <a:lnT w="19050" algn="ctr">
                      <a:solidFill>
                        <a:srgbClr val="2C3176"/>
                      </a:solidFill>
                    </a:lnT>
                    <a:lnB w="19050" algn="ctr">
                      <a:solidFill>
                        <a:srgbClr val="2C3176"/>
                      </a:solidFill>
                    </a:lnB>
                  </a:tcPr>
                </a:tc>
                <a:tc>
                  <a:txBody>
                    <a:bodyPr/>
                    <a:lstStyle/>
                    <a:p>
                      <a:pPr>
                        <a:defRPr/>
                      </a:pPr>
                      <a:r>
                        <a:rPr lang="fr-FR" sz="1800"/>
                        <a:t>La conception et la gestion responsable des services numériques : l’éco-conception, l’application de bonnes pratiques Numérique responsable dans la gestion du numérique, des centres de données et des réseaux</a:t>
                      </a:r>
                      <a:endParaRPr lang="en-US" sz="1800">
                        <a:latin typeface="Marianne"/>
                      </a:endParaRPr>
                    </a:p>
                  </a:txBody>
                  <a:tcPr marT="108000" marB="108000" anchor="ctr">
                    <a:lnT w="19050" algn="ctr">
                      <a:solidFill>
                        <a:srgbClr val="2C3176"/>
                      </a:solidFill>
                    </a:lnT>
                    <a:lnB w="19050" algn="ctr">
                      <a:solidFill>
                        <a:srgbClr val="2C3176"/>
                      </a:solidFill>
                    </a:lnB>
                  </a:tcPr>
                </a:tc>
                <a:extLst>
                  <a:ext uri="{0D108BD9-81ED-4DB2-BD59-A6C34878D82A}">
                    <a16:rowId xmlns:a16="http://schemas.microsoft.com/office/drawing/2014/main" val="10004"/>
                  </a:ext>
                </a:extLst>
              </a:tr>
              <a:tr h="365261">
                <a:tc>
                  <a:txBody>
                    <a:bodyPr/>
                    <a:lstStyle/>
                    <a:p>
                      <a:pPr>
                        <a:defRPr/>
                      </a:pPr>
                      <a:r>
                        <a:rPr lang="fr-FR" sz="1800" b="1"/>
                        <a:t>DEEE et économie circulaire</a:t>
                      </a:r>
                      <a:endParaRPr lang="en-US" sz="1800" b="1">
                        <a:latin typeface="Marianne"/>
                      </a:endParaRPr>
                    </a:p>
                  </a:txBody>
                  <a:tcPr marT="108000" marB="108000" anchor="ctr">
                    <a:lnT w="19050" algn="ctr">
                      <a:solidFill>
                        <a:srgbClr val="2C3176"/>
                      </a:solidFill>
                    </a:lnT>
                    <a:lnB w="19050" algn="ctr">
                      <a:solidFill>
                        <a:srgbClr val="2C3176"/>
                      </a:solidFill>
                    </a:lnB>
                  </a:tcPr>
                </a:tc>
                <a:tc>
                  <a:txBody>
                    <a:bodyPr/>
                    <a:lstStyle/>
                    <a:p>
                      <a:pPr>
                        <a:defRPr/>
                      </a:pPr>
                      <a:r>
                        <a:rPr lang="fr-FR" sz="1800"/>
                        <a:t>La gestion responsable de la fin de vie des équipements informatiques : recyclage, filières de reconditionnement / réaffectation / réemploi / don… </a:t>
                      </a:r>
                      <a:endParaRPr lang="en-US" sz="1800">
                        <a:latin typeface="Marianne"/>
                      </a:endParaRPr>
                    </a:p>
                  </a:txBody>
                  <a:tcPr marT="108000" marB="108000" anchor="ctr">
                    <a:lnT w="19050" algn="ctr">
                      <a:solidFill>
                        <a:srgbClr val="2C3176"/>
                      </a:solidFill>
                    </a:lnT>
                    <a:lnB w="19050" algn="ctr">
                      <a:solidFill>
                        <a:srgbClr val="2C3176"/>
                      </a:solidFill>
                    </a:lnB>
                  </a:tcPr>
                </a:tc>
                <a:extLst>
                  <a:ext uri="{0D108BD9-81ED-4DB2-BD59-A6C34878D82A}">
                    <a16:rowId xmlns:a16="http://schemas.microsoft.com/office/drawing/2014/main" val="10005"/>
                  </a:ext>
                </a:extLst>
              </a:tr>
              <a:tr h="508757">
                <a:tc>
                  <a:txBody>
                    <a:bodyPr/>
                    <a:lstStyle/>
                    <a:p>
                      <a:pPr>
                        <a:defRPr/>
                      </a:pPr>
                      <a:r>
                        <a:rPr lang="fr-FR" sz="1800" b="1"/>
                        <a:t>Sensibilisation</a:t>
                      </a:r>
                      <a:endParaRPr lang="en-US" sz="1800" b="1">
                        <a:latin typeface="Marianne"/>
                      </a:endParaRPr>
                    </a:p>
                  </a:txBody>
                  <a:tcPr marT="108000" marB="108000" anchor="ctr">
                    <a:lnT w="19050" algn="ctr">
                      <a:solidFill>
                        <a:srgbClr val="2C3176"/>
                      </a:solidFill>
                    </a:lnT>
                    <a:lnB w="19050" algn="ctr">
                      <a:solidFill>
                        <a:srgbClr val="2C3176"/>
                      </a:solidFill>
                    </a:lnB>
                  </a:tcPr>
                </a:tc>
                <a:tc>
                  <a:txBody>
                    <a:bodyPr/>
                    <a:lstStyle/>
                    <a:p>
                      <a:pPr>
                        <a:defRPr/>
                      </a:pPr>
                      <a:r>
                        <a:rPr lang="fr-FR" sz="1800" b="0">
                          <a:solidFill>
                            <a:schemeClr val="tx1"/>
                          </a:solidFill>
                        </a:rPr>
                        <a:t>L’embarquement, la sensibilisation et la montée en compétences des citoyens, agents et élus au sujet du Numérique responsable</a:t>
                      </a:r>
                      <a:endParaRPr lang="en-US" sz="1800">
                        <a:latin typeface="Marianne"/>
                      </a:endParaRPr>
                    </a:p>
                  </a:txBody>
                  <a:tcPr marT="108000" marB="108000" anchor="ctr">
                    <a:lnT w="19050" algn="ctr">
                      <a:solidFill>
                        <a:srgbClr val="2C3176"/>
                      </a:solidFill>
                    </a:lnT>
                    <a:lnB w="19050" algn="ctr">
                      <a:solidFill>
                        <a:srgbClr val="2C3176"/>
                      </a:solidFill>
                    </a:lnB>
                  </a:tcPr>
                </a:tc>
                <a:extLst>
                  <a:ext uri="{0D108BD9-81ED-4DB2-BD59-A6C34878D82A}">
                    <a16:rowId xmlns:a16="http://schemas.microsoft.com/office/drawing/2014/main" val="10006"/>
                  </a:ext>
                </a:extLst>
              </a:tr>
              <a:tr h="508757">
                <a:tc>
                  <a:txBody>
                    <a:bodyPr/>
                    <a:lstStyle/>
                    <a:p>
                      <a:pPr>
                        <a:defRPr/>
                      </a:pPr>
                      <a:r>
                        <a:rPr lang="fr-FR" sz="1800" b="1"/>
                        <a:t>Le numérique pour un territoire éco-responsable</a:t>
                      </a:r>
                      <a:endParaRPr lang="en-US" sz="1800" b="1">
                        <a:latin typeface="Marianne"/>
                      </a:endParaRPr>
                    </a:p>
                  </a:txBody>
                  <a:tcPr marT="108000" marB="108000" anchor="ctr">
                    <a:lnT w="19050" algn="ctr">
                      <a:solidFill>
                        <a:srgbClr val="2C3176"/>
                      </a:solidFill>
                    </a:lnT>
                    <a:lnB w="19050" algn="ctr">
                      <a:solidFill>
                        <a:srgbClr val="2C3176"/>
                      </a:solidFill>
                    </a:lnB>
                  </a:tcPr>
                </a:tc>
                <a:tc>
                  <a:txBody>
                    <a:bodyPr/>
                    <a:lstStyle/>
                    <a:p>
                      <a:pPr>
                        <a:defRPr/>
                      </a:pPr>
                      <a:r>
                        <a:rPr lang="fr-FR" sz="1800" b="0">
                          <a:solidFill>
                            <a:schemeClr val="tx1"/>
                          </a:solidFill>
                        </a:rPr>
                        <a:t>La valorisation du numérique comme levier de la transition écologique </a:t>
                      </a:r>
                      <a:endParaRPr lang="en-US" sz="1800">
                        <a:latin typeface="Marianne"/>
                      </a:endParaRPr>
                    </a:p>
                  </a:txBody>
                  <a:tcPr marT="108000" marB="108000" anchor="ctr">
                    <a:lnT w="19050" algn="ctr">
                      <a:solidFill>
                        <a:srgbClr val="2C3176"/>
                      </a:solidFill>
                    </a:lnT>
                    <a:lnB w="19050" algn="ctr">
                      <a:solidFill>
                        <a:srgbClr val="2C3176"/>
                      </a:solidFill>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1" name="Group 20"/>
          <p:cNvGrpSpPr/>
          <p:nvPr/>
        </p:nvGrpSpPr>
        <p:grpSpPr bwMode="auto">
          <a:xfrm>
            <a:off x="1477108" y="4419170"/>
            <a:ext cx="6298122" cy="1150618"/>
            <a:chOff x="191746" y="1271583"/>
            <a:chExt cx="3960000" cy="900599"/>
          </a:xfrm>
        </p:grpSpPr>
        <p:sp>
          <p:nvSpPr>
            <p:cNvPr id="22" name="TextBox 106"/>
            <p:cNvSpPr txBox="1"/>
            <p:nvPr/>
          </p:nvSpPr>
          <p:spPr bwMode="auto">
            <a:xfrm>
              <a:off x="191746" y="1271583"/>
              <a:ext cx="3960000" cy="900599"/>
            </a:xfrm>
            <a:prstGeom prst="rect">
              <a:avLst/>
            </a:prstGeom>
            <a:noFill/>
            <a:ln w="3175" cmpd="sng">
              <a:solidFill>
                <a:srgbClr val="2C3176"/>
              </a:solidFill>
              <a:prstDash val="solid"/>
              <a:round/>
            </a:ln>
            <a:effectLst/>
          </p:spPr>
          <p:txBody>
            <a:bodyPr wrap="square" lIns="180000" rIns="180000" rtlCol="0" anchor="t">
              <a:noAutofit/>
            </a:bodyPr>
            <a:lstStyle>
              <a:defPPr>
                <a:defRPr lang="pt-PT"/>
              </a:defPPr>
              <a:lvl1pPr marR="0" lvl="0" indent="0" algn="ctr">
                <a:lnSpc>
                  <a:spcPct val="100000"/>
                </a:lnSpc>
                <a:spcBef>
                  <a:spcPts val="0"/>
                </a:spcBef>
                <a:spcAft>
                  <a:spcPts val="0"/>
                </a:spcAft>
                <a:buClrTx/>
                <a:buSzTx/>
                <a:buFontTx/>
                <a:buNone/>
                <a:defRPr sz="1400" b="1" i="0" u="none" strike="noStrike" cap="small" spc="0">
                  <a:ln>
                    <a:noFill/>
                  </a:ln>
                  <a:solidFill>
                    <a:srgbClr val="0070AD"/>
                  </a:solidFill>
                  <a:latin typeface="Verdana"/>
                </a:defRPr>
              </a:lvl1pPr>
            </a:lstStyle>
            <a:p>
              <a:pPr marL="0" marR="0" lvl="0" indent="0" algn="ctr" defTabSz="914400">
                <a:lnSpc>
                  <a:spcPct val="100000"/>
                </a:lnSpc>
                <a:spcBef>
                  <a:spcPts val="300"/>
                </a:spcBef>
                <a:spcAft>
                  <a:spcPts val="300"/>
                </a:spcAft>
                <a:buClrTx/>
                <a:buSzTx/>
                <a:buFontTx/>
                <a:buNone/>
                <a:defRPr/>
              </a:pPr>
              <a:r>
                <a:rPr lang="fr-FR" sz="1800" b="1" i="0" u="none" strike="noStrike" cap="small" spc="0">
                  <a:ln>
                    <a:noFill/>
                  </a:ln>
                  <a:solidFill>
                    <a:srgbClr val="2C3176"/>
                  </a:solidFill>
                  <a:latin typeface="Marianne"/>
                  <a:ea typeface="+mn-ea"/>
                  <a:cs typeface="+mn-cs"/>
                </a:rPr>
                <a:t>Maîtriser l’usage des postes de travail</a:t>
              </a:r>
              <a:endParaRPr lang="fr-FR" sz="2000" b="1" i="0" u="none" strike="noStrike" cap="small" spc="0">
                <a:ln>
                  <a:noFill/>
                </a:ln>
                <a:solidFill>
                  <a:srgbClr val="2C3176"/>
                </a:solidFill>
                <a:latin typeface="Marianne"/>
                <a:ea typeface="+mn-ea"/>
                <a:cs typeface="+mn-cs"/>
              </a:endParaRPr>
            </a:p>
            <a:p>
              <a:pPr marL="0" marR="0" lvl="0" indent="0" algn="ctr" defTabSz="914400">
                <a:lnSpc>
                  <a:spcPct val="100000"/>
                </a:lnSpc>
                <a:spcBef>
                  <a:spcPts val="0"/>
                </a:spcBef>
                <a:spcAft>
                  <a:spcPts val="300"/>
                </a:spcAft>
                <a:buClrTx/>
                <a:buSzTx/>
                <a:buFontTx/>
                <a:buNone/>
                <a:defRPr/>
              </a:pPr>
              <a:r>
                <a:rPr lang="fr-FR" sz="1400" b="0" i="0" u="none" strike="noStrike" cap="none" spc="0">
                  <a:ln>
                    <a:noFill/>
                  </a:ln>
                  <a:solidFill>
                    <a:srgbClr val="2C3176"/>
                  </a:solidFill>
                  <a:latin typeface="Marianne"/>
                  <a:ea typeface="+mn-ea"/>
                  <a:cs typeface="+mn-cs"/>
                </a:rPr>
                <a:t>Contrôler l'utilisation des appareils pour diminuer leur consommation</a:t>
              </a:r>
              <a:endParaRPr/>
            </a:p>
          </p:txBody>
        </p:sp>
        <p:sp>
          <p:nvSpPr>
            <p:cNvPr id="25" name="Rectangle 24"/>
            <p:cNvSpPr/>
            <p:nvPr/>
          </p:nvSpPr>
          <p:spPr bwMode="auto">
            <a:xfrm>
              <a:off x="195958" y="1892742"/>
              <a:ext cx="3955788" cy="23030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300"/>
                </a:spcAft>
                <a:buClrTx/>
                <a:buSzTx/>
                <a:buFontTx/>
                <a:buNone/>
                <a:defRPr/>
              </a:pPr>
              <a:r>
                <a:rPr lang="fr-FR" sz="1400" b="1" i="0" u="none" strike="noStrike" cap="none" spc="0" dirty="0">
                  <a:ln>
                    <a:noFill/>
                  </a:ln>
                  <a:solidFill>
                    <a:srgbClr val="2C3176"/>
                  </a:solidFill>
                  <a:latin typeface="Marianne"/>
                  <a:ea typeface="+mn-ea"/>
                  <a:cs typeface="+mn-cs"/>
                </a:rPr>
                <a:t>14%</a:t>
              </a:r>
              <a:r>
                <a:rPr lang="fr-FR" sz="1400" b="0" i="0" u="none" strike="noStrike" cap="none" spc="0" dirty="0">
                  <a:ln>
                    <a:noFill/>
                  </a:ln>
                  <a:solidFill>
                    <a:srgbClr val="2C3176"/>
                  </a:solidFill>
                  <a:latin typeface="Marianne"/>
                  <a:ea typeface="+mn-ea"/>
                  <a:cs typeface="+mn-cs"/>
                </a:rPr>
                <a:t> </a:t>
              </a:r>
              <a:r>
                <a:rPr lang="fr-FR" sz="1400" b="0" i="0" u="none" strike="noStrike" cap="none" spc="0" dirty="0">
                  <a:ln>
                    <a:noFill/>
                  </a:ln>
                  <a:solidFill>
                    <a:srgbClr val="2C3176"/>
                  </a:solidFill>
                  <a:latin typeface="Marianne"/>
                  <a:ea typeface="Verdana"/>
                  <a:cs typeface="+mn-cs"/>
                </a:rPr>
                <a:t>de réduction des coûts grâce aux fonctions d'arrêt automatique</a:t>
              </a:r>
              <a:r>
                <a:rPr lang="fr-FR" sz="1400" b="0" i="0" u="none" strike="noStrike" cap="none" spc="0" dirty="0">
                  <a:ln>
                    <a:noFill/>
                  </a:ln>
                  <a:solidFill>
                    <a:srgbClr val="2C3176"/>
                  </a:solidFill>
                  <a:latin typeface="Marianne"/>
                  <a:ea typeface="Verdana"/>
                  <a:cs typeface="Arial"/>
                </a:rPr>
                <a:t>¹</a:t>
              </a:r>
              <a:endParaRPr lang="fr-FR" sz="1400" b="0" i="0" u="none" strike="noStrike" cap="none" spc="0" dirty="0">
                <a:ln>
                  <a:noFill/>
                </a:ln>
                <a:solidFill>
                  <a:srgbClr val="2C3176"/>
                </a:solidFill>
                <a:latin typeface="Marianne"/>
                <a:ea typeface="Verdana"/>
                <a:cs typeface="+mn-cs"/>
              </a:endParaRPr>
            </a:p>
          </p:txBody>
        </p:sp>
      </p:grpSp>
      <p:grpSp>
        <p:nvGrpSpPr>
          <p:cNvPr id="37" name="Group 36"/>
          <p:cNvGrpSpPr/>
          <p:nvPr/>
        </p:nvGrpSpPr>
        <p:grpSpPr bwMode="auto">
          <a:xfrm>
            <a:off x="1477108" y="5751474"/>
            <a:ext cx="6304823" cy="1149853"/>
            <a:chOff x="250983" y="4497419"/>
            <a:chExt cx="3960001" cy="900000"/>
          </a:xfrm>
        </p:grpSpPr>
        <p:sp>
          <p:nvSpPr>
            <p:cNvPr id="38" name="TextBox 17"/>
            <p:cNvSpPr txBox="1"/>
            <p:nvPr/>
          </p:nvSpPr>
          <p:spPr bwMode="auto">
            <a:xfrm>
              <a:off x="250983" y="4497419"/>
              <a:ext cx="3960000" cy="900000"/>
            </a:xfrm>
            <a:prstGeom prst="rect">
              <a:avLst/>
            </a:prstGeom>
            <a:noFill/>
            <a:ln w="3175" cmpd="sng">
              <a:solidFill>
                <a:srgbClr val="2C3176"/>
              </a:solidFill>
              <a:prstDash val="solid"/>
              <a:round/>
            </a:ln>
            <a:effectLst/>
          </p:spPr>
          <p:txBody>
            <a:bodyPr wrap="square" lIns="180000" tIns="0" rIns="180000" bIns="0" rtlCol="0" anchor="t">
              <a:noAutofit/>
            </a:bodyPr>
            <a:lstStyle/>
            <a:p>
              <a:pPr marL="0" marR="0" lvl="0" indent="0" algn="ctr" defTabSz="914400">
                <a:lnSpc>
                  <a:spcPct val="100000"/>
                </a:lnSpc>
                <a:spcBef>
                  <a:spcPts val="300"/>
                </a:spcBef>
                <a:spcAft>
                  <a:spcPts val="300"/>
                </a:spcAft>
                <a:buClrTx/>
                <a:buSzTx/>
                <a:buFontTx/>
                <a:buNone/>
                <a:defRPr/>
              </a:pPr>
              <a:r>
                <a:rPr lang="fr-FR" sz="1800" b="1" i="0" u="none" strike="noStrike" cap="small" spc="0">
                  <a:ln>
                    <a:noFill/>
                  </a:ln>
                  <a:solidFill>
                    <a:srgbClr val="2C3176"/>
                  </a:solidFill>
                  <a:latin typeface="Marianne"/>
                  <a:ea typeface="+mn-ea"/>
                  <a:cs typeface="+mn-cs"/>
                </a:rPr>
                <a:t>Optimiser le parc de matériels</a:t>
              </a:r>
              <a:endParaRPr/>
            </a:p>
            <a:p>
              <a:pPr marL="0" marR="0" lvl="0" indent="0" algn="ctr" defTabSz="914400">
                <a:lnSpc>
                  <a:spcPct val="100000"/>
                </a:lnSpc>
                <a:spcBef>
                  <a:spcPts val="0"/>
                </a:spcBef>
                <a:spcAft>
                  <a:spcPts val="0"/>
                </a:spcAft>
                <a:buClrTx/>
                <a:buSzTx/>
                <a:buFontTx/>
                <a:buNone/>
                <a:defRPr/>
              </a:pPr>
              <a:r>
                <a:rPr lang="fr-FR" sz="1400" b="0" i="0" u="none" strike="noStrike" cap="none" spc="0">
                  <a:ln>
                    <a:noFill/>
                  </a:ln>
                  <a:solidFill>
                    <a:srgbClr val="2C3176"/>
                  </a:solidFill>
                  <a:latin typeface="Marianne"/>
                  <a:ea typeface="+mn-ea"/>
                  <a:cs typeface="+mn-cs"/>
                </a:rPr>
                <a:t>Adapter la politique de réutilisation, de reconditionnement et de recyclage du matériel en fin de vie</a:t>
              </a:r>
              <a:endParaRPr/>
            </a:p>
          </p:txBody>
        </p:sp>
        <p:sp>
          <p:nvSpPr>
            <p:cNvPr id="39" name="Rectangle 38"/>
            <p:cNvSpPr/>
            <p:nvPr/>
          </p:nvSpPr>
          <p:spPr bwMode="auto">
            <a:xfrm>
              <a:off x="255191" y="5132938"/>
              <a:ext cx="3955793" cy="22073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300"/>
                </a:spcAft>
                <a:buClrTx/>
                <a:buSzTx/>
                <a:buFontTx/>
                <a:buNone/>
                <a:defRPr/>
              </a:pPr>
              <a:r>
                <a:rPr lang="fr-FR" sz="1200" b="1" i="0" u="none" strike="noStrike" cap="none" spc="0" dirty="0">
                  <a:ln>
                    <a:noFill/>
                  </a:ln>
                  <a:solidFill>
                    <a:srgbClr val="2C3176"/>
                  </a:solidFill>
                  <a:latin typeface="Marianne"/>
                  <a:ea typeface="Verdana"/>
                  <a:cs typeface="+mn-cs"/>
                </a:rPr>
                <a:t>- 25% </a:t>
              </a:r>
              <a:r>
                <a:rPr lang="fr-FR" sz="1200" b="0" i="0" u="none" strike="noStrike" cap="none" spc="0" dirty="0">
                  <a:ln>
                    <a:noFill/>
                  </a:ln>
                  <a:solidFill>
                    <a:srgbClr val="2C3176"/>
                  </a:solidFill>
                  <a:latin typeface="Marianne"/>
                  <a:ea typeface="Verdana"/>
                  <a:cs typeface="+mn-cs"/>
                </a:rPr>
                <a:t>d’empreinte globale d’un ordinateur en allongeant d’un an sa durée de vie</a:t>
              </a:r>
              <a:r>
                <a:rPr lang="fr-FR" sz="1200" b="0" i="0" u="none" strike="noStrike" cap="none" spc="0" baseline="30000" dirty="0">
                  <a:ln>
                    <a:noFill/>
                  </a:ln>
                  <a:solidFill>
                    <a:srgbClr val="2C3176"/>
                  </a:solidFill>
                  <a:latin typeface="Marianne"/>
                  <a:ea typeface="Verdana"/>
                  <a:cs typeface="+mn-cs"/>
                </a:rPr>
                <a:t>2</a:t>
              </a:r>
              <a:endParaRPr sz="1600" dirty="0"/>
            </a:p>
          </p:txBody>
        </p:sp>
      </p:grpSp>
      <p:sp>
        <p:nvSpPr>
          <p:cNvPr id="19" name="TextBox 10"/>
          <p:cNvSpPr txBox="1"/>
          <p:nvPr/>
        </p:nvSpPr>
        <p:spPr bwMode="auto">
          <a:xfrm>
            <a:off x="1477109" y="7087730"/>
            <a:ext cx="6304821" cy="1138422"/>
          </a:xfrm>
          <a:prstGeom prst="rect">
            <a:avLst/>
          </a:prstGeom>
          <a:noFill/>
          <a:ln w="3175" cmpd="sng">
            <a:solidFill>
              <a:srgbClr val="2C3176"/>
            </a:solidFill>
            <a:prstDash val="solid"/>
            <a:round/>
          </a:ln>
          <a:effectLst/>
        </p:spPr>
        <p:txBody>
          <a:bodyPr wrap="square" lIns="180000" rIns="180000" rtlCol="0" anchor="t">
            <a:noAutofit/>
          </a:bodyPr>
          <a:lstStyle/>
          <a:p>
            <a:pPr marL="0" marR="0" lvl="0" indent="0" algn="ctr" defTabSz="914400">
              <a:lnSpc>
                <a:spcPct val="100000"/>
              </a:lnSpc>
              <a:spcBef>
                <a:spcPts val="300"/>
              </a:spcBef>
              <a:spcAft>
                <a:spcPts val="300"/>
              </a:spcAft>
              <a:buClrTx/>
              <a:buSzTx/>
              <a:buFontTx/>
              <a:buNone/>
              <a:defRPr/>
            </a:pPr>
            <a:r>
              <a:rPr lang="fr-FR" sz="1800" b="1" i="0" u="none" strike="noStrike" cap="small" spc="0">
                <a:ln>
                  <a:noFill/>
                </a:ln>
                <a:solidFill>
                  <a:srgbClr val="2C3176"/>
                </a:solidFill>
                <a:latin typeface="Marianne"/>
                <a:ea typeface="+mn-ea"/>
                <a:cs typeface="+mn-cs"/>
              </a:rPr>
              <a:t>Optimiser les centres de données et les serveurs</a:t>
            </a:r>
            <a:endParaRPr/>
          </a:p>
          <a:p>
            <a:pPr marL="0" marR="0" lvl="0" indent="0" algn="ctr" defTabSz="914400">
              <a:lnSpc>
                <a:spcPct val="100000"/>
              </a:lnSpc>
              <a:spcBef>
                <a:spcPts val="300"/>
              </a:spcBef>
              <a:spcAft>
                <a:spcPts val="300"/>
              </a:spcAft>
              <a:buClrTx/>
              <a:buSzTx/>
              <a:buFontTx/>
              <a:buNone/>
              <a:defRPr/>
            </a:pPr>
            <a:r>
              <a:rPr lang="fr-FR" sz="1400" b="0" i="0" u="none" strike="noStrike" cap="none" spc="0">
                <a:ln>
                  <a:noFill/>
                </a:ln>
                <a:solidFill>
                  <a:srgbClr val="2C3176"/>
                </a:solidFill>
                <a:latin typeface="Marianne"/>
                <a:ea typeface="+mn-ea"/>
                <a:cs typeface="+mn-cs"/>
              </a:rPr>
              <a:t>Diminuer l’</a:t>
            </a:r>
            <a:r>
              <a:rPr lang="fr-FR" sz="1400">
                <a:solidFill>
                  <a:srgbClr val="2C3176"/>
                </a:solidFill>
                <a:latin typeface="Marianne"/>
              </a:rPr>
              <a:t>indicateur d'efficacité énergétique (</a:t>
            </a:r>
            <a:r>
              <a:rPr lang="fr-FR" sz="1400" b="0" i="0" u="none" strike="noStrike" cap="none" spc="0">
                <a:ln>
                  <a:noFill/>
                </a:ln>
                <a:solidFill>
                  <a:srgbClr val="2C3176"/>
                </a:solidFill>
                <a:latin typeface="Marianne"/>
                <a:ea typeface="+mn-ea"/>
                <a:cs typeface="+mn-cs"/>
              </a:rPr>
              <a:t>le PUE) </a:t>
            </a:r>
            <a:r>
              <a:rPr lang="fr-FR" sz="1400" b="0" i="0" u="none" strike="noStrike" cap="none" spc="0">
                <a:ln>
                  <a:noFill/>
                </a:ln>
                <a:solidFill>
                  <a:srgbClr val="2C3176"/>
                </a:solidFill>
                <a:latin typeface="Marianne"/>
                <a:ea typeface="+mn-ea"/>
                <a:cs typeface="Arial"/>
              </a:rPr>
              <a:t>en mesurant l’énergie consommée par les </a:t>
            </a:r>
            <a:r>
              <a:rPr lang="fr-FR" sz="1400">
                <a:solidFill>
                  <a:srgbClr val="2C3176"/>
                </a:solidFill>
                <a:latin typeface="Marianne"/>
                <a:cs typeface="Arial"/>
              </a:rPr>
              <a:t>centres de données</a:t>
            </a:r>
            <a:r>
              <a:rPr lang="fr-FR" sz="1400" b="0" i="0" u="none" strike="noStrike" cap="none" spc="0">
                <a:ln>
                  <a:noFill/>
                </a:ln>
                <a:solidFill>
                  <a:srgbClr val="2C3176"/>
                </a:solidFill>
                <a:latin typeface="Marianne"/>
                <a:ea typeface="+mn-ea"/>
                <a:cs typeface="Arial"/>
              </a:rPr>
              <a:t> et les serveurs </a:t>
            </a:r>
            <a:endParaRPr/>
          </a:p>
          <a:p>
            <a:pPr marL="0" marR="0" lvl="0" indent="0" algn="ctr" defTabSz="914400">
              <a:lnSpc>
                <a:spcPct val="100000"/>
              </a:lnSpc>
              <a:spcBef>
                <a:spcPts val="0"/>
              </a:spcBef>
              <a:spcAft>
                <a:spcPts val="600"/>
              </a:spcAft>
              <a:buClrTx/>
              <a:buSzTx/>
              <a:buFontTx/>
              <a:buNone/>
              <a:defRPr/>
            </a:pPr>
            <a:endParaRPr lang="fr-FR" sz="1200" b="0" i="0" u="none" strike="noStrike" cap="none" spc="0">
              <a:ln>
                <a:noFill/>
              </a:ln>
              <a:solidFill>
                <a:srgbClr val="2C3176"/>
              </a:solidFill>
              <a:latin typeface="Marianne"/>
              <a:ea typeface="+mn-ea"/>
              <a:cs typeface="+mn-cs"/>
            </a:endParaRPr>
          </a:p>
        </p:txBody>
      </p:sp>
      <p:grpSp>
        <p:nvGrpSpPr>
          <p:cNvPr id="32" name="Group 31"/>
          <p:cNvGrpSpPr/>
          <p:nvPr/>
        </p:nvGrpSpPr>
        <p:grpSpPr bwMode="auto">
          <a:xfrm>
            <a:off x="8014455" y="4419170"/>
            <a:ext cx="6304823" cy="1150618"/>
            <a:chOff x="4211379" y="1271583"/>
            <a:chExt cx="3960001" cy="900000"/>
          </a:xfrm>
        </p:grpSpPr>
        <p:sp>
          <p:nvSpPr>
            <p:cNvPr id="33" name="TextBox 11"/>
            <p:cNvSpPr txBox="1"/>
            <p:nvPr/>
          </p:nvSpPr>
          <p:spPr bwMode="auto">
            <a:xfrm>
              <a:off x="4211379" y="1271583"/>
              <a:ext cx="3960000" cy="900000"/>
            </a:xfrm>
            <a:prstGeom prst="rect">
              <a:avLst/>
            </a:prstGeom>
            <a:noFill/>
            <a:ln w="3175" cmpd="sng">
              <a:solidFill>
                <a:srgbClr val="2C3176"/>
              </a:solidFill>
              <a:prstDash val="solid"/>
              <a:round/>
            </a:ln>
            <a:effectLst/>
          </p:spPr>
          <p:txBody>
            <a:bodyPr wrap="square" lIns="180000" rIns="180000" rtlCol="0" anchor="t">
              <a:noAutofit/>
            </a:bodyPr>
            <a:lstStyle>
              <a:defPPr>
                <a:defRPr lang="pt-PT"/>
              </a:defPPr>
              <a:lvl1pPr marR="0" lvl="0" indent="0" algn="ctr">
                <a:lnSpc>
                  <a:spcPct val="100000"/>
                </a:lnSpc>
                <a:spcBef>
                  <a:spcPts val="0"/>
                </a:spcBef>
                <a:spcAft>
                  <a:spcPts val="0"/>
                </a:spcAft>
                <a:buClrTx/>
                <a:buSzTx/>
                <a:buFontTx/>
                <a:buNone/>
                <a:defRPr sz="1400" b="1" i="0" u="none" strike="noStrike" cap="small" spc="0">
                  <a:ln>
                    <a:noFill/>
                  </a:ln>
                  <a:solidFill>
                    <a:srgbClr val="0070AD"/>
                  </a:solidFill>
                  <a:latin typeface="Verdana"/>
                </a:defRPr>
              </a:lvl1pPr>
            </a:lstStyle>
            <a:p>
              <a:pPr marL="0" marR="0" lvl="0" indent="0" algn="ctr" defTabSz="914400">
                <a:lnSpc>
                  <a:spcPct val="100000"/>
                </a:lnSpc>
                <a:spcBef>
                  <a:spcPts val="300"/>
                </a:spcBef>
                <a:spcAft>
                  <a:spcPts val="300"/>
                </a:spcAft>
                <a:buClrTx/>
                <a:buSzTx/>
                <a:buFontTx/>
                <a:buNone/>
                <a:defRPr/>
              </a:pPr>
              <a:r>
                <a:rPr lang="fr-FR" sz="1800" b="1" i="0" u="none" strike="noStrike" cap="small" spc="0">
                  <a:ln>
                    <a:noFill/>
                  </a:ln>
                  <a:solidFill>
                    <a:srgbClr val="2C3176"/>
                  </a:solidFill>
                  <a:latin typeface="Marianne"/>
                  <a:ea typeface="+mn-ea"/>
                  <a:cs typeface="+mn-cs"/>
                </a:rPr>
                <a:t>Rationaliser le portefeuille applicatif</a:t>
              </a:r>
              <a:endParaRPr/>
            </a:p>
            <a:p>
              <a:pPr marL="0" marR="0" lvl="0" indent="0" algn="ctr" defTabSz="914400">
                <a:lnSpc>
                  <a:spcPct val="100000"/>
                </a:lnSpc>
                <a:spcBef>
                  <a:spcPts val="0"/>
                </a:spcBef>
                <a:spcAft>
                  <a:spcPts val="300"/>
                </a:spcAft>
                <a:buClrTx/>
                <a:buSzTx/>
                <a:buFontTx/>
                <a:buNone/>
                <a:defRPr/>
              </a:pPr>
              <a:r>
                <a:rPr lang="fr-FR" sz="1400" b="0" i="0" u="none" strike="noStrike" cap="none" spc="0">
                  <a:ln>
                    <a:noFill/>
                  </a:ln>
                  <a:solidFill>
                    <a:srgbClr val="2C3176"/>
                  </a:solidFill>
                  <a:latin typeface="Marianne"/>
                  <a:ea typeface="+mn-ea"/>
                  <a:cs typeface="+mn-cs"/>
                </a:rPr>
                <a:t>Lancer un programme de rationalisation avec l'impact carbone des applications comme critère de décision</a:t>
              </a:r>
              <a:endParaRPr/>
            </a:p>
          </p:txBody>
        </p:sp>
        <p:sp>
          <p:nvSpPr>
            <p:cNvPr id="34" name="Rectangle 33"/>
            <p:cNvSpPr/>
            <p:nvPr/>
          </p:nvSpPr>
          <p:spPr bwMode="auto">
            <a:xfrm>
              <a:off x="4211379" y="1892330"/>
              <a:ext cx="3960001" cy="23964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300"/>
                </a:spcAft>
                <a:buClrTx/>
                <a:buSzTx/>
                <a:buFontTx/>
                <a:buNone/>
                <a:defRPr/>
              </a:pPr>
              <a:r>
                <a:rPr lang="fr-FR" sz="1200" b="1" i="0" u="none" strike="noStrike" cap="none" spc="0" dirty="0">
                  <a:ln>
                    <a:noFill/>
                  </a:ln>
                  <a:solidFill>
                    <a:srgbClr val="2C3176"/>
                  </a:solidFill>
                  <a:latin typeface="Marianne"/>
                  <a:ea typeface="Verdana"/>
                  <a:cs typeface="+mn-cs"/>
                </a:rPr>
                <a:t>11% </a:t>
              </a:r>
              <a:r>
                <a:rPr lang="fr-FR" sz="1200" b="0" i="0" u="none" strike="noStrike" cap="none" spc="0" dirty="0">
                  <a:ln>
                    <a:noFill/>
                  </a:ln>
                  <a:solidFill>
                    <a:srgbClr val="2C3176"/>
                  </a:solidFill>
                  <a:latin typeface="Marianne"/>
                  <a:ea typeface="Verdana"/>
                  <a:cs typeface="+mn-cs"/>
                </a:rPr>
                <a:t>d’économies de coûts opérationnels grâce à une architecture durable</a:t>
              </a:r>
              <a:r>
                <a:rPr lang="fr-FR" sz="1200" b="0" i="0" u="none" strike="noStrike" cap="none" spc="0" baseline="30000" dirty="0">
                  <a:ln>
                    <a:noFill/>
                  </a:ln>
                  <a:solidFill>
                    <a:srgbClr val="2C3176"/>
                  </a:solidFill>
                  <a:latin typeface="Marianne"/>
                  <a:ea typeface="Verdana"/>
                  <a:cs typeface="+mn-cs"/>
                </a:rPr>
                <a:t>1</a:t>
              </a:r>
              <a:endParaRPr sz="1600" dirty="0"/>
            </a:p>
          </p:txBody>
        </p:sp>
      </p:grpSp>
      <p:sp>
        <p:nvSpPr>
          <p:cNvPr id="31" name="Rectangle 30"/>
          <p:cNvSpPr/>
          <p:nvPr/>
        </p:nvSpPr>
        <p:spPr bwMode="auto">
          <a:xfrm>
            <a:off x="1487156" y="7948546"/>
            <a:ext cx="6298124" cy="21589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300"/>
              </a:spcAft>
              <a:buClrTx/>
              <a:buSzTx/>
              <a:buFontTx/>
              <a:buNone/>
              <a:defRPr/>
            </a:pPr>
            <a:r>
              <a:rPr lang="fr-FR" sz="1100" b="1" i="0" u="none" strike="noStrike" cap="none" spc="0" dirty="0">
                <a:ln>
                  <a:noFill/>
                </a:ln>
                <a:solidFill>
                  <a:srgbClr val="2C3176"/>
                </a:solidFill>
                <a:latin typeface="Marianne"/>
                <a:ea typeface="Verdana"/>
                <a:cs typeface="+mn-cs"/>
              </a:rPr>
              <a:t>20 à 40% </a:t>
            </a:r>
            <a:r>
              <a:rPr lang="fr-FR" sz="1100" b="0" i="0" u="none" strike="noStrike" cap="none" spc="0" dirty="0">
                <a:ln>
                  <a:noFill/>
                </a:ln>
                <a:solidFill>
                  <a:srgbClr val="2C3176"/>
                </a:solidFill>
                <a:latin typeface="Marianne"/>
                <a:ea typeface="Verdana"/>
                <a:cs typeface="+mn-cs"/>
              </a:rPr>
              <a:t>de gains potentiels sur la facture énergétique pour les </a:t>
            </a:r>
            <a:r>
              <a:rPr lang="fr-FR" sz="1100" dirty="0">
                <a:solidFill>
                  <a:srgbClr val="2C3176"/>
                </a:solidFill>
                <a:latin typeface="Marianne"/>
                <a:ea typeface="Verdana"/>
              </a:rPr>
              <a:t>centres de données</a:t>
            </a:r>
            <a:endParaRPr lang="fr-FR" sz="1100" b="0" i="0" u="none" strike="noStrike" cap="none" spc="0" dirty="0">
              <a:ln>
                <a:noFill/>
              </a:ln>
              <a:solidFill>
                <a:srgbClr val="2C3176"/>
              </a:solidFill>
              <a:latin typeface="Marianne"/>
              <a:ea typeface="Verdana"/>
              <a:cs typeface="+mn-cs"/>
            </a:endParaRPr>
          </a:p>
        </p:txBody>
      </p:sp>
      <p:sp>
        <p:nvSpPr>
          <p:cNvPr id="15" name="Title 9"/>
          <p:cNvSpPr txBox="1"/>
          <p:nvPr/>
        </p:nvSpPr>
        <p:spPr bwMode="auto">
          <a:xfrm>
            <a:off x="1898820" y="604590"/>
            <a:ext cx="12372724" cy="1231106"/>
          </a:xfrm>
          <a:prstGeom prst="rect">
            <a:avLst/>
          </a:prstGeom>
        </p:spPr>
        <p:txBody>
          <a:bodyPr wrap="square" lIns="0" tIns="0" rIns="0" bIns="0">
            <a:spAutoFit/>
          </a:bodyPr>
          <a:lstStyle>
            <a:lvl1pPr algn="ctr">
              <a:defRPr lang="fr-FR" sz="4400" b="1" i="0">
                <a:solidFill>
                  <a:srgbClr val="2C3176"/>
                </a:solidFill>
                <a:latin typeface="Marianne"/>
                <a:ea typeface="+mj-ea"/>
                <a:cs typeface="Arial"/>
              </a:defRPr>
            </a:lvl1pPr>
          </a:lstStyle>
          <a:p>
            <a:pPr>
              <a:defRPr/>
            </a:pPr>
            <a:r>
              <a:rPr lang="fr-FR" sz="4000"/>
              <a:t>Les grandes familles de leviers à activer pour </a:t>
            </a:r>
            <a:endParaRPr/>
          </a:p>
          <a:p>
            <a:pPr>
              <a:defRPr/>
            </a:pPr>
            <a:r>
              <a:rPr lang="fr-FR" sz="4000"/>
              <a:t>réduire l’impact environnemental du numérique</a:t>
            </a:r>
            <a:endParaRPr/>
          </a:p>
        </p:txBody>
      </p:sp>
      <p:sp>
        <p:nvSpPr>
          <p:cNvPr id="16" name="Text Placeholder 5"/>
          <p:cNvSpPr txBox="1"/>
          <p:nvPr/>
        </p:nvSpPr>
        <p:spPr bwMode="auto">
          <a:xfrm>
            <a:off x="2922241" y="8688752"/>
            <a:ext cx="10178194" cy="215899"/>
          </a:xfrm>
          <a:prstGeom prst="rect">
            <a:avLst/>
          </a:prstGeom>
        </p:spPr>
        <p:txBody>
          <a:bodyPr wrap="square" lIns="0" tIns="0" rIns="0" bIns="0">
            <a:noAutofit/>
          </a:bodyPr>
          <a:lstStyle>
            <a:defPPr>
              <a:defRPr lang="fr-FR"/>
            </a:defPPr>
            <a:lvl1pPr>
              <a:defRPr sz="1400" baseline="30000">
                <a:solidFill>
                  <a:srgbClr val="2C3176"/>
                </a:solidFill>
                <a:latin typeface="Marianne"/>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a:lnSpc>
                <a:spcPct val="100000"/>
              </a:lnSpc>
              <a:spcBef>
                <a:spcPts val="0"/>
              </a:spcBef>
              <a:spcAft>
                <a:spcPts val="0"/>
              </a:spcAft>
              <a:buClrTx/>
              <a:buSzTx/>
              <a:buFontTx/>
              <a:buNone/>
              <a:defRPr/>
            </a:pPr>
            <a:r>
              <a:rPr lang="fr-FR" sz="1400" b="0" i="0" u="none" strike="noStrike" cap="none" spc="0" baseline="30000">
                <a:ln>
                  <a:noFill/>
                </a:ln>
                <a:solidFill>
                  <a:srgbClr val="2C3176"/>
                </a:solidFill>
                <a:latin typeface="Marianne"/>
                <a:ea typeface="+mn-ea"/>
                <a:cs typeface="Arial"/>
              </a:rPr>
              <a:t>¹Capgemini Research Institute, Sustainable IT: Why it’s time for a Green Revolution for your organization’s IT, Avril 2021, ²Capgemini Project, ³Google Brain and Berkely Paper, Carbon Emissions and Large Neural Network Training, Avril 2021 </a:t>
            </a:r>
            <a:endParaRPr/>
          </a:p>
        </p:txBody>
      </p:sp>
      <p:sp>
        <p:nvSpPr>
          <p:cNvPr id="18" name="TextBox 9"/>
          <p:cNvSpPr txBox="1"/>
          <p:nvPr/>
        </p:nvSpPr>
        <p:spPr bwMode="auto">
          <a:xfrm>
            <a:off x="8014455" y="5750475"/>
            <a:ext cx="6304823" cy="1149853"/>
          </a:xfrm>
          <a:prstGeom prst="rect">
            <a:avLst/>
          </a:prstGeom>
          <a:noFill/>
          <a:ln w="3175" cmpd="sng">
            <a:solidFill>
              <a:srgbClr val="2C3176"/>
            </a:solidFill>
            <a:prstDash val="solid"/>
            <a:round/>
          </a:ln>
          <a:effectLst/>
        </p:spPr>
        <p:txBody>
          <a:bodyPr wrap="square" lIns="180000" rIns="180000" rtlCol="0" anchor="t">
            <a:noAutofit/>
          </a:bodyPr>
          <a:lstStyle>
            <a:defPPr>
              <a:defRPr lang="pt-PT"/>
            </a:defPPr>
            <a:lvl1pPr marR="0" lvl="0" indent="0" algn="ctr">
              <a:lnSpc>
                <a:spcPct val="100000"/>
              </a:lnSpc>
              <a:spcBef>
                <a:spcPts val="0"/>
              </a:spcBef>
              <a:spcAft>
                <a:spcPts val="0"/>
              </a:spcAft>
              <a:buClrTx/>
              <a:buSzTx/>
              <a:buFontTx/>
              <a:buNone/>
              <a:defRPr sz="1400" b="1" i="0" u="none" strike="noStrike" cap="small" spc="0">
                <a:ln>
                  <a:noFill/>
                </a:ln>
                <a:solidFill>
                  <a:schemeClr val="tx2"/>
                </a:solidFill>
                <a:latin typeface="Verdana"/>
              </a:defRPr>
            </a:lvl1pPr>
          </a:lstStyle>
          <a:p>
            <a:pPr marL="0" marR="0" lvl="0" indent="0" algn="ctr" defTabSz="914400">
              <a:lnSpc>
                <a:spcPct val="100000"/>
              </a:lnSpc>
              <a:spcBef>
                <a:spcPts val="300"/>
              </a:spcBef>
              <a:spcAft>
                <a:spcPts val="300"/>
              </a:spcAft>
              <a:buClrTx/>
              <a:buSzTx/>
              <a:buFontTx/>
              <a:buNone/>
              <a:defRPr/>
            </a:pPr>
            <a:r>
              <a:rPr lang="fr-FR" sz="1800" b="1" i="0" u="none" strike="noStrike" cap="small" spc="0">
                <a:ln>
                  <a:noFill/>
                </a:ln>
                <a:solidFill>
                  <a:srgbClr val="2C3176"/>
                </a:solidFill>
                <a:latin typeface="Marianne"/>
                <a:ea typeface="+mn-ea"/>
                <a:cs typeface="+mn-cs"/>
              </a:rPr>
              <a:t>éco-conception et accessibilité des Applications</a:t>
            </a:r>
            <a:endParaRPr/>
          </a:p>
          <a:p>
            <a:pPr marL="0" marR="0" lvl="0" indent="0" algn="ctr" defTabSz="914400">
              <a:lnSpc>
                <a:spcPct val="100000"/>
              </a:lnSpc>
              <a:spcBef>
                <a:spcPts val="0"/>
              </a:spcBef>
              <a:spcAft>
                <a:spcPts val="0"/>
              </a:spcAft>
              <a:buClrTx/>
              <a:buSzTx/>
              <a:buFontTx/>
              <a:buNone/>
              <a:defRPr/>
            </a:pPr>
            <a:r>
              <a:rPr lang="fr-FR" sz="1400" b="0" i="0" u="none" strike="noStrike" cap="none" spc="0">
                <a:ln>
                  <a:noFill/>
                </a:ln>
                <a:solidFill>
                  <a:srgbClr val="2C3176"/>
                </a:solidFill>
                <a:latin typeface="Marianne"/>
                <a:ea typeface="+mn-ea"/>
                <a:cs typeface="+mn-cs"/>
              </a:rPr>
              <a:t>Intégrer les aspects environnementaux dès la phase de conception d'une application web/mobile et tout du long de son cycle de vie </a:t>
            </a:r>
            <a:endParaRPr/>
          </a:p>
        </p:txBody>
      </p:sp>
      <p:sp>
        <p:nvSpPr>
          <p:cNvPr id="30" name="TextBox 12"/>
          <p:cNvSpPr txBox="1"/>
          <p:nvPr/>
        </p:nvSpPr>
        <p:spPr bwMode="auto">
          <a:xfrm>
            <a:off x="1477109" y="2506292"/>
            <a:ext cx="6304821" cy="1237281"/>
          </a:xfrm>
          <a:prstGeom prst="rect">
            <a:avLst/>
          </a:prstGeom>
          <a:noFill/>
          <a:ln w="3175" cmpd="sng">
            <a:solidFill>
              <a:srgbClr val="2C3176"/>
            </a:solidFill>
            <a:prstDash val="solid"/>
            <a:round/>
          </a:ln>
          <a:effectLst/>
        </p:spPr>
        <p:txBody>
          <a:bodyPr wrap="square" lIns="180000" rIns="180000" rtlCol="0" anchor="t">
            <a:noAutofit/>
          </a:bodyPr>
          <a:lstStyle>
            <a:defPPr>
              <a:defRPr lang="pt-PT"/>
            </a:defPPr>
            <a:lvl1pPr marR="0" lvl="0" indent="0" algn="ctr">
              <a:lnSpc>
                <a:spcPct val="100000"/>
              </a:lnSpc>
              <a:spcBef>
                <a:spcPts val="0"/>
              </a:spcBef>
              <a:spcAft>
                <a:spcPts val="0"/>
              </a:spcAft>
              <a:buClrTx/>
              <a:buSzTx/>
              <a:buFontTx/>
              <a:buNone/>
              <a:defRPr sz="1400" b="1" i="0" u="none" strike="noStrike" cap="small" spc="0">
                <a:ln>
                  <a:noFill/>
                </a:ln>
                <a:solidFill>
                  <a:schemeClr val="tx2"/>
                </a:solidFill>
                <a:latin typeface="Verdana"/>
              </a:defRPr>
            </a:lvl1pPr>
          </a:lstStyle>
          <a:p>
            <a:pPr marL="0" marR="0" lvl="0" indent="0" algn="ctr" defTabSz="914400">
              <a:lnSpc>
                <a:spcPct val="100000"/>
              </a:lnSpc>
              <a:spcBef>
                <a:spcPts val="0"/>
              </a:spcBef>
              <a:spcAft>
                <a:spcPts val="600"/>
              </a:spcAft>
              <a:buClrTx/>
              <a:buSzTx/>
              <a:buFontTx/>
              <a:buNone/>
              <a:defRPr/>
            </a:pPr>
            <a:r>
              <a:rPr lang="fr-FR" sz="1800" b="1" i="0" u="none" strike="noStrike" cap="small" spc="0">
                <a:ln>
                  <a:noFill/>
                </a:ln>
                <a:solidFill>
                  <a:srgbClr val="2C3176"/>
                </a:solidFill>
                <a:latin typeface="Marianne"/>
                <a:ea typeface="+mn-ea"/>
                <a:cs typeface="+mn-cs"/>
              </a:rPr>
              <a:t>Fournisseurs éco-responsables</a:t>
            </a:r>
            <a:endParaRPr/>
          </a:p>
          <a:p>
            <a:pPr marL="0" marR="0" lvl="0" indent="0" algn="ctr" defTabSz="914400">
              <a:lnSpc>
                <a:spcPct val="100000"/>
              </a:lnSpc>
              <a:spcBef>
                <a:spcPts val="0"/>
              </a:spcBef>
              <a:spcAft>
                <a:spcPts val="600"/>
              </a:spcAft>
              <a:buClrTx/>
              <a:buSzTx/>
              <a:buFontTx/>
              <a:buNone/>
              <a:defRPr/>
            </a:pPr>
            <a:r>
              <a:rPr lang="fr-FR" sz="1400" b="0" i="0" u="none" strike="noStrike" cap="none" spc="0">
                <a:ln>
                  <a:noFill/>
                </a:ln>
                <a:solidFill>
                  <a:srgbClr val="2C3176"/>
                </a:solidFill>
                <a:latin typeface="Marianne"/>
                <a:ea typeface="+mn-ea"/>
                <a:cs typeface="+mn-cs"/>
              </a:rPr>
              <a:t>Élaborer une politique d'achat durable et impliquer les fournisseurs</a:t>
            </a:r>
            <a:endParaRPr/>
          </a:p>
        </p:txBody>
      </p:sp>
      <p:sp>
        <p:nvSpPr>
          <p:cNvPr id="40" name="TextBox 14"/>
          <p:cNvSpPr txBox="1"/>
          <p:nvPr/>
        </p:nvSpPr>
        <p:spPr bwMode="auto">
          <a:xfrm>
            <a:off x="2883519" y="3923928"/>
            <a:ext cx="3492000" cy="40011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fr-FR" sz="2000" b="1" i="0" u="none" strike="noStrike" cap="none" spc="0">
                <a:ln>
                  <a:noFill/>
                </a:ln>
                <a:solidFill>
                  <a:srgbClr val="2C3176"/>
                </a:solidFill>
                <a:latin typeface="Marianne"/>
                <a:ea typeface="+mn-ea"/>
                <a:cs typeface="+mn-cs"/>
              </a:rPr>
              <a:t>PARC INFORMATIQUE</a:t>
            </a:r>
            <a:endParaRPr/>
          </a:p>
        </p:txBody>
      </p:sp>
      <p:sp>
        <p:nvSpPr>
          <p:cNvPr id="41" name="TextBox 15"/>
          <p:cNvSpPr txBox="1"/>
          <p:nvPr/>
        </p:nvSpPr>
        <p:spPr bwMode="auto">
          <a:xfrm>
            <a:off x="9420866" y="3923928"/>
            <a:ext cx="3492000" cy="40011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fr-FR" sz="2000" b="1" i="0" u="none" strike="noStrike" cap="none" spc="0">
                <a:ln>
                  <a:noFill/>
                </a:ln>
                <a:solidFill>
                  <a:srgbClr val="2C3176"/>
                </a:solidFill>
                <a:latin typeface="Marianne"/>
                <a:ea typeface="+mn-ea"/>
                <a:cs typeface="+mn-cs"/>
              </a:rPr>
              <a:t>APPLICATION</a:t>
            </a:r>
            <a:endParaRPr/>
          </a:p>
        </p:txBody>
      </p:sp>
      <p:pic>
        <p:nvPicPr>
          <p:cNvPr id="42" name="Picture 41" descr="Icon&#10;&#10;Description automatically generated"/>
          <p:cNvPicPr>
            <a:picLocks noChangeAspect="1"/>
          </p:cNvPicPr>
          <p:nvPr/>
        </p:nvPicPr>
        <p:blipFill>
          <a:blip r:embed="rId2">
            <a:duotone>
              <a:prstClr val="black"/>
              <a:schemeClr val="accent1">
                <a:tint val="45000"/>
                <a:satMod val="400000"/>
              </a:schemeClr>
            </a:duotone>
          </a:blip>
          <a:stretch/>
        </p:blipFill>
        <p:spPr bwMode="auto">
          <a:xfrm>
            <a:off x="9712176" y="3947742"/>
            <a:ext cx="360000" cy="360000"/>
          </a:xfrm>
          <a:prstGeom prst="rect">
            <a:avLst/>
          </a:prstGeom>
        </p:spPr>
      </p:pic>
      <p:pic>
        <p:nvPicPr>
          <p:cNvPr id="43" name="Picture 42" descr="Icon&#10;&#10;Description automatically generated"/>
          <p:cNvPicPr>
            <a:picLocks noChangeAspect="1"/>
          </p:cNvPicPr>
          <p:nvPr/>
        </p:nvPicPr>
        <p:blipFill>
          <a:blip r:embed="rId3">
            <a:duotone>
              <a:prstClr val="black"/>
              <a:schemeClr val="accent1">
                <a:tint val="45000"/>
                <a:satMod val="400000"/>
              </a:schemeClr>
            </a:duotone>
          </a:blip>
          <a:stretch/>
        </p:blipFill>
        <p:spPr bwMode="auto">
          <a:xfrm>
            <a:off x="2742241" y="3947742"/>
            <a:ext cx="360000" cy="360000"/>
          </a:xfrm>
          <a:prstGeom prst="rect">
            <a:avLst/>
          </a:prstGeom>
        </p:spPr>
      </p:pic>
      <p:sp>
        <p:nvSpPr>
          <p:cNvPr id="46" name="TextBox 14"/>
          <p:cNvSpPr txBox="1"/>
          <p:nvPr/>
        </p:nvSpPr>
        <p:spPr bwMode="auto">
          <a:xfrm>
            <a:off x="2883519" y="2011356"/>
            <a:ext cx="3492000" cy="40011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fr-FR" sz="2000" b="1" i="0" u="none" strike="noStrike" cap="none" spc="0">
                <a:ln>
                  <a:noFill/>
                </a:ln>
                <a:solidFill>
                  <a:srgbClr val="2C3176"/>
                </a:solidFill>
                <a:latin typeface="Marianne"/>
                <a:ea typeface="+mn-ea"/>
                <a:cs typeface="+mn-cs"/>
              </a:rPr>
              <a:t>ACHATS</a:t>
            </a:r>
            <a:endParaRPr/>
          </a:p>
        </p:txBody>
      </p:sp>
      <p:sp>
        <p:nvSpPr>
          <p:cNvPr id="47" name="TextBox 14"/>
          <p:cNvSpPr txBox="1"/>
          <p:nvPr/>
        </p:nvSpPr>
        <p:spPr bwMode="auto">
          <a:xfrm>
            <a:off x="8482084" y="2054572"/>
            <a:ext cx="5369564" cy="40011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fr-FR" sz="2000" b="1" i="0" u="none" strike="noStrike" cap="none" spc="0">
                <a:ln>
                  <a:noFill/>
                </a:ln>
                <a:solidFill>
                  <a:srgbClr val="2C3176"/>
                </a:solidFill>
                <a:latin typeface="Marianne"/>
                <a:ea typeface="+mn-ea"/>
                <a:cs typeface="+mn-cs"/>
              </a:rPr>
              <a:t>COMPORTEMENT DES UTILISATEURS</a:t>
            </a:r>
            <a:endParaRPr/>
          </a:p>
        </p:txBody>
      </p:sp>
      <p:sp>
        <p:nvSpPr>
          <p:cNvPr id="48" name="TextBox 8"/>
          <p:cNvSpPr txBox="1"/>
          <p:nvPr/>
        </p:nvSpPr>
        <p:spPr bwMode="auto">
          <a:xfrm>
            <a:off x="8014456" y="2510196"/>
            <a:ext cx="6304821" cy="1220752"/>
          </a:xfrm>
          <a:prstGeom prst="rect">
            <a:avLst/>
          </a:prstGeom>
          <a:noFill/>
          <a:ln w="3175" cmpd="sng">
            <a:solidFill>
              <a:srgbClr val="2C3176"/>
            </a:solidFill>
            <a:prstDash val="solid"/>
            <a:round/>
          </a:ln>
          <a:effectLst/>
        </p:spPr>
        <p:txBody>
          <a:bodyPr wrap="square" lIns="180000" rIns="180000" rtlCol="0" anchor="t">
            <a:noAutofit/>
          </a:bodyPr>
          <a:lstStyle>
            <a:defPPr>
              <a:defRPr lang="pt-PT"/>
            </a:defPPr>
            <a:lvl1pPr marR="0" lvl="0" indent="0" algn="ctr">
              <a:lnSpc>
                <a:spcPct val="100000"/>
              </a:lnSpc>
              <a:spcBef>
                <a:spcPts val="0"/>
              </a:spcBef>
              <a:spcAft>
                <a:spcPts val="0"/>
              </a:spcAft>
              <a:buClrTx/>
              <a:buSzTx/>
              <a:buFontTx/>
              <a:buNone/>
              <a:defRPr sz="1400" b="1" i="0" u="none" strike="noStrike" cap="small" spc="0">
                <a:ln>
                  <a:noFill/>
                </a:ln>
                <a:solidFill>
                  <a:schemeClr val="tx2"/>
                </a:solidFill>
                <a:latin typeface="Verdana"/>
              </a:defRPr>
            </a:lvl1pPr>
          </a:lstStyle>
          <a:p>
            <a:pPr marL="0" marR="0" lvl="0" indent="0" algn="ctr" defTabSz="914400">
              <a:lnSpc>
                <a:spcPct val="100000"/>
              </a:lnSpc>
              <a:spcBef>
                <a:spcPts val="300"/>
              </a:spcBef>
              <a:spcAft>
                <a:spcPts val="300"/>
              </a:spcAft>
              <a:buClrTx/>
              <a:buSzTx/>
              <a:buFontTx/>
              <a:buNone/>
              <a:defRPr/>
            </a:pPr>
            <a:r>
              <a:rPr lang="fr-FR" sz="1600" b="1" i="0" u="none" strike="noStrike" cap="small" spc="0">
                <a:ln>
                  <a:noFill/>
                </a:ln>
                <a:solidFill>
                  <a:srgbClr val="2C3176"/>
                </a:solidFill>
                <a:latin typeface="Marianne"/>
                <a:ea typeface="+mn-ea"/>
                <a:cs typeface="+mn-cs"/>
              </a:rPr>
              <a:t>FAIRE ADOPTER DES ECO-GESTES AUX UTILISATEURS</a:t>
            </a:r>
            <a:endParaRPr/>
          </a:p>
          <a:p>
            <a:pPr marL="0" marR="0" lvl="0" indent="0" algn="ctr" defTabSz="914400">
              <a:lnSpc>
                <a:spcPct val="100000"/>
              </a:lnSpc>
              <a:spcBef>
                <a:spcPts val="300"/>
              </a:spcBef>
              <a:spcAft>
                <a:spcPts val="300"/>
              </a:spcAft>
              <a:buClrTx/>
              <a:buSzTx/>
              <a:buFontTx/>
              <a:buNone/>
              <a:defRPr/>
            </a:pPr>
            <a:r>
              <a:rPr lang="fr-FR" sz="1400" b="0" i="0" u="none" strike="noStrike" cap="none" spc="0">
                <a:ln>
                  <a:noFill/>
                </a:ln>
                <a:solidFill>
                  <a:srgbClr val="2C3176"/>
                </a:solidFill>
                <a:latin typeface="Marianne"/>
                <a:ea typeface="+mn-ea"/>
                <a:cs typeface="+mn-cs"/>
              </a:rPr>
              <a:t>Sensibiliser les agents aux impacts de leurs pratiques sur : les e-mails, la création et le stockage de fichiers, le streaming et les réunions vidéo, Internet et les économies d’énergie, les impressions et les équipements électroniques</a:t>
            </a:r>
            <a:endParaRPr/>
          </a:p>
          <a:p>
            <a:pPr marL="0" marR="0" lvl="0" indent="0" algn="ctr" defTabSz="914400">
              <a:lnSpc>
                <a:spcPct val="100000"/>
              </a:lnSpc>
              <a:spcBef>
                <a:spcPts val="300"/>
              </a:spcBef>
              <a:spcAft>
                <a:spcPts val="300"/>
              </a:spcAft>
              <a:buClrTx/>
              <a:buSzTx/>
              <a:buFontTx/>
              <a:buNone/>
              <a:defRPr/>
            </a:pPr>
            <a:r>
              <a:rPr lang="fr-FR" sz="1800" b="1" i="0" u="none" strike="noStrike" cap="small" spc="0">
                <a:ln>
                  <a:noFill/>
                </a:ln>
                <a:solidFill>
                  <a:srgbClr val="2C3176"/>
                </a:solidFill>
                <a:latin typeface="Marianne"/>
                <a:ea typeface="+mn-ea"/>
                <a:cs typeface="+mn-cs"/>
              </a:rPr>
              <a:t> </a:t>
            </a:r>
            <a:endParaRPr lang="fr-FR" sz="1200" b="0" i="0" u="none" strike="noStrike" cap="none" spc="0">
              <a:ln>
                <a:noFill/>
              </a:ln>
              <a:solidFill>
                <a:srgbClr val="2C3176"/>
              </a:solidFill>
              <a:latin typeface="Marianne"/>
              <a:ea typeface="+mn-ea"/>
              <a:cs typeface="+mn-cs"/>
            </a:endParaRPr>
          </a:p>
        </p:txBody>
      </p:sp>
      <p:pic>
        <p:nvPicPr>
          <p:cNvPr id="1026" name="Picture 2" descr="PC End Approval Procurement Svg Png Icon Free Download (#191647) -  OnlineWebFonts.COM"/>
          <p:cNvPicPr>
            <a:picLocks noChangeAspect="1" noChangeArrowheads="1"/>
          </p:cNvPicPr>
          <p:nvPr/>
        </p:nvPicPr>
        <p:blipFill>
          <a:blip r:embed="rId4">
            <a:duotone>
              <a:schemeClr val="accent1">
                <a:shade val="45000"/>
                <a:satMod val="135000"/>
              </a:schemeClr>
              <a:prstClr val="white"/>
            </a:duotone>
          </a:blip>
          <a:stretch/>
        </p:blipFill>
        <p:spPr bwMode="auto">
          <a:xfrm>
            <a:off x="3630160" y="2036348"/>
            <a:ext cx="389029" cy="350127"/>
          </a:xfrm>
          <a:prstGeom prst="rect">
            <a:avLst/>
          </a:prstGeom>
          <a:noFill/>
        </p:spPr>
      </p:pic>
      <p:pic>
        <p:nvPicPr>
          <p:cNvPr id="1028" name="Picture 4" descr="Icône Utilisateurs 8 dans Silky Line User Icons"/>
          <p:cNvPicPr>
            <a:picLocks noChangeAspect="1" noChangeArrowheads="1"/>
          </p:cNvPicPr>
          <p:nvPr/>
        </p:nvPicPr>
        <p:blipFill>
          <a:blip r:embed="rId5">
            <a:duotone>
              <a:schemeClr val="accent1">
                <a:shade val="45000"/>
                <a:satMod val="135000"/>
              </a:schemeClr>
              <a:prstClr val="white"/>
            </a:duotone>
          </a:blip>
          <a:stretch/>
        </p:blipFill>
        <p:spPr bwMode="auto">
          <a:xfrm>
            <a:off x="8233930" y="1907704"/>
            <a:ext cx="486477" cy="48647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object 3"/>
          <p:cNvSpPr/>
          <p:nvPr/>
        </p:nvSpPr>
        <p:spPr bwMode="auto">
          <a:xfrm>
            <a:off x="577849" y="8245243"/>
            <a:ext cx="393700" cy="376555"/>
          </a:xfrm>
          <a:custGeom>
            <a:avLst/>
            <a:gdLst/>
            <a:ahLst/>
            <a:cxnLst/>
            <a:rect l="l" t="t" r="r" b="b"/>
            <a:pathLst>
              <a:path w="393700" h="376554" extrusionOk="0">
                <a:moveTo>
                  <a:pt x="217690" y="0"/>
                </a:moveTo>
                <a:lnTo>
                  <a:pt x="6223" y="0"/>
                </a:lnTo>
                <a:lnTo>
                  <a:pt x="0" y="6654"/>
                </a:lnTo>
                <a:lnTo>
                  <a:pt x="14617" y="232092"/>
                </a:lnTo>
                <a:lnTo>
                  <a:pt x="24862" y="278192"/>
                </a:lnTo>
                <a:lnTo>
                  <a:pt x="47735" y="317882"/>
                </a:lnTo>
                <a:lnTo>
                  <a:pt x="80889" y="348960"/>
                </a:lnTo>
                <a:lnTo>
                  <a:pt x="121975" y="369222"/>
                </a:lnTo>
                <a:lnTo>
                  <a:pt x="168643" y="376466"/>
                </a:lnTo>
                <a:lnTo>
                  <a:pt x="387350" y="376466"/>
                </a:lnTo>
                <a:lnTo>
                  <a:pt x="393433" y="370382"/>
                </a:lnTo>
                <a:lnTo>
                  <a:pt x="393433" y="159308"/>
                </a:lnTo>
                <a:lnTo>
                  <a:pt x="387350" y="153225"/>
                </a:lnTo>
                <a:lnTo>
                  <a:pt x="238785" y="153225"/>
                </a:lnTo>
                <a:lnTo>
                  <a:pt x="232854" y="147650"/>
                </a:lnTo>
                <a:lnTo>
                  <a:pt x="232384" y="140487"/>
                </a:lnTo>
                <a:lnTo>
                  <a:pt x="223647" y="5575"/>
                </a:lnTo>
                <a:lnTo>
                  <a:pt x="217690" y="0"/>
                </a:lnTo>
                <a:close/>
              </a:path>
            </a:pathLst>
          </a:custGeom>
          <a:solidFill>
            <a:srgbClr val="FCCD00"/>
          </a:solidFill>
        </p:spPr>
        <p:txBody>
          <a:bodyPr wrap="square" lIns="0" tIns="0" rIns="0" bIns="0" rtlCol="0"/>
          <a:lstStyle/>
          <a:p>
            <a:pPr>
              <a:defRPr/>
            </a:pPr>
            <a:endParaRPr/>
          </a:p>
        </p:txBody>
      </p:sp>
      <p:grpSp>
        <p:nvGrpSpPr>
          <p:cNvPr id="15" name="object 15"/>
          <p:cNvGrpSpPr/>
          <p:nvPr/>
        </p:nvGrpSpPr>
        <p:grpSpPr bwMode="auto">
          <a:xfrm rot="5400000">
            <a:off x="14487029" y="419735"/>
            <a:ext cx="1303020" cy="1377950"/>
            <a:chOff x="845064" y="548305"/>
            <a:chExt cx="1303020" cy="1377950"/>
          </a:xfrm>
        </p:grpSpPr>
        <p:sp>
          <p:nvSpPr>
            <p:cNvPr id="16" name="object 16"/>
            <p:cNvSpPr/>
            <p:nvPr/>
          </p:nvSpPr>
          <p:spPr bwMode="auto">
            <a:xfrm>
              <a:off x="925361" y="647420"/>
              <a:ext cx="1222375" cy="1278890"/>
            </a:xfrm>
            <a:custGeom>
              <a:avLst/>
              <a:gdLst/>
              <a:ahLst/>
              <a:cxnLst/>
              <a:rect l="l" t="t" r="r" b="b"/>
              <a:pathLst>
                <a:path w="1222375" h="1278889" extrusionOk="0">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pPr>
                <a:defRPr/>
              </a:pPr>
              <a:endParaRPr/>
            </a:p>
          </p:txBody>
        </p:sp>
        <p:sp>
          <p:nvSpPr>
            <p:cNvPr id="17" name="object 17"/>
            <p:cNvSpPr/>
            <p:nvPr/>
          </p:nvSpPr>
          <p:spPr bwMode="auto">
            <a:xfrm>
              <a:off x="845064" y="548305"/>
              <a:ext cx="729615" cy="763270"/>
            </a:xfrm>
            <a:custGeom>
              <a:avLst/>
              <a:gdLst/>
              <a:ahLst/>
              <a:cxnLst/>
              <a:rect l="l" t="t" r="r" b="b"/>
              <a:pathLst>
                <a:path w="729615" h="763269" extrusionOk="0">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06806C"/>
            </a:solidFill>
          </p:spPr>
          <p:txBody>
            <a:bodyPr wrap="square" lIns="0" tIns="0" rIns="0" bIns="0" rtlCol="0"/>
            <a:lstStyle/>
            <a:p>
              <a:pPr>
                <a:defRPr/>
              </a:pPr>
              <a:endParaRPr/>
            </a:p>
          </p:txBody>
        </p:sp>
      </p:grpSp>
      <p:sp>
        <p:nvSpPr>
          <p:cNvPr id="18" name="object 18"/>
          <p:cNvSpPr txBox="1">
            <a:spLocks noGrp="1"/>
          </p:cNvSpPr>
          <p:nvPr>
            <p:ph type="title"/>
          </p:nvPr>
        </p:nvSpPr>
        <p:spPr bwMode="auto">
          <a:xfrm>
            <a:off x="774700" y="3559326"/>
            <a:ext cx="14706600" cy="1120820"/>
          </a:xfrm>
          <a:prstGeom prst="rect">
            <a:avLst/>
          </a:prstGeom>
        </p:spPr>
        <p:txBody>
          <a:bodyPr vert="horz" wrap="square" lIns="0" tIns="12700" rIns="0" bIns="0" rtlCol="0">
            <a:spAutoFit/>
          </a:bodyPr>
          <a:lstStyle/>
          <a:p>
            <a:pPr marL="951230" algn="ctr">
              <a:lnSpc>
                <a:spcPct val="100000"/>
              </a:lnSpc>
              <a:spcBef>
                <a:spcPts val="100"/>
              </a:spcBef>
              <a:defRPr/>
            </a:pPr>
            <a:r>
              <a:rPr lang="fr-FR" sz="7200" spc="335">
                <a:solidFill>
                  <a:srgbClr val="2C3176"/>
                </a:solidFill>
                <a:latin typeface="Marianne ExtraBold"/>
                <a:ea typeface="Marianne ExtraBold"/>
                <a:cs typeface="Marianne ExtraBold"/>
              </a:rPr>
              <a:t>Comité de pilotage</a:t>
            </a:r>
            <a:endParaRPr sz="7200" spc="335">
              <a:solidFill>
                <a:srgbClr val="2C3176"/>
              </a:solidFill>
              <a:latin typeface="Marianne ExtraBold"/>
              <a:ea typeface="Marianne ExtraBold"/>
              <a:cs typeface="Marianne ExtraBold"/>
            </a:endParaRPr>
          </a:p>
        </p:txBody>
      </p:sp>
      <p:grpSp>
        <p:nvGrpSpPr>
          <p:cNvPr id="2" name="Groupe 1"/>
          <p:cNvGrpSpPr/>
          <p:nvPr/>
        </p:nvGrpSpPr>
        <p:grpSpPr bwMode="auto">
          <a:xfrm>
            <a:off x="4419588" y="5016041"/>
            <a:ext cx="7997091" cy="703360"/>
            <a:chOff x="4335585" y="4905512"/>
            <a:chExt cx="7997091" cy="703360"/>
          </a:xfrm>
        </p:grpSpPr>
        <p:sp>
          <p:nvSpPr>
            <p:cNvPr id="22" name="Rectangle 21"/>
            <p:cNvSpPr/>
            <p:nvPr/>
          </p:nvSpPr>
          <p:spPr bwMode="auto">
            <a:xfrm>
              <a:off x="4335585" y="4905512"/>
              <a:ext cx="7997091" cy="703360"/>
            </a:xfrm>
            <a:prstGeom prst="rect">
              <a:avLst/>
            </a:prstGeom>
            <a:solidFill>
              <a:srgbClr val="FC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rgbClr val="2C3176"/>
                </a:solidFill>
              </a:endParaRPr>
            </a:p>
          </p:txBody>
        </p:sp>
        <p:sp>
          <p:nvSpPr>
            <p:cNvPr id="21" name="ZoneTexte 20"/>
            <p:cNvSpPr txBox="1"/>
            <p:nvPr/>
          </p:nvSpPr>
          <p:spPr bwMode="auto">
            <a:xfrm>
              <a:off x="5216254" y="4995582"/>
              <a:ext cx="6297246" cy="523220"/>
            </a:xfrm>
            <a:prstGeom prst="rect">
              <a:avLst/>
            </a:prstGeom>
            <a:noFill/>
          </p:spPr>
          <p:txBody>
            <a:bodyPr wrap="square" rtlCol="0">
              <a:spAutoFit/>
            </a:bodyPr>
            <a:lstStyle/>
            <a:p>
              <a:pPr>
                <a:defRPr/>
              </a:pPr>
              <a:r>
                <a:rPr lang="fr-FR" sz="2800">
                  <a:solidFill>
                    <a:srgbClr val="2C3176"/>
                  </a:solidFill>
                  <a:latin typeface="Marianne"/>
                  <a:ea typeface="Marianne"/>
                  <a:cs typeface="Marianne"/>
                </a:rPr>
                <a:t>Démarche Numérique responsable</a:t>
              </a:r>
              <a:endParaRPr/>
            </a:p>
          </p:txBody>
        </p:sp>
      </p:grpSp>
      <p:sp>
        <p:nvSpPr>
          <p:cNvPr id="13" name="ZoneTexte 20"/>
          <p:cNvSpPr txBox="1"/>
          <p:nvPr/>
        </p:nvSpPr>
        <p:spPr bwMode="auto">
          <a:xfrm>
            <a:off x="1431255" y="7291135"/>
            <a:ext cx="5976664" cy="954107"/>
          </a:xfrm>
          <a:prstGeom prst="rect">
            <a:avLst/>
          </a:prstGeom>
          <a:noFill/>
        </p:spPr>
        <p:txBody>
          <a:bodyPr wrap="square" rtlCol="0">
            <a:spAutoFit/>
          </a:bodyPr>
          <a:lstStyle/>
          <a:p>
            <a:pPr>
              <a:defRPr/>
            </a:pPr>
            <a:r>
              <a:rPr lang="fr-FR" sz="2800" i="1">
                <a:solidFill>
                  <a:srgbClr val="2C3176"/>
                </a:solidFill>
                <a:latin typeface="Marianne"/>
                <a:ea typeface="Marianne"/>
                <a:cs typeface="Marianne"/>
              </a:rPr>
              <a:t>Date</a:t>
            </a:r>
            <a:endParaRPr/>
          </a:p>
          <a:p>
            <a:pPr>
              <a:defRPr/>
            </a:pPr>
            <a:r>
              <a:rPr lang="fr-FR" sz="2800" i="1">
                <a:solidFill>
                  <a:srgbClr val="2C3176"/>
                </a:solidFill>
                <a:latin typeface="Marianne"/>
                <a:ea typeface="Marianne"/>
                <a:cs typeface="Marianne"/>
              </a:rPr>
              <a:t>Logo collectivité territoriale</a:t>
            </a:r>
            <a:endParaRPr/>
          </a:p>
        </p:txBody>
      </p:sp>
      <p:pic>
        <p:nvPicPr>
          <p:cNvPr id="14" name="Picture 2" descr="Pencil "/>
          <p:cNvPicPr>
            <a:picLocks noChangeAspect="1" noChangeArrowheads="1"/>
          </p:cNvPicPr>
          <p:nvPr/>
        </p:nvPicPr>
        <p:blipFill>
          <a:blip r:embed="rId2"/>
          <a:stretch/>
        </p:blipFill>
        <p:spPr bwMode="auto">
          <a:xfrm>
            <a:off x="6399736" y="7720791"/>
            <a:ext cx="609600" cy="609600"/>
          </a:xfrm>
          <a:prstGeom prst="rect">
            <a:avLst/>
          </a:prstGeom>
          <a:noFill/>
        </p:spPr>
      </p:pic>
      <p:pic>
        <p:nvPicPr>
          <p:cNvPr id="4" name="Image 3"/>
          <p:cNvPicPr>
            <a:picLocks noChangeAspect="1"/>
          </p:cNvPicPr>
          <p:nvPr/>
        </p:nvPicPr>
        <p:blipFill>
          <a:blip r:embed="rId3"/>
          <a:stretch/>
        </p:blipFill>
        <p:spPr bwMode="auto">
          <a:xfrm>
            <a:off x="263541" y="277661"/>
            <a:ext cx="2286000" cy="83859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Title 9"/>
          <p:cNvSpPr txBox="1"/>
          <p:nvPr/>
        </p:nvSpPr>
        <p:spPr bwMode="auto">
          <a:xfrm>
            <a:off x="1941638" y="476355"/>
            <a:ext cx="12372724" cy="1231106"/>
          </a:xfrm>
          <a:prstGeom prst="rect">
            <a:avLst/>
          </a:prstGeom>
        </p:spPr>
        <p:txBody>
          <a:bodyPr wrap="square" lIns="0" tIns="0" rIns="0" bIns="0">
            <a:spAutoFit/>
          </a:bodyPr>
          <a:lstStyle>
            <a:lvl1pPr algn="ctr">
              <a:defRPr lang="fr-FR" sz="4400" b="1" i="0">
                <a:solidFill>
                  <a:srgbClr val="2C3176"/>
                </a:solidFill>
                <a:latin typeface="Marianne"/>
                <a:ea typeface="+mj-ea"/>
                <a:cs typeface="Arial"/>
              </a:defRPr>
            </a:lvl1pPr>
          </a:lstStyle>
          <a:p>
            <a:pPr>
              <a:defRPr/>
            </a:pPr>
            <a:r>
              <a:rPr lang="fr-FR" sz="4000"/>
              <a:t>Exemples de bonnes pratiques à mettre </a:t>
            </a:r>
            <a:endParaRPr/>
          </a:p>
          <a:p>
            <a:pPr>
              <a:defRPr/>
            </a:pPr>
            <a:r>
              <a:rPr lang="fr-FR" sz="4000"/>
              <a:t>en place par la collectivité </a:t>
            </a:r>
            <a:endParaRPr/>
          </a:p>
        </p:txBody>
      </p:sp>
      <p:sp>
        <p:nvSpPr>
          <p:cNvPr id="19" name="TextBox 18"/>
          <p:cNvSpPr txBox="1"/>
          <p:nvPr/>
        </p:nvSpPr>
        <p:spPr bwMode="auto">
          <a:xfrm>
            <a:off x="647504" y="1944231"/>
            <a:ext cx="4707968" cy="7599516"/>
          </a:xfrm>
          <a:prstGeom prst="rect">
            <a:avLst/>
          </a:prstGeom>
        </p:spPr>
        <p:txBody>
          <a:bodyPr wrap="square">
            <a:spAutoFit/>
          </a:bodyPr>
          <a:lstStyle>
            <a:defPPr>
              <a:defRPr lang="fr-FR"/>
            </a:defPPr>
            <a:lvl1pPr marL="393690" indent="-380990" algn="just" defTabSz="914377">
              <a:lnSpc>
                <a:spcPct val="150000"/>
              </a:lnSpc>
              <a:spcBef>
                <a:spcPts val="115"/>
              </a:spcBef>
              <a:buFont typeface="Arial"/>
              <a:buChar char="•"/>
              <a:defRPr sz="1200" spc="11">
                <a:solidFill>
                  <a:srgbClr val="2C3176"/>
                </a:solidFill>
                <a:latin typeface="Marianne"/>
                <a:ea typeface="Marianne"/>
                <a:cs typeface="Marianne"/>
              </a:defRPr>
            </a:lvl1pPr>
            <a:lvl2pPr marL="850890" lvl="1" indent="-380990" algn="just" defTabSz="914377">
              <a:lnSpc>
                <a:spcPct val="150000"/>
              </a:lnSpc>
              <a:spcBef>
                <a:spcPts val="115"/>
              </a:spcBef>
              <a:buFont typeface="Arial"/>
              <a:buChar char="•"/>
              <a:defRPr sz="1100" b="1" spc="11">
                <a:solidFill>
                  <a:srgbClr val="2C3176"/>
                </a:solidFill>
                <a:latin typeface="Marianne"/>
              </a:defRPr>
            </a:lvl2pPr>
          </a:lstStyle>
          <a:p>
            <a:pPr marL="0" marR="0" lvl="0" indent="0" algn="just" defTabSz="914377">
              <a:lnSpc>
                <a:spcPct val="150000"/>
              </a:lnSpc>
              <a:spcBef>
                <a:spcPts val="115"/>
              </a:spcBef>
              <a:spcAft>
                <a:spcPts val="0"/>
              </a:spcAft>
              <a:buClrTx/>
              <a:buSzTx/>
              <a:buFont typeface="Arial"/>
              <a:buNone/>
              <a:defRPr/>
            </a:pPr>
            <a:r>
              <a:rPr lang="fr-FR" sz="1600" b="1" i="0" u="none" strike="noStrike" cap="none" spc="11" dirty="0">
                <a:ln>
                  <a:noFill/>
                </a:ln>
                <a:solidFill>
                  <a:srgbClr val="2C3176"/>
                </a:solidFill>
                <a:latin typeface="Marianne"/>
              </a:rPr>
              <a:t>Stratégie et gouvernance </a:t>
            </a:r>
            <a:endParaRPr dirty="0"/>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dirty="0">
                <a:ln>
                  <a:noFill/>
                </a:ln>
                <a:solidFill>
                  <a:prstClr val="black"/>
                </a:solidFill>
                <a:latin typeface="Marianne"/>
              </a:rPr>
              <a:t>a.1 Dédier une personne spécifique à la coordination de la démarche Numérique responsable </a:t>
            </a:r>
            <a:endParaRPr dirty="0"/>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dirty="0">
                <a:ln>
                  <a:noFill/>
                </a:ln>
                <a:solidFill>
                  <a:prstClr val="black"/>
                </a:solidFill>
                <a:latin typeface="Marianne"/>
              </a:rPr>
              <a:t>a.2 Définir et mettre en place un plan d’action </a:t>
            </a:r>
            <a:endParaRPr dirty="0"/>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dirty="0">
                <a:ln>
                  <a:noFill/>
                </a:ln>
                <a:solidFill>
                  <a:prstClr val="black"/>
                </a:solidFill>
                <a:latin typeface="Marianne"/>
              </a:rPr>
              <a:t>a.3 Mettre en place et suivre des indicateurs de pilotage</a:t>
            </a:r>
            <a:endParaRPr dirty="0"/>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dirty="0">
                <a:ln>
                  <a:noFill/>
                </a:ln>
                <a:solidFill>
                  <a:prstClr val="black"/>
                </a:solidFill>
                <a:latin typeface="Marianne"/>
              </a:rPr>
              <a:t>a.4 Développer un réseau de référents pour faire vivre et inscrire la démarche dans la durée</a:t>
            </a:r>
            <a:endParaRPr dirty="0"/>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dirty="0">
                <a:ln>
                  <a:noFill/>
                </a:ln>
                <a:solidFill>
                  <a:prstClr val="black"/>
                </a:solidFill>
                <a:latin typeface="Marianne"/>
              </a:rPr>
              <a:t>a.5 Obtenir et consacrer un budget spécifique</a:t>
            </a:r>
            <a:endParaRPr dirty="0"/>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dirty="0">
                <a:ln>
                  <a:noFill/>
                </a:ln>
                <a:solidFill>
                  <a:prstClr val="black"/>
                </a:solidFill>
                <a:latin typeface="Marianne"/>
              </a:rPr>
              <a:t>a.6 Acter la démarche Numérique responsable dans une charte ou un manifeste </a:t>
            </a:r>
            <a:endParaRPr dirty="0"/>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dirty="0">
                <a:ln>
                  <a:noFill/>
                </a:ln>
                <a:solidFill>
                  <a:prstClr val="black"/>
                </a:solidFill>
                <a:latin typeface="Marianne"/>
              </a:rPr>
              <a:t>a.7 S’engager pour un numérique plus respectueux </a:t>
            </a:r>
            <a:endParaRPr dirty="0"/>
          </a:p>
          <a:p>
            <a:pPr marL="180000" marR="0" lvl="0" indent="0" algn="just" defTabSz="914377">
              <a:lnSpc>
                <a:spcPct val="100000"/>
              </a:lnSpc>
              <a:spcBef>
                <a:spcPts val="115"/>
              </a:spcBef>
              <a:spcAft>
                <a:spcPts val="0"/>
              </a:spcAft>
              <a:buClrTx/>
              <a:buSzTx/>
              <a:buFont typeface="Arial"/>
              <a:buNone/>
              <a:defRPr/>
            </a:pPr>
            <a:endParaRPr lang="fr-FR" sz="1200" b="0" i="0" u="none" strike="noStrike" cap="none" spc="11" dirty="0">
              <a:ln>
                <a:noFill/>
              </a:ln>
              <a:solidFill>
                <a:srgbClr val="2C3176"/>
              </a:solidFill>
              <a:latin typeface="Marianne"/>
            </a:endParaRPr>
          </a:p>
          <a:p>
            <a:pPr marL="0" marR="0" lvl="0" indent="0" algn="just" defTabSz="914377">
              <a:lnSpc>
                <a:spcPct val="150000"/>
              </a:lnSpc>
              <a:spcBef>
                <a:spcPts val="115"/>
              </a:spcBef>
              <a:spcAft>
                <a:spcPts val="0"/>
              </a:spcAft>
              <a:buClrTx/>
              <a:buSzTx/>
              <a:buFont typeface="Arial"/>
              <a:buNone/>
              <a:defRPr/>
            </a:pPr>
            <a:r>
              <a:rPr lang="fr-FR" sz="1600" b="1" i="0" u="none" strike="noStrike" cap="none" spc="11" dirty="0">
                <a:ln>
                  <a:noFill/>
                </a:ln>
                <a:solidFill>
                  <a:srgbClr val="2C3176"/>
                </a:solidFill>
                <a:latin typeface="Marianne"/>
              </a:rPr>
              <a:t>Sensibilisation et formation </a:t>
            </a:r>
            <a:endParaRPr dirty="0"/>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dirty="0">
                <a:ln>
                  <a:noFill/>
                </a:ln>
                <a:solidFill>
                  <a:prstClr val="black"/>
                </a:solidFill>
                <a:latin typeface="Marianne"/>
              </a:rPr>
              <a:t>b.1 Sensibiliser les collaborateurs au Numérique responsable </a:t>
            </a:r>
            <a:endParaRPr dirty="0"/>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dirty="0">
                <a:ln>
                  <a:noFill/>
                </a:ln>
                <a:solidFill>
                  <a:prstClr val="black"/>
                </a:solidFill>
                <a:latin typeface="Marianne"/>
              </a:rPr>
              <a:t>b.2 Intégrer les compétences Numérique responsable dans le plan de formation </a:t>
            </a:r>
            <a:endParaRPr dirty="0"/>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dirty="0">
                <a:ln>
                  <a:noFill/>
                </a:ln>
                <a:solidFill>
                  <a:prstClr val="black"/>
                </a:solidFill>
                <a:latin typeface="Marianne"/>
              </a:rPr>
              <a:t>b.3 Former en interne à la réparation des équipements hors garantie </a:t>
            </a:r>
            <a:endParaRPr dirty="0"/>
          </a:p>
          <a:p>
            <a:pPr marL="180000" marR="0" lvl="0" indent="0" algn="just" defTabSz="914377">
              <a:lnSpc>
                <a:spcPct val="100000"/>
              </a:lnSpc>
              <a:spcBef>
                <a:spcPts val="115"/>
              </a:spcBef>
              <a:spcAft>
                <a:spcPts val="0"/>
              </a:spcAft>
              <a:buClrTx/>
              <a:buSzTx/>
              <a:buFont typeface="Arial"/>
              <a:buNone/>
              <a:defRPr/>
            </a:pPr>
            <a:endParaRPr lang="fr-FR" sz="1200" b="0" i="0" u="none" strike="noStrike" cap="none" spc="11" dirty="0">
              <a:ln>
                <a:noFill/>
              </a:ln>
              <a:solidFill>
                <a:srgbClr val="2C3176"/>
              </a:solidFill>
              <a:latin typeface="Marianne"/>
            </a:endParaRPr>
          </a:p>
          <a:p>
            <a:pPr marL="0" marR="0" lvl="0" indent="0" algn="just" defTabSz="914377">
              <a:lnSpc>
                <a:spcPct val="150000"/>
              </a:lnSpc>
              <a:spcBef>
                <a:spcPts val="115"/>
              </a:spcBef>
              <a:spcAft>
                <a:spcPts val="0"/>
              </a:spcAft>
              <a:buClrTx/>
              <a:buSzTx/>
              <a:buFont typeface="Arial"/>
              <a:buNone/>
              <a:defRPr/>
            </a:pPr>
            <a:r>
              <a:rPr lang="fr-FR" sz="1600" b="1" i="0" u="none" strike="noStrike" cap="none" spc="11" dirty="0">
                <a:ln>
                  <a:noFill/>
                </a:ln>
                <a:solidFill>
                  <a:srgbClr val="2C3176"/>
                </a:solidFill>
                <a:latin typeface="Marianne"/>
              </a:rPr>
              <a:t>Mesure et évaluation</a:t>
            </a:r>
            <a:endParaRPr dirty="0"/>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dirty="0">
                <a:ln>
                  <a:noFill/>
                </a:ln>
                <a:solidFill>
                  <a:prstClr val="black"/>
                </a:solidFill>
                <a:latin typeface="Marianne"/>
              </a:rPr>
              <a:t>c.1 Connaître son système d’information pour mieux l’exploiter </a:t>
            </a:r>
            <a:endParaRPr dirty="0"/>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dirty="0">
                <a:ln>
                  <a:noFill/>
                </a:ln>
                <a:solidFill>
                  <a:prstClr val="black"/>
                </a:solidFill>
                <a:latin typeface="Marianne"/>
              </a:rPr>
              <a:t>c.2 Évaluer régulièrement l’empreinte environnementale du système d’information </a:t>
            </a:r>
            <a:endParaRPr dirty="0"/>
          </a:p>
          <a:p>
            <a:pPr marL="180000" marR="0" lvl="0" indent="0" algn="just" defTabSz="914377">
              <a:lnSpc>
                <a:spcPct val="100000"/>
              </a:lnSpc>
              <a:spcBef>
                <a:spcPts val="115"/>
              </a:spcBef>
              <a:spcAft>
                <a:spcPts val="0"/>
              </a:spcAft>
              <a:buClrTx/>
              <a:buSzTx/>
              <a:buFont typeface="Arial"/>
              <a:buNone/>
              <a:defRPr/>
            </a:pPr>
            <a:endParaRPr lang="fr-FR" sz="1200" b="0" i="0" u="none" strike="noStrike" cap="none" spc="11" dirty="0">
              <a:ln>
                <a:noFill/>
              </a:ln>
              <a:solidFill>
                <a:srgbClr val="2C3176"/>
              </a:solidFill>
              <a:latin typeface="Marianne"/>
            </a:endParaRPr>
          </a:p>
          <a:p>
            <a:pPr marL="0" marR="0" lvl="0" indent="0" algn="just" defTabSz="914377">
              <a:lnSpc>
                <a:spcPct val="150000"/>
              </a:lnSpc>
              <a:spcBef>
                <a:spcPts val="115"/>
              </a:spcBef>
              <a:spcAft>
                <a:spcPts val="0"/>
              </a:spcAft>
              <a:buClrTx/>
              <a:buSzTx/>
              <a:buFont typeface="Arial"/>
              <a:buNone/>
              <a:defRPr/>
            </a:pPr>
            <a:r>
              <a:rPr lang="fr-FR" sz="1600" b="1" i="0" u="none" strike="noStrike" cap="none" spc="11" dirty="0">
                <a:ln>
                  <a:noFill/>
                </a:ln>
                <a:solidFill>
                  <a:srgbClr val="2C3176"/>
                </a:solidFill>
                <a:latin typeface="Marianne"/>
              </a:rPr>
              <a:t>Réduction des achats </a:t>
            </a:r>
            <a:endParaRPr dirty="0"/>
          </a:p>
          <a:p>
            <a:pPr marL="180000" marR="0" lvl="0" indent="0" algn="just" defTabSz="914377">
              <a:lnSpc>
                <a:spcPct val="100000"/>
              </a:lnSpc>
              <a:spcBef>
                <a:spcPts val="115"/>
              </a:spcBef>
              <a:spcAft>
                <a:spcPts val="0"/>
              </a:spcAft>
              <a:buClrTx/>
              <a:buSzTx/>
              <a:buFont typeface="Arial"/>
              <a:buNone/>
              <a:defRPr/>
            </a:pPr>
            <a:r>
              <a:rPr lang="fr-FR" sz="1100" b="0" i="0" u="none" strike="noStrike" cap="none" spc="11" dirty="0">
                <a:ln>
                  <a:noFill/>
                </a:ln>
                <a:solidFill>
                  <a:prstClr val="black"/>
                </a:solidFill>
                <a:latin typeface="Marianne"/>
              </a:rPr>
              <a:t>d.1 Réduire le nombre d’équipements </a:t>
            </a:r>
            <a:endParaRPr sz="1100" dirty="0"/>
          </a:p>
          <a:p>
            <a:pPr marL="180000" marR="0" lvl="0" indent="0" algn="just" defTabSz="914377">
              <a:lnSpc>
                <a:spcPct val="100000"/>
              </a:lnSpc>
              <a:spcBef>
                <a:spcPts val="115"/>
              </a:spcBef>
              <a:spcAft>
                <a:spcPts val="0"/>
              </a:spcAft>
              <a:buClrTx/>
              <a:buSzTx/>
              <a:buFont typeface="Arial"/>
              <a:buNone/>
              <a:defRPr/>
            </a:pPr>
            <a:r>
              <a:rPr lang="fr-FR" sz="1100" b="0" i="0" u="none" strike="noStrike" cap="none" spc="11" dirty="0">
                <a:ln>
                  <a:noFill/>
                </a:ln>
                <a:solidFill>
                  <a:prstClr val="black"/>
                </a:solidFill>
                <a:latin typeface="Marianne"/>
              </a:rPr>
              <a:t>d.2 Mettre à jour les équipements au lieu de les remplacer </a:t>
            </a:r>
            <a:endParaRPr sz="1100" dirty="0"/>
          </a:p>
          <a:p>
            <a:pPr marL="180000" marR="0" lvl="0" indent="0" algn="just" defTabSz="914377">
              <a:lnSpc>
                <a:spcPct val="100000"/>
              </a:lnSpc>
              <a:spcBef>
                <a:spcPts val="115"/>
              </a:spcBef>
              <a:spcAft>
                <a:spcPts val="0"/>
              </a:spcAft>
              <a:buClrTx/>
              <a:buSzTx/>
              <a:buFont typeface="Arial"/>
              <a:buNone/>
              <a:defRPr/>
            </a:pPr>
            <a:r>
              <a:rPr lang="fr-FR" sz="1100" b="0" i="0" u="none" strike="noStrike" cap="none" spc="11" dirty="0">
                <a:ln>
                  <a:noFill/>
                </a:ln>
                <a:solidFill>
                  <a:prstClr val="black"/>
                </a:solidFill>
                <a:latin typeface="Marianne"/>
              </a:rPr>
              <a:t>d.3 Réaffecter les équipements en interne </a:t>
            </a:r>
            <a:endParaRPr sz="1100" dirty="0"/>
          </a:p>
          <a:p>
            <a:pPr marL="180000" marR="0" lvl="0" indent="0" algn="just" defTabSz="914377">
              <a:lnSpc>
                <a:spcPct val="100000"/>
              </a:lnSpc>
              <a:spcBef>
                <a:spcPts val="115"/>
              </a:spcBef>
              <a:spcAft>
                <a:spcPts val="0"/>
              </a:spcAft>
              <a:buClrTx/>
              <a:buSzTx/>
              <a:buFont typeface="Arial"/>
              <a:buNone/>
              <a:defRPr/>
            </a:pPr>
            <a:r>
              <a:rPr lang="fr-FR" sz="1100" b="0" i="0" u="none" strike="noStrike" cap="none" spc="11" dirty="0">
                <a:ln>
                  <a:noFill/>
                </a:ln>
                <a:solidFill>
                  <a:prstClr val="black"/>
                </a:solidFill>
                <a:latin typeface="Marianne"/>
              </a:rPr>
              <a:t>d.4 Séparer les achats d’équipements </a:t>
            </a:r>
            <a:endParaRPr sz="1100" dirty="0"/>
          </a:p>
          <a:p>
            <a:pPr marL="180000" marR="0" lvl="0" indent="0" algn="just" defTabSz="914377">
              <a:lnSpc>
                <a:spcPct val="100000"/>
              </a:lnSpc>
              <a:spcBef>
                <a:spcPts val="115"/>
              </a:spcBef>
              <a:spcAft>
                <a:spcPts val="0"/>
              </a:spcAft>
              <a:buClrTx/>
              <a:buSzTx/>
              <a:buFont typeface="Arial"/>
              <a:buNone/>
              <a:defRPr/>
            </a:pPr>
            <a:r>
              <a:rPr lang="fr-FR" sz="1100" b="0" i="0" u="none" strike="noStrike" cap="none" spc="11" dirty="0">
                <a:ln>
                  <a:noFill/>
                </a:ln>
                <a:solidFill>
                  <a:prstClr val="black"/>
                </a:solidFill>
                <a:latin typeface="Marianne"/>
              </a:rPr>
              <a:t>d.5 Opter pour la location fonctionnelle d’équipements</a:t>
            </a:r>
            <a:endParaRPr sz="1100" dirty="0"/>
          </a:p>
          <a:p>
            <a:pPr marL="180000" marR="0" lvl="0" indent="0" algn="just" defTabSz="914377">
              <a:lnSpc>
                <a:spcPct val="100000"/>
              </a:lnSpc>
              <a:spcBef>
                <a:spcPts val="115"/>
              </a:spcBef>
              <a:spcAft>
                <a:spcPts val="0"/>
              </a:spcAft>
              <a:buClrTx/>
              <a:buSzTx/>
              <a:buFont typeface="Arial"/>
              <a:buNone/>
              <a:defRPr/>
            </a:pPr>
            <a:r>
              <a:rPr lang="fr-FR" sz="1100" b="0" i="0" u="none" strike="noStrike" cap="none" spc="11" dirty="0">
                <a:ln>
                  <a:noFill/>
                </a:ln>
                <a:solidFill>
                  <a:prstClr val="black"/>
                </a:solidFill>
                <a:latin typeface="Marianne"/>
              </a:rPr>
              <a:t>d.6 Protéger les équipements </a:t>
            </a:r>
            <a:endParaRPr sz="1100" dirty="0"/>
          </a:p>
          <a:p>
            <a:pPr marL="180000" marR="0" lvl="0" indent="0" algn="just" defTabSz="914377">
              <a:lnSpc>
                <a:spcPct val="100000"/>
              </a:lnSpc>
              <a:spcBef>
                <a:spcPts val="115"/>
              </a:spcBef>
              <a:spcAft>
                <a:spcPts val="0"/>
              </a:spcAft>
              <a:buClrTx/>
              <a:buSzTx/>
              <a:buFont typeface="Arial"/>
              <a:buNone/>
              <a:defRPr/>
            </a:pPr>
            <a:endParaRPr lang="fr-FR" sz="1200" b="0" i="0" u="none" strike="noStrike" cap="none" spc="11" dirty="0">
              <a:ln>
                <a:noFill/>
              </a:ln>
              <a:solidFill>
                <a:srgbClr val="2C3176"/>
              </a:solidFill>
              <a:latin typeface="Marianne"/>
            </a:endParaRPr>
          </a:p>
        </p:txBody>
      </p:sp>
      <p:sp>
        <p:nvSpPr>
          <p:cNvPr id="13" name="TextBox 12"/>
          <p:cNvSpPr txBox="1"/>
          <p:nvPr/>
        </p:nvSpPr>
        <p:spPr bwMode="auto">
          <a:xfrm>
            <a:off x="6063775" y="2038970"/>
            <a:ext cx="4896354" cy="6237605"/>
          </a:xfrm>
          <a:prstGeom prst="rect">
            <a:avLst/>
          </a:prstGeom>
        </p:spPr>
        <p:txBody>
          <a:bodyPr wrap="square">
            <a:spAutoFit/>
          </a:bodyPr>
          <a:lstStyle>
            <a:defPPr>
              <a:defRPr lang="fr-FR"/>
            </a:defPPr>
            <a:lvl1pPr marL="393690" indent="-380990" algn="just" defTabSz="914377">
              <a:lnSpc>
                <a:spcPct val="150000"/>
              </a:lnSpc>
              <a:spcBef>
                <a:spcPts val="115"/>
              </a:spcBef>
              <a:buFont typeface="Arial"/>
              <a:buChar char="•"/>
              <a:defRPr sz="1200" spc="11">
                <a:solidFill>
                  <a:srgbClr val="2C3176"/>
                </a:solidFill>
                <a:latin typeface="Marianne"/>
                <a:ea typeface="Marianne"/>
                <a:cs typeface="Marianne"/>
              </a:defRPr>
            </a:lvl1pPr>
            <a:lvl2pPr marL="850890" lvl="1" indent="-380990" algn="just" defTabSz="914377">
              <a:lnSpc>
                <a:spcPct val="150000"/>
              </a:lnSpc>
              <a:spcBef>
                <a:spcPts val="115"/>
              </a:spcBef>
              <a:buFont typeface="Arial"/>
              <a:buChar char="•"/>
              <a:defRPr sz="1100" b="1" spc="11">
                <a:solidFill>
                  <a:srgbClr val="2C3176"/>
                </a:solidFill>
                <a:latin typeface="Marianne"/>
              </a:defRPr>
            </a:lvl2pPr>
          </a:lstStyle>
          <a:p>
            <a:pPr marL="0" marR="0" lvl="0" indent="0" algn="just" defTabSz="914377">
              <a:lnSpc>
                <a:spcPct val="150000"/>
              </a:lnSpc>
              <a:spcBef>
                <a:spcPts val="115"/>
              </a:spcBef>
              <a:spcAft>
                <a:spcPts val="0"/>
              </a:spcAft>
              <a:buClrTx/>
              <a:buSzTx/>
              <a:buFont typeface="Arial"/>
              <a:buNone/>
              <a:defRPr/>
            </a:pPr>
            <a:r>
              <a:rPr lang="fr-FR" sz="1600" b="1" i="0" u="none" strike="noStrike" cap="none" spc="11" dirty="0">
                <a:ln>
                  <a:noFill/>
                </a:ln>
                <a:solidFill>
                  <a:srgbClr val="2C3176"/>
                </a:solidFill>
                <a:latin typeface="Marianne"/>
              </a:rPr>
              <a:t>Achats durables</a:t>
            </a:r>
            <a:endParaRPr dirty="0"/>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dirty="0">
                <a:ln>
                  <a:noFill/>
                </a:ln>
                <a:solidFill>
                  <a:prstClr val="black"/>
                </a:solidFill>
                <a:latin typeface="Marianne"/>
              </a:rPr>
              <a:t>e.1 Privilégier des équipements issus du réemploi ou contenant des matériaux recyclés </a:t>
            </a:r>
            <a:endParaRPr dirty="0"/>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dirty="0">
                <a:ln>
                  <a:noFill/>
                </a:ln>
                <a:solidFill>
                  <a:prstClr val="black"/>
                </a:solidFill>
                <a:latin typeface="Marianne"/>
              </a:rPr>
              <a:t>e.2 Privilégier les achats durables et réparables </a:t>
            </a:r>
            <a:endParaRPr dirty="0"/>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dirty="0">
                <a:ln>
                  <a:noFill/>
                </a:ln>
                <a:solidFill>
                  <a:prstClr val="black"/>
                </a:solidFill>
                <a:latin typeface="Marianne"/>
              </a:rPr>
              <a:t>e.3 Privilégier des équipements éco-labellisés</a:t>
            </a:r>
            <a:endParaRPr dirty="0"/>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dirty="0">
                <a:ln>
                  <a:noFill/>
                </a:ln>
                <a:solidFill>
                  <a:prstClr val="black"/>
                </a:solidFill>
                <a:latin typeface="Marianne"/>
              </a:rPr>
              <a:t>e.4 Anticiper le </a:t>
            </a:r>
            <a:r>
              <a:rPr lang="fr-FR" sz="1200" b="0" i="0" u="none" strike="noStrike" cap="none" spc="11" dirty="0" err="1">
                <a:ln>
                  <a:noFill/>
                </a:ln>
                <a:solidFill>
                  <a:prstClr val="black"/>
                </a:solidFill>
                <a:latin typeface="Marianne"/>
              </a:rPr>
              <a:t>sourcing</a:t>
            </a:r>
            <a:r>
              <a:rPr lang="fr-FR" sz="1200" b="0" i="0" u="none" strike="noStrike" cap="none" spc="11" dirty="0">
                <a:ln>
                  <a:noFill/>
                </a:ln>
                <a:solidFill>
                  <a:prstClr val="black"/>
                </a:solidFill>
                <a:latin typeface="Marianne"/>
              </a:rPr>
              <a:t> des fournisseurs d’équipements contenant des matériaux recyclés ou issus du réemploi </a:t>
            </a:r>
            <a:endParaRPr dirty="0"/>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dirty="0">
                <a:ln>
                  <a:noFill/>
                </a:ln>
                <a:solidFill>
                  <a:prstClr val="black"/>
                </a:solidFill>
                <a:latin typeface="Marianne"/>
              </a:rPr>
              <a:t>e.5 S’assurer de la traçabilité des produits </a:t>
            </a:r>
            <a:endParaRPr dirty="0"/>
          </a:p>
          <a:p>
            <a:pPr marL="180000" marR="0" lvl="0" indent="0" algn="just" defTabSz="914377">
              <a:lnSpc>
                <a:spcPct val="100000"/>
              </a:lnSpc>
              <a:spcBef>
                <a:spcPts val="115"/>
              </a:spcBef>
              <a:spcAft>
                <a:spcPts val="0"/>
              </a:spcAft>
              <a:buClrTx/>
              <a:buSzTx/>
              <a:buFont typeface="Arial"/>
              <a:buNone/>
              <a:defRPr/>
            </a:pPr>
            <a:endParaRPr lang="fr-FR" sz="1200" b="0" i="0" u="none" strike="noStrike" cap="none" spc="11" dirty="0">
              <a:ln>
                <a:noFill/>
              </a:ln>
              <a:solidFill>
                <a:srgbClr val="2C3176"/>
              </a:solidFill>
              <a:latin typeface="Marianne"/>
            </a:endParaRPr>
          </a:p>
          <a:p>
            <a:pPr marL="0" marR="0" lvl="0" indent="0" algn="just" defTabSz="914377">
              <a:lnSpc>
                <a:spcPct val="150000"/>
              </a:lnSpc>
              <a:spcBef>
                <a:spcPts val="115"/>
              </a:spcBef>
              <a:spcAft>
                <a:spcPts val="0"/>
              </a:spcAft>
              <a:buClrTx/>
              <a:buSzTx/>
              <a:buFont typeface="Arial"/>
              <a:buNone/>
              <a:defRPr/>
            </a:pPr>
            <a:r>
              <a:rPr lang="fr-FR" sz="1600" b="1" i="0" u="none" strike="noStrike" cap="none" spc="11" dirty="0">
                <a:ln>
                  <a:noFill/>
                </a:ln>
                <a:solidFill>
                  <a:srgbClr val="2C3176"/>
                </a:solidFill>
                <a:latin typeface="Marianne"/>
              </a:rPr>
              <a:t>Phase d’usage, administration et paramétrages </a:t>
            </a:r>
            <a:endParaRPr dirty="0"/>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dirty="0">
                <a:ln>
                  <a:noFill/>
                </a:ln>
                <a:solidFill>
                  <a:prstClr val="black"/>
                </a:solidFill>
                <a:latin typeface="Marianne"/>
              </a:rPr>
              <a:t>f.1 Optimiser la gestion du parc des équipements </a:t>
            </a:r>
            <a:endParaRPr dirty="0"/>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dirty="0">
                <a:ln>
                  <a:noFill/>
                </a:ln>
                <a:solidFill>
                  <a:prstClr val="black"/>
                </a:solidFill>
                <a:latin typeface="Marianne"/>
              </a:rPr>
              <a:t>f.2 Agir sur les paramétrages par défaut </a:t>
            </a:r>
            <a:endParaRPr dirty="0"/>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dirty="0">
                <a:ln>
                  <a:noFill/>
                </a:ln>
                <a:solidFill>
                  <a:prstClr val="black"/>
                </a:solidFill>
                <a:latin typeface="Marianne"/>
              </a:rPr>
              <a:t>f.3 Limiter les flux de données </a:t>
            </a:r>
            <a:endParaRPr dirty="0"/>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dirty="0">
                <a:ln>
                  <a:noFill/>
                </a:ln>
                <a:solidFill>
                  <a:prstClr val="black"/>
                </a:solidFill>
                <a:latin typeface="Marianne"/>
              </a:rPr>
              <a:t>f.4 Mettre en place une stratégie de gestion des données </a:t>
            </a:r>
            <a:endParaRPr dirty="0"/>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dirty="0">
                <a:ln>
                  <a:noFill/>
                </a:ln>
                <a:solidFill>
                  <a:prstClr val="black"/>
                </a:solidFill>
                <a:latin typeface="Marianne"/>
              </a:rPr>
              <a:t>f.5 Réduire le volume de données stockées </a:t>
            </a:r>
            <a:endParaRPr dirty="0"/>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dirty="0">
                <a:ln>
                  <a:noFill/>
                </a:ln>
                <a:solidFill>
                  <a:prstClr val="black"/>
                </a:solidFill>
                <a:latin typeface="Marianne"/>
              </a:rPr>
              <a:t>f.6 Réduire les impacts liés à la messagerie </a:t>
            </a:r>
            <a:endParaRPr dirty="0"/>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dirty="0">
                <a:ln>
                  <a:noFill/>
                </a:ln>
                <a:solidFill>
                  <a:prstClr val="black"/>
                </a:solidFill>
                <a:latin typeface="Marianne"/>
              </a:rPr>
              <a:t>f.7 Mettre en place les bonnes pratiques d’impression </a:t>
            </a:r>
            <a:endParaRPr dirty="0"/>
          </a:p>
          <a:p>
            <a:pPr marL="180000" marR="0" lvl="0" indent="0" algn="just" defTabSz="914377">
              <a:lnSpc>
                <a:spcPct val="100000"/>
              </a:lnSpc>
              <a:spcBef>
                <a:spcPts val="115"/>
              </a:spcBef>
              <a:spcAft>
                <a:spcPts val="0"/>
              </a:spcAft>
              <a:buClrTx/>
              <a:buSzTx/>
              <a:buFont typeface="Arial"/>
              <a:buNone/>
              <a:defRPr/>
            </a:pPr>
            <a:endParaRPr lang="fr-FR" sz="1200" b="0" i="0" u="none" strike="noStrike" cap="none" spc="11" dirty="0">
              <a:ln>
                <a:noFill/>
              </a:ln>
              <a:solidFill>
                <a:srgbClr val="2C3176"/>
              </a:solidFill>
              <a:latin typeface="Marianne"/>
            </a:endParaRPr>
          </a:p>
          <a:p>
            <a:pPr marL="0" marR="0" lvl="0" indent="0" algn="just" defTabSz="914377">
              <a:lnSpc>
                <a:spcPct val="150000"/>
              </a:lnSpc>
              <a:spcBef>
                <a:spcPts val="115"/>
              </a:spcBef>
              <a:spcAft>
                <a:spcPts val="0"/>
              </a:spcAft>
              <a:buClrTx/>
              <a:buSzTx/>
              <a:buFont typeface="Arial"/>
              <a:buNone/>
              <a:defRPr/>
            </a:pPr>
            <a:r>
              <a:rPr lang="fr-FR" sz="1600" b="1" i="0" u="none" strike="noStrike" cap="none" spc="11" dirty="0">
                <a:ln>
                  <a:noFill/>
                </a:ln>
                <a:solidFill>
                  <a:srgbClr val="2C3176"/>
                </a:solidFill>
                <a:latin typeface="Marianne"/>
              </a:rPr>
              <a:t>Services numériques </a:t>
            </a:r>
            <a:endParaRPr dirty="0"/>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dirty="0">
                <a:ln>
                  <a:noFill/>
                </a:ln>
                <a:solidFill>
                  <a:prstClr val="black"/>
                </a:solidFill>
                <a:latin typeface="Marianne"/>
              </a:rPr>
              <a:t>g.1 Évaluer collectivement la pertinence des fonctionnalités à concevoir </a:t>
            </a:r>
            <a:endParaRPr dirty="0"/>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dirty="0">
                <a:ln>
                  <a:noFill/>
                </a:ln>
                <a:solidFill>
                  <a:prstClr val="black"/>
                </a:solidFill>
                <a:latin typeface="Marianne"/>
              </a:rPr>
              <a:t>g.2 Systématiser une revue de conception en amont et une revue de code orientées sobriété numérique</a:t>
            </a:r>
            <a:endParaRPr dirty="0"/>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dirty="0">
                <a:ln>
                  <a:noFill/>
                </a:ln>
                <a:solidFill>
                  <a:prstClr val="black"/>
                </a:solidFill>
                <a:latin typeface="Marianne"/>
              </a:rPr>
              <a:t>g.3 Mettre en place les bonnes pratiques et s’appuyer sur les référentiels </a:t>
            </a:r>
            <a:endParaRPr dirty="0"/>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dirty="0">
                <a:ln>
                  <a:noFill/>
                </a:ln>
                <a:solidFill>
                  <a:prstClr val="black"/>
                </a:solidFill>
                <a:latin typeface="Marianne"/>
              </a:rPr>
              <a:t>g.4 Concevoir un service numérique compatible avec des équipements les plus anciens possibles </a:t>
            </a:r>
            <a:endParaRPr dirty="0"/>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dirty="0">
                <a:ln>
                  <a:noFill/>
                </a:ln>
                <a:solidFill>
                  <a:prstClr val="black"/>
                </a:solidFill>
                <a:latin typeface="Marianne"/>
              </a:rPr>
              <a:t>g.5 Concevoir un service numérique qui s’adapte à différents types de terminaux d’affichage </a:t>
            </a:r>
            <a:endParaRPr dirty="0"/>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dirty="0">
                <a:ln>
                  <a:noFill/>
                </a:ln>
                <a:solidFill>
                  <a:prstClr val="black"/>
                </a:solidFill>
                <a:latin typeface="Marianne"/>
              </a:rPr>
              <a:t>g.6 Concevoir un service numérique compatible avec des faibles débits</a:t>
            </a:r>
            <a:endParaRPr lang="en-GB" sz="1200" b="0" i="0" u="none" strike="noStrike" cap="none" spc="11" dirty="0">
              <a:ln>
                <a:noFill/>
              </a:ln>
              <a:solidFill>
                <a:srgbClr val="2C3176"/>
              </a:solidFill>
              <a:latin typeface="Marianne"/>
            </a:endParaRPr>
          </a:p>
        </p:txBody>
      </p:sp>
      <p:sp>
        <p:nvSpPr>
          <p:cNvPr id="18" name="TextBox 17"/>
          <p:cNvSpPr txBox="1"/>
          <p:nvPr/>
        </p:nvSpPr>
        <p:spPr bwMode="auto">
          <a:xfrm>
            <a:off x="11736586" y="2081366"/>
            <a:ext cx="4316213" cy="4426853"/>
          </a:xfrm>
          <a:prstGeom prst="rect">
            <a:avLst/>
          </a:prstGeom>
        </p:spPr>
        <p:txBody>
          <a:bodyPr wrap="square">
            <a:spAutoFit/>
          </a:bodyPr>
          <a:lstStyle>
            <a:defPPr>
              <a:defRPr lang="fr-FR"/>
            </a:defPPr>
            <a:lvl1pPr marL="12700" indent="0" algn="just" defTabSz="914377">
              <a:lnSpc>
                <a:spcPct val="150000"/>
              </a:lnSpc>
              <a:spcBef>
                <a:spcPts val="115"/>
              </a:spcBef>
              <a:buFont typeface="Arial"/>
              <a:buNone/>
              <a:defRPr sz="1000" b="1" spc="11">
                <a:solidFill>
                  <a:srgbClr val="2C3176"/>
                </a:solidFill>
                <a:latin typeface="Marianne"/>
                <a:ea typeface="Marianne"/>
                <a:cs typeface="Marianne"/>
              </a:defRPr>
            </a:lvl1pPr>
            <a:lvl2pPr marL="850890" lvl="1" indent="-380990" algn="just" defTabSz="914377">
              <a:lnSpc>
                <a:spcPct val="150000"/>
              </a:lnSpc>
              <a:spcBef>
                <a:spcPts val="115"/>
              </a:spcBef>
              <a:buFont typeface="Arial"/>
              <a:buChar char="•"/>
              <a:defRPr sz="1100" b="1" spc="11">
                <a:solidFill>
                  <a:srgbClr val="2C3176"/>
                </a:solidFill>
                <a:latin typeface="Marianne"/>
              </a:defRPr>
            </a:lvl2pPr>
          </a:lstStyle>
          <a:p>
            <a:pPr marL="0" marR="0" lvl="0" indent="0" algn="just" defTabSz="914377">
              <a:lnSpc>
                <a:spcPct val="150000"/>
              </a:lnSpc>
              <a:spcBef>
                <a:spcPts val="115"/>
              </a:spcBef>
              <a:spcAft>
                <a:spcPts val="0"/>
              </a:spcAft>
              <a:buClrTx/>
              <a:buSzTx/>
              <a:buFont typeface="Arial"/>
              <a:buNone/>
              <a:defRPr/>
            </a:pPr>
            <a:r>
              <a:rPr lang="fr-FR" sz="1600" b="1" i="0" u="none" strike="noStrike" cap="none" spc="11">
                <a:ln>
                  <a:noFill/>
                </a:ln>
                <a:solidFill>
                  <a:srgbClr val="2C3176"/>
                </a:solidFill>
                <a:latin typeface="Marianne"/>
              </a:rPr>
              <a:t>Salle serveur et centre de données </a:t>
            </a:r>
            <a:endParaRPr/>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a:ln>
                  <a:noFill/>
                </a:ln>
                <a:solidFill>
                  <a:prstClr val="black"/>
                </a:solidFill>
                <a:latin typeface="Marianne"/>
              </a:rPr>
              <a:t>h.1 Intégrer des clauses environnementales lors du choix d’un prestataire d’hébergement </a:t>
            </a:r>
            <a:endParaRPr/>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a:ln>
                  <a:noFill/>
                </a:ln>
                <a:solidFill>
                  <a:prstClr val="black"/>
                </a:solidFill>
                <a:latin typeface="Marianne"/>
              </a:rPr>
              <a:t>h.2 Utiliser un hébergement signataire du Code de Conduite européen des centres de données </a:t>
            </a:r>
            <a:endParaRPr/>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a:ln>
                  <a:noFill/>
                </a:ln>
                <a:solidFill>
                  <a:prstClr val="black"/>
                </a:solidFill>
                <a:latin typeface="Marianne"/>
              </a:rPr>
              <a:t>h.4 Regrouper et rationaliser les serveurs</a:t>
            </a:r>
            <a:endParaRPr/>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a:ln>
                  <a:noFill/>
                </a:ln>
                <a:solidFill>
                  <a:prstClr val="black"/>
                </a:solidFill>
                <a:latin typeface="Marianne"/>
              </a:rPr>
              <a:t>h.5 Refroidir les serveurs par une solution économe en énergie</a:t>
            </a:r>
            <a:endParaRPr/>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a:ln>
                  <a:noFill/>
                </a:ln>
                <a:solidFill>
                  <a:prstClr val="black"/>
                </a:solidFill>
                <a:latin typeface="Marianne"/>
              </a:rPr>
              <a:t>h.6 Définir et mettre en œuvre une stratégie de décommissionnement des services numériques </a:t>
            </a:r>
            <a:endParaRPr/>
          </a:p>
          <a:p>
            <a:pPr marL="180000" marR="0" lvl="0" indent="0" algn="just" defTabSz="914377">
              <a:lnSpc>
                <a:spcPct val="150000"/>
              </a:lnSpc>
              <a:spcBef>
                <a:spcPts val="115"/>
              </a:spcBef>
              <a:spcAft>
                <a:spcPts val="0"/>
              </a:spcAft>
              <a:buClrTx/>
              <a:buSzTx/>
              <a:buFont typeface="Arial"/>
              <a:buNone/>
              <a:defRPr/>
            </a:pPr>
            <a:endParaRPr lang="fr-FR" sz="1200" b="0" i="0" u="none" strike="noStrike" cap="none" spc="11">
              <a:ln>
                <a:noFill/>
              </a:ln>
              <a:solidFill>
                <a:srgbClr val="2C3176"/>
              </a:solidFill>
              <a:latin typeface="Marianne"/>
            </a:endParaRPr>
          </a:p>
          <a:p>
            <a:pPr marL="0" marR="0" lvl="0" indent="0" algn="just" defTabSz="914377">
              <a:lnSpc>
                <a:spcPct val="150000"/>
              </a:lnSpc>
              <a:spcBef>
                <a:spcPts val="115"/>
              </a:spcBef>
              <a:spcAft>
                <a:spcPts val="0"/>
              </a:spcAft>
              <a:buClrTx/>
              <a:buSzTx/>
              <a:buFont typeface="Arial"/>
              <a:buNone/>
              <a:defRPr/>
            </a:pPr>
            <a:r>
              <a:rPr lang="fr-FR" sz="1600" b="1" i="0" u="none" strike="noStrike" cap="none" spc="11">
                <a:ln>
                  <a:noFill/>
                </a:ln>
                <a:solidFill>
                  <a:srgbClr val="2C3176"/>
                </a:solidFill>
                <a:latin typeface="Marianne"/>
              </a:rPr>
              <a:t>Fin d’usage </a:t>
            </a:r>
            <a:endParaRPr/>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a:ln>
                  <a:noFill/>
                </a:ln>
                <a:solidFill>
                  <a:prstClr val="black"/>
                </a:solidFill>
                <a:latin typeface="Marianne"/>
              </a:rPr>
              <a:t> i.1 Réemployer en remettant en état </a:t>
            </a:r>
            <a:endParaRPr/>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a:ln>
                  <a:noFill/>
                </a:ln>
                <a:solidFill>
                  <a:prstClr val="black"/>
                </a:solidFill>
                <a:latin typeface="Marianne"/>
              </a:rPr>
              <a:t> i.2 Réemployer en donnant les équipements fonctionnels </a:t>
            </a:r>
            <a:endParaRPr/>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a:ln>
                  <a:noFill/>
                </a:ln>
                <a:solidFill>
                  <a:prstClr val="black"/>
                </a:solidFill>
                <a:latin typeface="Marianne"/>
              </a:rPr>
              <a:t> i.3 Réemployer en vendant les équipements fonctionnels </a:t>
            </a:r>
            <a:endParaRPr/>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a:ln>
                  <a:noFill/>
                </a:ln>
                <a:solidFill>
                  <a:prstClr val="black"/>
                </a:solidFill>
                <a:latin typeface="Marianne"/>
              </a:rPr>
              <a:t> i.4 Faire appel à un éco-organisme pour la gestion des DEEE</a:t>
            </a:r>
            <a:endParaRPr/>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a:ln>
                  <a:noFill/>
                </a:ln>
                <a:solidFill>
                  <a:prstClr val="black"/>
                </a:solidFill>
                <a:latin typeface="Marianne"/>
              </a:rPr>
              <a:t>i.6 Vérifier le professionnalisme des entreprises de collecte des DEEE</a:t>
            </a:r>
            <a:endParaRPr/>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a:ln>
                  <a:noFill/>
                </a:ln>
                <a:solidFill>
                  <a:prstClr val="black"/>
                </a:solidFill>
                <a:latin typeface="Marianne"/>
              </a:rPr>
              <a:t> i.7 Trier et collecter séparément les consommables </a:t>
            </a:r>
            <a:endParaRPr/>
          </a:p>
          <a:p>
            <a:pPr marL="180000" marR="0" lvl="0" indent="0" algn="just" defTabSz="914377">
              <a:lnSpc>
                <a:spcPct val="100000"/>
              </a:lnSpc>
              <a:spcBef>
                <a:spcPts val="115"/>
              </a:spcBef>
              <a:spcAft>
                <a:spcPts val="0"/>
              </a:spcAft>
              <a:buClrTx/>
              <a:buSzTx/>
              <a:buFont typeface="Arial"/>
              <a:buNone/>
              <a:defRPr/>
            </a:pPr>
            <a:r>
              <a:rPr lang="fr-FR" sz="1200" b="0" i="0" u="none" strike="noStrike" cap="none" spc="11">
                <a:ln>
                  <a:noFill/>
                </a:ln>
                <a:solidFill>
                  <a:prstClr val="black"/>
                </a:solidFill>
                <a:latin typeface="Marianne"/>
              </a:rPr>
              <a:t> i.8 Tenir un registre des déchets</a:t>
            </a:r>
            <a:endParaRPr lang="en-GB" sz="1200" b="0" i="0" u="none" strike="noStrike" cap="none" spc="11">
              <a:ln>
                <a:noFill/>
              </a:ln>
              <a:solidFill>
                <a:prstClr val="black"/>
              </a:solidFill>
              <a:latin typeface="Marianne"/>
            </a:endParaRPr>
          </a:p>
        </p:txBody>
      </p:sp>
      <p:cxnSp>
        <p:nvCxnSpPr>
          <p:cNvPr id="6" name="Straight Connector 5"/>
          <p:cNvCxnSpPr>
            <a:cxnSpLocks/>
          </p:cNvCxnSpPr>
          <p:nvPr/>
        </p:nvCxnSpPr>
        <p:spPr bwMode="auto">
          <a:xfrm>
            <a:off x="5431851" y="2030911"/>
            <a:ext cx="0" cy="6412957"/>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descr="Shape&#10;&#10;Description automatically generated with low confidence"/>
          <p:cNvPicPr>
            <a:picLocks noChangeAspect="1"/>
          </p:cNvPicPr>
          <p:nvPr/>
        </p:nvPicPr>
        <p:blipFill>
          <a:blip r:embed="rId2">
            <a:duotone>
              <a:schemeClr val="accent1">
                <a:shade val="45000"/>
                <a:satMod val="135000"/>
              </a:schemeClr>
              <a:prstClr val="white"/>
            </a:duotone>
          </a:blip>
          <a:stretch/>
        </p:blipFill>
        <p:spPr bwMode="auto">
          <a:xfrm>
            <a:off x="333723" y="2038970"/>
            <a:ext cx="271412" cy="271412"/>
          </a:xfrm>
          <a:prstGeom prst="rect">
            <a:avLst/>
          </a:prstGeom>
        </p:spPr>
      </p:pic>
      <p:pic>
        <p:nvPicPr>
          <p:cNvPr id="21" name="Picture 20" descr="Shape&#10;&#10;Description automatically generated with low confidence"/>
          <p:cNvPicPr>
            <a:picLocks noChangeAspect="1"/>
          </p:cNvPicPr>
          <p:nvPr/>
        </p:nvPicPr>
        <p:blipFill>
          <a:blip r:embed="rId3">
            <a:duotone>
              <a:schemeClr val="accent1">
                <a:shade val="45000"/>
                <a:satMod val="135000"/>
              </a:schemeClr>
              <a:prstClr val="white"/>
            </a:duotone>
          </a:blip>
          <a:stretch/>
        </p:blipFill>
        <p:spPr bwMode="auto">
          <a:xfrm>
            <a:off x="316859" y="4511966"/>
            <a:ext cx="305140" cy="305140"/>
          </a:xfrm>
          <a:prstGeom prst="rect">
            <a:avLst/>
          </a:prstGeom>
        </p:spPr>
      </p:pic>
      <p:pic>
        <p:nvPicPr>
          <p:cNvPr id="25" name="Picture 24" descr="Icon&#10;&#10;Description automatically generated"/>
          <p:cNvPicPr>
            <a:picLocks noChangeAspect="1"/>
          </p:cNvPicPr>
          <p:nvPr/>
        </p:nvPicPr>
        <p:blipFill>
          <a:blip r:embed="rId4">
            <a:duotone>
              <a:schemeClr val="accent1">
                <a:shade val="45000"/>
                <a:satMod val="135000"/>
              </a:schemeClr>
              <a:prstClr val="white"/>
            </a:duotone>
          </a:blip>
          <a:stretch/>
        </p:blipFill>
        <p:spPr bwMode="auto">
          <a:xfrm>
            <a:off x="316859" y="6240026"/>
            <a:ext cx="305141" cy="305141"/>
          </a:xfrm>
          <a:prstGeom prst="rect">
            <a:avLst/>
          </a:prstGeom>
        </p:spPr>
      </p:pic>
      <p:pic>
        <p:nvPicPr>
          <p:cNvPr id="30" name="Picture 29" descr="Shape&#10;&#10;Description automatically generated with low confidence"/>
          <p:cNvPicPr>
            <a:picLocks noChangeAspect="1"/>
          </p:cNvPicPr>
          <p:nvPr/>
        </p:nvPicPr>
        <p:blipFill>
          <a:blip r:embed="rId5">
            <a:duotone>
              <a:schemeClr val="accent1">
                <a:shade val="45000"/>
                <a:satMod val="135000"/>
              </a:schemeClr>
              <a:prstClr val="white"/>
            </a:duotone>
          </a:blip>
          <a:stretch/>
        </p:blipFill>
        <p:spPr bwMode="auto">
          <a:xfrm>
            <a:off x="284501" y="7633840"/>
            <a:ext cx="324815" cy="324815"/>
          </a:xfrm>
          <a:prstGeom prst="rect">
            <a:avLst/>
          </a:prstGeom>
        </p:spPr>
      </p:pic>
      <p:pic>
        <p:nvPicPr>
          <p:cNvPr id="32" name="Picture 31" descr="Shape&#10;&#10;Description automatically generated with low confidence"/>
          <p:cNvPicPr>
            <a:picLocks noChangeAspect="1"/>
          </p:cNvPicPr>
          <p:nvPr/>
        </p:nvPicPr>
        <p:blipFill>
          <a:blip r:embed="rId6">
            <a:duotone>
              <a:schemeClr val="accent1">
                <a:shade val="45000"/>
                <a:satMod val="135000"/>
              </a:schemeClr>
              <a:prstClr val="white"/>
            </a:duotone>
          </a:blip>
          <a:stretch/>
        </p:blipFill>
        <p:spPr bwMode="auto">
          <a:xfrm>
            <a:off x="5752324" y="2136168"/>
            <a:ext cx="311326" cy="311326"/>
          </a:xfrm>
          <a:prstGeom prst="rect">
            <a:avLst/>
          </a:prstGeom>
        </p:spPr>
      </p:pic>
      <p:pic>
        <p:nvPicPr>
          <p:cNvPr id="34" name="Picture 33" descr="Shape&#10;&#10;Description automatically generated with low confidence"/>
          <p:cNvPicPr>
            <a:picLocks noChangeAspect="1"/>
          </p:cNvPicPr>
          <p:nvPr/>
        </p:nvPicPr>
        <p:blipFill>
          <a:blip r:embed="rId7">
            <a:duotone>
              <a:schemeClr val="accent1">
                <a:shade val="45000"/>
                <a:satMod val="135000"/>
              </a:schemeClr>
              <a:prstClr val="white"/>
            </a:duotone>
          </a:blip>
          <a:stretch/>
        </p:blipFill>
        <p:spPr bwMode="auto">
          <a:xfrm>
            <a:off x="5726249" y="4058706"/>
            <a:ext cx="337526" cy="337526"/>
          </a:xfrm>
          <a:prstGeom prst="rect">
            <a:avLst/>
          </a:prstGeom>
        </p:spPr>
      </p:pic>
      <p:pic>
        <p:nvPicPr>
          <p:cNvPr id="36" name="Picture 35" descr="Shape&#10;&#10;Description automatically generated with low confidence"/>
          <p:cNvPicPr>
            <a:picLocks noChangeAspect="1"/>
          </p:cNvPicPr>
          <p:nvPr/>
        </p:nvPicPr>
        <p:blipFill>
          <a:blip r:embed="rId8">
            <a:duotone>
              <a:schemeClr val="accent1">
                <a:shade val="45000"/>
                <a:satMod val="135000"/>
              </a:schemeClr>
              <a:prstClr val="white"/>
            </a:duotone>
          </a:blip>
          <a:stretch/>
        </p:blipFill>
        <p:spPr bwMode="auto">
          <a:xfrm>
            <a:off x="5677078" y="5956728"/>
            <a:ext cx="435869" cy="435869"/>
          </a:xfrm>
          <a:prstGeom prst="rect">
            <a:avLst/>
          </a:prstGeom>
        </p:spPr>
      </p:pic>
      <p:pic>
        <p:nvPicPr>
          <p:cNvPr id="38" name="Picture 37" descr="Shape&#10;&#10;Description automatically generated with low confidence"/>
          <p:cNvPicPr>
            <a:picLocks noChangeAspect="1"/>
          </p:cNvPicPr>
          <p:nvPr/>
        </p:nvPicPr>
        <p:blipFill>
          <a:blip r:embed="rId9">
            <a:duotone>
              <a:schemeClr val="accent1">
                <a:shade val="45000"/>
                <a:satMod val="135000"/>
              </a:schemeClr>
              <a:prstClr val="white"/>
            </a:duotone>
          </a:blip>
          <a:stretch/>
        </p:blipFill>
        <p:spPr bwMode="auto">
          <a:xfrm>
            <a:off x="11361235" y="2149994"/>
            <a:ext cx="337528" cy="337528"/>
          </a:xfrm>
          <a:prstGeom prst="rect">
            <a:avLst/>
          </a:prstGeom>
        </p:spPr>
      </p:pic>
      <p:pic>
        <p:nvPicPr>
          <p:cNvPr id="40" name="Picture 39" descr="Shape&#10;&#10;Description automatically generated with low confidence"/>
          <p:cNvPicPr>
            <a:picLocks noChangeAspect="1"/>
          </p:cNvPicPr>
          <p:nvPr/>
        </p:nvPicPr>
        <p:blipFill>
          <a:blip r:embed="rId10">
            <a:duotone>
              <a:schemeClr val="accent1">
                <a:shade val="45000"/>
                <a:satMod val="135000"/>
              </a:schemeClr>
              <a:prstClr val="white"/>
            </a:duotone>
          </a:blip>
          <a:stretch/>
        </p:blipFill>
        <p:spPr bwMode="auto">
          <a:xfrm>
            <a:off x="11365424" y="4528429"/>
            <a:ext cx="329151" cy="329151"/>
          </a:xfrm>
          <a:prstGeom prst="rect">
            <a:avLst/>
          </a:prstGeom>
        </p:spPr>
      </p:pic>
      <p:sp>
        <p:nvSpPr>
          <p:cNvPr id="45" name="Text Placeholder 1"/>
          <p:cNvSpPr txBox="1"/>
          <p:nvPr/>
        </p:nvSpPr>
        <p:spPr bwMode="auto">
          <a:xfrm>
            <a:off x="8051024" y="8884294"/>
            <a:ext cx="10414024" cy="259706"/>
          </a:xfrm>
          <a:prstGeom prst="rect">
            <a:avLst/>
          </a:prstGeom>
        </p:spPr>
        <p:txBody>
          <a:bodyPr wrap="square" lIns="0" tIns="0" rIns="0" bIns="0">
            <a:noAutofit/>
          </a:bodyPr>
          <a:lstStyle>
            <a:defPPr>
              <a:defRPr lang="fr-FR"/>
            </a:defPPr>
            <a:lvl1pPr>
              <a:defRPr sz="1400" baseline="30000">
                <a:solidFill>
                  <a:srgbClr val="2C3176"/>
                </a:solidFill>
                <a:latin typeface="Marianne"/>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a:lnSpc>
                <a:spcPct val="100000"/>
              </a:lnSpc>
              <a:spcBef>
                <a:spcPts val="0"/>
              </a:spcBef>
              <a:spcAft>
                <a:spcPts val="0"/>
              </a:spcAft>
              <a:buClrTx/>
              <a:buSzTx/>
              <a:buFontTx/>
              <a:buNone/>
              <a:defRPr/>
            </a:pPr>
            <a:r>
              <a:rPr lang="fr-FR" sz="1400" b="0" i="0" u="none" strike="noStrike" cap="none" spc="0" baseline="30000">
                <a:ln>
                  <a:noFill/>
                </a:ln>
                <a:solidFill>
                  <a:srgbClr val="2C3176"/>
                </a:solidFill>
                <a:latin typeface="Marianne"/>
                <a:ea typeface="+mn-ea"/>
                <a:cs typeface="Arial"/>
              </a:rPr>
              <a:t>Source : Mission interministérielle Numérique écoresponsable - Guide de bonnes pratiques numérique responsable pour les organisations </a:t>
            </a:r>
            <a:endParaRPr/>
          </a:p>
        </p:txBody>
      </p:sp>
      <p:cxnSp>
        <p:nvCxnSpPr>
          <p:cNvPr id="26" name="Straight Connector 25"/>
          <p:cNvCxnSpPr>
            <a:cxnSpLocks/>
          </p:cNvCxnSpPr>
          <p:nvPr/>
        </p:nvCxnSpPr>
        <p:spPr bwMode="auto">
          <a:xfrm>
            <a:off x="11121451" y="2030911"/>
            <a:ext cx="0" cy="641295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object 3"/>
          <p:cNvSpPr/>
          <p:nvPr/>
        </p:nvSpPr>
        <p:spPr bwMode="auto">
          <a:xfrm>
            <a:off x="924877" y="8070484"/>
            <a:ext cx="393700" cy="376555"/>
          </a:xfrm>
          <a:custGeom>
            <a:avLst/>
            <a:gdLst/>
            <a:ahLst/>
            <a:cxnLst/>
            <a:rect l="l" t="t" r="r" b="b"/>
            <a:pathLst>
              <a:path w="393700" h="376554" extrusionOk="0">
                <a:moveTo>
                  <a:pt x="217690" y="0"/>
                </a:moveTo>
                <a:lnTo>
                  <a:pt x="6223" y="0"/>
                </a:lnTo>
                <a:lnTo>
                  <a:pt x="0" y="6654"/>
                </a:lnTo>
                <a:lnTo>
                  <a:pt x="14617" y="232092"/>
                </a:lnTo>
                <a:lnTo>
                  <a:pt x="24862" y="278192"/>
                </a:lnTo>
                <a:lnTo>
                  <a:pt x="47735" y="317882"/>
                </a:lnTo>
                <a:lnTo>
                  <a:pt x="80889" y="348960"/>
                </a:lnTo>
                <a:lnTo>
                  <a:pt x="121975" y="369222"/>
                </a:lnTo>
                <a:lnTo>
                  <a:pt x="168643" y="376466"/>
                </a:lnTo>
                <a:lnTo>
                  <a:pt x="387350" y="376466"/>
                </a:lnTo>
                <a:lnTo>
                  <a:pt x="393433" y="370382"/>
                </a:lnTo>
                <a:lnTo>
                  <a:pt x="393433" y="159308"/>
                </a:lnTo>
                <a:lnTo>
                  <a:pt x="387350" y="153225"/>
                </a:lnTo>
                <a:lnTo>
                  <a:pt x="238785" y="153225"/>
                </a:lnTo>
                <a:lnTo>
                  <a:pt x="232854" y="147650"/>
                </a:lnTo>
                <a:lnTo>
                  <a:pt x="232384" y="140487"/>
                </a:lnTo>
                <a:lnTo>
                  <a:pt x="223647" y="5575"/>
                </a:lnTo>
                <a:lnTo>
                  <a:pt x="217690" y="0"/>
                </a:lnTo>
                <a:close/>
              </a:path>
            </a:pathLst>
          </a:custGeom>
          <a:solidFill>
            <a:srgbClr val="FCCD00"/>
          </a:solidFill>
        </p:spPr>
        <p:txBody>
          <a:bodyPr wrap="square" lIns="0" tIns="0" rIns="0" bIns="0" rtlCol="0"/>
          <a:lstStyle/>
          <a:p>
            <a:pPr>
              <a:defRPr/>
            </a:pPr>
            <a:endParaRPr/>
          </a:p>
        </p:txBody>
      </p:sp>
      <p:grpSp>
        <p:nvGrpSpPr>
          <p:cNvPr id="15" name="object 15"/>
          <p:cNvGrpSpPr/>
          <p:nvPr/>
        </p:nvGrpSpPr>
        <p:grpSpPr bwMode="auto">
          <a:xfrm rot="5400000">
            <a:off x="14487029" y="419735"/>
            <a:ext cx="1303020" cy="1377950"/>
            <a:chOff x="845064" y="548305"/>
            <a:chExt cx="1303020" cy="1377950"/>
          </a:xfrm>
        </p:grpSpPr>
        <p:sp>
          <p:nvSpPr>
            <p:cNvPr id="16" name="object 16"/>
            <p:cNvSpPr/>
            <p:nvPr/>
          </p:nvSpPr>
          <p:spPr bwMode="auto">
            <a:xfrm>
              <a:off x="925361" y="647420"/>
              <a:ext cx="1222375" cy="1278890"/>
            </a:xfrm>
            <a:custGeom>
              <a:avLst/>
              <a:gdLst/>
              <a:ahLst/>
              <a:cxnLst/>
              <a:rect l="l" t="t" r="r" b="b"/>
              <a:pathLst>
                <a:path w="1222375" h="1278889" extrusionOk="0">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pPr>
                <a:defRPr/>
              </a:pPr>
              <a:endParaRPr/>
            </a:p>
          </p:txBody>
        </p:sp>
        <p:sp>
          <p:nvSpPr>
            <p:cNvPr id="17" name="object 17"/>
            <p:cNvSpPr/>
            <p:nvPr/>
          </p:nvSpPr>
          <p:spPr bwMode="auto">
            <a:xfrm>
              <a:off x="845064" y="548305"/>
              <a:ext cx="729615" cy="763270"/>
            </a:xfrm>
            <a:custGeom>
              <a:avLst/>
              <a:gdLst/>
              <a:ahLst/>
              <a:cxnLst/>
              <a:rect l="l" t="t" r="r" b="b"/>
              <a:pathLst>
                <a:path w="729615" h="763269" extrusionOk="0">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06806C"/>
            </a:solidFill>
          </p:spPr>
          <p:txBody>
            <a:bodyPr wrap="square" lIns="0" tIns="0" rIns="0" bIns="0" rtlCol="0"/>
            <a:lstStyle/>
            <a:p>
              <a:pPr>
                <a:defRPr/>
              </a:pPr>
              <a:endParaRPr/>
            </a:p>
          </p:txBody>
        </p:sp>
      </p:grpSp>
      <p:pic>
        <p:nvPicPr>
          <p:cNvPr id="9" name="Image 8"/>
          <p:cNvPicPr>
            <a:picLocks noChangeAspect="1"/>
          </p:cNvPicPr>
          <p:nvPr/>
        </p:nvPicPr>
        <p:blipFill>
          <a:blip r:embed="rId2"/>
          <a:stretch/>
        </p:blipFill>
        <p:spPr bwMode="auto">
          <a:xfrm>
            <a:off x="298450" y="277662"/>
            <a:ext cx="2286000" cy="838597"/>
          </a:xfrm>
          <a:prstGeom prst="rect">
            <a:avLst/>
          </a:prstGeom>
        </p:spPr>
      </p:pic>
      <p:sp>
        <p:nvSpPr>
          <p:cNvPr id="12" name="Title 2"/>
          <p:cNvSpPr txBox="1"/>
          <p:nvPr/>
        </p:nvSpPr>
        <p:spPr bwMode="auto">
          <a:xfrm>
            <a:off x="1947481" y="2765961"/>
            <a:ext cx="13880034" cy="1046440"/>
          </a:xfrm>
          <a:prstGeom prst="rect">
            <a:avLst/>
          </a:prstGeom>
        </p:spPr>
        <p:txBody>
          <a:bodyPr wrap="square" lIns="0" tIns="0" rIns="0" bIns="0">
            <a:spAutoFit/>
          </a:bodyPr>
          <a:lstStyle>
            <a:lvl1pPr algn="ctr">
              <a:defRPr lang="fr-FR" sz="4400" b="1" i="0">
                <a:solidFill>
                  <a:srgbClr val="2C3176"/>
                </a:solidFill>
                <a:latin typeface="Marianne"/>
                <a:ea typeface="+mj-ea"/>
                <a:cs typeface="Arial"/>
              </a:defRPr>
            </a:lvl1pPr>
          </a:lstStyle>
          <a:p>
            <a:pPr lvl="0" algn="l">
              <a:defRPr/>
            </a:pPr>
            <a:r>
              <a:rPr lang="fr-FR" sz="3400"/>
              <a:t>Trier les empreintes environnementales, de la plus forte à la plus faible</a:t>
            </a:r>
            <a:endParaRPr/>
          </a:p>
        </p:txBody>
      </p:sp>
      <p:sp>
        <p:nvSpPr>
          <p:cNvPr id="13" name="object 18"/>
          <p:cNvSpPr txBox="1"/>
          <p:nvPr/>
        </p:nvSpPr>
        <p:spPr bwMode="auto">
          <a:xfrm>
            <a:off x="1112075" y="1753711"/>
            <a:ext cx="7015921" cy="566822"/>
          </a:xfrm>
          <a:prstGeom prst="rect">
            <a:avLst/>
          </a:prstGeom>
        </p:spPr>
        <p:txBody>
          <a:bodyPr vert="horz" wrap="square" lIns="0" tIns="12700" rIns="0" bIns="0" rtlCol="0">
            <a:spAutoFit/>
          </a:bodyPr>
          <a:lstStyle>
            <a:lvl1pPr>
              <a:defRPr>
                <a:latin typeface="+mj-lt"/>
                <a:ea typeface="+mj-ea"/>
                <a:cs typeface="+mj-cs"/>
              </a:defRPr>
            </a:lvl1pPr>
          </a:lstStyle>
          <a:p>
            <a:pPr marL="951230">
              <a:spcBef>
                <a:spcPts val="100"/>
              </a:spcBef>
              <a:defRPr/>
            </a:pPr>
            <a:r>
              <a:rPr lang="fr-FR" sz="3600" b="1" spc="335">
                <a:solidFill>
                  <a:srgbClr val="2C3176"/>
                </a:solidFill>
                <a:latin typeface="Marianne"/>
                <a:ea typeface="Marianne ExtraBold"/>
                <a:cs typeface="Marianne ExtraBold"/>
              </a:rPr>
              <a:t>Question 1</a:t>
            </a:r>
            <a:endParaRPr/>
          </a:p>
        </p:txBody>
      </p:sp>
      <p:sp>
        <p:nvSpPr>
          <p:cNvPr id="14" name="Forme libre : forme 13"/>
          <p:cNvSpPr/>
          <p:nvPr/>
        </p:nvSpPr>
        <p:spPr bwMode="auto">
          <a:xfrm>
            <a:off x="8059032" y="4849116"/>
            <a:ext cx="3675718" cy="851392"/>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extrusionOk="0">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FFC412"/>
          </a:solidFill>
          <a:ln w="9525" cap="flat">
            <a:solidFill>
              <a:schemeClr val="bg1"/>
            </a:solidFill>
            <a:prstDash val="solid"/>
            <a:miter/>
          </a:ln>
        </p:spPr>
        <p:txBody>
          <a:bodyPr rtlCol="0"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defRPr/>
            </a:pPr>
            <a:r>
              <a:rPr lang="fr-FR" sz="2400" b="1" spc="11">
                <a:solidFill>
                  <a:srgbClr val="2C3176"/>
                </a:solidFill>
                <a:latin typeface="Marianne"/>
                <a:ea typeface="Marianne"/>
                <a:cs typeface="Marianne"/>
              </a:rPr>
              <a:t>La construction d’un smartphone</a:t>
            </a:r>
            <a:endParaRPr/>
          </a:p>
        </p:txBody>
      </p:sp>
      <p:sp>
        <p:nvSpPr>
          <p:cNvPr id="18" name="Forme libre : forme 17"/>
          <p:cNvSpPr/>
          <p:nvPr/>
        </p:nvSpPr>
        <p:spPr bwMode="auto">
          <a:xfrm>
            <a:off x="5045965" y="6616438"/>
            <a:ext cx="3675718" cy="851392"/>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extrusionOk="0">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5E75BA"/>
          </a:solidFill>
          <a:ln w="9525" cap="flat">
            <a:solidFill>
              <a:schemeClr val="bg1"/>
            </a:solidFill>
            <a:prstDash val="solid"/>
            <a:miter/>
          </a:ln>
        </p:spPr>
        <p:txBody>
          <a:bodyPr rtlCol="0"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defRPr/>
            </a:pPr>
            <a:r>
              <a:rPr lang="fr-FR" sz="2400" b="1" spc="11">
                <a:solidFill>
                  <a:schemeClr val="bg1"/>
                </a:solidFill>
                <a:latin typeface="Marianne"/>
                <a:ea typeface="Marianne"/>
                <a:cs typeface="Marianne"/>
              </a:rPr>
              <a:t>La construction d’un </a:t>
            </a:r>
            <a:endParaRPr/>
          </a:p>
          <a:p>
            <a:pPr algn="ctr">
              <a:defRPr/>
            </a:pPr>
            <a:r>
              <a:rPr lang="fr-FR" sz="2400" b="1" spc="11">
                <a:solidFill>
                  <a:schemeClr val="bg1"/>
                </a:solidFill>
                <a:latin typeface="Marianne"/>
                <a:ea typeface="Marianne"/>
                <a:cs typeface="Marianne"/>
              </a:rPr>
              <a:t>ordinateur fixe</a:t>
            </a:r>
            <a:endParaRPr/>
          </a:p>
        </p:txBody>
      </p:sp>
      <p:sp>
        <p:nvSpPr>
          <p:cNvPr id="19" name="Forme libre : forme 18"/>
          <p:cNvSpPr/>
          <p:nvPr/>
        </p:nvSpPr>
        <p:spPr bwMode="auto">
          <a:xfrm>
            <a:off x="9372176" y="6053203"/>
            <a:ext cx="3675718" cy="851392"/>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extrusionOk="0">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B6C0E0"/>
          </a:solidFill>
          <a:ln w="9525" cap="flat">
            <a:solidFill>
              <a:schemeClr val="bg1"/>
            </a:solidFill>
            <a:prstDash val="solid"/>
            <a:miter/>
          </a:ln>
        </p:spPr>
        <p:txBody>
          <a:bodyPr rtlCol="0"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12700" algn="ctr" defTabSz="914377">
              <a:defRPr/>
            </a:pPr>
            <a:r>
              <a:rPr lang="fr-FR" sz="2400" b="1" spc="11">
                <a:solidFill>
                  <a:srgbClr val="2C3176"/>
                </a:solidFill>
                <a:latin typeface="Marianne"/>
                <a:ea typeface="Marianne"/>
                <a:cs typeface="Marianne"/>
              </a:rPr>
              <a:t>La construction d’un </a:t>
            </a:r>
            <a:endParaRPr/>
          </a:p>
          <a:p>
            <a:pPr marL="12700" algn="ctr" defTabSz="914377">
              <a:defRPr/>
            </a:pPr>
            <a:r>
              <a:rPr lang="fr-FR" sz="2400" b="1" spc="11">
                <a:solidFill>
                  <a:srgbClr val="2C3176"/>
                </a:solidFill>
                <a:latin typeface="Marianne"/>
                <a:ea typeface="Marianne"/>
                <a:cs typeface="Marianne"/>
              </a:rPr>
              <a:t>ordinateur portable</a:t>
            </a:r>
            <a:endParaRPr/>
          </a:p>
        </p:txBody>
      </p:sp>
      <p:sp>
        <p:nvSpPr>
          <p:cNvPr id="20" name="Forme libre : forme 19"/>
          <p:cNvSpPr/>
          <p:nvPr/>
        </p:nvSpPr>
        <p:spPr bwMode="auto">
          <a:xfrm>
            <a:off x="4793462" y="3875598"/>
            <a:ext cx="3675718" cy="851392"/>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extrusionOk="0">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2C3176"/>
          </a:solidFill>
          <a:ln w="9525" cap="flat">
            <a:solidFill>
              <a:schemeClr val="bg1"/>
            </a:solidFill>
            <a:prstDash val="solid"/>
            <a:miter/>
          </a:ln>
        </p:spPr>
        <p:txBody>
          <a:bodyPr rtlCol="0"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defRPr/>
            </a:pPr>
            <a:r>
              <a:rPr lang="fr-FR" sz="2400" b="1" spc="11">
                <a:solidFill>
                  <a:schemeClr val="bg1"/>
                </a:solidFill>
                <a:latin typeface="Marianne"/>
                <a:ea typeface="Marianne"/>
                <a:cs typeface="Marianne"/>
              </a:rPr>
              <a:t>1 année de visioconférence</a:t>
            </a:r>
            <a:endParaRPr lang="fr-FR" sz="2400" b="1">
              <a:solidFill>
                <a:schemeClr val="bg1"/>
              </a:solidFill>
              <a:latin typeface="Marianne"/>
            </a:endParaRPr>
          </a:p>
        </p:txBody>
      </p:sp>
      <p:sp>
        <p:nvSpPr>
          <p:cNvPr id="21" name="Forme libre : forme 20"/>
          <p:cNvSpPr/>
          <p:nvPr/>
        </p:nvSpPr>
        <p:spPr bwMode="auto">
          <a:xfrm>
            <a:off x="8789003" y="7528005"/>
            <a:ext cx="3675718" cy="919033"/>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extrusionOk="0">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03B7A0"/>
          </a:solidFill>
          <a:ln w="9525" cap="flat">
            <a:solidFill>
              <a:schemeClr val="bg1"/>
            </a:solidFill>
            <a:prstDash val="solid"/>
            <a:miter/>
          </a:ln>
        </p:spPr>
        <p:txBody>
          <a:bodyPr rtlCol="0"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12700" algn="ctr" defTabSz="914377">
              <a:defRPr/>
            </a:pPr>
            <a:r>
              <a:rPr lang="fr-FR" sz="2400" b="1" spc="11">
                <a:solidFill>
                  <a:schemeClr val="bg1"/>
                </a:solidFill>
                <a:latin typeface="Marianne"/>
                <a:ea typeface="Marianne"/>
                <a:cs typeface="Marianne"/>
              </a:rPr>
              <a:t>1 année de streaming </a:t>
            </a:r>
            <a:endParaRPr/>
          </a:p>
          <a:p>
            <a:pPr marL="12700" algn="ctr" defTabSz="914377">
              <a:defRPr/>
            </a:pPr>
            <a:r>
              <a:rPr lang="fr-FR" sz="2400" b="1" spc="11">
                <a:solidFill>
                  <a:schemeClr val="bg1"/>
                </a:solidFill>
                <a:latin typeface="Marianne"/>
                <a:ea typeface="Marianne"/>
                <a:cs typeface="Marianne"/>
              </a:rPr>
              <a:t>(364 heures)</a:t>
            </a:r>
            <a:endParaRPr/>
          </a:p>
        </p:txBody>
      </p:sp>
      <p:sp>
        <p:nvSpPr>
          <p:cNvPr id="22" name="Forme libre : forme 21"/>
          <p:cNvSpPr/>
          <p:nvPr/>
        </p:nvSpPr>
        <p:spPr bwMode="auto">
          <a:xfrm>
            <a:off x="3208106" y="5318302"/>
            <a:ext cx="3675718" cy="851392"/>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extrusionOk="0">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06806C"/>
          </a:solidFill>
          <a:ln w="9525" cap="flat">
            <a:solidFill>
              <a:schemeClr val="bg1"/>
            </a:solidFill>
            <a:prstDash val="solid"/>
            <a:miter/>
          </a:ln>
        </p:spPr>
        <p:txBody>
          <a:bodyPr rtlCol="0"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12700" algn="ctr" defTabSz="914377">
              <a:defRPr/>
            </a:pPr>
            <a:r>
              <a:rPr lang="fr-FR" sz="2400" b="1" spc="11">
                <a:solidFill>
                  <a:schemeClr val="bg1"/>
                </a:solidFill>
                <a:latin typeface="Marianne"/>
                <a:ea typeface="Marianne"/>
                <a:cs typeface="Marianne"/>
              </a:rPr>
              <a:t>1 année de mails </a:t>
            </a:r>
            <a:endParaRPr/>
          </a:p>
          <a:p>
            <a:pPr marL="12700" algn="ctr" defTabSz="914377">
              <a:defRPr/>
            </a:pPr>
            <a:r>
              <a:rPr lang="fr-FR" sz="2400" b="1" spc="11">
                <a:solidFill>
                  <a:schemeClr val="bg1"/>
                </a:solidFill>
                <a:latin typeface="Marianne"/>
                <a:ea typeface="Marianne"/>
                <a:cs typeface="Marianne"/>
              </a:rPr>
              <a:t>(2 600 emails environ)</a:t>
            </a:r>
            <a:endParaRPr lang="fr-FR" sz="2800" b="1" spc="11">
              <a:solidFill>
                <a:schemeClr val="bg1"/>
              </a:solidFill>
              <a:latin typeface="Marianne"/>
              <a:ea typeface="Marianne"/>
              <a:cs typeface="Marianne"/>
            </a:endParaRPr>
          </a:p>
        </p:txBody>
      </p:sp>
      <p:sp>
        <p:nvSpPr>
          <p:cNvPr id="2" name="Title 9"/>
          <p:cNvSpPr txBox="1"/>
          <p:nvPr/>
        </p:nvSpPr>
        <p:spPr bwMode="auto">
          <a:xfrm>
            <a:off x="1941638" y="476355"/>
            <a:ext cx="12372724" cy="1231106"/>
          </a:xfrm>
          <a:prstGeom prst="rect">
            <a:avLst/>
          </a:prstGeom>
        </p:spPr>
        <p:txBody>
          <a:bodyPr wrap="square" lIns="0" tIns="0" rIns="0" bIns="0">
            <a:spAutoFit/>
          </a:bodyPr>
          <a:lstStyle>
            <a:lvl1pPr algn="ctr">
              <a:defRPr lang="fr-FR" sz="4400" b="1" i="0">
                <a:solidFill>
                  <a:srgbClr val="2C3176"/>
                </a:solidFill>
                <a:latin typeface="Marianne"/>
                <a:ea typeface="+mj-ea"/>
                <a:cs typeface="Arial"/>
              </a:defRPr>
            </a:lvl1pPr>
          </a:lstStyle>
          <a:p>
            <a:pPr>
              <a:defRPr/>
            </a:pPr>
            <a:r>
              <a:rPr lang="fr-FR" sz="4000"/>
              <a:t>Autres exemples de questions et chiffres clés sur le Numérique responsable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object 3"/>
          <p:cNvSpPr/>
          <p:nvPr/>
        </p:nvSpPr>
        <p:spPr bwMode="auto">
          <a:xfrm>
            <a:off x="924877" y="8070484"/>
            <a:ext cx="393700" cy="376555"/>
          </a:xfrm>
          <a:custGeom>
            <a:avLst/>
            <a:gdLst/>
            <a:ahLst/>
            <a:cxnLst/>
            <a:rect l="l" t="t" r="r" b="b"/>
            <a:pathLst>
              <a:path w="393700" h="376554" extrusionOk="0">
                <a:moveTo>
                  <a:pt x="217690" y="0"/>
                </a:moveTo>
                <a:lnTo>
                  <a:pt x="6223" y="0"/>
                </a:lnTo>
                <a:lnTo>
                  <a:pt x="0" y="6654"/>
                </a:lnTo>
                <a:lnTo>
                  <a:pt x="14617" y="232092"/>
                </a:lnTo>
                <a:lnTo>
                  <a:pt x="24862" y="278192"/>
                </a:lnTo>
                <a:lnTo>
                  <a:pt x="47735" y="317882"/>
                </a:lnTo>
                <a:lnTo>
                  <a:pt x="80889" y="348960"/>
                </a:lnTo>
                <a:lnTo>
                  <a:pt x="121975" y="369222"/>
                </a:lnTo>
                <a:lnTo>
                  <a:pt x="168643" y="376466"/>
                </a:lnTo>
                <a:lnTo>
                  <a:pt x="387350" y="376466"/>
                </a:lnTo>
                <a:lnTo>
                  <a:pt x="393433" y="370382"/>
                </a:lnTo>
                <a:lnTo>
                  <a:pt x="393433" y="159308"/>
                </a:lnTo>
                <a:lnTo>
                  <a:pt x="387350" y="153225"/>
                </a:lnTo>
                <a:lnTo>
                  <a:pt x="238785" y="153225"/>
                </a:lnTo>
                <a:lnTo>
                  <a:pt x="232854" y="147650"/>
                </a:lnTo>
                <a:lnTo>
                  <a:pt x="232384" y="140487"/>
                </a:lnTo>
                <a:lnTo>
                  <a:pt x="223647" y="5575"/>
                </a:lnTo>
                <a:lnTo>
                  <a:pt x="217690" y="0"/>
                </a:lnTo>
                <a:close/>
              </a:path>
            </a:pathLst>
          </a:custGeom>
          <a:solidFill>
            <a:srgbClr val="FCCD00"/>
          </a:solidFill>
        </p:spPr>
        <p:txBody>
          <a:bodyPr wrap="square" lIns="0" tIns="0" rIns="0" bIns="0" rtlCol="0"/>
          <a:lstStyle/>
          <a:p>
            <a:pPr>
              <a:defRPr/>
            </a:pPr>
            <a:endParaRPr/>
          </a:p>
        </p:txBody>
      </p:sp>
      <p:grpSp>
        <p:nvGrpSpPr>
          <p:cNvPr id="15" name="object 15"/>
          <p:cNvGrpSpPr/>
          <p:nvPr/>
        </p:nvGrpSpPr>
        <p:grpSpPr bwMode="auto">
          <a:xfrm rot="5400000">
            <a:off x="14487029" y="419735"/>
            <a:ext cx="1303020" cy="1377950"/>
            <a:chOff x="845064" y="548305"/>
            <a:chExt cx="1303020" cy="1377950"/>
          </a:xfrm>
        </p:grpSpPr>
        <p:sp>
          <p:nvSpPr>
            <p:cNvPr id="16" name="object 16"/>
            <p:cNvSpPr/>
            <p:nvPr/>
          </p:nvSpPr>
          <p:spPr bwMode="auto">
            <a:xfrm>
              <a:off x="925361" y="647420"/>
              <a:ext cx="1222375" cy="1278890"/>
            </a:xfrm>
            <a:custGeom>
              <a:avLst/>
              <a:gdLst/>
              <a:ahLst/>
              <a:cxnLst/>
              <a:rect l="l" t="t" r="r" b="b"/>
              <a:pathLst>
                <a:path w="1222375" h="1278889" extrusionOk="0">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pPr>
                <a:defRPr/>
              </a:pPr>
              <a:endParaRPr/>
            </a:p>
          </p:txBody>
        </p:sp>
        <p:sp>
          <p:nvSpPr>
            <p:cNvPr id="17" name="object 17"/>
            <p:cNvSpPr/>
            <p:nvPr/>
          </p:nvSpPr>
          <p:spPr bwMode="auto">
            <a:xfrm>
              <a:off x="845064" y="548305"/>
              <a:ext cx="729615" cy="763270"/>
            </a:xfrm>
            <a:custGeom>
              <a:avLst/>
              <a:gdLst/>
              <a:ahLst/>
              <a:cxnLst/>
              <a:rect l="l" t="t" r="r" b="b"/>
              <a:pathLst>
                <a:path w="729615" h="763269" extrusionOk="0">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06806C"/>
            </a:solidFill>
          </p:spPr>
          <p:txBody>
            <a:bodyPr wrap="square" lIns="0" tIns="0" rIns="0" bIns="0" rtlCol="0"/>
            <a:lstStyle/>
            <a:p>
              <a:pPr>
                <a:defRPr/>
              </a:pPr>
              <a:endParaRPr/>
            </a:p>
          </p:txBody>
        </p:sp>
      </p:grpSp>
      <p:pic>
        <p:nvPicPr>
          <p:cNvPr id="9" name="Image 8"/>
          <p:cNvPicPr>
            <a:picLocks noChangeAspect="1"/>
          </p:cNvPicPr>
          <p:nvPr/>
        </p:nvPicPr>
        <p:blipFill>
          <a:blip r:embed="rId2"/>
          <a:stretch/>
        </p:blipFill>
        <p:spPr bwMode="auto">
          <a:xfrm>
            <a:off x="298450" y="277662"/>
            <a:ext cx="2286000" cy="838597"/>
          </a:xfrm>
          <a:prstGeom prst="rect">
            <a:avLst/>
          </a:prstGeom>
        </p:spPr>
      </p:pic>
      <p:sp>
        <p:nvSpPr>
          <p:cNvPr id="12" name="Title 2"/>
          <p:cNvSpPr txBox="1"/>
          <p:nvPr/>
        </p:nvSpPr>
        <p:spPr bwMode="auto">
          <a:xfrm>
            <a:off x="2045355" y="2465544"/>
            <a:ext cx="13683045" cy="984885"/>
          </a:xfrm>
          <a:prstGeom prst="rect">
            <a:avLst/>
          </a:prstGeom>
        </p:spPr>
        <p:txBody>
          <a:bodyPr wrap="square" lIns="0" tIns="0" rIns="0" bIns="0">
            <a:spAutoFit/>
          </a:bodyPr>
          <a:lstStyle>
            <a:lvl1pPr algn="ctr">
              <a:defRPr lang="fr-FR" sz="4400" b="1" i="0">
                <a:solidFill>
                  <a:srgbClr val="2C3176"/>
                </a:solidFill>
                <a:latin typeface="Marianne"/>
                <a:ea typeface="+mj-ea"/>
                <a:cs typeface="Arial"/>
              </a:defRPr>
            </a:lvl1pPr>
          </a:lstStyle>
          <a:p>
            <a:pPr lvl="0" algn="l">
              <a:defRPr/>
            </a:pPr>
            <a:r>
              <a:rPr lang="fr-FR" sz="3200"/>
              <a:t>En général, la majorité de votre empreinte numérique provient de la construction de vos appareils et non de leur usage</a:t>
            </a:r>
            <a:endParaRPr/>
          </a:p>
        </p:txBody>
      </p:sp>
      <p:sp>
        <p:nvSpPr>
          <p:cNvPr id="13" name="object 18"/>
          <p:cNvSpPr txBox="1"/>
          <p:nvPr/>
        </p:nvSpPr>
        <p:spPr bwMode="auto">
          <a:xfrm>
            <a:off x="1112075" y="1753711"/>
            <a:ext cx="7015921" cy="566822"/>
          </a:xfrm>
          <a:prstGeom prst="rect">
            <a:avLst/>
          </a:prstGeom>
        </p:spPr>
        <p:txBody>
          <a:bodyPr vert="horz" wrap="square" lIns="0" tIns="12700" rIns="0" bIns="0" rtlCol="0">
            <a:spAutoFit/>
          </a:bodyPr>
          <a:lstStyle>
            <a:lvl1pPr>
              <a:defRPr>
                <a:latin typeface="+mj-lt"/>
                <a:ea typeface="+mj-ea"/>
                <a:cs typeface="+mj-cs"/>
              </a:defRPr>
            </a:lvl1pPr>
          </a:lstStyle>
          <a:p>
            <a:pPr marL="951230">
              <a:spcBef>
                <a:spcPts val="100"/>
              </a:spcBef>
              <a:defRPr/>
            </a:pPr>
            <a:r>
              <a:rPr lang="fr-FR" sz="3600" b="1" spc="335">
                <a:solidFill>
                  <a:srgbClr val="2C3176"/>
                </a:solidFill>
                <a:latin typeface="Marianne"/>
                <a:ea typeface="Marianne ExtraBold"/>
                <a:cs typeface="Marianne ExtraBold"/>
              </a:rPr>
              <a:t>Question 1 - Réponse</a:t>
            </a:r>
            <a:endParaRPr/>
          </a:p>
        </p:txBody>
      </p:sp>
      <p:sp>
        <p:nvSpPr>
          <p:cNvPr id="14" name="Forme libre : forme 13"/>
          <p:cNvSpPr/>
          <p:nvPr/>
        </p:nvSpPr>
        <p:spPr bwMode="auto">
          <a:xfrm>
            <a:off x="1947481" y="6792883"/>
            <a:ext cx="3675718" cy="956207"/>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extrusionOk="0">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FFC412"/>
          </a:solidFill>
          <a:ln w="9525" cap="flat">
            <a:solidFill>
              <a:schemeClr val="bg1"/>
            </a:solidFill>
            <a:prstDash val="solid"/>
            <a:miter/>
          </a:ln>
        </p:spPr>
        <p:txBody>
          <a:bodyPr rtlCol="0"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defRPr/>
            </a:pPr>
            <a:r>
              <a:rPr lang="fr-FR" sz="2400" b="1" spc="11">
                <a:solidFill>
                  <a:srgbClr val="2C3176"/>
                </a:solidFill>
                <a:latin typeface="Marianne"/>
                <a:ea typeface="Marianne"/>
                <a:cs typeface="Marianne"/>
              </a:rPr>
              <a:t>La construction d’un smartphone</a:t>
            </a:r>
            <a:endParaRPr/>
          </a:p>
        </p:txBody>
      </p:sp>
      <p:sp>
        <p:nvSpPr>
          <p:cNvPr id="18" name="Forme libre : forme 17"/>
          <p:cNvSpPr/>
          <p:nvPr/>
        </p:nvSpPr>
        <p:spPr bwMode="auto">
          <a:xfrm>
            <a:off x="1947481" y="3620539"/>
            <a:ext cx="3675718" cy="951462"/>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extrusionOk="0">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5E75BA"/>
          </a:solidFill>
          <a:ln w="9525" cap="flat">
            <a:solidFill>
              <a:schemeClr val="bg1"/>
            </a:solidFill>
            <a:prstDash val="solid"/>
            <a:miter/>
          </a:ln>
        </p:spPr>
        <p:txBody>
          <a:bodyPr rtlCol="0"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defRPr/>
            </a:pPr>
            <a:r>
              <a:rPr lang="fr-FR" sz="2400" b="1" spc="11">
                <a:solidFill>
                  <a:schemeClr val="bg1"/>
                </a:solidFill>
                <a:latin typeface="Marianne"/>
                <a:ea typeface="Marianne"/>
                <a:cs typeface="Marianne"/>
              </a:rPr>
              <a:t>La construction d’un </a:t>
            </a:r>
            <a:endParaRPr/>
          </a:p>
          <a:p>
            <a:pPr algn="ctr">
              <a:defRPr/>
            </a:pPr>
            <a:r>
              <a:rPr lang="fr-FR" sz="2400" b="1" spc="11">
                <a:solidFill>
                  <a:schemeClr val="bg1"/>
                </a:solidFill>
                <a:latin typeface="Marianne"/>
                <a:ea typeface="Marianne"/>
                <a:cs typeface="Marianne"/>
              </a:rPr>
              <a:t>ordinateur fixe</a:t>
            </a:r>
            <a:endParaRPr/>
          </a:p>
        </p:txBody>
      </p:sp>
      <p:sp>
        <p:nvSpPr>
          <p:cNvPr id="19" name="Forme libre : forme 18"/>
          <p:cNvSpPr/>
          <p:nvPr/>
        </p:nvSpPr>
        <p:spPr bwMode="auto">
          <a:xfrm>
            <a:off x="2072474" y="5089782"/>
            <a:ext cx="3675718" cy="951461"/>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extrusionOk="0">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B6C0E0"/>
          </a:solidFill>
          <a:ln w="9525" cap="flat">
            <a:solidFill>
              <a:schemeClr val="bg1"/>
            </a:solidFill>
            <a:prstDash val="solid"/>
            <a:miter/>
          </a:ln>
        </p:spPr>
        <p:txBody>
          <a:bodyPr rtlCol="0"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12700" algn="ctr" defTabSz="914377">
              <a:defRPr/>
            </a:pPr>
            <a:r>
              <a:rPr lang="fr-FR" sz="2400" b="1" spc="11">
                <a:solidFill>
                  <a:srgbClr val="2C3176"/>
                </a:solidFill>
                <a:latin typeface="Marianne"/>
                <a:ea typeface="Marianne"/>
                <a:cs typeface="Marianne"/>
              </a:rPr>
              <a:t>La construction d’un </a:t>
            </a:r>
            <a:endParaRPr/>
          </a:p>
          <a:p>
            <a:pPr marL="12700" algn="ctr" defTabSz="914377">
              <a:defRPr/>
            </a:pPr>
            <a:r>
              <a:rPr lang="fr-FR" sz="2400" b="1" spc="11">
                <a:solidFill>
                  <a:srgbClr val="2C3176"/>
                </a:solidFill>
                <a:latin typeface="Marianne"/>
                <a:ea typeface="Marianne"/>
                <a:cs typeface="Marianne"/>
              </a:rPr>
              <a:t>ordinateur portable</a:t>
            </a:r>
            <a:endParaRPr/>
          </a:p>
        </p:txBody>
      </p:sp>
      <p:sp>
        <p:nvSpPr>
          <p:cNvPr id="20" name="Forme libre : forme 19"/>
          <p:cNvSpPr/>
          <p:nvPr/>
        </p:nvSpPr>
        <p:spPr bwMode="auto">
          <a:xfrm>
            <a:off x="9324980" y="6792883"/>
            <a:ext cx="3675718" cy="951462"/>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extrusionOk="0">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2C3176"/>
          </a:solidFill>
          <a:ln w="9525" cap="flat">
            <a:solidFill>
              <a:schemeClr val="bg1"/>
            </a:solidFill>
            <a:prstDash val="solid"/>
            <a:miter/>
          </a:ln>
        </p:spPr>
        <p:txBody>
          <a:bodyPr rtlCol="0"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12700" algn="ctr" defTabSz="914377">
              <a:defRPr/>
            </a:pPr>
            <a:r>
              <a:rPr lang="fr-FR" sz="2400" b="1" spc="11">
                <a:solidFill>
                  <a:schemeClr val="bg1"/>
                </a:solidFill>
                <a:latin typeface="Marianne"/>
                <a:ea typeface="Marianne"/>
                <a:cs typeface="Marianne"/>
              </a:rPr>
              <a:t>1 année de mails </a:t>
            </a:r>
            <a:endParaRPr/>
          </a:p>
          <a:p>
            <a:pPr marL="12700" algn="ctr" defTabSz="914377">
              <a:defRPr/>
            </a:pPr>
            <a:r>
              <a:rPr lang="fr-FR" sz="2400" b="1" spc="11">
                <a:solidFill>
                  <a:schemeClr val="bg1"/>
                </a:solidFill>
                <a:latin typeface="Marianne"/>
                <a:ea typeface="Marianne"/>
                <a:cs typeface="Marianne"/>
              </a:rPr>
              <a:t>(2 600 emails environ)</a:t>
            </a:r>
            <a:endParaRPr lang="fr-FR" sz="2800" b="1" spc="11">
              <a:solidFill>
                <a:schemeClr val="bg1"/>
              </a:solidFill>
              <a:latin typeface="Marianne"/>
              <a:ea typeface="Marianne"/>
              <a:cs typeface="Marianne"/>
            </a:endParaRPr>
          </a:p>
        </p:txBody>
      </p:sp>
      <p:sp>
        <p:nvSpPr>
          <p:cNvPr id="21" name="Forme libre : forme 20"/>
          <p:cNvSpPr/>
          <p:nvPr/>
        </p:nvSpPr>
        <p:spPr bwMode="auto">
          <a:xfrm>
            <a:off x="9324980" y="5089782"/>
            <a:ext cx="3675718" cy="951462"/>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extrusionOk="0">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03B7A0"/>
          </a:solidFill>
          <a:ln w="9525" cap="flat">
            <a:solidFill>
              <a:schemeClr val="bg1"/>
            </a:solidFill>
            <a:prstDash val="solid"/>
            <a:miter/>
          </a:ln>
        </p:spPr>
        <p:txBody>
          <a:bodyPr rtlCol="0"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12700" algn="ctr" defTabSz="914377">
              <a:defRPr/>
            </a:pPr>
            <a:r>
              <a:rPr lang="fr-FR" sz="2400" b="1" spc="11">
                <a:solidFill>
                  <a:schemeClr val="bg1"/>
                </a:solidFill>
                <a:latin typeface="Marianne"/>
                <a:ea typeface="Marianne"/>
                <a:cs typeface="Marianne"/>
              </a:rPr>
              <a:t>1 année de visioconférence</a:t>
            </a:r>
            <a:endParaRPr/>
          </a:p>
        </p:txBody>
      </p:sp>
      <p:sp>
        <p:nvSpPr>
          <p:cNvPr id="22" name="Forme libre : forme 21"/>
          <p:cNvSpPr/>
          <p:nvPr/>
        </p:nvSpPr>
        <p:spPr bwMode="auto">
          <a:xfrm>
            <a:off x="9324980" y="3620538"/>
            <a:ext cx="3675718" cy="951462"/>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extrusionOk="0">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06806C"/>
          </a:solidFill>
          <a:ln w="9525" cap="flat">
            <a:solidFill>
              <a:schemeClr val="bg1"/>
            </a:solidFill>
            <a:prstDash val="solid"/>
            <a:miter/>
          </a:ln>
        </p:spPr>
        <p:txBody>
          <a:bodyPr rtlCol="0"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12700" algn="ctr" defTabSz="914377">
              <a:defRPr/>
            </a:pPr>
            <a:r>
              <a:rPr lang="fr-FR" sz="2400" b="1" spc="11">
                <a:solidFill>
                  <a:schemeClr val="bg1"/>
                </a:solidFill>
                <a:latin typeface="Marianne"/>
                <a:ea typeface="Marianne"/>
                <a:cs typeface="Marianne"/>
              </a:rPr>
              <a:t>1 année de streaming </a:t>
            </a:r>
            <a:endParaRPr/>
          </a:p>
          <a:p>
            <a:pPr marL="12700" algn="ctr" defTabSz="914377">
              <a:defRPr/>
            </a:pPr>
            <a:r>
              <a:rPr lang="fr-FR" sz="2400" b="1" spc="11">
                <a:solidFill>
                  <a:schemeClr val="bg1"/>
                </a:solidFill>
                <a:latin typeface="Marianne"/>
                <a:ea typeface="Marianne"/>
                <a:cs typeface="Marianne"/>
              </a:rPr>
              <a:t>(364 heures)</a:t>
            </a:r>
            <a:endParaRPr lang="fr-FR" sz="2800" b="1" spc="11">
              <a:solidFill>
                <a:schemeClr val="bg1"/>
              </a:solidFill>
              <a:latin typeface="Marianne"/>
              <a:ea typeface="Marianne"/>
              <a:cs typeface="Marianne"/>
            </a:endParaRPr>
          </a:p>
        </p:txBody>
      </p:sp>
      <p:sp>
        <p:nvSpPr>
          <p:cNvPr id="2" name="Rectangle 1"/>
          <p:cNvSpPr/>
          <p:nvPr/>
        </p:nvSpPr>
        <p:spPr bwMode="auto">
          <a:xfrm>
            <a:off x="5904236" y="3983512"/>
            <a:ext cx="1569853" cy="461665"/>
          </a:xfrm>
          <a:prstGeom prst="rect">
            <a:avLst/>
          </a:prstGeom>
        </p:spPr>
        <p:txBody>
          <a:bodyPr wrap="none">
            <a:spAutoFit/>
          </a:bodyPr>
          <a:lstStyle/>
          <a:p>
            <a:pPr>
              <a:defRPr/>
            </a:pPr>
            <a:r>
              <a:rPr lang="fr-FR" sz="2400" b="1" spc="11">
                <a:solidFill>
                  <a:srgbClr val="03B7A0"/>
                </a:solidFill>
                <a:latin typeface="Marianne"/>
              </a:rPr>
              <a:t>417 kg </a:t>
            </a:r>
            <a:r>
              <a:rPr lang="fr-FR" sz="2400" b="1" spc="11">
                <a:solidFill>
                  <a:srgbClr val="03B7A0"/>
                </a:solidFill>
                <a:latin typeface="Marianne"/>
                <a:ea typeface="Marianne"/>
                <a:cs typeface="Marianne"/>
              </a:rPr>
              <a:t>CO</a:t>
            </a:r>
            <a:r>
              <a:rPr lang="fr-FR" sz="2400" b="1" spc="11" baseline="-25000">
                <a:solidFill>
                  <a:srgbClr val="03B7A0"/>
                </a:solidFill>
                <a:latin typeface="Marianne"/>
                <a:ea typeface="Marianne"/>
                <a:cs typeface="Marianne"/>
              </a:rPr>
              <a:t>2</a:t>
            </a:r>
            <a:endParaRPr lang="fr-FR" sz="2400"/>
          </a:p>
        </p:txBody>
      </p:sp>
      <p:sp>
        <p:nvSpPr>
          <p:cNvPr id="4" name="Rectangle 3"/>
          <p:cNvSpPr/>
          <p:nvPr/>
        </p:nvSpPr>
        <p:spPr bwMode="auto">
          <a:xfrm>
            <a:off x="5904236" y="5462739"/>
            <a:ext cx="1640193" cy="461665"/>
          </a:xfrm>
          <a:prstGeom prst="rect">
            <a:avLst/>
          </a:prstGeom>
        </p:spPr>
        <p:txBody>
          <a:bodyPr wrap="none">
            <a:spAutoFit/>
          </a:bodyPr>
          <a:lstStyle/>
          <a:p>
            <a:pPr>
              <a:defRPr/>
            </a:pPr>
            <a:r>
              <a:rPr lang="fr-FR" sz="2400" b="1" spc="11">
                <a:solidFill>
                  <a:srgbClr val="03B7A0"/>
                </a:solidFill>
                <a:latin typeface="Marianne"/>
              </a:rPr>
              <a:t>135 kg </a:t>
            </a:r>
            <a:r>
              <a:rPr lang="fr-FR" sz="2400" b="1" spc="11">
                <a:solidFill>
                  <a:srgbClr val="03B7A0"/>
                </a:solidFill>
                <a:latin typeface="Marianne"/>
                <a:ea typeface="Marianne"/>
                <a:cs typeface="Marianne"/>
              </a:rPr>
              <a:t>CO</a:t>
            </a:r>
            <a:r>
              <a:rPr lang="fr-FR" sz="2400" b="1" spc="11" baseline="-25000">
                <a:solidFill>
                  <a:srgbClr val="03B7A0"/>
                </a:solidFill>
                <a:latin typeface="Marianne"/>
                <a:ea typeface="Marianne"/>
                <a:cs typeface="Marianne"/>
              </a:rPr>
              <a:t>2</a:t>
            </a:r>
            <a:r>
              <a:rPr lang="fr-FR" sz="2400" spc="11">
                <a:solidFill>
                  <a:srgbClr val="2C3176"/>
                </a:solidFill>
                <a:latin typeface="Marianne"/>
                <a:ea typeface="Marianne"/>
                <a:cs typeface="Marianne"/>
              </a:rPr>
              <a:t> </a:t>
            </a:r>
            <a:endParaRPr lang="fr-FR" sz="2400"/>
          </a:p>
        </p:txBody>
      </p:sp>
      <p:sp>
        <p:nvSpPr>
          <p:cNvPr id="5" name="Rectangle 4"/>
          <p:cNvSpPr/>
          <p:nvPr/>
        </p:nvSpPr>
        <p:spPr bwMode="auto">
          <a:xfrm>
            <a:off x="5904236" y="7154708"/>
            <a:ext cx="1460400" cy="461665"/>
          </a:xfrm>
          <a:prstGeom prst="rect">
            <a:avLst/>
          </a:prstGeom>
        </p:spPr>
        <p:txBody>
          <a:bodyPr wrap="none">
            <a:spAutoFit/>
          </a:bodyPr>
          <a:lstStyle/>
          <a:p>
            <a:pPr>
              <a:defRPr/>
            </a:pPr>
            <a:r>
              <a:rPr lang="fr-FR" sz="2400" b="1" spc="11">
                <a:solidFill>
                  <a:srgbClr val="03B7A0"/>
                </a:solidFill>
                <a:latin typeface="Marianne"/>
              </a:rPr>
              <a:t>31 kg </a:t>
            </a:r>
            <a:r>
              <a:rPr lang="fr-FR" sz="2400" b="1" spc="11">
                <a:solidFill>
                  <a:srgbClr val="03B7A0"/>
                </a:solidFill>
                <a:latin typeface="Marianne"/>
                <a:ea typeface="Marianne"/>
                <a:cs typeface="Marianne"/>
              </a:rPr>
              <a:t>CO</a:t>
            </a:r>
            <a:r>
              <a:rPr lang="fr-FR" sz="2400" b="1" spc="11" baseline="-25000">
                <a:solidFill>
                  <a:srgbClr val="03B7A0"/>
                </a:solidFill>
                <a:latin typeface="Marianne"/>
                <a:ea typeface="Marianne"/>
                <a:cs typeface="Marianne"/>
              </a:rPr>
              <a:t>2 </a:t>
            </a:r>
            <a:endParaRPr lang="fr-FR" sz="2400"/>
          </a:p>
        </p:txBody>
      </p:sp>
      <p:sp>
        <p:nvSpPr>
          <p:cNvPr id="6" name="Rectangle 5"/>
          <p:cNvSpPr/>
          <p:nvPr/>
        </p:nvSpPr>
        <p:spPr bwMode="auto">
          <a:xfrm>
            <a:off x="13457683" y="3982363"/>
            <a:ext cx="1460400" cy="461665"/>
          </a:xfrm>
          <a:prstGeom prst="rect">
            <a:avLst/>
          </a:prstGeom>
        </p:spPr>
        <p:txBody>
          <a:bodyPr wrap="none">
            <a:spAutoFit/>
          </a:bodyPr>
          <a:lstStyle/>
          <a:p>
            <a:pPr>
              <a:defRPr/>
            </a:pPr>
            <a:r>
              <a:rPr lang="fr-FR" sz="2400" b="1" spc="11">
                <a:solidFill>
                  <a:srgbClr val="03B7A0"/>
                </a:solidFill>
                <a:latin typeface="Marianne"/>
              </a:rPr>
              <a:t>12 kg </a:t>
            </a:r>
            <a:r>
              <a:rPr lang="fr-FR" sz="2400" b="1" spc="11">
                <a:solidFill>
                  <a:srgbClr val="03B7A0"/>
                </a:solidFill>
                <a:latin typeface="Marianne"/>
                <a:ea typeface="Marianne"/>
                <a:cs typeface="Marianne"/>
              </a:rPr>
              <a:t>CO</a:t>
            </a:r>
            <a:r>
              <a:rPr lang="fr-FR" sz="2400" b="1" spc="11" baseline="-25000">
                <a:solidFill>
                  <a:srgbClr val="03B7A0"/>
                </a:solidFill>
                <a:latin typeface="Marianne"/>
                <a:ea typeface="Marianne"/>
                <a:cs typeface="Marianne"/>
              </a:rPr>
              <a:t>2 </a:t>
            </a:r>
            <a:endParaRPr lang="fr-FR" sz="2400"/>
          </a:p>
        </p:txBody>
      </p:sp>
      <p:sp>
        <p:nvSpPr>
          <p:cNvPr id="7" name="Rectangle 6"/>
          <p:cNvSpPr/>
          <p:nvPr/>
        </p:nvSpPr>
        <p:spPr bwMode="auto">
          <a:xfrm>
            <a:off x="13457683" y="5451607"/>
            <a:ext cx="1541961" cy="461665"/>
          </a:xfrm>
          <a:prstGeom prst="rect">
            <a:avLst/>
          </a:prstGeom>
        </p:spPr>
        <p:txBody>
          <a:bodyPr wrap="none">
            <a:spAutoFit/>
          </a:bodyPr>
          <a:lstStyle/>
          <a:p>
            <a:pPr>
              <a:defRPr/>
            </a:pPr>
            <a:r>
              <a:rPr lang="fr-FR" sz="2400" b="1" spc="11">
                <a:solidFill>
                  <a:srgbClr val="03B7A0"/>
                </a:solidFill>
                <a:latin typeface="Marianne"/>
              </a:rPr>
              <a:t>1,3 kg </a:t>
            </a:r>
            <a:r>
              <a:rPr lang="fr-FR" sz="2400" b="1" spc="11">
                <a:solidFill>
                  <a:srgbClr val="03B7A0"/>
                </a:solidFill>
                <a:latin typeface="Marianne"/>
                <a:ea typeface="Marianne"/>
                <a:cs typeface="Marianne"/>
              </a:rPr>
              <a:t>CO</a:t>
            </a:r>
            <a:r>
              <a:rPr lang="fr-FR" sz="2400" b="1" spc="11" baseline="-25000">
                <a:solidFill>
                  <a:srgbClr val="03B7A0"/>
                </a:solidFill>
                <a:latin typeface="Marianne"/>
                <a:ea typeface="Marianne"/>
                <a:cs typeface="Marianne"/>
              </a:rPr>
              <a:t>2 </a:t>
            </a:r>
            <a:endParaRPr lang="fr-FR" sz="2400"/>
          </a:p>
        </p:txBody>
      </p:sp>
      <p:sp>
        <p:nvSpPr>
          <p:cNvPr id="8" name="Rectangle 7"/>
          <p:cNvSpPr/>
          <p:nvPr/>
        </p:nvSpPr>
        <p:spPr bwMode="auto">
          <a:xfrm>
            <a:off x="13474995" y="7154707"/>
            <a:ext cx="1507336" cy="461665"/>
          </a:xfrm>
          <a:prstGeom prst="rect">
            <a:avLst/>
          </a:prstGeom>
        </p:spPr>
        <p:txBody>
          <a:bodyPr wrap="square">
            <a:spAutoFit/>
          </a:bodyPr>
          <a:lstStyle/>
          <a:p>
            <a:pPr marL="12700" defTabSz="914377">
              <a:defRPr/>
            </a:pPr>
            <a:r>
              <a:rPr lang="fr-FR" sz="2400" b="1" spc="11">
                <a:solidFill>
                  <a:srgbClr val="03B7A0"/>
                </a:solidFill>
                <a:latin typeface="Marianne"/>
                <a:ea typeface="Marianne"/>
                <a:cs typeface="Marianne"/>
              </a:rPr>
              <a:t>0,3 kg CO</a:t>
            </a:r>
            <a:r>
              <a:rPr lang="fr-FR" sz="2400" b="1" spc="11" baseline="-25000">
                <a:solidFill>
                  <a:srgbClr val="03B7A0"/>
                </a:solidFill>
                <a:latin typeface="Marianne"/>
                <a:ea typeface="Marianne"/>
                <a:cs typeface="Marianne"/>
              </a:rPr>
              <a:t>2</a:t>
            </a:r>
            <a:endParaRPr lang="fr-FR" sz="2800" b="1" spc="11" baseline="-25000">
              <a:solidFill>
                <a:srgbClr val="03B7A0"/>
              </a:solidFill>
              <a:latin typeface="Marianne"/>
              <a:ea typeface="Marianne"/>
              <a:cs typeface="Marianne"/>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object 3"/>
          <p:cNvSpPr/>
          <p:nvPr/>
        </p:nvSpPr>
        <p:spPr bwMode="auto">
          <a:xfrm>
            <a:off x="924877" y="8070484"/>
            <a:ext cx="393700" cy="376555"/>
          </a:xfrm>
          <a:custGeom>
            <a:avLst/>
            <a:gdLst/>
            <a:ahLst/>
            <a:cxnLst/>
            <a:rect l="l" t="t" r="r" b="b"/>
            <a:pathLst>
              <a:path w="393700" h="376554" extrusionOk="0">
                <a:moveTo>
                  <a:pt x="217690" y="0"/>
                </a:moveTo>
                <a:lnTo>
                  <a:pt x="6223" y="0"/>
                </a:lnTo>
                <a:lnTo>
                  <a:pt x="0" y="6654"/>
                </a:lnTo>
                <a:lnTo>
                  <a:pt x="14617" y="232092"/>
                </a:lnTo>
                <a:lnTo>
                  <a:pt x="24862" y="278192"/>
                </a:lnTo>
                <a:lnTo>
                  <a:pt x="47735" y="317882"/>
                </a:lnTo>
                <a:lnTo>
                  <a:pt x="80889" y="348960"/>
                </a:lnTo>
                <a:lnTo>
                  <a:pt x="121975" y="369222"/>
                </a:lnTo>
                <a:lnTo>
                  <a:pt x="168643" y="376466"/>
                </a:lnTo>
                <a:lnTo>
                  <a:pt x="387350" y="376466"/>
                </a:lnTo>
                <a:lnTo>
                  <a:pt x="393433" y="370382"/>
                </a:lnTo>
                <a:lnTo>
                  <a:pt x="393433" y="159308"/>
                </a:lnTo>
                <a:lnTo>
                  <a:pt x="387350" y="153225"/>
                </a:lnTo>
                <a:lnTo>
                  <a:pt x="238785" y="153225"/>
                </a:lnTo>
                <a:lnTo>
                  <a:pt x="232854" y="147650"/>
                </a:lnTo>
                <a:lnTo>
                  <a:pt x="232384" y="140487"/>
                </a:lnTo>
                <a:lnTo>
                  <a:pt x="223647" y="5575"/>
                </a:lnTo>
                <a:lnTo>
                  <a:pt x="217690" y="0"/>
                </a:lnTo>
                <a:close/>
              </a:path>
            </a:pathLst>
          </a:custGeom>
          <a:solidFill>
            <a:srgbClr val="FCCD00"/>
          </a:solidFill>
        </p:spPr>
        <p:txBody>
          <a:bodyPr wrap="square" lIns="0" tIns="0" rIns="0" bIns="0" rtlCol="0"/>
          <a:lstStyle/>
          <a:p>
            <a:pPr>
              <a:defRPr/>
            </a:pPr>
            <a:endParaRPr/>
          </a:p>
        </p:txBody>
      </p:sp>
      <p:grpSp>
        <p:nvGrpSpPr>
          <p:cNvPr id="15" name="object 15"/>
          <p:cNvGrpSpPr/>
          <p:nvPr/>
        </p:nvGrpSpPr>
        <p:grpSpPr bwMode="auto">
          <a:xfrm rot="5400000">
            <a:off x="14487029" y="419735"/>
            <a:ext cx="1303020" cy="1377950"/>
            <a:chOff x="845064" y="548305"/>
            <a:chExt cx="1303020" cy="1377950"/>
          </a:xfrm>
        </p:grpSpPr>
        <p:sp>
          <p:nvSpPr>
            <p:cNvPr id="16" name="object 16"/>
            <p:cNvSpPr/>
            <p:nvPr/>
          </p:nvSpPr>
          <p:spPr bwMode="auto">
            <a:xfrm>
              <a:off x="925361" y="647420"/>
              <a:ext cx="1222375" cy="1278890"/>
            </a:xfrm>
            <a:custGeom>
              <a:avLst/>
              <a:gdLst/>
              <a:ahLst/>
              <a:cxnLst/>
              <a:rect l="l" t="t" r="r" b="b"/>
              <a:pathLst>
                <a:path w="1222375" h="1278889" extrusionOk="0">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pPr>
                <a:defRPr/>
              </a:pPr>
              <a:endParaRPr/>
            </a:p>
          </p:txBody>
        </p:sp>
        <p:sp>
          <p:nvSpPr>
            <p:cNvPr id="17" name="object 17"/>
            <p:cNvSpPr/>
            <p:nvPr/>
          </p:nvSpPr>
          <p:spPr bwMode="auto">
            <a:xfrm>
              <a:off x="845064" y="548305"/>
              <a:ext cx="729615" cy="763270"/>
            </a:xfrm>
            <a:custGeom>
              <a:avLst/>
              <a:gdLst/>
              <a:ahLst/>
              <a:cxnLst/>
              <a:rect l="l" t="t" r="r" b="b"/>
              <a:pathLst>
                <a:path w="729615" h="763269" extrusionOk="0">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06806C"/>
            </a:solidFill>
          </p:spPr>
          <p:txBody>
            <a:bodyPr wrap="square" lIns="0" tIns="0" rIns="0" bIns="0" rtlCol="0"/>
            <a:lstStyle/>
            <a:p>
              <a:pPr>
                <a:defRPr/>
              </a:pPr>
              <a:endParaRPr/>
            </a:p>
          </p:txBody>
        </p:sp>
      </p:grpSp>
      <p:pic>
        <p:nvPicPr>
          <p:cNvPr id="9" name="Image 8"/>
          <p:cNvPicPr>
            <a:picLocks noChangeAspect="1"/>
          </p:cNvPicPr>
          <p:nvPr/>
        </p:nvPicPr>
        <p:blipFill>
          <a:blip r:embed="rId2"/>
          <a:stretch/>
        </p:blipFill>
        <p:spPr bwMode="auto">
          <a:xfrm>
            <a:off x="298450" y="277662"/>
            <a:ext cx="2286000" cy="838597"/>
          </a:xfrm>
          <a:prstGeom prst="rect">
            <a:avLst/>
          </a:prstGeom>
        </p:spPr>
      </p:pic>
      <p:sp>
        <p:nvSpPr>
          <p:cNvPr id="12" name="Title 2"/>
          <p:cNvSpPr txBox="1"/>
          <p:nvPr/>
        </p:nvSpPr>
        <p:spPr bwMode="auto">
          <a:xfrm>
            <a:off x="1947481" y="2765961"/>
            <a:ext cx="13683045" cy="1107996"/>
          </a:xfrm>
          <a:prstGeom prst="rect">
            <a:avLst/>
          </a:prstGeom>
        </p:spPr>
        <p:txBody>
          <a:bodyPr wrap="square" lIns="0" tIns="0" rIns="0" bIns="0">
            <a:spAutoFit/>
          </a:bodyPr>
          <a:lstStyle>
            <a:lvl1pPr algn="ctr">
              <a:defRPr lang="fr-FR" sz="4400" b="1" i="0">
                <a:solidFill>
                  <a:srgbClr val="2C3176"/>
                </a:solidFill>
                <a:latin typeface="Marianne"/>
                <a:ea typeface="+mj-ea"/>
                <a:cs typeface="Arial"/>
              </a:defRPr>
            </a:lvl1pPr>
          </a:lstStyle>
          <a:p>
            <a:pPr lvl="0" algn="l">
              <a:defRPr/>
            </a:pPr>
            <a:r>
              <a:rPr lang="fr-FR" sz="3600" spc="11">
                <a:ea typeface="Marianne"/>
                <a:cs typeface="Marianne"/>
              </a:rPr>
              <a:t>Quel poids en matières premières est nécessaire dans la production d’un ordinateur portable de 2 kg ?</a:t>
            </a:r>
            <a:endParaRPr lang="fr-FR" sz="3600"/>
          </a:p>
        </p:txBody>
      </p:sp>
      <p:sp>
        <p:nvSpPr>
          <p:cNvPr id="13" name="object 18"/>
          <p:cNvSpPr txBox="1"/>
          <p:nvPr/>
        </p:nvSpPr>
        <p:spPr bwMode="auto">
          <a:xfrm>
            <a:off x="1112075" y="1753711"/>
            <a:ext cx="7015921" cy="566822"/>
          </a:xfrm>
          <a:prstGeom prst="rect">
            <a:avLst/>
          </a:prstGeom>
        </p:spPr>
        <p:txBody>
          <a:bodyPr vert="horz" wrap="square" lIns="0" tIns="12700" rIns="0" bIns="0" rtlCol="0">
            <a:spAutoFit/>
          </a:bodyPr>
          <a:lstStyle>
            <a:lvl1pPr>
              <a:defRPr>
                <a:latin typeface="+mj-lt"/>
                <a:ea typeface="+mj-ea"/>
                <a:cs typeface="+mj-cs"/>
              </a:defRPr>
            </a:lvl1pPr>
          </a:lstStyle>
          <a:p>
            <a:pPr marL="951230">
              <a:spcBef>
                <a:spcPts val="100"/>
              </a:spcBef>
              <a:defRPr/>
            </a:pPr>
            <a:r>
              <a:rPr lang="fr-FR" sz="3600" b="1" spc="335">
                <a:solidFill>
                  <a:srgbClr val="2C3176"/>
                </a:solidFill>
                <a:latin typeface="Marianne"/>
                <a:ea typeface="Marianne ExtraBold"/>
                <a:cs typeface="Marianne ExtraBold"/>
              </a:rPr>
              <a:t>Question 2</a:t>
            </a:r>
            <a:endParaRPr/>
          </a:p>
        </p:txBody>
      </p:sp>
      <p:sp>
        <p:nvSpPr>
          <p:cNvPr id="14" name="Forme libre : forme 13"/>
          <p:cNvSpPr/>
          <p:nvPr/>
        </p:nvSpPr>
        <p:spPr bwMode="auto">
          <a:xfrm>
            <a:off x="11209811" y="5163445"/>
            <a:ext cx="1661581" cy="717605"/>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extrusionOk="0">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FFC412"/>
          </a:solidFill>
          <a:ln w="9525" cap="flat">
            <a:solidFill>
              <a:schemeClr val="bg1"/>
            </a:solidFill>
            <a:prstDash val="solid"/>
            <a:miter/>
          </a:ln>
        </p:spPr>
        <p:txBody>
          <a:bodyPr rtlCol="0"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12700" algn="ctr" defTabSz="914377">
              <a:defRPr/>
            </a:pPr>
            <a:r>
              <a:rPr lang="fr-FR" sz="3100" b="1" spc="11">
                <a:solidFill>
                  <a:srgbClr val="2C3176"/>
                </a:solidFill>
                <a:latin typeface="Marianne"/>
                <a:ea typeface="Marianne"/>
                <a:cs typeface="Marianne"/>
              </a:rPr>
              <a:t>1 tonne</a:t>
            </a:r>
            <a:endParaRPr/>
          </a:p>
        </p:txBody>
      </p:sp>
      <p:sp>
        <p:nvSpPr>
          <p:cNvPr id="18" name="Forme libre : forme 17"/>
          <p:cNvSpPr/>
          <p:nvPr/>
        </p:nvSpPr>
        <p:spPr bwMode="auto">
          <a:xfrm>
            <a:off x="3789244" y="5163445"/>
            <a:ext cx="1661581" cy="717604"/>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extrusionOk="0">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5E75BA"/>
          </a:solidFill>
          <a:ln w="9525" cap="flat">
            <a:solidFill>
              <a:schemeClr val="bg1"/>
            </a:solidFill>
            <a:prstDash val="solid"/>
            <a:miter/>
          </a:ln>
        </p:spPr>
        <p:txBody>
          <a:bodyPr rtlCol="0"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12700" algn="ctr" defTabSz="914377">
              <a:defRPr/>
            </a:pPr>
            <a:r>
              <a:rPr lang="fr-FR" sz="3200" b="1" spc="11">
                <a:solidFill>
                  <a:schemeClr val="bg1"/>
                </a:solidFill>
                <a:latin typeface="Marianne"/>
                <a:ea typeface="Marianne"/>
                <a:cs typeface="Marianne"/>
              </a:rPr>
              <a:t>250 kg</a:t>
            </a:r>
            <a:endParaRPr/>
          </a:p>
        </p:txBody>
      </p:sp>
      <p:sp>
        <p:nvSpPr>
          <p:cNvPr id="22" name="Forme libre : forme 21"/>
          <p:cNvSpPr/>
          <p:nvPr/>
        </p:nvSpPr>
        <p:spPr bwMode="auto">
          <a:xfrm>
            <a:off x="7485639" y="5163445"/>
            <a:ext cx="1689358" cy="717604"/>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extrusionOk="0">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06806C"/>
          </a:solidFill>
          <a:ln w="9525" cap="flat">
            <a:solidFill>
              <a:schemeClr val="bg1"/>
            </a:solidFill>
            <a:prstDash val="solid"/>
            <a:miter/>
          </a:ln>
        </p:spPr>
        <p:txBody>
          <a:bodyPr rtlCol="0"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12700" algn="ctr" defTabSz="914377">
              <a:defRPr/>
            </a:pPr>
            <a:r>
              <a:rPr lang="fr-FR" sz="3200" b="1" spc="11">
                <a:solidFill>
                  <a:schemeClr val="bg1"/>
                </a:solidFill>
                <a:latin typeface="Marianne"/>
                <a:ea typeface="Marianne"/>
                <a:cs typeface="Marianne"/>
              </a:rPr>
              <a:t>800 kg</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object 3"/>
          <p:cNvSpPr/>
          <p:nvPr/>
        </p:nvSpPr>
        <p:spPr bwMode="auto">
          <a:xfrm>
            <a:off x="924877" y="8070484"/>
            <a:ext cx="393700" cy="376555"/>
          </a:xfrm>
          <a:custGeom>
            <a:avLst/>
            <a:gdLst/>
            <a:ahLst/>
            <a:cxnLst/>
            <a:rect l="l" t="t" r="r" b="b"/>
            <a:pathLst>
              <a:path w="393700" h="376554" extrusionOk="0">
                <a:moveTo>
                  <a:pt x="217690" y="0"/>
                </a:moveTo>
                <a:lnTo>
                  <a:pt x="6223" y="0"/>
                </a:lnTo>
                <a:lnTo>
                  <a:pt x="0" y="6654"/>
                </a:lnTo>
                <a:lnTo>
                  <a:pt x="14617" y="232092"/>
                </a:lnTo>
                <a:lnTo>
                  <a:pt x="24862" y="278192"/>
                </a:lnTo>
                <a:lnTo>
                  <a:pt x="47735" y="317882"/>
                </a:lnTo>
                <a:lnTo>
                  <a:pt x="80889" y="348960"/>
                </a:lnTo>
                <a:lnTo>
                  <a:pt x="121975" y="369222"/>
                </a:lnTo>
                <a:lnTo>
                  <a:pt x="168643" y="376466"/>
                </a:lnTo>
                <a:lnTo>
                  <a:pt x="387350" y="376466"/>
                </a:lnTo>
                <a:lnTo>
                  <a:pt x="393433" y="370382"/>
                </a:lnTo>
                <a:lnTo>
                  <a:pt x="393433" y="159308"/>
                </a:lnTo>
                <a:lnTo>
                  <a:pt x="387350" y="153225"/>
                </a:lnTo>
                <a:lnTo>
                  <a:pt x="238785" y="153225"/>
                </a:lnTo>
                <a:lnTo>
                  <a:pt x="232854" y="147650"/>
                </a:lnTo>
                <a:lnTo>
                  <a:pt x="232384" y="140487"/>
                </a:lnTo>
                <a:lnTo>
                  <a:pt x="223647" y="5575"/>
                </a:lnTo>
                <a:lnTo>
                  <a:pt x="217690" y="0"/>
                </a:lnTo>
                <a:close/>
              </a:path>
            </a:pathLst>
          </a:custGeom>
          <a:solidFill>
            <a:srgbClr val="FCCD00"/>
          </a:solidFill>
        </p:spPr>
        <p:txBody>
          <a:bodyPr wrap="square" lIns="0" tIns="0" rIns="0" bIns="0" rtlCol="0"/>
          <a:lstStyle/>
          <a:p>
            <a:pPr>
              <a:defRPr/>
            </a:pPr>
            <a:endParaRPr/>
          </a:p>
        </p:txBody>
      </p:sp>
      <p:grpSp>
        <p:nvGrpSpPr>
          <p:cNvPr id="15" name="object 15"/>
          <p:cNvGrpSpPr/>
          <p:nvPr/>
        </p:nvGrpSpPr>
        <p:grpSpPr bwMode="auto">
          <a:xfrm rot="5400000">
            <a:off x="14487029" y="419735"/>
            <a:ext cx="1303020" cy="1377950"/>
            <a:chOff x="845064" y="548305"/>
            <a:chExt cx="1303020" cy="1377950"/>
          </a:xfrm>
        </p:grpSpPr>
        <p:sp>
          <p:nvSpPr>
            <p:cNvPr id="16" name="object 16"/>
            <p:cNvSpPr/>
            <p:nvPr/>
          </p:nvSpPr>
          <p:spPr bwMode="auto">
            <a:xfrm>
              <a:off x="925361" y="647420"/>
              <a:ext cx="1222375" cy="1278890"/>
            </a:xfrm>
            <a:custGeom>
              <a:avLst/>
              <a:gdLst/>
              <a:ahLst/>
              <a:cxnLst/>
              <a:rect l="l" t="t" r="r" b="b"/>
              <a:pathLst>
                <a:path w="1222375" h="1278889" extrusionOk="0">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pPr>
                <a:defRPr/>
              </a:pPr>
              <a:endParaRPr/>
            </a:p>
          </p:txBody>
        </p:sp>
        <p:sp>
          <p:nvSpPr>
            <p:cNvPr id="17" name="object 17"/>
            <p:cNvSpPr/>
            <p:nvPr/>
          </p:nvSpPr>
          <p:spPr bwMode="auto">
            <a:xfrm>
              <a:off x="845064" y="548305"/>
              <a:ext cx="729615" cy="763270"/>
            </a:xfrm>
            <a:custGeom>
              <a:avLst/>
              <a:gdLst/>
              <a:ahLst/>
              <a:cxnLst/>
              <a:rect l="l" t="t" r="r" b="b"/>
              <a:pathLst>
                <a:path w="729615" h="763269" extrusionOk="0">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06806C"/>
            </a:solidFill>
          </p:spPr>
          <p:txBody>
            <a:bodyPr wrap="square" lIns="0" tIns="0" rIns="0" bIns="0" rtlCol="0"/>
            <a:lstStyle/>
            <a:p>
              <a:pPr>
                <a:defRPr/>
              </a:pPr>
              <a:endParaRPr/>
            </a:p>
          </p:txBody>
        </p:sp>
      </p:grpSp>
      <p:pic>
        <p:nvPicPr>
          <p:cNvPr id="9" name="Image 8"/>
          <p:cNvPicPr>
            <a:picLocks noChangeAspect="1"/>
          </p:cNvPicPr>
          <p:nvPr/>
        </p:nvPicPr>
        <p:blipFill>
          <a:blip r:embed="rId2"/>
          <a:stretch/>
        </p:blipFill>
        <p:spPr bwMode="auto">
          <a:xfrm>
            <a:off x="298450" y="277662"/>
            <a:ext cx="2286000" cy="838597"/>
          </a:xfrm>
          <a:prstGeom prst="rect">
            <a:avLst/>
          </a:prstGeom>
        </p:spPr>
      </p:pic>
      <p:sp>
        <p:nvSpPr>
          <p:cNvPr id="12" name="Title 2"/>
          <p:cNvSpPr txBox="1"/>
          <p:nvPr/>
        </p:nvSpPr>
        <p:spPr bwMode="auto">
          <a:xfrm>
            <a:off x="2009473" y="2765961"/>
            <a:ext cx="13683045" cy="1107996"/>
          </a:xfrm>
          <a:prstGeom prst="rect">
            <a:avLst/>
          </a:prstGeom>
        </p:spPr>
        <p:txBody>
          <a:bodyPr wrap="square" lIns="0" tIns="0" rIns="0" bIns="0">
            <a:spAutoFit/>
          </a:bodyPr>
          <a:lstStyle>
            <a:lvl1pPr algn="ctr">
              <a:defRPr lang="fr-FR" sz="4400" b="1" i="0">
                <a:solidFill>
                  <a:srgbClr val="2C3176"/>
                </a:solidFill>
                <a:latin typeface="Marianne"/>
                <a:ea typeface="+mj-ea"/>
                <a:cs typeface="Arial"/>
              </a:defRPr>
            </a:lvl1pPr>
          </a:lstStyle>
          <a:p>
            <a:pPr lvl="0" algn="l">
              <a:defRPr/>
            </a:pPr>
            <a:r>
              <a:rPr lang="fr-FR" sz="3600">
                <a:solidFill>
                  <a:srgbClr val="06806C"/>
                </a:solidFill>
              </a:rPr>
              <a:t>800kg</a:t>
            </a:r>
            <a:r>
              <a:rPr lang="fr-FR" sz="3600"/>
              <a:t> de matières premières, </a:t>
            </a:r>
            <a:r>
              <a:rPr lang="fr-FR" sz="3600" b="0"/>
              <a:t>c’est</a:t>
            </a:r>
            <a:r>
              <a:rPr lang="fr-FR" sz="3600"/>
              <a:t> le poids moyen </a:t>
            </a:r>
            <a:r>
              <a:rPr lang="fr-FR" sz="3600" b="0"/>
              <a:t>nécessaire pour </a:t>
            </a:r>
            <a:r>
              <a:rPr lang="fr-FR" sz="3600"/>
              <a:t>produire un ordinateur portable</a:t>
            </a:r>
            <a:endParaRPr/>
          </a:p>
        </p:txBody>
      </p:sp>
      <p:sp>
        <p:nvSpPr>
          <p:cNvPr id="13" name="object 18"/>
          <p:cNvSpPr txBox="1"/>
          <p:nvPr/>
        </p:nvSpPr>
        <p:spPr bwMode="auto">
          <a:xfrm>
            <a:off x="1112075" y="1753711"/>
            <a:ext cx="7015921" cy="566822"/>
          </a:xfrm>
          <a:prstGeom prst="rect">
            <a:avLst/>
          </a:prstGeom>
        </p:spPr>
        <p:txBody>
          <a:bodyPr vert="horz" wrap="square" lIns="0" tIns="12700" rIns="0" bIns="0" rtlCol="0">
            <a:spAutoFit/>
          </a:bodyPr>
          <a:lstStyle>
            <a:lvl1pPr>
              <a:defRPr>
                <a:latin typeface="+mj-lt"/>
                <a:ea typeface="+mj-ea"/>
                <a:cs typeface="+mj-cs"/>
              </a:defRPr>
            </a:lvl1pPr>
          </a:lstStyle>
          <a:p>
            <a:pPr marL="951230">
              <a:spcBef>
                <a:spcPts val="100"/>
              </a:spcBef>
              <a:defRPr/>
            </a:pPr>
            <a:r>
              <a:rPr lang="fr-FR" sz="3600" b="1" spc="335">
                <a:solidFill>
                  <a:srgbClr val="2C3176"/>
                </a:solidFill>
                <a:latin typeface="Marianne"/>
                <a:ea typeface="Marianne ExtraBold"/>
                <a:cs typeface="Marianne ExtraBold"/>
              </a:rPr>
              <a:t>Question 2 - Réponse</a:t>
            </a:r>
            <a:endParaRPr/>
          </a:p>
        </p:txBody>
      </p:sp>
      <p:sp>
        <p:nvSpPr>
          <p:cNvPr id="14" name="Forme libre : forme 13"/>
          <p:cNvSpPr/>
          <p:nvPr/>
        </p:nvSpPr>
        <p:spPr bwMode="auto">
          <a:xfrm>
            <a:off x="11209811" y="4632301"/>
            <a:ext cx="1661581" cy="717605"/>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extrusionOk="0">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E9F1F5"/>
          </a:solidFill>
          <a:ln w="9525" cap="flat">
            <a:solidFill>
              <a:schemeClr val="bg1"/>
            </a:solidFill>
            <a:prstDash val="solid"/>
            <a:miter/>
          </a:ln>
        </p:spPr>
        <p:txBody>
          <a:bodyPr rtlCol="0"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12700" algn="ctr" defTabSz="914377">
              <a:defRPr/>
            </a:pPr>
            <a:r>
              <a:rPr lang="fr-FR" sz="3100" b="1" spc="11">
                <a:solidFill>
                  <a:schemeClr val="bg1"/>
                </a:solidFill>
                <a:latin typeface="Marianne"/>
                <a:ea typeface="Marianne"/>
                <a:cs typeface="Marianne"/>
              </a:rPr>
              <a:t>1 tonne</a:t>
            </a:r>
            <a:endParaRPr/>
          </a:p>
        </p:txBody>
      </p:sp>
      <p:sp>
        <p:nvSpPr>
          <p:cNvPr id="18" name="Forme libre : forme 17"/>
          <p:cNvSpPr/>
          <p:nvPr/>
        </p:nvSpPr>
        <p:spPr bwMode="auto">
          <a:xfrm>
            <a:off x="3789244" y="4632301"/>
            <a:ext cx="1661581" cy="717604"/>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extrusionOk="0">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E9F1F5"/>
          </a:solidFill>
          <a:ln w="9525" cap="flat">
            <a:solidFill>
              <a:schemeClr val="bg1"/>
            </a:solidFill>
            <a:prstDash val="solid"/>
            <a:miter/>
          </a:ln>
        </p:spPr>
        <p:txBody>
          <a:bodyPr rtlCol="0"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12700" algn="ctr" defTabSz="914377">
              <a:defRPr/>
            </a:pPr>
            <a:r>
              <a:rPr lang="fr-FR" sz="3200" b="1" spc="11">
                <a:solidFill>
                  <a:schemeClr val="bg1"/>
                </a:solidFill>
                <a:latin typeface="Marianne"/>
                <a:ea typeface="Marianne"/>
                <a:cs typeface="Marianne"/>
              </a:rPr>
              <a:t>250 kg</a:t>
            </a:r>
            <a:endParaRPr/>
          </a:p>
        </p:txBody>
      </p:sp>
      <p:sp>
        <p:nvSpPr>
          <p:cNvPr id="22" name="Forme libre : forme 21"/>
          <p:cNvSpPr/>
          <p:nvPr/>
        </p:nvSpPr>
        <p:spPr bwMode="auto">
          <a:xfrm>
            <a:off x="7485639" y="4632301"/>
            <a:ext cx="1689358" cy="717604"/>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extrusionOk="0">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06806C"/>
          </a:solidFill>
          <a:ln w="9525" cap="flat">
            <a:solidFill>
              <a:schemeClr val="bg1"/>
            </a:solidFill>
            <a:prstDash val="solid"/>
            <a:miter/>
          </a:ln>
        </p:spPr>
        <p:txBody>
          <a:bodyPr rtlCol="0"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12700" algn="ctr" defTabSz="914377">
              <a:defRPr/>
            </a:pPr>
            <a:r>
              <a:rPr lang="fr-FR" sz="3200" b="1" spc="11">
                <a:solidFill>
                  <a:schemeClr val="bg1"/>
                </a:solidFill>
                <a:latin typeface="Marianne"/>
                <a:ea typeface="Marianne"/>
                <a:cs typeface="Marianne"/>
              </a:rPr>
              <a:t>800 kg</a:t>
            </a:r>
            <a:endParaRPr/>
          </a:p>
        </p:txBody>
      </p:sp>
      <p:sp>
        <p:nvSpPr>
          <p:cNvPr id="2" name="Rectangle 1"/>
          <p:cNvSpPr/>
          <p:nvPr/>
        </p:nvSpPr>
        <p:spPr bwMode="auto">
          <a:xfrm>
            <a:off x="2009472" y="6054548"/>
            <a:ext cx="13683045" cy="2015936"/>
          </a:xfrm>
          <a:prstGeom prst="rect">
            <a:avLst/>
          </a:prstGeom>
        </p:spPr>
        <p:txBody>
          <a:bodyPr wrap="square">
            <a:spAutoFit/>
          </a:bodyPr>
          <a:lstStyle/>
          <a:p>
            <a:pPr marL="342900" indent="-342900">
              <a:spcBef>
                <a:spcPts val="200"/>
              </a:spcBef>
              <a:buFont typeface="Arial"/>
              <a:buChar char="•"/>
              <a:defRPr/>
            </a:pPr>
            <a:r>
              <a:rPr lang="fr-FR" sz="2000">
                <a:solidFill>
                  <a:srgbClr val="2C3176"/>
                </a:solidFill>
                <a:latin typeface="Marianne"/>
              </a:rPr>
              <a:t>La fabrication d’un appareil numérique requiert </a:t>
            </a:r>
            <a:r>
              <a:rPr lang="fr-FR" sz="2000" b="1">
                <a:solidFill>
                  <a:srgbClr val="2C3176"/>
                </a:solidFill>
                <a:latin typeface="Marianne"/>
              </a:rPr>
              <a:t>50 à 350 fois son poids en matières premières</a:t>
            </a:r>
            <a:r>
              <a:rPr lang="fr-FR" sz="2000">
                <a:solidFill>
                  <a:srgbClr val="2C3176"/>
                </a:solidFill>
                <a:latin typeface="Marianne"/>
              </a:rPr>
              <a:t>. </a:t>
            </a:r>
            <a:endParaRPr/>
          </a:p>
          <a:p>
            <a:pPr marL="342900" indent="-342900">
              <a:spcBef>
                <a:spcPts val="200"/>
              </a:spcBef>
              <a:buFont typeface="Arial"/>
              <a:buChar char="•"/>
              <a:defRPr/>
            </a:pPr>
            <a:r>
              <a:rPr lang="fr-FR" sz="2000">
                <a:solidFill>
                  <a:srgbClr val="2C3176"/>
                </a:solidFill>
                <a:latin typeface="Marianne"/>
              </a:rPr>
              <a:t>Cette production exige beaucoup d'énergie, des traitements chimiques et des métaux rares, dont l’extraction porte atteinte aux droits humains et environnementaux.</a:t>
            </a:r>
            <a:endParaRPr/>
          </a:p>
          <a:p>
            <a:pPr marL="342900" indent="-342900">
              <a:spcBef>
                <a:spcPts val="200"/>
              </a:spcBef>
              <a:buFont typeface="Arial"/>
              <a:buChar char="•"/>
              <a:defRPr/>
            </a:pPr>
            <a:endParaRPr lang="fr-FR" sz="2000">
              <a:solidFill>
                <a:srgbClr val="2C3176"/>
              </a:solidFill>
              <a:latin typeface="Marianne"/>
            </a:endParaRPr>
          </a:p>
          <a:p>
            <a:pPr marL="342900" indent="-342900">
              <a:spcBef>
                <a:spcPts val="200"/>
              </a:spcBef>
              <a:buFont typeface="Arial"/>
              <a:buChar char="•"/>
              <a:defRPr/>
            </a:pPr>
            <a:r>
              <a:rPr lang="fr-FR" sz="2000">
                <a:solidFill>
                  <a:srgbClr val="2C3176"/>
                </a:solidFill>
                <a:latin typeface="Marianne"/>
              </a:rPr>
              <a:t>Retrouver l’infographie de l’ADEME sur ce sujet :</a:t>
            </a:r>
            <a:br>
              <a:rPr lang="fr-FR" sz="2000">
                <a:solidFill>
                  <a:srgbClr val="2C3176"/>
                </a:solidFill>
                <a:latin typeface="Marianne"/>
              </a:rPr>
            </a:br>
            <a:r>
              <a:rPr lang="fr-FR" sz="2000" u="sng">
                <a:solidFill>
                  <a:srgbClr val="2C3176"/>
                </a:solidFill>
                <a:latin typeface="Marianne"/>
                <a:hlinkClick r:id="rId3" tooltip="https://presse.ademe.fr/wp-content/uploads/2020/11/HAVAS_ADEME_infopresseBlack_FRIDAY.pdf"/>
              </a:rPr>
              <a:t>https://presse.ademe.fr/wp-content/uploads/2020/11/HAVAS_ADEME_infopresseBlack_FRIDAY.pdf</a:t>
            </a:r>
            <a:endParaRPr lang="fr-FR" sz="2000">
              <a:solidFill>
                <a:srgbClr val="2C3176"/>
              </a:solidFill>
              <a:latin typeface="Marianne"/>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object 3"/>
          <p:cNvSpPr/>
          <p:nvPr/>
        </p:nvSpPr>
        <p:spPr bwMode="auto">
          <a:xfrm>
            <a:off x="924877" y="8070484"/>
            <a:ext cx="393700" cy="376555"/>
          </a:xfrm>
          <a:custGeom>
            <a:avLst/>
            <a:gdLst/>
            <a:ahLst/>
            <a:cxnLst/>
            <a:rect l="l" t="t" r="r" b="b"/>
            <a:pathLst>
              <a:path w="393700" h="376554" extrusionOk="0">
                <a:moveTo>
                  <a:pt x="217690" y="0"/>
                </a:moveTo>
                <a:lnTo>
                  <a:pt x="6223" y="0"/>
                </a:lnTo>
                <a:lnTo>
                  <a:pt x="0" y="6654"/>
                </a:lnTo>
                <a:lnTo>
                  <a:pt x="14617" y="232092"/>
                </a:lnTo>
                <a:lnTo>
                  <a:pt x="24862" y="278192"/>
                </a:lnTo>
                <a:lnTo>
                  <a:pt x="47735" y="317882"/>
                </a:lnTo>
                <a:lnTo>
                  <a:pt x="80889" y="348960"/>
                </a:lnTo>
                <a:lnTo>
                  <a:pt x="121975" y="369222"/>
                </a:lnTo>
                <a:lnTo>
                  <a:pt x="168643" y="376466"/>
                </a:lnTo>
                <a:lnTo>
                  <a:pt x="387350" y="376466"/>
                </a:lnTo>
                <a:lnTo>
                  <a:pt x="393433" y="370382"/>
                </a:lnTo>
                <a:lnTo>
                  <a:pt x="393433" y="159308"/>
                </a:lnTo>
                <a:lnTo>
                  <a:pt x="387350" y="153225"/>
                </a:lnTo>
                <a:lnTo>
                  <a:pt x="238785" y="153225"/>
                </a:lnTo>
                <a:lnTo>
                  <a:pt x="232854" y="147650"/>
                </a:lnTo>
                <a:lnTo>
                  <a:pt x="232384" y="140487"/>
                </a:lnTo>
                <a:lnTo>
                  <a:pt x="223647" y="5575"/>
                </a:lnTo>
                <a:lnTo>
                  <a:pt x="217690" y="0"/>
                </a:lnTo>
                <a:close/>
              </a:path>
            </a:pathLst>
          </a:custGeom>
          <a:solidFill>
            <a:srgbClr val="FCCD00"/>
          </a:solidFill>
        </p:spPr>
        <p:txBody>
          <a:bodyPr wrap="square" lIns="0" tIns="0" rIns="0" bIns="0" rtlCol="0"/>
          <a:lstStyle/>
          <a:p>
            <a:pPr>
              <a:defRPr/>
            </a:pPr>
            <a:endParaRPr/>
          </a:p>
        </p:txBody>
      </p:sp>
      <p:grpSp>
        <p:nvGrpSpPr>
          <p:cNvPr id="15" name="object 15"/>
          <p:cNvGrpSpPr/>
          <p:nvPr/>
        </p:nvGrpSpPr>
        <p:grpSpPr bwMode="auto">
          <a:xfrm rot="5400000">
            <a:off x="14487029" y="419735"/>
            <a:ext cx="1303020" cy="1377950"/>
            <a:chOff x="845064" y="548305"/>
            <a:chExt cx="1303020" cy="1377950"/>
          </a:xfrm>
        </p:grpSpPr>
        <p:sp>
          <p:nvSpPr>
            <p:cNvPr id="16" name="object 16"/>
            <p:cNvSpPr/>
            <p:nvPr/>
          </p:nvSpPr>
          <p:spPr bwMode="auto">
            <a:xfrm>
              <a:off x="925361" y="647420"/>
              <a:ext cx="1222375" cy="1278890"/>
            </a:xfrm>
            <a:custGeom>
              <a:avLst/>
              <a:gdLst/>
              <a:ahLst/>
              <a:cxnLst/>
              <a:rect l="l" t="t" r="r" b="b"/>
              <a:pathLst>
                <a:path w="1222375" h="1278889" extrusionOk="0">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pPr>
                <a:defRPr/>
              </a:pPr>
              <a:endParaRPr/>
            </a:p>
          </p:txBody>
        </p:sp>
        <p:sp>
          <p:nvSpPr>
            <p:cNvPr id="17" name="object 17"/>
            <p:cNvSpPr/>
            <p:nvPr/>
          </p:nvSpPr>
          <p:spPr bwMode="auto">
            <a:xfrm>
              <a:off x="845064" y="548305"/>
              <a:ext cx="729615" cy="763270"/>
            </a:xfrm>
            <a:custGeom>
              <a:avLst/>
              <a:gdLst/>
              <a:ahLst/>
              <a:cxnLst/>
              <a:rect l="l" t="t" r="r" b="b"/>
              <a:pathLst>
                <a:path w="729615" h="763269" extrusionOk="0">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06806C"/>
            </a:solidFill>
          </p:spPr>
          <p:txBody>
            <a:bodyPr wrap="square" lIns="0" tIns="0" rIns="0" bIns="0" rtlCol="0"/>
            <a:lstStyle/>
            <a:p>
              <a:pPr>
                <a:defRPr/>
              </a:pPr>
              <a:endParaRPr/>
            </a:p>
          </p:txBody>
        </p:sp>
      </p:grpSp>
      <p:pic>
        <p:nvPicPr>
          <p:cNvPr id="9" name="Image 8"/>
          <p:cNvPicPr>
            <a:picLocks noChangeAspect="1"/>
          </p:cNvPicPr>
          <p:nvPr/>
        </p:nvPicPr>
        <p:blipFill>
          <a:blip r:embed="rId2"/>
          <a:stretch/>
        </p:blipFill>
        <p:spPr bwMode="auto">
          <a:xfrm>
            <a:off x="298450" y="277662"/>
            <a:ext cx="2286000" cy="838597"/>
          </a:xfrm>
          <a:prstGeom prst="rect">
            <a:avLst/>
          </a:prstGeom>
        </p:spPr>
      </p:pic>
      <p:sp>
        <p:nvSpPr>
          <p:cNvPr id="12" name="Title 2"/>
          <p:cNvSpPr txBox="1"/>
          <p:nvPr/>
        </p:nvSpPr>
        <p:spPr bwMode="auto">
          <a:xfrm>
            <a:off x="1947481" y="2765961"/>
            <a:ext cx="13683045" cy="1107996"/>
          </a:xfrm>
          <a:prstGeom prst="rect">
            <a:avLst/>
          </a:prstGeom>
        </p:spPr>
        <p:txBody>
          <a:bodyPr wrap="square" lIns="0" tIns="0" rIns="0" bIns="0">
            <a:spAutoFit/>
          </a:bodyPr>
          <a:lstStyle>
            <a:lvl1pPr algn="ctr">
              <a:defRPr lang="fr-FR" sz="4400" b="1" i="0">
                <a:solidFill>
                  <a:srgbClr val="2C3176"/>
                </a:solidFill>
                <a:latin typeface="Marianne"/>
                <a:ea typeface="+mj-ea"/>
                <a:cs typeface="Arial"/>
              </a:defRPr>
            </a:lvl1pPr>
          </a:lstStyle>
          <a:p>
            <a:pPr lvl="0" algn="l">
              <a:defRPr/>
            </a:pPr>
            <a:r>
              <a:rPr lang="fr-FR" sz="3600"/>
              <a:t>Quelle sera l'évolution de l'empreinte du numérique en France entre 2020 et 2050 si rien ne change ?</a:t>
            </a:r>
            <a:endParaRPr/>
          </a:p>
        </p:txBody>
      </p:sp>
      <p:sp>
        <p:nvSpPr>
          <p:cNvPr id="13" name="object 18"/>
          <p:cNvSpPr txBox="1"/>
          <p:nvPr/>
        </p:nvSpPr>
        <p:spPr bwMode="auto">
          <a:xfrm>
            <a:off x="1112075" y="1753711"/>
            <a:ext cx="7015921" cy="566822"/>
          </a:xfrm>
          <a:prstGeom prst="rect">
            <a:avLst/>
          </a:prstGeom>
        </p:spPr>
        <p:txBody>
          <a:bodyPr vert="horz" wrap="square" lIns="0" tIns="12700" rIns="0" bIns="0" rtlCol="0">
            <a:spAutoFit/>
          </a:bodyPr>
          <a:lstStyle>
            <a:lvl1pPr>
              <a:defRPr>
                <a:latin typeface="+mj-lt"/>
                <a:ea typeface="+mj-ea"/>
                <a:cs typeface="+mj-cs"/>
              </a:defRPr>
            </a:lvl1pPr>
          </a:lstStyle>
          <a:p>
            <a:pPr marL="951230">
              <a:spcBef>
                <a:spcPts val="100"/>
              </a:spcBef>
              <a:defRPr/>
            </a:pPr>
            <a:r>
              <a:rPr lang="fr-FR" sz="3600" b="1" spc="335">
                <a:solidFill>
                  <a:srgbClr val="2C3176"/>
                </a:solidFill>
                <a:latin typeface="Marianne"/>
                <a:ea typeface="Marianne ExtraBold"/>
                <a:cs typeface="Marianne ExtraBold"/>
              </a:rPr>
              <a:t>Question 3</a:t>
            </a:r>
            <a:endParaRPr/>
          </a:p>
        </p:txBody>
      </p:sp>
      <p:sp>
        <p:nvSpPr>
          <p:cNvPr id="14" name="Forme libre : forme 13"/>
          <p:cNvSpPr/>
          <p:nvPr/>
        </p:nvSpPr>
        <p:spPr bwMode="auto">
          <a:xfrm>
            <a:off x="11209811" y="5163445"/>
            <a:ext cx="1661581" cy="717605"/>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extrusionOk="0">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FFC412"/>
          </a:solidFill>
          <a:ln w="9525" cap="flat">
            <a:solidFill>
              <a:schemeClr val="bg1"/>
            </a:solidFill>
            <a:prstDash val="solid"/>
            <a:miter/>
          </a:ln>
        </p:spPr>
        <p:txBody>
          <a:bodyPr rtlCol="0"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12700" algn="ctr" defTabSz="914377">
              <a:defRPr/>
            </a:pPr>
            <a:r>
              <a:rPr lang="fr-FR" sz="3000" b="1" spc="11">
                <a:solidFill>
                  <a:srgbClr val="2C3176"/>
                </a:solidFill>
                <a:latin typeface="Marianne"/>
                <a:ea typeface="Marianne"/>
                <a:cs typeface="Marianne"/>
              </a:rPr>
              <a:t>Stagner</a:t>
            </a:r>
            <a:endParaRPr/>
          </a:p>
        </p:txBody>
      </p:sp>
      <p:sp>
        <p:nvSpPr>
          <p:cNvPr id="18" name="Forme libre : forme 17"/>
          <p:cNvSpPr/>
          <p:nvPr/>
        </p:nvSpPr>
        <p:spPr bwMode="auto">
          <a:xfrm>
            <a:off x="3789244" y="5163445"/>
            <a:ext cx="1661581" cy="717604"/>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extrusionOk="0">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5E75BA"/>
          </a:solidFill>
          <a:ln w="9525" cap="flat">
            <a:solidFill>
              <a:schemeClr val="bg1"/>
            </a:solidFill>
            <a:prstDash val="solid"/>
            <a:miter/>
          </a:ln>
        </p:spPr>
        <p:txBody>
          <a:bodyPr rtlCol="0"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12700" algn="ctr" defTabSz="914377">
              <a:defRPr/>
            </a:pPr>
            <a:r>
              <a:rPr lang="fr-FR" sz="3200" b="1" spc="11">
                <a:solidFill>
                  <a:schemeClr val="bg1"/>
                </a:solidFill>
                <a:latin typeface="Marianne"/>
                <a:ea typeface="Marianne"/>
                <a:cs typeface="Marianne"/>
              </a:rPr>
              <a:t>Tripler</a:t>
            </a:r>
            <a:endParaRPr/>
          </a:p>
        </p:txBody>
      </p:sp>
      <p:sp>
        <p:nvSpPr>
          <p:cNvPr id="22" name="Forme libre : forme 21"/>
          <p:cNvSpPr/>
          <p:nvPr/>
        </p:nvSpPr>
        <p:spPr bwMode="auto">
          <a:xfrm>
            <a:off x="7485639" y="5163445"/>
            <a:ext cx="1689358" cy="717604"/>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extrusionOk="0">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06806C"/>
          </a:solidFill>
          <a:ln w="9525" cap="flat">
            <a:solidFill>
              <a:schemeClr val="bg1"/>
            </a:solidFill>
            <a:prstDash val="solid"/>
            <a:miter/>
          </a:ln>
        </p:spPr>
        <p:txBody>
          <a:bodyPr rtlCol="0"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12700" algn="ctr" defTabSz="914377">
              <a:defRPr/>
            </a:pPr>
            <a:r>
              <a:rPr lang="fr-FR" sz="2900" b="1" spc="11">
                <a:solidFill>
                  <a:schemeClr val="bg1"/>
                </a:solidFill>
                <a:latin typeface="Marianne"/>
                <a:ea typeface="Marianne"/>
                <a:cs typeface="Marianne"/>
              </a:rPr>
              <a:t>Doubler</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object 3"/>
          <p:cNvSpPr/>
          <p:nvPr/>
        </p:nvSpPr>
        <p:spPr bwMode="auto">
          <a:xfrm>
            <a:off x="924877" y="8070484"/>
            <a:ext cx="393700" cy="376555"/>
          </a:xfrm>
          <a:custGeom>
            <a:avLst/>
            <a:gdLst/>
            <a:ahLst/>
            <a:cxnLst/>
            <a:rect l="l" t="t" r="r" b="b"/>
            <a:pathLst>
              <a:path w="393700" h="376554" extrusionOk="0">
                <a:moveTo>
                  <a:pt x="217690" y="0"/>
                </a:moveTo>
                <a:lnTo>
                  <a:pt x="6223" y="0"/>
                </a:lnTo>
                <a:lnTo>
                  <a:pt x="0" y="6654"/>
                </a:lnTo>
                <a:lnTo>
                  <a:pt x="14617" y="232092"/>
                </a:lnTo>
                <a:lnTo>
                  <a:pt x="24862" y="278192"/>
                </a:lnTo>
                <a:lnTo>
                  <a:pt x="47735" y="317882"/>
                </a:lnTo>
                <a:lnTo>
                  <a:pt x="80889" y="348960"/>
                </a:lnTo>
                <a:lnTo>
                  <a:pt x="121975" y="369222"/>
                </a:lnTo>
                <a:lnTo>
                  <a:pt x="168643" y="376466"/>
                </a:lnTo>
                <a:lnTo>
                  <a:pt x="387350" y="376466"/>
                </a:lnTo>
                <a:lnTo>
                  <a:pt x="393433" y="370382"/>
                </a:lnTo>
                <a:lnTo>
                  <a:pt x="393433" y="159308"/>
                </a:lnTo>
                <a:lnTo>
                  <a:pt x="387350" y="153225"/>
                </a:lnTo>
                <a:lnTo>
                  <a:pt x="238785" y="153225"/>
                </a:lnTo>
                <a:lnTo>
                  <a:pt x="232854" y="147650"/>
                </a:lnTo>
                <a:lnTo>
                  <a:pt x="232384" y="140487"/>
                </a:lnTo>
                <a:lnTo>
                  <a:pt x="223647" y="5575"/>
                </a:lnTo>
                <a:lnTo>
                  <a:pt x="217690" y="0"/>
                </a:lnTo>
                <a:close/>
              </a:path>
            </a:pathLst>
          </a:custGeom>
          <a:solidFill>
            <a:srgbClr val="FCCD00"/>
          </a:solidFill>
        </p:spPr>
        <p:txBody>
          <a:bodyPr wrap="square" lIns="0" tIns="0" rIns="0" bIns="0" rtlCol="0"/>
          <a:lstStyle/>
          <a:p>
            <a:pPr>
              <a:defRPr/>
            </a:pPr>
            <a:endParaRPr/>
          </a:p>
        </p:txBody>
      </p:sp>
      <p:grpSp>
        <p:nvGrpSpPr>
          <p:cNvPr id="15" name="object 15"/>
          <p:cNvGrpSpPr/>
          <p:nvPr/>
        </p:nvGrpSpPr>
        <p:grpSpPr bwMode="auto">
          <a:xfrm rot="5400000">
            <a:off x="14487029" y="419735"/>
            <a:ext cx="1303020" cy="1377950"/>
            <a:chOff x="845064" y="548305"/>
            <a:chExt cx="1303020" cy="1377950"/>
          </a:xfrm>
        </p:grpSpPr>
        <p:sp>
          <p:nvSpPr>
            <p:cNvPr id="16" name="object 16"/>
            <p:cNvSpPr/>
            <p:nvPr/>
          </p:nvSpPr>
          <p:spPr bwMode="auto">
            <a:xfrm>
              <a:off x="925361" y="647420"/>
              <a:ext cx="1222375" cy="1278890"/>
            </a:xfrm>
            <a:custGeom>
              <a:avLst/>
              <a:gdLst/>
              <a:ahLst/>
              <a:cxnLst/>
              <a:rect l="l" t="t" r="r" b="b"/>
              <a:pathLst>
                <a:path w="1222375" h="1278889" extrusionOk="0">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pPr>
                <a:defRPr/>
              </a:pPr>
              <a:endParaRPr/>
            </a:p>
          </p:txBody>
        </p:sp>
        <p:sp>
          <p:nvSpPr>
            <p:cNvPr id="17" name="object 17"/>
            <p:cNvSpPr/>
            <p:nvPr/>
          </p:nvSpPr>
          <p:spPr bwMode="auto">
            <a:xfrm>
              <a:off x="845064" y="548305"/>
              <a:ext cx="729615" cy="763270"/>
            </a:xfrm>
            <a:custGeom>
              <a:avLst/>
              <a:gdLst/>
              <a:ahLst/>
              <a:cxnLst/>
              <a:rect l="l" t="t" r="r" b="b"/>
              <a:pathLst>
                <a:path w="729615" h="763269" extrusionOk="0">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06806C"/>
            </a:solidFill>
          </p:spPr>
          <p:txBody>
            <a:bodyPr wrap="square" lIns="0" tIns="0" rIns="0" bIns="0" rtlCol="0"/>
            <a:lstStyle/>
            <a:p>
              <a:pPr>
                <a:defRPr/>
              </a:pPr>
              <a:endParaRPr/>
            </a:p>
          </p:txBody>
        </p:sp>
      </p:grpSp>
      <p:pic>
        <p:nvPicPr>
          <p:cNvPr id="9" name="Image 8"/>
          <p:cNvPicPr>
            <a:picLocks noChangeAspect="1"/>
          </p:cNvPicPr>
          <p:nvPr/>
        </p:nvPicPr>
        <p:blipFill>
          <a:blip r:embed="rId2"/>
          <a:stretch/>
        </p:blipFill>
        <p:spPr bwMode="auto">
          <a:xfrm>
            <a:off x="298450" y="277662"/>
            <a:ext cx="2286000" cy="838597"/>
          </a:xfrm>
          <a:prstGeom prst="rect">
            <a:avLst/>
          </a:prstGeom>
        </p:spPr>
      </p:pic>
      <p:sp>
        <p:nvSpPr>
          <p:cNvPr id="12" name="Title 2"/>
          <p:cNvSpPr txBox="1"/>
          <p:nvPr/>
        </p:nvSpPr>
        <p:spPr bwMode="auto">
          <a:xfrm>
            <a:off x="1947482" y="5142388"/>
            <a:ext cx="5538158" cy="2462213"/>
          </a:xfrm>
          <a:prstGeom prst="rect">
            <a:avLst/>
          </a:prstGeom>
        </p:spPr>
        <p:txBody>
          <a:bodyPr wrap="square" lIns="0" tIns="0" rIns="0" bIns="0">
            <a:spAutoFit/>
          </a:bodyPr>
          <a:lstStyle>
            <a:lvl1pPr algn="ctr">
              <a:defRPr lang="fr-FR" sz="4400" b="1" i="0">
                <a:solidFill>
                  <a:srgbClr val="2C3176"/>
                </a:solidFill>
                <a:latin typeface="Marianne"/>
                <a:ea typeface="+mj-ea"/>
                <a:cs typeface="Arial"/>
              </a:defRPr>
            </a:lvl1pPr>
          </a:lstStyle>
          <a:p>
            <a:pPr lvl="0" algn="l">
              <a:defRPr/>
            </a:pPr>
            <a:r>
              <a:rPr lang="fr-FR" sz="3200"/>
              <a:t>Sans action pour limiter la croissance de l’impact environnemental du numérique, son empreinte carbone pourrait tripler entre 2020 et 2050.</a:t>
            </a:r>
            <a:endParaRPr/>
          </a:p>
        </p:txBody>
      </p:sp>
      <p:sp>
        <p:nvSpPr>
          <p:cNvPr id="13" name="object 18"/>
          <p:cNvSpPr txBox="1"/>
          <p:nvPr/>
        </p:nvSpPr>
        <p:spPr bwMode="auto">
          <a:xfrm>
            <a:off x="1112075" y="1753711"/>
            <a:ext cx="7015921" cy="566822"/>
          </a:xfrm>
          <a:prstGeom prst="rect">
            <a:avLst/>
          </a:prstGeom>
        </p:spPr>
        <p:txBody>
          <a:bodyPr vert="horz" wrap="square" lIns="0" tIns="12700" rIns="0" bIns="0" rtlCol="0">
            <a:spAutoFit/>
          </a:bodyPr>
          <a:lstStyle>
            <a:lvl1pPr>
              <a:defRPr>
                <a:latin typeface="+mj-lt"/>
                <a:ea typeface="+mj-ea"/>
                <a:cs typeface="+mj-cs"/>
              </a:defRPr>
            </a:lvl1pPr>
          </a:lstStyle>
          <a:p>
            <a:pPr marL="951230">
              <a:spcBef>
                <a:spcPts val="100"/>
              </a:spcBef>
              <a:defRPr/>
            </a:pPr>
            <a:r>
              <a:rPr lang="fr-FR" sz="3600" b="1" spc="335">
                <a:solidFill>
                  <a:srgbClr val="2C3176"/>
                </a:solidFill>
                <a:latin typeface="Marianne"/>
                <a:ea typeface="Marianne ExtraBold"/>
                <a:cs typeface="Marianne ExtraBold"/>
              </a:rPr>
              <a:t>Question 3 - Réponse</a:t>
            </a:r>
            <a:endParaRPr/>
          </a:p>
        </p:txBody>
      </p:sp>
      <p:sp>
        <p:nvSpPr>
          <p:cNvPr id="18" name="Forme libre : forme 17"/>
          <p:cNvSpPr/>
          <p:nvPr/>
        </p:nvSpPr>
        <p:spPr bwMode="auto">
          <a:xfrm>
            <a:off x="3557662" y="3526203"/>
            <a:ext cx="1661581" cy="717604"/>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extrusionOk="0">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5E75BA"/>
          </a:solidFill>
          <a:ln w="9525" cap="flat">
            <a:solidFill>
              <a:schemeClr val="bg1"/>
            </a:solidFill>
            <a:prstDash val="solid"/>
            <a:miter/>
          </a:ln>
        </p:spPr>
        <p:txBody>
          <a:bodyPr rtlCol="0" anchor="ct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12700" algn="ctr" defTabSz="914377">
              <a:defRPr/>
            </a:pPr>
            <a:r>
              <a:rPr lang="fr-FR" sz="3200" b="1" spc="11">
                <a:solidFill>
                  <a:schemeClr val="bg1"/>
                </a:solidFill>
                <a:latin typeface="Marianne"/>
                <a:ea typeface="Marianne"/>
                <a:cs typeface="Marianne"/>
              </a:rPr>
              <a:t>Tripler</a:t>
            </a:r>
            <a:endParaRPr/>
          </a:p>
        </p:txBody>
      </p:sp>
      <p:pic>
        <p:nvPicPr>
          <p:cNvPr id="19" name="Image 18"/>
          <p:cNvPicPr>
            <a:picLocks noChangeAspect="1"/>
          </p:cNvPicPr>
          <p:nvPr/>
        </p:nvPicPr>
        <p:blipFill>
          <a:blip r:embed="rId3"/>
          <a:srcRect t="8656"/>
          <a:stretch/>
        </p:blipFill>
        <p:spPr bwMode="auto">
          <a:xfrm>
            <a:off x="7936607" y="1739424"/>
            <a:ext cx="7152347" cy="7383456"/>
          </a:xfrm>
          <a:prstGeom prst="rect">
            <a:avLst/>
          </a:prstGeom>
        </p:spPr>
      </p:pic>
      <p:sp>
        <p:nvSpPr>
          <p:cNvPr id="4" name="Rectangle 3"/>
          <p:cNvSpPr/>
          <p:nvPr/>
        </p:nvSpPr>
        <p:spPr bwMode="auto">
          <a:xfrm>
            <a:off x="1947482" y="8083283"/>
            <a:ext cx="4881943" cy="523220"/>
          </a:xfrm>
          <a:prstGeom prst="rect">
            <a:avLst/>
          </a:prstGeom>
        </p:spPr>
        <p:txBody>
          <a:bodyPr wrap="square">
            <a:spAutoFit/>
          </a:bodyPr>
          <a:lstStyle/>
          <a:p>
            <a:pPr>
              <a:defRPr/>
            </a:pPr>
            <a:r>
              <a:rPr lang="fr-FR" sz="1400" u="sng">
                <a:solidFill>
                  <a:srgbClr val="2C3176"/>
                </a:solidFill>
                <a:latin typeface="Marianne"/>
              </a:rPr>
              <a:t>Source</a:t>
            </a:r>
            <a:r>
              <a:rPr lang="fr-FR" sz="1400">
                <a:solidFill>
                  <a:srgbClr val="2C3176"/>
                </a:solidFill>
                <a:latin typeface="Marianne"/>
              </a:rPr>
              <a:t> : Etude ADEME – Arcep sur l’empreinte environnementale du numérique en 2020, 2030 et 2050</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 name="object 2"/>
          <p:cNvGrpSpPr/>
          <p:nvPr/>
        </p:nvGrpSpPr>
        <p:grpSpPr bwMode="auto">
          <a:xfrm>
            <a:off x="1124648" y="533400"/>
            <a:ext cx="14168160" cy="7543800"/>
            <a:chOff x="1124648" y="699275"/>
            <a:chExt cx="14168160" cy="7543800"/>
          </a:xfrm>
        </p:grpSpPr>
        <p:sp>
          <p:nvSpPr>
            <p:cNvPr id="3" name="object 3"/>
            <p:cNvSpPr/>
            <p:nvPr/>
          </p:nvSpPr>
          <p:spPr bwMode="auto">
            <a:xfrm>
              <a:off x="1124648" y="1631378"/>
              <a:ext cx="13248005" cy="6611697"/>
            </a:xfrm>
            <a:custGeom>
              <a:avLst/>
              <a:gdLst/>
              <a:ahLst/>
              <a:cxnLst/>
              <a:rect l="l" t="t" r="r" b="b"/>
              <a:pathLst>
                <a:path w="13248005" h="6181725" extrusionOk="0">
                  <a:moveTo>
                    <a:pt x="13247535" y="0"/>
                  </a:moveTo>
                  <a:lnTo>
                    <a:pt x="0" y="0"/>
                  </a:lnTo>
                  <a:lnTo>
                    <a:pt x="0" y="6181178"/>
                  </a:lnTo>
                  <a:lnTo>
                    <a:pt x="13247535" y="6181178"/>
                  </a:lnTo>
                  <a:lnTo>
                    <a:pt x="13247535" y="0"/>
                  </a:lnTo>
                  <a:close/>
                </a:path>
              </a:pathLst>
            </a:custGeom>
            <a:solidFill>
              <a:schemeClr val="bg1">
                <a:lumMod val="95000"/>
              </a:schemeClr>
            </a:solidFill>
          </p:spPr>
          <p:txBody>
            <a:bodyPr wrap="square" lIns="0" tIns="0" rIns="0" bIns="0" rtlCol="0"/>
            <a:lstStyle/>
            <a:p>
              <a:pPr>
                <a:defRPr/>
              </a:pPr>
              <a:endParaRPr/>
            </a:p>
          </p:txBody>
        </p:sp>
        <p:sp>
          <p:nvSpPr>
            <p:cNvPr id="4" name="object 4"/>
            <p:cNvSpPr/>
            <p:nvPr/>
          </p:nvSpPr>
          <p:spPr bwMode="auto">
            <a:xfrm>
              <a:off x="13091263" y="699275"/>
              <a:ext cx="2201545" cy="2104390"/>
            </a:xfrm>
            <a:custGeom>
              <a:avLst/>
              <a:gdLst/>
              <a:ahLst/>
              <a:cxnLst/>
              <a:rect l="l" t="t" r="r" b="b"/>
              <a:pathLst>
                <a:path w="2201544" h="2104390" extrusionOk="0">
                  <a:moveTo>
                    <a:pt x="1256360" y="0"/>
                  </a:moveTo>
                  <a:lnTo>
                    <a:pt x="0" y="0"/>
                  </a:lnTo>
                  <a:lnTo>
                    <a:pt x="0" y="1247749"/>
                  </a:lnTo>
                  <a:lnTo>
                    <a:pt x="895578" y="1247749"/>
                  </a:lnTo>
                  <a:lnTo>
                    <a:pt x="951001" y="2104212"/>
                  </a:lnTo>
                  <a:lnTo>
                    <a:pt x="2201405" y="2104212"/>
                  </a:lnTo>
                  <a:lnTo>
                    <a:pt x="2117382" y="806983"/>
                  </a:lnTo>
                  <a:lnTo>
                    <a:pt x="2112914" y="758885"/>
                  </a:lnTo>
                  <a:lnTo>
                    <a:pt x="2105851" y="711607"/>
                  </a:lnTo>
                  <a:lnTo>
                    <a:pt x="2096269" y="665221"/>
                  </a:lnTo>
                  <a:lnTo>
                    <a:pt x="2084242" y="619795"/>
                  </a:lnTo>
                  <a:lnTo>
                    <a:pt x="2069845" y="575400"/>
                  </a:lnTo>
                  <a:lnTo>
                    <a:pt x="2053152" y="532105"/>
                  </a:lnTo>
                  <a:lnTo>
                    <a:pt x="2034239" y="489982"/>
                  </a:lnTo>
                  <a:lnTo>
                    <a:pt x="2013180" y="449100"/>
                  </a:lnTo>
                  <a:lnTo>
                    <a:pt x="1990049" y="409529"/>
                  </a:lnTo>
                  <a:lnTo>
                    <a:pt x="1964921" y="371339"/>
                  </a:lnTo>
                  <a:lnTo>
                    <a:pt x="1937872" y="334601"/>
                  </a:lnTo>
                  <a:lnTo>
                    <a:pt x="1908975" y="299384"/>
                  </a:lnTo>
                  <a:lnTo>
                    <a:pt x="1878305" y="265758"/>
                  </a:lnTo>
                  <a:lnTo>
                    <a:pt x="1845938" y="233794"/>
                  </a:lnTo>
                  <a:lnTo>
                    <a:pt x="1811948" y="203561"/>
                  </a:lnTo>
                  <a:lnTo>
                    <a:pt x="1776409" y="175130"/>
                  </a:lnTo>
                  <a:lnTo>
                    <a:pt x="1739397" y="148571"/>
                  </a:lnTo>
                  <a:lnTo>
                    <a:pt x="1700985" y="123954"/>
                  </a:lnTo>
                  <a:lnTo>
                    <a:pt x="1661249" y="101349"/>
                  </a:lnTo>
                  <a:lnTo>
                    <a:pt x="1620264" y="80825"/>
                  </a:lnTo>
                  <a:lnTo>
                    <a:pt x="1578103" y="62454"/>
                  </a:lnTo>
                  <a:lnTo>
                    <a:pt x="1534843" y="46305"/>
                  </a:lnTo>
                  <a:lnTo>
                    <a:pt x="1490557" y="32448"/>
                  </a:lnTo>
                  <a:lnTo>
                    <a:pt x="1445320" y="20953"/>
                  </a:lnTo>
                  <a:lnTo>
                    <a:pt x="1399207" y="11891"/>
                  </a:lnTo>
                  <a:lnTo>
                    <a:pt x="1352293" y="5331"/>
                  </a:lnTo>
                  <a:lnTo>
                    <a:pt x="1304652" y="1344"/>
                  </a:lnTo>
                  <a:lnTo>
                    <a:pt x="1256360" y="0"/>
                  </a:lnTo>
                  <a:close/>
                </a:path>
              </a:pathLst>
            </a:custGeom>
            <a:solidFill>
              <a:srgbClr val="5D6DB3"/>
            </a:solidFill>
          </p:spPr>
          <p:txBody>
            <a:bodyPr wrap="square" lIns="0" tIns="0" rIns="0" bIns="0" rtlCol="0"/>
            <a:lstStyle/>
            <a:p>
              <a:pPr>
                <a:defRPr/>
              </a:pPr>
              <a:endParaRPr/>
            </a:p>
          </p:txBody>
        </p:sp>
      </p:grpSp>
      <p:sp>
        <p:nvSpPr>
          <p:cNvPr id="8" name="object 8"/>
          <p:cNvSpPr/>
          <p:nvPr/>
        </p:nvSpPr>
        <p:spPr bwMode="auto">
          <a:xfrm>
            <a:off x="788572" y="7235954"/>
            <a:ext cx="1278890" cy="1222375"/>
          </a:xfrm>
          <a:custGeom>
            <a:avLst/>
            <a:gdLst/>
            <a:ahLst/>
            <a:cxnLst/>
            <a:rect l="l" t="t" r="r" b="b"/>
            <a:pathLst>
              <a:path w="1278889" h="1222375" extrusionOk="0">
                <a:moveTo>
                  <a:pt x="726313" y="0"/>
                </a:moveTo>
                <a:lnTo>
                  <a:pt x="0" y="0"/>
                </a:lnTo>
                <a:lnTo>
                  <a:pt x="48869" y="753516"/>
                </a:lnTo>
                <a:lnTo>
                  <a:pt x="54396" y="802093"/>
                </a:lnTo>
                <a:lnTo>
                  <a:pt x="64440" y="849117"/>
                </a:lnTo>
                <a:lnTo>
                  <a:pt x="78769" y="894371"/>
                </a:lnTo>
                <a:lnTo>
                  <a:pt x="97149" y="937637"/>
                </a:lnTo>
                <a:lnTo>
                  <a:pt x="119347" y="978696"/>
                </a:lnTo>
                <a:lnTo>
                  <a:pt x="145131" y="1017329"/>
                </a:lnTo>
                <a:lnTo>
                  <a:pt x="174268" y="1053320"/>
                </a:lnTo>
                <a:lnTo>
                  <a:pt x="206525" y="1086448"/>
                </a:lnTo>
                <a:lnTo>
                  <a:pt x="241669" y="1116496"/>
                </a:lnTo>
                <a:lnTo>
                  <a:pt x="279468" y="1143247"/>
                </a:lnTo>
                <a:lnTo>
                  <a:pt x="319687" y="1166480"/>
                </a:lnTo>
                <a:lnTo>
                  <a:pt x="362096" y="1185979"/>
                </a:lnTo>
                <a:lnTo>
                  <a:pt x="406460" y="1201525"/>
                </a:lnTo>
                <a:lnTo>
                  <a:pt x="452546" y="1212899"/>
                </a:lnTo>
                <a:lnTo>
                  <a:pt x="500123" y="1219883"/>
                </a:lnTo>
                <a:lnTo>
                  <a:pt x="548957" y="1222260"/>
                </a:lnTo>
                <a:lnTo>
                  <a:pt x="1278775" y="1222260"/>
                </a:lnTo>
                <a:lnTo>
                  <a:pt x="1278775" y="497446"/>
                </a:lnTo>
                <a:lnTo>
                  <a:pt x="758558" y="497446"/>
                </a:lnTo>
                <a:lnTo>
                  <a:pt x="726313" y="0"/>
                </a:lnTo>
                <a:close/>
              </a:path>
            </a:pathLst>
          </a:custGeom>
          <a:solidFill>
            <a:srgbClr val="2C3176"/>
          </a:solidFill>
        </p:spPr>
        <p:txBody>
          <a:bodyPr wrap="square" lIns="0" tIns="0" rIns="0" bIns="0" rtlCol="0"/>
          <a:lstStyle/>
          <a:p>
            <a:pPr>
              <a:defRPr/>
            </a:pPr>
            <a:endParaRPr/>
          </a:p>
        </p:txBody>
      </p:sp>
      <p:pic>
        <p:nvPicPr>
          <p:cNvPr id="18" name="Image 17"/>
          <p:cNvPicPr>
            <a:picLocks noChangeAspect="1"/>
          </p:cNvPicPr>
          <p:nvPr/>
        </p:nvPicPr>
        <p:blipFill>
          <a:blip r:embed="rId2"/>
          <a:stretch/>
        </p:blipFill>
        <p:spPr bwMode="auto">
          <a:xfrm>
            <a:off x="4699000" y="6955697"/>
            <a:ext cx="8010144" cy="262128"/>
          </a:xfrm>
          <a:prstGeom prst="rect">
            <a:avLst/>
          </a:prstGeom>
        </p:spPr>
      </p:pic>
      <p:pic>
        <p:nvPicPr>
          <p:cNvPr id="19" name="Image 18"/>
          <p:cNvPicPr>
            <a:picLocks noChangeAspect="1"/>
          </p:cNvPicPr>
          <p:nvPr/>
        </p:nvPicPr>
        <p:blipFill>
          <a:blip r:embed="rId3"/>
          <a:stretch/>
        </p:blipFill>
        <p:spPr bwMode="auto">
          <a:xfrm>
            <a:off x="2306320" y="5511215"/>
            <a:ext cx="1935480" cy="719328"/>
          </a:xfrm>
          <a:prstGeom prst="rect">
            <a:avLst/>
          </a:prstGeom>
        </p:spPr>
      </p:pic>
      <p:pic>
        <p:nvPicPr>
          <p:cNvPr id="20" name="Image 19"/>
          <p:cNvPicPr>
            <a:picLocks noChangeAspect="1"/>
          </p:cNvPicPr>
          <p:nvPr/>
        </p:nvPicPr>
        <p:blipFill>
          <a:blip r:embed="rId3"/>
          <a:stretch/>
        </p:blipFill>
        <p:spPr bwMode="auto">
          <a:xfrm>
            <a:off x="11176000" y="3251847"/>
            <a:ext cx="1935480" cy="719328"/>
          </a:xfrm>
          <a:prstGeom prst="rect">
            <a:avLst/>
          </a:prstGeom>
        </p:spPr>
      </p:pic>
      <p:sp>
        <p:nvSpPr>
          <p:cNvPr id="12" name="object 14"/>
          <p:cNvSpPr txBox="1"/>
          <p:nvPr/>
        </p:nvSpPr>
        <p:spPr bwMode="auto">
          <a:xfrm>
            <a:off x="1599832" y="4094326"/>
            <a:ext cx="12873212" cy="938076"/>
          </a:xfrm>
          <a:prstGeom prst="rect">
            <a:avLst/>
          </a:prstGeom>
        </p:spPr>
        <p:txBody>
          <a:bodyPr vert="horz" wrap="square" lIns="0" tIns="14604" rIns="0" bIns="0" rtlCol="0">
            <a:spAutoFit/>
          </a:bodyPr>
          <a:lstStyle>
            <a:lvl1pPr>
              <a:defRPr sz="18700" b="1" i="0">
                <a:solidFill>
                  <a:srgbClr val="FCCD00"/>
                </a:solidFill>
                <a:latin typeface="Arial"/>
                <a:ea typeface="+mj-ea"/>
                <a:cs typeface="Arial"/>
              </a:defRPr>
            </a:lvl1pPr>
          </a:lstStyle>
          <a:p>
            <a:pPr marL="12700" algn="ctr">
              <a:spcBef>
                <a:spcPts val="114"/>
              </a:spcBef>
              <a:defRPr/>
            </a:pPr>
            <a:r>
              <a:rPr lang="fr-FR" sz="6000" spc="-75">
                <a:solidFill>
                  <a:srgbClr val="2C3176"/>
                </a:solidFill>
                <a:latin typeface="Marianne ExtraBold"/>
                <a:ea typeface="Marianne ExtraBold"/>
                <a:cs typeface="Marianne ExtraBold"/>
              </a:rPr>
              <a:t>Merci pour votre attention</a:t>
            </a:r>
            <a:endParaRPr lang="fr-FR" sz="6000">
              <a:latin typeface="Marianne ExtraBold"/>
              <a:ea typeface="Marianne ExtraBold"/>
              <a:cs typeface="Marianne ExtraBold"/>
            </a:endParaRPr>
          </a:p>
        </p:txBody>
      </p:sp>
      <p:pic>
        <p:nvPicPr>
          <p:cNvPr id="5" name="Image 4"/>
          <p:cNvPicPr>
            <a:picLocks noChangeAspect="1"/>
          </p:cNvPicPr>
          <p:nvPr/>
        </p:nvPicPr>
        <p:blipFill>
          <a:blip r:embed="rId4"/>
          <a:stretch/>
        </p:blipFill>
        <p:spPr bwMode="auto">
          <a:xfrm>
            <a:off x="263541" y="277661"/>
            <a:ext cx="2286000" cy="83859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object 5"/>
          <p:cNvSpPr/>
          <p:nvPr/>
        </p:nvSpPr>
        <p:spPr bwMode="auto">
          <a:xfrm>
            <a:off x="3684683" y="2381567"/>
            <a:ext cx="435600" cy="435600"/>
          </a:xfrm>
          <a:custGeom>
            <a:avLst/>
            <a:gdLst/>
            <a:ahLst/>
            <a:cxnLst/>
            <a:rect l="l" t="t" r="r" b="b"/>
            <a:pathLst>
              <a:path w="295275" h="282575" extrusionOk="0">
                <a:moveTo>
                  <a:pt x="148297" y="0"/>
                </a:moveTo>
                <a:lnTo>
                  <a:pt x="101541" y="7143"/>
                </a:lnTo>
                <a:lnTo>
                  <a:pt x="60846" y="27018"/>
                </a:lnTo>
                <a:lnTo>
                  <a:pt x="28700" y="57288"/>
                </a:lnTo>
                <a:lnTo>
                  <a:pt x="7589" y="95619"/>
                </a:lnTo>
                <a:lnTo>
                  <a:pt x="0" y="139674"/>
                </a:lnTo>
                <a:lnTo>
                  <a:pt x="7589" y="184359"/>
                </a:lnTo>
                <a:lnTo>
                  <a:pt x="28700" y="223509"/>
                </a:lnTo>
                <a:lnTo>
                  <a:pt x="60846" y="254598"/>
                </a:lnTo>
                <a:lnTo>
                  <a:pt x="101541" y="275102"/>
                </a:lnTo>
                <a:lnTo>
                  <a:pt x="148297" y="282498"/>
                </a:lnTo>
                <a:lnTo>
                  <a:pt x="195199" y="275102"/>
                </a:lnTo>
                <a:lnTo>
                  <a:pt x="235544" y="254598"/>
                </a:lnTo>
                <a:lnTo>
                  <a:pt x="267113" y="223509"/>
                </a:lnTo>
                <a:lnTo>
                  <a:pt x="287683" y="184359"/>
                </a:lnTo>
                <a:lnTo>
                  <a:pt x="295033" y="139674"/>
                </a:lnTo>
                <a:lnTo>
                  <a:pt x="287683" y="95619"/>
                </a:lnTo>
                <a:lnTo>
                  <a:pt x="267113" y="57288"/>
                </a:lnTo>
                <a:lnTo>
                  <a:pt x="235544" y="27018"/>
                </a:lnTo>
                <a:lnTo>
                  <a:pt x="195199" y="7143"/>
                </a:lnTo>
                <a:lnTo>
                  <a:pt x="148297" y="0"/>
                </a:lnTo>
                <a:close/>
              </a:path>
            </a:pathLst>
          </a:custGeom>
          <a:solidFill>
            <a:srgbClr val="FCCD00"/>
          </a:solidFill>
        </p:spPr>
        <p:txBody>
          <a:bodyPr wrap="square" lIns="0" tIns="0" rIns="0" bIns="0" rtlCol="0"/>
          <a:lstStyle/>
          <a:p>
            <a:pPr>
              <a:defRPr/>
            </a:pPr>
            <a:endParaRPr/>
          </a:p>
        </p:txBody>
      </p:sp>
      <p:sp>
        <p:nvSpPr>
          <p:cNvPr id="6" name="object 6"/>
          <p:cNvSpPr/>
          <p:nvPr/>
        </p:nvSpPr>
        <p:spPr bwMode="auto">
          <a:xfrm>
            <a:off x="3684683" y="3129594"/>
            <a:ext cx="435600" cy="435600"/>
          </a:xfrm>
          <a:custGeom>
            <a:avLst/>
            <a:gdLst/>
            <a:ahLst/>
            <a:cxnLst/>
            <a:rect l="l" t="t" r="r" b="b"/>
            <a:pathLst>
              <a:path w="295275" h="282575" extrusionOk="0">
                <a:moveTo>
                  <a:pt x="148297" y="0"/>
                </a:moveTo>
                <a:lnTo>
                  <a:pt x="101541" y="7143"/>
                </a:lnTo>
                <a:lnTo>
                  <a:pt x="60846" y="27018"/>
                </a:lnTo>
                <a:lnTo>
                  <a:pt x="28700" y="57288"/>
                </a:lnTo>
                <a:lnTo>
                  <a:pt x="7589" y="95619"/>
                </a:lnTo>
                <a:lnTo>
                  <a:pt x="0" y="139674"/>
                </a:lnTo>
                <a:lnTo>
                  <a:pt x="7589" y="184359"/>
                </a:lnTo>
                <a:lnTo>
                  <a:pt x="28700" y="223509"/>
                </a:lnTo>
                <a:lnTo>
                  <a:pt x="60846" y="254598"/>
                </a:lnTo>
                <a:lnTo>
                  <a:pt x="101541" y="275102"/>
                </a:lnTo>
                <a:lnTo>
                  <a:pt x="148297" y="282498"/>
                </a:lnTo>
                <a:lnTo>
                  <a:pt x="195199" y="275102"/>
                </a:lnTo>
                <a:lnTo>
                  <a:pt x="235544" y="254598"/>
                </a:lnTo>
                <a:lnTo>
                  <a:pt x="267113" y="223509"/>
                </a:lnTo>
                <a:lnTo>
                  <a:pt x="287683" y="184359"/>
                </a:lnTo>
                <a:lnTo>
                  <a:pt x="295033" y="139674"/>
                </a:lnTo>
                <a:lnTo>
                  <a:pt x="287683" y="95619"/>
                </a:lnTo>
                <a:lnTo>
                  <a:pt x="267113" y="57288"/>
                </a:lnTo>
                <a:lnTo>
                  <a:pt x="235544" y="27018"/>
                </a:lnTo>
                <a:lnTo>
                  <a:pt x="195199" y="7143"/>
                </a:lnTo>
                <a:lnTo>
                  <a:pt x="148297" y="0"/>
                </a:lnTo>
                <a:close/>
              </a:path>
            </a:pathLst>
          </a:custGeom>
          <a:solidFill>
            <a:srgbClr val="FCCD00"/>
          </a:solidFill>
        </p:spPr>
        <p:txBody>
          <a:bodyPr wrap="square" lIns="0" tIns="0" rIns="0" bIns="0" rtlCol="0"/>
          <a:lstStyle/>
          <a:p>
            <a:pPr>
              <a:defRPr/>
            </a:pPr>
            <a:endParaRPr/>
          </a:p>
        </p:txBody>
      </p:sp>
      <p:sp>
        <p:nvSpPr>
          <p:cNvPr id="9" name="object 9"/>
          <p:cNvSpPr txBox="1"/>
          <p:nvPr/>
        </p:nvSpPr>
        <p:spPr bwMode="auto">
          <a:xfrm>
            <a:off x="4416194" y="2158703"/>
            <a:ext cx="6614265" cy="5908477"/>
          </a:xfrm>
          <a:prstGeom prst="rect">
            <a:avLst/>
          </a:prstGeom>
        </p:spPr>
        <p:txBody>
          <a:bodyPr vert="horz" wrap="square" lIns="0" tIns="12700" rIns="0" bIns="0" rtlCol="0">
            <a:spAutoFit/>
          </a:bodyPr>
          <a:lstStyle/>
          <a:p>
            <a:pPr marL="12700" marR="5080">
              <a:lnSpc>
                <a:spcPct val="200000"/>
              </a:lnSpc>
              <a:spcBef>
                <a:spcPts val="100"/>
              </a:spcBef>
              <a:defRPr/>
            </a:pPr>
            <a:r>
              <a:rPr lang="fr-FR" sz="2400" b="1">
                <a:solidFill>
                  <a:srgbClr val="2C3176"/>
                </a:solidFill>
                <a:latin typeface="Marianne"/>
                <a:ea typeface="Marianne"/>
                <a:cs typeface="Marianne"/>
              </a:rPr>
              <a:t>1. Mot d’introduction</a:t>
            </a:r>
            <a:endParaRPr/>
          </a:p>
          <a:p>
            <a:pPr marL="12700" marR="5080">
              <a:lnSpc>
                <a:spcPct val="200000"/>
              </a:lnSpc>
              <a:spcBef>
                <a:spcPts val="100"/>
              </a:spcBef>
              <a:defRPr/>
            </a:pPr>
            <a:r>
              <a:rPr lang="fr-FR" sz="2400" b="1">
                <a:solidFill>
                  <a:srgbClr val="2C3176"/>
                </a:solidFill>
                <a:latin typeface="Marianne"/>
                <a:ea typeface="Marianne"/>
                <a:cs typeface="Marianne"/>
              </a:rPr>
              <a:t>2. Tour de table</a:t>
            </a:r>
            <a:endParaRPr/>
          </a:p>
          <a:p>
            <a:pPr marL="12700" marR="5080">
              <a:lnSpc>
                <a:spcPct val="200000"/>
              </a:lnSpc>
              <a:spcBef>
                <a:spcPts val="100"/>
              </a:spcBef>
              <a:defRPr/>
            </a:pPr>
            <a:r>
              <a:rPr lang="fr-FR" sz="2400" b="1">
                <a:solidFill>
                  <a:srgbClr val="2C3176"/>
                </a:solidFill>
                <a:latin typeface="Marianne"/>
                <a:ea typeface="Marianne"/>
                <a:cs typeface="Marianne"/>
              </a:rPr>
              <a:t>3. Introduction au Numérique responsable</a:t>
            </a:r>
            <a:endParaRPr/>
          </a:p>
          <a:p>
            <a:pPr marL="12700" marR="5080">
              <a:lnSpc>
                <a:spcPct val="200000"/>
              </a:lnSpc>
              <a:spcBef>
                <a:spcPts val="100"/>
              </a:spcBef>
              <a:defRPr/>
            </a:pPr>
            <a:r>
              <a:rPr lang="fr-FR" sz="2400" b="1">
                <a:solidFill>
                  <a:srgbClr val="2C3176"/>
                </a:solidFill>
                <a:latin typeface="Marianne"/>
                <a:ea typeface="Marianne"/>
                <a:cs typeface="Marianne"/>
              </a:rPr>
              <a:t>4. Présentation de la démarche</a:t>
            </a:r>
            <a:endParaRPr/>
          </a:p>
          <a:p>
            <a:pPr marL="12700" marR="5080">
              <a:lnSpc>
                <a:spcPct val="200000"/>
              </a:lnSpc>
              <a:spcBef>
                <a:spcPts val="100"/>
              </a:spcBef>
              <a:defRPr/>
            </a:pPr>
            <a:r>
              <a:rPr lang="fr-FR" sz="2400" b="1">
                <a:solidFill>
                  <a:srgbClr val="2C3176"/>
                </a:solidFill>
                <a:latin typeface="Marianne"/>
                <a:ea typeface="Marianne"/>
                <a:cs typeface="Marianne"/>
              </a:rPr>
              <a:t>5. Déroulé et activités de la démarche</a:t>
            </a:r>
            <a:endParaRPr/>
          </a:p>
          <a:p>
            <a:pPr marL="12700" marR="5080">
              <a:lnSpc>
                <a:spcPct val="200000"/>
              </a:lnSpc>
              <a:spcBef>
                <a:spcPts val="100"/>
              </a:spcBef>
              <a:defRPr/>
            </a:pPr>
            <a:r>
              <a:rPr lang="fr-FR" sz="2400" b="1">
                <a:solidFill>
                  <a:srgbClr val="2C3176"/>
                </a:solidFill>
                <a:latin typeface="Marianne"/>
                <a:ea typeface="Marianne"/>
                <a:cs typeface="Marianne"/>
              </a:rPr>
              <a:t>6. Echange autour du Numérique responsable</a:t>
            </a:r>
            <a:endParaRPr/>
          </a:p>
          <a:p>
            <a:pPr marL="12700" marR="5080">
              <a:lnSpc>
                <a:spcPct val="200000"/>
              </a:lnSpc>
              <a:spcBef>
                <a:spcPts val="100"/>
              </a:spcBef>
              <a:defRPr/>
            </a:pPr>
            <a:endParaRPr lang="fr-FR" sz="2400" b="1">
              <a:solidFill>
                <a:srgbClr val="2C3176"/>
              </a:solidFill>
              <a:latin typeface="Marianne"/>
              <a:ea typeface="Marianne"/>
              <a:cs typeface="Marianne"/>
            </a:endParaRPr>
          </a:p>
          <a:p>
            <a:pPr marL="12700" marR="5080">
              <a:lnSpc>
                <a:spcPct val="200000"/>
              </a:lnSpc>
              <a:spcBef>
                <a:spcPts val="100"/>
              </a:spcBef>
              <a:defRPr/>
            </a:pPr>
            <a:endParaRPr lang="fr-FR" sz="2400" b="1">
              <a:solidFill>
                <a:srgbClr val="2C3176"/>
              </a:solidFill>
              <a:latin typeface="Marianne"/>
              <a:ea typeface="Marianne"/>
              <a:cs typeface="Marianne"/>
            </a:endParaRPr>
          </a:p>
        </p:txBody>
      </p:sp>
      <p:sp>
        <p:nvSpPr>
          <p:cNvPr id="20" name="ZoneTexte 19"/>
          <p:cNvSpPr txBox="1"/>
          <p:nvPr/>
        </p:nvSpPr>
        <p:spPr bwMode="auto">
          <a:xfrm>
            <a:off x="-2101516" y="-1443789"/>
            <a:ext cx="184731" cy="369332"/>
          </a:xfrm>
          <a:prstGeom prst="rect">
            <a:avLst/>
          </a:prstGeom>
          <a:noFill/>
        </p:spPr>
        <p:txBody>
          <a:bodyPr wrap="none" rtlCol="0">
            <a:spAutoFit/>
          </a:bodyPr>
          <a:lstStyle/>
          <a:p>
            <a:pPr>
              <a:defRPr/>
            </a:pPr>
            <a:endParaRPr lang="fr-FR"/>
          </a:p>
        </p:txBody>
      </p:sp>
      <p:grpSp>
        <p:nvGrpSpPr>
          <p:cNvPr id="13" name="object 15"/>
          <p:cNvGrpSpPr/>
          <p:nvPr/>
        </p:nvGrpSpPr>
        <p:grpSpPr bwMode="auto">
          <a:xfrm rot="5400000">
            <a:off x="14487029" y="419735"/>
            <a:ext cx="1303020" cy="1377950"/>
            <a:chOff x="845064" y="548305"/>
            <a:chExt cx="1303020" cy="1377950"/>
          </a:xfrm>
        </p:grpSpPr>
        <p:sp>
          <p:nvSpPr>
            <p:cNvPr id="14" name="object 16"/>
            <p:cNvSpPr/>
            <p:nvPr/>
          </p:nvSpPr>
          <p:spPr bwMode="auto">
            <a:xfrm>
              <a:off x="925361" y="647420"/>
              <a:ext cx="1222375" cy="1278890"/>
            </a:xfrm>
            <a:custGeom>
              <a:avLst/>
              <a:gdLst/>
              <a:ahLst/>
              <a:cxnLst/>
              <a:rect l="l" t="t" r="r" b="b"/>
              <a:pathLst>
                <a:path w="1222375" h="1278889" extrusionOk="0">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pPr>
                <a:defRPr/>
              </a:pPr>
              <a:endParaRPr/>
            </a:p>
          </p:txBody>
        </p:sp>
        <p:sp>
          <p:nvSpPr>
            <p:cNvPr id="15" name="object 17"/>
            <p:cNvSpPr/>
            <p:nvPr/>
          </p:nvSpPr>
          <p:spPr bwMode="auto">
            <a:xfrm>
              <a:off x="845064" y="548305"/>
              <a:ext cx="729615" cy="763270"/>
            </a:xfrm>
            <a:custGeom>
              <a:avLst/>
              <a:gdLst/>
              <a:ahLst/>
              <a:cxnLst/>
              <a:rect l="l" t="t" r="r" b="b"/>
              <a:pathLst>
                <a:path w="729615" h="763269" extrusionOk="0">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06806C"/>
            </a:solidFill>
          </p:spPr>
          <p:txBody>
            <a:bodyPr wrap="square" lIns="0" tIns="0" rIns="0" bIns="0" rtlCol="0"/>
            <a:lstStyle/>
            <a:p>
              <a:pPr>
                <a:defRPr/>
              </a:pPr>
              <a:endParaRPr/>
            </a:p>
          </p:txBody>
        </p:sp>
      </p:grpSp>
      <p:sp>
        <p:nvSpPr>
          <p:cNvPr id="17" name="object 6"/>
          <p:cNvSpPr/>
          <p:nvPr/>
        </p:nvSpPr>
        <p:spPr bwMode="auto">
          <a:xfrm>
            <a:off x="3684683" y="3877621"/>
            <a:ext cx="435600" cy="435600"/>
          </a:xfrm>
          <a:custGeom>
            <a:avLst/>
            <a:gdLst/>
            <a:ahLst/>
            <a:cxnLst/>
            <a:rect l="l" t="t" r="r" b="b"/>
            <a:pathLst>
              <a:path w="295275" h="282575" extrusionOk="0">
                <a:moveTo>
                  <a:pt x="148297" y="0"/>
                </a:moveTo>
                <a:lnTo>
                  <a:pt x="101541" y="7143"/>
                </a:lnTo>
                <a:lnTo>
                  <a:pt x="60846" y="27018"/>
                </a:lnTo>
                <a:lnTo>
                  <a:pt x="28700" y="57288"/>
                </a:lnTo>
                <a:lnTo>
                  <a:pt x="7589" y="95619"/>
                </a:lnTo>
                <a:lnTo>
                  <a:pt x="0" y="139674"/>
                </a:lnTo>
                <a:lnTo>
                  <a:pt x="7589" y="184359"/>
                </a:lnTo>
                <a:lnTo>
                  <a:pt x="28700" y="223509"/>
                </a:lnTo>
                <a:lnTo>
                  <a:pt x="60846" y="254598"/>
                </a:lnTo>
                <a:lnTo>
                  <a:pt x="101541" y="275102"/>
                </a:lnTo>
                <a:lnTo>
                  <a:pt x="148297" y="282498"/>
                </a:lnTo>
                <a:lnTo>
                  <a:pt x="195199" y="275102"/>
                </a:lnTo>
                <a:lnTo>
                  <a:pt x="235544" y="254598"/>
                </a:lnTo>
                <a:lnTo>
                  <a:pt x="267113" y="223509"/>
                </a:lnTo>
                <a:lnTo>
                  <a:pt x="287683" y="184359"/>
                </a:lnTo>
                <a:lnTo>
                  <a:pt x="295033" y="139674"/>
                </a:lnTo>
                <a:lnTo>
                  <a:pt x="287683" y="95619"/>
                </a:lnTo>
                <a:lnTo>
                  <a:pt x="267113" y="57288"/>
                </a:lnTo>
                <a:lnTo>
                  <a:pt x="235544" y="27018"/>
                </a:lnTo>
                <a:lnTo>
                  <a:pt x="195199" y="7143"/>
                </a:lnTo>
                <a:lnTo>
                  <a:pt x="148297" y="0"/>
                </a:lnTo>
                <a:close/>
              </a:path>
            </a:pathLst>
          </a:custGeom>
          <a:solidFill>
            <a:srgbClr val="FCCD00"/>
          </a:solidFill>
        </p:spPr>
        <p:txBody>
          <a:bodyPr wrap="square" lIns="0" tIns="0" rIns="0" bIns="0" rtlCol="0"/>
          <a:lstStyle/>
          <a:p>
            <a:pPr>
              <a:defRPr/>
            </a:pPr>
            <a:endParaRPr/>
          </a:p>
        </p:txBody>
      </p:sp>
      <p:sp>
        <p:nvSpPr>
          <p:cNvPr id="21" name="object 6"/>
          <p:cNvSpPr/>
          <p:nvPr/>
        </p:nvSpPr>
        <p:spPr bwMode="auto">
          <a:xfrm>
            <a:off x="3684683" y="4625648"/>
            <a:ext cx="435600" cy="435600"/>
          </a:xfrm>
          <a:custGeom>
            <a:avLst/>
            <a:gdLst/>
            <a:ahLst/>
            <a:cxnLst/>
            <a:rect l="l" t="t" r="r" b="b"/>
            <a:pathLst>
              <a:path w="295275" h="282575" extrusionOk="0">
                <a:moveTo>
                  <a:pt x="148297" y="0"/>
                </a:moveTo>
                <a:lnTo>
                  <a:pt x="101541" y="7143"/>
                </a:lnTo>
                <a:lnTo>
                  <a:pt x="60846" y="27018"/>
                </a:lnTo>
                <a:lnTo>
                  <a:pt x="28700" y="57288"/>
                </a:lnTo>
                <a:lnTo>
                  <a:pt x="7589" y="95619"/>
                </a:lnTo>
                <a:lnTo>
                  <a:pt x="0" y="139674"/>
                </a:lnTo>
                <a:lnTo>
                  <a:pt x="7589" y="184359"/>
                </a:lnTo>
                <a:lnTo>
                  <a:pt x="28700" y="223509"/>
                </a:lnTo>
                <a:lnTo>
                  <a:pt x="60846" y="254598"/>
                </a:lnTo>
                <a:lnTo>
                  <a:pt x="101541" y="275102"/>
                </a:lnTo>
                <a:lnTo>
                  <a:pt x="148297" y="282498"/>
                </a:lnTo>
                <a:lnTo>
                  <a:pt x="195199" y="275102"/>
                </a:lnTo>
                <a:lnTo>
                  <a:pt x="235544" y="254598"/>
                </a:lnTo>
                <a:lnTo>
                  <a:pt x="267113" y="223509"/>
                </a:lnTo>
                <a:lnTo>
                  <a:pt x="287683" y="184359"/>
                </a:lnTo>
                <a:lnTo>
                  <a:pt x="295033" y="139674"/>
                </a:lnTo>
                <a:lnTo>
                  <a:pt x="287683" y="95619"/>
                </a:lnTo>
                <a:lnTo>
                  <a:pt x="267113" y="57288"/>
                </a:lnTo>
                <a:lnTo>
                  <a:pt x="235544" y="27018"/>
                </a:lnTo>
                <a:lnTo>
                  <a:pt x="195199" y="7143"/>
                </a:lnTo>
                <a:lnTo>
                  <a:pt x="148297" y="0"/>
                </a:lnTo>
                <a:close/>
              </a:path>
            </a:pathLst>
          </a:custGeom>
          <a:solidFill>
            <a:srgbClr val="FCCD00"/>
          </a:solidFill>
        </p:spPr>
        <p:txBody>
          <a:bodyPr wrap="square" lIns="0" tIns="0" rIns="0" bIns="0" rtlCol="0"/>
          <a:lstStyle/>
          <a:p>
            <a:pPr>
              <a:defRPr/>
            </a:pPr>
            <a:endParaRPr/>
          </a:p>
        </p:txBody>
      </p:sp>
      <p:sp>
        <p:nvSpPr>
          <p:cNvPr id="22" name="object 6"/>
          <p:cNvSpPr/>
          <p:nvPr/>
        </p:nvSpPr>
        <p:spPr bwMode="auto">
          <a:xfrm>
            <a:off x="3684683" y="5373675"/>
            <a:ext cx="435600" cy="435600"/>
          </a:xfrm>
          <a:custGeom>
            <a:avLst/>
            <a:gdLst/>
            <a:ahLst/>
            <a:cxnLst/>
            <a:rect l="l" t="t" r="r" b="b"/>
            <a:pathLst>
              <a:path w="295275" h="282575" extrusionOk="0">
                <a:moveTo>
                  <a:pt x="148297" y="0"/>
                </a:moveTo>
                <a:lnTo>
                  <a:pt x="101541" y="7143"/>
                </a:lnTo>
                <a:lnTo>
                  <a:pt x="60846" y="27018"/>
                </a:lnTo>
                <a:lnTo>
                  <a:pt x="28700" y="57288"/>
                </a:lnTo>
                <a:lnTo>
                  <a:pt x="7589" y="95619"/>
                </a:lnTo>
                <a:lnTo>
                  <a:pt x="0" y="139674"/>
                </a:lnTo>
                <a:lnTo>
                  <a:pt x="7589" y="184359"/>
                </a:lnTo>
                <a:lnTo>
                  <a:pt x="28700" y="223509"/>
                </a:lnTo>
                <a:lnTo>
                  <a:pt x="60846" y="254598"/>
                </a:lnTo>
                <a:lnTo>
                  <a:pt x="101541" y="275102"/>
                </a:lnTo>
                <a:lnTo>
                  <a:pt x="148297" y="282498"/>
                </a:lnTo>
                <a:lnTo>
                  <a:pt x="195199" y="275102"/>
                </a:lnTo>
                <a:lnTo>
                  <a:pt x="235544" y="254598"/>
                </a:lnTo>
                <a:lnTo>
                  <a:pt x="267113" y="223509"/>
                </a:lnTo>
                <a:lnTo>
                  <a:pt x="287683" y="184359"/>
                </a:lnTo>
                <a:lnTo>
                  <a:pt x="295033" y="139674"/>
                </a:lnTo>
                <a:lnTo>
                  <a:pt x="287683" y="95619"/>
                </a:lnTo>
                <a:lnTo>
                  <a:pt x="267113" y="57288"/>
                </a:lnTo>
                <a:lnTo>
                  <a:pt x="235544" y="27018"/>
                </a:lnTo>
                <a:lnTo>
                  <a:pt x="195199" y="7143"/>
                </a:lnTo>
                <a:lnTo>
                  <a:pt x="148297" y="0"/>
                </a:lnTo>
                <a:close/>
              </a:path>
            </a:pathLst>
          </a:custGeom>
          <a:solidFill>
            <a:srgbClr val="FCCD00"/>
          </a:solidFill>
        </p:spPr>
        <p:txBody>
          <a:bodyPr wrap="square" lIns="0" tIns="0" rIns="0" bIns="0" rtlCol="0"/>
          <a:lstStyle/>
          <a:p>
            <a:pPr>
              <a:defRPr/>
            </a:pPr>
            <a:endParaRPr/>
          </a:p>
        </p:txBody>
      </p:sp>
      <p:pic>
        <p:nvPicPr>
          <p:cNvPr id="4" name="Picture 3" descr="Shape&#10;&#10;Description automatically generated with low confidence"/>
          <p:cNvPicPr>
            <a:picLocks noChangeAspect="1"/>
          </p:cNvPicPr>
          <p:nvPr/>
        </p:nvPicPr>
        <p:blipFill>
          <a:blip r:embed="rId2">
            <a:duotone>
              <a:schemeClr val="accent1">
                <a:shade val="45000"/>
                <a:satMod val="135000"/>
              </a:schemeClr>
              <a:prstClr val="white"/>
            </a:duotone>
          </a:blip>
          <a:stretch/>
        </p:blipFill>
        <p:spPr bwMode="auto">
          <a:xfrm>
            <a:off x="10900642" y="2359649"/>
            <a:ext cx="436236" cy="436236"/>
          </a:xfrm>
          <a:prstGeom prst="rect">
            <a:avLst/>
          </a:prstGeom>
        </p:spPr>
      </p:pic>
      <p:sp>
        <p:nvSpPr>
          <p:cNvPr id="28" name="object 9"/>
          <p:cNvSpPr txBox="1"/>
          <p:nvPr/>
        </p:nvSpPr>
        <p:spPr bwMode="auto">
          <a:xfrm>
            <a:off x="11490439" y="2123728"/>
            <a:ext cx="1355361" cy="5908477"/>
          </a:xfrm>
          <a:prstGeom prst="rect">
            <a:avLst/>
          </a:prstGeom>
        </p:spPr>
        <p:txBody>
          <a:bodyPr vert="horz" wrap="square" lIns="0" tIns="12700" rIns="0" bIns="0" rtlCol="0">
            <a:spAutoFit/>
          </a:bodyPr>
          <a:lstStyle/>
          <a:p>
            <a:pPr marL="12700" marR="5080">
              <a:lnSpc>
                <a:spcPct val="200000"/>
              </a:lnSpc>
              <a:spcBef>
                <a:spcPts val="100"/>
              </a:spcBef>
              <a:defRPr/>
            </a:pPr>
            <a:r>
              <a:rPr lang="fr-FR" sz="2400" b="1">
                <a:solidFill>
                  <a:srgbClr val="2C3176"/>
                </a:solidFill>
                <a:latin typeface="Marianne"/>
                <a:ea typeface="Marianne"/>
                <a:cs typeface="Marianne"/>
              </a:rPr>
              <a:t>5 mins</a:t>
            </a:r>
            <a:endParaRPr/>
          </a:p>
          <a:p>
            <a:pPr marL="12700" marR="5080">
              <a:lnSpc>
                <a:spcPct val="200000"/>
              </a:lnSpc>
              <a:spcBef>
                <a:spcPts val="100"/>
              </a:spcBef>
              <a:defRPr/>
            </a:pPr>
            <a:r>
              <a:rPr lang="fr-FR" sz="2400" b="1">
                <a:solidFill>
                  <a:srgbClr val="2C3176"/>
                </a:solidFill>
                <a:latin typeface="Marianne"/>
                <a:ea typeface="Marianne"/>
                <a:cs typeface="Marianne"/>
              </a:rPr>
              <a:t>5 mins</a:t>
            </a:r>
            <a:endParaRPr/>
          </a:p>
          <a:p>
            <a:pPr marL="12700" marR="5080">
              <a:lnSpc>
                <a:spcPct val="200000"/>
              </a:lnSpc>
              <a:spcBef>
                <a:spcPts val="100"/>
              </a:spcBef>
              <a:defRPr/>
            </a:pPr>
            <a:r>
              <a:rPr lang="fr-FR" sz="2400" b="1">
                <a:solidFill>
                  <a:srgbClr val="2C3176"/>
                </a:solidFill>
                <a:latin typeface="Marianne"/>
                <a:ea typeface="Marianne"/>
                <a:cs typeface="Marianne"/>
              </a:rPr>
              <a:t>5 mins</a:t>
            </a:r>
            <a:endParaRPr lang="fr-FR" sz="2400" b="1">
              <a:latin typeface="Marianne"/>
              <a:ea typeface="Marianne"/>
              <a:cs typeface="Marianne"/>
            </a:endParaRPr>
          </a:p>
          <a:p>
            <a:pPr marL="12700" marR="5080">
              <a:lnSpc>
                <a:spcPct val="200000"/>
              </a:lnSpc>
              <a:spcBef>
                <a:spcPts val="100"/>
              </a:spcBef>
              <a:defRPr/>
            </a:pPr>
            <a:r>
              <a:rPr lang="fr-FR" sz="2400" b="1">
                <a:solidFill>
                  <a:srgbClr val="2C3176"/>
                </a:solidFill>
                <a:latin typeface="Marianne"/>
                <a:ea typeface="Marianne"/>
                <a:cs typeface="Marianne"/>
              </a:rPr>
              <a:t>15 mins</a:t>
            </a:r>
            <a:endParaRPr lang="fr-FR" sz="2400" b="1">
              <a:latin typeface="Marianne"/>
              <a:ea typeface="Marianne"/>
              <a:cs typeface="Marianne"/>
            </a:endParaRPr>
          </a:p>
          <a:p>
            <a:pPr marL="12700" marR="5080">
              <a:lnSpc>
                <a:spcPct val="200000"/>
              </a:lnSpc>
              <a:spcBef>
                <a:spcPts val="100"/>
              </a:spcBef>
              <a:defRPr/>
            </a:pPr>
            <a:r>
              <a:rPr lang="fr-FR" sz="2400" b="1">
                <a:solidFill>
                  <a:srgbClr val="2C3176"/>
                </a:solidFill>
                <a:latin typeface="Marianne"/>
                <a:ea typeface="Marianne"/>
                <a:cs typeface="Marianne"/>
              </a:rPr>
              <a:t>20 mins</a:t>
            </a:r>
            <a:endParaRPr lang="fr-FR" sz="2400" b="1">
              <a:latin typeface="Marianne"/>
              <a:ea typeface="Marianne"/>
              <a:cs typeface="Marianne"/>
            </a:endParaRPr>
          </a:p>
          <a:p>
            <a:pPr marL="12700" marR="5080">
              <a:lnSpc>
                <a:spcPct val="200000"/>
              </a:lnSpc>
              <a:spcBef>
                <a:spcPts val="100"/>
              </a:spcBef>
              <a:defRPr/>
            </a:pPr>
            <a:r>
              <a:rPr lang="fr-FR" sz="2400" b="1">
                <a:solidFill>
                  <a:srgbClr val="2C3176"/>
                </a:solidFill>
                <a:latin typeface="Marianne"/>
                <a:ea typeface="Marianne"/>
                <a:cs typeface="Marianne"/>
              </a:rPr>
              <a:t>10 mins</a:t>
            </a:r>
            <a:endParaRPr lang="fr-FR" sz="2400" b="1">
              <a:latin typeface="Marianne"/>
              <a:ea typeface="Marianne"/>
              <a:cs typeface="Marianne"/>
            </a:endParaRPr>
          </a:p>
          <a:p>
            <a:pPr marL="12700" marR="5080">
              <a:lnSpc>
                <a:spcPct val="200000"/>
              </a:lnSpc>
              <a:spcBef>
                <a:spcPts val="100"/>
              </a:spcBef>
              <a:defRPr/>
            </a:pPr>
            <a:endParaRPr lang="fr-FR" sz="2400" b="1">
              <a:latin typeface="Marianne"/>
              <a:ea typeface="Marianne"/>
              <a:cs typeface="Marianne"/>
            </a:endParaRPr>
          </a:p>
          <a:p>
            <a:pPr marL="12700" marR="5080">
              <a:lnSpc>
                <a:spcPct val="200000"/>
              </a:lnSpc>
              <a:spcBef>
                <a:spcPts val="100"/>
              </a:spcBef>
              <a:defRPr/>
            </a:pPr>
            <a:endParaRPr lang="fr-FR" sz="2400" b="1">
              <a:solidFill>
                <a:srgbClr val="2C3176"/>
              </a:solidFill>
              <a:latin typeface="Marianne"/>
              <a:ea typeface="Marianne"/>
              <a:cs typeface="Marianne"/>
            </a:endParaRPr>
          </a:p>
        </p:txBody>
      </p:sp>
      <p:pic>
        <p:nvPicPr>
          <p:cNvPr id="29" name="Picture 28" descr="Shape&#10;&#10;Description automatically generated with low confidence"/>
          <p:cNvPicPr>
            <a:picLocks noChangeAspect="1"/>
          </p:cNvPicPr>
          <p:nvPr/>
        </p:nvPicPr>
        <p:blipFill>
          <a:blip r:embed="rId2">
            <a:duotone>
              <a:schemeClr val="accent1">
                <a:shade val="45000"/>
                <a:satMod val="135000"/>
              </a:schemeClr>
              <a:prstClr val="white"/>
            </a:duotone>
          </a:blip>
          <a:stretch/>
        </p:blipFill>
        <p:spPr bwMode="auto">
          <a:xfrm>
            <a:off x="10900642" y="3107729"/>
            <a:ext cx="436236" cy="436236"/>
          </a:xfrm>
          <a:prstGeom prst="rect">
            <a:avLst/>
          </a:prstGeom>
        </p:spPr>
      </p:pic>
      <p:pic>
        <p:nvPicPr>
          <p:cNvPr id="30" name="Picture 29" descr="Shape&#10;&#10;Description automatically generated with low confidence"/>
          <p:cNvPicPr>
            <a:picLocks noChangeAspect="1"/>
          </p:cNvPicPr>
          <p:nvPr/>
        </p:nvPicPr>
        <p:blipFill>
          <a:blip r:embed="rId2">
            <a:duotone>
              <a:schemeClr val="accent1">
                <a:shade val="45000"/>
                <a:satMod val="135000"/>
              </a:schemeClr>
              <a:prstClr val="white"/>
            </a:duotone>
          </a:blip>
          <a:stretch/>
        </p:blipFill>
        <p:spPr bwMode="auto">
          <a:xfrm>
            <a:off x="10900642" y="3855809"/>
            <a:ext cx="436236" cy="436236"/>
          </a:xfrm>
          <a:prstGeom prst="rect">
            <a:avLst/>
          </a:prstGeom>
        </p:spPr>
      </p:pic>
      <p:pic>
        <p:nvPicPr>
          <p:cNvPr id="31" name="Picture 30" descr="Shape&#10;&#10;Description automatically generated with low confidence"/>
          <p:cNvPicPr>
            <a:picLocks noChangeAspect="1"/>
          </p:cNvPicPr>
          <p:nvPr/>
        </p:nvPicPr>
        <p:blipFill>
          <a:blip r:embed="rId2">
            <a:duotone>
              <a:schemeClr val="accent1">
                <a:shade val="45000"/>
                <a:satMod val="135000"/>
              </a:schemeClr>
              <a:prstClr val="white"/>
            </a:duotone>
          </a:blip>
          <a:stretch/>
        </p:blipFill>
        <p:spPr bwMode="auto">
          <a:xfrm>
            <a:off x="10900642" y="4603889"/>
            <a:ext cx="436236" cy="436236"/>
          </a:xfrm>
          <a:prstGeom prst="rect">
            <a:avLst/>
          </a:prstGeom>
        </p:spPr>
      </p:pic>
      <p:pic>
        <p:nvPicPr>
          <p:cNvPr id="32" name="Picture 31" descr="Shape&#10;&#10;Description automatically generated with low confidence"/>
          <p:cNvPicPr>
            <a:picLocks noChangeAspect="1"/>
          </p:cNvPicPr>
          <p:nvPr/>
        </p:nvPicPr>
        <p:blipFill>
          <a:blip r:embed="rId2">
            <a:duotone>
              <a:schemeClr val="accent1">
                <a:shade val="45000"/>
                <a:satMod val="135000"/>
              </a:schemeClr>
              <a:prstClr val="white"/>
            </a:duotone>
          </a:blip>
          <a:stretch/>
        </p:blipFill>
        <p:spPr bwMode="auto">
          <a:xfrm>
            <a:off x="10900642" y="5351969"/>
            <a:ext cx="436236" cy="436236"/>
          </a:xfrm>
          <a:prstGeom prst="rect">
            <a:avLst/>
          </a:prstGeom>
        </p:spPr>
      </p:pic>
      <p:sp>
        <p:nvSpPr>
          <p:cNvPr id="36" name="object 14"/>
          <p:cNvSpPr txBox="1"/>
          <p:nvPr/>
        </p:nvSpPr>
        <p:spPr bwMode="auto">
          <a:xfrm>
            <a:off x="1655588" y="549888"/>
            <a:ext cx="12873212" cy="691855"/>
          </a:xfrm>
          <a:prstGeom prst="rect">
            <a:avLst/>
          </a:prstGeom>
        </p:spPr>
        <p:txBody>
          <a:bodyPr vert="horz" wrap="square" lIns="0" tIns="14604" rIns="0" bIns="0" rtlCol="0">
            <a:spAutoFit/>
          </a:bodyPr>
          <a:lstStyle>
            <a:lvl1pPr>
              <a:defRPr sz="18700" b="1" i="0">
                <a:solidFill>
                  <a:srgbClr val="FCCD00"/>
                </a:solidFill>
                <a:latin typeface="Arial"/>
                <a:ea typeface="+mj-ea"/>
                <a:cs typeface="Arial"/>
              </a:defRPr>
            </a:lvl1pPr>
          </a:lstStyle>
          <a:p>
            <a:pPr marL="12700" algn="ctr">
              <a:spcBef>
                <a:spcPts val="114"/>
              </a:spcBef>
              <a:defRPr/>
            </a:pPr>
            <a:r>
              <a:rPr lang="fr-FR" sz="4400" spc="-75">
                <a:solidFill>
                  <a:srgbClr val="2C3176"/>
                </a:solidFill>
                <a:latin typeface="Marianne ExtraBold"/>
                <a:ea typeface="Marianne ExtraBold"/>
                <a:cs typeface="Marianne ExtraBold"/>
              </a:rPr>
              <a:t>Agenda du comité de lancement</a:t>
            </a:r>
            <a:endParaRPr/>
          </a:p>
        </p:txBody>
      </p:sp>
      <p:sp>
        <p:nvSpPr>
          <p:cNvPr id="23" name="object 6"/>
          <p:cNvSpPr/>
          <p:nvPr/>
        </p:nvSpPr>
        <p:spPr bwMode="auto">
          <a:xfrm>
            <a:off x="3684683" y="6121702"/>
            <a:ext cx="435600" cy="435600"/>
          </a:xfrm>
          <a:custGeom>
            <a:avLst/>
            <a:gdLst/>
            <a:ahLst/>
            <a:cxnLst/>
            <a:rect l="l" t="t" r="r" b="b"/>
            <a:pathLst>
              <a:path w="295275" h="282575" extrusionOk="0">
                <a:moveTo>
                  <a:pt x="148297" y="0"/>
                </a:moveTo>
                <a:lnTo>
                  <a:pt x="101541" y="7143"/>
                </a:lnTo>
                <a:lnTo>
                  <a:pt x="60846" y="27018"/>
                </a:lnTo>
                <a:lnTo>
                  <a:pt x="28700" y="57288"/>
                </a:lnTo>
                <a:lnTo>
                  <a:pt x="7589" y="95619"/>
                </a:lnTo>
                <a:lnTo>
                  <a:pt x="0" y="139674"/>
                </a:lnTo>
                <a:lnTo>
                  <a:pt x="7589" y="184359"/>
                </a:lnTo>
                <a:lnTo>
                  <a:pt x="28700" y="223509"/>
                </a:lnTo>
                <a:lnTo>
                  <a:pt x="60846" y="254598"/>
                </a:lnTo>
                <a:lnTo>
                  <a:pt x="101541" y="275102"/>
                </a:lnTo>
                <a:lnTo>
                  <a:pt x="148297" y="282498"/>
                </a:lnTo>
                <a:lnTo>
                  <a:pt x="195199" y="275102"/>
                </a:lnTo>
                <a:lnTo>
                  <a:pt x="235544" y="254598"/>
                </a:lnTo>
                <a:lnTo>
                  <a:pt x="267113" y="223509"/>
                </a:lnTo>
                <a:lnTo>
                  <a:pt x="287683" y="184359"/>
                </a:lnTo>
                <a:lnTo>
                  <a:pt x="295033" y="139674"/>
                </a:lnTo>
                <a:lnTo>
                  <a:pt x="287683" y="95619"/>
                </a:lnTo>
                <a:lnTo>
                  <a:pt x="267113" y="57288"/>
                </a:lnTo>
                <a:lnTo>
                  <a:pt x="235544" y="27018"/>
                </a:lnTo>
                <a:lnTo>
                  <a:pt x="195199" y="7143"/>
                </a:lnTo>
                <a:lnTo>
                  <a:pt x="148297" y="0"/>
                </a:lnTo>
                <a:close/>
              </a:path>
            </a:pathLst>
          </a:custGeom>
          <a:solidFill>
            <a:srgbClr val="FCCD00"/>
          </a:solidFill>
        </p:spPr>
        <p:txBody>
          <a:bodyPr wrap="square" lIns="0" tIns="0" rIns="0" bIns="0" rtlCol="0"/>
          <a:lstStyle/>
          <a:p>
            <a:pPr>
              <a:defRPr/>
            </a:pPr>
            <a:endParaRPr/>
          </a:p>
        </p:txBody>
      </p:sp>
      <p:pic>
        <p:nvPicPr>
          <p:cNvPr id="24" name="Picture 23" descr="Shape&#10;&#10;Description automatically generated with low confidence"/>
          <p:cNvPicPr>
            <a:picLocks noChangeAspect="1"/>
          </p:cNvPicPr>
          <p:nvPr/>
        </p:nvPicPr>
        <p:blipFill>
          <a:blip r:embed="rId2">
            <a:duotone>
              <a:schemeClr val="accent1">
                <a:shade val="45000"/>
                <a:satMod val="135000"/>
              </a:schemeClr>
              <a:prstClr val="white"/>
            </a:duotone>
          </a:blip>
          <a:stretch/>
        </p:blipFill>
        <p:spPr bwMode="auto">
          <a:xfrm>
            <a:off x="10900642" y="6100049"/>
            <a:ext cx="436236" cy="436236"/>
          </a:xfrm>
          <a:prstGeom prst="rect">
            <a:avLst/>
          </a:prstGeom>
        </p:spPr>
      </p:pic>
      <p:sp>
        <p:nvSpPr>
          <p:cNvPr id="2" name="Left Brace 1"/>
          <p:cNvSpPr/>
          <p:nvPr/>
        </p:nvSpPr>
        <p:spPr bwMode="auto">
          <a:xfrm>
            <a:off x="3013999" y="2359649"/>
            <a:ext cx="435601" cy="4157340"/>
          </a:xfrm>
          <a:prstGeom prst="leftBrace">
            <a:avLst>
              <a:gd name="adj1" fmla="val 0"/>
              <a:gd name="adj2" fmla="val 4883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GB"/>
          </a:p>
        </p:txBody>
      </p:sp>
      <p:sp>
        <p:nvSpPr>
          <p:cNvPr id="26" name="object 9"/>
          <p:cNvSpPr txBox="1"/>
          <p:nvPr/>
        </p:nvSpPr>
        <p:spPr bwMode="auto">
          <a:xfrm rot="16199999">
            <a:off x="1637899" y="4167218"/>
            <a:ext cx="1635205" cy="542200"/>
          </a:xfrm>
          <a:prstGeom prst="rect">
            <a:avLst/>
          </a:prstGeom>
        </p:spPr>
        <p:txBody>
          <a:bodyPr vert="horz" wrap="square" lIns="0" tIns="12700" rIns="0" bIns="0" rtlCol="0">
            <a:spAutoFit/>
          </a:bodyPr>
          <a:lstStyle/>
          <a:p>
            <a:pPr marL="12700" marR="5080" algn="ctr">
              <a:lnSpc>
                <a:spcPct val="200000"/>
              </a:lnSpc>
              <a:spcBef>
                <a:spcPts val="100"/>
              </a:spcBef>
              <a:defRPr/>
            </a:pPr>
            <a:r>
              <a:rPr lang="fr-FR" sz="2000">
                <a:solidFill>
                  <a:srgbClr val="2C3176"/>
                </a:solidFill>
                <a:latin typeface="Marianne"/>
                <a:ea typeface="Marianne"/>
                <a:cs typeface="Marianne"/>
              </a:rPr>
              <a:t>1 heure</a:t>
            </a:r>
            <a:endParaRPr/>
          </a:p>
        </p:txBody>
      </p:sp>
      <p:sp>
        <p:nvSpPr>
          <p:cNvPr id="33" name="TextBox 32"/>
          <p:cNvSpPr txBox="1"/>
          <p:nvPr/>
        </p:nvSpPr>
        <p:spPr bwMode="auto">
          <a:xfrm>
            <a:off x="3684683" y="7450678"/>
            <a:ext cx="8676766" cy="866036"/>
          </a:xfrm>
          <a:prstGeom prst="roundRect">
            <a:avLst>
              <a:gd name="adj" fmla="val 16667"/>
            </a:avLst>
          </a:prstGeom>
          <a:solidFill>
            <a:srgbClr val="FFFDF3"/>
          </a:solidFill>
          <a:ln w="12700">
            <a:solidFill>
              <a:srgbClr val="274084"/>
            </a:solidFill>
            <a:prstDash val="dashDot"/>
          </a:ln>
        </p:spPr>
        <p:txBody>
          <a:bodyPr vert="horz" wrap="square" lIns="91440" tIns="360000" rIns="91440" bIns="45720" rtlCol="0" anchor="ctr" anchorCtr="0">
            <a:noAutofit/>
          </a:bodyPr>
          <a:lstStyle/>
          <a:p>
            <a:pPr algn="ctr">
              <a:defRPr/>
            </a:pPr>
            <a:r>
              <a:rPr lang="fr-FR" sz="2000" b="1" i="1">
                <a:latin typeface="Marianne"/>
              </a:rPr>
              <a:t>La durée de chaque partie est adaptable selon les besoins de la collectivité</a:t>
            </a:r>
            <a:endParaRPr/>
          </a:p>
          <a:p>
            <a:pPr algn="ctr">
              <a:defRPr/>
            </a:pPr>
            <a:endParaRPr lang="fr-FR" sz="2000" b="1" i="1">
              <a:latin typeface="Marianne"/>
            </a:endParaRPr>
          </a:p>
        </p:txBody>
      </p:sp>
      <p:pic>
        <p:nvPicPr>
          <p:cNvPr id="3" name="Image 2"/>
          <p:cNvPicPr>
            <a:picLocks noChangeAspect="1"/>
          </p:cNvPicPr>
          <p:nvPr/>
        </p:nvPicPr>
        <p:blipFill>
          <a:blip r:embed="rId3"/>
          <a:stretch/>
        </p:blipFill>
        <p:spPr bwMode="auto">
          <a:xfrm>
            <a:off x="263541" y="277661"/>
            <a:ext cx="2286000" cy="83859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28" name="Picture 4" descr="black and gray microphone on black stand"/>
          <p:cNvPicPr>
            <a:picLocks noChangeAspect="1" noChangeArrowheads="1"/>
          </p:cNvPicPr>
          <p:nvPr/>
        </p:nvPicPr>
        <p:blipFill>
          <a:blip r:embed="rId2"/>
          <a:srcRect l="13101" r="35667"/>
          <a:stretch/>
        </p:blipFill>
        <p:spPr bwMode="auto">
          <a:xfrm>
            <a:off x="9254232" y="763968"/>
            <a:ext cx="5831120" cy="7591729"/>
          </a:xfrm>
          <a:prstGeom prst="rect">
            <a:avLst/>
          </a:prstGeom>
          <a:noFill/>
        </p:spPr>
      </p:pic>
      <p:grpSp>
        <p:nvGrpSpPr>
          <p:cNvPr id="11" name="object 11"/>
          <p:cNvGrpSpPr/>
          <p:nvPr/>
        </p:nvGrpSpPr>
        <p:grpSpPr bwMode="auto">
          <a:xfrm>
            <a:off x="2535820" y="2403126"/>
            <a:ext cx="6319295" cy="4069715"/>
            <a:chOff x="2535820" y="2403126"/>
            <a:chExt cx="6319295" cy="4069715"/>
          </a:xfrm>
        </p:grpSpPr>
        <p:sp>
          <p:nvSpPr>
            <p:cNvPr id="12" name="object 12"/>
            <p:cNvSpPr/>
            <p:nvPr/>
          </p:nvSpPr>
          <p:spPr bwMode="auto">
            <a:xfrm>
              <a:off x="4140942" y="2403126"/>
              <a:ext cx="2703830" cy="4069715"/>
            </a:xfrm>
            <a:custGeom>
              <a:avLst/>
              <a:gdLst/>
              <a:ahLst/>
              <a:cxnLst/>
              <a:rect l="l" t="t" r="r" b="b"/>
              <a:pathLst>
                <a:path w="2703829" h="4069715" extrusionOk="0">
                  <a:moveTo>
                    <a:pt x="1179334" y="0"/>
                  </a:moveTo>
                  <a:lnTo>
                    <a:pt x="0" y="1179372"/>
                  </a:lnTo>
                  <a:lnTo>
                    <a:pt x="846429" y="2025776"/>
                  </a:lnTo>
                  <a:lnTo>
                    <a:pt x="89509" y="2887649"/>
                  </a:lnTo>
                  <a:lnTo>
                    <a:pt x="1271308" y="4069448"/>
                  </a:lnTo>
                  <a:lnTo>
                    <a:pt x="2417838" y="2763862"/>
                  </a:lnTo>
                  <a:lnTo>
                    <a:pt x="2449341" y="2726436"/>
                  </a:lnTo>
                  <a:lnTo>
                    <a:pt x="2478995" y="2688029"/>
                  </a:lnTo>
                  <a:lnTo>
                    <a:pt x="2506802" y="2648701"/>
                  </a:lnTo>
                  <a:lnTo>
                    <a:pt x="2532764" y="2608512"/>
                  </a:lnTo>
                  <a:lnTo>
                    <a:pt x="2556882" y="2567521"/>
                  </a:lnTo>
                  <a:lnTo>
                    <a:pt x="2579159" y="2525788"/>
                  </a:lnTo>
                  <a:lnTo>
                    <a:pt x="2599597" y="2483370"/>
                  </a:lnTo>
                  <a:lnTo>
                    <a:pt x="2618197" y="2440329"/>
                  </a:lnTo>
                  <a:lnTo>
                    <a:pt x="2634961" y="2396724"/>
                  </a:lnTo>
                  <a:lnTo>
                    <a:pt x="2649891" y="2352613"/>
                  </a:lnTo>
                  <a:lnTo>
                    <a:pt x="2662990" y="2308056"/>
                  </a:lnTo>
                  <a:lnTo>
                    <a:pt x="2674259" y="2263112"/>
                  </a:lnTo>
                  <a:lnTo>
                    <a:pt x="2683699" y="2217841"/>
                  </a:lnTo>
                  <a:lnTo>
                    <a:pt x="2691314" y="2172303"/>
                  </a:lnTo>
                  <a:lnTo>
                    <a:pt x="2697104" y="2126555"/>
                  </a:lnTo>
                  <a:lnTo>
                    <a:pt x="2701072" y="2080659"/>
                  </a:lnTo>
                  <a:lnTo>
                    <a:pt x="2703220" y="2034673"/>
                  </a:lnTo>
                  <a:lnTo>
                    <a:pt x="2703549" y="1988656"/>
                  </a:lnTo>
                  <a:lnTo>
                    <a:pt x="2702062" y="1942668"/>
                  </a:lnTo>
                  <a:lnTo>
                    <a:pt x="2698760" y="1896769"/>
                  </a:lnTo>
                  <a:lnTo>
                    <a:pt x="2693645" y="1851016"/>
                  </a:lnTo>
                  <a:lnTo>
                    <a:pt x="2686720" y="1805471"/>
                  </a:lnTo>
                  <a:lnTo>
                    <a:pt x="2677985" y="1760193"/>
                  </a:lnTo>
                  <a:lnTo>
                    <a:pt x="2667444" y="1715239"/>
                  </a:lnTo>
                  <a:lnTo>
                    <a:pt x="2655097" y="1670671"/>
                  </a:lnTo>
                  <a:lnTo>
                    <a:pt x="2640947" y="1626548"/>
                  </a:lnTo>
                  <a:lnTo>
                    <a:pt x="2624996" y="1582927"/>
                  </a:lnTo>
                  <a:lnTo>
                    <a:pt x="2607246" y="1539870"/>
                  </a:lnTo>
                  <a:lnTo>
                    <a:pt x="2587698" y="1497436"/>
                  </a:lnTo>
                  <a:lnTo>
                    <a:pt x="2566354" y="1455683"/>
                  </a:lnTo>
                  <a:lnTo>
                    <a:pt x="2543217" y="1414671"/>
                  </a:lnTo>
                  <a:lnTo>
                    <a:pt x="2518288" y="1374460"/>
                  </a:lnTo>
                  <a:lnTo>
                    <a:pt x="2491570" y="1335108"/>
                  </a:lnTo>
                  <a:lnTo>
                    <a:pt x="2463063" y="1296676"/>
                  </a:lnTo>
                  <a:lnTo>
                    <a:pt x="2432770" y="1259222"/>
                  </a:lnTo>
                  <a:lnTo>
                    <a:pt x="2400694" y="1222806"/>
                  </a:lnTo>
                  <a:lnTo>
                    <a:pt x="2366835" y="1187488"/>
                  </a:lnTo>
                  <a:lnTo>
                    <a:pt x="1179334" y="0"/>
                  </a:lnTo>
                  <a:close/>
                </a:path>
              </a:pathLst>
            </a:custGeom>
            <a:solidFill>
              <a:srgbClr val="2C3176"/>
            </a:solidFill>
          </p:spPr>
          <p:txBody>
            <a:bodyPr wrap="square" lIns="0" tIns="0" rIns="0" bIns="0" rtlCol="0"/>
            <a:lstStyle/>
            <a:p>
              <a:pPr>
                <a:defRPr/>
              </a:pPr>
              <a:endParaRPr/>
            </a:p>
          </p:txBody>
        </p:sp>
        <p:sp>
          <p:nvSpPr>
            <p:cNvPr id="13" name="object 13"/>
            <p:cNvSpPr/>
            <p:nvPr/>
          </p:nvSpPr>
          <p:spPr bwMode="auto">
            <a:xfrm>
              <a:off x="2535820" y="4011942"/>
              <a:ext cx="6319295" cy="852169"/>
            </a:xfrm>
            <a:custGeom>
              <a:avLst/>
              <a:gdLst/>
              <a:ahLst/>
              <a:cxnLst/>
              <a:rect l="l" t="t" r="r" b="b"/>
              <a:pathLst>
                <a:path w="5914390" h="852170" extrusionOk="0">
                  <a:moveTo>
                    <a:pt x="5913882" y="0"/>
                  </a:moveTo>
                  <a:lnTo>
                    <a:pt x="0" y="0"/>
                  </a:lnTo>
                  <a:lnTo>
                    <a:pt x="0" y="851827"/>
                  </a:lnTo>
                  <a:lnTo>
                    <a:pt x="5913882" y="851827"/>
                  </a:lnTo>
                  <a:lnTo>
                    <a:pt x="5913882" y="0"/>
                  </a:lnTo>
                  <a:close/>
                </a:path>
              </a:pathLst>
            </a:custGeom>
            <a:solidFill>
              <a:srgbClr val="FCCD00"/>
            </a:solidFill>
          </p:spPr>
          <p:txBody>
            <a:bodyPr wrap="square" lIns="0" tIns="0" rIns="0" bIns="0" rtlCol="0"/>
            <a:lstStyle/>
            <a:p>
              <a:pPr>
                <a:defRPr/>
              </a:pPr>
              <a:endParaRPr/>
            </a:p>
          </p:txBody>
        </p:sp>
      </p:grpSp>
      <p:sp>
        <p:nvSpPr>
          <p:cNvPr id="14" name="object 14"/>
          <p:cNvSpPr txBox="1">
            <a:spLocks noGrp="1"/>
          </p:cNvSpPr>
          <p:nvPr>
            <p:ph type="title"/>
          </p:nvPr>
        </p:nvSpPr>
        <p:spPr bwMode="auto">
          <a:xfrm>
            <a:off x="2893013" y="4000561"/>
            <a:ext cx="4916804" cy="649985"/>
          </a:xfrm>
          <a:prstGeom prst="rect">
            <a:avLst/>
          </a:prstGeom>
        </p:spPr>
        <p:txBody>
          <a:bodyPr vert="horz" wrap="square" lIns="0" tIns="14604" rIns="0" bIns="0" rtlCol="0">
            <a:spAutoFit/>
          </a:bodyPr>
          <a:lstStyle/>
          <a:p>
            <a:pPr marL="12700" marR="5080">
              <a:lnSpc>
                <a:spcPct val="200000"/>
              </a:lnSpc>
              <a:spcBef>
                <a:spcPts val="100"/>
              </a:spcBef>
              <a:defRPr/>
            </a:pPr>
            <a:r>
              <a:rPr lang="fr-FR" sz="2400">
                <a:solidFill>
                  <a:srgbClr val="2C3176"/>
                </a:solidFill>
                <a:latin typeface="Marianne"/>
              </a:rPr>
              <a:t>Mot d’introduction </a:t>
            </a:r>
            <a:endParaRPr sz="2400">
              <a:solidFill>
                <a:srgbClr val="2C3176"/>
              </a:solidFill>
              <a:latin typeface="Marianne"/>
            </a:endParaRPr>
          </a:p>
        </p:txBody>
      </p:sp>
      <p:pic>
        <p:nvPicPr>
          <p:cNvPr id="18" name="Image 17"/>
          <p:cNvPicPr>
            <a:picLocks noChangeAspect="1"/>
          </p:cNvPicPr>
          <p:nvPr/>
        </p:nvPicPr>
        <p:blipFill>
          <a:blip r:embed="rId3"/>
          <a:stretch/>
        </p:blipFill>
        <p:spPr bwMode="auto">
          <a:xfrm>
            <a:off x="584200" y="6779035"/>
            <a:ext cx="1277112" cy="1676400"/>
          </a:xfrm>
          <a:prstGeom prst="rect">
            <a:avLst/>
          </a:prstGeom>
        </p:spPr>
      </p:pic>
      <p:sp>
        <p:nvSpPr>
          <p:cNvPr id="15" name="object 15"/>
          <p:cNvSpPr/>
          <p:nvPr/>
        </p:nvSpPr>
        <p:spPr bwMode="auto">
          <a:xfrm>
            <a:off x="14710316" y="609837"/>
            <a:ext cx="763270" cy="729615"/>
          </a:xfrm>
          <a:custGeom>
            <a:avLst/>
            <a:gdLst/>
            <a:ahLst/>
            <a:cxnLst/>
            <a:rect l="l" t="t" r="r" b="b"/>
            <a:pathLst>
              <a:path w="763269" h="729615" extrusionOk="0">
                <a:moveTo>
                  <a:pt x="435330" y="0"/>
                </a:moveTo>
                <a:lnTo>
                  <a:pt x="0" y="0"/>
                </a:lnTo>
                <a:lnTo>
                  <a:pt x="0" y="432346"/>
                </a:lnTo>
                <a:lnTo>
                  <a:pt x="310299" y="432346"/>
                </a:lnTo>
                <a:lnTo>
                  <a:pt x="329539" y="729068"/>
                </a:lnTo>
                <a:lnTo>
                  <a:pt x="762787" y="729068"/>
                </a:lnTo>
                <a:lnTo>
                  <a:pt x="733640" y="279615"/>
                </a:lnTo>
                <a:lnTo>
                  <a:pt x="727061" y="233685"/>
                </a:lnTo>
                <a:lnTo>
                  <a:pt x="713799" y="190326"/>
                </a:lnTo>
                <a:lnTo>
                  <a:pt x="694421" y="150072"/>
                </a:lnTo>
                <a:lnTo>
                  <a:pt x="669498" y="113456"/>
                </a:lnTo>
                <a:lnTo>
                  <a:pt x="639597" y="81010"/>
                </a:lnTo>
                <a:lnTo>
                  <a:pt x="605287" y="53268"/>
                </a:lnTo>
                <a:lnTo>
                  <a:pt x="567137" y="30762"/>
                </a:lnTo>
                <a:lnTo>
                  <a:pt x="525715" y="14027"/>
                </a:lnTo>
                <a:lnTo>
                  <a:pt x="481590" y="3595"/>
                </a:lnTo>
                <a:lnTo>
                  <a:pt x="435330" y="0"/>
                </a:lnTo>
                <a:close/>
              </a:path>
            </a:pathLst>
          </a:custGeom>
          <a:solidFill>
            <a:srgbClr val="FCCD00"/>
          </a:solidFill>
        </p:spPr>
        <p:txBody>
          <a:bodyPr wrap="square" lIns="0" tIns="0" rIns="0" bIns="0" rtlCol="0"/>
          <a:lstStyle/>
          <a:p>
            <a:pPr>
              <a:defRPr/>
            </a:pPr>
            <a:endParaRPr/>
          </a:p>
        </p:txBody>
      </p:sp>
      <p:sp>
        <p:nvSpPr>
          <p:cNvPr id="16" name="object 16"/>
          <p:cNvSpPr/>
          <p:nvPr/>
        </p:nvSpPr>
        <p:spPr bwMode="auto">
          <a:xfrm>
            <a:off x="9015671" y="7816955"/>
            <a:ext cx="763270" cy="729615"/>
          </a:xfrm>
          <a:custGeom>
            <a:avLst/>
            <a:gdLst/>
            <a:ahLst/>
            <a:cxnLst/>
            <a:rect l="l" t="t" r="r" b="b"/>
            <a:pathLst>
              <a:path w="763270" h="729615" extrusionOk="0">
                <a:moveTo>
                  <a:pt x="433247" y="0"/>
                </a:moveTo>
                <a:lnTo>
                  <a:pt x="0" y="0"/>
                </a:lnTo>
                <a:lnTo>
                  <a:pt x="29159" y="449453"/>
                </a:lnTo>
                <a:lnTo>
                  <a:pt x="35738" y="495383"/>
                </a:lnTo>
                <a:lnTo>
                  <a:pt x="49000" y="538742"/>
                </a:lnTo>
                <a:lnTo>
                  <a:pt x="68377" y="578996"/>
                </a:lnTo>
                <a:lnTo>
                  <a:pt x="93300" y="615612"/>
                </a:lnTo>
                <a:lnTo>
                  <a:pt x="123201" y="648058"/>
                </a:lnTo>
                <a:lnTo>
                  <a:pt x="157509" y="675800"/>
                </a:lnTo>
                <a:lnTo>
                  <a:pt x="195658" y="698305"/>
                </a:lnTo>
                <a:lnTo>
                  <a:pt x="237078" y="715041"/>
                </a:lnTo>
                <a:lnTo>
                  <a:pt x="281200" y="725473"/>
                </a:lnTo>
                <a:lnTo>
                  <a:pt x="327456" y="729068"/>
                </a:lnTo>
                <a:lnTo>
                  <a:pt x="762812" y="729068"/>
                </a:lnTo>
                <a:lnTo>
                  <a:pt x="762812" y="296722"/>
                </a:lnTo>
                <a:lnTo>
                  <a:pt x="452488" y="296722"/>
                </a:lnTo>
                <a:lnTo>
                  <a:pt x="433247" y="0"/>
                </a:lnTo>
                <a:close/>
              </a:path>
            </a:pathLst>
          </a:custGeom>
          <a:solidFill>
            <a:srgbClr val="06806C"/>
          </a:solidFill>
        </p:spPr>
        <p:txBody>
          <a:bodyPr wrap="square" lIns="0" tIns="0" rIns="0" bIns="0" rtlCol="0"/>
          <a:lstStyle/>
          <a:p>
            <a:pPr>
              <a:defRPr/>
            </a:pPr>
            <a:endParaRPr/>
          </a:p>
        </p:txBody>
      </p:sp>
      <p:sp>
        <p:nvSpPr>
          <p:cNvPr id="19" name="object 14"/>
          <p:cNvSpPr txBox="1"/>
          <p:nvPr/>
        </p:nvSpPr>
        <p:spPr bwMode="auto">
          <a:xfrm>
            <a:off x="1041400" y="2976937"/>
            <a:ext cx="1613052" cy="2138405"/>
          </a:xfrm>
          <a:prstGeom prst="rect">
            <a:avLst/>
          </a:prstGeom>
        </p:spPr>
        <p:txBody>
          <a:bodyPr vert="horz" wrap="square" lIns="0" tIns="14604" rIns="0" bIns="0" rtlCol="0">
            <a:spAutoFit/>
          </a:bodyPr>
          <a:lstStyle>
            <a:lvl1pPr>
              <a:defRPr sz="18700" b="1" i="0">
                <a:solidFill>
                  <a:srgbClr val="FCCD00"/>
                </a:solidFill>
                <a:latin typeface="Arial"/>
                <a:ea typeface="+mj-ea"/>
                <a:cs typeface="Arial"/>
              </a:defRPr>
            </a:lvl1pPr>
          </a:lstStyle>
          <a:p>
            <a:pPr marL="12700">
              <a:spcBef>
                <a:spcPts val="114"/>
              </a:spcBef>
              <a:defRPr/>
            </a:pPr>
            <a:r>
              <a:rPr lang="fr-FR" sz="13800" spc="310">
                <a:solidFill>
                  <a:srgbClr val="2C3176"/>
                </a:solidFill>
                <a:latin typeface="Marianne ExtraBold"/>
                <a:ea typeface="Marianne ExtraBold"/>
                <a:cs typeface="Marianne ExtraBold"/>
              </a:rPr>
              <a:t>1.</a:t>
            </a:r>
            <a:endParaRPr lang="fr-FR" sz="13800">
              <a:latin typeface="Marianne ExtraBold"/>
              <a:ea typeface="Marianne ExtraBold"/>
              <a:cs typeface="Marianne ExtraBold"/>
            </a:endParaRPr>
          </a:p>
        </p:txBody>
      </p:sp>
      <p:pic>
        <p:nvPicPr>
          <p:cNvPr id="21" name="Picture 20" descr="Shape&#10;&#10;Description automatically generated with low confidence"/>
          <p:cNvPicPr>
            <a:picLocks noChangeAspect="1"/>
          </p:cNvPicPr>
          <p:nvPr/>
        </p:nvPicPr>
        <p:blipFill>
          <a:blip r:embed="rId4">
            <a:duotone>
              <a:schemeClr val="accent1">
                <a:shade val="45000"/>
                <a:satMod val="135000"/>
              </a:schemeClr>
              <a:prstClr val="white"/>
            </a:duotone>
          </a:blip>
          <a:stretch/>
        </p:blipFill>
        <p:spPr bwMode="auto">
          <a:xfrm>
            <a:off x="4491486" y="7938841"/>
            <a:ext cx="313889" cy="313889"/>
          </a:xfrm>
          <a:prstGeom prst="rect">
            <a:avLst/>
          </a:prstGeom>
        </p:spPr>
      </p:pic>
      <p:sp>
        <p:nvSpPr>
          <p:cNvPr id="22" name="object 9"/>
          <p:cNvSpPr txBox="1"/>
          <p:nvPr/>
        </p:nvSpPr>
        <p:spPr bwMode="auto">
          <a:xfrm>
            <a:off x="4919216" y="7651306"/>
            <a:ext cx="1277112" cy="648063"/>
          </a:xfrm>
          <a:prstGeom prst="rect">
            <a:avLst/>
          </a:prstGeom>
        </p:spPr>
        <p:txBody>
          <a:bodyPr vert="horz" wrap="square" lIns="0" tIns="12700" rIns="0" bIns="0" rtlCol="0" anchor="ctr">
            <a:spAutoFit/>
          </a:bodyPr>
          <a:lstStyle/>
          <a:p>
            <a:pPr marL="12700" marR="5080">
              <a:lnSpc>
                <a:spcPct val="200000"/>
              </a:lnSpc>
              <a:spcBef>
                <a:spcPts val="100"/>
              </a:spcBef>
              <a:defRPr/>
            </a:pPr>
            <a:r>
              <a:rPr lang="fr-FR" sz="2400" b="1">
                <a:solidFill>
                  <a:srgbClr val="2C3176"/>
                </a:solidFill>
                <a:latin typeface="Marianne"/>
                <a:ea typeface="Marianne"/>
                <a:cs typeface="Marianne"/>
              </a:rPr>
              <a:t>5 mins</a:t>
            </a:r>
            <a:endParaRPr/>
          </a:p>
        </p:txBody>
      </p:sp>
      <p:pic>
        <p:nvPicPr>
          <p:cNvPr id="23" name="Image 18"/>
          <p:cNvPicPr>
            <a:picLocks noChangeAspect="1"/>
          </p:cNvPicPr>
          <p:nvPr/>
        </p:nvPicPr>
        <p:blipFill>
          <a:blip r:embed="rId5"/>
          <a:srcRect b="65633"/>
          <a:stretch/>
        </p:blipFill>
        <p:spPr bwMode="auto">
          <a:xfrm>
            <a:off x="2905989" y="8108485"/>
            <a:ext cx="1935480" cy="247212"/>
          </a:xfrm>
          <a:prstGeom prst="rect">
            <a:avLst/>
          </a:prstGeom>
        </p:spPr>
      </p:pic>
      <p:pic>
        <p:nvPicPr>
          <p:cNvPr id="24" name="Image 18"/>
          <p:cNvPicPr>
            <a:picLocks noChangeAspect="1"/>
          </p:cNvPicPr>
          <p:nvPr/>
        </p:nvPicPr>
        <p:blipFill>
          <a:blip r:embed="rId5"/>
          <a:srcRect b="65633"/>
          <a:stretch/>
        </p:blipFill>
        <p:spPr bwMode="auto">
          <a:xfrm>
            <a:off x="6111713" y="8108485"/>
            <a:ext cx="1935480" cy="247212"/>
          </a:xfrm>
          <a:prstGeom prst="rect">
            <a:avLst/>
          </a:prstGeom>
        </p:spPr>
      </p:pic>
      <p:pic>
        <p:nvPicPr>
          <p:cNvPr id="2" name="Image 1"/>
          <p:cNvPicPr>
            <a:picLocks noChangeAspect="1"/>
          </p:cNvPicPr>
          <p:nvPr/>
        </p:nvPicPr>
        <p:blipFill>
          <a:blip r:embed="rId6"/>
          <a:stretch/>
        </p:blipFill>
        <p:spPr bwMode="auto">
          <a:xfrm>
            <a:off x="263541" y="277661"/>
            <a:ext cx="2286000" cy="83859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Rectangle: Rounded Corners 1"/>
          <p:cNvSpPr/>
          <p:nvPr/>
        </p:nvSpPr>
        <p:spPr bwMode="auto">
          <a:xfrm>
            <a:off x="9567684" y="2289409"/>
            <a:ext cx="3312368" cy="3384376"/>
          </a:xfrm>
          <a:prstGeom prst="roundRect">
            <a:avLst>
              <a:gd name="adj"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800">
                <a:solidFill>
                  <a:srgbClr val="2C3176"/>
                </a:solidFill>
                <a:latin typeface="Marianne"/>
              </a:rPr>
              <a:t>Photo du </a:t>
            </a:r>
            <a:endParaRPr/>
          </a:p>
          <a:p>
            <a:pPr algn="ctr">
              <a:defRPr/>
            </a:pPr>
            <a:r>
              <a:rPr lang="fr-FR" sz="2800">
                <a:solidFill>
                  <a:srgbClr val="2C3176"/>
                </a:solidFill>
                <a:latin typeface="Marianne"/>
              </a:rPr>
              <a:t>référent à insérer</a:t>
            </a:r>
            <a:endParaRPr lang="en-GB" sz="2800">
              <a:solidFill>
                <a:srgbClr val="2C3176"/>
              </a:solidFill>
              <a:latin typeface="Marianne"/>
            </a:endParaRPr>
          </a:p>
        </p:txBody>
      </p:sp>
      <p:sp>
        <p:nvSpPr>
          <p:cNvPr id="23" name="object 23"/>
          <p:cNvSpPr/>
          <p:nvPr/>
        </p:nvSpPr>
        <p:spPr bwMode="auto">
          <a:xfrm>
            <a:off x="13452563" y="0"/>
            <a:ext cx="2803525" cy="2910205"/>
          </a:xfrm>
          <a:custGeom>
            <a:avLst/>
            <a:gdLst/>
            <a:ahLst/>
            <a:cxnLst/>
            <a:rect l="l" t="t" r="r" b="b"/>
            <a:pathLst>
              <a:path w="2803525" h="2910205" extrusionOk="0">
                <a:moveTo>
                  <a:pt x="2803437" y="0"/>
                </a:moveTo>
                <a:lnTo>
                  <a:pt x="0" y="0"/>
                </a:lnTo>
                <a:lnTo>
                  <a:pt x="0" y="761610"/>
                </a:lnTo>
                <a:lnTo>
                  <a:pt x="1969173" y="889473"/>
                </a:lnTo>
                <a:lnTo>
                  <a:pt x="1969173" y="2909866"/>
                </a:lnTo>
                <a:lnTo>
                  <a:pt x="2803437" y="2909866"/>
                </a:lnTo>
                <a:lnTo>
                  <a:pt x="2803437" y="0"/>
                </a:lnTo>
                <a:close/>
              </a:path>
            </a:pathLst>
          </a:custGeom>
          <a:solidFill>
            <a:srgbClr val="FCCD00"/>
          </a:solidFill>
        </p:spPr>
        <p:txBody>
          <a:bodyPr wrap="square" lIns="0" tIns="0" rIns="0" bIns="0" rtlCol="0"/>
          <a:lstStyle/>
          <a:p>
            <a:pPr>
              <a:defRPr/>
            </a:pPr>
            <a:endParaRPr/>
          </a:p>
        </p:txBody>
      </p:sp>
      <p:sp>
        <p:nvSpPr>
          <p:cNvPr id="24" name="object 24"/>
          <p:cNvSpPr/>
          <p:nvPr/>
        </p:nvSpPr>
        <p:spPr bwMode="auto">
          <a:xfrm>
            <a:off x="0" y="6325402"/>
            <a:ext cx="2849880" cy="2818765"/>
          </a:xfrm>
          <a:custGeom>
            <a:avLst/>
            <a:gdLst/>
            <a:ahLst/>
            <a:cxnLst/>
            <a:rect l="l" t="t" r="r" b="b"/>
            <a:pathLst>
              <a:path w="2849880" h="2818765" extrusionOk="0">
                <a:moveTo>
                  <a:pt x="880637" y="0"/>
                </a:moveTo>
                <a:lnTo>
                  <a:pt x="0" y="0"/>
                </a:lnTo>
                <a:lnTo>
                  <a:pt x="0" y="2818584"/>
                </a:lnTo>
                <a:lnTo>
                  <a:pt x="2849810" y="2818584"/>
                </a:lnTo>
                <a:lnTo>
                  <a:pt x="2849810" y="2148255"/>
                </a:lnTo>
                <a:lnTo>
                  <a:pt x="880637" y="2020392"/>
                </a:lnTo>
                <a:lnTo>
                  <a:pt x="880637" y="0"/>
                </a:lnTo>
                <a:close/>
              </a:path>
            </a:pathLst>
          </a:custGeom>
          <a:solidFill>
            <a:srgbClr val="5D6DB3"/>
          </a:solidFill>
        </p:spPr>
        <p:txBody>
          <a:bodyPr wrap="square" lIns="0" tIns="0" rIns="0" bIns="0" rtlCol="0"/>
          <a:lstStyle/>
          <a:p>
            <a:pPr>
              <a:defRPr/>
            </a:pPr>
            <a:endParaRPr/>
          </a:p>
        </p:txBody>
      </p:sp>
      <p:sp>
        <p:nvSpPr>
          <p:cNvPr id="39" name="object 14"/>
          <p:cNvSpPr txBox="1"/>
          <p:nvPr/>
        </p:nvSpPr>
        <p:spPr bwMode="auto">
          <a:xfrm>
            <a:off x="1655588" y="580219"/>
            <a:ext cx="12873212" cy="671400"/>
          </a:xfrm>
          <a:prstGeom prst="rect">
            <a:avLst/>
          </a:prstGeom>
        </p:spPr>
        <p:txBody>
          <a:bodyPr vert="horz" wrap="square" lIns="0" tIns="14604" rIns="0" bIns="0" rtlCol="0">
            <a:spAutoFit/>
          </a:bodyPr>
          <a:lstStyle>
            <a:lvl1pPr marL="12700" algn="ctr" defTabSz="914377">
              <a:spcBef>
                <a:spcPts val="115"/>
              </a:spcBef>
              <a:defRPr sz="4250" b="1" i="0">
                <a:solidFill>
                  <a:srgbClr val="2C3176"/>
                </a:solidFill>
                <a:latin typeface="Marianne"/>
                <a:ea typeface="+mj-ea"/>
                <a:cs typeface="Arial"/>
              </a:defRPr>
            </a:lvl1pPr>
          </a:lstStyle>
          <a:p>
            <a:pPr>
              <a:defRPr/>
            </a:pPr>
            <a:r>
              <a:rPr lang="fr-FR"/>
              <a:t>Mot d’introduction</a:t>
            </a:r>
            <a:endParaRPr/>
          </a:p>
        </p:txBody>
      </p:sp>
      <p:sp>
        <p:nvSpPr>
          <p:cNvPr id="10" name="object 5"/>
          <p:cNvSpPr txBox="1"/>
          <p:nvPr/>
        </p:nvSpPr>
        <p:spPr bwMode="auto">
          <a:xfrm>
            <a:off x="8488040" y="6033825"/>
            <a:ext cx="5471656" cy="1120820"/>
          </a:xfrm>
          <a:prstGeom prst="rect">
            <a:avLst/>
          </a:prstGeom>
        </p:spPr>
        <p:txBody>
          <a:bodyPr vert="horz" wrap="square" lIns="0" tIns="12700" rIns="0" bIns="0" rtlCol="0">
            <a:spAutoFit/>
          </a:bodyPr>
          <a:lstStyle>
            <a:lvl1pPr>
              <a:defRPr sz="18700" b="1" i="0">
                <a:solidFill>
                  <a:srgbClr val="FCCD00"/>
                </a:solidFill>
                <a:latin typeface="Arial"/>
                <a:ea typeface="+mj-ea"/>
                <a:cs typeface="Arial"/>
              </a:defRPr>
            </a:lvl1pPr>
          </a:lstStyle>
          <a:p>
            <a:pPr marL="12065" marR="5080" algn="ctr">
              <a:spcBef>
                <a:spcPts val="100"/>
              </a:spcBef>
              <a:defRPr/>
            </a:pPr>
            <a:r>
              <a:rPr lang="fr-FR" sz="3600" i="1" spc="-150">
                <a:solidFill>
                  <a:srgbClr val="2C3176"/>
                </a:solidFill>
                <a:latin typeface="Marianne Light"/>
                <a:ea typeface="Marianne Light"/>
                <a:cs typeface="Marianne Light"/>
              </a:rPr>
              <a:t>Nom et poste du référent Numérique responsable</a:t>
            </a:r>
            <a:endParaRPr lang="fr-FR" sz="3600" i="1">
              <a:latin typeface="Marianne Light"/>
              <a:ea typeface="Marianne Light"/>
              <a:cs typeface="Marianne Light"/>
            </a:endParaRPr>
          </a:p>
        </p:txBody>
      </p:sp>
      <p:sp>
        <p:nvSpPr>
          <p:cNvPr id="8" name="Rectangle: Rounded Corners 7"/>
          <p:cNvSpPr/>
          <p:nvPr/>
        </p:nvSpPr>
        <p:spPr bwMode="auto">
          <a:xfrm>
            <a:off x="2875416" y="2292485"/>
            <a:ext cx="3312368" cy="3384376"/>
          </a:xfrm>
          <a:prstGeom prst="roundRect">
            <a:avLst>
              <a:gd name="adj"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800">
                <a:solidFill>
                  <a:srgbClr val="2C3176"/>
                </a:solidFill>
                <a:latin typeface="Marianne"/>
              </a:rPr>
              <a:t>Photo de l’élu à insérer</a:t>
            </a:r>
            <a:endParaRPr lang="en-GB" sz="2800">
              <a:solidFill>
                <a:srgbClr val="2C3176"/>
              </a:solidFill>
              <a:latin typeface="Marianne"/>
            </a:endParaRPr>
          </a:p>
        </p:txBody>
      </p:sp>
      <p:sp>
        <p:nvSpPr>
          <p:cNvPr id="9" name="object 5"/>
          <p:cNvSpPr txBox="1"/>
          <p:nvPr/>
        </p:nvSpPr>
        <p:spPr bwMode="auto">
          <a:xfrm>
            <a:off x="1795772" y="6036901"/>
            <a:ext cx="5471656" cy="1120820"/>
          </a:xfrm>
          <a:prstGeom prst="rect">
            <a:avLst/>
          </a:prstGeom>
        </p:spPr>
        <p:txBody>
          <a:bodyPr vert="horz" wrap="square" lIns="0" tIns="12700" rIns="0" bIns="0" rtlCol="0">
            <a:spAutoFit/>
          </a:bodyPr>
          <a:lstStyle>
            <a:lvl1pPr>
              <a:defRPr sz="18700" b="1" i="0">
                <a:solidFill>
                  <a:srgbClr val="FCCD00"/>
                </a:solidFill>
                <a:latin typeface="Arial"/>
                <a:ea typeface="+mj-ea"/>
                <a:cs typeface="Arial"/>
              </a:defRPr>
            </a:lvl1pPr>
          </a:lstStyle>
          <a:p>
            <a:pPr marL="12065" marR="5080" algn="ctr">
              <a:spcBef>
                <a:spcPts val="100"/>
              </a:spcBef>
              <a:defRPr/>
            </a:pPr>
            <a:r>
              <a:rPr lang="fr-FR" sz="3600" i="1" spc="-150">
                <a:solidFill>
                  <a:srgbClr val="2C3176"/>
                </a:solidFill>
                <a:latin typeface="Marianne Light"/>
                <a:ea typeface="Marianne Light"/>
                <a:cs typeface="Marianne Light"/>
              </a:rPr>
              <a:t>Nom et poste de l’élu sponsor de la démarche</a:t>
            </a:r>
            <a:endParaRPr lang="fr-FR" sz="3600" i="1">
              <a:latin typeface="Marianne Light"/>
              <a:ea typeface="Marianne Light"/>
              <a:cs typeface="Marianne Light"/>
            </a:endParaRPr>
          </a:p>
        </p:txBody>
      </p:sp>
      <p:pic>
        <p:nvPicPr>
          <p:cNvPr id="12" name="Picture 2" descr="Pencil "/>
          <p:cNvPicPr>
            <a:picLocks noChangeAspect="1" noChangeArrowheads="1"/>
          </p:cNvPicPr>
          <p:nvPr/>
        </p:nvPicPr>
        <p:blipFill>
          <a:blip r:embed="rId2"/>
          <a:stretch/>
        </p:blipFill>
        <p:spPr bwMode="auto">
          <a:xfrm>
            <a:off x="4328438" y="2746517"/>
            <a:ext cx="609600" cy="609600"/>
          </a:xfrm>
          <a:prstGeom prst="rect">
            <a:avLst/>
          </a:prstGeom>
          <a:noFill/>
        </p:spPr>
      </p:pic>
      <p:pic>
        <p:nvPicPr>
          <p:cNvPr id="13" name="Picture 2" descr="Pencil "/>
          <p:cNvPicPr>
            <a:picLocks noChangeAspect="1" noChangeArrowheads="1"/>
          </p:cNvPicPr>
          <p:nvPr/>
        </p:nvPicPr>
        <p:blipFill>
          <a:blip r:embed="rId2"/>
          <a:stretch/>
        </p:blipFill>
        <p:spPr bwMode="auto">
          <a:xfrm>
            <a:off x="10919068" y="2743442"/>
            <a:ext cx="609600" cy="609600"/>
          </a:xfrm>
          <a:prstGeom prst="rect">
            <a:avLst/>
          </a:prstGeom>
          <a:noFill/>
        </p:spPr>
      </p:pic>
      <p:pic>
        <p:nvPicPr>
          <p:cNvPr id="3" name="Image 2"/>
          <p:cNvPicPr>
            <a:picLocks noChangeAspect="1"/>
          </p:cNvPicPr>
          <p:nvPr/>
        </p:nvPicPr>
        <p:blipFill>
          <a:blip r:embed="rId3"/>
          <a:stretch/>
        </p:blipFill>
        <p:spPr bwMode="auto">
          <a:xfrm>
            <a:off x="263541" y="277661"/>
            <a:ext cx="2286000" cy="83859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052" name="Picture 4" descr="people sitting on chair inside building"/>
          <p:cNvPicPr>
            <a:picLocks noChangeAspect="1" noChangeArrowheads="1"/>
          </p:cNvPicPr>
          <p:nvPr/>
        </p:nvPicPr>
        <p:blipFill>
          <a:blip r:embed="rId2">
            <a:duotone>
              <a:prstClr val="black"/>
              <a:schemeClr val="accent1">
                <a:tint val="45000"/>
                <a:satMod val="400000"/>
              </a:schemeClr>
            </a:duotone>
          </a:blip>
          <a:srcRect l="19737" r="28867"/>
          <a:stretch/>
        </p:blipFill>
        <p:spPr bwMode="auto">
          <a:xfrm>
            <a:off x="9243351" y="774090"/>
            <a:ext cx="5842000" cy="7581607"/>
          </a:xfrm>
          <a:prstGeom prst="rect">
            <a:avLst/>
          </a:prstGeom>
        </p:spPr>
      </p:pic>
      <p:grpSp>
        <p:nvGrpSpPr>
          <p:cNvPr id="11" name="object 11"/>
          <p:cNvGrpSpPr/>
          <p:nvPr/>
        </p:nvGrpSpPr>
        <p:grpSpPr bwMode="auto">
          <a:xfrm>
            <a:off x="2672695" y="2403126"/>
            <a:ext cx="6182420" cy="4069715"/>
            <a:chOff x="2535820" y="2403126"/>
            <a:chExt cx="6319295" cy="4069715"/>
          </a:xfrm>
        </p:grpSpPr>
        <p:sp>
          <p:nvSpPr>
            <p:cNvPr id="12" name="object 12"/>
            <p:cNvSpPr/>
            <p:nvPr/>
          </p:nvSpPr>
          <p:spPr bwMode="auto">
            <a:xfrm>
              <a:off x="4140942" y="2403126"/>
              <a:ext cx="2703830" cy="4069715"/>
            </a:xfrm>
            <a:custGeom>
              <a:avLst/>
              <a:gdLst/>
              <a:ahLst/>
              <a:cxnLst/>
              <a:rect l="l" t="t" r="r" b="b"/>
              <a:pathLst>
                <a:path w="2703829" h="4069715" extrusionOk="0">
                  <a:moveTo>
                    <a:pt x="1179334" y="0"/>
                  </a:moveTo>
                  <a:lnTo>
                    <a:pt x="0" y="1179372"/>
                  </a:lnTo>
                  <a:lnTo>
                    <a:pt x="846429" y="2025776"/>
                  </a:lnTo>
                  <a:lnTo>
                    <a:pt x="89509" y="2887649"/>
                  </a:lnTo>
                  <a:lnTo>
                    <a:pt x="1271308" y="4069448"/>
                  </a:lnTo>
                  <a:lnTo>
                    <a:pt x="2417838" y="2763862"/>
                  </a:lnTo>
                  <a:lnTo>
                    <a:pt x="2449341" y="2726436"/>
                  </a:lnTo>
                  <a:lnTo>
                    <a:pt x="2478995" y="2688029"/>
                  </a:lnTo>
                  <a:lnTo>
                    <a:pt x="2506802" y="2648701"/>
                  </a:lnTo>
                  <a:lnTo>
                    <a:pt x="2532764" y="2608512"/>
                  </a:lnTo>
                  <a:lnTo>
                    <a:pt x="2556882" y="2567521"/>
                  </a:lnTo>
                  <a:lnTo>
                    <a:pt x="2579159" y="2525788"/>
                  </a:lnTo>
                  <a:lnTo>
                    <a:pt x="2599597" y="2483370"/>
                  </a:lnTo>
                  <a:lnTo>
                    <a:pt x="2618197" y="2440329"/>
                  </a:lnTo>
                  <a:lnTo>
                    <a:pt x="2634961" y="2396724"/>
                  </a:lnTo>
                  <a:lnTo>
                    <a:pt x="2649891" y="2352613"/>
                  </a:lnTo>
                  <a:lnTo>
                    <a:pt x="2662990" y="2308056"/>
                  </a:lnTo>
                  <a:lnTo>
                    <a:pt x="2674259" y="2263112"/>
                  </a:lnTo>
                  <a:lnTo>
                    <a:pt x="2683699" y="2217841"/>
                  </a:lnTo>
                  <a:lnTo>
                    <a:pt x="2691314" y="2172303"/>
                  </a:lnTo>
                  <a:lnTo>
                    <a:pt x="2697104" y="2126555"/>
                  </a:lnTo>
                  <a:lnTo>
                    <a:pt x="2701072" y="2080659"/>
                  </a:lnTo>
                  <a:lnTo>
                    <a:pt x="2703220" y="2034673"/>
                  </a:lnTo>
                  <a:lnTo>
                    <a:pt x="2703549" y="1988656"/>
                  </a:lnTo>
                  <a:lnTo>
                    <a:pt x="2702062" y="1942668"/>
                  </a:lnTo>
                  <a:lnTo>
                    <a:pt x="2698760" y="1896769"/>
                  </a:lnTo>
                  <a:lnTo>
                    <a:pt x="2693645" y="1851016"/>
                  </a:lnTo>
                  <a:lnTo>
                    <a:pt x="2686720" y="1805471"/>
                  </a:lnTo>
                  <a:lnTo>
                    <a:pt x="2677985" y="1760193"/>
                  </a:lnTo>
                  <a:lnTo>
                    <a:pt x="2667444" y="1715239"/>
                  </a:lnTo>
                  <a:lnTo>
                    <a:pt x="2655097" y="1670671"/>
                  </a:lnTo>
                  <a:lnTo>
                    <a:pt x="2640947" y="1626548"/>
                  </a:lnTo>
                  <a:lnTo>
                    <a:pt x="2624996" y="1582927"/>
                  </a:lnTo>
                  <a:lnTo>
                    <a:pt x="2607246" y="1539870"/>
                  </a:lnTo>
                  <a:lnTo>
                    <a:pt x="2587698" y="1497436"/>
                  </a:lnTo>
                  <a:lnTo>
                    <a:pt x="2566354" y="1455683"/>
                  </a:lnTo>
                  <a:lnTo>
                    <a:pt x="2543217" y="1414671"/>
                  </a:lnTo>
                  <a:lnTo>
                    <a:pt x="2518288" y="1374460"/>
                  </a:lnTo>
                  <a:lnTo>
                    <a:pt x="2491570" y="1335108"/>
                  </a:lnTo>
                  <a:lnTo>
                    <a:pt x="2463063" y="1296676"/>
                  </a:lnTo>
                  <a:lnTo>
                    <a:pt x="2432770" y="1259222"/>
                  </a:lnTo>
                  <a:lnTo>
                    <a:pt x="2400694" y="1222806"/>
                  </a:lnTo>
                  <a:lnTo>
                    <a:pt x="2366835" y="1187488"/>
                  </a:lnTo>
                  <a:lnTo>
                    <a:pt x="1179334" y="0"/>
                  </a:lnTo>
                  <a:close/>
                </a:path>
              </a:pathLst>
            </a:custGeom>
            <a:solidFill>
              <a:srgbClr val="2C3176"/>
            </a:solidFill>
          </p:spPr>
          <p:txBody>
            <a:bodyPr wrap="square" lIns="0" tIns="0" rIns="0" bIns="0" rtlCol="0"/>
            <a:lstStyle/>
            <a:p>
              <a:pPr>
                <a:defRPr/>
              </a:pPr>
              <a:endParaRPr/>
            </a:p>
          </p:txBody>
        </p:sp>
        <p:sp>
          <p:nvSpPr>
            <p:cNvPr id="13" name="object 13"/>
            <p:cNvSpPr/>
            <p:nvPr/>
          </p:nvSpPr>
          <p:spPr bwMode="auto">
            <a:xfrm>
              <a:off x="2535820" y="4011942"/>
              <a:ext cx="6319295" cy="852169"/>
            </a:xfrm>
            <a:custGeom>
              <a:avLst/>
              <a:gdLst/>
              <a:ahLst/>
              <a:cxnLst/>
              <a:rect l="l" t="t" r="r" b="b"/>
              <a:pathLst>
                <a:path w="5914390" h="852170" extrusionOk="0">
                  <a:moveTo>
                    <a:pt x="5913882" y="0"/>
                  </a:moveTo>
                  <a:lnTo>
                    <a:pt x="0" y="0"/>
                  </a:lnTo>
                  <a:lnTo>
                    <a:pt x="0" y="851827"/>
                  </a:lnTo>
                  <a:lnTo>
                    <a:pt x="5913882" y="851827"/>
                  </a:lnTo>
                  <a:lnTo>
                    <a:pt x="5913882" y="0"/>
                  </a:lnTo>
                  <a:close/>
                </a:path>
              </a:pathLst>
            </a:custGeom>
            <a:solidFill>
              <a:srgbClr val="FCCD00"/>
            </a:solidFill>
          </p:spPr>
          <p:txBody>
            <a:bodyPr wrap="square" lIns="0" tIns="0" rIns="0" bIns="0" rtlCol="0"/>
            <a:lstStyle/>
            <a:p>
              <a:pPr>
                <a:defRPr/>
              </a:pPr>
              <a:endParaRPr/>
            </a:p>
          </p:txBody>
        </p:sp>
      </p:grpSp>
      <p:sp>
        <p:nvSpPr>
          <p:cNvPr id="14" name="object 14"/>
          <p:cNvSpPr txBox="1">
            <a:spLocks noGrp="1"/>
          </p:cNvSpPr>
          <p:nvPr>
            <p:ph type="title"/>
          </p:nvPr>
        </p:nvSpPr>
        <p:spPr bwMode="auto">
          <a:xfrm>
            <a:off x="2859969" y="4000561"/>
            <a:ext cx="4916804" cy="638892"/>
          </a:xfrm>
          <a:prstGeom prst="rect">
            <a:avLst/>
          </a:prstGeom>
        </p:spPr>
        <p:txBody>
          <a:bodyPr vert="horz" wrap="square" lIns="0" tIns="14604" rIns="0" bIns="0" rtlCol="0">
            <a:spAutoFit/>
          </a:bodyPr>
          <a:lstStyle/>
          <a:p>
            <a:pPr marL="12700" marR="5080">
              <a:lnSpc>
                <a:spcPct val="200000"/>
              </a:lnSpc>
              <a:spcBef>
                <a:spcPts val="100"/>
              </a:spcBef>
              <a:defRPr/>
            </a:pPr>
            <a:r>
              <a:rPr lang="fr-FR" sz="2400">
                <a:solidFill>
                  <a:srgbClr val="2C3176"/>
                </a:solidFill>
                <a:latin typeface="Marianne"/>
              </a:rPr>
              <a:t>Tour de table</a:t>
            </a:r>
            <a:endParaRPr sz="2400">
              <a:solidFill>
                <a:srgbClr val="2C3176"/>
              </a:solidFill>
              <a:latin typeface="Marianne"/>
            </a:endParaRPr>
          </a:p>
        </p:txBody>
      </p:sp>
      <p:pic>
        <p:nvPicPr>
          <p:cNvPr id="18" name="Image 17"/>
          <p:cNvPicPr>
            <a:picLocks noChangeAspect="1"/>
          </p:cNvPicPr>
          <p:nvPr/>
        </p:nvPicPr>
        <p:blipFill>
          <a:blip r:embed="rId3"/>
          <a:stretch/>
        </p:blipFill>
        <p:spPr bwMode="auto">
          <a:xfrm>
            <a:off x="584200" y="6779035"/>
            <a:ext cx="1277112" cy="1676400"/>
          </a:xfrm>
          <a:prstGeom prst="rect">
            <a:avLst/>
          </a:prstGeom>
        </p:spPr>
      </p:pic>
      <p:sp>
        <p:nvSpPr>
          <p:cNvPr id="15" name="object 15"/>
          <p:cNvSpPr/>
          <p:nvPr/>
        </p:nvSpPr>
        <p:spPr bwMode="auto">
          <a:xfrm>
            <a:off x="14710316" y="609837"/>
            <a:ext cx="763270" cy="729615"/>
          </a:xfrm>
          <a:custGeom>
            <a:avLst/>
            <a:gdLst/>
            <a:ahLst/>
            <a:cxnLst/>
            <a:rect l="l" t="t" r="r" b="b"/>
            <a:pathLst>
              <a:path w="763269" h="729615" extrusionOk="0">
                <a:moveTo>
                  <a:pt x="435330" y="0"/>
                </a:moveTo>
                <a:lnTo>
                  <a:pt x="0" y="0"/>
                </a:lnTo>
                <a:lnTo>
                  <a:pt x="0" y="432346"/>
                </a:lnTo>
                <a:lnTo>
                  <a:pt x="310299" y="432346"/>
                </a:lnTo>
                <a:lnTo>
                  <a:pt x="329539" y="729068"/>
                </a:lnTo>
                <a:lnTo>
                  <a:pt x="762787" y="729068"/>
                </a:lnTo>
                <a:lnTo>
                  <a:pt x="733640" y="279615"/>
                </a:lnTo>
                <a:lnTo>
                  <a:pt x="727061" y="233685"/>
                </a:lnTo>
                <a:lnTo>
                  <a:pt x="713799" y="190326"/>
                </a:lnTo>
                <a:lnTo>
                  <a:pt x="694421" y="150072"/>
                </a:lnTo>
                <a:lnTo>
                  <a:pt x="669498" y="113456"/>
                </a:lnTo>
                <a:lnTo>
                  <a:pt x="639597" y="81010"/>
                </a:lnTo>
                <a:lnTo>
                  <a:pt x="605287" y="53268"/>
                </a:lnTo>
                <a:lnTo>
                  <a:pt x="567137" y="30762"/>
                </a:lnTo>
                <a:lnTo>
                  <a:pt x="525715" y="14027"/>
                </a:lnTo>
                <a:lnTo>
                  <a:pt x="481590" y="3595"/>
                </a:lnTo>
                <a:lnTo>
                  <a:pt x="435330" y="0"/>
                </a:lnTo>
                <a:close/>
              </a:path>
            </a:pathLst>
          </a:custGeom>
          <a:solidFill>
            <a:srgbClr val="FCCD00"/>
          </a:solidFill>
        </p:spPr>
        <p:txBody>
          <a:bodyPr wrap="square" lIns="0" tIns="0" rIns="0" bIns="0" rtlCol="0"/>
          <a:lstStyle/>
          <a:p>
            <a:pPr>
              <a:defRPr/>
            </a:pPr>
            <a:endParaRPr/>
          </a:p>
        </p:txBody>
      </p:sp>
      <p:sp>
        <p:nvSpPr>
          <p:cNvPr id="16" name="object 16"/>
          <p:cNvSpPr/>
          <p:nvPr/>
        </p:nvSpPr>
        <p:spPr bwMode="auto">
          <a:xfrm>
            <a:off x="9015671" y="7816955"/>
            <a:ext cx="763270" cy="729615"/>
          </a:xfrm>
          <a:custGeom>
            <a:avLst/>
            <a:gdLst/>
            <a:ahLst/>
            <a:cxnLst/>
            <a:rect l="l" t="t" r="r" b="b"/>
            <a:pathLst>
              <a:path w="763270" h="729615" extrusionOk="0">
                <a:moveTo>
                  <a:pt x="433247" y="0"/>
                </a:moveTo>
                <a:lnTo>
                  <a:pt x="0" y="0"/>
                </a:lnTo>
                <a:lnTo>
                  <a:pt x="29159" y="449453"/>
                </a:lnTo>
                <a:lnTo>
                  <a:pt x="35738" y="495383"/>
                </a:lnTo>
                <a:lnTo>
                  <a:pt x="49000" y="538742"/>
                </a:lnTo>
                <a:lnTo>
                  <a:pt x="68377" y="578996"/>
                </a:lnTo>
                <a:lnTo>
                  <a:pt x="93300" y="615612"/>
                </a:lnTo>
                <a:lnTo>
                  <a:pt x="123201" y="648058"/>
                </a:lnTo>
                <a:lnTo>
                  <a:pt x="157509" y="675800"/>
                </a:lnTo>
                <a:lnTo>
                  <a:pt x="195658" y="698305"/>
                </a:lnTo>
                <a:lnTo>
                  <a:pt x="237078" y="715041"/>
                </a:lnTo>
                <a:lnTo>
                  <a:pt x="281200" y="725473"/>
                </a:lnTo>
                <a:lnTo>
                  <a:pt x="327456" y="729068"/>
                </a:lnTo>
                <a:lnTo>
                  <a:pt x="762812" y="729068"/>
                </a:lnTo>
                <a:lnTo>
                  <a:pt x="762812" y="296722"/>
                </a:lnTo>
                <a:lnTo>
                  <a:pt x="452488" y="296722"/>
                </a:lnTo>
                <a:lnTo>
                  <a:pt x="433247" y="0"/>
                </a:lnTo>
                <a:close/>
              </a:path>
            </a:pathLst>
          </a:custGeom>
          <a:solidFill>
            <a:srgbClr val="06806C"/>
          </a:solidFill>
        </p:spPr>
        <p:txBody>
          <a:bodyPr wrap="square" lIns="0" tIns="0" rIns="0" bIns="0" rtlCol="0"/>
          <a:lstStyle/>
          <a:p>
            <a:pPr>
              <a:defRPr/>
            </a:pPr>
            <a:endParaRPr/>
          </a:p>
        </p:txBody>
      </p:sp>
      <p:sp>
        <p:nvSpPr>
          <p:cNvPr id="19" name="object 14"/>
          <p:cNvSpPr txBox="1"/>
          <p:nvPr/>
        </p:nvSpPr>
        <p:spPr bwMode="auto">
          <a:xfrm>
            <a:off x="1023979" y="3166583"/>
            <a:ext cx="1818568" cy="2138405"/>
          </a:xfrm>
          <a:prstGeom prst="rect">
            <a:avLst/>
          </a:prstGeom>
        </p:spPr>
        <p:txBody>
          <a:bodyPr vert="horz" wrap="square" lIns="0" tIns="14604" rIns="0" bIns="0" rtlCol="0">
            <a:spAutoFit/>
          </a:bodyPr>
          <a:lstStyle>
            <a:lvl1pPr>
              <a:defRPr sz="18700" b="1" i="0">
                <a:solidFill>
                  <a:srgbClr val="FCCD00"/>
                </a:solidFill>
                <a:latin typeface="Arial"/>
                <a:ea typeface="+mj-ea"/>
                <a:cs typeface="Arial"/>
              </a:defRPr>
            </a:lvl1pPr>
          </a:lstStyle>
          <a:p>
            <a:pPr marL="12700">
              <a:spcBef>
                <a:spcPts val="114"/>
              </a:spcBef>
              <a:defRPr/>
            </a:pPr>
            <a:r>
              <a:rPr lang="fr-FR" sz="13800" spc="310">
                <a:solidFill>
                  <a:srgbClr val="2C3176"/>
                </a:solidFill>
                <a:latin typeface="Marianne ExtraBold"/>
                <a:ea typeface="Marianne ExtraBold"/>
                <a:cs typeface="Marianne ExtraBold"/>
              </a:rPr>
              <a:t>2.</a:t>
            </a:r>
            <a:endParaRPr lang="fr-FR" sz="13800">
              <a:latin typeface="Marianne ExtraBold"/>
              <a:ea typeface="Marianne ExtraBold"/>
              <a:cs typeface="Marianne ExtraBold"/>
            </a:endParaRPr>
          </a:p>
        </p:txBody>
      </p:sp>
      <p:pic>
        <p:nvPicPr>
          <p:cNvPr id="21" name="Picture 20" descr="Shape&#10;&#10;Description automatically generated with low confidence"/>
          <p:cNvPicPr>
            <a:picLocks noChangeAspect="1"/>
          </p:cNvPicPr>
          <p:nvPr/>
        </p:nvPicPr>
        <p:blipFill>
          <a:blip r:embed="rId4">
            <a:duotone>
              <a:schemeClr val="accent1">
                <a:shade val="45000"/>
                <a:satMod val="135000"/>
              </a:schemeClr>
              <a:prstClr val="white"/>
            </a:duotone>
          </a:blip>
          <a:stretch/>
        </p:blipFill>
        <p:spPr bwMode="auto">
          <a:xfrm>
            <a:off x="4491486" y="7938841"/>
            <a:ext cx="313889" cy="313889"/>
          </a:xfrm>
          <a:prstGeom prst="rect">
            <a:avLst/>
          </a:prstGeom>
        </p:spPr>
      </p:pic>
      <p:sp>
        <p:nvSpPr>
          <p:cNvPr id="22" name="object 9"/>
          <p:cNvSpPr txBox="1"/>
          <p:nvPr/>
        </p:nvSpPr>
        <p:spPr bwMode="auto">
          <a:xfrm>
            <a:off x="4919216" y="7651306"/>
            <a:ext cx="1277112" cy="648063"/>
          </a:xfrm>
          <a:prstGeom prst="rect">
            <a:avLst/>
          </a:prstGeom>
        </p:spPr>
        <p:txBody>
          <a:bodyPr vert="horz" wrap="square" lIns="0" tIns="12700" rIns="0" bIns="0" rtlCol="0" anchor="ctr">
            <a:spAutoFit/>
          </a:bodyPr>
          <a:lstStyle/>
          <a:p>
            <a:pPr marL="12700" marR="5080">
              <a:lnSpc>
                <a:spcPct val="200000"/>
              </a:lnSpc>
              <a:spcBef>
                <a:spcPts val="100"/>
              </a:spcBef>
              <a:defRPr/>
            </a:pPr>
            <a:r>
              <a:rPr lang="fr-FR" sz="2400" b="1">
                <a:solidFill>
                  <a:srgbClr val="2C3176"/>
                </a:solidFill>
                <a:latin typeface="Marianne"/>
                <a:ea typeface="Marianne"/>
                <a:cs typeface="Marianne"/>
              </a:rPr>
              <a:t>5 mins</a:t>
            </a:r>
            <a:endParaRPr/>
          </a:p>
        </p:txBody>
      </p:sp>
      <p:pic>
        <p:nvPicPr>
          <p:cNvPr id="23" name="Image 18"/>
          <p:cNvPicPr>
            <a:picLocks noChangeAspect="1"/>
          </p:cNvPicPr>
          <p:nvPr/>
        </p:nvPicPr>
        <p:blipFill>
          <a:blip r:embed="rId5"/>
          <a:srcRect b="65633"/>
          <a:stretch/>
        </p:blipFill>
        <p:spPr bwMode="auto">
          <a:xfrm>
            <a:off x="2905989" y="8108485"/>
            <a:ext cx="1935480" cy="247212"/>
          </a:xfrm>
          <a:prstGeom prst="rect">
            <a:avLst/>
          </a:prstGeom>
        </p:spPr>
      </p:pic>
      <p:pic>
        <p:nvPicPr>
          <p:cNvPr id="24" name="Image 18"/>
          <p:cNvPicPr>
            <a:picLocks noChangeAspect="1"/>
          </p:cNvPicPr>
          <p:nvPr/>
        </p:nvPicPr>
        <p:blipFill>
          <a:blip r:embed="rId5"/>
          <a:srcRect b="65633"/>
          <a:stretch/>
        </p:blipFill>
        <p:spPr bwMode="auto">
          <a:xfrm>
            <a:off x="6111713" y="8108485"/>
            <a:ext cx="1935480" cy="247212"/>
          </a:xfrm>
          <a:prstGeom prst="rect">
            <a:avLst/>
          </a:prstGeom>
        </p:spPr>
      </p:pic>
      <p:pic>
        <p:nvPicPr>
          <p:cNvPr id="2" name="Image 1"/>
          <p:cNvPicPr>
            <a:picLocks noChangeAspect="1"/>
          </p:cNvPicPr>
          <p:nvPr/>
        </p:nvPicPr>
        <p:blipFill>
          <a:blip r:embed="rId6"/>
          <a:stretch/>
        </p:blipFill>
        <p:spPr bwMode="auto">
          <a:xfrm>
            <a:off x="263541" y="277661"/>
            <a:ext cx="2286000" cy="83859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Picture 2"/>
          <p:cNvPicPr>
            <a:picLocks noChangeAspect="1"/>
          </p:cNvPicPr>
          <p:nvPr/>
        </p:nvPicPr>
        <p:blipFill>
          <a:blip r:embed="rId2">
            <a:duotone>
              <a:prstClr val="black"/>
              <a:schemeClr val="accent1">
                <a:tint val="45000"/>
                <a:satMod val="400000"/>
              </a:schemeClr>
            </a:duotone>
          </a:blip>
          <a:srcRect l="979" t="1948" r="6010" b="394"/>
          <a:stretch/>
        </p:blipFill>
        <p:spPr bwMode="auto">
          <a:xfrm>
            <a:off x="9243352" y="742894"/>
            <a:ext cx="5842000" cy="7581606"/>
          </a:xfrm>
          <a:prstGeom prst="rect">
            <a:avLst/>
          </a:prstGeom>
        </p:spPr>
      </p:pic>
      <p:grpSp>
        <p:nvGrpSpPr>
          <p:cNvPr id="11" name="object 11"/>
          <p:cNvGrpSpPr/>
          <p:nvPr/>
        </p:nvGrpSpPr>
        <p:grpSpPr bwMode="auto">
          <a:xfrm>
            <a:off x="2648889" y="2403126"/>
            <a:ext cx="6206229" cy="4069715"/>
            <a:chOff x="2535821" y="2403126"/>
            <a:chExt cx="6319298" cy="4069715"/>
          </a:xfrm>
        </p:grpSpPr>
        <p:sp>
          <p:nvSpPr>
            <p:cNvPr id="12" name="object 12"/>
            <p:cNvSpPr/>
            <p:nvPr/>
          </p:nvSpPr>
          <p:spPr bwMode="auto">
            <a:xfrm>
              <a:off x="4140942" y="2403126"/>
              <a:ext cx="2703830" cy="4069715"/>
            </a:xfrm>
            <a:custGeom>
              <a:avLst/>
              <a:gdLst/>
              <a:ahLst/>
              <a:cxnLst/>
              <a:rect l="l" t="t" r="r" b="b"/>
              <a:pathLst>
                <a:path w="2703829" h="4069715" extrusionOk="0">
                  <a:moveTo>
                    <a:pt x="1179334" y="0"/>
                  </a:moveTo>
                  <a:lnTo>
                    <a:pt x="0" y="1179372"/>
                  </a:lnTo>
                  <a:lnTo>
                    <a:pt x="846429" y="2025776"/>
                  </a:lnTo>
                  <a:lnTo>
                    <a:pt x="89509" y="2887649"/>
                  </a:lnTo>
                  <a:lnTo>
                    <a:pt x="1271308" y="4069448"/>
                  </a:lnTo>
                  <a:lnTo>
                    <a:pt x="2417838" y="2763862"/>
                  </a:lnTo>
                  <a:lnTo>
                    <a:pt x="2449341" y="2726436"/>
                  </a:lnTo>
                  <a:lnTo>
                    <a:pt x="2478995" y="2688029"/>
                  </a:lnTo>
                  <a:lnTo>
                    <a:pt x="2506802" y="2648701"/>
                  </a:lnTo>
                  <a:lnTo>
                    <a:pt x="2532764" y="2608512"/>
                  </a:lnTo>
                  <a:lnTo>
                    <a:pt x="2556882" y="2567521"/>
                  </a:lnTo>
                  <a:lnTo>
                    <a:pt x="2579159" y="2525788"/>
                  </a:lnTo>
                  <a:lnTo>
                    <a:pt x="2599597" y="2483370"/>
                  </a:lnTo>
                  <a:lnTo>
                    <a:pt x="2618197" y="2440329"/>
                  </a:lnTo>
                  <a:lnTo>
                    <a:pt x="2634961" y="2396724"/>
                  </a:lnTo>
                  <a:lnTo>
                    <a:pt x="2649891" y="2352613"/>
                  </a:lnTo>
                  <a:lnTo>
                    <a:pt x="2662990" y="2308056"/>
                  </a:lnTo>
                  <a:lnTo>
                    <a:pt x="2674259" y="2263112"/>
                  </a:lnTo>
                  <a:lnTo>
                    <a:pt x="2683699" y="2217841"/>
                  </a:lnTo>
                  <a:lnTo>
                    <a:pt x="2691314" y="2172303"/>
                  </a:lnTo>
                  <a:lnTo>
                    <a:pt x="2697104" y="2126555"/>
                  </a:lnTo>
                  <a:lnTo>
                    <a:pt x="2701072" y="2080659"/>
                  </a:lnTo>
                  <a:lnTo>
                    <a:pt x="2703220" y="2034673"/>
                  </a:lnTo>
                  <a:lnTo>
                    <a:pt x="2703549" y="1988656"/>
                  </a:lnTo>
                  <a:lnTo>
                    <a:pt x="2702062" y="1942668"/>
                  </a:lnTo>
                  <a:lnTo>
                    <a:pt x="2698760" y="1896769"/>
                  </a:lnTo>
                  <a:lnTo>
                    <a:pt x="2693645" y="1851016"/>
                  </a:lnTo>
                  <a:lnTo>
                    <a:pt x="2686720" y="1805471"/>
                  </a:lnTo>
                  <a:lnTo>
                    <a:pt x="2677985" y="1760193"/>
                  </a:lnTo>
                  <a:lnTo>
                    <a:pt x="2667444" y="1715239"/>
                  </a:lnTo>
                  <a:lnTo>
                    <a:pt x="2655097" y="1670671"/>
                  </a:lnTo>
                  <a:lnTo>
                    <a:pt x="2640947" y="1626548"/>
                  </a:lnTo>
                  <a:lnTo>
                    <a:pt x="2624996" y="1582927"/>
                  </a:lnTo>
                  <a:lnTo>
                    <a:pt x="2607246" y="1539870"/>
                  </a:lnTo>
                  <a:lnTo>
                    <a:pt x="2587698" y="1497436"/>
                  </a:lnTo>
                  <a:lnTo>
                    <a:pt x="2566354" y="1455683"/>
                  </a:lnTo>
                  <a:lnTo>
                    <a:pt x="2543217" y="1414671"/>
                  </a:lnTo>
                  <a:lnTo>
                    <a:pt x="2518288" y="1374460"/>
                  </a:lnTo>
                  <a:lnTo>
                    <a:pt x="2491570" y="1335108"/>
                  </a:lnTo>
                  <a:lnTo>
                    <a:pt x="2463063" y="1296676"/>
                  </a:lnTo>
                  <a:lnTo>
                    <a:pt x="2432770" y="1259222"/>
                  </a:lnTo>
                  <a:lnTo>
                    <a:pt x="2400694" y="1222806"/>
                  </a:lnTo>
                  <a:lnTo>
                    <a:pt x="2366835" y="1187488"/>
                  </a:lnTo>
                  <a:lnTo>
                    <a:pt x="1179334" y="0"/>
                  </a:lnTo>
                  <a:close/>
                </a:path>
              </a:pathLst>
            </a:custGeom>
            <a:solidFill>
              <a:srgbClr val="2C3176"/>
            </a:solidFill>
          </p:spPr>
          <p:txBody>
            <a:bodyPr wrap="square" lIns="0" tIns="0" rIns="0" bIns="0" rtlCol="0"/>
            <a:lstStyle/>
            <a:p>
              <a:pPr>
                <a:defRPr/>
              </a:pPr>
              <a:endParaRPr/>
            </a:p>
          </p:txBody>
        </p:sp>
        <p:sp>
          <p:nvSpPr>
            <p:cNvPr id="13" name="object 13"/>
            <p:cNvSpPr/>
            <p:nvPr/>
          </p:nvSpPr>
          <p:spPr bwMode="auto">
            <a:xfrm>
              <a:off x="2535821" y="4011942"/>
              <a:ext cx="6319298" cy="852169"/>
            </a:xfrm>
            <a:custGeom>
              <a:avLst/>
              <a:gdLst/>
              <a:ahLst/>
              <a:cxnLst/>
              <a:rect l="l" t="t" r="r" b="b"/>
              <a:pathLst>
                <a:path w="5914390" h="852170" extrusionOk="0">
                  <a:moveTo>
                    <a:pt x="5913882" y="0"/>
                  </a:moveTo>
                  <a:lnTo>
                    <a:pt x="0" y="0"/>
                  </a:lnTo>
                  <a:lnTo>
                    <a:pt x="0" y="851827"/>
                  </a:lnTo>
                  <a:lnTo>
                    <a:pt x="5913882" y="851827"/>
                  </a:lnTo>
                  <a:lnTo>
                    <a:pt x="5913882" y="0"/>
                  </a:lnTo>
                  <a:close/>
                </a:path>
              </a:pathLst>
            </a:custGeom>
            <a:solidFill>
              <a:srgbClr val="FCCD00"/>
            </a:solidFill>
          </p:spPr>
          <p:txBody>
            <a:bodyPr wrap="square" lIns="0" tIns="0" rIns="0" bIns="0" rtlCol="0"/>
            <a:lstStyle/>
            <a:p>
              <a:pPr>
                <a:defRPr/>
              </a:pPr>
              <a:endParaRPr/>
            </a:p>
          </p:txBody>
        </p:sp>
      </p:grpSp>
      <p:sp>
        <p:nvSpPr>
          <p:cNvPr id="14" name="object 14"/>
          <p:cNvSpPr txBox="1">
            <a:spLocks noGrp="1"/>
          </p:cNvSpPr>
          <p:nvPr>
            <p:ph type="title"/>
          </p:nvPr>
        </p:nvSpPr>
        <p:spPr bwMode="auto">
          <a:xfrm>
            <a:off x="2706040" y="4050042"/>
            <a:ext cx="6093159" cy="649985"/>
          </a:xfrm>
          <a:prstGeom prst="rect">
            <a:avLst/>
          </a:prstGeom>
        </p:spPr>
        <p:txBody>
          <a:bodyPr vert="horz" wrap="square" lIns="0" tIns="14604" rIns="0" bIns="0" rtlCol="0">
            <a:spAutoFit/>
          </a:bodyPr>
          <a:lstStyle/>
          <a:p>
            <a:pPr marL="12700" marR="5080">
              <a:lnSpc>
                <a:spcPct val="200000"/>
              </a:lnSpc>
              <a:spcBef>
                <a:spcPts val="100"/>
              </a:spcBef>
              <a:defRPr/>
            </a:pPr>
            <a:r>
              <a:rPr lang="fr-FR" sz="2400" b="1">
                <a:solidFill>
                  <a:srgbClr val="2C3176"/>
                </a:solidFill>
                <a:latin typeface="Marianne"/>
                <a:ea typeface="Marianne"/>
                <a:cs typeface="Marianne"/>
              </a:rPr>
              <a:t>Introduction au Numérique responsable</a:t>
            </a:r>
            <a:endParaRPr/>
          </a:p>
        </p:txBody>
      </p:sp>
      <p:pic>
        <p:nvPicPr>
          <p:cNvPr id="18" name="Image 17"/>
          <p:cNvPicPr>
            <a:picLocks noChangeAspect="1"/>
          </p:cNvPicPr>
          <p:nvPr/>
        </p:nvPicPr>
        <p:blipFill>
          <a:blip r:embed="rId3"/>
          <a:stretch/>
        </p:blipFill>
        <p:spPr bwMode="auto">
          <a:xfrm>
            <a:off x="584200" y="6779035"/>
            <a:ext cx="1277112" cy="1676400"/>
          </a:xfrm>
          <a:prstGeom prst="rect">
            <a:avLst/>
          </a:prstGeom>
        </p:spPr>
      </p:pic>
      <p:sp>
        <p:nvSpPr>
          <p:cNvPr id="15" name="object 15"/>
          <p:cNvSpPr/>
          <p:nvPr/>
        </p:nvSpPr>
        <p:spPr bwMode="auto">
          <a:xfrm>
            <a:off x="14710316" y="609837"/>
            <a:ext cx="763270" cy="729615"/>
          </a:xfrm>
          <a:custGeom>
            <a:avLst/>
            <a:gdLst/>
            <a:ahLst/>
            <a:cxnLst/>
            <a:rect l="l" t="t" r="r" b="b"/>
            <a:pathLst>
              <a:path w="763269" h="729615" extrusionOk="0">
                <a:moveTo>
                  <a:pt x="435330" y="0"/>
                </a:moveTo>
                <a:lnTo>
                  <a:pt x="0" y="0"/>
                </a:lnTo>
                <a:lnTo>
                  <a:pt x="0" y="432346"/>
                </a:lnTo>
                <a:lnTo>
                  <a:pt x="310299" y="432346"/>
                </a:lnTo>
                <a:lnTo>
                  <a:pt x="329539" y="729068"/>
                </a:lnTo>
                <a:lnTo>
                  <a:pt x="762787" y="729068"/>
                </a:lnTo>
                <a:lnTo>
                  <a:pt x="733640" y="279615"/>
                </a:lnTo>
                <a:lnTo>
                  <a:pt x="727061" y="233685"/>
                </a:lnTo>
                <a:lnTo>
                  <a:pt x="713799" y="190326"/>
                </a:lnTo>
                <a:lnTo>
                  <a:pt x="694421" y="150072"/>
                </a:lnTo>
                <a:lnTo>
                  <a:pt x="669498" y="113456"/>
                </a:lnTo>
                <a:lnTo>
                  <a:pt x="639597" y="81010"/>
                </a:lnTo>
                <a:lnTo>
                  <a:pt x="605287" y="53268"/>
                </a:lnTo>
                <a:lnTo>
                  <a:pt x="567137" y="30762"/>
                </a:lnTo>
                <a:lnTo>
                  <a:pt x="525715" y="14027"/>
                </a:lnTo>
                <a:lnTo>
                  <a:pt x="481590" y="3595"/>
                </a:lnTo>
                <a:lnTo>
                  <a:pt x="435330" y="0"/>
                </a:lnTo>
                <a:close/>
              </a:path>
            </a:pathLst>
          </a:custGeom>
          <a:solidFill>
            <a:srgbClr val="FCCD00"/>
          </a:solidFill>
        </p:spPr>
        <p:txBody>
          <a:bodyPr wrap="square" lIns="0" tIns="0" rIns="0" bIns="0" rtlCol="0"/>
          <a:lstStyle/>
          <a:p>
            <a:pPr>
              <a:defRPr/>
            </a:pPr>
            <a:endParaRPr/>
          </a:p>
        </p:txBody>
      </p:sp>
      <p:sp>
        <p:nvSpPr>
          <p:cNvPr id="16" name="object 16"/>
          <p:cNvSpPr/>
          <p:nvPr/>
        </p:nvSpPr>
        <p:spPr bwMode="auto">
          <a:xfrm>
            <a:off x="9015671" y="7816955"/>
            <a:ext cx="763270" cy="729615"/>
          </a:xfrm>
          <a:custGeom>
            <a:avLst/>
            <a:gdLst/>
            <a:ahLst/>
            <a:cxnLst/>
            <a:rect l="l" t="t" r="r" b="b"/>
            <a:pathLst>
              <a:path w="763270" h="729615" extrusionOk="0">
                <a:moveTo>
                  <a:pt x="433247" y="0"/>
                </a:moveTo>
                <a:lnTo>
                  <a:pt x="0" y="0"/>
                </a:lnTo>
                <a:lnTo>
                  <a:pt x="29159" y="449453"/>
                </a:lnTo>
                <a:lnTo>
                  <a:pt x="35738" y="495383"/>
                </a:lnTo>
                <a:lnTo>
                  <a:pt x="49000" y="538742"/>
                </a:lnTo>
                <a:lnTo>
                  <a:pt x="68377" y="578996"/>
                </a:lnTo>
                <a:lnTo>
                  <a:pt x="93300" y="615612"/>
                </a:lnTo>
                <a:lnTo>
                  <a:pt x="123201" y="648058"/>
                </a:lnTo>
                <a:lnTo>
                  <a:pt x="157509" y="675800"/>
                </a:lnTo>
                <a:lnTo>
                  <a:pt x="195658" y="698305"/>
                </a:lnTo>
                <a:lnTo>
                  <a:pt x="237078" y="715041"/>
                </a:lnTo>
                <a:lnTo>
                  <a:pt x="281200" y="725473"/>
                </a:lnTo>
                <a:lnTo>
                  <a:pt x="327456" y="729068"/>
                </a:lnTo>
                <a:lnTo>
                  <a:pt x="762812" y="729068"/>
                </a:lnTo>
                <a:lnTo>
                  <a:pt x="762812" y="296722"/>
                </a:lnTo>
                <a:lnTo>
                  <a:pt x="452488" y="296722"/>
                </a:lnTo>
                <a:lnTo>
                  <a:pt x="433247" y="0"/>
                </a:lnTo>
                <a:close/>
              </a:path>
            </a:pathLst>
          </a:custGeom>
          <a:solidFill>
            <a:srgbClr val="06806C"/>
          </a:solidFill>
        </p:spPr>
        <p:txBody>
          <a:bodyPr wrap="square" lIns="0" tIns="0" rIns="0" bIns="0" rtlCol="0"/>
          <a:lstStyle/>
          <a:p>
            <a:pPr>
              <a:defRPr/>
            </a:pPr>
            <a:endParaRPr/>
          </a:p>
        </p:txBody>
      </p:sp>
      <p:sp>
        <p:nvSpPr>
          <p:cNvPr id="19" name="object 14"/>
          <p:cNvSpPr txBox="1"/>
          <p:nvPr/>
        </p:nvSpPr>
        <p:spPr bwMode="auto">
          <a:xfrm>
            <a:off x="1001032" y="3169442"/>
            <a:ext cx="1720560" cy="2138405"/>
          </a:xfrm>
          <a:prstGeom prst="rect">
            <a:avLst/>
          </a:prstGeom>
        </p:spPr>
        <p:txBody>
          <a:bodyPr vert="horz" wrap="square" lIns="0" tIns="14604" rIns="0" bIns="0" rtlCol="0">
            <a:spAutoFit/>
          </a:bodyPr>
          <a:lstStyle>
            <a:lvl1pPr>
              <a:defRPr sz="18700" b="1" i="0">
                <a:solidFill>
                  <a:srgbClr val="FCCD00"/>
                </a:solidFill>
                <a:latin typeface="Arial"/>
                <a:ea typeface="+mj-ea"/>
                <a:cs typeface="Arial"/>
              </a:defRPr>
            </a:lvl1pPr>
          </a:lstStyle>
          <a:p>
            <a:pPr marL="12700">
              <a:spcBef>
                <a:spcPts val="114"/>
              </a:spcBef>
              <a:defRPr/>
            </a:pPr>
            <a:r>
              <a:rPr lang="fr-FR" sz="13800" spc="310">
                <a:solidFill>
                  <a:srgbClr val="2C3176"/>
                </a:solidFill>
                <a:latin typeface="Marianne ExtraBold"/>
                <a:ea typeface="Marianne ExtraBold"/>
                <a:cs typeface="Marianne ExtraBold"/>
              </a:rPr>
              <a:t>3.</a:t>
            </a:r>
            <a:endParaRPr lang="fr-FR" sz="13800">
              <a:latin typeface="Marianne ExtraBold"/>
              <a:ea typeface="Marianne ExtraBold"/>
              <a:cs typeface="Marianne ExtraBold"/>
            </a:endParaRPr>
          </a:p>
        </p:txBody>
      </p:sp>
      <p:pic>
        <p:nvPicPr>
          <p:cNvPr id="25" name="Picture 24" descr="Shape&#10;&#10;Description automatically generated with low confidence"/>
          <p:cNvPicPr>
            <a:picLocks noChangeAspect="1"/>
          </p:cNvPicPr>
          <p:nvPr/>
        </p:nvPicPr>
        <p:blipFill>
          <a:blip r:embed="rId4">
            <a:duotone>
              <a:schemeClr val="accent1">
                <a:shade val="45000"/>
                <a:satMod val="135000"/>
              </a:schemeClr>
              <a:prstClr val="white"/>
            </a:duotone>
          </a:blip>
          <a:stretch/>
        </p:blipFill>
        <p:spPr bwMode="auto">
          <a:xfrm>
            <a:off x="4491486" y="7938841"/>
            <a:ext cx="313889" cy="313889"/>
          </a:xfrm>
          <a:prstGeom prst="rect">
            <a:avLst/>
          </a:prstGeom>
        </p:spPr>
      </p:pic>
      <p:sp>
        <p:nvSpPr>
          <p:cNvPr id="26" name="object 9"/>
          <p:cNvSpPr txBox="1"/>
          <p:nvPr/>
        </p:nvSpPr>
        <p:spPr bwMode="auto">
          <a:xfrm>
            <a:off x="4919216" y="7651306"/>
            <a:ext cx="1277112" cy="648063"/>
          </a:xfrm>
          <a:prstGeom prst="rect">
            <a:avLst/>
          </a:prstGeom>
        </p:spPr>
        <p:txBody>
          <a:bodyPr vert="horz" wrap="square" lIns="0" tIns="12700" rIns="0" bIns="0" rtlCol="0" anchor="ctr">
            <a:spAutoFit/>
          </a:bodyPr>
          <a:lstStyle/>
          <a:p>
            <a:pPr marL="12700" marR="5080">
              <a:lnSpc>
                <a:spcPct val="200000"/>
              </a:lnSpc>
              <a:spcBef>
                <a:spcPts val="100"/>
              </a:spcBef>
              <a:defRPr/>
            </a:pPr>
            <a:r>
              <a:rPr lang="fr-FR" sz="2400" b="1">
                <a:solidFill>
                  <a:srgbClr val="2C3176"/>
                </a:solidFill>
                <a:latin typeface="Marianne"/>
                <a:ea typeface="Marianne"/>
                <a:cs typeface="Marianne"/>
              </a:rPr>
              <a:t>5 mins</a:t>
            </a:r>
            <a:endParaRPr/>
          </a:p>
        </p:txBody>
      </p:sp>
      <p:pic>
        <p:nvPicPr>
          <p:cNvPr id="27" name="Image 18"/>
          <p:cNvPicPr>
            <a:picLocks noChangeAspect="1"/>
          </p:cNvPicPr>
          <p:nvPr/>
        </p:nvPicPr>
        <p:blipFill>
          <a:blip r:embed="rId5"/>
          <a:srcRect b="65633"/>
          <a:stretch/>
        </p:blipFill>
        <p:spPr bwMode="auto">
          <a:xfrm>
            <a:off x="2905989" y="8108485"/>
            <a:ext cx="1935480" cy="247212"/>
          </a:xfrm>
          <a:prstGeom prst="rect">
            <a:avLst/>
          </a:prstGeom>
        </p:spPr>
      </p:pic>
      <p:pic>
        <p:nvPicPr>
          <p:cNvPr id="28" name="Image 18"/>
          <p:cNvPicPr>
            <a:picLocks noChangeAspect="1"/>
          </p:cNvPicPr>
          <p:nvPr/>
        </p:nvPicPr>
        <p:blipFill>
          <a:blip r:embed="rId5"/>
          <a:srcRect b="65633"/>
          <a:stretch/>
        </p:blipFill>
        <p:spPr bwMode="auto">
          <a:xfrm>
            <a:off x="6111713" y="8108485"/>
            <a:ext cx="1935480" cy="247212"/>
          </a:xfrm>
          <a:prstGeom prst="rect">
            <a:avLst/>
          </a:prstGeom>
        </p:spPr>
      </p:pic>
      <p:pic>
        <p:nvPicPr>
          <p:cNvPr id="2" name="Image 1"/>
          <p:cNvPicPr>
            <a:picLocks noChangeAspect="1"/>
          </p:cNvPicPr>
          <p:nvPr/>
        </p:nvPicPr>
        <p:blipFill>
          <a:blip r:embed="rId6"/>
          <a:stretch/>
        </p:blipFill>
        <p:spPr bwMode="auto">
          <a:xfrm>
            <a:off x="263541" y="277661"/>
            <a:ext cx="2286000" cy="83859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object 3"/>
          <p:cNvSpPr/>
          <p:nvPr/>
        </p:nvSpPr>
        <p:spPr bwMode="auto">
          <a:xfrm>
            <a:off x="1242700" y="1908175"/>
            <a:ext cx="14012784" cy="5976192"/>
          </a:xfrm>
          <a:custGeom>
            <a:avLst/>
            <a:gdLst/>
            <a:ahLst/>
            <a:cxnLst/>
            <a:rect l="l" t="t" r="r" b="b"/>
            <a:pathLst>
              <a:path w="13248005" h="6181725" extrusionOk="0">
                <a:moveTo>
                  <a:pt x="13247535" y="0"/>
                </a:moveTo>
                <a:lnTo>
                  <a:pt x="0" y="0"/>
                </a:lnTo>
                <a:lnTo>
                  <a:pt x="0" y="6181178"/>
                </a:lnTo>
                <a:lnTo>
                  <a:pt x="13247535" y="6181178"/>
                </a:lnTo>
                <a:lnTo>
                  <a:pt x="13247535" y="0"/>
                </a:lnTo>
                <a:close/>
              </a:path>
            </a:pathLst>
          </a:custGeom>
          <a:solidFill>
            <a:schemeClr val="bg1">
              <a:lumMod val="95000"/>
            </a:schemeClr>
          </a:solidFill>
        </p:spPr>
        <p:txBody>
          <a:bodyPr wrap="square" lIns="0" tIns="0" rIns="0" bIns="0" rtlCol="0"/>
          <a:lstStyle/>
          <a:p>
            <a:pPr algn="ctr">
              <a:defRPr/>
            </a:pPr>
            <a:endParaRPr/>
          </a:p>
        </p:txBody>
      </p:sp>
      <p:sp>
        <p:nvSpPr>
          <p:cNvPr id="29" name="object 5"/>
          <p:cNvSpPr txBox="1"/>
          <p:nvPr/>
        </p:nvSpPr>
        <p:spPr bwMode="auto">
          <a:xfrm>
            <a:off x="1450948" y="2270096"/>
            <a:ext cx="13562352" cy="1638397"/>
          </a:xfrm>
          <a:prstGeom prst="rect">
            <a:avLst/>
          </a:prstGeom>
        </p:spPr>
        <p:txBody>
          <a:bodyPr vert="horz" wrap="square" lIns="0" tIns="12700" rIns="0" bIns="0" rtlCol="0">
            <a:spAutoFit/>
          </a:bodyPr>
          <a:lstStyle>
            <a:lvl1pPr>
              <a:defRPr sz="18700" b="1" i="0">
                <a:solidFill>
                  <a:srgbClr val="FCCD00"/>
                </a:solidFill>
                <a:latin typeface="Arial"/>
                <a:ea typeface="+mj-ea"/>
                <a:cs typeface="Arial"/>
              </a:defRPr>
            </a:lvl1pPr>
          </a:lstStyle>
          <a:p>
            <a:pPr marL="12065" marR="5080">
              <a:lnSpc>
                <a:spcPct val="150000"/>
              </a:lnSpc>
              <a:spcBef>
                <a:spcPts val="100"/>
              </a:spcBef>
              <a:defRPr/>
            </a:pPr>
            <a:r>
              <a:rPr lang="fr-FR" sz="2400" b="0" spc="-150" dirty="0">
                <a:solidFill>
                  <a:srgbClr val="2C3176"/>
                </a:solidFill>
                <a:latin typeface="Marianne Light"/>
                <a:ea typeface="Marianne Light"/>
                <a:cs typeface="Marianne Light"/>
              </a:rPr>
              <a:t>1.	</a:t>
            </a:r>
            <a:r>
              <a:rPr lang="fr-FR" sz="2400" spc="-150" dirty="0">
                <a:solidFill>
                  <a:srgbClr val="2C3176"/>
                </a:solidFill>
                <a:latin typeface="Marianne Light"/>
                <a:ea typeface="Marianne Light"/>
                <a:cs typeface="Marianne Light"/>
              </a:rPr>
              <a:t>Quelle est la part du numérique dans les émissions globales de gaz à effet de serre en 2020 ?</a:t>
            </a:r>
            <a:endParaRPr dirty="0"/>
          </a:p>
          <a:p>
            <a:pPr marL="12065" marR="5080">
              <a:lnSpc>
                <a:spcPct val="150000"/>
              </a:lnSpc>
              <a:spcBef>
                <a:spcPts val="100"/>
              </a:spcBef>
              <a:defRPr/>
            </a:pPr>
            <a:r>
              <a:rPr lang="fr-FR" sz="2400" b="0" spc="-150" dirty="0">
                <a:solidFill>
                  <a:srgbClr val="2C3176"/>
                </a:solidFill>
                <a:latin typeface="Marianne Light"/>
                <a:ea typeface="Marianne Light"/>
                <a:cs typeface="Marianne Light"/>
              </a:rPr>
              <a:t>	a)  Moins de 1%		b) 4%			c) 5,1%			d) Plus de 10%</a:t>
            </a:r>
            <a:endParaRPr dirty="0"/>
          </a:p>
          <a:p>
            <a:pPr marL="12065" marR="5080">
              <a:lnSpc>
                <a:spcPct val="150000"/>
              </a:lnSpc>
              <a:spcBef>
                <a:spcPts val="100"/>
              </a:spcBef>
              <a:defRPr/>
            </a:pPr>
            <a:endParaRPr lang="fr-FR" sz="2400" b="0" spc="-150" dirty="0">
              <a:solidFill>
                <a:srgbClr val="2C3176"/>
              </a:solidFill>
              <a:latin typeface="Marianne Light"/>
              <a:ea typeface="Marianne Light"/>
              <a:cs typeface="Marianne Light"/>
            </a:endParaRPr>
          </a:p>
        </p:txBody>
      </p:sp>
      <p:sp>
        <p:nvSpPr>
          <p:cNvPr id="30" name="object 5"/>
          <p:cNvSpPr txBox="1"/>
          <p:nvPr/>
        </p:nvSpPr>
        <p:spPr bwMode="auto">
          <a:xfrm>
            <a:off x="1450946" y="4106497"/>
            <a:ext cx="13562351" cy="1071575"/>
          </a:xfrm>
          <a:prstGeom prst="rect">
            <a:avLst/>
          </a:prstGeom>
        </p:spPr>
        <p:txBody>
          <a:bodyPr vert="horz" wrap="square" lIns="0" tIns="12700" rIns="0" bIns="0" rtlCol="0">
            <a:spAutoFit/>
          </a:bodyPr>
          <a:lstStyle>
            <a:lvl1pPr>
              <a:defRPr sz="18700" b="1" i="0">
                <a:solidFill>
                  <a:srgbClr val="FCCD00"/>
                </a:solidFill>
                <a:latin typeface="Arial"/>
                <a:ea typeface="+mj-ea"/>
                <a:cs typeface="Arial"/>
              </a:defRPr>
            </a:lvl1pPr>
          </a:lstStyle>
          <a:p>
            <a:pPr marL="12065" marR="5080">
              <a:lnSpc>
                <a:spcPct val="150000"/>
              </a:lnSpc>
              <a:spcBef>
                <a:spcPts val="100"/>
              </a:spcBef>
              <a:defRPr/>
            </a:pPr>
            <a:r>
              <a:rPr lang="fr-FR" sz="2400" b="0" spc="-150">
                <a:solidFill>
                  <a:srgbClr val="2C3176"/>
                </a:solidFill>
                <a:latin typeface="Marianne Light"/>
                <a:ea typeface="Marianne Light"/>
                <a:cs typeface="Marianne Light"/>
              </a:rPr>
              <a:t>2.	</a:t>
            </a:r>
            <a:r>
              <a:rPr lang="fr-FR" sz="2400" spc="-150">
                <a:solidFill>
                  <a:srgbClr val="2C3176"/>
                </a:solidFill>
                <a:latin typeface="Marianne Light"/>
                <a:ea typeface="Marianne Light"/>
                <a:cs typeface="Marianne Light"/>
              </a:rPr>
              <a:t>Quelle est l’évolution de la consommation d’énergie du numérique entre 2010 et 2025 ? </a:t>
            </a:r>
            <a:endParaRPr/>
          </a:p>
          <a:p>
            <a:pPr marL="12065" marR="5080">
              <a:lnSpc>
                <a:spcPct val="150000"/>
              </a:lnSpc>
              <a:spcBef>
                <a:spcPts val="100"/>
              </a:spcBef>
              <a:defRPr/>
            </a:pPr>
            <a:r>
              <a:rPr lang="fr-FR" sz="2400" b="0" spc="-150">
                <a:solidFill>
                  <a:srgbClr val="2C3176"/>
                </a:solidFill>
                <a:latin typeface="Marianne Light"/>
                <a:ea typeface="Marianne Light"/>
                <a:cs typeface="Marianne Light"/>
              </a:rPr>
              <a:t>	a) Stable			b) Multipliée par 2	c) Multipliée par 3	d) Multipliée par 5</a:t>
            </a:r>
            <a:endParaRPr/>
          </a:p>
        </p:txBody>
      </p:sp>
      <p:sp>
        <p:nvSpPr>
          <p:cNvPr id="34" name="object 5"/>
          <p:cNvSpPr txBox="1"/>
          <p:nvPr/>
        </p:nvSpPr>
        <p:spPr bwMode="auto">
          <a:xfrm>
            <a:off x="1450946" y="5796136"/>
            <a:ext cx="13804538" cy="1071575"/>
          </a:xfrm>
          <a:prstGeom prst="rect">
            <a:avLst/>
          </a:prstGeom>
        </p:spPr>
        <p:txBody>
          <a:bodyPr vert="horz" wrap="square" lIns="0" tIns="12700" rIns="0" bIns="0" rtlCol="0">
            <a:spAutoFit/>
          </a:bodyPr>
          <a:lstStyle>
            <a:defPPr>
              <a:defRPr lang="fr-FR"/>
            </a:defPPr>
            <a:lvl1pPr marL="12065" marR="5080">
              <a:lnSpc>
                <a:spcPct val="150000"/>
              </a:lnSpc>
              <a:spcBef>
                <a:spcPts val="100"/>
              </a:spcBef>
              <a:defRPr sz="2400" b="0" i="0" spc="-150">
                <a:solidFill>
                  <a:srgbClr val="2C3176"/>
                </a:solidFill>
                <a:latin typeface="Marianne Light"/>
                <a:ea typeface="Marianne Light"/>
                <a:cs typeface="Marianne Light"/>
              </a:defRPr>
            </a:lvl1pPr>
          </a:lstStyle>
          <a:p>
            <a:pPr>
              <a:defRPr/>
            </a:pPr>
            <a:r>
              <a:rPr lang="fr-FR" dirty="0"/>
              <a:t>3. 	</a:t>
            </a:r>
            <a:r>
              <a:rPr lang="fr-FR" b="1" dirty="0"/>
              <a:t>Quelle est la proportion des services numériques dans la consommation électrique française ?</a:t>
            </a:r>
            <a:endParaRPr dirty="0"/>
          </a:p>
          <a:p>
            <a:pPr>
              <a:defRPr/>
            </a:pPr>
            <a:r>
              <a:rPr lang="fr-FR" dirty="0"/>
              <a:t>	a) 8%			b) 12%			c) 16%			d)  20%</a:t>
            </a:r>
            <a:endParaRPr dirty="0"/>
          </a:p>
        </p:txBody>
      </p:sp>
      <p:sp>
        <p:nvSpPr>
          <p:cNvPr id="5" name="object 5"/>
          <p:cNvSpPr txBox="1">
            <a:spLocks noGrp="1"/>
          </p:cNvSpPr>
          <p:nvPr>
            <p:ph type="title"/>
          </p:nvPr>
        </p:nvSpPr>
        <p:spPr bwMode="auto">
          <a:xfrm>
            <a:off x="1000517" y="471574"/>
            <a:ext cx="14254967" cy="1245853"/>
          </a:xfrm>
          <a:prstGeom prst="rect">
            <a:avLst/>
          </a:prstGeom>
        </p:spPr>
        <p:txBody>
          <a:bodyPr vert="horz" wrap="square" lIns="0" tIns="14604" rIns="0" bIns="0" rtlCol="0">
            <a:spAutoFit/>
          </a:bodyPr>
          <a:lstStyle/>
          <a:p>
            <a:pPr marL="12700" defTabSz="914377">
              <a:spcBef>
                <a:spcPts val="115"/>
              </a:spcBef>
              <a:defRPr/>
            </a:pPr>
            <a:r>
              <a:rPr lang="fr-FR" sz="4000"/>
              <a:t>Quizz sur les chiffres clés de l’impact </a:t>
            </a:r>
            <a:br>
              <a:rPr lang="fr-FR" sz="4000"/>
            </a:br>
            <a:r>
              <a:rPr lang="fr-FR" sz="4000"/>
              <a:t>environnemental du numérique</a:t>
            </a:r>
            <a:endParaRPr/>
          </a:p>
        </p:txBody>
      </p:sp>
      <p:sp>
        <p:nvSpPr>
          <p:cNvPr id="19" name="TextBox 18"/>
          <p:cNvSpPr txBox="1"/>
          <p:nvPr/>
        </p:nvSpPr>
        <p:spPr bwMode="auto">
          <a:xfrm>
            <a:off x="2244752" y="7051739"/>
            <a:ext cx="12560300" cy="400110"/>
          </a:xfrm>
          <a:prstGeom prst="rect">
            <a:avLst/>
          </a:prstGeom>
          <a:noFill/>
        </p:spPr>
        <p:txBody>
          <a:bodyPr wrap="square">
            <a:spAutoFit/>
          </a:bodyPr>
          <a:lstStyle/>
          <a:p>
            <a:pPr>
              <a:defRPr/>
            </a:pPr>
            <a:r>
              <a:rPr lang="fr-FR" sz="2000" b="1" i="0" dirty="0">
                <a:solidFill>
                  <a:srgbClr val="008776"/>
                </a:solidFill>
                <a:latin typeface="-apple-system"/>
              </a:rPr>
              <a:t> Le numérique consomme 56 TWh par an en France, c’est 3% de la consommation d’énergie finale française</a:t>
            </a:r>
            <a:endParaRPr lang="en-GB" sz="2000" b="1" dirty="0">
              <a:solidFill>
                <a:srgbClr val="008776"/>
              </a:solidFill>
            </a:endParaRPr>
          </a:p>
        </p:txBody>
      </p:sp>
      <p:sp>
        <p:nvSpPr>
          <p:cNvPr id="20" name="TextBox 19"/>
          <p:cNvSpPr txBox="1"/>
          <p:nvPr/>
        </p:nvSpPr>
        <p:spPr bwMode="auto">
          <a:xfrm>
            <a:off x="2244752" y="5362100"/>
            <a:ext cx="12560300" cy="400110"/>
          </a:xfrm>
          <a:prstGeom prst="rect">
            <a:avLst/>
          </a:prstGeom>
          <a:noFill/>
        </p:spPr>
        <p:txBody>
          <a:bodyPr wrap="square">
            <a:spAutoFit/>
          </a:bodyPr>
          <a:lstStyle/>
          <a:p>
            <a:pPr>
              <a:defRPr/>
            </a:pPr>
            <a:r>
              <a:rPr lang="fr-FR" sz="2000" b="1" i="0">
                <a:solidFill>
                  <a:srgbClr val="008776"/>
                </a:solidFill>
                <a:latin typeface="-apple-system"/>
              </a:rPr>
              <a:t> La consommation d ’énergie du numérique sera multipliée par 3 entre 2010 et 2025</a:t>
            </a:r>
            <a:endParaRPr lang="en-GB" sz="2000" b="1">
              <a:solidFill>
                <a:srgbClr val="008776"/>
              </a:solidFill>
            </a:endParaRPr>
          </a:p>
        </p:txBody>
      </p:sp>
      <p:sp>
        <p:nvSpPr>
          <p:cNvPr id="22" name="TextBox 21"/>
          <p:cNvSpPr txBox="1"/>
          <p:nvPr/>
        </p:nvSpPr>
        <p:spPr bwMode="auto">
          <a:xfrm>
            <a:off x="2244752" y="3515637"/>
            <a:ext cx="12560300" cy="400110"/>
          </a:xfrm>
          <a:prstGeom prst="rect">
            <a:avLst/>
          </a:prstGeom>
          <a:noFill/>
        </p:spPr>
        <p:txBody>
          <a:bodyPr wrap="square">
            <a:spAutoFit/>
          </a:bodyPr>
          <a:lstStyle/>
          <a:p>
            <a:pPr>
              <a:defRPr/>
            </a:pPr>
            <a:r>
              <a:rPr lang="fr-FR" sz="2000" b="1" i="0">
                <a:solidFill>
                  <a:srgbClr val="008776"/>
                </a:solidFill>
                <a:latin typeface="-apple-system"/>
              </a:rPr>
              <a:t> 4% des émissions de GES,  c’est 1,5 fois plus important que le transport aérien </a:t>
            </a:r>
            <a:endParaRPr/>
          </a:p>
        </p:txBody>
      </p:sp>
      <p:sp>
        <p:nvSpPr>
          <p:cNvPr id="7" name="Rectangle: Rounded Corners 6"/>
          <p:cNvSpPr/>
          <p:nvPr/>
        </p:nvSpPr>
        <p:spPr bwMode="auto">
          <a:xfrm>
            <a:off x="5823744" y="2859634"/>
            <a:ext cx="1143000" cy="505901"/>
          </a:xfrm>
          <a:prstGeom prst="roundRect">
            <a:avLst>
              <a:gd name="adj" fmla="val 16667"/>
            </a:avLst>
          </a:prstGeom>
          <a:noFill/>
          <a:ln w="38100">
            <a:solidFill>
              <a:srgbClr val="3395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27" name="Rectangle: Rounded Corners 26"/>
          <p:cNvSpPr/>
          <p:nvPr/>
        </p:nvSpPr>
        <p:spPr bwMode="auto">
          <a:xfrm>
            <a:off x="8776072" y="4765863"/>
            <a:ext cx="2513872" cy="399976"/>
          </a:xfrm>
          <a:prstGeom prst="roundRect">
            <a:avLst>
              <a:gd name="adj" fmla="val 16667"/>
            </a:avLst>
          </a:prstGeom>
          <a:noFill/>
          <a:ln w="38100">
            <a:solidFill>
              <a:srgbClr val="3395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28" name="Rectangle: Rounded Corners 27"/>
          <p:cNvSpPr/>
          <p:nvPr/>
        </p:nvSpPr>
        <p:spPr bwMode="auto">
          <a:xfrm>
            <a:off x="4973980" y="6439882"/>
            <a:ext cx="1148806" cy="461755"/>
          </a:xfrm>
          <a:prstGeom prst="roundRect">
            <a:avLst>
              <a:gd name="adj" fmla="val 16667"/>
            </a:avLst>
          </a:prstGeom>
          <a:noFill/>
          <a:ln w="38100">
            <a:solidFill>
              <a:srgbClr val="3395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23" name="TextBox 22"/>
          <p:cNvSpPr txBox="1"/>
          <p:nvPr/>
        </p:nvSpPr>
        <p:spPr bwMode="auto">
          <a:xfrm>
            <a:off x="11728400" y="7463366"/>
            <a:ext cx="3424935" cy="307777"/>
          </a:xfrm>
          <a:prstGeom prst="rect">
            <a:avLst/>
          </a:prstGeom>
          <a:noFill/>
        </p:spPr>
        <p:txBody>
          <a:bodyPr wrap="square">
            <a:spAutoFit/>
          </a:bodyPr>
          <a:lstStyle/>
          <a:p>
            <a:pPr>
              <a:defRPr/>
            </a:pPr>
            <a:r>
              <a:rPr lang="fr-FR" sz="1400" i="1">
                <a:solidFill>
                  <a:srgbClr val="2C3176"/>
                </a:solidFill>
                <a:latin typeface="-apple-system"/>
              </a:rPr>
              <a:t>Sources : The Shift Project (1,2,3)</a:t>
            </a:r>
            <a:endParaRPr lang="en-GB" sz="1400" i="1">
              <a:solidFill>
                <a:srgbClr val="2C3176"/>
              </a:solidFill>
            </a:endParaRPr>
          </a:p>
        </p:txBody>
      </p:sp>
      <p:sp>
        <p:nvSpPr>
          <p:cNvPr id="24" name="TextBox 23"/>
          <p:cNvSpPr txBox="1"/>
          <p:nvPr/>
        </p:nvSpPr>
        <p:spPr bwMode="auto">
          <a:xfrm>
            <a:off x="3314053" y="8078452"/>
            <a:ext cx="9627893" cy="866036"/>
          </a:xfrm>
          <a:prstGeom prst="roundRect">
            <a:avLst>
              <a:gd name="adj" fmla="val 16667"/>
            </a:avLst>
          </a:prstGeom>
          <a:solidFill>
            <a:srgbClr val="FFFDF3"/>
          </a:solidFill>
          <a:ln w="12700">
            <a:solidFill>
              <a:srgbClr val="274084"/>
            </a:solidFill>
            <a:prstDash val="dashDot"/>
          </a:ln>
        </p:spPr>
        <p:txBody>
          <a:bodyPr vert="horz" wrap="square" lIns="91440" tIns="360000" rIns="91440" bIns="45720" rtlCol="0" anchor="ctr" anchorCtr="0">
            <a:noAutofit/>
          </a:bodyPr>
          <a:lstStyle/>
          <a:p>
            <a:pPr algn="ctr">
              <a:defRPr/>
            </a:pPr>
            <a:r>
              <a:rPr lang="fr-FR" b="1" i="1">
                <a:latin typeface="Marianne"/>
              </a:rPr>
              <a:t>En séance, les animations PowerPoint de cette diapositive permettent de montrer d’abord la question puis de faire apparaître la réponse dans un second temps</a:t>
            </a:r>
            <a:endParaRPr/>
          </a:p>
          <a:p>
            <a:pPr algn="ctr">
              <a:defRPr/>
            </a:pPr>
            <a:endParaRPr lang="fr-FR" b="1" i="1">
              <a:latin typeface="Marian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Personnalisé 1">
    <a:dk1>
      <a:sysClr val="windowText" lastClr="000000"/>
    </a:dk1>
    <a:lt1>
      <a:srgbClr val="FFFFFF"/>
    </a:lt1>
    <a:dk2>
      <a:srgbClr val="2B143D"/>
    </a:dk2>
    <a:lt2>
      <a:srgbClr val="ECECEC"/>
    </a:lt2>
    <a:accent1>
      <a:srgbClr val="0070AD"/>
    </a:accent1>
    <a:accent2>
      <a:srgbClr val="12ABDB"/>
    </a:accent2>
    <a:accent3>
      <a:srgbClr val="2B143D"/>
    </a:accent3>
    <a:accent4>
      <a:srgbClr val="FF304C"/>
    </a:accent4>
    <a:accent5>
      <a:srgbClr val="95E616"/>
    </a:accent5>
    <a:accent6>
      <a:srgbClr val="00C37B"/>
    </a:accent6>
    <a:hlink>
      <a:srgbClr val="88D5ED"/>
    </a:hlink>
    <a:folHlink>
      <a:srgbClr val="7E39BA"/>
    </a:folHlink>
  </a:clrScheme>
  <a:fontScheme name="Capgemini Fonts">
    <a:majorFont>
      <a:latin typeface="Ubuntu"/>
      <a:ea typeface="Arial"/>
      <a:cs typeface="Arial"/>
    </a:majorFont>
    <a:minorFont>
      <a:latin typeface="Ubuntu"/>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6</TotalTime>
  <Words>4274</Words>
  <Application>Microsoft Office PowerPoint</Application>
  <DocSecurity>0</DocSecurity>
  <PresentationFormat>Personnalisé</PresentationFormat>
  <Paragraphs>552</Paragraphs>
  <Slides>37</Slides>
  <Notes>2</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37</vt:i4>
      </vt:variant>
    </vt:vector>
  </HeadingPairs>
  <TitlesOfParts>
    <vt:vector size="52" baseType="lpstr">
      <vt:lpstr>-apple-system</vt:lpstr>
      <vt:lpstr>Arial</vt:lpstr>
      <vt:lpstr>Calibri</vt:lpstr>
      <vt:lpstr>Lato Light</vt:lpstr>
      <vt:lpstr>Lato Regular</vt:lpstr>
      <vt:lpstr>Marianne</vt:lpstr>
      <vt:lpstr>Marianne ExtraBold</vt:lpstr>
      <vt:lpstr>Marianne Light</vt:lpstr>
      <vt:lpstr>Montserrat</vt:lpstr>
      <vt:lpstr>Times New Roman</vt:lpstr>
      <vt:lpstr>Ubuntu</vt:lpstr>
      <vt:lpstr>Ubuntu Medium</vt:lpstr>
      <vt:lpstr>Verdana</vt:lpstr>
      <vt:lpstr>Wingdings</vt:lpstr>
      <vt:lpstr>Office Theme</vt:lpstr>
      <vt:lpstr>Présentation PowerPoint</vt:lpstr>
      <vt:lpstr>Présentation PowerPoint</vt:lpstr>
      <vt:lpstr>Comité de pilotage</vt:lpstr>
      <vt:lpstr>Présentation PowerPoint</vt:lpstr>
      <vt:lpstr>Mot d’introduction </vt:lpstr>
      <vt:lpstr>Présentation PowerPoint</vt:lpstr>
      <vt:lpstr>Tour de table</vt:lpstr>
      <vt:lpstr>Introduction au Numérique responsable</vt:lpstr>
      <vt:lpstr>Quizz sur les chiffres clés de l’impact  environnemental du numérique</vt:lpstr>
      <vt:lpstr>Présentation de la démarche</vt:lpstr>
      <vt:lpstr>Les territoires ont un rôle clé dans la  réduction de l’empreinte environnementale du numérique</vt:lpstr>
      <vt:lpstr> Elaborer une feuille de route pour notre collectivité </vt:lpstr>
      <vt:lpstr>Périmètre de la démarche</vt:lpstr>
      <vt:lpstr>Déroulé et activités de la démarche</vt:lpstr>
      <vt:lpstr>Planning prévisionnel type</vt:lpstr>
      <vt:lpstr>Zoom sur la phase de diagnostic  de maturité</vt:lpstr>
      <vt:lpstr>1) Analyse documentaire</vt:lpstr>
      <vt:lpstr>Présentation de l’outil de diagnostic</vt:lpstr>
      <vt:lpstr>Présentation de l’outil de diagnostic</vt:lpstr>
      <vt:lpstr>2) Entretiens de diagnostic</vt:lpstr>
      <vt:lpstr>3) Inventaire quantitatif flash</vt:lpstr>
      <vt:lpstr>Notre prochain rendez-vous collectif</vt:lpstr>
      <vt:lpstr>Echange autour du Numérique responsable</vt:lpstr>
      <vt:lpstr>Présentation PowerPoint</vt:lpstr>
      <vt:lpstr>L’impact environnemental du numérique est déjà  important et devrait augmenter drastiquement</vt:lpstr>
      <vt:lpstr>Introduction au Numérique responsable</vt:lpstr>
      <vt:lpstr>La DSI au cœur des impacts  environnementaux du numérique </vt:lpstr>
      <vt:lpstr>Les 7 dimensions du Numérique Responsable abordées au cours de cette démarche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PPT ANCT</dc:title>
  <dc:subject/>
  <dc:creator>ANCT</dc:creator>
  <cp:keywords/>
  <dc:description/>
  <cp:lastModifiedBy>GODEFROY Nathan</cp:lastModifiedBy>
  <cp:revision>5</cp:revision>
  <dcterms:created xsi:type="dcterms:W3CDTF">2022-09-01T08:45:33Z</dcterms:created>
  <dcterms:modified xsi:type="dcterms:W3CDTF">2024-03-21T11:08:03Z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2022-09-01T00:00:00Z</vt:filetime>
  </property>
  <property fmtid="{D5CDD505-2E9C-101B-9397-08002B2CF9AE}" pid="3" name="Creator">
    <vt:lpwstr>Adobe Illustrator 25.0 (Macintosh)</vt:lpwstr>
  </property>
  <property fmtid="{D5CDD505-2E9C-101B-9397-08002B2CF9AE}" pid="4" name="LastSaved">
    <vt:filetime>2022-09-01T00:00:00Z</vt:filetime>
  </property>
  <property fmtid="{D5CDD505-2E9C-101B-9397-08002B2CF9AE}" pid="5" name="ContentTypeId">
    <vt:lpwstr>0x01010069ABF071EC5FD74EA0222A382BA34C08</vt:lpwstr>
  </property>
  <property fmtid="{D5CDD505-2E9C-101B-9397-08002B2CF9AE}" pid="6" name="MediaServiceImageTags">
    <vt:lpwstr/>
  </property>
</Properties>
</file>