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9" r:id="rId4"/>
  </p:sldMasterIdLst>
  <p:notesMasterIdLst>
    <p:notesMasterId r:id="rId12"/>
  </p:notesMasterIdLst>
  <p:sldIdLst>
    <p:sldId id="277" r:id="rId5"/>
    <p:sldId id="2147471975" r:id="rId6"/>
    <p:sldId id="278" r:id="rId7"/>
    <p:sldId id="2147373647" r:id="rId8"/>
    <p:sldId id="270" r:id="rId9"/>
    <p:sldId id="2147229554" r:id="rId10"/>
    <p:sldId id="214747197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buntu" panose="020B0604020202020204" charset="0"/>
      <p:regular r:id="rId17"/>
      <p:bold r:id="rId18"/>
      <p:italic r:id="rId19"/>
      <p:boldItalic r:id="rId20"/>
    </p:embeddedFont>
    <p:embeddedFont>
      <p:font typeface="Ubuntu Medium" panose="020B060403060203020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pport atelier fiches actions" id="{5EA501F6-40E9-44B5-B56D-4727EB3E0243}">
          <p14:sldIdLst>
            <p14:sldId id="277"/>
            <p14:sldId id="2147471975"/>
            <p14:sldId id="278"/>
            <p14:sldId id="2147373647"/>
            <p14:sldId id="270"/>
            <p14:sldId id="2147229554"/>
            <p14:sldId id="21474719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9E"/>
    <a:srgbClr val="FCCD00"/>
    <a:srgbClr val="E9EBF5"/>
    <a:srgbClr val="009EC4"/>
    <a:srgbClr val="008372"/>
    <a:srgbClr val="FFFFFF"/>
    <a:srgbClr val="2C3176"/>
    <a:srgbClr val="284289"/>
    <a:srgbClr val="4472C4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EE134-30E8-4430-BBCF-DE7320FA34CE}" v="14" dt="2023-12-12T16:16:25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9D69D-7B49-4920-A62C-F47F3953D3F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C5E9-6724-4225-8E56-B140980529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553-3E12-43A2-B8C8-20CBAD40D9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D42-C59B-4049-9A6B-29D622C4FE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8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5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0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158283"/>
          </a:xfrm>
        </p:spPr>
        <p:txBody>
          <a:bodyPr lIns="0" tIns="0" rIns="0" bIns="0"/>
          <a:lstStyle>
            <a:lvl1pPr>
              <a:defRPr sz="14025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01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158283"/>
          </a:xfrm>
        </p:spPr>
        <p:txBody>
          <a:bodyPr lIns="0" tIns="0" rIns="0" bIns="0"/>
          <a:lstStyle>
            <a:lvl1pPr>
              <a:defRPr sz="14025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4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158283"/>
          </a:xfrm>
        </p:spPr>
        <p:txBody>
          <a:bodyPr lIns="0" tIns="0" rIns="0" bIns="0"/>
          <a:lstStyle>
            <a:lvl1pPr>
              <a:defRPr sz="14025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4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34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0724D82D-6F80-473F-B921-64D4711D2354}"/>
              </a:ext>
            </a:extLst>
          </p:cNvPr>
          <p:cNvSpPr/>
          <p:nvPr userDrawn="1"/>
        </p:nvSpPr>
        <p:spPr>
          <a:xfrm>
            <a:off x="10089423" y="0"/>
            <a:ext cx="2102644" cy="2182654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CC61041-804D-4CF4-B5CC-9800217099E3}"/>
              </a:ext>
            </a:extLst>
          </p:cNvPr>
          <p:cNvSpPr/>
          <p:nvPr userDrawn="1"/>
        </p:nvSpPr>
        <p:spPr>
          <a:xfrm>
            <a:off x="0" y="4744052"/>
            <a:ext cx="2137410" cy="2114074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994291-4A71-45D4-A9DD-4C6FD3370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88" y="353681"/>
            <a:ext cx="10691225" cy="507831"/>
          </a:xfrm>
        </p:spPr>
        <p:txBody>
          <a:bodyPr/>
          <a:lstStyle>
            <a:lvl1pPr algn="ctr">
              <a:defRPr lang="fr-FR" sz="33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171379-E035-0E0B-BB7E-2CB46DA4C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6" y="277019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BC6E1-EDFD-4214-BCA0-B2D67724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E5CF41-D3DA-43BB-9900-BE768F885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EDB592-9811-4EE8-8784-BA0DCF4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2A032-E2C5-4ABA-B453-3F32B902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F28A6-0031-417D-8527-DF1B0D92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6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lesbases.anct.gouv.fr/collections/boite-a-outils-numerique-responsab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389946" y="1814878"/>
            <a:ext cx="2181650" cy="2085242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ZoneTexte 11"/>
          <p:cNvSpPr txBox="1"/>
          <p:nvPr/>
        </p:nvSpPr>
        <p:spPr>
          <a:xfrm>
            <a:off x="3030415" y="3244361"/>
            <a:ext cx="7351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59E"/>
                </a:solidFill>
                <a:latin typeface="Marianne ExtraBold" charset="0"/>
                <a:ea typeface="Marianne ExtraBold" charset="0"/>
                <a:cs typeface="Marianne ExtraBold" charset="0"/>
              </a:rPr>
              <a:t>MODELE</a:t>
            </a:r>
            <a:r>
              <a:rPr lang="fr-FR" sz="36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 - Support de réunion</a:t>
            </a:r>
          </a:p>
          <a:p>
            <a:r>
              <a:rPr lang="fr-FR" sz="30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Echanges sur les fiches actions</a:t>
            </a:r>
          </a:p>
        </p:txBody>
      </p:sp>
      <p:sp>
        <p:nvSpPr>
          <p:cNvPr id="14" name="object 4"/>
          <p:cNvSpPr/>
          <p:nvPr/>
        </p:nvSpPr>
        <p:spPr>
          <a:xfrm>
            <a:off x="10254104" y="310711"/>
            <a:ext cx="1651159" cy="1578293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438150" y="5886450"/>
            <a:ext cx="716042" cy="684859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56717" y="5311354"/>
            <a:ext cx="1397975" cy="183505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CADFD9-4121-4AE7-95D6-5D163301F9AF}"/>
              </a:ext>
            </a:extLst>
          </p:cNvPr>
          <p:cNvSpPr txBox="1"/>
          <p:nvPr/>
        </p:nvSpPr>
        <p:spPr>
          <a:xfrm>
            <a:off x="1298263" y="5447172"/>
            <a:ext cx="9083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Ce support a été produit par l’ANCT lors de l’expérimentation lancée en novembre 2022 pour accompagner 6 collectivités territoriales pilotes dans l’élaboration de leur stratégie Numérique responsable. Il a ensuite été mis à jour à base des retours d’expérience des 18 collectivités territoriales ayant participé à la Vague 1, qui s’est déroulée entre septembre et décembre 2023.</a:t>
            </a:r>
          </a:p>
          <a:p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est mis à disposition de tous les acteurs en libre-accès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  <a:hlinkClick r:id="rId4"/>
              </a:rPr>
              <a:t>dans la boîte à outils Numérique responsable de l’ANCT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pour servir de modèle.</a:t>
            </a:r>
          </a:p>
          <a:p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peut donc être repris, modifié, complété.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</a:rPr>
              <a:t>La typographie Marianne® est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réservée aux administrations publiques.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52B294-C7FF-6F39-8905-DB8EAA4A5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5"/>
          <a:stretch/>
        </p:blipFill>
        <p:spPr bwMode="auto">
          <a:xfrm>
            <a:off x="299759" y="382255"/>
            <a:ext cx="4259629" cy="125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0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241691" y="554901"/>
            <a:ext cx="965490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pPr defTabSz="685800"/>
            <a:r>
              <a:rPr lang="fr-FR" sz="3000"/>
              <a:t>Mode d’emploi du présent document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96A0C-F55E-4B88-A723-B9E1E3B11F66}"/>
              </a:ext>
            </a:extLst>
          </p:cNvPr>
          <p:cNvSpPr txBox="1">
            <a:spLocks/>
          </p:cNvSpPr>
          <p:nvPr/>
        </p:nvSpPr>
        <p:spPr>
          <a:xfrm>
            <a:off x="2929935" y="2376607"/>
            <a:ext cx="6507575" cy="649527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 i="1">
                <a:solidFill>
                  <a:prstClr val="black"/>
                </a:solidFill>
                <a:latin typeface="Marianne" panose="020B0604020202020204"/>
              </a:rPr>
              <a:t>Recommandation / Explication</a:t>
            </a:r>
          </a:p>
          <a:p>
            <a:pPr algn="ctr" defTabSz="685800"/>
            <a:endParaRPr lang="fr-FR" sz="1500" b="1" i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835FA-D2BB-4946-9206-F218601EDE69}"/>
              </a:ext>
            </a:extLst>
          </p:cNvPr>
          <p:cNvSpPr txBox="1">
            <a:spLocks/>
          </p:cNvSpPr>
          <p:nvPr/>
        </p:nvSpPr>
        <p:spPr>
          <a:xfrm>
            <a:off x="2929935" y="1446019"/>
            <a:ext cx="6507575" cy="649528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>
                <a:solidFill>
                  <a:prstClr val="black"/>
                </a:solidFill>
                <a:latin typeface="Marianne" panose="020B0604020202020204"/>
              </a:rPr>
              <a:t>Les encadrés comme ci-dessous donnent des éléments d’explication et ont vocation à être supprimés lors de la diffusion de ce support 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E6730-B3F2-46D6-B337-CB1BBB50B199}"/>
              </a:ext>
            </a:extLst>
          </p:cNvPr>
          <p:cNvSpPr txBox="1">
            <a:spLocks/>
          </p:cNvSpPr>
          <p:nvPr/>
        </p:nvSpPr>
        <p:spPr>
          <a:xfrm>
            <a:off x="2929935" y="3505834"/>
            <a:ext cx="6507575" cy="801724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>
                <a:solidFill>
                  <a:prstClr val="black"/>
                </a:solidFill>
                <a:latin typeface="Marianne" panose="020B0604020202020204"/>
              </a:rPr>
              <a:t>Les zones surlignées en jaune accompagnées de cette icône sont des champs à modifier par vos soins :</a:t>
            </a:r>
          </a:p>
          <a:p>
            <a:pPr algn="ctr" defTabSz="685800"/>
            <a:endParaRPr lang="fr-FR" sz="1500" b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FBE320-3006-4870-95E8-91AD5AEC8FA3}"/>
              </a:ext>
            </a:extLst>
          </p:cNvPr>
          <p:cNvSpPr txBox="1">
            <a:spLocks/>
          </p:cNvSpPr>
          <p:nvPr/>
        </p:nvSpPr>
        <p:spPr>
          <a:xfrm>
            <a:off x="2929935" y="4452456"/>
            <a:ext cx="6507575" cy="457201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Champs à modifier</a:t>
            </a:r>
          </a:p>
          <a:p>
            <a:pPr algn="ctr" defTabSz="685800"/>
            <a:endParaRPr lang="fr-FR" sz="1500" b="1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pic>
        <p:nvPicPr>
          <p:cNvPr id="1026" name="Picture 2" descr="Pencil ">
            <a:extLst>
              <a:ext uri="{FF2B5EF4-FFF2-40B4-BE49-F238E27FC236}">
                <a16:creationId xmlns:a16="http://schemas.microsoft.com/office/drawing/2014/main" id="{C0CA245F-4AA9-4C98-8DE4-53420050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5245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273625" y="5605337"/>
            <a:ext cx="9654909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 defTabSz="685800">
              <a:spcBef>
                <a:spcPts val="86"/>
              </a:spcBef>
            </a:pPr>
            <a:r>
              <a:rPr lang="fr-FR" sz="1800" kern="0" spc="-56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1028" name="Picture 4" descr="Attention ">
            <a:extLst>
              <a:ext uri="{FF2B5EF4-FFF2-40B4-BE49-F238E27FC236}">
                <a16:creationId xmlns:a16="http://schemas.microsoft.com/office/drawing/2014/main" id="{5630D6E6-EB35-4200-8D6F-90E6CEAB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89" y="5491224"/>
            <a:ext cx="413515" cy="4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ttention ">
            <a:extLst>
              <a:ext uri="{FF2B5EF4-FFF2-40B4-BE49-F238E27FC236}">
                <a16:creationId xmlns:a16="http://schemas.microsoft.com/office/drawing/2014/main" id="{717127CC-A97B-423D-BECF-B67902C9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69" y="5532460"/>
            <a:ext cx="413515" cy="4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1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3658" y="6052864"/>
            <a:ext cx="295275" cy="282416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5" name="object 15"/>
          <p:cNvGrpSpPr/>
          <p:nvPr/>
        </p:nvGrpSpPr>
        <p:grpSpPr>
          <a:xfrm rot="5400000">
            <a:off x="10865272" y="314801"/>
            <a:ext cx="977265" cy="1033463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6711" y="1959489"/>
            <a:ext cx="7917614" cy="167161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13423" algn="ctr">
              <a:lnSpc>
                <a:spcPct val="100000"/>
              </a:lnSpc>
              <a:spcBef>
                <a:spcPts val="75"/>
              </a:spcBef>
            </a:pPr>
            <a:r>
              <a:rPr lang="fr-FR" sz="5400" spc="25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Echanges sur les fiches actions</a:t>
            </a:r>
            <a:endParaRPr sz="5400" spc="251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30" name="ZoneTexte 20">
            <a:extLst>
              <a:ext uri="{FF2B5EF4-FFF2-40B4-BE49-F238E27FC236}">
                <a16:creationId xmlns:a16="http://schemas.microsoft.com/office/drawing/2014/main" id="{EFE9652D-9CD9-4E3E-A348-97E470F8BFA5}"/>
              </a:ext>
            </a:extLst>
          </p:cNvPr>
          <p:cNvSpPr txBox="1"/>
          <p:nvPr/>
        </p:nvSpPr>
        <p:spPr>
          <a:xfrm>
            <a:off x="1010292" y="536307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Date</a:t>
            </a:r>
          </a:p>
          <a:p>
            <a:r>
              <a:rPr lang="fr-FR" sz="24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Logo collectivité territoriale</a:t>
            </a:r>
          </a:p>
        </p:txBody>
      </p:sp>
      <p:pic>
        <p:nvPicPr>
          <p:cNvPr id="31" name="Picture 2" descr="Pencil ">
            <a:extLst>
              <a:ext uri="{FF2B5EF4-FFF2-40B4-BE49-F238E27FC236}">
                <a16:creationId xmlns:a16="http://schemas.microsoft.com/office/drawing/2014/main" id="{BF84ED9A-2483-46F8-B101-39E400B1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18" y="565862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D89CCA-19FD-481E-B8F6-9B0F4A55FC8C}"/>
              </a:ext>
            </a:extLst>
          </p:cNvPr>
          <p:cNvSpPr/>
          <p:nvPr/>
        </p:nvSpPr>
        <p:spPr>
          <a:xfrm>
            <a:off x="1936711" y="3737387"/>
            <a:ext cx="8382000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3176"/>
              </a:solidFill>
            </a:endParaRP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E9030406-DD76-4249-B1B5-DD205911380E}"/>
              </a:ext>
            </a:extLst>
          </p:cNvPr>
          <p:cNvSpPr txBox="1"/>
          <p:nvPr/>
        </p:nvSpPr>
        <p:spPr>
          <a:xfrm>
            <a:off x="2241511" y="3917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Démarche Numérique responsable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320CC4-F5D7-03D0-4965-EE9AF0EEB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6" y="277019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FADFB058-76AB-4488-8B97-04D69C4E0144}"/>
              </a:ext>
            </a:extLst>
          </p:cNvPr>
          <p:cNvSpPr txBox="1">
            <a:spLocks/>
          </p:cNvSpPr>
          <p:nvPr/>
        </p:nvSpPr>
        <p:spPr>
          <a:xfrm>
            <a:off x="1291385" y="203392"/>
            <a:ext cx="924409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sz="3000"/>
              <a:t>Planning de la démarche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0A6F2B0-2A4D-4F95-BBAA-A00ECE916AC2}"/>
              </a:ext>
            </a:extLst>
          </p:cNvPr>
          <p:cNvGraphicFramePr>
            <a:graphicFrameLocks noGrp="1"/>
          </p:cNvGraphicFramePr>
          <p:nvPr/>
        </p:nvGraphicFramePr>
        <p:xfrm>
          <a:off x="326157" y="1712499"/>
          <a:ext cx="11095392" cy="2919146"/>
        </p:xfrm>
        <a:graphic>
          <a:graphicData uri="http://schemas.openxmlformats.org/drawingml/2006/table">
            <a:tbl>
              <a:tblPr/>
              <a:tblGrid>
                <a:gridCol w="184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3321849472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4998872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09668003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4502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95189"/>
                  </a:ext>
                </a:extLst>
              </a:tr>
              <a:tr h="2444644">
                <a:tc>
                  <a:txBody>
                    <a:bodyPr/>
                    <a:lstStyle/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1536"/>
                  </a:ext>
                </a:extLst>
              </a:tr>
            </a:tbl>
          </a:graphicData>
        </a:graphic>
      </p:graphicFrame>
      <p:sp>
        <p:nvSpPr>
          <p:cNvPr id="15" name="Titre 5">
            <a:extLst>
              <a:ext uri="{FF2B5EF4-FFF2-40B4-BE49-F238E27FC236}">
                <a16:creationId xmlns:a16="http://schemas.microsoft.com/office/drawing/2014/main" id="{C58A395A-CF7A-40B7-BAE5-EB834E832D81}"/>
              </a:ext>
            </a:extLst>
          </p:cNvPr>
          <p:cNvSpPr txBox="1">
            <a:spLocks/>
          </p:cNvSpPr>
          <p:nvPr/>
        </p:nvSpPr>
        <p:spPr>
          <a:xfrm>
            <a:off x="1096608" y="2909237"/>
            <a:ext cx="7631212" cy="270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fr-FR" sz="1950">
              <a:solidFill>
                <a:srgbClr val="272936"/>
              </a:solidFill>
              <a:latin typeface="Ubuntu Medium"/>
            </a:endParaRPr>
          </a:p>
        </p:txBody>
      </p:sp>
      <p:sp>
        <p:nvSpPr>
          <p:cNvPr id="17" name="Étoile : 5 branches 121">
            <a:extLst>
              <a:ext uri="{FF2B5EF4-FFF2-40B4-BE49-F238E27FC236}">
                <a16:creationId xmlns:a16="http://schemas.microsoft.com/office/drawing/2014/main" id="{D0FB0C1F-0137-4DE4-87C8-7FFD127F6D03}"/>
              </a:ext>
            </a:extLst>
          </p:cNvPr>
          <p:cNvSpPr>
            <a:spLocks noChangeAspect="1"/>
          </p:cNvSpPr>
          <p:nvPr/>
        </p:nvSpPr>
        <p:spPr>
          <a:xfrm>
            <a:off x="1151369" y="4856786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900" kern="0">
              <a:solidFill>
                <a:srgbClr val="4D4F53"/>
              </a:solidFill>
              <a:latin typeface="Marianne"/>
              <a:ea typeface="Verdana" panose="020B0604030504040204" pitchFamily="34" charset="0"/>
            </a:endParaRPr>
          </a:p>
        </p:txBody>
      </p:sp>
      <p:sp>
        <p:nvSpPr>
          <p:cNvPr id="19" name="ZoneTexte 125">
            <a:extLst>
              <a:ext uri="{FF2B5EF4-FFF2-40B4-BE49-F238E27FC236}">
                <a16:creationId xmlns:a16="http://schemas.microsoft.com/office/drawing/2014/main" id="{A4A5F635-6F93-4783-B8AF-B3EC9E17AE13}"/>
              </a:ext>
            </a:extLst>
          </p:cNvPr>
          <p:cNvSpPr txBox="1"/>
          <p:nvPr/>
        </p:nvSpPr>
        <p:spPr>
          <a:xfrm>
            <a:off x="1315668" y="4820411"/>
            <a:ext cx="1818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Point hebdomadaire de suivi</a:t>
            </a:r>
          </a:p>
        </p:txBody>
      </p:sp>
      <p:sp>
        <p:nvSpPr>
          <p:cNvPr id="21" name="Flèche : pentagone 107">
            <a:extLst>
              <a:ext uri="{FF2B5EF4-FFF2-40B4-BE49-F238E27FC236}">
                <a16:creationId xmlns:a16="http://schemas.microsoft.com/office/drawing/2014/main" id="{A81A8672-A6C7-40B9-86F7-3E9BE128D912}"/>
              </a:ext>
            </a:extLst>
          </p:cNvPr>
          <p:cNvSpPr/>
          <p:nvPr/>
        </p:nvSpPr>
        <p:spPr>
          <a:xfrm>
            <a:off x="381145" y="2400293"/>
            <a:ext cx="5120790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de diagnostic de maturité</a:t>
            </a:r>
            <a:endParaRPr lang="fr-FR" sz="1050" kern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23" name="Étoile : 5 branches 121">
            <a:extLst>
              <a:ext uri="{FF2B5EF4-FFF2-40B4-BE49-F238E27FC236}">
                <a16:creationId xmlns:a16="http://schemas.microsoft.com/office/drawing/2014/main" id="{2738D20C-64AA-4DD0-B480-1E3A65BF7F1E}"/>
              </a:ext>
            </a:extLst>
          </p:cNvPr>
          <p:cNvSpPr>
            <a:spLocks noChangeAspect="1"/>
          </p:cNvSpPr>
          <p:nvPr/>
        </p:nvSpPr>
        <p:spPr>
          <a:xfrm>
            <a:off x="50021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438F-B240-4A79-B5CA-C0FE3887024A}"/>
              </a:ext>
            </a:extLst>
          </p:cNvPr>
          <p:cNvSpPr/>
          <p:nvPr/>
        </p:nvSpPr>
        <p:spPr>
          <a:xfrm>
            <a:off x="3506888" y="3838452"/>
            <a:ext cx="1163295" cy="356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id="{21D3E015-0436-4688-9CA5-B34EE1436D26}"/>
              </a:ext>
            </a:extLst>
          </p:cNvPr>
          <p:cNvSpPr/>
          <p:nvPr/>
        </p:nvSpPr>
        <p:spPr>
          <a:xfrm>
            <a:off x="6928546" y="1474245"/>
            <a:ext cx="154259" cy="140018"/>
          </a:xfrm>
          <a:custGeom>
            <a:avLst/>
            <a:gdLst/>
            <a:ahLst/>
            <a:cxnLst/>
            <a:rect l="l" t="t" r="r" b="b"/>
            <a:pathLst>
              <a:path w="281940" h="248919">
                <a:moveTo>
                  <a:pt x="281940" y="0"/>
                </a:moveTo>
                <a:lnTo>
                  <a:pt x="140969" y="248412"/>
                </a:lnTo>
                <a:lnTo>
                  <a:pt x="0" y="0"/>
                </a:lnTo>
                <a:lnTo>
                  <a:pt x="281940" y="0"/>
                </a:lnTo>
                <a:close/>
              </a:path>
            </a:pathLst>
          </a:custGeom>
          <a:solidFill>
            <a:srgbClr val="92D050"/>
          </a:solidFill>
          <a:ln w="12191">
            <a:solidFill>
              <a:srgbClr val="2A0A3D"/>
            </a:solidFill>
          </a:ln>
        </p:spPr>
        <p:txBody>
          <a:bodyPr wrap="square" lIns="0" tIns="0" rIns="0" bIns="0" rtlCol="0"/>
          <a:lstStyle/>
          <a:p>
            <a:pPr defTabSz="514350"/>
            <a:endParaRPr sz="1013">
              <a:solidFill>
                <a:prstClr val="black"/>
              </a:solidFill>
              <a:latin typeface="Ubuntu"/>
            </a:endParaRP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E46BBE25-1D9A-49E6-90C0-EBA468ED3B3D}"/>
              </a:ext>
            </a:extLst>
          </p:cNvPr>
          <p:cNvSpPr txBox="1"/>
          <p:nvPr/>
        </p:nvSpPr>
        <p:spPr>
          <a:xfrm>
            <a:off x="6263516" y="1182403"/>
            <a:ext cx="1572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fr-FR" sz="1200" b="1">
                <a:solidFill>
                  <a:schemeClr val="accent3"/>
                </a:solidFill>
                <a:latin typeface="Ubuntu"/>
              </a:rPr>
              <a:t>Nous sommes ici ! </a:t>
            </a:r>
          </a:p>
        </p:txBody>
      </p:sp>
      <p:sp>
        <p:nvSpPr>
          <p:cNvPr id="30" name="Flèche : pentagone 107">
            <a:extLst>
              <a:ext uri="{FF2B5EF4-FFF2-40B4-BE49-F238E27FC236}">
                <a16:creationId xmlns:a16="http://schemas.microsoft.com/office/drawing/2014/main" id="{03FA06E8-B9B2-46D5-AAD6-C853790BEC00}"/>
              </a:ext>
            </a:extLst>
          </p:cNvPr>
          <p:cNvSpPr/>
          <p:nvPr/>
        </p:nvSpPr>
        <p:spPr>
          <a:xfrm>
            <a:off x="5930861" y="2400293"/>
            <a:ext cx="5490688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d’élaboration de la feuille de route (FDR) Numérique responsable</a:t>
            </a:r>
            <a:endParaRPr lang="fr-FR" sz="1050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31" name="Étoile : 5 branches 121">
            <a:extLst>
              <a:ext uri="{FF2B5EF4-FFF2-40B4-BE49-F238E27FC236}">
                <a16:creationId xmlns:a16="http://schemas.microsoft.com/office/drawing/2014/main" id="{9B29E3CC-905F-470C-A4A5-B0E644517CB8}"/>
              </a:ext>
            </a:extLst>
          </p:cNvPr>
          <p:cNvSpPr>
            <a:spLocks noChangeAspect="1"/>
          </p:cNvSpPr>
          <p:nvPr/>
        </p:nvSpPr>
        <p:spPr>
          <a:xfrm>
            <a:off x="925314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2" name="Étoile : 5 branches 121">
            <a:extLst>
              <a:ext uri="{FF2B5EF4-FFF2-40B4-BE49-F238E27FC236}">
                <a16:creationId xmlns:a16="http://schemas.microsoft.com/office/drawing/2014/main" id="{5C7DDB24-BB92-4C8A-B5A0-E9F9B4662400}"/>
              </a:ext>
            </a:extLst>
          </p:cNvPr>
          <p:cNvSpPr>
            <a:spLocks noChangeAspect="1"/>
          </p:cNvSpPr>
          <p:nvPr/>
        </p:nvSpPr>
        <p:spPr>
          <a:xfrm>
            <a:off x="1350418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3" name="Étoile : 5 branches 121">
            <a:extLst>
              <a:ext uri="{FF2B5EF4-FFF2-40B4-BE49-F238E27FC236}">
                <a16:creationId xmlns:a16="http://schemas.microsoft.com/office/drawing/2014/main" id="{75C83D21-9AC4-4B29-B520-A812B2DCC548}"/>
              </a:ext>
            </a:extLst>
          </p:cNvPr>
          <p:cNvSpPr>
            <a:spLocks noChangeAspect="1"/>
          </p:cNvSpPr>
          <p:nvPr/>
        </p:nvSpPr>
        <p:spPr>
          <a:xfrm>
            <a:off x="1775521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5" name="Triangle 52">
            <a:extLst>
              <a:ext uri="{FF2B5EF4-FFF2-40B4-BE49-F238E27FC236}">
                <a16:creationId xmlns:a16="http://schemas.microsoft.com/office/drawing/2014/main" id="{3EFB8C07-76FE-442E-990D-0AED7178E547}"/>
              </a:ext>
            </a:extLst>
          </p:cNvPr>
          <p:cNvSpPr>
            <a:spLocks noChangeAspect="1"/>
          </p:cNvSpPr>
          <p:nvPr/>
        </p:nvSpPr>
        <p:spPr>
          <a:xfrm>
            <a:off x="5498816" y="3510030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9837DD-8545-430A-BA5F-91A534BEC2B7}"/>
              </a:ext>
            </a:extLst>
          </p:cNvPr>
          <p:cNvSpPr/>
          <p:nvPr/>
        </p:nvSpPr>
        <p:spPr>
          <a:xfrm>
            <a:off x="4974291" y="3850711"/>
            <a:ext cx="1388040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diagnostic</a:t>
            </a:r>
          </a:p>
        </p:txBody>
      </p:sp>
      <p:sp>
        <p:nvSpPr>
          <p:cNvPr id="38" name="Flèche : pentagone 107">
            <a:extLst>
              <a:ext uri="{FF2B5EF4-FFF2-40B4-BE49-F238E27FC236}">
                <a16:creationId xmlns:a16="http://schemas.microsoft.com/office/drawing/2014/main" id="{28502944-5A42-44D7-BB35-F463D206F24B}"/>
              </a:ext>
            </a:extLst>
          </p:cNvPr>
          <p:cNvSpPr/>
          <p:nvPr/>
        </p:nvSpPr>
        <p:spPr>
          <a:xfrm>
            <a:off x="463725" y="2925721"/>
            <a:ext cx="81001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Sécuriser les prérequis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39" name="Flèche : pentagone 107">
            <a:extLst>
              <a:ext uri="{FF2B5EF4-FFF2-40B4-BE49-F238E27FC236}">
                <a16:creationId xmlns:a16="http://schemas.microsoft.com/office/drawing/2014/main" id="{376A4C77-50DF-4765-9B13-76C4F39FAB9F}"/>
              </a:ext>
            </a:extLst>
          </p:cNvPr>
          <p:cNvSpPr/>
          <p:nvPr/>
        </p:nvSpPr>
        <p:spPr>
          <a:xfrm>
            <a:off x="1310869" y="2925721"/>
            <a:ext cx="818956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Lancer </a:t>
            </a:r>
            <a:r>
              <a:rPr lang="fr-FR" sz="1050" b="1" kern="0" err="1">
                <a:latin typeface="Ubuntu"/>
                <a:ea typeface="Verdana"/>
                <a:cs typeface="Calibri"/>
              </a:rPr>
              <a:t>officielle-ment</a:t>
            </a:r>
            <a:r>
              <a:rPr lang="fr-FR" sz="1050" b="1" kern="0">
                <a:latin typeface="Ubuntu"/>
                <a:ea typeface="Verdana"/>
                <a:cs typeface="Calibri"/>
              </a:rPr>
              <a:t> la démarche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40" name="Flèche : pentagone 107">
            <a:extLst>
              <a:ext uri="{FF2B5EF4-FFF2-40B4-BE49-F238E27FC236}">
                <a16:creationId xmlns:a16="http://schemas.microsoft.com/office/drawing/2014/main" id="{B3559EA5-032D-462F-9E83-5FF9E1BBD578}"/>
              </a:ext>
            </a:extLst>
          </p:cNvPr>
          <p:cNvSpPr/>
          <p:nvPr/>
        </p:nvSpPr>
        <p:spPr>
          <a:xfrm>
            <a:off x="2158038" y="2925721"/>
            <a:ext cx="3051113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Réaliser le diagnostic </a:t>
            </a: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(analyse quantitative et qualitative)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42" name="Triangle 52">
            <a:extLst>
              <a:ext uri="{FF2B5EF4-FFF2-40B4-BE49-F238E27FC236}">
                <a16:creationId xmlns:a16="http://schemas.microsoft.com/office/drawing/2014/main" id="{FE452185-8E09-46F0-A303-188A662B07F9}"/>
              </a:ext>
            </a:extLst>
          </p:cNvPr>
          <p:cNvSpPr>
            <a:spLocks noChangeAspect="1"/>
          </p:cNvSpPr>
          <p:nvPr/>
        </p:nvSpPr>
        <p:spPr>
          <a:xfrm>
            <a:off x="1137452" y="5114018"/>
            <a:ext cx="178215" cy="18322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750" i="1" kern="0">
                <a:solidFill>
                  <a:srgbClr val="00A894"/>
                </a:solidFill>
                <a:latin typeface="Ubuntu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43" name="ZoneTexte 125">
            <a:extLst>
              <a:ext uri="{FF2B5EF4-FFF2-40B4-BE49-F238E27FC236}">
                <a16:creationId xmlns:a16="http://schemas.microsoft.com/office/drawing/2014/main" id="{3192BF8D-36C6-4383-8E72-4DCDCEE6507A}"/>
              </a:ext>
            </a:extLst>
          </p:cNvPr>
          <p:cNvSpPr txBox="1"/>
          <p:nvPr/>
        </p:nvSpPr>
        <p:spPr>
          <a:xfrm>
            <a:off x="1315668" y="5105336"/>
            <a:ext cx="1818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Réunion de restitution</a:t>
            </a:r>
          </a:p>
        </p:txBody>
      </p:sp>
      <p:sp>
        <p:nvSpPr>
          <p:cNvPr id="44" name="Étoile : 5 branches 121">
            <a:extLst>
              <a:ext uri="{FF2B5EF4-FFF2-40B4-BE49-F238E27FC236}">
                <a16:creationId xmlns:a16="http://schemas.microsoft.com/office/drawing/2014/main" id="{E26CBB2C-2DF2-433F-977A-13455747D059}"/>
              </a:ext>
            </a:extLst>
          </p:cNvPr>
          <p:cNvSpPr>
            <a:spLocks noChangeAspect="1"/>
          </p:cNvSpPr>
          <p:nvPr/>
        </p:nvSpPr>
        <p:spPr>
          <a:xfrm>
            <a:off x="239042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5" name="Étoile : 5 branches 121">
            <a:extLst>
              <a:ext uri="{FF2B5EF4-FFF2-40B4-BE49-F238E27FC236}">
                <a16:creationId xmlns:a16="http://schemas.microsoft.com/office/drawing/2014/main" id="{84B3C28C-51C2-40A7-A0AD-9297FEDB962A}"/>
              </a:ext>
            </a:extLst>
          </p:cNvPr>
          <p:cNvSpPr>
            <a:spLocks noChangeAspect="1"/>
          </p:cNvSpPr>
          <p:nvPr/>
        </p:nvSpPr>
        <p:spPr>
          <a:xfrm>
            <a:off x="2815524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6" name="Étoile : 5 branches 121">
            <a:extLst>
              <a:ext uri="{FF2B5EF4-FFF2-40B4-BE49-F238E27FC236}">
                <a16:creationId xmlns:a16="http://schemas.microsoft.com/office/drawing/2014/main" id="{8EFC6210-066D-4885-9457-EEC028C3D9BD}"/>
              </a:ext>
            </a:extLst>
          </p:cNvPr>
          <p:cNvSpPr>
            <a:spLocks noChangeAspect="1"/>
          </p:cNvSpPr>
          <p:nvPr/>
        </p:nvSpPr>
        <p:spPr>
          <a:xfrm>
            <a:off x="3240628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7" name="Étoile : 5 branches 121">
            <a:extLst>
              <a:ext uri="{FF2B5EF4-FFF2-40B4-BE49-F238E27FC236}">
                <a16:creationId xmlns:a16="http://schemas.microsoft.com/office/drawing/2014/main" id="{9DB119A2-3E81-40F1-B704-8C88587C4B08}"/>
              </a:ext>
            </a:extLst>
          </p:cNvPr>
          <p:cNvSpPr>
            <a:spLocks noChangeAspect="1"/>
          </p:cNvSpPr>
          <p:nvPr/>
        </p:nvSpPr>
        <p:spPr>
          <a:xfrm>
            <a:off x="3665731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8" name="Étoile : 5 branches 121">
            <a:extLst>
              <a:ext uri="{FF2B5EF4-FFF2-40B4-BE49-F238E27FC236}">
                <a16:creationId xmlns:a16="http://schemas.microsoft.com/office/drawing/2014/main" id="{E6EFC2B9-A1B1-41CC-AC60-DFC0D8EB083E}"/>
              </a:ext>
            </a:extLst>
          </p:cNvPr>
          <p:cNvSpPr>
            <a:spLocks noChangeAspect="1"/>
          </p:cNvSpPr>
          <p:nvPr/>
        </p:nvSpPr>
        <p:spPr>
          <a:xfrm>
            <a:off x="4226625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9" name="Étoile : 5 branches 121">
            <a:extLst>
              <a:ext uri="{FF2B5EF4-FFF2-40B4-BE49-F238E27FC236}">
                <a16:creationId xmlns:a16="http://schemas.microsoft.com/office/drawing/2014/main" id="{89420B99-E52B-4B95-9B61-A2E8205EA141}"/>
              </a:ext>
            </a:extLst>
          </p:cNvPr>
          <p:cNvSpPr>
            <a:spLocks noChangeAspect="1"/>
          </p:cNvSpPr>
          <p:nvPr/>
        </p:nvSpPr>
        <p:spPr>
          <a:xfrm>
            <a:off x="4651729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0" name="Étoile : 5 branches 121">
            <a:extLst>
              <a:ext uri="{FF2B5EF4-FFF2-40B4-BE49-F238E27FC236}">
                <a16:creationId xmlns:a16="http://schemas.microsoft.com/office/drawing/2014/main" id="{3E35AFA3-8A76-4FF9-B398-312F3665DE10}"/>
              </a:ext>
            </a:extLst>
          </p:cNvPr>
          <p:cNvSpPr>
            <a:spLocks noChangeAspect="1"/>
          </p:cNvSpPr>
          <p:nvPr/>
        </p:nvSpPr>
        <p:spPr>
          <a:xfrm>
            <a:off x="5076832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1" name="Étoile : 5 branches 121">
            <a:extLst>
              <a:ext uri="{FF2B5EF4-FFF2-40B4-BE49-F238E27FC236}">
                <a16:creationId xmlns:a16="http://schemas.microsoft.com/office/drawing/2014/main" id="{68F514BD-EECA-48D1-9CC2-77EEBDB2E1E0}"/>
              </a:ext>
            </a:extLst>
          </p:cNvPr>
          <p:cNvSpPr>
            <a:spLocks noChangeAspect="1"/>
          </p:cNvSpPr>
          <p:nvPr/>
        </p:nvSpPr>
        <p:spPr>
          <a:xfrm>
            <a:off x="5501935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2" name="Étoile : 5 branches 121">
            <a:extLst>
              <a:ext uri="{FF2B5EF4-FFF2-40B4-BE49-F238E27FC236}">
                <a16:creationId xmlns:a16="http://schemas.microsoft.com/office/drawing/2014/main" id="{BEC67AFA-AAA6-43E0-91E2-FF4E40697AE0}"/>
              </a:ext>
            </a:extLst>
          </p:cNvPr>
          <p:cNvSpPr>
            <a:spLocks noChangeAspect="1"/>
          </p:cNvSpPr>
          <p:nvPr/>
        </p:nvSpPr>
        <p:spPr>
          <a:xfrm>
            <a:off x="6058015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3" name="Étoile : 5 branches 121">
            <a:extLst>
              <a:ext uri="{FF2B5EF4-FFF2-40B4-BE49-F238E27FC236}">
                <a16:creationId xmlns:a16="http://schemas.microsoft.com/office/drawing/2014/main" id="{C3AFDADD-98AA-4775-8F9F-D34406449641}"/>
              </a:ext>
            </a:extLst>
          </p:cNvPr>
          <p:cNvSpPr>
            <a:spLocks noChangeAspect="1"/>
          </p:cNvSpPr>
          <p:nvPr/>
        </p:nvSpPr>
        <p:spPr>
          <a:xfrm>
            <a:off x="6483119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4" name="Étoile : 5 branches 121">
            <a:extLst>
              <a:ext uri="{FF2B5EF4-FFF2-40B4-BE49-F238E27FC236}">
                <a16:creationId xmlns:a16="http://schemas.microsoft.com/office/drawing/2014/main" id="{D2462310-90AC-4B8F-B889-8558E9D84B7B}"/>
              </a:ext>
            </a:extLst>
          </p:cNvPr>
          <p:cNvSpPr>
            <a:spLocks noChangeAspect="1"/>
          </p:cNvSpPr>
          <p:nvPr/>
        </p:nvSpPr>
        <p:spPr>
          <a:xfrm>
            <a:off x="6908223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5" name="Étoile : 5 branches 121">
            <a:extLst>
              <a:ext uri="{FF2B5EF4-FFF2-40B4-BE49-F238E27FC236}">
                <a16:creationId xmlns:a16="http://schemas.microsoft.com/office/drawing/2014/main" id="{6D0EBF8E-9724-4E46-A9C5-96BF652A05A3}"/>
              </a:ext>
            </a:extLst>
          </p:cNvPr>
          <p:cNvSpPr>
            <a:spLocks noChangeAspect="1"/>
          </p:cNvSpPr>
          <p:nvPr/>
        </p:nvSpPr>
        <p:spPr>
          <a:xfrm>
            <a:off x="7333326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6" name="Étoile : 5 branches 121">
            <a:extLst>
              <a:ext uri="{FF2B5EF4-FFF2-40B4-BE49-F238E27FC236}">
                <a16:creationId xmlns:a16="http://schemas.microsoft.com/office/drawing/2014/main" id="{37EAAA23-5195-4E0F-8290-F63BA38F4AB6}"/>
              </a:ext>
            </a:extLst>
          </p:cNvPr>
          <p:cNvSpPr>
            <a:spLocks noChangeAspect="1"/>
          </p:cNvSpPr>
          <p:nvPr/>
        </p:nvSpPr>
        <p:spPr>
          <a:xfrm>
            <a:off x="794988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7" name="Étoile : 5 branches 121">
            <a:extLst>
              <a:ext uri="{FF2B5EF4-FFF2-40B4-BE49-F238E27FC236}">
                <a16:creationId xmlns:a16="http://schemas.microsoft.com/office/drawing/2014/main" id="{BB65F3A9-A25A-4AB8-B418-77A2A22F2BC9}"/>
              </a:ext>
            </a:extLst>
          </p:cNvPr>
          <p:cNvSpPr>
            <a:spLocks noChangeAspect="1"/>
          </p:cNvSpPr>
          <p:nvPr/>
        </p:nvSpPr>
        <p:spPr>
          <a:xfrm>
            <a:off x="8374984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8" name="Étoile : 5 branches 121">
            <a:extLst>
              <a:ext uri="{FF2B5EF4-FFF2-40B4-BE49-F238E27FC236}">
                <a16:creationId xmlns:a16="http://schemas.microsoft.com/office/drawing/2014/main" id="{5881F8ED-E480-4751-AFB0-6A2F8993163C}"/>
              </a:ext>
            </a:extLst>
          </p:cNvPr>
          <p:cNvSpPr>
            <a:spLocks noChangeAspect="1"/>
          </p:cNvSpPr>
          <p:nvPr/>
        </p:nvSpPr>
        <p:spPr>
          <a:xfrm>
            <a:off x="8800087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9" name="Étoile : 5 branches 121">
            <a:extLst>
              <a:ext uri="{FF2B5EF4-FFF2-40B4-BE49-F238E27FC236}">
                <a16:creationId xmlns:a16="http://schemas.microsoft.com/office/drawing/2014/main" id="{63E0AD2C-8D23-42D1-97DD-E21055A1FDC4}"/>
              </a:ext>
            </a:extLst>
          </p:cNvPr>
          <p:cNvSpPr>
            <a:spLocks noChangeAspect="1"/>
          </p:cNvSpPr>
          <p:nvPr/>
        </p:nvSpPr>
        <p:spPr>
          <a:xfrm>
            <a:off x="922519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0" name="Étoile : 5 branches 121">
            <a:extLst>
              <a:ext uri="{FF2B5EF4-FFF2-40B4-BE49-F238E27FC236}">
                <a16:creationId xmlns:a16="http://schemas.microsoft.com/office/drawing/2014/main" id="{C8EE0AFA-D9B1-4B83-A8B5-8E519B6CD714}"/>
              </a:ext>
            </a:extLst>
          </p:cNvPr>
          <p:cNvSpPr>
            <a:spLocks noChangeAspect="1"/>
          </p:cNvSpPr>
          <p:nvPr/>
        </p:nvSpPr>
        <p:spPr>
          <a:xfrm>
            <a:off x="9795008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1" name="Étoile : 5 branches 121">
            <a:extLst>
              <a:ext uri="{FF2B5EF4-FFF2-40B4-BE49-F238E27FC236}">
                <a16:creationId xmlns:a16="http://schemas.microsoft.com/office/drawing/2014/main" id="{41C36B39-5F0E-422F-908D-922A06E9669B}"/>
              </a:ext>
            </a:extLst>
          </p:cNvPr>
          <p:cNvSpPr>
            <a:spLocks noChangeAspect="1"/>
          </p:cNvSpPr>
          <p:nvPr/>
        </p:nvSpPr>
        <p:spPr>
          <a:xfrm>
            <a:off x="10220112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2" name="Étoile : 5 branches 121">
            <a:extLst>
              <a:ext uri="{FF2B5EF4-FFF2-40B4-BE49-F238E27FC236}">
                <a16:creationId xmlns:a16="http://schemas.microsoft.com/office/drawing/2014/main" id="{B0D502C5-67A5-441D-8CA2-CB2197294F29}"/>
              </a:ext>
            </a:extLst>
          </p:cNvPr>
          <p:cNvSpPr>
            <a:spLocks noChangeAspect="1"/>
          </p:cNvSpPr>
          <p:nvPr/>
        </p:nvSpPr>
        <p:spPr>
          <a:xfrm>
            <a:off x="10645216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3" name="Étoile : 5 branches 121">
            <a:extLst>
              <a:ext uri="{FF2B5EF4-FFF2-40B4-BE49-F238E27FC236}">
                <a16:creationId xmlns:a16="http://schemas.microsoft.com/office/drawing/2014/main" id="{5F28E16C-8F11-415F-9BB5-582C41003FB5}"/>
              </a:ext>
            </a:extLst>
          </p:cNvPr>
          <p:cNvSpPr>
            <a:spLocks noChangeAspect="1"/>
          </p:cNvSpPr>
          <p:nvPr/>
        </p:nvSpPr>
        <p:spPr>
          <a:xfrm>
            <a:off x="11070319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BC8E0-6AF5-497E-B4DC-BCE0BA773453}"/>
              </a:ext>
            </a:extLst>
          </p:cNvPr>
          <p:cNvSpPr txBox="1">
            <a:spLocks/>
          </p:cNvSpPr>
          <p:nvPr/>
        </p:nvSpPr>
        <p:spPr>
          <a:xfrm>
            <a:off x="2481056" y="5481228"/>
            <a:ext cx="7503376" cy="74282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/>
            <a:r>
              <a:rPr lang="fr-FR" sz="1600" b="1" i="1">
                <a:latin typeface="Marianne" panose="020B0604020202020204"/>
              </a:rPr>
              <a:t>Ce planning type ci-dessus est à remplacer par le planning final de la collectivité partagé au début de la démarche</a:t>
            </a:r>
          </a:p>
          <a:p>
            <a:pPr algn="ctr"/>
            <a:endParaRPr lang="fr-FR" sz="1600" b="1" i="1">
              <a:latin typeface="Marianne" panose="020B0604020202020204"/>
            </a:endParaRPr>
          </a:p>
        </p:txBody>
      </p:sp>
      <p:sp>
        <p:nvSpPr>
          <p:cNvPr id="65" name="Flèche : pentagone 107">
            <a:extLst>
              <a:ext uri="{FF2B5EF4-FFF2-40B4-BE49-F238E27FC236}">
                <a16:creationId xmlns:a16="http://schemas.microsoft.com/office/drawing/2014/main" id="{D2ACFB4E-C57D-4708-8D91-045C6FA5A5A3}"/>
              </a:ext>
            </a:extLst>
          </p:cNvPr>
          <p:cNvSpPr/>
          <p:nvPr/>
        </p:nvSpPr>
        <p:spPr>
          <a:xfrm>
            <a:off x="5972514" y="2925721"/>
            <a:ext cx="988929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latin typeface="Ubuntu"/>
                <a:ea typeface="Verdana"/>
                <a:cs typeface="Calibri"/>
              </a:rPr>
              <a:t>Sélectionner / Prioriser les leviers</a:t>
            </a:r>
          </a:p>
        </p:txBody>
      </p:sp>
      <p:sp>
        <p:nvSpPr>
          <p:cNvPr id="66" name="Flèche : pentagone 107">
            <a:extLst>
              <a:ext uri="{FF2B5EF4-FFF2-40B4-BE49-F238E27FC236}">
                <a16:creationId xmlns:a16="http://schemas.microsoft.com/office/drawing/2014/main" id="{84902123-2083-407E-BCA8-2F81850B34DB}"/>
              </a:ext>
            </a:extLst>
          </p:cNvPr>
          <p:cNvSpPr/>
          <p:nvPr/>
        </p:nvSpPr>
        <p:spPr>
          <a:xfrm>
            <a:off x="9984432" y="2925721"/>
            <a:ext cx="138804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Valider la FDR et sécuriser les prochaines étapes 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67" name="Flèche : pentagone 107">
            <a:extLst>
              <a:ext uri="{FF2B5EF4-FFF2-40B4-BE49-F238E27FC236}">
                <a16:creationId xmlns:a16="http://schemas.microsoft.com/office/drawing/2014/main" id="{595B1D61-ECE2-4C9C-9E1F-14FFCC1995A1}"/>
              </a:ext>
            </a:extLst>
          </p:cNvPr>
          <p:cNvSpPr/>
          <p:nvPr/>
        </p:nvSpPr>
        <p:spPr>
          <a:xfrm>
            <a:off x="6973879" y="2925721"/>
            <a:ext cx="1679927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Compléter les fiches actions</a:t>
            </a:r>
          </a:p>
        </p:txBody>
      </p:sp>
      <p:sp>
        <p:nvSpPr>
          <p:cNvPr id="68" name="Flèche : pentagone 107">
            <a:extLst>
              <a:ext uri="{FF2B5EF4-FFF2-40B4-BE49-F238E27FC236}">
                <a16:creationId xmlns:a16="http://schemas.microsoft.com/office/drawing/2014/main" id="{5C04D751-9C01-4CBB-A195-D68C7863B455}"/>
              </a:ext>
            </a:extLst>
          </p:cNvPr>
          <p:cNvSpPr/>
          <p:nvPr/>
        </p:nvSpPr>
        <p:spPr>
          <a:xfrm>
            <a:off x="8666243" y="2925721"/>
            <a:ext cx="1277242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Construire la FDR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40B5A5-E2F4-47ED-A401-C0830AC10348}"/>
              </a:ext>
            </a:extLst>
          </p:cNvPr>
          <p:cNvSpPr/>
          <p:nvPr/>
        </p:nvSpPr>
        <p:spPr>
          <a:xfrm>
            <a:off x="9757692" y="3850711"/>
            <a:ext cx="1807793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Restitutions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FDR</a:t>
            </a:r>
          </a:p>
        </p:txBody>
      </p:sp>
      <p:sp>
        <p:nvSpPr>
          <p:cNvPr id="41" name="Triangle 52">
            <a:extLst>
              <a:ext uri="{FF2B5EF4-FFF2-40B4-BE49-F238E27FC236}">
                <a16:creationId xmlns:a16="http://schemas.microsoft.com/office/drawing/2014/main" id="{6D790198-AC5A-400E-8E26-60FF18655BF7}"/>
              </a:ext>
            </a:extLst>
          </p:cNvPr>
          <p:cNvSpPr>
            <a:spLocks noChangeAspect="1"/>
          </p:cNvSpPr>
          <p:nvPr/>
        </p:nvSpPr>
        <p:spPr>
          <a:xfrm>
            <a:off x="10510859" y="3510030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1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DA9054-ABFB-4074-8386-A4C02DDF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67" y="1715562"/>
            <a:ext cx="7658523" cy="44566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241691" y="554901"/>
            <a:ext cx="965490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sz="3000"/>
              <a:t>Mode d’emploi des fiches 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96A0C-F55E-4B88-A723-B9E1E3B11F66}"/>
              </a:ext>
            </a:extLst>
          </p:cNvPr>
          <p:cNvSpPr txBox="1">
            <a:spLocks/>
          </p:cNvSpPr>
          <p:nvPr/>
        </p:nvSpPr>
        <p:spPr>
          <a:xfrm>
            <a:off x="10402753" y="5125886"/>
            <a:ext cx="1645921" cy="94662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Séquence d’actions à mettre en place et responsable + échéance associés</a:t>
            </a: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273625" y="1141984"/>
            <a:ext cx="9654909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>
              <a:spcBef>
                <a:spcPts val="86"/>
              </a:spcBef>
            </a:pPr>
            <a:r>
              <a:rPr lang="fr-FR" sz="1800" kern="0" spc="-56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Une fiche action à remplir pour chaque levier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4CC70B-89FF-42A4-86CE-A4B7F7250CD0}"/>
              </a:ext>
            </a:extLst>
          </p:cNvPr>
          <p:cNvSpPr txBox="1">
            <a:spLocks/>
          </p:cNvSpPr>
          <p:nvPr/>
        </p:nvSpPr>
        <p:spPr>
          <a:xfrm>
            <a:off x="10402753" y="3847760"/>
            <a:ext cx="1645921" cy="80480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Périmètre d’application du levier pour la collectivité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501D1-983D-46D1-86AC-DA344533FD6B}"/>
              </a:ext>
            </a:extLst>
          </p:cNvPr>
          <p:cNvSpPr txBox="1">
            <a:spLocks/>
          </p:cNvSpPr>
          <p:nvPr/>
        </p:nvSpPr>
        <p:spPr>
          <a:xfrm>
            <a:off x="10402753" y="2599868"/>
            <a:ext cx="1645921" cy="45034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Calendrier (date de début et de fin)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87EAF-5362-498F-87B1-A0ECADA64CE9}"/>
              </a:ext>
            </a:extLst>
          </p:cNvPr>
          <p:cNvSpPr txBox="1">
            <a:spLocks/>
          </p:cNvSpPr>
          <p:nvPr/>
        </p:nvSpPr>
        <p:spPr>
          <a:xfrm>
            <a:off x="156386" y="5125886"/>
            <a:ext cx="1660019" cy="94662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Indicateurs de performance et valeur quantitative associée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4A68F3-BFB9-4555-A5D1-519D319745CF}"/>
              </a:ext>
            </a:extLst>
          </p:cNvPr>
          <p:cNvCxnSpPr>
            <a:cxnSpLocks/>
          </p:cNvCxnSpPr>
          <p:nvPr/>
        </p:nvCxnSpPr>
        <p:spPr>
          <a:xfrm flipH="1">
            <a:off x="9959991" y="2908705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DF7DBF-2057-4033-94A5-CB64EC094B27}"/>
              </a:ext>
            </a:extLst>
          </p:cNvPr>
          <p:cNvCxnSpPr>
            <a:cxnSpLocks/>
          </p:cNvCxnSpPr>
          <p:nvPr/>
        </p:nvCxnSpPr>
        <p:spPr>
          <a:xfrm flipH="1">
            <a:off x="9959991" y="4184341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9C8014-3592-45A7-8E54-D96BEAB1BB24}"/>
              </a:ext>
            </a:extLst>
          </p:cNvPr>
          <p:cNvCxnSpPr>
            <a:cxnSpLocks/>
          </p:cNvCxnSpPr>
          <p:nvPr/>
        </p:nvCxnSpPr>
        <p:spPr>
          <a:xfrm flipH="1">
            <a:off x="9959991" y="5599197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31C93C-4586-431C-8312-E58A6C693D9D}"/>
              </a:ext>
            </a:extLst>
          </p:cNvPr>
          <p:cNvCxnSpPr>
            <a:cxnSpLocks/>
          </p:cNvCxnSpPr>
          <p:nvPr/>
        </p:nvCxnSpPr>
        <p:spPr>
          <a:xfrm>
            <a:off x="1830505" y="5599197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41DAE6-B06F-4E2B-B79C-75BB65984587}"/>
              </a:ext>
            </a:extLst>
          </p:cNvPr>
          <p:cNvSpPr txBox="1">
            <a:spLocks/>
          </p:cNvSpPr>
          <p:nvPr/>
        </p:nvSpPr>
        <p:spPr>
          <a:xfrm>
            <a:off x="156386" y="3439916"/>
            <a:ext cx="1660019" cy="63867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Moyens humains et financiers nécessaires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7B3C9F-704B-4D66-9AF1-EE4327A040D9}"/>
              </a:ext>
            </a:extLst>
          </p:cNvPr>
          <p:cNvCxnSpPr>
            <a:cxnSpLocks/>
          </p:cNvCxnSpPr>
          <p:nvPr/>
        </p:nvCxnSpPr>
        <p:spPr>
          <a:xfrm>
            <a:off x="1830505" y="3915138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AE2AF8-D4BC-45F4-936E-8B4EA5E9B7D9}"/>
              </a:ext>
            </a:extLst>
          </p:cNvPr>
          <p:cNvSpPr txBox="1">
            <a:spLocks/>
          </p:cNvSpPr>
          <p:nvPr/>
        </p:nvSpPr>
        <p:spPr>
          <a:xfrm>
            <a:off x="10402753" y="914400"/>
            <a:ext cx="1645921" cy="154396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Priorité </a:t>
            </a:r>
            <a:r>
              <a:rPr lang="fr-FR" sz="1200" i="1" dirty="0">
                <a:latin typeface="Marianne" panose="020B0604020202020204"/>
              </a:rPr>
              <a:t>(prioritaire / recommandé / aller plus loin) </a:t>
            </a:r>
            <a:r>
              <a:rPr lang="fr-FR" sz="1200" b="1" i="1" dirty="0">
                <a:latin typeface="Marianne" panose="020B0604020202020204"/>
              </a:rPr>
              <a:t>et difficulté de mise en place du levier </a:t>
            </a:r>
            <a:r>
              <a:rPr lang="fr-FR" sz="1200" i="1" dirty="0">
                <a:latin typeface="Marianne" panose="020B0604020202020204"/>
              </a:rPr>
              <a:t>(facile / moyenne / difficile) </a:t>
            </a:r>
            <a:endParaRPr lang="fr-FR" sz="1200" b="1" i="1" dirty="0">
              <a:latin typeface="Marianne" panose="020B0604020202020204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327A90-AC57-4105-B6C5-76EB44D0FC15}"/>
              </a:ext>
            </a:extLst>
          </p:cNvPr>
          <p:cNvCxnSpPr>
            <a:cxnSpLocks/>
          </p:cNvCxnSpPr>
          <p:nvPr/>
        </p:nvCxnSpPr>
        <p:spPr>
          <a:xfrm flipH="1">
            <a:off x="9959991" y="1991270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D1441C3-B6A9-4E3E-BD99-5265F98FBE87}"/>
              </a:ext>
            </a:extLst>
          </p:cNvPr>
          <p:cNvSpPr txBox="1">
            <a:spLocks/>
          </p:cNvSpPr>
          <p:nvPr/>
        </p:nvSpPr>
        <p:spPr>
          <a:xfrm>
            <a:off x="156386" y="4166111"/>
            <a:ext cx="1660019" cy="70687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Prérequis nécessaire(s) à la mise en œuvre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EE353B-A82E-4D46-A25B-518C57226054}"/>
              </a:ext>
            </a:extLst>
          </p:cNvPr>
          <p:cNvCxnSpPr>
            <a:cxnSpLocks/>
          </p:cNvCxnSpPr>
          <p:nvPr/>
        </p:nvCxnSpPr>
        <p:spPr>
          <a:xfrm>
            <a:off x="1830505" y="4307340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7F5088-F374-47AC-BA95-BCEA5252ACB1}"/>
              </a:ext>
            </a:extLst>
          </p:cNvPr>
          <p:cNvSpPr txBox="1">
            <a:spLocks/>
          </p:cNvSpPr>
          <p:nvPr/>
        </p:nvSpPr>
        <p:spPr>
          <a:xfrm>
            <a:off x="156386" y="2237033"/>
            <a:ext cx="1660019" cy="94662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Résultats attendus pour la collectivité  suite à la mise en œuvre du levier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F398FD-553E-4B8C-A7C3-9CD736AF7B07}"/>
              </a:ext>
            </a:extLst>
          </p:cNvPr>
          <p:cNvCxnSpPr>
            <a:cxnSpLocks/>
          </p:cNvCxnSpPr>
          <p:nvPr/>
        </p:nvCxnSpPr>
        <p:spPr>
          <a:xfrm>
            <a:off x="1830505" y="2953290"/>
            <a:ext cx="18728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E129F1F-C037-4003-9D46-D9C56CBC41F2}"/>
              </a:ext>
            </a:extLst>
          </p:cNvPr>
          <p:cNvSpPr txBox="1">
            <a:spLocks/>
          </p:cNvSpPr>
          <p:nvPr/>
        </p:nvSpPr>
        <p:spPr>
          <a:xfrm>
            <a:off x="10402753" y="3187009"/>
            <a:ext cx="1645921" cy="45033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Responsable et contributeur(s)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9389DB-C484-4D8E-B0CE-48CE6E3C115B}"/>
              </a:ext>
            </a:extLst>
          </p:cNvPr>
          <p:cNvCxnSpPr>
            <a:cxnSpLocks/>
          </p:cNvCxnSpPr>
          <p:nvPr/>
        </p:nvCxnSpPr>
        <p:spPr>
          <a:xfrm flipH="1">
            <a:off x="9959991" y="3382407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56A2E9-7864-40A6-900D-FC133BE0E456}"/>
              </a:ext>
            </a:extLst>
          </p:cNvPr>
          <p:cNvSpPr txBox="1">
            <a:spLocks/>
          </p:cNvSpPr>
          <p:nvPr/>
        </p:nvSpPr>
        <p:spPr>
          <a:xfrm>
            <a:off x="2314601" y="6394744"/>
            <a:ext cx="7631289" cy="38166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Prévoir idéalement au moins 30 minutes pour remplir une fiche actions</a:t>
            </a:r>
          </a:p>
        </p:txBody>
      </p:sp>
    </p:spTree>
    <p:extLst>
      <p:ext uri="{BB962C8B-B14F-4D97-AF65-F5344CB8AC3E}">
        <p14:creationId xmlns:p14="http://schemas.microsoft.com/office/powerpoint/2010/main" val="321311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257658" y="285453"/>
            <a:ext cx="965490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sz="3000"/>
              <a:t>Liste des </a:t>
            </a:r>
            <a:r>
              <a:rPr lang="fr-FR" sz="3000">
                <a:highlight>
                  <a:srgbClr val="FFFF00"/>
                </a:highlight>
              </a:rPr>
              <a:t>X</a:t>
            </a:r>
            <a:r>
              <a:rPr lang="fr-FR" sz="3000"/>
              <a:t> leviers sélectionnés </a:t>
            </a: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257658" y="855838"/>
            <a:ext cx="9654909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>
              <a:spcBef>
                <a:spcPts val="86"/>
              </a:spcBef>
            </a:pPr>
            <a:r>
              <a:rPr lang="fr-FR" sz="1800" kern="0" spc="-56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Une fiche action à remplir pour chaque levier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9DC09C-13F3-42E8-A156-01142FFB5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73953"/>
              </p:ext>
            </p:extLst>
          </p:nvPr>
        </p:nvGraphicFramePr>
        <p:xfrm>
          <a:off x="1068995" y="1419273"/>
          <a:ext cx="9654909" cy="3679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217">
                  <a:extLst>
                    <a:ext uri="{9D8B030D-6E8A-4147-A177-3AD203B41FA5}">
                      <a16:colId xmlns:a16="http://schemas.microsoft.com/office/drawing/2014/main" val="3980143221"/>
                    </a:ext>
                  </a:extLst>
                </a:gridCol>
                <a:gridCol w="5821717">
                  <a:extLst>
                    <a:ext uri="{9D8B030D-6E8A-4147-A177-3AD203B41FA5}">
                      <a16:colId xmlns:a16="http://schemas.microsoft.com/office/drawing/2014/main" val="3623393044"/>
                    </a:ext>
                  </a:extLst>
                </a:gridCol>
                <a:gridCol w="1181975">
                  <a:extLst>
                    <a:ext uri="{9D8B030D-6E8A-4147-A177-3AD203B41FA5}">
                      <a16:colId xmlns:a16="http://schemas.microsoft.com/office/drawing/2014/main" val="3096567098"/>
                    </a:ext>
                  </a:extLst>
                </a:gridCol>
              </a:tblGrid>
              <a:tr h="17693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Dimension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Levier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Echange n°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1211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1. </a:t>
                      </a:r>
                      <a:r>
                        <a:rPr lang="en-GB" sz="1400" u="none" strike="noStrike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Stratégie</a:t>
                      </a:r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 et </a:t>
                      </a:r>
                      <a:r>
                        <a:rPr lang="en-GB" sz="1400" u="none" strike="noStrike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Gouvernance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Mettre en place et suivre des indicateurs de pilotage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1</a:t>
                      </a: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9390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4903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9458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6068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12431"/>
                  </a:ext>
                </a:extLst>
              </a:tr>
              <a:tr h="286863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7601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4304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9766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1249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8634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2264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3077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4444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extLst>
                  <a:ext uri="{0D108BD9-81ED-4DB2-BD59-A6C34878D82A}">
                    <a16:rowId xmlns:a16="http://schemas.microsoft.com/office/drawing/2014/main" val="808068295"/>
                  </a:ext>
                </a:extLst>
              </a:tr>
              <a:tr h="286863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extLst>
                  <a:ext uri="{0D108BD9-81ED-4DB2-BD59-A6C34878D82A}">
                    <a16:rowId xmlns:a16="http://schemas.microsoft.com/office/drawing/2014/main" val="1769866542"/>
                  </a:ext>
                </a:extLst>
              </a:tr>
            </a:tbl>
          </a:graphicData>
        </a:graphic>
      </p:graphicFrame>
      <p:sp>
        <p:nvSpPr>
          <p:cNvPr id="19" name="object 14">
            <a:extLst>
              <a:ext uri="{FF2B5EF4-FFF2-40B4-BE49-F238E27FC236}">
                <a16:creationId xmlns:a16="http://schemas.microsoft.com/office/drawing/2014/main" id="{B170E087-DEB3-4649-A9B8-3015D71C6968}"/>
              </a:ext>
            </a:extLst>
          </p:cNvPr>
          <p:cNvSpPr txBox="1">
            <a:spLocks/>
          </p:cNvSpPr>
          <p:nvPr/>
        </p:nvSpPr>
        <p:spPr>
          <a:xfrm>
            <a:off x="1068995" y="5288867"/>
            <a:ext cx="9654910" cy="226504"/>
          </a:xfrm>
          <a:prstGeom prst="rect">
            <a:avLst/>
          </a:prstGeom>
          <a:solidFill>
            <a:srgbClr val="FCCD00"/>
          </a:solidFill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>
              <a:spcBef>
                <a:spcPts val="86"/>
              </a:spcBef>
            </a:pPr>
            <a:r>
              <a:rPr lang="fr-FR" sz="1400" kern="0" spc="-56">
                <a:solidFill>
                  <a:schemeClr val="tx1"/>
                </a:solidFill>
                <a:latin typeface="Marianne ExtraBold" charset="0"/>
                <a:ea typeface="Marianne ExtraBold" charset="0"/>
                <a:cs typeface="Marianne ExtraBold" charset="0"/>
              </a:rPr>
              <a:t>Leviers traités lors de cet atelier</a:t>
            </a:r>
          </a:p>
        </p:txBody>
      </p:sp>
      <p:pic>
        <p:nvPicPr>
          <p:cNvPr id="8" name="Picture 2" descr="Pencil ">
            <a:extLst>
              <a:ext uri="{FF2B5EF4-FFF2-40B4-BE49-F238E27FC236}">
                <a16:creationId xmlns:a16="http://schemas.microsoft.com/office/drawing/2014/main" id="{FB77C870-F554-4D56-A143-3F95E05C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67" y="1419273"/>
            <a:ext cx="442944" cy="4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B9ECA-3854-4EBA-8363-55BB5475A92D}"/>
              </a:ext>
            </a:extLst>
          </p:cNvPr>
          <p:cNvSpPr txBox="1">
            <a:spLocks/>
          </p:cNvSpPr>
          <p:nvPr/>
        </p:nvSpPr>
        <p:spPr>
          <a:xfrm>
            <a:off x="1647977" y="5952316"/>
            <a:ext cx="8496943" cy="49225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72000" rIns="91440" bIns="4572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Répertorier dans cette page l’ensemble des leviers sélectionnés par la collectivité pour la feuille de route et surligner </a:t>
            </a:r>
            <a:r>
              <a:rPr lang="fr-FR" sz="1200" b="1" i="1">
                <a:highlight>
                  <a:srgbClr val="FCCD00"/>
                </a:highlight>
                <a:latin typeface="Marianne" panose="020B0604020202020204"/>
              </a:rPr>
              <a:t>en orange</a:t>
            </a:r>
            <a:r>
              <a:rPr lang="fr-FR" sz="1200" b="1" i="1">
                <a:latin typeface="Marianne" panose="020B0604020202020204"/>
              </a:rPr>
              <a:t> ceux-qui seront traités lors de l’échange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6090D-856A-4232-BA29-0047B9D166F8}"/>
              </a:ext>
            </a:extLst>
          </p:cNvPr>
          <p:cNvSpPr txBox="1">
            <a:spLocks/>
          </p:cNvSpPr>
          <p:nvPr/>
        </p:nvSpPr>
        <p:spPr>
          <a:xfrm>
            <a:off x="9144001" y="98474"/>
            <a:ext cx="2318797" cy="102312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Selon le format choisi par la collectivité (entretien individuel ou collectif, atelier…)</a:t>
            </a:r>
          </a:p>
          <a:p>
            <a:pPr algn="ctr"/>
            <a:endParaRPr lang="fr-FR" sz="1200" b="1" i="1" dirty="0">
              <a:latin typeface="Marianne" panose="020B0604020202020204"/>
            </a:endParaRPr>
          </a:p>
          <a:p>
            <a:pPr algn="ctr"/>
            <a:endParaRPr lang="fr-FR" sz="1200" b="1" i="1" dirty="0">
              <a:latin typeface="Marianne" panose="020B060402020202020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8F92C1-6D59-4868-BC46-C2E5537A26CD}"/>
              </a:ext>
            </a:extLst>
          </p:cNvPr>
          <p:cNvCxnSpPr>
            <a:cxnSpLocks/>
          </p:cNvCxnSpPr>
          <p:nvPr/>
        </p:nvCxnSpPr>
        <p:spPr>
          <a:xfrm>
            <a:off x="10159633" y="1143897"/>
            <a:ext cx="0" cy="275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333835F-81E7-4A3A-AFB6-B6C24BAA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" t="-901" b="-1"/>
          <a:stretch/>
        </p:blipFill>
        <p:spPr bwMode="auto">
          <a:xfrm>
            <a:off x="441867" y="1542213"/>
            <a:ext cx="1797885" cy="14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3E4024B-C46E-47C2-99B7-191809305E14}"/>
              </a:ext>
            </a:extLst>
          </p:cNvPr>
          <p:cNvSpPr txBox="1"/>
          <p:nvPr/>
        </p:nvSpPr>
        <p:spPr>
          <a:xfrm>
            <a:off x="245524" y="170982"/>
            <a:ext cx="7259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>
              <a:defRPr sz="2700">
                <a:solidFill>
                  <a:prstClr val="black"/>
                </a:solidFill>
                <a:latin typeface="Raleway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Dimension « </a:t>
            </a:r>
            <a:r>
              <a: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</a:rPr>
              <a:t>X</a:t>
            </a:r>
            <a:r>
              <a: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89FC16-44D6-456A-A2B2-EE9131B42671}"/>
              </a:ext>
            </a:extLst>
          </p:cNvPr>
          <p:cNvSpPr txBox="1"/>
          <p:nvPr/>
        </p:nvSpPr>
        <p:spPr>
          <a:xfrm>
            <a:off x="441986" y="1123008"/>
            <a:ext cx="113080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  <a:ea typeface="Raleway" pitchFamily="2" charset="0"/>
                <a:cs typeface="Raleway" pitchFamily="2" charset="0"/>
              </a:rPr>
              <a:t>Levier :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Raleway" pitchFamily="2" charset="0"/>
                <a:cs typeface="Raleway" pitchFamily="2" charset="0"/>
              </a:rPr>
              <a:t>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EF213D-825B-49D2-A02F-7A9E62A49AF7}"/>
              </a:ext>
            </a:extLst>
          </p:cNvPr>
          <p:cNvSpPr/>
          <p:nvPr/>
        </p:nvSpPr>
        <p:spPr bwMode="auto">
          <a:xfrm>
            <a:off x="7622682" y="166842"/>
            <a:ext cx="1915500" cy="724155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  <a:cs typeface="Arial"/>
              </a:rPr>
              <a:t>Priorité 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0F907-0E1C-4DF4-885C-327E15AAED20}"/>
              </a:ext>
            </a:extLst>
          </p:cNvPr>
          <p:cNvSpPr/>
          <p:nvPr/>
        </p:nvSpPr>
        <p:spPr bwMode="auto">
          <a:xfrm>
            <a:off x="7772400" y="536310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38C297-B7A0-485F-BCF6-7CD2724FAA51}"/>
              </a:ext>
            </a:extLst>
          </p:cNvPr>
          <p:cNvSpPr/>
          <p:nvPr/>
        </p:nvSpPr>
        <p:spPr bwMode="auto">
          <a:xfrm>
            <a:off x="8066467" y="536310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B17666-9016-4EEB-9FD2-CFCDF6C835CD}"/>
              </a:ext>
            </a:extLst>
          </p:cNvPr>
          <p:cNvSpPr/>
          <p:nvPr/>
        </p:nvSpPr>
        <p:spPr bwMode="auto">
          <a:xfrm>
            <a:off x="8360534" y="536310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226239-D7C4-414A-9667-E9AF9B563CF1}"/>
              </a:ext>
            </a:extLst>
          </p:cNvPr>
          <p:cNvSpPr txBox="1"/>
          <p:nvPr/>
        </p:nvSpPr>
        <p:spPr bwMode="auto">
          <a:xfrm>
            <a:off x="8557753" y="494907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cs typeface="Arial"/>
              </a:rPr>
              <a:t>Prioritaire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21E9A4-8ABC-4976-A53F-4AEE7296C3F1}"/>
              </a:ext>
            </a:extLst>
          </p:cNvPr>
          <p:cNvSpPr/>
          <p:nvPr/>
        </p:nvSpPr>
        <p:spPr bwMode="auto">
          <a:xfrm>
            <a:off x="9655827" y="166841"/>
            <a:ext cx="2094185" cy="724157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  <a:cs typeface="Arial"/>
              </a:rPr>
              <a:t>Difficulté de mise en œuvre 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891839-822F-42AD-880E-5A8BFE38905E}"/>
              </a:ext>
            </a:extLst>
          </p:cNvPr>
          <p:cNvSpPr/>
          <p:nvPr/>
        </p:nvSpPr>
        <p:spPr bwMode="auto">
          <a:xfrm>
            <a:off x="9783325" y="539208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3D50B0-A900-46EF-88A7-D3DF6DCCCB6D}"/>
              </a:ext>
            </a:extLst>
          </p:cNvPr>
          <p:cNvSpPr/>
          <p:nvPr/>
        </p:nvSpPr>
        <p:spPr bwMode="auto">
          <a:xfrm>
            <a:off x="10077392" y="539208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094825-A873-4F5C-A6D1-B3B22A451AEA}"/>
              </a:ext>
            </a:extLst>
          </p:cNvPr>
          <p:cNvSpPr/>
          <p:nvPr/>
        </p:nvSpPr>
        <p:spPr bwMode="auto">
          <a:xfrm>
            <a:off x="10371459" y="539208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007421-A35D-4C0A-A6E2-C10F8F24D6AC}"/>
              </a:ext>
            </a:extLst>
          </p:cNvPr>
          <p:cNvSpPr txBox="1"/>
          <p:nvPr/>
        </p:nvSpPr>
        <p:spPr bwMode="auto">
          <a:xfrm>
            <a:off x="10601729" y="497805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cs typeface="Arial"/>
              </a:rPr>
              <a:t>Difficile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7EFBB-1FA0-48CA-9904-C1ACF3E95AE4}"/>
              </a:ext>
            </a:extLst>
          </p:cNvPr>
          <p:cNvSpPr txBox="1"/>
          <p:nvPr/>
        </p:nvSpPr>
        <p:spPr bwMode="auto">
          <a:xfrm>
            <a:off x="13242582" y="172180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Facile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068031-E6C1-4958-8D0F-E7160DF28CAD}"/>
              </a:ext>
            </a:extLst>
          </p:cNvPr>
          <p:cNvSpPr txBox="1"/>
          <p:nvPr/>
        </p:nvSpPr>
        <p:spPr bwMode="auto">
          <a:xfrm>
            <a:off x="13242582" y="664834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Difficile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DD0603-7445-431A-97F0-16171A894AC5}"/>
              </a:ext>
            </a:extLst>
          </p:cNvPr>
          <p:cNvSpPr txBox="1"/>
          <p:nvPr/>
        </p:nvSpPr>
        <p:spPr bwMode="auto">
          <a:xfrm>
            <a:off x="12229305" y="172180"/>
            <a:ext cx="1159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Aller plus loin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628FEC-1676-4AF2-AF9A-C06799E2D3DF}"/>
              </a:ext>
            </a:extLst>
          </p:cNvPr>
          <p:cNvSpPr txBox="1"/>
          <p:nvPr/>
        </p:nvSpPr>
        <p:spPr bwMode="auto">
          <a:xfrm>
            <a:off x="13242582" y="418507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Moyenne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6D5384-40A7-4C4E-B7D9-C98096415604}"/>
              </a:ext>
            </a:extLst>
          </p:cNvPr>
          <p:cNvSpPr txBox="1"/>
          <p:nvPr/>
        </p:nvSpPr>
        <p:spPr bwMode="auto">
          <a:xfrm>
            <a:off x="12229305" y="418507"/>
            <a:ext cx="1082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Recommandé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6A7CE5-005D-4481-AC54-690F35A02AF7}"/>
              </a:ext>
            </a:extLst>
          </p:cNvPr>
          <p:cNvSpPr txBox="1"/>
          <p:nvPr/>
        </p:nvSpPr>
        <p:spPr bwMode="auto">
          <a:xfrm>
            <a:off x="12229305" y="664834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Prioritaire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B94BF5-7D85-4B81-9EBD-9656B80930A6}"/>
              </a:ext>
            </a:extLst>
          </p:cNvPr>
          <p:cNvSpPr/>
          <p:nvPr/>
        </p:nvSpPr>
        <p:spPr>
          <a:xfrm>
            <a:off x="2277189" y="1548530"/>
            <a:ext cx="6472433" cy="663268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Résultat(s) attendu(s) pour ce levier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</a:rPr>
              <a:t>A définir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4C8157-FABA-446C-85C2-CE7BE858D022}"/>
              </a:ext>
            </a:extLst>
          </p:cNvPr>
          <p:cNvSpPr/>
          <p:nvPr/>
        </p:nvSpPr>
        <p:spPr>
          <a:xfrm>
            <a:off x="2277075" y="2212314"/>
            <a:ext cx="3663117" cy="74919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Responsable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(1 max.)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: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6566B3-BC50-42F8-8566-8BB2072EC11D}"/>
              </a:ext>
            </a:extLst>
          </p:cNvPr>
          <p:cNvSpPr/>
          <p:nvPr/>
        </p:nvSpPr>
        <p:spPr>
          <a:xfrm>
            <a:off x="5940309" y="2211798"/>
            <a:ext cx="5809705" cy="752858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Contributeur(s)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DB6EF9-53A1-443A-A332-C6BE46D8F6F1}"/>
              </a:ext>
            </a:extLst>
          </p:cNvPr>
          <p:cNvSpPr/>
          <p:nvPr/>
        </p:nvSpPr>
        <p:spPr>
          <a:xfrm>
            <a:off x="8749738" y="1548530"/>
            <a:ext cx="3000274" cy="66446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Calendrier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Début : </a:t>
            </a: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171446" indent="-171446" defTabSz="914378">
              <a:buFont typeface="Arial" panose="020B0604020202020204" pitchFamily="34" charset="0"/>
              <a:buChar char="•"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Fin : </a:t>
            </a: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95CFAD-BBF8-466E-8337-9E0FCD66F201}"/>
              </a:ext>
            </a:extLst>
          </p:cNvPr>
          <p:cNvSpPr/>
          <p:nvPr/>
        </p:nvSpPr>
        <p:spPr>
          <a:xfrm>
            <a:off x="5940312" y="4470679"/>
            <a:ext cx="5809703" cy="253466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Actions à mettre en œuvre pour ce levier :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FFF71EF-DB00-4E1C-9CC6-A101694165E9}"/>
              </a:ext>
            </a:extLst>
          </p:cNvPr>
          <p:cNvSpPr/>
          <p:nvPr/>
        </p:nvSpPr>
        <p:spPr>
          <a:xfrm>
            <a:off x="433598" y="3083719"/>
            <a:ext cx="2616783" cy="612850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Moyens humains (ETP ou JH)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78D541F-DF91-493C-B2F3-67FA8AB15279}"/>
              </a:ext>
            </a:extLst>
          </p:cNvPr>
          <p:cNvSpPr/>
          <p:nvPr/>
        </p:nvSpPr>
        <p:spPr>
          <a:xfrm>
            <a:off x="3049806" y="3083374"/>
            <a:ext cx="2718535" cy="61297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Moyens en euros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 </a:t>
            </a: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5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graphicFrame>
        <p:nvGraphicFramePr>
          <p:cNvPr id="82" name="Tableau 18">
            <a:extLst>
              <a:ext uri="{FF2B5EF4-FFF2-40B4-BE49-F238E27FC236}">
                <a16:creationId xmlns:a16="http://schemas.microsoft.com/office/drawing/2014/main" id="{C9D45321-3240-445F-966C-565E7E79A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47863"/>
              </p:ext>
            </p:extLst>
          </p:nvPr>
        </p:nvGraphicFramePr>
        <p:xfrm>
          <a:off x="441986" y="4724145"/>
          <a:ext cx="5334741" cy="167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14">
                  <a:extLst>
                    <a:ext uri="{9D8B030D-6E8A-4147-A177-3AD203B41FA5}">
                      <a16:colId xmlns:a16="http://schemas.microsoft.com/office/drawing/2014/main" val="1487511526"/>
                    </a:ext>
                  </a:extLst>
                </a:gridCol>
                <a:gridCol w="1433327">
                  <a:extLst>
                    <a:ext uri="{9D8B030D-6E8A-4147-A177-3AD203B41FA5}">
                      <a16:colId xmlns:a16="http://schemas.microsoft.com/office/drawing/2014/main" val="3310808463"/>
                    </a:ext>
                  </a:extLst>
                </a:gridCol>
              </a:tblGrid>
              <a:tr h="418262"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Indicateurs de performance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Valeur</a:t>
                      </a:r>
                    </a:p>
                  </a:txBody>
                  <a:tcPr anchor="ctr"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45045"/>
                  </a:ext>
                </a:extLst>
              </a:tr>
              <a:tr h="4809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91164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35494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58915"/>
                  </a:ext>
                </a:extLst>
              </a:tr>
            </a:tbl>
          </a:graphicData>
        </a:graphic>
      </p:graphicFrame>
      <p:graphicFrame>
        <p:nvGraphicFramePr>
          <p:cNvPr id="83" name="Tableau 5">
            <a:extLst>
              <a:ext uri="{FF2B5EF4-FFF2-40B4-BE49-F238E27FC236}">
                <a16:creationId xmlns:a16="http://schemas.microsoft.com/office/drawing/2014/main" id="{7BD54018-8AC8-4C12-B9A7-CE4C636A8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92339"/>
              </p:ext>
            </p:extLst>
          </p:nvPr>
        </p:nvGraphicFramePr>
        <p:xfrm>
          <a:off x="5940311" y="4724146"/>
          <a:ext cx="5809702" cy="167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341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1068788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  <a:gridCol w="990573">
                  <a:extLst>
                    <a:ext uri="{9D8B030D-6E8A-4147-A177-3AD203B41FA5}">
                      <a16:colId xmlns:a16="http://schemas.microsoft.com/office/drawing/2014/main" val="1551106248"/>
                    </a:ext>
                  </a:extLst>
                </a:gridCol>
              </a:tblGrid>
              <a:tr h="2679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Qui ?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Echéance ?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57746"/>
                  </a:ext>
                </a:extLst>
              </a:tr>
              <a:tr h="260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1. A définir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51417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2. A définir</a:t>
                      </a:r>
                      <a:endParaRPr lang="fr-FR" sz="105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3. A définir</a:t>
                      </a:r>
                      <a:endParaRPr lang="fr-FR" sz="105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06784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4. A définir</a:t>
                      </a:r>
                      <a:endParaRPr lang="fr-FR" sz="105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31421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5. </a:t>
                      </a: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34672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3E173B7E-AA3D-4802-AF98-8BEB5D3524DF}"/>
              </a:ext>
            </a:extLst>
          </p:cNvPr>
          <p:cNvSpPr/>
          <p:nvPr/>
        </p:nvSpPr>
        <p:spPr>
          <a:xfrm>
            <a:off x="433599" y="3695700"/>
            <a:ext cx="5334742" cy="67913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Prérequis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B708BD-2EDE-4DAE-8A07-A9B397A7B68F}"/>
              </a:ext>
            </a:extLst>
          </p:cNvPr>
          <p:cNvSpPr/>
          <p:nvPr/>
        </p:nvSpPr>
        <p:spPr>
          <a:xfrm>
            <a:off x="433598" y="4458250"/>
            <a:ext cx="5334741" cy="265895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Suivi des indicateurs de performance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0809885-3079-40EE-99B7-D59D51D27863}"/>
              </a:ext>
            </a:extLst>
          </p:cNvPr>
          <p:cNvSpPr/>
          <p:nvPr/>
        </p:nvSpPr>
        <p:spPr>
          <a:xfrm>
            <a:off x="5940310" y="3085747"/>
            <a:ext cx="5809703" cy="243206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Périmètre (à cocher) :</a:t>
            </a:r>
          </a:p>
        </p:txBody>
      </p:sp>
      <p:graphicFrame>
        <p:nvGraphicFramePr>
          <p:cNvPr id="87" name="Tableau 5">
            <a:extLst>
              <a:ext uri="{FF2B5EF4-FFF2-40B4-BE49-F238E27FC236}">
                <a16:creationId xmlns:a16="http://schemas.microsoft.com/office/drawing/2014/main" id="{86A40B63-D947-4AA3-91AC-0F934CBB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55994"/>
              </p:ext>
            </p:extLst>
          </p:nvPr>
        </p:nvGraphicFramePr>
        <p:xfrm>
          <a:off x="5940310" y="3324377"/>
          <a:ext cx="5809703" cy="105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40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796263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</a:tblGrid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kern="1200" noProof="0">
                          <a:solidFill>
                            <a:schemeClr val="tx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La DSI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66244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Les services généraux de la collectivité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Tous les services et équipements de la collectivité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30918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 territoire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52030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6F68326F-CEBA-4601-A91A-4B44C18FED91}"/>
              </a:ext>
            </a:extLst>
          </p:cNvPr>
          <p:cNvSpPr/>
          <p:nvPr/>
        </p:nvSpPr>
        <p:spPr>
          <a:xfrm rot="1637421">
            <a:off x="10278756" y="1328534"/>
            <a:ext cx="1742609" cy="3861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Modèle vide</a:t>
            </a:r>
          </a:p>
        </p:txBody>
      </p:sp>
      <p:pic>
        <p:nvPicPr>
          <p:cNvPr id="52" name="Picture 2" descr="Pencil ">
            <a:extLst>
              <a:ext uri="{FF2B5EF4-FFF2-40B4-BE49-F238E27FC236}">
                <a16:creationId xmlns:a16="http://schemas.microsoft.com/office/drawing/2014/main" id="{88D8F3FB-1466-4D7E-A83B-FAAB627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56" y="182768"/>
            <a:ext cx="442944" cy="4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858bc-b19d-4d92-a6f0-3eb7f146635e">
      <Terms xmlns="http://schemas.microsoft.com/office/infopath/2007/PartnerControls"/>
    </lcf76f155ced4ddcb4097134ff3c332f>
    <TaxCatchAll xmlns="b4304807-af67-4394-b1cc-13a8c181bc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BF071EC5FD74EA0222A382BA34C08" ma:contentTypeVersion="12" ma:contentTypeDescription="Create a new document." ma:contentTypeScope="" ma:versionID="6437b9147eb140727f6f4fa3f7f293d0">
  <xsd:schema xmlns:xsd="http://www.w3.org/2001/XMLSchema" xmlns:xs="http://www.w3.org/2001/XMLSchema" xmlns:p="http://schemas.microsoft.com/office/2006/metadata/properties" xmlns:ns2="70a858bc-b19d-4d92-a6f0-3eb7f146635e" xmlns:ns3="b4304807-af67-4394-b1cc-13a8c181bc53" targetNamespace="http://schemas.microsoft.com/office/2006/metadata/properties" ma:root="true" ma:fieldsID="6c16b85eed8d78a614b2263c024838c3" ns2:_="" ns3:_="">
    <xsd:import namespace="70a858bc-b19d-4d92-a6f0-3eb7f146635e"/>
    <xsd:import namespace="b4304807-af67-4394-b1cc-13a8c181b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858bc-b19d-4d92-a6f0-3eb7f1466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623ea3-be23-4189-a25b-bcadb097e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04807-af67-4394-b1cc-13a8c181bc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de11a9-839a-425a-afe4-dde1e3626ca3}" ma:internalName="TaxCatchAll" ma:showField="CatchAllData" ma:web="b4304807-af67-4394-b1cc-13a8c181b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94D31-C5E3-49FB-ACE0-6260BE30B7E6}">
  <ds:schemaRefs>
    <ds:schemaRef ds:uri="http://schemas.microsoft.com/office/2006/metadata/properties"/>
    <ds:schemaRef ds:uri="http://purl.org/dc/dcmitype/"/>
    <ds:schemaRef ds:uri="70a858bc-b19d-4d92-a6f0-3eb7f146635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b4304807-af67-4394-b1cc-13a8c181bc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160257-2859-4931-9C87-2F83BE106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858bc-b19d-4d92-a6f0-3eb7f146635e"/>
    <ds:schemaRef ds:uri="b4304807-af67-4394-b1cc-13a8c181b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521260-31AC-4EBF-99D0-9D6256045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695</Words>
  <Application>Microsoft Office PowerPoint</Application>
  <PresentationFormat>Grand écran</PresentationFormat>
  <Paragraphs>137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Marianne</vt:lpstr>
      <vt:lpstr>Ubuntu</vt:lpstr>
      <vt:lpstr>Marianne ExtraBold</vt:lpstr>
      <vt:lpstr>Raleway</vt:lpstr>
      <vt:lpstr>Calibri</vt:lpstr>
      <vt:lpstr>Ubuntu Medium</vt:lpstr>
      <vt:lpstr>Verdana</vt:lpstr>
      <vt:lpstr>Arial</vt:lpstr>
      <vt:lpstr>Office Theme</vt:lpstr>
      <vt:lpstr>Présentation PowerPoint</vt:lpstr>
      <vt:lpstr>Présentation PowerPoint</vt:lpstr>
      <vt:lpstr>Echanges sur les fiches actions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ANCT</dc:creator>
  <cp:lastModifiedBy>GODEFROY Nathan</cp:lastModifiedBy>
  <cp:revision>8</cp:revision>
  <dcterms:created xsi:type="dcterms:W3CDTF">2022-01-03T12:49:09Z</dcterms:created>
  <dcterms:modified xsi:type="dcterms:W3CDTF">2024-03-21T13:04:01Z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0x01010069ABF071EC5FD74EA0222A382BA34C08</vt:lpwstr>
  </property>
  <property fmtid="{D5CDD505-2E9C-101B-9397-08002B2CF9AE}" pid="3" name="MediaServiceImageTags">
    <vt:lpwstr/>
  </property>
</Properties>
</file>