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77" r:id="rId5"/>
    <p:sldId id="270" r:id="rId6"/>
    <p:sldId id="278" r:id="rId7"/>
    <p:sldId id="2147471975" r:id="rId8"/>
    <p:sldId id="2147471968" r:id="rId9"/>
    <p:sldId id="2147471987" r:id="rId10"/>
    <p:sldId id="2147471988" r:id="rId11"/>
    <p:sldId id="2147471989" r:id="rId12"/>
    <p:sldId id="2147471997" r:id="rId13"/>
    <p:sldId id="2147471991" r:id="rId14"/>
    <p:sldId id="2147471994" r:id="rId15"/>
    <p:sldId id="2147471993" r:id="rId16"/>
    <p:sldId id="2147471995" r:id="rId17"/>
    <p:sldId id="294" r:id="rId18"/>
  </p:sldIdLst>
  <p:sldSz cx="16256000" cy="9144000"/>
  <p:notesSz cx="16256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8AE0001-7572-1BE0-1101-1FFAD721E5CF}" name="LAVILLE, Jerome" initials="LJ" userId="S::jerome.laville@capgemini.com::0b14dc2c-f945-4837-95c7-9c80f376aa8d" providerId="AD"/>
  <p188:author id="{F4368CF0-1A32-D009-E37F-82ACAF3414A7}" name="FENG, Yucen" initials="FY" userId="S::yucen.a.feng@capgemini.com::4f43f1e6-0037-465e-b6c8-e0c81cd96f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59E"/>
    <a:srgbClr val="E9F1F5"/>
    <a:srgbClr val="06806C"/>
    <a:srgbClr val="FFC412"/>
    <a:srgbClr val="FFF3CD"/>
    <a:srgbClr val="E5E8F3"/>
    <a:srgbClr val="5C72B6"/>
    <a:srgbClr val="E5EAF7"/>
    <a:srgbClr val="294289"/>
    <a:srgbClr val="98F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A3A1CC-D896-4122-B981-490F22CFFA40}" v="1" dt="2023-12-12T16:14:18.79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05" autoAdjust="0"/>
    <p:restoredTop sz="94660"/>
  </p:normalViewPr>
  <p:slideViewPr>
    <p:cSldViewPr>
      <p:cViewPr varScale="1">
        <p:scale>
          <a:sx n="82" d="100"/>
          <a:sy n="82" d="100"/>
        </p:scale>
        <p:origin x="684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AED7B-AAFA-44EE-9CA3-1B52B637CB1F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4E16B-F770-4A1D-BB7A-00E8F6C13A9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28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E23553-3E12-43A2-B8C8-20CBAD40D92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120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F4E16B-F770-4A1D-BB7A-00E8F6C13A94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054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F4E16B-F770-4A1D-BB7A-00E8F6C13A9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2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F4E16B-F770-4A1D-BB7A-00E8F6C13A9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431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F4E16B-F770-4A1D-BB7A-00E8F6C13A9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176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F4E16B-F770-4A1D-BB7A-00E8F6C13A9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778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F4E16B-F770-4A1D-BB7A-00E8F6C13A9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534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F4E16B-F770-4A1D-BB7A-00E8F6C13A9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528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F4E16B-F770-4A1D-BB7A-00E8F6C13A9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8351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F4E16B-F770-4A1D-BB7A-00E8F6C13A9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56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2834640"/>
            <a:ext cx="138176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700" b="1" i="0">
                <a:solidFill>
                  <a:srgbClr val="FCCD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700" b="1" i="0">
                <a:solidFill>
                  <a:srgbClr val="FCCD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A29B7A03-63AB-8EE8-600D-0074744554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" y="277661"/>
            <a:ext cx="2286000" cy="838597"/>
          </a:xfrm>
          <a:prstGeom prst="rect">
            <a:avLst/>
          </a:prstGeom>
        </p:spPr>
      </p:pic>
      <p:sp>
        <p:nvSpPr>
          <p:cNvPr id="7" name="object 23">
            <a:extLst>
              <a:ext uri="{FF2B5EF4-FFF2-40B4-BE49-F238E27FC236}">
                <a16:creationId xmlns:a16="http://schemas.microsoft.com/office/drawing/2014/main" id="{0724D82D-6F80-473F-B921-64D4711D2354}"/>
              </a:ext>
            </a:extLst>
          </p:cNvPr>
          <p:cNvSpPr/>
          <p:nvPr userDrawn="1"/>
        </p:nvSpPr>
        <p:spPr>
          <a:xfrm>
            <a:off x="13452563" y="0"/>
            <a:ext cx="2803525" cy="2910205"/>
          </a:xfrm>
          <a:custGeom>
            <a:avLst/>
            <a:gdLst/>
            <a:ahLst/>
            <a:cxnLst/>
            <a:rect l="l" t="t" r="r" b="b"/>
            <a:pathLst>
              <a:path w="2803525" h="2910205">
                <a:moveTo>
                  <a:pt x="2803437" y="0"/>
                </a:moveTo>
                <a:lnTo>
                  <a:pt x="0" y="0"/>
                </a:lnTo>
                <a:lnTo>
                  <a:pt x="0" y="761610"/>
                </a:lnTo>
                <a:lnTo>
                  <a:pt x="1969173" y="889473"/>
                </a:lnTo>
                <a:lnTo>
                  <a:pt x="1969173" y="2909866"/>
                </a:lnTo>
                <a:lnTo>
                  <a:pt x="2803437" y="2909866"/>
                </a:lnTo>
                <a:lnTo>
                  <a:pt x="2803437" y="0"/>
                </a:lnTo>
                <a:close/>
              </a:path>
            </a:pathLst>
          </a:custGeom>
          <a:solidFill>
            <a:srgbClr val="FC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24">
            <a:extLst>
              <a:ext uri="{FF2B5EF4-FFF2-40B4-BE49-F238E27FC236}">
                <a16:creationId xmlns:a16="http://schemas.microsoft.com/office/drawing/2014/main" id="{0CC61041-804D-4CF4-B5CC-9800217099E3}"/>
              </a:ext>
            </a:extLst>
          </p:cNvPr>
          <p:cNvSpPr/>
          <p:nvPr userDrawn="1"/>
        </p:nvSpPr>
        <p:spPr>
          <a:xfrm>
            <a:off x="0" y="6325402"/>
            <a:ext cx="2849880" cy="2818765"/>
          </a:xfrm>
          <a:custGeom>
            <a:avLst/>
            <a:gdLst/>
            <a:ahLst/>
            <a:cxnLst/>
            <a:rect l="l" t="t" r="r" b="b"/>
            <a:pathLst>
              <a:path w="2849880" h="2818765">
                <a:moveTo>
                  <a:pt x="880637" y="0"/>
                </a:moveTo>
                <a:lnTo>
                  <a:pt x="0" y="0"/>
                </a:lnTo>
                <a:lnTo>
                  <a:pt x="0" y="2818584"/>
                </a:lnTo>
                <a:lnTo>
                  <a:pt x="2849810" y="2818584"/>
                </a:lnTo>
                <a:lnTo>
                  <a:pt x="2849810" y="2148255"/>
                </a:lnTo>
                <a:lnTo>
                  <a:pt x="880637" y="2020392"/>
                </a:lnTo>
                <a:lnTo>
                  <a:pt x="880637" y="0"/>
                </a:lnTo>
                <a:close/>
              </a:path>
            </a:pathLst>
          </a:custGeom>
          <a:solidFill>
            <a:srgbClr val="0680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6C994291-4A71-45D4-A9DD-4C6FD3370E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0517" y="471574"/>
            <a:ext cx="14254967" cy="677108"/>
          </a:xfrm>
        </p:spPr>
        <p:txBody>
          <a:bodyPr/>
          <a:lstStyle>
            <a:lvl1pPr algn="ctr">
              <a:defRPr lang="fr-FR" sz="4400" b="1" i="0" kern="1200" dirty="0">
                <a:solidFill>
                  <a:srgbClr val="2C3176"/>
                </a:solidFill>
                <a:latin typeface="Marianne" panose="020B0604020202020204" charset="0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146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0516" y="3581623"/>
            <a:ext cx="14254967" cy="2875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700" b="1" i="0">
                <a:solidFill>
                  <a:srgbClr val="FCCD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12800" y="2103120"/>
            <a:ext cx="1463040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76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jpeg"/><Relationship Id="rId4" Type="http://schemas.openxmlformats.org/officeDocument/2006/relationships/hyperlink" Target="https://lesbases.anct.gouv.fr/ressources/demarche-numerique-responsable-flash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Relationship Id="rId9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8"/>
          <p:cNvSpPr>
            <a:spLocks noChangeAspect="1"/>
          </p:cNvSpPr>
          <p:nvPr/>
        </p:nvSpPr>
        <p:spPr>
          <a:xfrm rot="5400000">
            <a:off x="519927" y="2419838"/>
            <a:ext cx="2908867" cy="2780322"/>
          </a:xfrm>
          <a:custGeom>
            <a:avLst/>
            <a:gdLst/>
            <a:ahLst/>
            <a:cxnLst/>
            <a:rect l="l" t="t" r="r" b="b"/>
            <a:pathLst>
              <a:path w="1278889" h="1222375">
                <a:moveTo>
                  <a:pt x="726313" y="0"/>
                </a:moveTo>
                <a:lnTo>
                  <a:pt x="0" y="0"/>
                </a:lnTo>
                <a:lnTo>
                  <a:pt x="48869" y="753516"/>
                </a:lnTo>
                <a:lnTo>
                  <a:pt x="54396" y="802093"/>
                </a:lnTo>
                <a:lnTo>
                  <a:pt x="64440" y="849117"/>
                </a:lnTo>
                <a:lnTo>
                  <a:pt x="78769" y="894371"/>
                </a:lnTo>
                <a:lnTo>
                  <a:pt x="97149" y="937637"/>
                </a:lnTo>
                <a:lnTo>
                  <a:pt x="119347" y="978696"/>
                </a:lnTo>
                <a:lnTo>
                  <a:pt x="145131" y="1017329"/>
                </a:lnTo>
                <a:lnTo>
                  <a:pt x="174268" y="1053320"/>
                </a:lnTo>
                <a:lnTo>
                  <a:pt x="206525" y="1086448"/>
                </a:lnTo>
                <a:lnTo>
                  <a:pt x="241669" y="1116496"/>
                </a:lnTo>
                <a:lnTo>
                  <a:pt x="279468" y="1143247"/>
                </a:lnTo>
                <a:lnTo>
                  <a:pt x="319687" y="1166480"/>
                </a:lnTo>
                <a:lnTo>
                  <a:pt x="362096" y="1185979"/>
                </a:lnTo>
                <a:lnTo>
                  <a:pt x="406460" y="1201525"/>
                </a:lnTo>
                <a:lnTo>
                  <a:pt x="452546" y="1212899"/>
                </a:lnTo>
                <a:lnTo>
                  <a:pt x="500123" y="1219883"/>
                </a:lnTo>
                <a:lnTo>
                  <a:pt x="548957" y="1222260"/>
                </a:lnTo>
                <a:lnTo>
                  <a:pt x="1278775" y="1222260"/>
                </a:lnTo>
                <a:lnTo>
                  <a:pt x="1278775" y="497446"/>
                </a:lnTo>
                <a:lnTo>
                  <a:pt x="758558" y="497446"/>
                </a:lnTo>
                <a:lnTo>
                  <a:pt x="726313" y="0"/>
                </a:lnTo>
                <a:close/>
              </a:path>
            </a:pathLst>
          </a:custGeom>
          <a:solidFill>
            <a:srgbClr val="2C31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ZoneTexte 11"/>
          <p:cNvSpPr txBox="1"/>
          <p:nvPr/>
        </p:nvSpPr>
        <p:spPr>
          <a:xfrm>
            <a:off x="4040554" y="4325814"/>
            <a:ext cx="980244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>
                <a:solidFill>
                  <a:srgbClr val="00B59E"/>
                </a:solidFill>
                <a:latin typeface="Marianne ExtraBold" charset="0"/>
                <a:ea typeface="Marianne ExtraBold" charset="0"/>
                <a:cs typeface="Marianne ExtraBold" charset="0"/>
              </a:rPr>
              <a:t>MODELE</a:t>
            </a:r>
            <a:r>
              <a:rPr lang="fr-FR" sz="4800" b="1" dirty="0">
                <a:solidFill>
                  <a:srgbClr val="2C3176"/>
                </a:solidFill>
                <a:latin typeface="Marianne ExtraBold" charset="0"/>
                <a:ea typeface="Marianne ExtraBold" charset="0"/>
                <a:cs typeface="Marianne ExtraBold" charset="0"/>
              </a:rPr>
              <a:t> - Support de réunion</a:t>
            </a:r>
          </a:p>
          <a:p>
            <a:r>
              <a:rPr lang="fr-FR" sz="4000" b="1" dirty="0">
                <a:solidFill>
                  <a:srgbClr val="2C3176"/>
                </a:solidFill>
                <a:latin typeface="Marianne ExtraBold" charset="0"/>
                <a:ea typeface="Marianne ExtraBold" charset="0"/>
                <a:cs typeface="Marianne ExtraBold" charset="0"/>
              </a:rPr>
              <a:t>Atelier de priorisation des leviers</a:t>
            </a:r>
          </a:p>
        </p:txBody>
      </p:sp>
      <p:sp>
        <p:nvSpPr>
          <p:cNvPr id="14" name="object 4"/>
          <p:cNvSpPr/>
          <p:nvPr/>
        </p:nvSpPr>
        <p:spPr>
          <a:xfrm>
            <a:off x="13672138" y="414281"/>
            <a:ext cx="2201545" cy="2104390"/>
          </a:xfrm>
          <a:custGeom>
            <a:avLst/>
            <a:gdLst/>
            <a:ahLst/>
            <a:cxnLst/>
            <a:rect l="l" t="t" r="r" b="b"/>
            <a:pathLst>
              <a:path w="2201544" h="2104390">
                <a:moveTo>
                  <a:pt x="1256360" y="0"/>
                </a:moveTo>
                <a:lnTo>
                  <a:pt x="0" y="0"/>
                </a:lnTo>
                <a:lnTo>
                  <a:pt x="0" y="1247749"/>
                </a:lnTo>
                <a:lnTo>
                  <a:pt x="895578" y="1247749"/>
                </a:lnTo>
                <a:lnTo>
                  <a:pt x="951001" y="2104212"/>
                </a:lnTo>
                <a:lnTo>
                  <a:pt x="2201405" y="2104212"/>
                </a:lnTo>
                <a:lnTo>
                  <a:pt x="2117382" y="806983"/>
                </a:lnTo>
                <a:lnTo>
                  <a:pt x="2112914" y="758885"/>
                </a:lnTo>
                <a:lnTo>
                  <a:pt x="2105851" y="711607"/>
                </a:lnTo>
                <a:lnTo>
                  <a:pt x="2096269" y="665221"/>
                </a:lnTo>
                <a:lnTo>
                  <a:pt x="2084242" y="619795"/>
                </a:lnTo>
                <a:lnTo>
                  <a:pt x="2069845" y="575400"/>
                </a:lnTo>
                <a:lnTo>
                  <a:pt x="2053152" y="532105"/>
                </a:lnTo>
                <a:lnTo>
                  <a:pt x="2034239" y="489982"/>
                </a:lnTo>
                <a:lnTo>
                  <a:pt x="2013180" y="449100"/>
                </a:lnTo>
                <a:lnTo>
                  <a:pt x="1990049" y="409529"/>
                </a:lnTo>
                <a:lnTo>
                  <a:pt x="1964921" y="371339"/>
                </a:lnTo>
                <a:lnTo>
                  <a:pt x="1937872" y="334601"/>
                </a:lnTo>
                <a:lnTo>
                  <a:pt x="1908975" y="299384"/>
                </a:lnTo>
                <a:lnTo>
                  <a:pt x="1878305" y="265758"/>
                </a:lnTo>
                <a:lnTo>
                  <a:pt x="1845938" y="233794"/>
                </a:lnTo>
                <a:lnTo>
                  <a:pt x="1811948" y="203561"/>
                </a:lnTo>
                <a:lnTo>
                  <a:pt x="1776409" y="175130"/>
                </a:lnTo>
                <a:lnTo>
                  <a:pt x="1739397" y="148571"/>
                </a:lnTo>
                <a:lnTo>
                  <a:pt x="1700985" y="123954"/>
                </a:lnTo>
                <a:lnTo>
                  <a:pt x="1661249" y="101349"/>
                </a:lnTo>
                <a:lnTo>
                  <a:pt x="1620264" y="80825"/>
                </a:lnTo>
                <a:lnTo>
                  <a:pt x="1578103" y="62454"/>
                </a:lnTo>
                <a:lnTo>
                  <a:pt x="1534843" y="46305"/>
                </a:lnTo>
                <a:lnTo>
                  <a:pt x="1490557" y="32448"/>
                </a:lnTo>
                <a:lnTo>
                  <a:pt x="1445320" y="20953"/>
                </a:lnTo>
                <a:lnTo>
                  <a:pt x="1399207" y="11891"/>
                </a:lnTo>
                <a:lnTo>
                  <a:pt x="1352293" y="5331"/>
                </a:lnTo>
                <a:lnTo>
                  <a:pt x="1304652" y="1344"/>
                </a:lnTo>
                <a:lnTo>
                  <a:pt x="1256360" y="0"/>
                </a:lnTo>
                <a:close/>
              </a:path>
            </a:pathLst>
          </a:custGeom>
          <a:solidFill>
            <a:srgbClr val="5D6D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3"/>
          <p:cNvSpPr>
            <a:spLocks noChangeAspect="1"/>
          </p:cNvSpPr>
          <p:nvPr/>
        </p:nvSpPr>
        <p:spPr>
          <a:xfrm>
            <a:off x="584200" y="7848600"/>
            <a:ext cx="954722" cy="913145"/>
          </a:xfrm>
          <a:custGeom>
            <a:avLst/>
            <a:gdLst/>
            <a:ahLst/>
            <a:cxnLst/>
            <a:rect l="l" t="t" r="r" b="b"/>
            <a:pathLst>
              <a:path w="393700" h="376554">
                <a:moveTo>
                  <a:pt x="217690" y="0"/>
                </a:moveTo>
                <a:lnTo>
                  <a:pt x="6223" y="0"/>
                </a:lnTo>
                <a:lnTo>
                  <a:pt x="0" y="6654"/>
                </a:lnTo>
                <a:lnTo>
                  <a:pt x="14617" y="232092"/>
                </a:lnTo>
                <a:lnTo>
                  <a:pt x="24862" y="278192"/>
                </a:lnTo>
                <a:lnTo>
                  <a:pt x="47735" y="317882"/>
                </a:lnTo>
                <a:lnTo>
                  <a:pt x="80889" y="348960"/>
                </a:lnTo>
                <a:lnTo>
                  <a:pt x="121975" y="369222"/>
                </a:lnTo>
                <a:lnTo>
                  <a:pt x="168643" y="376466"/>
                </a:lnTo>
                <a:lnTo>
                  <a:pt x="387350" y="376466"/>
                </a:lnTo>
                <a:lnTo>
                  <a:pt x="393433" y="370382"/>
                </a:lnTo>
                <a:lnTo>
                  <a:pt x="393433" y="159308"/>
                </a:lnTo>
                <a:lnTo>
                  <a:pt x="387350" y="153225"/>
                </a:lnTo>
                <a:lnTo>
                  <a:pt x="238785" y="153225"/>
                </a:lnTo>
                <a:lnTo>
                  <a:pt x="232854" y="147650"/>
                </a:lnTo>
                <a:lnTo>
                  <a:pt x="232384" y="140487"/>
                </a:lnTo>
                <a:lnTo>
                  <a:pt x="223647" y="5575"/>
                </a:lnTo>
                <a:lnTo>
                  <a:pt x="217690" y="0"/>
                </a:lnTo>
                <a:close/>
              </a:path>
            </a:pathLst>
          </a:custGeom>
          <a:solidFill>
            <a:srgbClr val="FC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942289" y="7081804"/>
            <a:ext cx="1863967" cy="2446735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3ACADFD9-4121-4AE7-95D6-5D163301F9AF}"/>
              </a:ext>
            </a:extLst>
          </p:cNvPr>
          <p:cNvSpPr txBox="1"/>
          <p:nvPr/>
        </p:nvSpPr>
        <p:spPr>
          <a:xfrm>
            <a:off x="1731017" y="7262896"/>
            <a:ext cx="1211198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2C3176"/>
                </a:solidFill>
                <a:latin typeface="Marianne" panose="02000000000000000000" pitchFamily="50" charset="0"/>
                <a:ea typeface="Marianne ExtraBold" charset="0"/>
                <a:cs typeface="Marianne ExtraBold" charset="0"/>
              </a:rPr>
              <a:t>Ce support a été produit par l’ANCT lors de l’expérimentation lancée en novembre 2022 pour accompagner 6 collectivités territoriales pilotes dans l’élaboration de leur stratégie Numérique responsable. Il a ensuite été mis à jour à base des retours d’expérience des 18 collectivités territoriales ayant participé à la Vague 1, qui s’est déroulée entre septembre et décembre 2023.</a:t>
            </a:r>
          </a:p>
          <a:p>
            <a:r>
              <a:rPr lang="fr-FR" sz="1600" dirty="0">
                <a:solidFill>
                  <a:srgbClr val="2C3176"/>
                </a:solidFill>
                <a:latin typeface="Marianne" panose="02000000000000000000" pitchFamily="50" charset="0"/>
                <a:ea typeface="Marianne ExtraBold" charset="0"/>
                <a:cs typeface="Marianne ExtraBold" charset="0"/>
              </a:rPr>
              <a:t>Il est mis à disposition de tous les acteurs en libre-accès </a:t>
            </a:r>
            <a:r>
              <a:rPr lang="fr-FR" sz="1600" dirty="0">
                <a:solidFill>
                  <a:srgbClr val="2C3176"/>
                </a:solidFill>
                <a:latin typeface="Marianne" panose="02000000000000000000" pitchFamily="50" charset="0"/>
                <a:ea typeface="Marianne ExtraBold" charset="0"/>
                <a:cs typeface="Marianne ExtraBold" charset="0"/>
                <a:hlinkClick r:id="rId4"/>
              </a:rPr>
              <a:t>dans la boîte à outils Numérique responsable de l’ANCT </a:t>
            </a:r>
            <a:r>
              <a:rPr lang="fr-FR" sz="1600" dirty="0">
                <a:solidFill>
                  <a:srgbClr val="2C3176"/>
                </a:solidFill>
                <a:latin typeface="Marianne" panose="02000000000000000000" pitchFamily="50" charset="0"/>
                <a:ea typeface="Marianne ExtraBold" charset="0"/>
                <a:cs typeface="Marianne ExtraBold" charset="0"/>
              </a:rPr>
              <a:t>pour servir de modèle.</a:t>
            </a:r>
          </a:p>
          <a:p>
            <a:r>
              <a:rPr lang="fr-FR" sz="1600" dirty="0">
                <a:solidFill>
                  <a:srgbClr val="2C3176"/>
                </a:solidFill>
                <a:latin typeface="Marianne" panose="02000000000000000000" pitchFamily="50" charset="0"/>
                <a:ea typeface="Marianne ExtraBold" charset="0"/>
                <a:cs typeface="Marianne ExtraBold" charset="0"/>
              </a:rPr>
              <a:t>Il peut donc être repris, modifié, complété. </a:t>
            </a:r>
            <a:r>
              <a:rPr lang="fr-FR" sz="1600" dirty="0">
                <a:solidFill>
                  <a:srgbClr val="2C3176"/>
                </a:solidFill>
                <a:latin typeface="Marianne" panose="02000000000000000000" pitchFamily="50" charset="0"/>
              </a:rPr>
              <a:t>La typographie Marianne® est </a:t>
            </a:r>
            <a:r>
              <a:rPr lang="fr-FR" sz="1600" dirty="0">
                <a:solidFill>
                  <a:srgbClr val="2C3176"/>
                </a:solidFill>
                <a:latin typeface="Marianne" panose="02000000000000000000" pitchFamily="50" charset="0"/>
                <a:ea typeface="Marianne ExtraBold" charset="0"/>
                <a:cs typeface="Marianne ExtraBold" charset="0"/>
              </a:rPr>
              <a:t>réservée aux administrations publiques.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B589AC47-6DF7-250C-5AA2-C089EE41A2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35"/>
          <a:stretch/>
        </p:blipFill>
        <p:spPr bwMode="auto">
          <a:xfrm>
            <a:off x="299759" y="382255"/>
            <a:ext cx="5677625" cy="1666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3809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14">
            <a:extLst>
              <a:ext uri="{FF2B5EF4-FFF2-40B4-BE49-F238E27FC236}">
                <a16:creationId xmlns:a16="http://schemas.microsoft.com/office/drawing/2014/main" id="{697C4351-5585-450C-AFDA-4834F25CA6F1}"/>
              </a:ext>
            </a:extLst>
          </p:cNvPr>
          <p:cNvSpPr txBox="1">
            <a:spLocks/>
          </p:cNvSpPr>
          <p:nvPr/>
        </p:nvSpPr>
        <p:spPr>
          <a:xfrm>
            <a:off x="1000517" y="471574"/>
            <a:ext cx="14254967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 defTabSz="914377" rtl="0">
              <a:spcBef>
                <a:spcPts val="115"/>
              </a:spcBef>
            </a:pPr>
            <a:r>
              <a:rPr lang="fr-FR" sz="4000" b="1" dirty="0">
                <a:solidFill>
                  <a:srgbClr val="2C3176"/>
                </a:solidFill>
                <a:latin typeface="Marianne" charset="0"/>
                <a:ea typeface="Marianne" charset="0"/>
                <a:cs typeface="Marianne" charset="0"/>
              </a:rPr>
              <a:t>3. Priorisation des leviers</a:t>
            </a:r>
            <a:endParaRPr lang="fr-FR" sz="4000" kern="1200" dirty="0">
              <a:solidFill>
                <a:srgbClr val="2C3176"/>
              </a:solidFill>
              <a:latin typeface="Marianne" panose="020B0604020202020204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7C6AEBB-2A6F-4800-A4CC-726EC2FE6AA1}"/>
              </a:ext>
            </a:extLst>
          </p:cNvPr>
          <p:cNvCxnSpPr>
            <a:cxnSpLocks/>
          </p:cNvCxnSpPr>
          <p:nvPr/>
        </p:nvCxnSpPr>
        <p:spPr>
          <a:xfrm>
            <a:off x="5252041" y="8016879"/>
            <a:ext cx="615504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329BEC4-B70B-4D10-B2EF-0EAB2E83F017}"/>
              </a:ext>
            </a:extLst>
          </p:cNvPr>
          <p:cNvCxnSpPr>
            <a:cxnSpLocks/>
          </p:cNvCxnSpPr>
          <p:nvPr/>
        </p:nvCxnSpPr>
        <p:spPr>
          <a:xfrm flipV="1">
            <a:off x="5247680" y="1907704"/>
            <a:ext cx="0" cy="615504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F7774C3C-BBC8-4583-AA87-FE9BA0E1387C}"/>
              </a:ext>
            </a:extLst>
          </p:cNvPr>
          <p:cNvSpPr txBox="1"/>
          <p:nvPr/>
        </p:nvSpPr>
        <p:spPr>
          <a:xfrm>
            <a:off x="11029153" y="7812360"/>
            <a:ext cx="249944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b="1" kern="0" dirty="0">
                <a:latin typeface="Marianne" panose="020B0604020202020204"/>
              </a:rPr>
              <a:t>Faisabilité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CA76EC5-B1AB-4B2B-9C7C-F501D03B9EAA}"/>
              </a:ext>
            </a:extLst>
          </p:cNvPr>
          <p:cNvSpPr txBox="1"/>
          <p:nvPr/>
        </p:nvSpPr>
        <p:spPr>
          <a:xfrm>
            <a:off x="4023544" y="1403648"/>
            <a:ext cx="249944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b="1" kern="0">
                <a:latin typeface="Marianne" panose="020B0604020202020204"/>
              </a:rPr>
              <a:t>Valeur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EDEED6E-4129-462E-A715-3EF72616209D}"/>
              </a:ext>
            </a:extLst>
          </p:cNvPr>
          <p:cNvCxnSpPr>
            <a:cxnSpLocks/>
          </p:cNvCxnSpPr>
          <p:nvPr/>
        </p:nvCxnSpPr>
        <p:spPr>
          <a:xfrm>
            <a:off x="5252041" y="4985566"/>
            <a:ext cx="615572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4C4176A-3456-4B1D-9B49-4807743C75C6}"/>
              </a:ext>
            </a:extLst>
          </p:cNvPr>
          <p:cNvCxnSpPr>
            <a:cxnSpLocks/>
          </p:cNvCxnSpPr>
          <p:nvPr/>
        </p:nvCxnSpPr>
        <p:spPr>
          <a:xfrm rot="5400000">
            <a:off x="5251700" y="4985566"/>
            <a:ext cx="615572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D200A139-7693-4FF7-B8C9-2485D7C27B83}"/>
              </a:ext>
            </a:extLst>
          </p:cNvPr>
          <p:cNvSpPr/>
          <p:nvPr/>
        </p:nvSpPr>
        <p:spPr>
          <a:xfrm>
            <a:off x="5375156" y="2031159"/>
            <a:ext cx="2831634" cy="283163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arianne" panose="020B0604020202020204"/>
                <a:ea typeface="+mn-ea"/>
                <a:cs typeface="+mn-cs"/>
              </a:rPr>
              <a:t>Projets majeurs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77AA90C-C959-4C12-B17B-5A2386E4D2A2}"/>
              </a:ext>
            </a:extLst>
          </p:cNvPr>
          <p:cNvSpPr/>
          <p:nvPr/>
        </p:nvSpPr>
        <p:spPr>
          <a:xfrm>
            <a:off x="8453019" y="2031159"/>
            <a:ext cx="2831634" cy="2831634"/>
          </a:xfrm>
          <a:prstGeom prst="rect">
            <a:avLst/>
          </a:prstGeom>
          <a:solidFill>
            <a:srgbClr val="068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b="1">
                <a:solidFill>
                  <a:schemeClr val="bg1"/>
                </a:solidFill>
                <a:latin typeface="Marianne" panose="020B0604020202020204"/>
              </a:rPr>
              <a:t>Gain rapide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CCC2D95-6176-456B-A33A-9BFAB034282A}"/>
              </a:ext>
            </a:extLst>
          </p:cNvPr>
          <p:cNvSpPr/>
          <p:nvPr/>
        </p:nvSpPr>
        <p:spPr>
          <a:xfrm>
            <a:off x="5375156" y="5109022"/>
            <a:ext cx="2831634" cy="283163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b="1">
                <a:solidFill>
                  <a:schemeClr val="bg1"/>
                </a:solidFill>
                <a:latin typeface="Marianne" panose="020B0604020202020204"/>
              </a:rPr>
              <a:t>Non pertinent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711D21E-3E46-4251-AAAC-AB460C85E079}"/>
              </a:ext>
            </a:extLst>
          </p:cNvPr>
          <p:cNvSpPr/>
          <p:nvPr/>
        </p:nvSpPr>
        <p:spPr>
          <a:xfrm>
            <a:off x="8453019" y="5109022"/>
            <a:ext cx="2831634" cy="283163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b="1">
                <a:solidFill>
                  <a:schemeClr val="bg1"/>
                </a:solidFill>
                <a:latin typeface="Marianne" panose="020B0604020202020204"/>
              </a:rPr>
              <a:t>Non prioritaire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2B62B8-C7BE-4E29-BB31-0CB4443BB33E}"/>
              </a:ext>
            </a:extLst>
          </p:cNvPr>
          <p:cNvSpPr txBox="1"/>
          <p:nvPr/>
        </p:nvSpPr>
        <p:spPr>
          <a:xfrm>
            <a:off x="10720288" y="8321787"/>
            <a:ext cx="11285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Elevée</a:t>
            </a:r>
            <a:endParaRPr lang="fr-FR" sz="1400">
              <a:latin typeface="Marianne" panose="020B060402020202020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9C14B96-973A-49BD-9D54-220E0CD2178B}"/>
              </a:ext>
            </a:extLst>
          </p:cNvPr>
          <p:cNvSpPr txBox="1"/>
          <p:nvPr/>
        </p:nvSpPr>
        <p:spPr>
          <a:xfrm>
            <a:off x="4743624" y="8321787"/>
            <a:ext cx="11285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Faible</a:t>
            </a:r>
            <a:endParaRPr lang="fr-FR" sz="1400">
              <a:latin typeface="Marianne" panose="020B0604020202020204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C2D1340-E2BB-4240-B22C-96033C44E9C1}"/>
              </a:ext>
            </a:extLst>
          </p:cNvPr>
          <p:cNvSpPr txBox="1"/>
          <p:nvPr/>
        </p:nvSpPr>
        <p:spPr>
          <a:xfrm>
            <a:off x="4059548" y="1907704"/>
            <a:ext cx="11285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Elevée</a:t>
            </a:r>
            <a:endParaRPr lang="fr-FR" sz="1400" dirty="0">
              <a:latin typeface="Marianne" panose="020B060402020202020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40DCD3-33C1-4099-820E-9AEF7953FD45}"/>
              </a:ext>
            </a:extLst>
          </p:cNvPr>
          <p:cNvSpPr txBox="1"/>
          <p:nvPr/>
        </p:nvSpPr>
        <p:spPr>
          <a:xfrm>
            <a:off x="4059548" y="7740352"/>
            <a:ext cx="11285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Faible</a:t>
            </a:r>
            <a:endParaRPr lang="fr-FR" sz="1400">
              <a:latin typeface="Marianne" panose="020B0604020202020204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49574FD-2D21-468E-A11B-0EA306A58B12}"/>
              </a:ext>
            </a:extLst>
          </p:cNvPr>
          <p:cNvGrpSpPr/>
          <p:nvPr/>
        </p:nvGrpSpPr>
        <p:grpSpPr>
          <a:xfrm>
            <a:off x="5247680" y="7909484"/>
            <a:ext cx="6048672" cy="451793"/>
            <a:chOff x="5247680" y="7956376"/>
            <a:chExt cx="6048672" cy="451793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2F7670F8-E901-49F1-8FF9-C38DE97442EC}"/>
                </a:ext>
              </a:extLst>
            </p:cNvPr>
            <p:cNvCxnSpPr/>
            <p:nvPr/>
          </p:nvCxnSpPr>
          <p:spPr>
            <a:xfrm>
              <a:off x="6457414" y="7956376"/>
              <a:ext cx="0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599B16B-02F2-4044-97D7-C324582D851B}"/>
                </a:ext>
              </a:extLst>
            </p:cNvPr>
            <p:cNvCxnSpPr/>
            <p:nvPr/>
          </p:nvCxnSpPr>
          <p:spPr>
            <a:xfrm>
              <a:off x="7667148" y="7956376"/>
              <a:ext cx="0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E53E84A-DB01-4533-8B01-3A0E646A1C41}"/>
                </a:ext>
              </a:extLst>
            </p:cNvPr>
            <p:cNvCxnSpPr/>
            <p:nvPr/>
          </p:nvCxnSpPr>
          <p:spPr>
            <a:xfrm>
              <a:off x="8876882" y="7956376"/>
              <a:ext cx="0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D1C38F6-0D67-4576-8436-1B3EA93337C0}"/>
                </a:ext>
              </a:extLst>
            </p:cNvPr>
            <p:cNvCxnSpPr/>
            <p:nvPr/>
          </p:nvCxnSpPr>
          <p:spPr>
            <a:xfrm>
              <a:off x="10086616" y="7956376"/>
              <a:ext cx="0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8546B961-3ED8-4764-8BFD-70CE89396453}"/>
                </a:ext>
              </a:extLst>
            </p:cNvPr>
            <p:cNvCxnSpPr/>
            <p:nvPr/>
          </p:nvCxnSpPr>
          <p:spPr>
            <a:xfrm>
              <a:off x="11296352" y="7956376"/>
              <a:ext cx="0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AC726D4D-5523-4765-8AEB-C2CA11BE59D4}"/>
                </a:ext>
              </a:extLst>
            </p:cNvPr>
            <p:cNvSpPr txBox="1"/>
            <p:nvPr/>
          </p:nvSpPr>
          <p:spPr>
            <a:xfrm>
              <a:off x="5706048" y="8100392"/>
              <a:ext cx="29299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400">
                  <a:latin typeface="Marianne" panose="020B0604020202020204"/>
                  <a:ea typeface="Malgun Gothic Semilight" panose="020B0502040204020203" pitchFamily="34" charset="-128"/>
                  <a:cs typeface="Malgun Gothic Semilight" panose="020B0502040204020203" pitchFamily="34" charset="-128"/>
                </a:rPr>
                <a:t>1</a:t>
              </a:r>
              <a:endParaRPr lang="fr-FR" sz="1400">
                <a:latin typeface="Marianne" panose="020B0604020202020204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530B0-DD7C-4413-A4D9-22CEBC1C270F}"/>
                </a:ext>
              </a:extLst>
            </p:cNvPr>
            <p:cNvSpPr txBox="1"/>
            <p:nvPr/>
          </p:nvSpPr>
          <p:spPr>
            <a:xfrm>
              <a:off x="6915782" y="8100392"/>
              <a:ext cx="29299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400">
                  <a:latin typeface="Marianne" panose="020B0604020202020204"/>
                  <a:ea typeface="Malgun Gothic Semilight" panose="020B0502040204020203" pitchFamily="34" charset="-128"/>
                  <a:cs typeface="Malgun Gothic Semilight" panose="020B0502040204020203" pitchFamily="34" charset="-128"/>
                </a:rPr>
                <a:t>2</a:t>
              </a:r>
              <a:endParaRPr lang="fr-FR" sz="1400">
                <a:latin typeface="Marianne" panose="020B0604020202020204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9FEC82F-305D-430C-8E45-EAAFB6CAB80D}"/>
                </a:ext>
              </a:extLst>
            </p:cNvPr>
            <p:cNvSpPr txBox="1"/>
            <p:nvPr/>
          </p:nvSpPr>
          <p:spPr>
            <a:xfrm>
              <a:off x="8125516" y="8100392"/>
              <a:ext cx="29299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400">
                  <a:latin typeface="Marianne" panose="020B0604020202020204"/>
                  <a:ea typeface="Malgun Gothic Semilight" panose="020B0502040204020203" pitchFamily="34" charset="-128"/>
                  <a:cs typeface="Malgun Gothic Semilight" panose="020B0502040204020203" pitchFamily="34" charset="-128"/>
                </a:rPr>
                <a:t>3</a:t>
              </a:r>
              <a:endParaRPr lang="fr-FR" sz="1400">
                <a:latin typeface="Marianne" panose="020B0604020202020204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C6A7A1F9-46B3-43FE-9108-79403E26934B}"/>
                </a:ext>
              </a:extLst>
            </p:cNvPr>
            <p:cNvSpPr txBox="1"/>
            <p:nvPr/>
          </p:nvSpPr>
          <p:spPr>
            <a:xfrm>
              <a:off x="9335250" y="8100392"/>
              <a:ext cx="29299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400">
                  <a:latin typeface="Marianne" panose="020B0604020202020204"/>
                  <a:ea typeface="Malgun Gothic Semilight" panose="020B0502040204020203" pitchFamily="34" charset="-128"/>
                  <a:cs typeface="Malgun Gothic Semilight" panose="020B0502040204020203" pitchFamily="34" charset="-128"/>
                </a:rPr>
                <a:t>4</a:t>
              </a:r>
              <a:endParaRPr lang="fr-FR" sz="1400">
                <a:latin typeface="Marianne" panose="020B0604020202020204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13FBDB8-172A-4A14-8959-6E5422CB1615}"/>
                </a:ext>
              </a:extLst>
            </p:cNvPr>
            <p:cNvSpPr txBox="1"/>
            <p:nvPr/>
          </p:nvSpPr>
          <p:spPr>
            <a:xfrm>
              <a:off x="10544984" y="8100392"/>
              <a:ext cx="29299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400">
                  <a:latin typeface="Marianne" panose="020B0604020202020204"/>
                  <a:ea typeface="Malgun Gothic Semilight" panose="020B0502040204020203" pitchFamily="34" charset="-128"/>
                  <a:cs typeface="Malgun Gothic Semilight" panose="020B0502040204020203" pitchFamily="34" charset="-128"/>
                </a:rPr>
                <a:t>5</a:t>
              </a:r>
              <a:endParaRPr lang="fr-FR" sz="1400">
                <a:latin typeface="Marianne" panose="020B0604020202020204"/>
              </a:endParaRPr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1C2352DA-AA6D-4252-9F5D-1BCC827C994C}"/>
                </a:ext>
              </a:extLst>
            </p:cNvPr>
            <p:cNvCxnSpPr/>
            <p:nvPr/>
          </p:nvCxnSpPr>
          <p:spPr>
            <a:xfrm>
              <a:off x="5247680" y="7956376"/>
              <a:ext cx="0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98F258D-720C-4EAD-9FAB-F6DC00145A1C}"/>
              </a:ext>
            </a:extLst>
          </p:cNvPr>
          <p:cNvCxnSpPr>
            <a:cxnSpLocks/>
          </p:cNvCxnSpPr>
          <p:nvPr/>
        </p:nvCxnSpPr>
        <p:spPr>
          <a:xfrm rot="16200000" flipH="1">
            <a:off x="5250472" y="3116822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F7A07BA-DB42-4D30-B93B-5BDB7F54A688}"/>
              </a:ext>
            </a:extLst>
          </p:cNvPr>
          <p:cNvCxnSpPr>
            <a:cxnSpLocks/>
          </p:cNvCxnSpPr>
          <p:nvPr/>
        </p:nvCxnSpPr>
        <p:spPr>
          <a:xfrm rot="16200000" flipH="1">
            <a:off x="5250472" y="4326556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9869ABF9-13FC-433C-9830-C04C414E4C6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250472" y="5536289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2179F4A6-6BD4-4831-A611-3AC0ED53CAEB}"/>
              </a:ext>
            </a:extLst>
          </p:cNvPr>
          <p:cNvCxnSpPr>
            <a:cxnSpLocks/>
          </p:cNvCxnSpPr>
          <p:nvPr/>
        </p:nvCxnSpPr>
        <p:spPr>
          <a:xfrm rot="16200000" flipH="1">
            <a:off x="5250472" y="6746023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1AC9BA9-46B4-4C70-8E47-BECA96F02EC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250472" y="7908867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CE53434B-2321-4C8E-8B1F-34D388E6953C}"/>
              </a:ext>
            </a:extLst>
          </p:cNvPr>
          <p:cNvSpPr txBox="1"/>
          <p:nvPr/>
        </p:nvSpPr>
        <p:spPr>
          <a:xfrm rot="16200000" flipH="1">
            <a:off x="4895030" y="2466078"/>
            <a:ext cx="29299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5</a:t>
            </a:r>
            <a:endParaRPr lang="fr-FR" sz="1400">
              <a:latin typeface="Marianne" panose="020B0604020202020204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2D84110-7ED9-4F16-9543-ECFAC785A628}"/>
              </a:ext>
            </a:extLst>
          </p:cNvPr>
          <p:cNvSpPr txBox="1"/>
          <p:nvPr/>
        </p:nvSpPr>
        <p:spPr>
          <a:xfrm rot="16200000" flipH="1">
            <a:off x="4895030" y="3675812"/>
            <a:ext cx="29299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4</a:t>
            </a:r>
            <a:endParaRPr lang="fr-FR" sz="1400">
              <a:latin typeface="Marianne" panose="020B0604020202020204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B9382C1-16B2-49CD-8214-ACA44A0B913F}"/>
              </a:ext>
            </a:extLst>
          </p:cNvPr>
          <p:cNvSpPr txBox="1"/>
          <p:nvPr/>
        </p:nvSpPr>
        <p:spPr>
          <a:xfrm rot="16200000" flipH="1">
            <a:off x="4895030" y="4885546"/>
            <a:ext cx="29299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3</a:t>
            </a:r>
            <a:endParaRPr lang="fr-FR" sz="1400">
              <a:latin typeface="Marianne" panose="020B0604020202020204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2F61531-041A-458E-A4D6-CA46578AC91A}"/>
              </a:ext>
            </a:extLst>
          </p:cNvPr>
          <p:cNvSpPr txBox="1"/>
          <p:nvPr/>
        </p:nvSpPr>
        <p:spPr>
          <a:xfrm rot="16200000" flipH="1">
            <a:off x="4895030" y="6095280"/>
            <a:ext cx="29299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2</a:t>
            </a:r>
            <a:endParaRPr lang="fr-FR" sz="1400">
              <a:latin typeface="Marianne" panose="020B0604020202020204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1319E05-E34E-4861-B7FB-661D6BFF7561}"/>
              </a:ext>
            </a:extLst>
          </p:cNvPr>
          <p:cNvSpPr txBox="1"/>
          <p:nvPr/>
        </p:nvSpPr>
        <p:spPr>
          <a:xfrm rot="16200000" flipH="1">
            <a:off x="4895030" y="7305014"/>
            <a:ext cx="29299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1</a:t>
            </a:r>
            <a:endParaRPr lang="fr-FR" sz="1400">
              <a:latin typeface="Marianne" panose="020B0604020202020204"/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FC014D33-6DE5-4C5B-A2D7-D7BE5F3C447C}"/>
              </a:ext>
            </a:extLst>
          </p:cNvPr>
          <p:cNvCxnSpPr>
            <a:cxnSpLocks/>
          </p:cNvCxnSpPr>
          <p:nvPr/>
        </p:nvCxnSpPr>
        <p:spPr>
          <a:xfrm rot="16200000" flipH="1">
            <a:off x="5250472" y="1907088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Oval 82">
            <a:extLst>
              <a:ext uri="{FF2B5EF4-FFF2-40B4-BE49-F238E27FC236}">
                <a16:creationId xmlns:a16="http://schemas.microsoft.com/office/drawing/2014/main" id="{22409AAF-5C2D-470F-A5AF-02658B3661CE}"/>
              </a:ext>
            </a:extLst>
          </p:cNvPr>
          <p:cNvSpPr/>
          <p:nvPr/>
        </p:nvSpPr>
        <p:spPr>
          <a:xfrm>
            <a:off x="2656788" y="5276076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5FF88DD1-9857-4B3F-AB17-D5529341404A}"/>
              </a:ext>
            </a:extLst>
          </p:cNvPr>
          <p:cNvSpPr/>
          <p:nvPr/>
        </p:nvSpPr>
        <p:spPr>
          <a:xfrm>
            <a:off x="603164" y="2195736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6D1DD0-D451-9D55-05C6-D4A37FFDBD2F}"/>
              </a:ext>
            </a:extLst>
          </p:cNvPr>
          <p:cNvSpPr txBox="1"/>
          <p:nvPr/>
        </p:nvSpPr>
        <p:spPr>
          <a:xfrm>
            <a:off x="1099949" y="2196317"/>
            <a:ext cx="119144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highlight>
                  <a:srgbClr val="FFFF00"/>
                </a:highlight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Nom du levier  présélectionné</a:t>
            </a:r>
            <a:endParaRPr lang="fr-FR" sz="1100" dirty="0">
              <a:highlight>
                <a:srgbClr val="FFFF00"/>
              </a:highlight>
              <a:latin typeface="Marianne" panose="020B0604020202020204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8A50ED03-96C2-4D6C-8B6C-56B43A2E69C4}"/>
              </a:ext>
            </a:extLst>
          </p:cNvPr>
          <p:cNvSpPr/>
          <p:nvPr/>
        </p:nvSpPr>
        <p:spPr>
          <a:xfrm>
            <a:off x="603164" y="2812623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073F7D-E968-96B3-334C-435E73CCBD46}"/>
              </a:ext>
            </a:extLst>
          </p:cNvPr>
          <p:cNvSpPr txBox="1"/>
          <p:nvPr/>
        </p:nvSpPr>
        <p:spPr>
          <a:xfrm>
            <a:off x="1099949" y="2813204"/>
            <a:ext cx="119144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highlight>
                  <a:srgbClr val="FFFF00"/>
                </a:highlight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Nom du levier présélectionné</a:t>
            </a:r>
            <a:endParaRPr lang="fr-FR" sz="1100" dirty="0">
              <a:highlight>
                <a:srgbClr val="FFFF00"/>
              </a:highlight>
              <a:latin typeface="Marianne" panose="020B0604020202020204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B6CE3E28-BA09-4B55-9634-1CE06032F421}"/>
              </a:ext>
            </a:extLst>
          </p:cNvPr>
          <p:cNvSpPr/>
          <p:nvPr/>
        </p:nvSpPr>
        <p:spPr>
          <a:xfrm>
            <a:off x="603164" y="3429510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7E6012-7FD7-03B8-5673-EE82FC347491}"/>
              </a:ext>
            </a:extLst>
          </p:cNvPr>
          <p:cNvSpPr txBox="1"/>
          <p:nvPr/>
        </p:nvSpPr>
        <p:spPr>
          <a:xfrm>
            <a:off x="1099949" y="3430091"/>
            <a:ext cx="119144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highlight>
                  <a:srgbClr val="FFFF00"/>
                </a:highlight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Nom du levier présélectionné</a:t>
            </a:r>
            <a:endParaRPr lang="fr-FR" sz="1100" dirty="0">
              <a:highlight>
                <a:srgbClr val="FFFF00"/>
              </a:highlight>
              <a:latin typeface="Marianne" panose="020B0604020202020204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18FF743E-58A2-49CE-AF67-858E8BD5E54F}"/>
              </a:ext>
            </a:extLst>
          </p:cNvPr>
          <p:cNvSpPr/>
          <p:nvPr/>
        </p:nvSpPr>
        <p:spPr>
          <a:xfrm>
            <a:off x="603164" y="4046397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266D0A-30CE-8437-F0F0-1E9733A3254A}"/>
              </a:ext>
            </a:extLst>
          </p:cNvPr>
          <p:cNvSpPr txBox="1"/>
          <p:nvPr/>
        </p:nvSpPr>
        <p:spPr>
          <a:xfrm>
            <a:off x="1099949" y="4046978"/>
            <a:ext cx="119144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highlight>
                  <a:srgbClr val="FFFF00"/>
                </a:highlight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Nom du levier présélectionné</a:t>
            </a:r>
            <a:endParaRPr lang="fr-FR" sz="1100" dirty="0">
              <a:highlight>
                <a:srgbClr val="FFFF00"/>
              </a:highlight>
              <a:latin typeface="Marianne" panose="020B0604020202020204"/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A30F9852-F133-4DB9-816C-16395E25DFD8}"/>
              </a:ext>
            </a:extLst>
          </p:cNvPr>
          <p:cNvSpPr/>
          <p:nvPr/>
        </p:nvSpPr>
        <p:spPr>
          <a:xfrm>
            <a:off x="603164" y="4663284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6FE912-19D0-B0BF-A955-2A08E55DD7D7}"/>
              </a:ext>
            </a:extLst>
          </p:cNvPr>
          <p:cNvSpPr txBox="1"/>
          <p:nvPr/>
        </p:nvSpPr>
        <p:spPr>
          <a:xfrm>
            <a:off x="1099949" y="4663865"/>
            <a:ext cx="119144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highlight>
                  <a:srgbClr val="FFFF00"/>
                </a:highlight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Nom du levier présélectionné</a:t>
            </a:r>
            <a:endParaRPr lang="fr-FR" sz="1100" dirty="0">
              <a:highlight>
                <a:srgbClr val="FFFF00"/>
              </a:highlight>
              <a:latin typeface="Marianne" panose="020B0604020202020204"/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C0397E7E-94BD-4430-A5E3-7F37AC722874}"/>
              </a:ext>
            </a:extLst>
          </p:cNvPr>
          <p:cNvSpPr/>
          <p:nvPr/>
        </p:nvSpPr>
        <p:spPr>
          <a:xfrm>
            <a:off x="603164" y="5280171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AEA1AB-19F0-D990-8875-85745B1400E0}"/>
              </a:ext>
            </a:extLst>
          </p:cNvPr>
          <p:cNvSpPr txBox="1"/>
          <p:nvPr/>
        </p:nvSpPr>
        <p:spPr>
          <a:xfrm>
            <a:off x="1099949" y="5280752"/>
            <a:ext cx="119144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highlight>
                  <a:srgbClr val="FFFF00"/>
                </a:highlight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Nom du levier présélectionné</a:t>
            </a:r>
            <a:endParaRPr lang="fr-FR" sz="1100" dirty="0">
              <a:highlight>
                <a:srgbClr val="FFFF00"/>
              </a:highlight>
              <a:latin typeface="Marianne" panose="020B0604020202020204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4057C421-FBDB-4A9B-9118-DAA73C845CEC}"/>
              </a:ext>
            </a:extLst>
          </p:cNvPr>
          <p:cNvSpPr/>
          <p:nvPr/>
        </p:nvSpPr>
        <p:spPr>
          <a:xfrm>
            <a:off x="603164" y="5897058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EEC1F4-F643-474E-2C9C-23562DA8DAB9}"/>
              </a:ext>
            </a:extLst>
          </p:cNvPr>
          <p:cNvSpPr txBox="1"/>
          <p:nvPr/>
        </p:nvSpPr>
        <p:spPr>
          <a:xfrm>
            <a:off x="1099949" y="5897639"/>
            <a:ext cx="119144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highlight>
                  <a:srgbClr val="FFFF00"/>
                </a:highlight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Nom du levier présélectionné</a:t>
            </a:r>
            <a:endParaRPr lang="fr-FR" sz="1100" dirty="0">
              <a:highlight>
                <a:srgbClr val="FFFF00"/>
              </a:highlight>
              <a:latin typeface="Marianne" panose="020B0604020202020204"/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951CD91A-4D75-400D-A677-90F76BA4BDC3}"/>
              </a:ext>
            </a:extLst>
          </p:cNvPr>
          <p:cNvSpPr/>
          <p:nvPr/>
        </p:nvSpPr>
        <p:spPr>
          <a:xfrm>
            <a:off x="603164" y="6513945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127B397-53FD-1E14-295B-DC3642855C31}"/>
              </a:ext>
            </a:extLst>
          </p:cNvPr>
          <p:cNvSpPr txBox="1"/>
          <p:nvPr/>
        </p:nvSpPr>
        <p:spPr>
          <a:xfrm>
            <a:off x="1099949" y="6514526"/>
            <a:ext cx="119144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highlight>
                  <a:srgbClr val="FFFF00"/>
                </a:highlight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Nom du levier présélectionné</a:t>
            </a:r>
            <a:endParaRPr lang="fr-FR" sz="1100" dirty="0">
              <a:highlight>
                <a:srgbClr val="FFFF00"/>
              </a:highlight>
              <a:latin typeface="Marianne" panose="020B0604020202020204"/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32D67812-A3A1-4411-9AC7-ECD7A1CC1AEB}"/>
              </a:ext>
            </a:extLst>
          </p:cNvPr>
          <p:cNvSpPr/>
          <p:nvPr/>
        </p:nvSpPr>
        <p:spPr>
          <a:xfrm>
            <a:off x="603164" y="7130832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22D294C-5DBA-A44E-4395-5D6661D5BB8C}"/>
              </a:ext>
            </a:extLst>
          </p:cNvPr>
          <p:cNvSpPr txBox="1"/>
          <p:nvPr/>
        </p:nvSpPr>
        <p:spPr>
          <a:xfrm>
            <a:off x="1099949" y="7131413"/>
            <a:ext cx="119144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highlight>
                  <a:srgbClr val="FFFF00"/>
                </a:highlight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Nom du levier présélectionné</a:t>
            </a:r>
            <a:endParaRPr lang="fr-FR" sz="1100" dirty="0">
              <a:highlight>
                <a:srgbClr val="FFFF00"/>
              </a:highlight>
              <a:latin typeface="Marianne" panose="020B0604020202020204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2532B31D-FA7B-4C95-9E0C-636FC0A62E94}"/>
              </a:ext>
            </a:extLst>
          </p:cNvPr>
          <p:cNvSpPr/>
          <p:nvPr/>
        </p:nvSpPr>
        <p:spPr>
          <a:xfrm>
            <a:off x="603164" y="7747719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8FA465B-C98F-EC73-FB2B-0243BCF696C6}"/>
              </a:ext>
            </a:extLst>
          </p:cNvPr>
          <p:cNvSpPr txBox="1"/>
          <p:nvPr/>
        </p:nvSpPr>
        <p:spPr>
          <a:xfrm>
            <a:off x="1099949" y="7748300"/>
            <a:ext cx="119144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highlight>
                  <a:srgbClr val="FFFF00"/>
                </a:highlight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Nom du levier présélectionné</a:t>
            </a:r>
            <a:endParaRPr lang="fr-FR" sz="1100" dirty="0">
              <a:highlight>
                <a:srgbClr val="FFFF00"/>
              </a:highlight>
              <a:latin typeface="Marianne" panose="020B0604020202020204"/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0379FF15-0FA7-4563-A5BD-C608C27DDB49}"/>
              </a:ext>
            </a:extLst>
          </p:cNvPr>
          <p:cNvSpPr/>
          <p:nvPr/>
        </p:nvSpPr>
        <p:spPr>
          <a:xfrm>
            <a:off x="2656788" y="2178024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5EE53FE-98CE-0B61-B379-80F0D01730AD}"/>
              </a:ext>
            </a:extLst>
          </p:cNvPr>
          <p:cNvSpPr txBox="1"/>
          <p:nvPr/>
        </p:nvSpPr>
        <p:spPr>
          <a:xfrm>
            <a:off x="3159083" y="2178605"/>
            <a:ext cx="119144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highlight>
                  <a:srgbClr val="FFFF00"/>
                </a:highlight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Nom du levier présélectionné</a:t>
            </a:r>
            <a:endParaRPr lang="fr-FR" sz="1100" dirty="0">
              <a:highlight>
                <a:srgbClr val="FFFF00"/>
              </a:highlight>
              <a:latin typeface="Marianne" panose="020B0604020202020204"/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E3CD2BFF-9547-4F50-86B8-4B0E75EBD3E7}"/>
              </a:ext>
            </a:extLst>
          </p:cNvPr>
          <p:cNvSpPr/>
          <p:nvPr/>
        </p:nvSpPr>
        <p:spPr>
          <a:xfrm>
            <a:off x="2656788" y="2803002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CAF9B91-3FC5-AF12-AE34-6D661224D6A7}"/>
              </a:ext>
            </a:extLst>
          </p:cNvPr>
          <p:cNvSpPr txBox="1"/>
          <p:nvPr/>
        </p:nvSpPr>
        <p:spPr>
          <a:xfrm>
            <a:off x="3155529" y="2803583"/>
            <a:ext cx="119144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highlight>
                  <a:srgbClr val="FFFF00"/>
                </a:highlight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Nom du levier présélectionné</a:t>
            </a:r>
            <a:endParaRPr lang="fr-FR" sz="1100" dirty="0">
              <a:highlight>
                <a:srgbClr val="FFFF00"/>
              </a:highlight>
              <a:latin typeface="Marianne" panose="020B0604020202020204"/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91CF03AE-7CA0-4B2C-A7B8-59F740A9F9A3}"/>
              </a:ext>
            </a:extLst>
          </p:cNvPr>
          <p:cNvSpPr/>
          <p:nvPr/>
        </p:nvSpPr>
        <p:spPr>
          <a:xfrm>
            <a:off x="2656788" y="3427980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1B19C30-7CBF-6CB5-BBED-83BF3F23E827}"/>
              </a:ext>
            </a:extLst>
          </p:cNvPr>
          <p:cNvSpPr txBox="1"/>
          <p:nvPr/>
        </p:nvSpPr>
        <p:spPr>
          <a:xfrm>
            <a:off x="3155529" y="3428561"/>
            <a:ext cx="119144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highlight>
                  <a:srgbClr val="FFFF00"/>
                </a:highlight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Nom du levier présélectionné</a:t>
            </a:r>
            <a:endParaRPr lang="fr-FR" sz="1100" dirty="0">
              <a:highlight>
                <a:srgbClr val="FFFF00"/>
              </a:highlight>
              <a:latin typeface="Marianne" panose="020B0604020202020204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60F0A086-1856-466D-9A70-C6FF62BA37E4}"/>
              </a:ext>
            </a:extLst>
          </p:cNvPr>
          <p:cNvSpPr/>
          <p:nvPr/>
        </p:nvSpPr>
        <p:spPr>
          <a:xfrm>
            <a:off x="2656788" y="4052958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163C15C-7F1D-E17F-05FF-D927D0CFD487}"/>
              </a:ext>
            </a:extLst>
          </p:cNvPr>
          <p:cNvSpPr txBox="1"/>
          <p:nvPr/>
        </p:nvSpPr>
        <p:spPr>
          <a:xfrm>
            <a:off x="3155529" y="4053539"/>
            <a:ext cx="119144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highlight>
                  <a:srgbClr val="FFFF00"/>
                </a:highlight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Nom du levier présélectionné</a:t>
            </a:r>
            <a:endParaRPr lang="fr-FR" sz="1100" dirty="0">
              <a:highlight>
                <a:srgbClr val="FFFF00"/>
              </a:highlight>
              <a:latin typeface="Marianne" panose="020B0604020202020204"/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E292DD0E-DAB4-4015-9324-5811531DF081}"/>
              </a:ext>
            </a:extLst>
          </p:cNvPr>
          <p:cNvSpPr/>
          <p:nvPr/>
        </p:nvSpPr>
        <p:spPr>
          <a:xfrm>
            <a:off x="2656788" y="4677934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737189D-6F26-15B3-BF8C-67E5EB7B53BE}"/>
              </a:ext>
            </a:extLst>
          </p:cNvPr>
          <p:cNvSpPr txBox="1"/>
          <p:nvPr/>
        </p:nvSpPr>
        <p:spPr>
          <a:xfrm>
            <a:off x="3155529" y="4678515"/>
            <a:ext cx="119144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highlight>
                  <a:srgbClr val="FFFF00"/>
                </a:highlight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Nom du levier présélectionné</a:t>
            </a:r>
            <a:endParaRPr lang="fr-FR" sz="1100" dirty="0">
              <a:highlight>
                <a:srgbClr val="FFFF00"/>
              </a:highlight>
              <a:latin typeface="Marianne" panose="020B0604020202020204"/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A6CF8FE3-909E-143E-4894-03480E537A43}"/>
              </a:ext>
            </a:extLst>
          </p:cNvPr>
          <p:cNvSpPr/>
          <p:nvPr/>
        </p:nvSpPr>
        <p:spPr>
          <a:xfrm>
            <a:off x="12447819" y="2181880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7DFBD354-9591-63B9-0FF9-3CEFD614424B}"/>
              </a:ext>
            </a:extLst>
          </p:cNvPr>
          <p:cNvSpPr/>
          <p:nvPr/>
        </p:nvSpPr>
        <p:spPr>
          <a:xfrm>
            <a:off x="13017826" y="2181880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6B9A661E-F0B8-881F-EDF3-DC0AF73955E4}"/>
              </a:ext>
            </a:extLst>
          </p:cNvPr>
          <p:cNvSpPr/>
          <p:nvPr/>
        </p:nvSpPr>
        <p:spPr>
          <a:xfrm>
            <a:off x="13587833" y="2181880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9A8B7E09-A2C3-4694-6684-E774DFBF4D09}"/>
              </a:ext>
            </a:extLst>
          </p:cNvPr>
          <p:cNvSpPr/>
          <p:nvPr/>
        </p:nvSpPr>
        <p:spPr>
          <a:xfrm>
            <a:off x="14157840" y="2181880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8F399B79-18A2-B625-F777-8ABEF364BDB4}"/>
              </a:ext>
            </a:extLst>
          </p:cNvPr>
          <p:cNvSpPr/>
          <p:nvPr/>
        </p:nvSpPr>
        <p:spPr>
          <a:xfrm>
            <a:off x="14727847" y="2181880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73CD6EC1-818C-ED88-C823-14657451C31A}"/>
              </a:ext>
            </a:extLst>
          </p:cNvPr>
          <p:cNvSpPr/>
          <p:nvPr/>
        </p:nvSpPr>
        <p:spPr>
          <a:xfrm>
            <a:off x="12447819" y="2853259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B4D8B3D3-59A9-B48B-D6BE-5A19DAF77792}"/>
              </a:ext>
            </a:extLst>
          </p:cNvPr>
          <p:cNvSpPr/>
          <p:nvPr/>
        </p:nvSpPr>
        <p:spPr>
          <a:xfrm>
            <a:off x="13017826" y="2853259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76E3FF5C-206D-C30A-24EF-3B51AC23E1DD}"/>
              </a:ext>
            </a:extLst>
          </p:cNvPr>
          <p:cNvSpPr/>
          <p:nvPr/>
        </p:nvSpPr>
        <p:spPr>
          <a:xfrm>
            <a:off x="13587833" y="2853259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826D83E8-062E-2421-04B2-A3592860EA21}"/>
              </a:ext>
            </a:extLst>
          </p:cNvPr>
          <p:cNvSpPr/>
          <p:nvPr/>
        </p:nvSpPr>
        <p:spPr>
          <a:xfrm>
            <a:off x="14157840" y="2853259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FF00E532-4DC2-D443-76F5-E39B94D27982}"/>
              </a:ext>
            </a:extLst>
          </p:cNvPr>
          <p:cNvSpPr/>
          <p:nvPr/>
        </p:nvSpPr>
        <p:spPr>
          <a:xfrm>
            <a:off x="14727847" y="2853259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204C7B80-613C-AEFD-FC27-89306A7EA497}"/>
              </a:ext>
            </a:extLst>
          </p:cNvPr>
          <p:cNvSpPr/>
          <p:nvPr/>
        </p:nvSpPr>
        <p:spPr>
          <a:xfrm>
            <a:off x="12447819" y="4095607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C9164622-5970-1D8B-FDA7-5FC201CCE834}"/>
              </a:ext>
            </a:extLst>
          </p:cNvPr>
          <p:cNvSpPr/>
          <p:nvPr/>
        </p:nvSpPr>
        <p:spPr>
          <a:xfrm>
            <a:off x="12447819" y="3496619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12E1F666-DC3A-51FA-0FCE-E45DBB0933D8}"/>
              </a:ext>
            </a:extLst>
          </p:cNvPr>
          <p:cNvSpPr/>
          <p:nvPr/>
        </p:nvSpPr>
        <p:spPr>
          <a:xfrm>
            <a:off x="13017826" y="3496619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062B298A-B82E-EBF3-6BB0-5EA71891DBF6}"/>
              </a:ext>
            </a:extLst>
          </p:cNvPr>
          <p:cNvSpPr/>
          <p:nvPr/>
        </p:nvSpPr>
        <p:spPr>
          <a:xfrm>
            <a:off x="13587833" y="3496619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ACF233D3-FA34-0946-37B4-953053880D27}"/>
              </a:ext>
            </a:extLst>
          </p:cNvPr>
          <p:cNvSpPr/>
          <p:nvPr/>
        </p:nvSpPr>
        <p:spPr>
          <a:xfrm>
            <a:off x="14157840" y="3496619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D9971033-4EE8-6B13-F5B0-9BD166267584}"/>
              </a:ext>
            </a:extLst>
          </p:cNvPr>
          <p:cNvSpPr/>
          <p:nvPr/>
        </p:nvSpPr>
        <p:spPr>
          <a:xfrm>
            <a:off x="14727847" y="3496619"/>
            <a:ext cx="432048" cy="43204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15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20887D7C-8EEF-5222-1DE1-626477C2842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56" y="251520"/>
            <a:ext cx="2286000" cy="83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356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09416CC-23E5-499C-908A-CE461D63A8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6655" y="1907704"/>
            <a:ext cx="10822688" cy="6085860"/>
          </a:xfrm>
          <a:prstGeom prst="rect">
            <a:avLst/>
          </a:prstGeom>
        </p:spPr>
      </p:pic>
      <p:sp>
        <p:nvSpPr>
          <p:cNvPr id="26" name="object 14">
            <a:extLst>
              <a:ext uri="{FF2B5EF4-FFF2-40B4-BE49-F238E27FC236}">
                <a16:creationId xmlns:a16="http://schemas.microsoft.com/office/drawing/2014/main" id="{697C4351-5585-450C-AFDA-4834F25CA6F1}"/>
              </a:ext>
            </a:extLst>
          </p:cNvPr>
          <p:cNvSpPr txBox="1">
            <a:spLocks/>
          </p:cNvSpPr>
          <p:nvPr/>
        </p:nvSpPr>
        <p:spPr>
          <a:xfrm>
            <a:off x="1000517" y="471574"/>
            <a:ext cx="14254967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 defTabSz="914377" rtl="0">
              <a:spcBef>
                <a:spcPts val="115"/>
              </a:spcBef>
            </a:pPr>
            <a:r>
              <a:rPr lang="fr-FR" sz="4000" b="1">
                <a:solidFill>
                  <a:srgbClr val="2C3176"/>
                </a:solidFill>
                <a:latin typeface="Marianne" charset="0"/>
                <a:ea typeface="Marianne" charset="0"/>
                <a:cs typeface="Marianne" charset="0"/>
              </a:rPr>
              <a:t>3. Mode d’emploi - Priorisation des leviers</a:t>
            </a:r>
            <a:endParaRPr lang="fr-FR" sz="4000" kern="1200">
              <a:solidFill>
                <a:srgbClr val="2C3176"/>
              </a:solidFill>
              <a:latin typeface="Marianne" panose="020B0604020202020204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471281D-8FF3-4C3F-B449-F4CEBA752AF8}"/>
              </a:ext>
            </a:extLst>
          </p:cNvPr>
          <p:cNvCxnSpPr>
            <a:cxnSpLocks/>
          </p:cNvCxnSpPr>
          <p:nvPr/>
        </p:nvCxnSpPr>
        <p:spPr>
          <a:xfrm flipH="1">
            <a:off x="2511376" y="4067944"/>
            <a:ext cx="1008112" cy="0"/>
          </a:xfrm>
          <a:prstGeom prst="straightConnector1">
            <a:avLst/>
          </a:prstGeom>
          <a:ln w="38100">
            <a:solidFill>
              <a:srgbClr val="383C7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4B88924-D6D4-4886-9F39-B08728A4DC51}"/>
              </a:ext>
            </a:extLst>
          </p:cNvPr>
          <p:cNvSpPr/>
          <p:nvPr/>
        </p:nvSpPr>
        <p:spPr>
          <a:xfrm>
            <a:off x="476751" y="3491880"/>
            <a:ext cx="1957730" cy="1129981"/>
          </a:xfrm>
          <a:prstGeom prst="roundRect">
            <a:avLst/>
          </a:prstGeom>
          <a:solidFill>
            <a:srgbClr val="FFFDF3"/>
          </a:solidFill>
          <a:ln w="12700">
            <a:solidFill>
              <a:srgbClr val="274084"/>
            </a:solidFill>
            <a:prstDash val="solid"/>
          </a:ln>
        </p:spPr>
        <p:txBody>
          <a:bodyPr vert="horz" wrap="square" lIns="91440" tIns="46800" rIns="91440" bIns="45720" rtlCol="0" anchor="ctr" anchorCtr="0">
            <a:noAutofit/>
          </a:bodyPr>
          <a:lstStyle/>
          <a:p>
            <a:pPr algn="ctr"/>
            <a:r>
              <a:rPr lang="fr-FR" sz="1400" b="1" i="1">
                <a:solidFill>
                  <a:schemeClr val="tx1"/>
                </a:solidFill>
                <a:latin typeface="Marianne" panose="020B0604020202020204"/>
              </a:rPr>
              <a:t>Liste des leviers en fonction de leur positionnement dans la matrice 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3365B857-0376-466F-B3CC-FFF232659558}"/>
              </a:ext>
            </a:extLst>
          </p:cNvPr>
          <p:cNvSpPr/>
          <p:nvPr/>
        </p:nvSpPr>
        <p:spPr>
          <a:xfrm>
            <a:off x="13384584" y="467544"/>
            <a:ext cx="2376264" cy="936104"/>
          </a:xfrm>
          <a:prstGeom prst="roundRect">
            <a:avLst/>
          </a:prstGeom>
          <a:solidFill>
            <a:srgbClr val="FFFDF3"/>
          </a:solidFill>
          <a:ln w="12700">
            <a:solidFill>
              <a:srgbClr val="274084"/>
            </a:solidFill>
            <a:prstDash val="solid"/>
          </a:ln>
        </p:spPr>
        <p:txBody>
          <a:bodyPr vert="horz" wrap="square" lIns="91440" tIns="46800" rIns="91440" bIns="45720" rtlCol="0" anchor="ctr" anchorCtr="0">
            <a:noAutofit/>
          </a:bodyPr>
          <a:lstStyle/>
          <a:p>
            <a:pPr algn="ctr"/>
            <a:r>
              <a:rPr lang="fr-FR" sz="1400" b="1" i="1">
                <a:solidFill>
                  <a:schemeClr val="tx1"/>
                </a:solidFill>
                <a:latin typeface="Marianne" panose="020B0604020202020204"/>
              </a:rPr>
              <a:t>Slide de résumé (slide suivante) à compléter post atelier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B937E467-C929-4040-968E-59A29138DA7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56" y="251520"/>
            <a:ext cx="2286000" cy="83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407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14">
            <a:extLst>
              <a:ext uri="{FF2B5EF4-FFF2-40B4-BE49-F238E27FC236}">
                <a16:creationId xmlns:a16="http://schemas.microsoft.com/office/drawing/2014/main" id="{697C4351-5585-450C-AFDA-4834F25CA6F1}"/>
              </a:ext>
            </a:extLst>
          </p:cNvPr>
          <p:cNvSpPr txBox="1">
            <a:spLocks/>
          </p:cNvSpPr>
          <p:nvPr/>
        </p:nvSpPr>
        <p:spPr>
          <a:xfrm>
            <a:off x="1000517" y="471574"/>
            <a:ext cx="14254967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 defTabSz="914377" rtl="0">
              <a:spcBef>
                <a:spcPts val="115"/>
              </a:spcBef>
            </a:pPr>
            <a:r>
              <a:rPr lang="fr-FR" sz="4000" b="1">
                <a:solidFill>
                  <a:srgbClr val="2C3176"/>
                </a:solidFill>
                <a:latin typeface="Marianne" charset="0"/>
                <a:ea typeface="Marianne" charset="0"/>
                <a:cs typeface="Marianne" charset="0"/>
              </a:rPr>
              <a:t>3. Priorisation des leviers</a:t>
            </a:r>
            <a:endParaRPr lang="fr-FR" sz="4000" kern="1200">
              <a:solidFill>
                <a:srgbClr val="2C3176"/>
              </a:solidFill>
              <a:latin typeface="Marianne" panose="020B060402020202020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4B8CDA9F-979B-4C9B-8EEA-DDD04601978F}"/>
              </a:ext>
            </a:extLst>
          </p:cNvPr>
          <p:cNvSpPr/>
          <p:nvPr/>
        </p:nvSpPr>
        <p:spPr>
          <a:xfrm>
            <a:off x="567160" y="1403649"/>
            <a:ext cx="7280309" cy="358839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b="1">
                <a:solidFill>
                  <a:schemeClr val="tx2"/>
                </a:solidFill>
                <a:latin typeface="Marianne" panose="020B0604020202020204"/>
              </a:rPr>
              <a:t>Projets majeurs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7F33FBC-4D13-46F8-84E8-BC648BF28940}"/>
              </a:ext>
            </a:extLst>
          </p:cNvPr>
          <p:cNvSpPr/>
          <p:nvPr/>
        </p:nvSpPr>
        <p:spPr>
          <a:xfrm>
            <a:off x="8480539" y="1403649"/>
            <a:ext cx="7280309" cy="3588398"/>
          </a:xfrm>
          <a:prstGeom prst="rect">
            <a:avLst/>
          </a:prstGeom>
          <a:noFill/>
          <a:ln>
            <a:solidFill>
              <a:srgbClr val="0680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b="1">
                <a:solidFill>
                  <a:srgbClr val="06806C"/>
                </a:solidFill>
                <a:latin typeface="Marianne" panose="020B0604020202020204"/>
              </a:rPr>
              <a:t>Gain rapide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3D2A3493-861F-44D8-8804-22890F65C680}"/>
              </a:ext>
            </a:extLst>
          </p:cNvPr>
          <p:cNvSpPr/>
          <p:nvPr/>
        </p:nvSpPr>
        <p:spPr>
          <a:xfrm>
            <a:off x="567160" y="5304082"/>
            <a:ext cx="7280309" cy="358839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b="1">
                <a:solidFill>
                  <a:schemeClr val="accent2"/>
                </a:solidFill>
                <a:latin typeface="Marianne" panose="020B0604020202020204"/>
              </a:rPr>
              <a:t>Non pertinent 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83D38B4-C185-4F01-A440-AB4392BA407A}"/>
              </a:ext>
            </a:extLst>
          </p:cNvPr>
          <p:cNvSpPr/>
          <p:nvPr/>
        </p:nvSpPr>
        <p:spPr>
          <a:xfrm>
            <a:off x="8480539" y="5304082"/>
            <a:ext cx="7280309" cy="3588398"/>
          </a:xfrm>
          <a:prstGeom prst="rect">
            <a:avLst/>
          </a:prstGeom>
          <a:noFill/>
          <a:ln>
            <a:solidFill>
              <a:srgbClr val="FFC4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b="1">
                <a:solidFill>
                  <a:srgbClr val="FFC000"/>
                </a:solidFill>
                <a:latin typeface="Marianne" panose="020B0604020202020204"/>
              </a:rPr>
              <a:t>Non prioritaire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110EE71-09CB-4DDB-9C4E-94FB7ADA97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425798"/>
              </p:ext>
            </p:extLst>
          </p:nvPr>
        </p:nvGraphicFramePr>
        <p:xfrm>
          <a:off x="714927" y="1763688"/>
          <a:ext cx="6984775" cy="32274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76519">
                  <a:extLst>
                    <a:ext uri="{9D8B030D-6E8A-4147-A177-3AD203B41FA5}">
                      <a16:colId xmlns:a16="http://schemas.microsoft.com/office/drawing/2014/main" val="507435936"/>
                    </a:ext>
                  </a:extLst>
                </a:gridCol>
                <a:gridCol w="1086950">
                  <a:extLst>
                    <a:ext uri="{9D8B030D-6E8A-4147-A177-3AD203B41FA5}">
                      <a16:colId xmlns:a16="http://schemas.microsoft.com/office/drawing/2014/main" val="3867191019"/>
                    </a:ext>
                  </a:extLst>
                </a:gridCol>
                <a:gridCol w="5521306">
                  <a:extLst>
                    <a:ext uri="{9D8B030D-6E8A-4147-A177-3AD203B41FA5}">
                      <a16:colId xmlns:a16="http://schemas.microsoft.com/office/drawing/2014/main" val="2783832505"/>
                    </a:ext>
                  </a:extLst>
                </a:gridCol>
              </a:tblGrid>
              <a:tr h="387043">
                <a:tc>
                  <a:txBody>
                    <a:bodyPr/>
                    <a:lstStyle/>
                    <a:p>
                      <a:pPr algn="ctr"/>
                      <a:r>
                        <a:rPr lang="fr-FR" sz="1400">
                          <a:solidFill>
                            <a:schemeClr val="tx1"/>
                          </a:solidFill>
                          <a:latin typeface="Marianne" panose="020B0604020202020204"/>
                        </a:rPr>
                        <a:t>N°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>
                          <a:solidFill>
                            <a:schemeClr val="tx1"/>
                          </a:solidFill>
                          <a:latin typeface="Marianne" panose="020B0604020202020204"/>
                        </a:rPr>
                        <a:t>Dimension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>
                          <a:solidFill>
                            <a:schemeClr val="tx1"/>
                          </a:solidFill>
                          <a:latin typeface="Marianne" panose="020B0604020202020204"/>
                        </a:rPr>
                        <a:t>Levier</a:t>
                      </a:r>
                    </a:p>
                  </a:txBody>
                  <a:tcPr anchor="ctr"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0274330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Marianne" panose="020B0604020202020204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5050192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66285096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6056245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45524056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5702105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475497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2993360"/>
                  </a:ext>
                </a:extLst>
              </a:tr>
            </a:tbl>
          </a:graphicData>
        </a:graphic>
      </p:graphicFrame>
      <p:graphicFrame>
        <p:nvGraphicFramePr>
          <p:cNvPr id="86" name="Table 85">
            <a:extLst>
              <a:ext uri="{FF2B5EF4-FFF2-40B4-BE49-F238E27FC236}">
                <a16:creationId xmlns:a16="http://schemas.microsoft.com/office/drawing/2014/main" id="{66C951C9-DDFD-4F73-ADFC-CADC4ED045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729232"/>
              </p:ext>
            </p:extLst>
          </p:nvPr>
        </p:nvGraphicFramePr>
        <p:xfrm>
          <a:off x="714927" y="5652120"/>
          <a:ext cx="6984775" cy="32274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76519">
                  <a:extLst>
                    <a:ext uri="{9D8B030D-6E8A-4147-A177-3AD203B41FA5}">
                      <a16:colId xmlns:a16="http://schemas.microsoft.com/office/drawing/2014/main" val="507435936"/>
                    </a:ext>
                  </a:extLst>
                </a:gridCol>
                <a:gridCol w="1086950">
                  <a:extLst>
                    <a:ext uri="{9D8B030D-6E8A-4147-A177-3AD203B41FA5}">
                      <a16:colId xmlns:a16="http://schemas.microsoft.com/office/drawing/2014/main" val="3867191019"/>
                    </a:ext>
                  </a:extLst>
                </a:gridCol>
                <a:gridCol w="5521306">
                  <a:extLst>
                    <a:ext uri="{9D8B030D-6E8A-4147-A177-3AD203B41FA5}">
                      <a16:colId xmlns:a16="http://schemas.microsoft.com/office/drawing/2014/main" val="2783832505"/>
                    </a:ext>
                  </a:extLst>
                </a:gridCol>
              </a:tblGrid>
              <a:tr h="387043">
                <a:tc>
                  <a:txBody>
                    <a:bodyPr/>
                    <a:lstStyle/>
                    <a:p>
                      <a:pPr algn="ctr"/>
                      <a:r>
                        <a:rPr lang="fr-FR" sz="1400">
                          <a:solidFill>
                            <a:schemeClr val="tx1"/>
                          </a:solidFill>
                          <a:latin typeface="Marianne" panose="020B0604020202020204"/>
                        </a:rPr>
                        <a:t>N°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>
                          <a:solidFill>
                            <a:schemeClr val="tx1"/>
                          </a:solidFill>
                          <a:latin typeface="Marianne" panose="020B0604020202020204"/>
                        </a:rPr>
                        <a:t>Dimension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>
                          <a:solidFill>
                            <a:schemeClr val="tx1"/>
                          </a:solidFill>
                          <a:latin typeface="Marianne" panose="020B0604020202020204"/>
                        </a:rPr>
                        <a:t>Levier</a:t>
                      </a:r>
                    </a:p>
                  </a:txBody>
                  <a:tcPr anchor="ctr"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0274330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Marianne" panose="020B0604020202020204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5050192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66285096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6056245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45524056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5702105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475497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2993360"/>
                  </a:ext>
                </a:extLst>
              </a:tr>
            </a:tbl>
          </a:graphicData>
        </a:graphic>
      </p:graphicFrame>
      <p:graphicFrame>
        <p:nvGraphicFramePr>
          <p:cNvPr id="87" name="Table 86">
            <a:extLst>
              <a:ext uri="{FF2B5EF4-FFF2-40B4-BE49-F238E27FC236}">
                <a16:creationId xmlns:a16="http://schemas.microsoft.com/office/drawing/2014/main" id="{7AFA3918-1CB0-45E7-BD98-33D630B6C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873265"/>
              </p:ext>
            </p:extLst>
          </p:nvPr>
        </p:nvGraphicFramePr>
        <p:xfrm>
          <a:off x="8628306" y="1763688"/>
          <a:ext cx="6984775" cy="32274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76519">
                  <a:extLst>
                    <a:ext uri="{9D8B030D-6E8A-4147-A177-3AD203B41FA5}">
                      <a16:colId xmlns:a16="http://schemas.microsoft.com/office/drawing/2014/main" val="507435936"/>
                    </a:ext>
                  </a:extLst>
                </a:gridCol>
                <a:gridCol w="1086950">
                  <a:extLst>
                    <a:ext uri="{9D8B030D-6E8A-4147-A177-3AD203B41FA5}">
                      <a16:colId xmlns:a16="http://schemas.microsoft.com/office/drawing/2014/main" val="3867191019"/>
                    </a:ext>
                  </a:extLst>
                </a:gridCol>
                <a:gridCol w="5521306">
                  <a:extLst>
                    <a:ext uri="{9D8B030D-6E8A-4147-A177-3AD203B41FA5}">
                      <a16:colId xmlns:a16="http://schemas.microsoft.com/office/drawing/2014/main" val="2783832505"/>
                    </a:ext>
                  </a:extLst>
                </a:gridCol>
              </a:tblGrid>
              <a:tr h="387043">
                <a:tc>
                  <a:txBody>
                    <a:bodyPr/>
                    <a:lstStyle/>
                    <a:p>
                      <a:pPr algn="ctr"/>
                      <a:r>
                        <a:rPr lang="fr-FR" sz="1400">
                          <a:solidFill>
                            <a:schemeClr val="tx1"/>
                          </a:solidFill>
                          <a:latin typeface="Marianne" panose="020B0604020202020204"/>
                        </a:rPr>
                        <a:t>N°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>
                          <a:solidFill>
                            <a:schemeClr val="tx1"/>
                          </a:solidFill>
                          <a:latin typeface="Marianne" panose="020B0604020202020204"/>
                        </a:rPr>
                        <a:t>Dimension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>
                          <a:solidFill>
                            <a:schemeClr val="tx1"/>
                          </a:solidFill>
                          <a:latin typeface="Marianne" panose="020B0604020202020204"/>
                        </a:rPr>
                        <a:t>Levier</a:t>
                      </a:r>
                    </a:p>
                  </a:txBody>
                  <a:tcPr anchor="ctr"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0274330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Marianne" panose="020B0604020202020204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5050192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66285096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6056245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45524056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5702105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475497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2993360"/>
                  </a:ext>
                </a:extLst>
              </a:tr>
            </a:tbl>
          </a:graphicData>
        </a:graphic>
      </p:graphicFrame>
      <p:graphicFrame>
        <p:nvGraphicFramePr>
          <p:cNvPr id="88" name="Table 87">
            <a:extLst>
              <a:ext uri="{FF2B5EF4-FFF2-40B4-BE49-F238E27FC236}">
                <a16:creationId xmlns:a16="http://schemas.microsoft.com/office/drawing/2014/main" id="{6FAB1263-FFFB-4F5D-95BA-E755221F62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374257"/>
              </p:ext>
            </p:extLst>
          </p:nvPr>
        </p:nvGraphicFramePr>
        <p:xfrm>
          <a:off x="8628306" y="5652120"/>
          <a:ext cx="6984775" cy="32274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76519">
                  <a:extLst>
                    <a:ext uri="{9D8B030D-6E8A-4147-A177-3AD203B41FA5}">
                      <a16:colId xmlns:a16="http://schemas.microsoft.com/office/drawing/2014/main" val="507435936"/>
                    </a:ext>
                  </a:extLst>
                </a:gridCol>
                <a:gridCol w="1086950">
                  <a:extLst>
                    <a:ext uri="{9D8B030D-6E8A-4147-A177-3AD203B41FA5}">
                      <a16:colId xmlns:a16="http://schemas.microsoft.com/office/drawing/2014/main" val="3867191019"/>
                    </a:ext>
                  </a:extLst>
                </a:gridCol>
                <a:gridCol w="5521306">
                  <a:extLst>
                    <a:ext uri="{9D8B030D-6E8A-4147-A177-3AD203B41FA5}">
                      <a16:colId xmlns:a16="http://schemas.microsoft.com/office/drawing/2014/main" val="2783832505"/>
                    </a:ext>
                  </a:extLst>
                </a:gridCol>
              </a:tblGrid>
              <a:tr h="387043">
                <a:tc>
                  <a:txBody>
                    <a:bodyPr/>
                    <a:lstStyle/>
                    <a:p>
                      <a:pPr algn="ctr"/>
                      <a:r>
                        <a:rPr lang="fr-FR" sz="1400">
                          <a:solidFill>
                            <a:schemeClr val="tx1"/>
                          </a:solidFill>
                          <a:latin typeface="Marianne" panose="020B0604020202020204"/>
                        </a:rPr>
                        <a:t>N°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>
                          <a:solidFill>
                            <a:schemeClr val="tx1"/>
                          </a:solidFill>
                          <a:latin typeface="Marianne" panose="020B0604020202020204"/>
                        </a:rPr>
                        <a:t>Dimension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>
                          <a:solidFill>
                            <a:schemeClr val="tx1"/>
                          </a:solidFill>
                          <a:latin typeface="Marianne" panose="020B0604020202020204"/>
                        </a:rPr>
                        <a:t>Levier</a:t>
                      </a:r>
                    </a:p>
                  </a:txBody>
                  <a:tcPr anchor="ctr"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0274330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Marianne" panose="020B0604020202020204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5050192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66285096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6056245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45524056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5702105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475497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pPr algn="ctr"/>
                      <a:endParaRPr lang="fr-FR" sz="1600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0">
                        <a:solidFill>
                          <a:schemeClr val="tx1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2993360"/>
                  </a:ext>
                </a:extLst>
              </a:tr>
            </a:tbl>
          </a:graphicData>
        </a:graphic>
      </p:graphicFrame>
      <p:pic>
        <p:nvPicPr>
          <p:cNvPr id="2" name="Image 1">
            <a:extLst>
              <a:ext uri="{FF2B5EF4-FFF2-40B4-BE49-F238E27FC236}">
                <a16:creationId xmlns:a16="http://schemas.microsoft.com/office/drawing/2014/main" id="{ED3BEDDC-4306-C5BD-62EB-06B1EF3CB8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56" y="251520"/>
            <a:ext cx="2286000" cy="83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80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3">
            <a:extLst>
              <a:ext uri="{FF2B5EF4-FFF2-40B4-BE49-F238E27FC236}">
                <a16:creationId xmlns:a16="http://schemas.microsoft.com/office/drawing/2014/main" id="{5756F339-3BB6-4654-8E90-9BD16D463D6C}"/>
              </a:ext>
            </a:extLst>
          </p:cNvPr>
          <p:cNvSpPr/>
          <p:nvPr/>
        </p:nvSpPr>
        <p:spPr>
          <a:xfrm>
            <a:off x="2796900" y="2193414"/>
            <a:ext cx="10948765" cy="546421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14">
            <a:extLst>
              <a:ext uri="{FF2B5EF4-FFF2-40B4-BE49-F238E27FC236}">
                <a16:creationId xmlns:a16="http://schemas.microsoft.com/office/drawing/2014/main" id="{697C4351-5585-450C-AFDA-4834F25CA6F1}"/>
              </a:ext>
            </a:extLst>
          </p:cNvPr>
          <p:cNvSpPr txBox="1">
            <a:spLocks/>
          </p:cNvSpPr>
          <p:nvPr/>
        </p:nvSpPr>
        <p:spPr>
          <a:xfrm>
            <a:off x="1000517" y="471574"/>
            <a:ext cx="14254967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 defTabSz="914377" rtl="0">
              <a:spcBef>
                <a:spcPts val="115"/>
              </a:spcBef>
            </a:pPr>
            <a:r>
              <a:rPr lang="fr-FR" sz="4000" b="1">
                <a:solidFill>
                  <a:srgbClr val="2C3176"/>
                </a:solidFill>
                <a:latin typeface="Marianne" charset="0"/>
                <a:ea typeface="Marianne" charset="0"/>
                <a:cs typeface="Marianne" charset="0"/>
              </a:rPr>
              <a:t>4. Prochaines étapes</a:t>
            </a:r>
            <a:endParaRPr lang="fr-FR" sz="4000" kern="1200">
              <a:solidFill>
                <a:srgbClr val="2C3176"/>
              </a:solidFill>
              <a:latin typeface="Marianne" panose="020B0604020202020204" charset="0"/>
            </a:endParaRPr>
          </a:p>
        </p:txBody>
      </p:sp>
      <p:pic>
        <p:nvPicPr>
          <p:cNvPr id="13" name="Picture 2" descr="Pencil ">
            <a:extLst>
              <a:ext uri="{FF2B5EF4-FFF2-40B4-BE49-F238E27FC236}">
                <a16:creationId xmlns:a16="http://schemas.microsoft.com/office/drawing/2014/main" id="{AFC93A85-C751-4144-8B05-9995FB182E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8480" y="2915816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136BDD64-6D8B-47EC-9964-4223F47E3065}"/>
              </a:ext>
            </a:extLst>
          </p:cNvPr>
          <p:cNvGrpSpPr/>
          <p:nvPr/>
        </p:nvGrpSpPr>
        <p:grpSpPr>
          <a:xfrm>
            <a:off x="3654662" y="3068600"/>
            <a:ext cx="8946676" cy="3303488"/>
            <a:chOff x="3789836" y="3068600"/>
            <a:chExt cx="8946676" cy="3303488"/>
          </a:xfrm>
        </p:grpSpPr>
        <p:sp>
          <p:nvSpPr>
            <p:cNvPr id="6" name="object 5">
              <a:extLst>
                <a:ext uri="{FF2B5EF4-FFF2-40B4-BE49-F238E27FC236}">
                  <a16:creationId xmlns:a16="http://schemas.microsoft.com/office/drawing/2014/main" id="{253AE6D4-C142-44B9-947B-11F7AC281D16}"/>
                </a:ext>
              </a:extLst>
            </p:cNvPr>
            <p:cNvSpPr/>
            <p:nvPr/>
          </p:nvSpPr>
          <p:spPr>
            <a:xfrm>
              <a:off x="3789837" y="3384217"/>
              <a:ext cx="385725" cy="376767"/>
            </a:xfrm>
            <a:custGeom>
              <a:avLst/>
              <a:gdLst/>
              <a:ahLst/>
              <a:cxnLst/>
              <a:rect l="l" t="t" r="r" b="b"/>
              <a:pathLst>
                <a:path w="295275" h="282575">
                  <a:moveTo>
                    <a:pt x="148297" y="0"/>
                  </a:moveTo>
                  <a:lnTo>
                    <a:pt x="101541" y="7143"/>
                  </a:lnTo>
                  <a:lnTo>
                    <a:pt x="60846" y="27018"/>
                  </a:lnTo>
                  <a:lnTo>
                    <a:pt x="28700" y="57288"/>
                  </a:lnTo>
                  <a:lnTo>
                    <a:pt x="7589" y="95619"/>
                  </a:lnTo>
                  <a:lnTo>
                    <a:pt x="0" y="139674"/>
                  </a:lnTo>
                  <a:lnTo>
                    <a:pt x="7589" y="184359"/>
                  </a:lnTo>
                  <a:lnTo>
                    <a:pt x="28700" y="223509"/>
                  </a:lnTo>
                  <a:lnTo>
                    <a:pt x="60846" y="254598"/>
                  </a:lnTo>
                  <a:lnTo>
                    <a:pt x="101541" y="275102"/>
                  </a:lnTo>
                  <a:lnTo>
                    <a:pt x="148297" y="282498"/>
                  </a:lnTo>
                  <a:lnTo>
                    <a:pt x="195199" y="275102"/>
                  </a:lnTo>
                  <a:lnTo>
                    <a:pt x="235544" y="254598"/>
                  </a:lnTo>
                  <a:lnTo>
                    <a:pt x="267113" y="223509"/>
                  </a:lnTo>
                  <a:lnTo>
                    <a:pt x="287683" y="184359"/>
                  </a:lnTo>
                  <a:lnTo>
                    <a:pt x="295033" y="139674"/>
                  </a:lnTo>
                  <a:lnTo>
                    <a:pt x="287683" y="95619"/>
                  </a:lnTo>
                  <a:lnTo>
                    <a:pt x="267113" y="57288"/>
                  </a:lnTo>
                  <a:lnTo>
                    <a:pt x="235544" y="27018"/>
                  </a:lnTo>
                  <a:lnTo>
                    <a:pt x="195199" y="7143"/>
                  </a:lnTo>
                  <a:lnTo>
                    <a:pt x="148297" y="0"/>
                  </a:lnTo>
                  <a:close/>
                </a:path>
              </a:pathLst>
            </a:custGeom>
            <a:solidFill>
              <a:srgbClr val="FCCD00"/>
            </a:solidFill>
          </p:spPr>
          <p:txBody>
            <a:bodyPr wrap="square" lIns="0" tIns="0" rIns="0" bIns="0" rtlCol="0"/>
            <a:lstStyle/>
            <a:p>
              <a:pPr defTabSz="1219170">
                <a:defRPr/>
              </a:pPr>
              <a:endParaRPr sz="2667" kern="0">
                <a:solidFill>
                  <a:prstClr val="black"/>
                </a:solidFill>
                <a:latin typeface="Marianne" panose="020B0604020202020204"/>
              </a:endParaRPr>
            </a:p>
          </p:txBody>
        </p:sp>
        <p:sp>
          <p:nvSpPr>
            <p:cNvPr id="7" name="object 9">
              <a:extLst>
                <a:ext uri="{FF2B5EF4-FFF2-40B4-BE49-F238E27FC236}">
                  <a16:creationId xmlns:a16="http://schemas.microsoft.com/office/drawing/2014/main" id="{2B521493-7A15-4801-9E59-E6A72CF69C63}"/>
                </a:ext>
              </a:extLst>
            </p:cNvPr>
            <p:cNvSpPr txBox="1"/>
            <p:nvPr/>
          </p:nvSpPr>
          <p:spPr>
            <a:xfrm>
              <a:off x="4536390" y="3068600"/>
              <a:ext cx="8200122" cy="1008000"/>
            </a:xfrm>
            <a:prstGeom prst="rect">
              <a:avLst/>
            </a:prstGeom>
          </p:spPr>
          <p:txBody>
            <a:bodyPr vert="horz" wrap="square" lIns="0" tIns="16933" rIns="0" bIns="0" rtlCol="0" anchor="ctr" anchorCtr="0">
              <a:noAutofit/>
            </a:bodyPr>
            <a:lstStyle/>
            <a:p>
              <a:pPr marL="16933" marR="6773"/>
              <a:r>
                <a:rPr lang="fr-FR" sz="2200">
                  <a:solidFill>
                    <a:srgbClr val="2C3176"/>
                  </a:solidFill>
                  <a:highlight>
                    <a:srgbClr val="FFFF00"/>
                  </a:highlight>
                  <a:latin typeface="Marianne" panose="020B0604020202020204"/>
                  <a:ea typeface="Marianne" charset="0"/>
                  <a:cs typeface="Marianne" charset="0"/>
                </a:rPr>
                <a:t>Diffuser la </a:t>
              </a:r>
              <a:r>
                <a:rPr lang="fr-FR" sz="2200" b="1">
                  <a:solidFill>
                    <a:srgbClr val="2C3176"/>
                  </a:solidFill>
                  <a:highlight>
                    <a:srgbClr val="FFFF00"/>
                  </a:highlight>
                  <a:latin typeface="Marianne" panose="020B0604020202020204"/>
                  <a:ea typeface="Marianne" charset="0"/>
                  <a:cs typeface="Marianne" charset="0"/>
                </a:rPr>
                <a:t>liste des leviers priorisés </a:t>
              </a:r>
              <a:r>
                <a:rPr lang="fr-FR" sz="2200">
                  <a:solidFill>
                    <a:srgbClr val="2C3176"/>
                  </a:solidFill>
                  <a:highlight>
                    <a:srgbClr val="FFFF00"/>
                  </a:highlight>
                  <a:latin typeface="Marianne" panose="020B0604020202020204"/>
                  <a:ea typeface="Marianne" charset="0"/>
                  <a:cs typeface="Marianne" charset="0"/>
                </a:rPr>
                <a:t>auprès des participants</a:t>
              </a:r>
            </a:p>
          </p:txBody>
        </p:sp>
        <p:sp>
          <p:nvSpPr>
            <p:cNvPr id="8" name="object 5">
              <a:extLst>
                <a:ext uri="{FF2B5EF4-FFF2-40B4-BE49-F238E27FC236}">
                  <a16:creationId xmlns:a16="http://schemas.microsoft.com/office/drawing/2014/main" id="{C8A47296-1B8E-4ACE-A80D-043891A77A7A}"/>
                </a:ext>
              </a:extLst>
            </p:cNvPr>
            <p:cNvSpPr/>
            <p:nvPr/>
          </p:nvSpPr>
          <p:spPr>
            <a:xfrm>
              <a:off x="3789836" y="4531961"/>
              <a:ext cx="385725" cy="376767"/>
            </a:xfrm>
            <a:custGeom>
              <a:avLst/>
              <a:gdLst/>
              <a:ahLst/>
              <a:cxnLst/>
              <a:rect l="l" t="t" r="r" b="b"/>
              <a:pathLst>
                <a:path w="295275" h="282575">
                  <a:moveTo>
                    <a:pt x="148297" y="0"/>
                  </a:moveTo>
                  <a:lnTo>
                    <a:pt x="101541" y="7143"/>
                  </a:lnTo>
                  <a:lnTo>
                    <a:pt x="60846" y="27018"/>
                  </a:lnTo>
                  <a:lnTo>
                    <a:pt x="28700" y="57288"/>
                  </a:lnTo>
                  <a:lnTo>
                    <a:pt x="7589" y="95619"/>
                  </a:lnTo>
                  <a:lnTo>
                    <a:pt x="0" y="139674"/>
                  </a:lnTo>
                  <a:lnTo>
                    <a:pt x="7589" y="184359"/>
                  </a:lnTo>
                  <a:lnTo>
                    <a:pt x="28700" y="223509"/>
                  </a:lnTo>
                  <a:lnTo>
                    <a:pt x="60846" y="254598"/>
                  </a:lnTo>
                  <a:lnTo>
                    <a:pt x="101541" y="275102"/>
                  </a:lnTo>
                  <a:lnTo>
                    <a:pt x="148297" y="282498"/>
                  </a:lnTo>
                  <a:lnTo>
                    <a:pt x="195199" y="275102"/>
                  </a:lnTo>
                  <a:lnTo>
                    <a:pt x="235544" y="254598"/>
                  </a:lnTo>
                  <a:lnTo>
                    <a:pt x="267113" y="223509"/>
                  </a:lnTo>
                  <a:lnTo>
                    <a:pt x="287683" y="184359"/>
                  </a:lnTo>
                  <a:lnTo>
                    <a:pt x="295033" y="139674"/>
                  </a:lnTo>
                  <a:lnTo>
                    <a:pt x="287683" y="95619"/>
                  </a:lnTo>
                  <a:lnTo>
                    <a:pt x="267113" y="57288"/>
                  </a:lnTo>
                  <a:lnTo>
                    <a:pt x="235544" y="27018"/>
                  </a:lnTo>
                  <a:lnTo>
                    <a:pt x="195199" y="7143"/>
                  </a:lnTo>
                  <a:lnTo>
                    <a:pt x="148297" y="0"/>
                  </a:lnTo>
                  <a:close/>
                </a:path>
              </a:pathLst>
            </a:custGeom>
            <a:solidFill>
              <a:srgbClr val="FCCD00"/>
            </a:solidFill>
          </p:spPr>
          <p:txBody>
            <a:bodyPr wrap="square" lIns="0" tIns="0" rIns="0" bIns="0" rtlCol="0"/>
            <a:lstStyle/>
            <a:p>
              <a:pPr defTabSz="1219170">
                <a:defRPr/>
              </a:pPr>
              <a:endParaRPr sz="2667" kern="0">
                <a:solidFill>
                  <a:prstClr val="black"/>
                </a:solidFill>
                <a:latin typeface="Marianne" panose="020B0604020202020204"/>
              </a:endParaRPr>
            </a:p>
          </p:txBody>
        </p:sp>
        <p:sp>
          <p:nvSpPr>
            <p:cNvPr id="15" name="object 9">
              <a:extLst>
                <a:ext uri="{FF2B5EF4-FFF2-40B4-BE49-F238E27FC236}">
                  <a16:creationId xmlns:a16="http://schemas.microsoft.com/office/drawing/2014/main" id="{ED6F3251-D751-4920-86EA-442B089DC634}"/>
                </a:ext>
              </a:extLst>
            </p:cNvPr>
            <p:cNvSpPr txBox="1"/>
            <p:nvPr/>
          </p:nvSpPr>
          <p:spPr>
            <a:xfrm>
              <a:off x="4536390" y="4216344"/>
              <a:ext cx="8200122" cy="1008000"/>
            </a:xfrm>
            <a:prstGeom prst="rect">
              <a:avLst/>
            </a:prstGeom>
          </p:spPr>
          <p:txBody>
            <a:bodyPr vert="horz" wrap="square" lIns="0" tIns="16933" rIns="0" bIns="0" rtlCol="0" anchor="ctr" anchorCtr="0">
              <a:noAutofit/>
            </a:bodyPr>
            <a:lstStyle/>
            <a:p>
              <a:pPr marL="16933" marR="6773"/>
              <a:r>
                <a:rPr lang="fr-FR" sz="2200" b="1">
                  <a:solidFill>
                    <a:srgbClr val="2C3176"/>
                  </a:solidFill>
                  <a:highlight>
                    <a:srgbClr val="FFFF00"/>
                  </a:highlight>
                  <a:latin typeface="Marianne" panose="020B0604020202020204"/>
                  <a:ea typeface="Marianne" charset="0"/>
                  <a:cs typeface="Marianne" charset="0"/>
                </a:rPr>
                <a:t>Identifier les personnes </a:t>
              </a:r>
              <a:r>
                <a:rPr lang="fr-FR" sz="2200">
                  <a:solidFill>
                    <a:srgbClr val="2C3176"/>
                  </a:solidFill>
                  <a:highlight>
                    <a:srgbClr val="FFFF00"/>
                  </a:highlight>
                  <a:latin typeface="Marianne" panose="020B0604020202020204"/>
                  <a:ea typeface="Marianne" charset="0"/>
                  <a:cs typeface="Marianne" charset="0"/>
                </a:rPr>
                <a:t>concernées qui participeront aux </a:t>
              </a:r>
              <a:r>
                <a:rPr lang="fr-FR" sz="2200" b="1">
                  <a:solidFill>
                    <a:srgbClr val="2C3176"/>
                  </a:solidFill>
                  <a:highlight>
                    <a:srgbClr val="FFFF00"/>
                  </a:highlight>
                  <a:latin typeface="Marianne" panose="020B0604020202020204"/>
                  <a:ea typeface="Marianne" charset="0"/>
                  <a:cs typeface="Marianne" charset="0"/>
                </a:rPr>
                <a:t>entretiens bilatéraux ou ateliers de fiches actions</a:t>
              </a:r>
            </a:p>
          </p:txBody>
        </p:sp>
        <p:sp>
          <p:nvSpPr>
            <p:cNvPr id="10" name="object 5">
              <a:extLst>
                <a:ext uri="{FF2B5EF4-FFF2-40B4-BE49-F238E27FC236}">
                  <a16:creationId xmlns:a16="http://schemas.microsoft.com/office/drawing/2014/main" id="{2B3F0CC7-99EC-4399-B426-17DA8B643B83}"/>
                </a:ext>
              </a:extLst>
            </p:cNvPr>
            <p:cNvSpPr/>
            <p:nvPr/>
          </p:nvSpPr>
          <p:spPr>
            <a:xfrm>
              <a:off x="3789836" y="5679705"/>
              <a:ext cx="385725" cy="376767"/>
            </a:xfrm>
            <a:custGeom>
              <a:avLst/>
              <a:gdLst/>
              <a:ahLst/>
              <a:cxnLst/>
              <a:rect l="l" t="t" r="r" b="b"/>
              <a:pathLst>
                <a:path w="295275" h="282575">
                  <a:moveTo>
                    <a:pt x="148297" y="0"/>
                  </a:moveTo>
                  <a:lnTo>
                    <a:pt x="101541" y="7143"/>
                  </a:lnTo>
                  <a:lnTo>
                    <a:pt x="60846" y="27018"/>
                  </a:lnTo>
                  <a:lnTo>
                    <a:pt x="28700" y="57288"/>
                  </a:lnTo>
                  <a:lnTo>
                    <a:pt x="7589" y="95619"/>
                  </a:lnTo>
                  <a:lnTo>
                    <a:pt x="0" y="139674"/>
                  </a:lnTo>
                  <a:lnTo>
                    <a:pt x="7589" y="184359"/>
                  </a:lnTo>
                  <a:lnTo>
                    <a:pt x="28700" y="223509"/>
                  </a:lnTo>
                  <a:lnTo>
                    <a:pt x="60846" y="254598"/>
                  </a:lnTo>
                  <a:lnTo>
                    <a:pt x="101541" y="275102"/>
                  </a:lnTo>
                  <a:lnTo>
                    <a:pt x="148297" y="282498"/>
                  </a:lnTo>
                  <a:lnTo>
                    <a:pt x="195199" y="275102"/>
                  </a:lnTo>
                  <a:lnTo>
                    <a:pt x="235544" y="254598"/>
                  </a:lnTo>
                  <a:lnTo>
                    <a:pt x="267113" y="223509"/>
                  </a:lnTo>
                  <a:lnTo>
                    <a:pt x="287683" y="184359"/>
                  </a:lnTo>
                  <a:lnTo>
                    <a:pt x="295033" y="139674"/>
                  </a:lnTo>
                  <a:lnTo>
                    <a:pt x="287683" y="95619"/>
                  </a:lnTo>
                  <a:lnTo>
                    <a:pt x="267113" y="57288"/>
                  </a:lnTo>
                  <a:lnTo>
                    <a:pt x="235544" y="27018"/>
                  </a:lnTo>
                  <a:lnTo>
                    <a:pt x="195199" y="7143"/>
                  </a:lnTo>
                  <a:lnTo>
                    <a:pt x="148297" y="0"/>
                  </a:lnTo>
                  <a:close/>
                </a:path>
              </a:pathLst>
            </a:custGeom>
            <a:solidFill>
              <a:srgbClr val="FCCD00"/>
            </a:solidFill>
          </p:spPr>
          <p:txBody>
            <a:bodyPr wrap="square" lIns="0" tIns="0" rIns="0" bIns="0" rtlCol="0"/>
            <a:lstStyle/>
            <a:p>
              <a:pPr defTabSz="1219170">
                <a:defRPr/>
              </a:pPr>
              <a:endParaRPr sz="2667" kern="0">
                <a:solidFill>
                  <a:prstClr val="black"/>
                </a:solidFill>
                <a:latin typeface="Marianne" panose="020B0604020202020204"/>
              </a:endParaRPr>
            </a:p>
          </p:txBody>
        </p:sp>
        <p:sp>
          <p:nvSpPr>
            <p:cNvPr id="16" name="object 9">
              <a:extLst>
                <a:ext uri="{FF2B5EF4-FFF2-40B4-BE49-F238E27FC236}">
                  <a16:creationId xmlns:a16="http://schemas.microsoft.com/office/drawing/2014/main" id="{058194B7-9221-4925-8B0C-F5F5E3F58793}"/>
                </a:ext>
              </a:extLst>
            </p:cNvPr>
            <p:cNvSpPr txBox="1"/>
            <p:nvPr/>
          </p:nvSpPr>
          <p:spPr>
            <a:xfrm>
              <a:off x="4536390" y="5364088"/>
              <a:ext cx="8200122" cy="1008000"/>
            </a:xfrm>
            <a:prstGeom prst="rect">
              <a:avLst/>
            </a:prstGeom>
          </p:spPr>
          <p:txBody>
            <a:bodyPr vert="horz" wrap="square" lIns="0" tIns="16933" rIns="0" bIns="0" rtlCol="0" anchor="ctr" anchorCtr="0">
              <a:noAutofit/>
            </a:bodyPr>
            <a:lstStyle/>
            <a:p>
              <a:pPr marL="16933" marR="6773"/>
              <a:r>
                <a:rPr lang="fr-FR" sz="2200" b="1">
                  <a:solidFill>
                    <a:srgbClr val="2C3176"/>
                  </a:solidFill>
                  <a:highlight>
                    <a:srgbClr val="FFFF00"/>
                  </a:highlight>
                  <a:latin typeface="Marianne" panose="020B0604020202020204"/>
                  <a:ea typeface="Marianne" charset="0"/>
                  <a:cs typeface="Marianne" charset="0"/>
                </a:rPr>
                <a:t>Planifier les entretiens ou ateliers fiches actions </a:t>
              </a:r>
              <a:r>
                <a:rPr lang="fr-FR" sz="2200">
                  <a:solidFill>
                    <a:srgbClr val="2C3176"/>
                  </a:solidFill>
                  <a:highlight>
                    <a:srgbClr val="FFFF00"/>
                  </a:highlight>
                  <a:latin typeface="Marianne" panose="020B0604020202020204"/>
                  <a:ea typeface="Marianne" charset="0"/>
                  <a:cs typeface="Marianne" charset="0"/>
                </a:rPr>
                <a:t>pour travailler sur les éléments suivants de </a:t>
              </a:r>
              <a:r>
                <a:rPr lang="fr-FR" sz="2200" b="1">
                  <a:solidFill>
                    <a:srgbClr val="2C3176"/>
                  </a:solidFill>
                  <a:highlight>
                    <a:srgbClr val="FFFF00"/>
                  </a:highlight>
                  <a:latin typeface="Marianne" panose="020B0604020202020204"/>
                  <a:ea typeface="Marianne" charset="0"/>
                  <a:cs typeface="Marianne" charset="0"/>
                </a:rPr>
                <a:t>chaque levier </a:t>
              </a:r>
              <a:r>
                <a:rPr lang="fr-FR" sz="2200">
                  <a:solidFill>
                    <a:srgbClr val="2C3176"/>
                  </a:solidFill>
                  <a:highlight>
                    <a:srgbClr val="FFFF00"/>
                  </a:highlight>
                  <a:latin typeface="Marianne" panose="020B0604020202020204"/>
                  <a:ea typeface="Marianne" charset="0"/>
                  <a:cs typeface="Marianne" charset="0"/>
                </a:rPr>
                <a:t>: porteur, budget, actions détaillées, planning, indicateurs de performances, etc.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2590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24648" y="533400"/>
            <a:ext cx="14168160" cy="7543800"/>
            <a:chOff x="1124648" y="699275"/>
            <a:chExt cx="14168160" cy="7543800"/>
          </a:xfrm>
        </p:grpSpPr>
        <p:sp>
          <p:nvSpPr>
            <p:cNvPr id="3" name="object 3"/>
            <p:cNvSpPr/>
            <p:nvPr/>
          </p:nvSpPr>
          <p:spPr>
            <a:xfrm>
              <a:off x="1124648" y="1631378"/>
              <a:ext cx="13248005" cy="6611697"/>
            </a:xfrm>
            <a:custGeom>
              <a:avLst/>
              <a:gdLst/>
              <a:ahLst/>
              <a:cxnLst/>
              <a:rect l="l" t="t" r="r" b="b"/>
              <a:pathLst>
                <a:path w="13248005" h="6181725">
                  <a:moveTo>
                    <a:pt x="13247535" y="0"/>
                  </a:moveTo>
                  <a:lnTo>
                    <a:pt x="0" y="0"/>
                  </a:lnTo>
                  <a:lnTo>
                    <a:pt x="0" y="6181178"/>
                  </a:lnTo>
                  <a:lnTo>
                    <a:pt x="13247535" y="6181178"/>
                  </a:lnTo>
                  <a:lnTo>
                    <a:pt x="13247535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3091263" y="699275"/>
              <a:ext cx="2201545" cy="2104390"/>
            </a:xfrm>
            <a:custGeom>
              <a:avLst/>
              <a:gdLst/>
              <a:ahLst/>
              <a:cxnLst/>
              <a:rect l="l" t="t" r="r" b="b"/>
              <a:pathLst>
                <a:path w="2201544" h="2104390">
                  <a:moveTo>
                    <a:pt x="1256360" y="0"/>
                  </a:moveTo>
                  <a:lnTo>
                    <a:pt x="0" y="0"/>
                  </a:lnTo>
                  <a:lnTo>
                    <a:pt x="0" y="1247749"/>
                  </a:lnTo>
                  <a:lnTo>
                    <a:pt x="895578" y="1247749"/>
                  </a:lnTo>
                  <a:lnTo>
                    <a:pt x="951001" y="2104212"/>
                  </a:lnTo>
                  <a:lnTo>
                    <a:pt x="2201405" y="2104212"/>
                  </a:lnTo>
                  <a:lnTo>
                    <a:pt x="2117382" y="806983"/>
                  </a:lnTo>
                  <a:lnTo>
                    <a:pt x="2112914" y="758885"/>
                  </a:lnTo>
                  <a:lnTo>
                    <a:pt x="2105851" y="711607"/>
                  </a:lnTo>
                  <a:lnTo>
                    <a:pt x="2096269" y="665221"/>
                  </a:lnTo>
                  <a:lnTo>
                    <a:pt x="2084242" y="619795"/>
                  </a:lnTo>
                  <a:lnTo>
                    <a:pt x="2069845" y="575400"/>
                  </a:lnTo>
                  <a:lnTo>
                    <a:pt x="2053152" y="532105"/>
                  </a:lnTo>
                  <a:lnTo>
                    <a:pt x="2034239" y="489982"/>
                  </a:lnTo>
                  <a:lnTo>
                    <a:pt x="2013180" y="449100"/>
                  </a:lnTo>
                  <a:lnTo>
                    <a:pt x="1990049" y="409529"/>
                  </a:lnTo>
                  <a:lnTo>
                    <a:pt x="1964921" y="371339"/>
                  </a:lnTo>
                  <a:lnTo>
                    <a:pt x="1937872" y="334601"/>
                  </a:lnTo>
                  <a:lnTo>
                    <a:pt x="1908975" y="299384"/>
                  </a:lnTo>
                  <a:lnTo>
                    <a:pt x="1878305" y="265758"/>
                  </a:lnTo>
                  <a:lnTo>
                    <a:pt x="1845938" y="233794"/>
                  </a:lnTo>
                  <a:lnTo>
                    <a:pt x="1811948" y="203561"/>
                  </a:lnTo>
                  <a:lnTo>
                    <a:pt x="1776409" y="175130"/>
                  </a:lnTo>
                  <a:lnTo>
                    <a:pt x="1739397" y="148571"/>
                  </a:lnTo>
                  <a:lnTo>
                    <a:pt x="1700985" y="123954"/>
                  </a:lnTo>
                  <a:lnTo>
                    <a:pt x="1661249" y="101349"/>
                  </a:lnTo>
                  <a:lnTo>
                    <a:pt x="1620264" y="80825"/>
                  </a:lnTo>
                  <a:lnTo>
                    <a:pt x="1578103" y="62454"/>
                  </a:lnTo>
                  <a:lnTo>
                    <a:pt x="1534843" y="46305"/>
                  </a:lnTo>
                  <a:lnTo>
                    <a:pt x="1490557" y="32448"/>
                  </a:lnTo>
                  <a:lnTo>
                    <a:pt x="1445320" y="20953"/>
                  </a:lnTo>
                  <a:lnTo>
                    <a:pt x="1399207" y="11891"/>
                  </a:lnTo>
                  <a:lnTo>
                    <a:pt x="1352293" y="5331"/>
                  </a:lnTo>
                  <a:lnTo>
                    <a:pt x="1304652" y="1344"/>
                  </a:lnTo>
                  <a:lnTo>
                    <a:pt x="1256360" y="0"/>
                  </a:lnTo>
                  <a:close/>
                </a:path>
              </a:pathLst>
            </a:custGeom>
            <a:solidFill>
              <a:srgbClr val="5D6D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788572" y="7235954"/>
            <a:ext cx="1278890" cy="1222375"/>
          </a:xfrm>
          <a:custGeom>
            <a:avLst/>
            <a:gdLst/>
            <a:ahLst/>
            <a:cxnLst/>
            <a:rect l="l" t="t" r="r" b="b"/>
            <a:pathLst>
              <a:path w="1278889" h="1222375">
                <a:moveTo>
                  <a:pt x="726313" y="0"/>
                </a:moveTo>
                <a:lnTo>
                  <a:pt x="0" y="0"/>
                </a:lnTo>
                <a:lnTo>
                  <a:pt x="48869" y="753516"/>
                </a:lnTo>
                <a:lnTo>
                  <a:pt x="54396" y="802093"/>
                </a:lnTo>
                <a:lnTo>
                  <a:pt x="64440" y="849117"/>
                </a:lnTo>
                <a:lnTo>
                  <a:pt x="78769" y="894371"/>
                </a:lnTo>
                <a:lnTo>
                  <a:pt x="97149" y="937637"/>
                </a:lnTo>
                <a:lnTo>
                  <a:pt x="119347" y="978696"/>
                </a:lnTo>
                <a:lnTo>
                  <a:pt x="145131" y="1017329"/>
                </a:lnTo>
                <a:lnTo>
                  <a:pt x="174268" y="1053320"/>
                </a:lnTo>
                <a:lnTo>
                  <a:pt x="206525" y="1086448"/>
                </a:lnTo>
                <a:lnTo>
                  <a:pt x="241669" y="1116496"/>
                </a:lnTo>
                <a:lnTo>
                  <a:pt x="279468" y="1143247"/>
                </a:lnTo>
                <a:lnTo>
                  <a:pt x="319687" y="1166480"/>
                </a:lnTo>
                <a:lnTo>
                  <a:pt x="362096" y="1185979"/>
                </a:lnTo>
                <a:lnTo>
                  <a:pt x="406460" y="1201525"/>
                </a:lnTo>
                <a:lnTo>
                  <a:pt x="452546" y="1212899"/>
                </a:lnTo>
                <a:lnTo>
                  <a:pt x="500123" y="1219883"/>
                </a:lnTo>
                <a:lnTo>
                  <a:pt x="548957" y="1222260"/>
                </a:lnTo>
                <a:lnTo>
                  <a:pt x="1278775" y="1222260"/>
                </a:lnTo>
                <a:lnTo>
                  <a:pt x="1278775" y="497446"/>
                </a:lnTo>
                <a:lnTo>
                  <a:pt x="758558" y="497446"/>
                </a:lnTo>
                <a:lnTo>
                  <a:pt x="726313" y="0"/>
                </a:lnTo>
                <a:close/>
              </a:path>
            </a:pathLst>
          </a:custGeom>
          <a:solidFill>
            <a:srgbClr val="2C317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000" y="6955697"/>
            <a:ext cx="8010144" cy="262128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320" y="5511215"/>
            <a:ext cx="1935480" cy="719328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0" y="3251847"/>
            <a:ext cx="1935480" cy="719328"/>
          </a:xfrm>
          <a:prstGeom prst="rect">
            <a:avLst/>
          </a:prstGeom>
        </p:spPr>
      </p:pic>
      <p:sp>
        <p:nvSpPr>
          <p:cNvPr id="12" name="object 14">
            <a:extLst>
              <a:ext uri="{FF2B5EF4-FFF2-40B4-BE49-F238E27FC236}">
                <a16:creationId xmlns:a16="http://schemas.microsoft.com/office/drawing/2014/main" id="{6A2E9BB9-10D2-46E3-9416-DE5CD3F60A01}"/>
              </a:ext>
            </a:extLst>
          </p:cNvPr>
          <p:cNvSpPr txBox="1">
            <a:spLocks/>
          </p:cNvSpPr>
          <p:nvPr/>
        </p:nvSpPr>
        <p:spPr>
          <a:xfrm>
            <a:off x="1599832" y="4094326"/>
            <a:ext cx="12873212" cy="938076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 sz="18700" b="1" i="0">
                <a:solidFill>
                  <a:srgbClr val="FCCD00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14"/>
              </a:spcBef>
            </a:pPr>
            <a:r>
              <a:rPr lang="fr-FR" sz="6000" kern="0" spc="-75">
                <a:solidFill>
                  <a:srgbClr val="2C3176"/>
                </a:solidFill>
                <a:latin typeface="Marianne ExtraBold" charset="0"/>
                <a:ea typeface="Marianne ExtraBold" charset="0"/>
                <a:cs typeface="Marianne ExtraBold" charset="0"/>
              </a:rPr>
              <a:t>Merci de votre attention</a:t>
            </a:r>
            <a:endParaRPr lang="fr-FR" sz="6000" kern="0">
              <a:highlight>
                <a:srgbClr val="FFFF00"/>
              </a:highlight>
              <a:latin typeface="Marianne ExtraBold" charset="0"/>
              <a:ea typeface="Marianne ExtraBold" charset="0"/>
              <a:cs typeface="Marianne ExtraBold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3A57DEA-5EE4-5959-45A5-31DBACCC36D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56" y="251520"/>
            <a:ext cx="2286000" cy="83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550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oneTexte 19"/>
          <p:cNvSpPr txBox="1"/>
          <p:nvPr/>
        </p:nvSpPr>
        <p:spPr>
          <a:xfrm>
            <a:off x="-2101516" y="-144378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  <p:sp>
        <p:nvSpPr>
          <p:cNvPr id="36" name="object 14">
            <a:extLst>
              <a:ext uri="{FF2B5EF4-FFF2-40B4-BE49-F238E27FC236}">
                <a16:creationId xmlns:a16="http://schemas.microsoft.com/office/drawing/2014/main" id="{08C2AE7C-AE63-4F71-A978-D1452896F3ED}"/>
              </a:ext>
            </a:extLst>
          </p:cNvPr>
          <p:cNvSpPr txBox="1">
            <a:spLocks/>
          </p:cNvSpPr>
          <p:nvPr/>
        </p:nvSpPr>
        <p:spPr>
          <a:xfrm>
            <a:off x="1655588" y="739868"/>
            <a:ext cx="12873212" cy="6918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fr-FR"/>
            </a:defPPr>
            <a:lvl1pPr algn="ctr">
              <a:defRPr sz="4000" b="1" i="0">
                <a:solidFill>
                  <a:srgbClr val="2C3176"/>
                </a:solidFill>
                <a:latin typeface="Marianne" panose="020B0604020202020204" charset="0"/>
                <a:ea typeface="+mj-ea"/>
                <a:cs typeface="Arial"/>
              </a:defRPr>
            </a:lvl1pPr>
          </a:lstStyle>
          <a:p>
            <a:r>
              <a:rPr lang="fr-FR"/>
              <a:t>Mode d’emploi du présent document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EC96A0C-F55E-4B88-A723-B9E1E3B11F66}"/>
              </a:ext>
            </a:extLst>
          </p:cNvPr>
          <p:cNvSpPr txBox="1">
            <a:spLocks/>
          </p:cNvSpPr>
          <p:nvPr/>
        </p:nvSpPr>
        <p:spPr>
          <a:xfrm>
            <a:off x="3906580" y="3168809"/>
            <a:ext cx="8676766" cy="866036"/>
          </a:xfrm>
          <a:prstGeom prst="roundRect">
            <a:avLst/>
          </a:prstGeom>
          <a:solidFill>
            <a:srgbClr val="FFFDF3"/>
          </a:solidFill>
          <a:ln w="12700">
            <a:solidFill>
              <a:srgbClr val="274084"/>
            </a:solidFill>
            <a:prstDash val="dashDot"/>
          </a:ln>
        </p:spPr>
        <p:txBody>
          <a:bodyPr vert="horz" wrap="square" lIns="91440" tIns="360000" rIns="91440" bIns="45720" rtlCol="0" anchor="ctr" anchorCtr="0">
            <a:noAutofit/>
          </a:bodyPr>
          <a:lstStyle/>
          <a:p>
            <a:pPr algn="ctr"/>
            <a:r>
              <a:rPr lang="fr-FR" sz="2000" b="1" i="1">
                <a:latin typeface="Marianne" panose="020B0604020202020204"/>
              </a:rPr>
              <a:t>Recommandation / Explication</a:t>
            </a:r>
          </a:p>
          <a:p>
            <a:pPr algn="ctr"/>
            <a:endParaRPr lang="fr-FR" sz="2000" b="1" i="1">
              <a:latin typeface="Marianne" panose="020B0604020202020204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98835FA-D2BB-4946-9206-F218601EDE69}"/>
              </a:ext>
            </a:extLst>
          </p:cNvPr>
          <p:cNvSpPr txBox="1">
            <a:spLocks/>
          </p:cNvSpPr>
          <p:nvPr/>
        </p:nvSpPr>
        <p:spPr>
          <a:xfrm>
            <a:off x="3906580" y="1928025"/>
            <a:ext cx="8676766" cy="866037"/>
          </a:xfrm>
          <a:prstGeom prst="roundRect">
            <a:avLst/>
          </a:prstGeom>
          <a:noFill/>
          <a:ln w="12700">
            <a:noFill/>
            <a:prstDash val="dashDot"/>
          </a:ln>
        </p:spPr>
        <p:txBody>
          <a:bodyPr vert="horz" wrap="square" lIns="91440" tIns="360000" rIns="91440" bIns="45720" rtlCol="0" anchor="ctr" anchorCtr="0">
            <a:noAutofit/>
          </a:bodyPr>
          <a:lstStyle/>
          <a:p>
            <a:pPr algn="ctr"/>
            <a:r>
              <a:rPr lang="fr-FR" sz="2000" b="1">
                <a:latin typeface="Marianne" panose="020B0604020202020204"/>
              </a:rPr>
              <a:t>Les encadrés comme ci-dessous donnent des éléments d’explication et ont vocation à être supprimés lors de la diffusion de ce support :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0CE6730-B3F2-46D6-B337-CB1BBB50B199}"/>
              </a:ext>
            </a:extLst>
          </p:cNvPr>
          <p:cNvSpPr txBox="1">
            <a:spLocks/>
          </p:cNvSpPr>
          <p:nvPr/>
        </p:nvSpPr>
        <p:spPr>
          <a:xfrm>
            <a:off x="3906580" y="4674445"/>
            <a:ext cx="8676766" cy="1068965"/>
          </a:xfrm>
          <a:prstGeom prst="roundRect">
            <a:avLst/>
          </a:prstGeom>
          <a:noFill/>
          <a:ln w="12700">
            <a:noFill/>
            <a:prstDash val="dashDot"/>
          </a:ln>
        </p:spPr>
        <p:txBody>
          <a:bodyPr vert="horz" wrap="square" lIns="91440" tIns="360000" rIns="91440" bIns="45720" rtlCol="0" anchor="ctr" anchorCtr="0">
            <a:noAutofit/>
          </a:bodyPr>
          <a:lstStyle/>
          <a:p>
            <a:pPr algn="ctr"/>
            <a:r>
              <a:rPr lang="fr-FR" sz="2000" b="1">
                <a:latin typeface="Marianne" panose="020B0604020202020204"/>
              </a:rPr>
              <a:t>Les zones surlignées en jaune accompagnées de cette icône sont des champs à modifier par vos soins en amont de cette réunion :</a:t>
            </a:r>
          </a:p>
          <a:p>
            <a:pPr algn="ctr"/>
            <a:endParaRPr lang="fr-FR" sz="2000" b="1">
              <a:latin typeface="Marianne" panose="020B0604020202020204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BFBE320-3006-4870-95E8-91AD5AEC8FA3}"/>
              </a:ext>
            </a:extLst>
          </p:cNvPr>
          <p:cNvSpPr txBox="1">
            <a:spLocks/>
          </p:cNvSpPr>
          <p:nvPr/>
        </p:nvSpPr>
        <p:spPr>
          <a:xfrm>
            <a:off x="3906580" y="5936608"/>
            <a:ext cx="8676766" cy="609601"/>
          </a:xfrm>
          <a:prstGeom prst="roundRect">
            <a:avLst/>
          </a:prstGeom>
          <a:noFill/>
          <a:ln w="12700">
            <a:noFill/>
            <a:prstDash val="dashDot"/>
          </a:ln>
        </p:spPr>
        <p:txBody>
          <a:bodyPr vert="horz" wrap="square" lIns="91440" tIns="360000" rIns="91440" bIns="45720" rtlCol="0" anchor="ctr" anchorCtr="0">
            <a:noAutofit/>
          </a:bodyPr>
          <a:lstStyle/>
          <a:p>
            <a:pPr algn="ctr"/>
            <a:r>
              <a:rPr lang="fr-FR" sz="2000" b="1">
                <a:highlight>
                  <a:srgbClr val="FFFF00"/>
                </a:highlight>
                <a:latin typeface="Marianne" panose="020B0604020202020204"/>
              </a:rPr>
              <a:t>Champs à modifier</a:t>
            </a:r>
          </a:p>
          <a:p>
            <a:pPr algn="ctr"/>
            <a:endParaRPr lang="fr-FR" sz="2000" b="1">
              <a:highlight>
                <a:srgbClr val="FFFF00"/>
              </a:highlight>
              <a:latin typeface="Marianne" panose="020B0604020202020204"/>
            </a:endParaRPr>
          </a:p>
        </p:txBody>
      </p:sp>
      <p:pic>
        <p:nvPicPr>
          <p:cNvPr id="1026" name="Picture 2" descr="Pencil ">
            <a:extLst>
              <a:ext uri="{FF2B5EF4-FFF2-40B4-BE49-F238E27FC236}">
                <a16:creationId xmlns:a16="http://schemas.microsoft.com/office/drawing/2014/main" id="{C0CA245F-4AA9-4C98-8DE4-5342005052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160" y="5936608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object 14">
            <a:extLst>
              <a:ext uri="{FF2B5EF4-FFF2-40B4-BE49-F238E27FC236}">
                <a16:creationId xmlns:a16="http://schemas.microsoft.com/office/drawing/2014/main" id="{98767E6D-E4C5-4297-8AD6-E844E978527F}"/>
              </a:ext>
            </a:extLst>
          </p:cNvPr>
          <p:cNvSpPr txBox="1">
            <a:spLocks/>
          </p:cNvSpPr>
          <p:nvPr/>
        </p:nvSpPr>
        <p:spPr>
          <a:xfrm>
            <a:off x="1698166" y="7473783"/>
            <a:ext cx="1287321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 sz="18700" b="1" i="0">
                <a:solidFill>
                  <a:srgbClr val="FCCD00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14"/>
              </a:spcBef>
            </a:pPr>
            <a:r>
              <a:rPr lang="fr-FR" sz="2400" kern="0" spc="-75">
                <a:solidFill>
                  <a:srgbClr val="2C3176"/>
                </a:solidFill>
                <a:latin typeface="Marianne ExtraBold" charset="0"/>
                <a:ea typeface="Marianne ExtraBold" charset="0"/>
                <a:cs typeface="Marianne ExtraBold" charset="0"/>
              </a:rPr>
              <a:t>Cette page est à supprimer une fois la préparation de la présentation terminée</a:t>
            </a:r>
          </a:p>
        </p:txBody>
      </p:sp>
      <p:pic>
        <p:nvPicPr>
          <p:cNvPr id="1028" name="Picture 4" descr="Attention ">
            <a:extLst>
              <a:ext uri="{FF2B5EF4-FFF2-40B4-BE49-F238E27FC236}">
                <a16:creationId xmlns:a16="http://schemas.microsoft.com/office/drawing/2014/main" id="{5630D6E6-EB35-4200-8D6F-90E6CEABC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636" y="7397707"/>
            <a:ext cx="551353" cy="536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Attention ">
            <a:extLst>
              <a:ext uri="{FF2B5EF4-FFF2-40B4-BE49-F238E27FC236}">
                <a16:creationId xmlns:a16="http://schemas.microsoft.com/office/drawing/2014/main" id="{717127CC-A97B-423D-BECF-B67902C9A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5818" y="7395196"/>
            <a:ext cx="551353" cy="536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113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924877" y="8070484"/>
            <a:ext cx="393700" cy="376555"/>
          </a:xfrm>
          <a:custGeom>
            <a:avLst/>
            <a:gdLst/>
            <a:ahLst/>
            <a:cxnLst/>
            <a:rect l="l" t="t" r="r" b="b"/>
            <a:pathLst>
              <a:path w="393700" h="376554">
                <a:moveTo>
                  <a:pt x="217690" y="0"/>
                </a:moveTo>
                <a:lnTo>
                  <a:pt x="6223" y="0"/>
                </a:lnTo>
                <a:lnTo>
                  <a:pt x="0" y="6654"/>
                </a:lnTo>
                <a:lnTo>
                  <a:pt x="14617" y="232092"/>
                </a:lnTo>
                <a:lnTo>
                  <a:pt x="24862" y="278192"/>
                </a:lnTo>
                <a:lnTo>
                  <a:pt x="47735" y="317882"/>
                </a:lnTo>
                <a:lnTo>
                  <a:pt x="80889" y="348960"/>
                </a:lnTo>
                <a:lnTo>
                  <a:pt x="121975" y="369222"/>
                </a:lnTo>
                <a:lnTo>
                  <a:pt x="168643" y="376466"/>
                </a:lnTo>
                <a:lnTo>
                  <a:pt x="387350" y="376466"/>
                </a:lnTo>
                <a:lnTo>
                  <a:pt x="393433" y="370382"/>
                </a:lnTo>
                <a:lnTo>
                  <a:pt x="393433" y="159308"/>
                </a:lnTo>
                <a:lnTo>
                  <a:pt x="387350" y="153225"/>
                </a:lnTo>
                <a:lnTo>
                  <a:pt x="238785" y="153225"/>
                </a:lnTo>
                <a:lnTo>
                  <a:pt x="232854" y="147650"/>
                </a:lnTo>
                <a:lnTo>
                  <a:pt x="232384" y="140487"/>
                </a:lnTo>
                <a:lnTo>
                  <a:pt x="223647" y="5575"/>
                </a:lnTo>
                <a:lnTo>
                  <a:pt x="217690" y="0"/>
                </a:lnTo>
                <a:close/>
              </a:path>
            </a:pathLst>
          </a:custGeom>
          <a:solidFill>
            <a:srgbClr val="FC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/>
          <p:cNvGrpSpPr/>
          <p:nvPr/>
        </p:nvGrpSpPr>
        <p:grpSpPr>
          <a:xfrm rot="5400000">
            <a:off x="14487029" y="419735"/>
            <a:ext cx="1303020" cy="1377950"/>
            <a:chOff x="845064" y="548305"/>
            <a:chExt cx="1303020" cy="1377950"/>
          </a:xfrm>
        </p:grpSpPr>
        <p:sp>
          <p:nvSpPr>
            <p:cNvPr id="16" name="object 16"/>
            <p:cNvSpPr/>
            <p:nvPr/>
          </p:nvSpPr>
          <p:spPr>
            <a:xfrm>
              <a:off x="925361" y="647420"/>
              <a:ext cx="1222375" cy="1278890"/>
            </a:xfrm>
            <a:custGeom>
              <a:avLst/>
              <a:gdLst/>
              <a:ahLst/>
              <a:cxnLst/>
              <a:rect l="l" t="t" r="r" b="b"/>
              <a:pathLst>
                <a:path w="1222375" h="1278889">
                  <a:moveTo>
                    <a:pt x="1222260" y="0"/>
                  </a:moveTo>
                  <a:lnTo>
                    <a:pt x="468744" y="48869"/>
                  </a:lnTo>
                  <a:lnTo>
                    <a:pt x="420167" y="54396"/>
                  </a:lnTo>
                  <a:lnTo>
                    <a:pt x="373142" y="64440"/>
                  </a:lnTo>
                  <a:lnTo>
                    <a:pt x="327888" y="78768"/>
                  </a:lnTo>
                  <a:lnTo>
                    <a:pt x="284623" y="97147"/>
                  </a:lnTo>
                  <a:lnTo>
                    <a:pt x="243564" y="119345"/>
                  </a:lnTo>
                  <a:lnTo>
                    <a:pt x="204930" y="145128"/>
                  </a:lnTo>
                  <a:lnTo>
                    <a:pt x="168940" y="174264"/>
                  </a:lnTo>
                  <a:lnTo>
                    <a:pt x="135812" y="206521"/>
                  </a:lnTo>
                  <a:lnTo>
                    <a:pt x="105763" y="241664"/>
                  </a:lnTo>
                  <a:lnTo>
                    <a:pt x="79013" y="279462"/>
                  </a:lnTo>
                  <a:lnTo>
                    <a:pt x="55780" y="319682"/>
                  </a:lnTo>
                  <a:lnTo>
                    <a:pt x="36281" y="362090"/>
                  </a:lnTo>
                  <a:lnTo>
                    <a:pt x="20735" y="406455"/>
                  </a:lnTo>
                  <a:lnTo>
                    <a:pt x="9361" y="452543"/>
                  </a:lnTo>
                  <a:lnTo>
                    <a:pt x="2376" y="500121"/>
                  </a:lnTo>
                  <a:lnTo>
                    <a:pt x="0" y="548957"/>
                  </a:lnTo>
                  <a:lnTo>
                    <a:pt x="0" y="1278775"/>
                  </a:lnTo>
                  <a:lnTo>
                    <a:pt x="724814" y="1278775"/>
                  </a:lnTo>
                  <a:lnTo>
                    <a:pt x="724814" y="758558"/>
                  </a:lnTo>
                  <a:lnTo>
                    <a:pt x="1222260" y="726313"/>
                  </a:lnTo>
                  <a:lnTo>
                    <a:pt x="1222260" y="0"/>
                  </a:lnTo>
                  <a:close/>
                </a:path>
              </a:pathLst>
            </a:custGeom>
            <a:solidFill>
              <a:srgbClr val="2C31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45064" y="548305"/>
              <a:ext cx="729615" cy="763270"/>
            </a:xfrm>
            <a:custGeom>
              <a:avLst/>
              <a:gdLst/>
              <a:ahLst/>
              <a:cxnLst/>
              <a:rect l="l" t="t" r="r" b="b"/>
              <a:pathLst>
                <a:path w="729615" h="763269">
                  <a:moveTo>
                    <a:pt x="729068" y="0"/>
                  </a:moveTo>
                  <a:lnTo>
                    <a:pt x="279603" y="29146"/>
                  </a:lnTo>
                  <a:lnTo>
                    <a:pt x="233676" y="35725"/>
                  </a:lnTo>
                  <a:lnTo>
                    <a:pt x="190320" y="48988"/>
                  </a:lnTo>
                  <a:lnTo>
                    <a:pt x="150068" y="68365"/>
                  </a:lnTo>
                  <a:lnTo>
                    <a:pt x="113453" y="93289"/>
                  </a:lnTo>
                  <a:lnTo>
                    <a:pt x="81008" y="123190"/>
                  </a:lnTo>
                  <a:lnTo>
                    <a:pt x="53267" y="157499"/>
                  </a:lnTo>
                  <a:lnTo>
                    <a:pt x="30762" y="195650"/>
                  </a:lnTo>
                  <a:lnTo>
                    <a:pt x="14027" y="237072"/>
                  </a:lnTo>
                  <a:lnTo>
                    <a:pt x="3595" y="281197"/>
                  </a:lnTo>
                  <a:lnTo>
                    <a:pt x="0" y="327456"/>
                  </a:lnTo>
                  <a:lnTo>
                    <a:pt x="0" y="762787"/>
                  </a:lnTo>
                  <a:lnTo>
                    <a:pt x="432346" y="762787"/>
                  </a:lnTo>
                  <a:lnTo>
                    <a:pt x="432346" y="452488"/>
                  </a:lnTo>
                  <a:lnTo>
                    <a:pt x="729068" y="433247"/>
                  </a:lnTo>
                  <a:lnTo>
                    <a:pt x="729068" y="0"/>
                  </a:lnTo>
                  <a:close/>
                </a:path>
              </a:pathLst>
            </a:custGeom>
            <a:solidFill>
              <a:srgbClr val="0680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1154610" y="2685979"/>
            <a:ext cx="13369637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1230" algn="ctr">
              <a:lnSpc>
                <a:spcPct val="100000"/>
              </a:lnSpc>
              <a:spcBef>
                <a:spcPts val="100"/>
              </a:spcBef>
            </a:pPr>
            <a:r>
              <a:rPr lang="fr-FR" sz="7200" spc="335" dirty="0">
                <a:solidFill>
                  <a:srgbClr val="2C3176"/>
                </a:solidFill>
                <a:latin typeface="Marianne ExtraBold" charset="0"/>
              </a:rPr>
              <a:t>Atelier de priorisation des leviers</a:t>
            </a:r>
            <a:endParaRPr sz="7200" spc="335" dirty="0">
              <a:solidFill>
                <a:srgbClr val="2C3176"/>
              </a:solidFill>
              <a:latin typeface="Marianne ExtraBold" charset="0"/>
            </a:endParaRPr>
          </a:p>
        </p:txBody>
      </p:sp>
      <p:sp>
        <p:nvSpPr>
          <p:cNvPr id="19" name="ZoneTexte 20">
            <a:extLst>
              <a:ext uri="{FF2B5EF4-FFF2-40B4-BE49-F238E27FC236}">
                <a16:creationId xmlns:a16="http://schemas.microsoft.com/office/drawing/2014/main" id="{FBFD18A8-3F1C-4ABD-A4F0-6E3BBC1DA054}"/>
              </a:ext>
            </a:extLst>
          </p:cNvPr>
          <p:cNvSpPr txBox="1"/>
          <p:nvPr/>
        </p:nvSpPr>
        <p:spPr>
          <a:xfrm>
            <a:off x="1431256" y="7020272"/>
            <a:ext cx="5976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>
                <a:solidFill>
                  <a:srgbClr val="2C3176"/>
                </a:solidFill>
                <a:highlight>
                  <a:srgbClr val="FFFF00"/>
                </a:highlight>
                <a:latin typeface="Marianne" charset="0"/>
              </a:rPr>
              <a:t>Date</a:t>
            </a:r>
          </a:p>
          <a:p>
            <a:r>
              <a:rPr lang="fr-FR" sz="2800" i="1" dirty="0">
                <a:solidFill>
                  <a:srgbClr val="2C3176"/>
                </a:solidFill>
                <a:highlight>
                  <a:srgbClr val="FFFF00"/>
                </a:highlight>
                <a:latin typeface="Marianne" charset="0"/>
              </a:rPr>
              <a:t>Logo collectivité territoriale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E3FA651-BF66-496E-B479-04F26237A749}"/>
              </a:ext>
            </a:extLst>
          </p:cNvPr>
          <p:cNvSpPr/>
          <p:nvPr/>
        </p:nvSpPr>
        <p:spPr>
          <a:xfrm>
            <a:off x="3937000" y="4941491"/>
            <a:ext cx="8382000" cy="925909"/>
          </a:xfrm>
          <a:prstGeom prst="rect">
            <a:avLst/>
          </a:prstGeom>
          <a:solidFill>
            <a:srgbClr val="FC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2C3176"/>
              </a:solidFill>
            </a:endParaRPr>
          </a:p>
        </p:txBody>
      </p:sp>
      <p:sp>
        <p:nvSpPr>
          <p:cNvPr id="24" name="ZoneTexte 20">
            <a:extLst>
              <a:ext uri="{FF2B5EF4-FFF2-40B4-BE49-F238E27FC236}">
                <a16:creationId xmlns:a16="http://schemas.microsoft.com/office/drawing/2014/main" id="{3011BB64-EA2A-4F2E-B6DE-57231A374607}"/>
              </a:ext>
            </a:extLst>
          </p:cNvPr>
          <p:cNvSpPr txBox="1"/>
          <p:nvPr/>
        </p:nvSpPr>
        <p:spPr>
          <a:xfrm>
            <a:off x="4241800" y="5121631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2C3176"/>
                </a:solidFill>
                <a:latin typeface="Marianne" charset="0"/>
                <a:ea typeface="Marianne" charset="0"/>
                <a:cs typeface="Marianne" charset="0"/>
              </a:rPr>
              <a:t>Démarche Numérique responsable</a:t>
            </a:r>
          </a:p>
        </p:txBody>
      </p:sp>
      <p:pic>
        <p:nvPicPr>
          <p:cNvPr id="25" name="Picture 2" descr="Pencil ">
            <a:extLst>
              <a:ext uri="{FF2B5EF4-FFF2-40B4-BE49-F238E27FC236}">
                <a16:creationId xmlns:a16="http://schemas.microsoft.com/office/drawing/2014/main" id="{2750B289-0F48-4525-A3AE-32BC6DE595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816" y="7363278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A29B7A03-63AB-8EE8-600D-0074744554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56" y="251520"/>
            <a:ext cx="2286000" cy="83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439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5">
            <a:extLst>
              <a:ext uri="{FF2B5EF4-FFF2-40B4-BE49-F238E27FC236}">
                <a16:creationId xmlns:a16="http://schemas.microsoft.com/office/drawing/2014/main" id="{B0D38DE8-0285-424D-84E6-8DD4F924CFAB}"/>
              </a:ext>
            </a:extLst>
          </p:cNvPr>
          <p:cNvSpPr/>
          <p:nvPr/>
        </p:nvSpPr>
        <p:spPr>
          <a:xfrm>
            <a:off x="4456866" y="2654985"/>
            <a:ext cx="393700" cy="376767"/>
          </a:xfrm>
          <a:custGeom>
            <a:avLst/>
            <a:gdLst/>
            <a:ahLst/>
            <a:cxnLst/>
            <a:rect l="l" t="t" r="r" b="b"/>
            <a:pathLst>
              <a:path w="295275" h="282575">
                <a:moveTo>
                  <a:pt x="148297" y="0"/>
                </a:moveTo>
                <a:lnTo>
                  <a:pt x="101541" y="7143"/>
                </a:lnTo>
                <a:lnTo>
                  <a:pt x="60846" y="27018"/>
                </a:lnTo>
                <a:lnTo>
                  <a:pt x="28700" y="57288"/>
                </a:lnTo>
                <a:lnTo>
                  <a:pt x="7589" y="95619"/>
                </a:lnTo>
                <a:lnTo>
                  <a:pt x="0" y="139674"/>
                </a:lnTo>
                <a:lnTo>
                  <a:pt x="7589" y="184359"/>
                </a:lnTo>
                <a:lnTo>
                  <a:pt x="28700" y="223509"/>
                </a:lnTo>
                <a:lnTo>
                  <a:pt x="60846" y="254598"/>
                </a:lnTo>
                <a:lnTo>
                  <a:pt x="101541" y="275102"/>
                </a:lnTo>
                <a:lnTo>
                  <a:pt x="148297" y="282498"/>
                </a:lnTo>
                <a:lnTo>
                  <a:pt x="195199" y="275102"/>
                </a:lnTo>
                <a:lnTo>
                  <a:pt x="235544" y="254598"/>
                </a:lnTo>
                <a:lnTo>
                  <a:pt x="267113" y="223509"/>
                </a:lnTo>
                <a:lnTo>
                  <a:pt x="287683" y="184359"/>
                </a:lnTo>
                <a:lnTo>
                  <a:pt x="295033" y="139674"/>
                </a:lnTo>
                <a:lnTo>
                  <a:pt x="287683" y="95619"/>
                </a:lnTo>
                <a:lnTo>
                  <a:pt x="267113" y="57288"/>
                </a:lnTo>
                <a:lnTo>
                  <a:pt x="235544" y="27018"/>
                </a:lnTo>
                <a:lnTo>
                  <a:pt x="195199" y="7143"/>
                </a:lnTo>
                <a:lnTo>
                  <a:pt x="148297" y="0"/>
                </a:lnTo>
                <a:close/>
              </a:path>
            </a:pathLst>
          </a:custGeom>
          <a:solidFill>
            <a:srgbClr val="FCCD00"/>
          </a:solidFill>
        </p:spPr>
        <p:txBody>
          <a:bodyPr wrap="square" lIns="0" tIns="0" rIns="0" bIns="0" rtlCol="0"/>
          <a:lstStyle/>
          <a:p>
            <a:pPr defTabSz="1219170">
              <a:defRPr/>
            </a:pPr>
            <a:endParaRPr sz="2667" kern="0">
              <a:solidFill>
                <a:prstClr val="black"/>
              </a:solidFill>
            </a:endParaRPr>
          </a:p>
        </p:txBody>
      </p:sp>
      <p:sp>
        <p:nvSpPr>
          <p:cNvPr id="45" name="object 9">
            <a:extLst>
              <a:ext uri="{FF2B5EF4-FFF2-40B4-BE49-F238E27FC236}">
                <a16:creationId xmlns:a16="http://schemas.microsoft.com/office/drawing/2014/main" id="{2A87B28C-F418-4550-9229-427C3020C011}"/>
              </a:ext>
            </a:extLst>
          </p:cNvPr>
          <p:cNvSpPr txBox="1"/>
          <p:nvPr/>
        </p:nvSpPr>
        <p:spPr>
          <a:xfrm>
            <a:off x="5218854" y="2383251"/>
            <a:ext cx="7373641" cy="652337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16933" marR="6773">
              <a:lnSpc>
                <a:spcPct val="200000"/>
              </a:lnSpc>
              <a:spcBef>
                <a:spcPts val="133"/>
              </a:spcBef>
            </a:pPr>
            <a:r>
              <a:rPr lang="fr-FR" sz="2400" b="1" dirty="0">
                <a:solidFill>
                  <a:srgbClr val="2C3176"/>
                </a:solidFill>
                <a:latin typeface="Marianne" charset="0"/>
                <a:ea typeface="Marianne" charset="0"/>
                <a:cs typeface="Marianne" charset="0"/>
              </a:rPr>
              <a:t>1. Revue du planning de l’expérimentation</a:t>
            </a:r>
          </a:p>
        </p:txBody>
      </p:sp>
      <p:sp>
        <p:nvSpPr>
          <p:cNvPr id="46" name="object 5">
            <a:extLst>
              <a:ext uri="{FF2B5EF4-FFF2-40B4-BE49-F238E27FC236}">
                <a16:creationId xmlns:a16="http://schemas.microsoft.com/office/drawing/2014/main" id="{1294D352-805F-4BC3-9930-469602AE7A33}"/>
              </a:ext>
            </a:extLst>
          </p:cNvPr>
          <p:cNvSpPr/>
          <p:nvPr/>
        </p:nvSpPr>
        <p:spPr>
          <a:xfrm>
            <a:off x="4456865" y="3885745"/>
            <a:ext cx="393700" cy="376767"/>
          </a:xfrm>
          <a:custGeom>
            <a:avLst/>
            <a:gdLst/>
            <a:ahLst/>
            <a:cxnLst/>
            <a:rect l="l" t="t" r="r" b="b"/>
            <a:pathLst>
              <a:path w="295275" h="282575">
                <a:moveTo>
                  <a:pt x="148297" y="0"/>
                </a:moveTo>
                <a:lnTo>
                  <a:pt x="101541" y="7143"/>
                </a:lnTo>
                <a:lnTo>
                  <a:pt x="60846" y="27018"/>
                </a:lnTo>
                <a:lnTo>
                  <a:pt x="28700" y="57288"/>
                </a:lnTo>
                <a:lnTo>
                  <a:pt x="7589" y="95619"/>
                </a:lnTo>
                <a:lnTo>
                  <a:pt x="0" y="139674"/>
                </a:lnTo>
                <a:lnTo>
                  <a:pt x="7589" y="184359"/>
                </a:lnTo>
                <a:lnTo>
                  <a:pt x="28700" y="223509"/>
                </a:lnTo>
                <a:lnTo>
                  <a:pt x="60846" y="254598"/>
                </a:lnTo>
                <a:lnTo>
                  <a:pt x="101541" y="275102"/>
                </a:lnTo>
                <a:lnTo>
                  <a:pt x="148297" y="282498"/>
                </a:lnTo>
                <a:lnTo>
                  <a:pt x="195199" y="275102"/>
                </a:lnTo>
                <a:lnTo>
                  <a:pt x="235544" y="254598"/>
                </a:lnTo>
                <a:lnTo>
                  <a:pt x="267113" y="223509"/>
                </a:lnTo>
                <a:lnTo>
                  <a:pt x="287683" y="184359"/>
                </a:lnTo>
                <a:lnTo>
                  <a:pt x="295033" y="139674"/>
                </a:lnTo>
                <a:lnTo>
                  <a:pt x="287683" y="95619"/>
                </a:lnTo>
                <a:lnTo>
                  <a:pt x="267113" y="57288"/>
                </a:lnTo>
                <a:lnTo>
                  <a:pt x="235544" y="27018"/>
                </a:lnTo>
                <a:lnTo>
                  <a:pt x="195199" y="7143"/>
                </a:lnTo>
                <a:lnTo>
                  <a:pt x="148297" y="0"/>
                </a:lnTo>
                <a:close/>
              </a:path>
            </a:pathLst>
          </a:custGeom>
          <a:solidFill>
            <a:srgbClr val="FCCD00"/>
          </a:solidFill>
        </p:spPr>
        <p:txBody>
          <a:bodyPr wrap="square" lIns="0" tIns="0" rIns="0" bIns="0" rtlCol="0"/>
          <a:lstStyle/>
          <a:p>
            <a:pPr defTabSz="1219170">
              <a:defRPr/>
            </a:pPr>
            <a:endParaRPr sz="2667" kern="0">
              <a:solidFill>
                <a:prstClr val="black"/>
              </a:solidFill>
            </a:endParaRPr>
          </a:p>
        </p:txBody>
      </p:sp>
      <p:sp>
        <p:nvSpPr>
          <p:cNvPr id="47" name="object 9">
            <a:extLst>
              <a:ext uri="{FF2B5EF4-FFF2-40B4-BE49-F238E27FC236}">
                <a16:creationId xmlns:a16="http://schemas.microsoft.com/office/drawing/2014/main" id="{2ED03746-0949-4B63-81BA-AD37A43E099A}"/>
              </a:ext>
            </a:extLst>
          </p:cNvPr>
          <p:cNvSpPr txBox="1"/>
          <p:nvPr/>
        </p:nvSpPr>
        <p:spPr>
          <a:xfrm>
            <a:off x="5218853" y="3612741"/>
            <a:ext cx="5832312" cy="652337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16933" marR="6773">
              <a:lnSpc>
                <a:spcPct val="200000"/>
              </a:lnSpc>
              <a:spcBef>
                <a:spcPts val="133"/>
              </a:spcBef>
            </a:pPr>
            <a:r>
              <a:rPr lang="fr-FR" sz="2400" b="1" dirty="0">
                <a:solidFill>
                  <a:srgbClr val="2C3176"/>
                </a:solidFill>
                <a:latin typeface="Marianne" charset="0"/>
                <a:ea typeface="Marianne" charset="0"/>
                <a:cs typeface="Marianne" charset="0"/>
              </a:rPr>
              <a:t>2. Objectifs &amp; déroulement de l’atelier</a:t>
            </a:r>
          </a:p>
        </p:txBody>
      </p:sp>
      <p:sp>
        <p:nvSpPr>
          <p:cNvPr id="48" name="object 5">
            <a:extLst>
              <a:ext uri="{FF2B5EF4-FFF2-40B4-BE49-F238E27FC236}">
                <a16:creationId xmlns:a16="http://schemas.microsoft.com/office/drawing/2014/main" id="{DF012827-6893-4C1B-8EF2-06A811829A77}"/>
              </a:ext>
            </a:extLst>
          </p:cNvPr>
          <p:cNvSpPr/>
          <p:nvPr/>
        </p:nvSpPr>
        <p:spPr>
          <a:xfrm>
            <a:off x="4456865" y="5116505"/>
            <a:ext cx="393700" cy="376767"/>
          </a:xfrm>
          <a:custGeom>
            <a:avLst/>
            <a:gdLst/>
            <a:ahLst/>
            <a:cxnLst/>
            <a:rect l="l" t="t" r="r" b="b"/>
            <a:pathLst>
              <a:path w="295275" h="282575">
                <a:moveTo>
                  <a:pt x="148297" y="0"/>
                </a:moveTo>
                <a:lnTo>
                  <a:pt x="101541" y="7143"/>
                </a:lnTo>
                <a:lnTo>
                  <a:pt x="60846" y="27018"/>
                </a:lnTo>
                <a:lnTo>
                  <a:pt x="28700" y="57288"/>
                </a:lnTo>
                <a:lnTo>
                  <a:pt x="7589" y="95619"/>
                </a:lnTo>
                <a:lnTo>
                  <a:pt x="0" y="139674"/>
                </a:lnTo>
                <a:lnTo>
                  <a:pt x="7589" y="184359"/>
                </a:lnTo>
                <a:lnTo>
                  <a:pt x="28700" y="223509"/>
                </a:lnTo>
                <a:lnTo>
                  <a:pt x="60846" y="254598"/>
                </a:lnTo>
                <a:lnTo>
                  <a:pt x="101541" y="275102"/>
                </a:lnTo>
                <a:lnTo>
                  <a:pt x="148297" y="282498"/>
                </a:lnTo>
                <a:lnTo>
                  <a:pt x="195199" y="275102"/>
                </a:lnTo>
                <a:lnTo>
                  <a:pt x="235544" y="254598"/>
                </a:lnTo>
                <a:lnTo>
                  <a:pt x="267113" y="223509"/>
                </a:lnTo>
                <a:lnTo>
                  <a:pt x="287683" y="184359"/>
                </a:lnTo>
                <a:lnTo>
                  <a:pt x="295033" y="139674"/>
                </a:lnTo>
                <a:lnTo>
                  <a:pt x="287683" y="95619"/>
                </a:lnTo>
                <a:lnTo>
                  <a:pt x="267113" y="57288"/>
                </a:lnTo>
                <a:lnTo>
                  <a:pt x="235544" y="27018"/>
                </a:lnTo>
                <a:lnTo>
                  <a:pt x="195199" y="7143"/>
                </a:lnTo>
                <a:lnTo>
                  <a:pt x="148297" y="0"/>
                </a:lnTo>
                <a:close/>
              </a:path>
            </a:pathLst>
          </a:custGeom>
          <a:solidFill>
            <a:srgbClr val="FCCD00"/>
          </a:solidFill>
        </p:spPr>
        <p:txBody>
          <a:bodyPr wrap="square" lIns="0" tIns="0" rIns="0" bIns="0" rtlCol="0"/>
          <a:lstStyle/>
          <a:p>
            <a:pPr defTabSz="1219170">
              <a:defRPr/>
            </a:pPr>
            <a:endParaRPr sz="2667" kern="0">
              <a:solidFill>
                <a:prstClr val="black"/>
              </a:solidFill>
            </a:endParaRPr>
          </a:p>
        </p:txBody>
      </p:sp>
      <p:sp>
        <p:nvSpPr>
          <p:cNvPr id="49" name="object 9">
            <a:extLst>
              <a:ext uri="{FF2B5EF4-FFF2-40B4-BE49-F238E27FC236}">
                <a16:creationId xmlns:a16="http://schemas.microsoft.com/office/drawing/2014/main" id="{1DFBAB31-DF1D-4CA4-94D1-669A98B94A3F}"/>
              </a:ext>
            </a:extLst>
          </p:cNvPr>
          <p:cNvSpPr txBox="1"/>
          <p:nvPr/>
        </p:nvSpPr>
        <p:spPr>
          <a:xfrm>
            <a:off x="5218852" y="4842229"/>
            <a:ext cx="6941595" cy="652337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16933" marR="6773">
              <a:lnSpc>
                <a:spcPct val="200000"/>
              </a:lnSpc>
              <a:spcBef>
                <a:spcPts val="133"/>
              </a:spcBef>
            </a:pPr>
            <a:r>
              <a:rPr lang="fr-FR" sz="2400" b="1">
                <a:solidFill>
                  <a:srgbClr val="2C3176"/>
                </a:solidFill>
                <a:latin typeface="Marianne" charset="0"/>
                <a:ea typeface="Marianne" charset="0"/>
                <a:cs typeface="Marianne" charset="0"/>
              </a:rPr>
              <a:t>3. Priorisation des leviers</a:t>
            </a:r>
          </a:p>
        </p:txBody>
      </p:sp>
      <p:sp>
        <p:nvSpPr>
          <p:cNvPr id="50" name="object 5">
            <a:extLst>
              <a:ext uri="{FF2B5EF4-FFF2-40B4-BE49-F238E27FC236}">
                <a16:creationId xmlns:a16="http://schemas.microsoft.com/office/drawing/2014/main" id="{D52550AA-7C2A-4688-A4E4-93354E7A94FC}"/>
              </a:ext>
            </a:extLst>
          </p:cNvPr>
          <p:cNvSpPr/>
          <p:nvPr/>
        </p:nvSpPr>
        <p:spPr>
          <a:xfrm>
            <a:off x="4456865" y="6347266"/>
            <a:ext cx="393700" cy="376767"/>
          </a:xfrm>
          <a:custGeom>
            <a:avLst/>
            <a:gdLst/>
            <a:ahLst/>
            <a:cxnLst/>
            <a:rect l="l" t="t" r="r" b="b"/>
            <a:pathLst>
              <a:path w="295275" h="282575">
                <a:moveTo>
                  <a:pt x="148297" y="0"/>
                </a:moveTo>
                <a:lnTo>
                  <a:pt x="101541" y="7143"/>
                </a:lnTo>
                <a:lnTo>
                  <a:pt x="60846" y="27018"/>
                </a:lnTo>
                <a:lnTo>
                  <a:pt x="28700" y="57288"/>
                </a:lnTo>
                <a:lnTo>
                  <a:pt x="7589" y="95619"/>
                </a:lnTo>
                <a:lnTo>
                  <a:pt x="0" y="139674"/>
                </a:lnTo>
                <a:lnTo>
                  <a:pt x="7589" y="184359"/>
                </a:lnTo>
                <a:lnTo>
                  <a:pt x="28700" y="223509"/>
                </a:lnTo>
                <a:lnTo>
                  <a:pt x="60846" y="254598"/>
                </a:lnTo>
                <a:lnTo>
                  <a:pt x="101541" y="275102"/>
                </a:lnTo>
                <a:lnTo>
                  <a:pt x="148297" y="282498"/>
                </a:lnTo>
                <a:lnTo>
                  <a:pt x="195199" y="275102"/>
                </a:lnTo>
                <a:lnTo>
                  <a:pt x="235544" y="254598"/>
                </a:lnTo>
                <a:lnTo>
                  <a:pt x="267113" y="223509"/>
                </a:lnTo>
                <a:lnTo>
                  <a:pt x="287683" y="184359"/>
                </a:lnTo>
                <a:lnTo>
                  <a:pt x="295033" y="139674"/>
                </a:lnTo>
                <a:lnTo>
                  <a:pt x="287683" y="95619"/>
                </a:lnTo>
                <a:lnTo>
                  <a:pt x="267113" y="57288"/>
                </a:lnTo>
                <a:lnTo>
                  <a:pt x="235544" y="27018"/>
                </a:lnTo>
                <a:lnTo>
                  <a:pt x="195199" y="7143"/>
                </a:lnTo>
                <a:lnTo>
                  <a:pt x="148297" y="0"/>
                </a:lnTo>
                <a:close/>
              </a:path>
            </a:pathLst>
          </a:custGeom>
          <a:solidFill>
            <a:srgbClr val="FCCD00"/>
          </a:solidFill>
        </p:spPr>
        <p:txBody>
          <a:bodyPr wrap="square" lIns="0" tIns="0" rIns="0" bIns="0" rtlCol="0"/>
          <a:lstStyle/>
          <a:p>
            <a:pPr defTabSz="1219170">
              <a:defRPr/>
            </a:pPr>
            <a:endParaRPr sz="2667" kern="0">
              <a:solidFill>
                <a:prstClr val="black"/>
              </a:solidFill>
            </a:endParaRPr>
          </a:p>
        </p:txBody>
      </p:sp>
      <p:sp>
        <p:nvSpPr>
          <p:cNvPr id="51" name="object 9">
            <a:extLst>
              <a:ext uri="{FF2B5EF4-FFF2-40B4-BE49-F238E27FC236}">
                <a16:creationId xmlns:a16="http://schemas.microsoft.com/office/drawing/2014/main" id="{9D2F037B-451F-4E71-A99A-BB8F982F9ABE}"/>
              </a:ext>
            </a:extLst>
          </p:cNvPr>
          <p:cNvSpPr txBox="1"/>
          <p:nvPr/>
        </p:nvSpPr>
        <p:spPr>
          <a:xfrm>
            <a:off x="5218853" y="6071718"/>
            <a:ext cx="6099388" cy="652337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16933" marR="6773">
              <a:lnSpc>
                <a:spcPct val="200000"/>
              </a:lnSpc>
              <a:spcBef>
                <a:spcPts val="133"/>
              </a:spcBef>
            </a:pPr>
            <a:r>
              <a:rPr lang="fr-FR" sz="2400" b="1">
                <a:solidFill>
                  <a:srgbClr val="2C3176"/>
                </a:solidFill>
                <a:latin typeface="Marianne" charset="0"/>
                <a:ea typeface="Marianne" charset="0"/>
                <a:cs typeface="Marianne" charset="0"/>
              </a:rPr>
              <a:t>4. Prochaines étapes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7E5E9A2-2790-4D69-A13F-CFC690E9F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517" y="471574"/>
            <a:ext cx="14254967" cy="677108"/>
          </a:xfrm>
        </p:spPr>
        <p:txBody>
          <a:bodyPr/>
          <a:lstStyle/>
          <a:p>
            <a:r>
              <a:rPr lang="fr-FR" sz="4400" kern="0" spc="-75">
                <a:solidFill>
                  <a:srgbClr val="2C3176"/>
                </a:solidFill>
                <a:latin typeface="Marianne ExtraBold" charset="0"/>
                <a:ea typeface="Marianne ExtraBold" charset="0"/>
                <a:cs typeface="Marianne ExtraBold" charset="0"/>
              </a:rPr>
              <a:t>Agenda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1161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oneTexte 19"/>
          <p:cNvSpPr txBox="1"/>
          <p:nvPr/>
        </p:nvSpPr>
        <p:spPr>
          <a:xfrm>
            <a:off x="-2101516" y="-144378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  <p:sp>
        <p:nvSpPr>
          <p:cNvPr id="69" name="object 14">
            <a:extLst>
              <a:ext uri="{FF2B5EF4-FFF2-40B4-BE49-F238E27FC236}">
                <a16:creationId xmlns:a16="http://schemas.microsoft.com/office/drawing/2014/main" id="{C2E7866D-A842-4BB7-8422-8D299D6EADB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00517" y="471574"/>
            <a:ext cx="14254967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 defTabSz="914377" rtl="0">
              <a:spcBef>
                <a:spcPts val="115"/>
              </a:spcBef>
            </a:pPr>
            <a:r>
              <a:rPr lang="fr-FR" sz="4000" kern="1200">
                <a:solidFill>
                  <a:srgbClr val="2C3176"/>
                </a:solidFill>
                <a:latin typeface="Marianne" panose="020B0604020202020204" charset="0"/>
              </a:rPr>
              <a:t>1. Rappel du planning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55AFD29-F89A-4CB7-8E74-9B34CDE6C296}"/>
              </a:ext>
            </a:extLst>
          </p:cNvPr>
          <p:cNvSpPr txBox="1">
            <a:spLocks/>
          </p:cNvSpPr>
          <p:nvPr/>
        </p:nvSpPr>
        <p:spPr>
          <a:xfrm>
            <a:off x="3483908" y="7779939"/>
            <a:ext cx="10937311" cy="792088"/>
          </a:xfrm>
          <a:prstGeom prst="roundRect">
            <a:avLst/>
          </a:prstGeom>
          <a:solidFill>
            <a:srgbClr val="FFFDF3"/>
          </a:solidFill>
          <a:ln w="12700">
            <a:solidFill>
              <a:srgbClr val="274084"/>
            </a:solidFill>
            <a:prstDash val="dashDot"/>
          </a:ln>
        </p:spPr>
        <p:txBody>
          <a:bodyPr vert="horz" wrap="square" lIns="91440" tIns="46800" rIns="91440" bIns="45720" rtlCol="0" anchor="ctr" anchorCtr="0">
            <a:noAutofit/>
          </a:bodyPr>
          <a:lstStyle/>
          <a:p>
            <a:pPr algn="ctr"/>
            <a:r>
              <a:rPr lang="fr-FR" b="1" i="1" dirty="0">
                <a:latin typeface="Marianne" panose="020B0604020202020204"/>
              </a:rPr>
              <a:t>Ce planning type ci-dessus est à remplacer par le planning final de la collectivité partagé </a:t>
            </a:r>
          </a:p>
          <a:p>
            <a:pPr algn="ctr"/>
            <a:r>
              <a:rPr lang="fr-FR" b="1" i="1" dirty="0">
                <a:latin typeface="Marianne" panose="020B0604020202020204"/>
              </a:rPr>
              <a:t>au début de la démarche</a:t>
            </a:r>
          </a:p>
        </p:txBody>
      </p:sp>
      <p:graphicFrame>
        <p:nvGraphicFramePr>
          <p:cNvPr id="62" name="Table 3">
            <a:extLst>
              <a:ext uri="{FF2B5EF4-FFF2-40B4-BE49-F238E27FC236}">
                <a16:creationId xmlns:a16="http://schemas.microsoft.com/office/drawing/2014/main" id="{F44FD46A-E22E-42CE-A532-B58C80EC26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864135"/>
              </p:ext>
            </p:extLst>
          </p:nvPr>
        </p:nvGraphicFramePr>
        <p:xfrm>
          <a:off x="1304259" y="2343751"/>
          <a:ext cx="13395876" cy="3524393"/>
        </p:xfrm>
        <a:graphic>
          <a:graphicData uri="http://schemas.openxmlformats.org/drawingml/2006/table">
            <a:tbl>
              <a:tblPr/>
              <a:tblGrid>
                <a:gridCol w="2232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646">
                  <a:extLst>
                    <a:ext uri="{9D8B030D-6E8A-4147-A177-3AD203B41FA5}">
                      <a16:colId xmlns:a16="http://schemas.microsoft.com/office/drawing/2014/main" val="3321849472"/>
                    </a:ext>
                  </a:extLst>
                </a:gridCol>
                <a:gridCol w="2232646">
                  <a:extLst>
                    <a:ext uri="{9D8B030D-6E8A-4147-A177-3AD203B41FA5}">
                      <a16:colId xmlns:a16="http://schemas.microsoft.com/office/drawing/2014/main" val="1849988725"/>
                    </a:ext>
                  </a:extLst>
                </a:gridCol>
                <a:gridCol w="2232646">
                  <a:extLst>
                    <a:ext uri="{9D8B030D-6E8A-4147-A177-3AD203B41FA5}">
                      <a16:colId xmlns:a16="http://schemas.microsoft.com/office/drawing/2014/main" val="1809668003"/>
                    </a:ext>
                  </a:extLst>
                </a:gridCol>
                <a:gridCol w="22326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326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72884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400" b="1" noProof="0" dirty="0" err="1">
                          <a:solidFill>
                            <a:schemeClr val="bg1"/>
                          </a:solidFill>
                          <a:latin typeface="Marianne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Mois</a:t>
                      </a:r>
                      <a:r>
                        <a:rPr lang="en-US" sz="1400" b="1" noProof="0" dirty="0">
                          <a:solidFill>
                            <a:schemeClr val="bg1"/>
                          </a:solidFill>
                          <a:latin typeface="Marianne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</a:t>
                      </a:r>
                    </a:p>
                  </a:txBody>
                  <a:tcPr marL="8322" marR="8322" marT="7448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3176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err="1">
                          <a:solidFill>
                            <a:schemeClr val="bg1"/>
                          </a:solidFill>
                          <a:latin typeface="Marianne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Mois</a:t>
                      </a:r>
                      <a:r>
                        <a:rPr lang="en-US" sz="1400" b="1" noProof="0">
                          <a:solidFill>
                            <a:schemeClr val="bg1"/>
                          </a:solidFill>
                          <a:latin typeface="Marianne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2</a:t>
                      </a:r>
                    </a:p>
                  </a:txBody>
                  <a:tcPr marL="8322" marR="8322" marT="7448" marB="0" anchor="ctr" horzOverflow="overflow">
                    <a:lnL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3176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err="1">
                          <a:solidFill>
                            <a:schemeClr val="bg1"/>
                          </a:solidFill>
                          <a:latin typeface="Marianne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Mois</a:t>
                      </a:r>
                      <a:r>
                        <a:rPr lang="en-US" sz="1400" b="1" noProof="0">
                          <a:solidFill>
                            <a:schemeClr val="bg1"/>
                          </a:solidFill>
                          <a:latin typeface="Marianne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3</a:t>
                      </a:r>
                    </a:p>
                  </a:txBody>
                  <a:tcPr marL="8322" marR="8322" marT="7448" marB="0" anchor="ctr" horzOverflow="overflow">
                    <a:lnL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3176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err="1">
                          <a:solidFill>
                            <a:schemeClr val="bg1"/>
                          </a:solidFill>
                          <a:latin typeface="Marianne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Mois</a:t>
                      </a:r>
                      <a:r>
                        <a:rPr lang="en-US" sz="1400" b="1" noProof="0">
                          <a:solidFill>
                            <a:schemeClr val="bg1"/>
                          </a:solidFill>
                          <a:latin typeface="Marianne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4</a:t>
                      </a:r>
                    </a:p>
                  </a:txBody>
                  <a:tcPr marL="8322" marR="8322" marT="7448" marB="0" anchor="ctr" horzOverflow="overflow">
                    <a:lnL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3176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 err="1">
                          <a:solidFill>
                            <a:schemeClr val="bg1"/>
                          </a:solidFill>
                          <a:latin typeface="Marianne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Mois</a:t>
                      </a:r>
                      <a:r>
                        <a:rPr lang="en-US" sz="1400" b="1" noProof="0" dirty="0">
                          <a:solidFill>
                            <a:schemeClr val="bg1"/>
                          </a:solidFill>
                          <a:latin typeface="Marianne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5</a:t>
                      </a:r>
                    </a:p>
                  </a:txBody>
                  <a:tcPr marL="8322" marR="8322" marT="7448" marB="0" anchor="ctr" horzOverflow="overflow">
                    <a:lnL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3176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 err="1">
                          <a:solidFill>
                            <a:schemeClr val="bg1"/>
                          </a:solidFill>
                          <a:latin typeface="Marianne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Mois</a:t>
                      </a:r>
                      <a:r>
                        <a:rPr lang="en-US" sz="1400" b="1" noProof="0" dirty="0">
                          <a:solidFill>
                            <a:schemeClr val="bg1"/>
                          </a:solidFill>
                          <a:latin typeface="Marianne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6</a:t>
                      </a:r>
                    </a:p>
                  </a:txBody>
                  <a:tcPr marL="8322" marR="8322" marT="7448" marB="0" anchor="ctr" horzOverflow="overflow">
                    <a:lnL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31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195189"/>
                  </a:ext>
                </a:extLst>
              </a:tr>
              <a:tr h="2951509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US" sz="1400" b="1" noProof="0">
                        <a:solidFill>
                          <a:schemeClr val="bg1"/>
                        </a:solidFill>
                        <a:latin typeface="Marianne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322" marR="8322" marT="7448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noProof="0">
                        <a:solidFill>
                          <a:schemeClr val="bg1"/>
                        </a:solidFill>
                        <a:latin typeface="Marianne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322" marR="8322" marT="7448" marB="0" anchor="ctr" horzOverflow="overflow">
                    <a:lnL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noProof="0">
                        <a:solidFill>
                          <a:schemeClr val="bg1"/>
                        </a:solidFill>
                        <a:latin typeface="Marianne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322" marR="8322" marT="7448" marB="0" anchor="ctr" horzOverflow="overflow">
                    <a:lnL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noProof="0">
                        <a:solidFill>
                          <a:schemeClr val="bg1"/>
                        </a:solidFill>
                        <a:latin typeface="Marianne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322" marR="8322" marT="7448" marB="0" anchor="ctr" horzOverflow="overflow">
                    <a:lnL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noProof="0">
                        <a:solidFill>
                          <a:schemeClr val="bg1"/>
                        </a:solidFill>
                        <a:latin typeface="Marianne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322" marR="8322" marT="7448" marB="0" anchor="ctr" horzOverflow="overflow">
                    <a:lnL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noProof="0" dirty="0">
                        <a:solidFill>
                          <a:schemeClr val="bg1"/>
                        </a:solidFill>
                        <a:latin typeface="Marianne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322" marR="8322" marT="7448" marB="0" anchor="ctr" horzOverflow="overflow">
                    <a:lnL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631536"/>
                  </a:ext>
                </a:extLst>
              </a:tr>
            </a:tbl>
          </a:graphicData>
        </a:graphic>
      </p:graphicFrame>
      <p:sp>
        <p:nvSpPr>
          <p:cNvPr id="63" name="Titre 5">
            <a:extLst>
              <a:ext uri="{FF2B5EF4-FFF2-40B4-BE49-F238E27FC236}">
                <a16:creationId xmlns:a16="http://schemas.microsoft.com/office/drawing/2014/main" id="{38E54BB1-F79F-44B5-A617-690459427A61}"/>
              </a:ext>
            </a:extLst>
          </p:cNvPr>
          <p:cNvSpPr txBox="1">
            <a:spLocks/>
          </p:cNvSpPr>
          <p:nvPr/>
        </p:nvSpPr>
        <p:spPr>
          <a:xfrm>
            <a:off x="2223053" y="3938746"/>
            <a:ext cx="9213444" cy="32607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600" b="0" i="0" u="none" strike="noStrike" kern="1200" cap="all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endParaRPr lang="fr-FR" sz="1950">
              <a:solidFill>
                <a:srgbClr val="272936"/>
              </a:solidFill>
              <a:latin typeface="Ubuntu Medium"/>
            </a:endParaRPr>
          </a:p>
        </p:txBody>
      </p:sp>
      <p:sp>
        <p:nvSpPr>
          <p:cNvPr id="64" name="Étoile : 5 branches 121">
            <a:extLst>
              <a:ext uri="{FF2B5EF4-FFF2-40B4-BE49-F238E27FC236}">
                <a16:creationId xmlns:a16="http://schemas.microsoft.com/office/drawing/2014/main" id="{B56E9A7D-AEF5-4F4B-BBC1-EF3CF8224310}"/>
              </a:ext>
            </a:extLst>
          </p:cNvPr>
          <p:cNvSpPr>
            <a:spLocks noChangeAspect="1"/>
          </p:cNvSpPr>
          <p:nvPr/>
        </p:nvSpPr>
        <p:spPr>
          <a:xfrm>
            <a:off x="2289168" y="6290094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900" kern="0">
              <a:solidFill>
                <a:srgbClr val="4D4F53"/>
              </a:solidFill>
              <a:latin typeface="Marianne"/>
              <a:ea typeface="Verdana" panose="020B0604030504040204" pitchFamily="34" charset="0"/>
            </a:endParaRPr>
          </a:p>
        </p:txBody>
      </p:sp>
      <p:sp>
        <p:nvSpPr>
          <p:cNvPr id="65" name="ZoneTexte 125">
            <a:extLst>
              <a:ext uri="{FF2B5EF4-FFF2-40B4-BE49-F238E27FC236}">
                <a16:creationId xmlns:a16="http://schemas.microsoft.com/office/drawing/2014/main" id="{F4EF5513-5274-4B2E-9212-C581B4B68AD2}"/>
              </a:ext>
            </a:extLst>
          </p:cNvPr>
          <p:cNvSpPr txBox="1"/>
          <p:nvPr/>
        </p:nvSpPr>
        <p:spPr>
          <a:xfrm>
            <a:off x="2487532" y="6246177"/>
            <a:ext cx="2196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>
                <a:solidFill>
                  <a:srgbClr val="4D4F53"/>
                </a:solidFill>
                <a:latin typeface="Marianne"/>
                <a:ea typeface="Verdana" panose="020B0604030504040204" pitchFamily="34" charset="0"/>
              </a:rPr>
              <a:t>Point hebdomadaire de suivi</a:t>
            </a:r>
          </a:p>
        </p:txBody>
      </p:sp>
      <p:sp>
        <p:nvSpPr>
          <p:cNvPr id="66" name="Flèche : pentagone 107">
            <a:extLst>
              <a:ext uri="{FF2B5EF4-FFF2-40B4-BE49-F238E27FC236}">
                <a16:creationId xmlns:a16="http://schemas.microsoft.com/office/drawing/2014/main" id="{625E5770-A29F-4F64-BA69-83F7AF31F45F}"/>
              </a:ext>
            </a:extLst>
          </p:cNvPr>
          <p:cNvSpPr/>
          <p:nvPr/>
        </p:nvSpPr>
        <p:spPr>
          <a:xfrm>
            <a:off x="1359248" y="3324279"/>
            <a:ext cx="6182519" cy="1890900"/>
          </a:xfrm>
          <a:prstGeom prst="homePlate">
            <a:avLst>
              <a:gd name="adj" fmla="val 14343"/>
            </a:avLst>
          </a:prstGeom>
          <a:solidFill>
            <a:srgbClr val="12ABDB"/>
          </a:solidFill>
          <a:ln w="19050">
            <a:noFill/>
          </a:ln>
        </p:spPr>
        <p:txBody>
          <a:bodyPr wrap="square" lIns="54000" tIns="54000" rIns="54000" bIns="27000" rtlCol="0" anchor="t" anchorCtr="0">
            <a:noAutofit/>
          </a:bodyPr>
          <a:lstStyle/>
          <a:p>
            <a:pPr algn="ctr" defTabSz="685800">
              <a:lnSpc>
                <a:spcPct val="80000"/>
              </a:lnSpc>
              <a:defRPr/>
            </a:pPr>
            <a:endParaRPr lang="fr-FR" sz="1400" b="1" kern="0">
              <a:solidFill>
                <a:prstClr val="white"/>
              </a:solidFill>
              <a:latin typeface="Ubuntu"/>
              <a:ea typeface="Verdana"/>
              <a:cs typeface="Calibri"/>
            </a:endParaRPr>
          </a:p>
          <a:p>
            <a:pPr algn="ctr" defTabSz="685800">
              <a:lnSpc>
                <a:spcPct val="80000"/>
              </a:lnSpc>
              <a:defRPr/>
            </a:pPr>
            <a:r>
              <a:rPr lang="fr-FR" sz="1400" b="1" kern="0">
                <a:solidFill>
                  <a:prstClr val="white"/>
                </a:solidFill>
                <a:latin typeface="Ubuntu"/>
                <a:ea typeface="Verdana"/>
                <a:cs typeface="Calibri"/>
              </a:rPr>
              <a:t>Phase de diagnostic de maturité</a:t>
            </a:r>
            <a:endParaRPr lang="fr-FR" sz="1400" kern="0">
              <a:solidFill>
                <a:prstClr val="white"/>
              </a:solidFill>
              <a:latin typeface="Ubuntu"/>
              <a:ea typeface="Verdana"/>
              <a:cs typeface="Calibri"/>
            </a:endParaRPr>
          </a:p>
        </p:txBody>
      </p:sp>
      <p:sp>
        <p:nvSpPr>
          <p:cNvPr id="70" name="Étoile : 5 branches 121">
            <a:extLst>
              <a:ext uri="{FF2B5EF4-FFF2-40B4-BE49-F238E27FC236}">
                <a16:creationId xmlns:a16="http://schemas.microsoft.com/office/drawing/2014/main" id="{F699EDB0-B9E2-4B29-AF3F-D0AF45DFF664}"/>
              </a:ext>
            </a:extLst>
          </p:cNvPr>
          <p:cNvSpPr>
            <a:spLocks noChangeAspect="1"/>
          </p:cNvSpPr>
          <p:nvPr/>
        </p:nvSpPr>
        <p:spPr>
          <a:xfrm>
            <a:off x="1503000" y="5578901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kern="0">
              <a:solidFill>
                <a:srgbClr val="4D4F53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7414738B-38A8-4CB6-8BF6-3BCC3CAEDFF1}"/>
              </a:ext>
            </a:extLst>
          </p:cNvPr>
          <p:cNvSpPr/>
          <p:nvPr/>
        </p:nvSpPr>
        <p:spPr>
          <a:xfrm>
            <a:off x="5133073" y="5060622"/>
            <a:ext cx="1404489" cy="429899"/>
          </a:xfrm>
          <a:prstGeom prst="round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object 32">
            <a:extLst>
              <a:ext uri="{FF2B5EF4-FFF2-40B4-BE49-F238E27FC236}">
                <a16:creationId xmlns:a16="http://schemas.microsoft.com/office/drawing/2014/main" id="{B665B076-0969-459F-8727-41558747F084}"/>
              </a:ext>
            </a:extLst>
          </p:cNvPr>
          <p:cNvSpPr/>
          <p:nvPr/>
        </p:nvSpPr>
        <p:spPr>
          <a:xfrm>
            <a:off x="8266905" y="2063269"/>
            <a:ext cx="186243" cy="169049"/>
          </a:xfrm>
          <a:custGeom>
            <a:avLst/>
            <a:gdLst/>
            <a:ahLst/>
            <a:cxnLst/>
            <a:rect l="l" t="t" r="r" b="b"/>
            <a:pathLst>
              <a:path w="281940" h="248919">
                <a:moveTo>
                  <a:pt x="281940" y="0"/>
                </a:moveTo>
                <a:lnTo>
                  <a:pt x="140969" y="248412"/>
                </a:lnTo>
                <a:lnTo>
                  <a:pt x="0" y="0"/>
                </a:lnTo>
                <a:lnTo>
                  <a:pt x="281940" y="0"/>
                </a:lnTo>
                <a:close/>
              </a:path>
            </a:pathLst>
          </a:custGeom>
          <a:solidFill>
            <a:srgbClr val="92D050"/>
          </a:solidFill>
          <a:ln w="12191">
            <a:solidFill>
              <a:srgbClr val="2A0A3D"/>
            </a:solidFill>
          </a:ln>
        </p:spPr>
        <p:txBody>
          <a:bodyPr wrap="square" lIns="0" tIns="0" rIns="0" bIns="0" rtlCol="0"/>
          <a:lstStyle/>
          <a:p>
            <a:pPr defTabSz="514350"/>
            <a:endParaRPr sz="1013">
              <a:solidFill>
                <a:prstClr val="black"/>
              </a:solidFill>
              <a:latin typeface="Ubuntu"/>
            </a:endParaRPr>
          </a:p>
        </p:txBody>
      </p:sp>
      <p:sp>
        <p:nvSpPr>
          <p:cNvPr id="96" name="Flèche : pentagone 107">
            <a:extLst>
              <a:ext uri="{FF2B5EF4-FFF2-40B4-BE49-F238E27FC236}">
                <a16:creationId xmlns:a16="http://schemas.microsoft.com/office/drawing/2014/main" id="{007EFE97-FFC4-429C-ACED-4DA0D00FC909}"/>
              </a:ext>
            </a:extLst>
          </p:cNvPr>
          <p:cNvSpPr/>
          <p:nvPr/>
        </p:nvSpPr>
        <p:spPr>
          <a:xfrm>
            <a:off x="8059625" y="3324279"/>
            <a:ext cx="6629111" cy="1890900"/>
          </a:xfrm>
          <a:prstGeom prst="homePlate">
            <a:avLst>
              <a:gd name="adj" fmla="val 14343"/>
            </a:avLst>
          </a:prstGeom>
          <a:solidFill>
            <a:srgbClr val="12ABDB"/>
          </a:solidFill>
          <a:ln w="19050">
            <a:noFill/>
          </a:ln>
        </p:spPr>
        <p:txBody>
          <a:bodyPr wrap="square" lIns="54000" tIns="54000" rIns="54000" bIns="27000" rtlCol="0" anchor="t" anchorCtr="0">
            <a:noAutofit/>
          </a:bodyPr>
          <a:lstStyle/>
          <a:p>
            <a:pPr algn="ctr" defTabSz="685800">
              <a:lnSpc>
                <a:spcPct val="80000"/>
              </a:lnSpc>
              <a:defRPr/>
            </a:pPr>
            <a:endParaRPr lang="fr-FR" sz="1400" b="1" kern="0" dirty="0">
              <a:solidFill>
                <a:prstClr val="white"/>
              </a:solidFill>
              <a:latin typeface="Ubuntu"/>
              <a:ea typeface="Verdana"/>
              <a:cs typeface="Calibri"/>
            </a:endParaRPr>
          </a:p>
          <a:p>
            <a:pPr algn="ctr" defTabSz="685800">
              <a:lnSpc>
                <a:spcPct val="80000"/>
              </a:lnSpc>
              <a:defRPr/>
            </a:pPr>
            <a:r>
              <a:rPr lang="fr-FR" sz="1400" b="1" kern="0" dirty="0">
                <a:solidFill>
                  <a:prstClr val="white"/>
                </a:solidFill>
                <a:latin typeface="Ubuntu"/>
                <a:ea typeface="Verdana"/>
                <a:cs typeface="Calibri"/>
              </a:rPr>
              <a:t>Phase d’élaboration de la feuille de route (FDR) Numérique responsable</a:t>
            </a:r>
            <a:endParaRPr lang="fr-FR" sz="1400" kern="0" dirty="0">
              <a:solidFill>
                <a:prstClr val="white"/>
              </a:solidFill>
              <a:latin typeface="Ubuntu"/>
              <a:ea typeface="Verdana"/>
              <a:cs typeface="Calibri"/>
            </a:endParaRPr>
          </a:p>
        </p:txBody>
      </p:sp>
      <p:sp>
        <p:nvSpPr>
          <p:cNvPr id="97" name="Étoile : 5 branches 121">
            <a:extLst>
              <a:ext uri="{FF2B5EF4-FFF2-40B4-BE49-F238E27FC236}">
                <a16:creationId xmlns:a16="http://schemas.microsoft.com/office/drawing/2014/main" id="{B6F7E686-4CFA-47C2-BF99-109D129718ED}"/>
              </a:ext>
            </a:extLst>
          </p:cNvPr>
          <p:cNvSpPr>
            <a:spLocks noChangeAspect="1"/>
          </p:cNvSpPr>
          <p:nvPr/>
        </p:nvSpPr>
        <p:spPr>
          <a:xfrm>
            <a:off x="2016243" y="5578901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kern="0">
              <a:solidFill>
                <a:srgbClr val="4D4F53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98" name="Étoile : 5 branches 121">
            <a:extLst>
              <a:ext uri="{FF2B5EF4-FFF2-40B4-BE49-F238E27FC236}">
                <a16:creationId xmlns:a16="http://schemas.microsoft.com/office/drawing/2014/main" id="{DBDA3882-6643-437C-98B4-D0495E65DDE3}"/>
              </a:ext>
            </a:extLst>
          </p:cNvPr>
          <p:cNvSpPr>
            <a:spLocks noChangeAspect="1"/>
          </p:cNvSpPr>
          <p:nvPr/>
        </p:nvSpPr>
        <p:spPr>
          <a:xfrm>
            <a:off x="2529487" y="5578901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kern="0">
              <a:solidFill>
                <a:srgbClr val="4D4F53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99" name="Étoile : 5 branches 121">
            <a:extLst>
              <a:ext uri="{FF2B5EF4-FFF2-40B4-BE49-F238E27FC236}">
                <a16:creationId xmlns:a16="http://schemas.microsoft.com/office/drawing/2014/main" id="{B4CF3129-CC86-4CDD-AD61-35EAEE49235B}"/>
              </a:ext>
            </a:extLst>
          </p:cNvPr>
          <p:cNvSpPr>
            <a:spLocks noChangeAspect="1"/>
          </p:cNvSpPr>
          <p:nvPr/>
        </p:nvSpPr>
        <p:spPr>
          <a:xfrm>
            <a:off x="3042730" y="5578901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kern="0">
              <a:solidFill>
                <a:srgbClr val="4D4F53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100" name="Triangle 52">
            <a:extLst>
              <a:ext uri="{FF2B5EF4-FFF2-40B4-BE49-F238E27FC236}">
                <a16:creationId xmlns:a16="http://schemas.microsoft.com/office/drawing/2014/main" id="{89DCF887-8EE4-45B6-BA43-3C56880BF4F4}"/>
              </a:ext>
            </a:extLst>
          </p:cNvPr>
          <p:cNvSpPr>
            <a:spLocks noChangeAspect="1"/>
          </p:cNvSpPr>
          <p:nvPr/>
        </p:nvSpPr>
        <p:spPr>
          <a:xfrm>
            <a:off x="7538001" y="4664105"/>
            <a:ext cx="320752" cy="329760"/>
          </a:xfrm>
          <a:prstGeom prst="triangle">
            <a:avLst/>
          </a:prstGeom>
          <a:solidFill>
            <a:srgbClr val="008373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i="1" kern="0">
              <a:solidFill>
                <a:srgbClr val="00A894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2294F4DB-FD6B-4382-B835-4C296DE39F98}"/>
              </a:ext>
            </a:extLst>
          </p:cNvPr>
          <p:cNvSpPr/>
          <p:nvPr/>
        </p:nvSpPr>
        <p:spPr>
          <a:xfrm>
            <a:off x="6904723" y="5075422"/>
            <a:ext cx="1675832" cy="40131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200" b="1" i="1">
                <a:solidFill>
                  <a:prstClr val="black"/>
                </a:solidFill>
                <a:latin typeface="Ubuntu"/>
                <a:ea typeface="Verdana" panose="020B0604030504040204" pitchFamily="34" charset="0"/>
              </a:rPr>
              <a:t>Restitution phase </a:t>
            </a:r>
          </a:p>
          <a:p>
            <a:pPr algn="ctr">
              <a:lnSpc>
                <a:spcPct val="90000"/>
              </a:lnSpc>
            </a:pPr>
            <a:r>
              <a:rPr lang="fr-FR" sz="1200" b="1" i="1">
                <a:solidFill>
                  <a:prstClr val="black"/>
                </a:solidFill>
                <a:latin typeface="Ubuntu"/>
                <a:ea typeface="Verdana" panose="020B0604030504040204" pitchFamily="34" charset="0"/>
              </a:rPr>
              <a:t>de diagnostic</a:t>
            </a:r>
          </a:p>
        </p:txBody>
      </p:sp>
      <p:sp>
        <p:nvSpPr>
          <p:cNvPr id="102" name="Flèche : pentagone 107">
            <a:extLst>
              <a:ext uri="{FF2B5EF4-FFF2-40B4-BE49-F238E27FC236}">
                <a16:creationId xmlns:a16="http://schemas.microsoft.com/office/drawing/2014/main" id="{077A2B20-F456-4157-A51E-3D0CB0DA9688}"/>
              </a:ext>
            </a:extLst>
          </p:cNvPr>
          <p:cNvSpPr/>
          <p:nvPr/>
        </p:nvSpPr>
        <p:spPr>
          <a:xfrm>
            <a:off x="1458950" y="3958648"/>
            <a:ext cx="977955" cy="865451"/>
          </a:xfrm>
          <a:prstGeom prst="homePlate">
            <a:avLst>
              <a:gd name="adj" fmla="val 14343"/>
            </a:avLst>
          </a:prstGeom>
          <a:solidFill>
            <a:sysClr val="window" lastClr="FFFFFF">
              <a:lumMod val="95000"/>
            </a:sysClr>
          </a:solidFill>
          <a:ln w="19050">
            <a:noFill/>
          </a:ln>
        </p:spPr>
        <p:txBody>
          <a:bodyPr wrap="square" lIns="54000" tIns="54000" rIns="54000" bIns="27000" rtlCol="0" anchor="ctr" anchorCtr="0">
            <a:noAutofit/>
          </a:bodyPr>
          <a:lstStyle/>
          <a:p>
            <a:pPr marL="0" marR="0" lvl="0" indent="0" algn="ctr" defTabSz="6858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buntu"/>
                <a:ea typeface="Verdana"/>
                <a:cs typeface="Calibri"/>
              </a:rPr>
              <a:t>Sécuriser les prérequis</a:t>
            </a:r>
            <a:endParaRPr kumimoji="0" lang="fr-FR" sz="11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buntu"/>
              <a:ea typeface="Verdana"/>
              <a:cs typeface="Calibri"/>
            </a:endParaRPr>
          </a:p>
        </p:txBody>
      </p:sp>
      <p:sp>
        <p:nvSpPr>
          <p:cNvPr id="103" name="Flèche : pentagone 107">
            <a:extLst>
              <a:ext uri="{FF2B5EF4-FFF2-40B4-BE49-F238E27FC236}">
                <a16:creationId xmlns:a16="http://schemas.microsoft.com/office/drawing/2014/main" id="{7D52A4FD-B6E2-421F-9836-0F9B60BDA438}"/>
              </a:ext>
            </a:extLst>
          </p:cNvPr>
          <p:cNvSpPr/>
          <p:nvPr/>
        </p:nvSpPr>
        <p:spPr>
          <a:xfrm>
            <a:off x="2481738" y="3958648"/>
            <a:ext cx="988756" cy="865451"/>
          </a:xfrm>
          <a:prstGeom prst="homePlate">
            <a:avLst>
              <a:gd name="adj" fmla="val 14343"/>
            </a:avLst>
          </a:prstGeom>
          <a:solidFill>
            <a:sysClr val="window" lastClr="FFFFFF">
              <a:lumMod val="95000"/>
            </a:sysClr>
          </a:solidFill>
          <a:ln w="19050">
            <a:noFill/>
          </a:ln>
        </p:spPr>
        <p:txBody>
          <a:bodyPr wrap="square" lIns="54000" tIns="54000" rIns="54000" bIns="27000" rtlCol="0" anchor="ctr" anchorCtr="0">
            <a:noAutofit/>
          </a:bodyPr>
          <a:lstStyle/>
          <a:p>
            <a:pPr marL="0" marR="0" lvl="0" indent="0" algn="ctr" defTabSz="6858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buntu"/>
                <a:ea typeface="Verdana"/>
                <a:cs typeface="Calibri"/>
              </a:rPr>
              <a:t>Lancer </a:t>
            </a:r>
            <a:r>
              <a:rPr kumimoji="0" lang="fr-FR" sz="1100" b="1" i="0" u="none" strike="noStrike" kern="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buntu"/>
                <a:ea typeface="Verdana"/>
                <a:cs typeface="Calibri"/>
              </a:rPr>
              <a:t>officielle-ment</a:t>
            </a:r>
            <a:r>
              <a:rPr kumimoji="0" lang="fr-FR" sz="11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buntu"/>
                <a:ea typeface="Verdana"/>
                <a:cs typeface="Calibri"/>
              </a:rPr>
              <a:t> la démarche</a:t>
            </a:r>
            <a:endParaRPr kumimoji="0" lang="fr-FR" sz="11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buntu"/>
              <a:ea typeface="Verdana"/>
              <a:cs typeface="Calibri"/>
            </a:endParaRPr>
          </a:p>
        </p:txBody>
      </p:sp>
      <p:sp>
        <p:nvSpPr>
          <p:cNvPr id="104" name="Flèche : pentagone 107">
            <a:extLst>
              <a:ext uri="{FF2B5EF4-FFF2-40B4-BE49-F238E27FC236}">
                <a16:creationId xmlns:a16="http://schemas.microsoft.com/office/drawing/2014/main" id="{F54D35D1-C4F7-4F0B-87D8-3542D5009043}"/>
              </a:ext>
            </a:extLst>
          </p:cNvPr>
          <p:cNvSpPr/>
          <p:nvPr/>
        </p:nvSpPr>
        <p:spPr>
          <a:xfrm>
            <a:off x="3504557" y="3958648"/>
            <a:ext cx="3683722" cy="865451"/>
          </a:xfrm>
          <a:prstGeom prst="homePlate">
            <a:avLst>
              <a:gd name="adj" fmla="val 14343"/>
            </a:avLst>
          </a:prstGeom>
          <a:solidFill>
            <a:sysClr val="window" lastClr="FFFFFF">
              <a:lumMod val="95000"/>
            </a:sysClr>
          </a:solidFill>
          <a:ln w="19050">
            <a:noFill/>
          </a:ln>
        </p:spPr>
        <p:txBody>
          <a:bodyPr wrap="square" lIns="54000" tIns="54000" rIns="54000" bIns="27000" rtlCol="0" anchor="ctr" anchorCtr="0">
            <a:noAutofit/>
          </a:bodyPr>
          <a:lstStyle/>
          <a:p>
            <a:pPr marL="0" marR="0" lvl="0" indent="0" algn="ctr" defTabSz="6858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buntu"/>
                <a:ea typeface="Verdana"/>
                <a:cs typeface="Calibri"/>
              </a:rPr>
              <a:t>Réaliser le diagnostic </a:t>
            </a:r>
          </a:p>
          <a:p>
            <a:pPr marL="0" marR="0" lvl="0" indent="0" algn="ctr" defTabSz="6858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buntu"/>
                <a:ea typeface="Verdana"/>
                <a:cs typeface="Calibri"/>
              </a:rPr>
              <a:t>(analyse quantitative et qualitative)</a:t>
            </a:r>
            <a:endParaRPr kumimoji="0" lang="fr-FR" sz="11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buntu"/>
              <a:ea typeface="Verdana"/>
              <a:cs typeface="Calibri"/>
            </a:endParaRPr>
          </a:p>
        </p:txBody>
      </p:sp>
      <p:sp>
        <p:nvSpPr>
          <p:cNvPr id="105" name="Triangle 52">
            <a:extLst>
              <a:ext uri="{FF2B5EF4-FFF2-40B4-BE49-F238E27FC236}">
                <a16:creationId xmlns:a16="http://schemas.microsoft.com/office/drawing/2014/main" id="{C2510917-3A0A-446A-AF65-4FC5B00874E3}"/>
              </a:ext>
            </a:extLst>
          </p:cNvPr>
          <p:cNvSpPr>
            <a:spLocks noChangeAspect="1"/>
          </p:cNvSpPr>
          <p:nvPr/>
        </p:nvSpPr>
        <p:spPr>
          <a:xfrm>
            <a:off x="2272365" y="6600660"/>
            <a:ext cx="215166" cy="221208"/>
          </a:xfrm>
          <a:prstGeom prst="triangle">
            <a:avLst/>
          </a:prstGeom>
          <a:solidFill>
            <a:srgbClr val="008373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r>
              <a:rPr lang="fr-FR" sz="750" i="1" kern="0">
                <a:solidFill>
                  <a:srgbClr val="00A894"/>
                </a:solidFill>
                <a:latin typeface="Ubuntu"/>
                <a:ea typeface="Verdana" panose="020B0604030504040204" pitchFamily="34" charset="0"/>
              </a:rPr>
              <a:t>:</a:t>
            </a:r>
          </a:p>
        </p:txBody>
      </p:sp>
      <p:sp>
        <p:nvSpPr>
          <p:cNvPr id="106" name="ZoneTexte 125">
            <a:extLst>
              <a:ext uri="{FF2B5EF4-FFF2-40B4-BE49-F238E27FC236}">
                <a16:creationId xmlns:a16="http://schemas.microsoft.com/office/drawing/2014/main" id="{AB1FE2B2-3D60-402B-AE4D-E1C140729FC7}"/>
              </a:ext>
            </a:extLst>
          </p:cNvPr>
          <p:cNvSpPr txBox="1"/>
          <p:nvPr/>
        </p:nvSpPr>
        <p:spPr>
          <a:xfrm>
            <a:off x="2487532" y="6590178"/>
            <a:ext cx="2196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>
                <a:solidFill>
                  <a:srgbClr val="4D4F53"/>
                </a:solidFill>
                <a:latin typeface="Marianne"/>
                <a:ea typeface="Verdana" panose="020B0604030504040204" pitchFamily="34" charset="0"/>
              </a:rPr>
              <a:t>Réunion de restitution</a:t>
            </a:r>
          </a:p>
        </p:txBody>
      </p:sp>
      <p:sp>
        <p:nvSpPr>
          <p:cNvPr id="107" name="Étoile : 5 branches 121">
            <a:extLst>
              <a:ext uri="{FF2B5EF4-FFF2-40B4-BE49-F238E27FC236}">
                <a16:creationId xmlns:a16="http://schemas.microsoft.com/office/drawing/2014/main" id="{96CCB2E1-CDDD-4157-8454-83321AE65A8C}"/>
              </a:ext>
            </a:extLst>
          </p:cNvPr>
          <p:cNvSpPr>
            <a:spLocks noChangeAspect="1"/>
          </p:cNvSpPr>
          <p:nvPr/>
        </p:nvSpPr>
        <p:spPr>
          <a:xfrm>
            <a:off x="3785120" y="5578901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kern="0">
              <a:solidFill>
                <a:srgbClr val="4D4F53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108" name="Étoile : 5 branches 121">
            <a:extLst>
              <a:ext uri="{FF2B5EF4-FFF2-40B4-BE49-F238E27FC236}">
                <a16:creationId xmlns:a16="http://schemas.microsoft.com/office/drawing/2014/main" id="{DE62B27C-BB88-4FC7-B2EF-A5914CAA010E}"/>
              </a:ext>
            </a:extLst>
          </p:cNvPr>
          <p:cNvSpPr>
            <a:spLocks noChangeAspect="1"/>
          </p:cNvSpPr>
          <p:nvPr/>
        </p:nvSpPr>
        <p:spPr>
          <a:xfrm>
            <a:off x="4298364" y="5578901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kern="0">
              <a:solidFill>
                <a:srgbClr val="4D4F53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109" name="Étoile : 5 branches 121">
            <a:extLst>
              <a:ext uri="{FF2B5EF4-FFF2-40B4-BE49-F238E27FC236}">
                <a16:creationId xmlns:a16="http://schemas.microsoft.com/office/drawing/2014/main" id="{9CCC15E0-C1D9-4331-A2DE-4EC745770B85}"/>
              </a:ext>
            </a:extLst>
          </p:cNvPr>
          <p:cNvSpPr>
            <a:spLocks noChangeAspect="1"/>
          </p:cNvSpPr>
          <p:nvPr/>
        </p:nvSpPr>
        <p:spPr>
          <a:xfrm>
            <a:off x="4811608" y="5578901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kern="0">
              <a:solidFill>
                <a:srgbClr val="4D4F53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110" name="Étoile : 5 branches 121">
            <a:extLst>
              <a:ext uri="{FF2B5EF4-FFF2-40B4-BE49-F238E27FC236}">
                <a16:creationId xmlns:a16="http://schemas.microsoft.com/office/drawing/2014/main" id="{0F01650A-F005-4E5D-BE46-1413D0545363}"/>
              </a:ext>
            </a:extLst>
          </p:cNvPr>
          <p:cNvSpPr>
            <a:spLocks noChangeAspect="1"/>
          </p:cNvSpPr>
          <p:nvPr/>
        </p:nvSpPr>
        <p:spPr>
          <a:xfrm>
            <a:off x="5324850" y="5578901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kern="0">
              <a:solidFill>
                <a:srgbClr val="4D4F53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111" name="Étoile : 5 branches 121">
            <a:extLst>
              <a:ext uri="{FF2B5EF4-FFF2-40B4-BE49-F238E27FC236}">
                <a16:creationId xmlns:a16="http://schemas.microsoft.com/office/drawing/2014/main" id="{E4050E8D-2153-442F-95C6-7562EF43AF49}"/>
              </a:ext>
            </a:extLst>
          </p:cNvPr>
          <p:cNvSpPr>
            <a:spLocks noChangeAspect="1"/>
          </p:cNvSpPr>
          <p:nvPr/>
        </p:nvSpPr>
        <p:spPr>
          <a:xfrm>
            <a:off x="6002038" y="5578901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kern="0">
              <a:solidFill>
                <a:srgbClr val="4D4F53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112" name="Étoile : 5 branches 121">
            <a:extLst>
              <a:ext uri="{FF2B5EF4-FFF2-40B4-BE49-F238E27FC236}">
                <a16:creationId xmlns:a16="http://schemas.microsoft.com/office/drawing/2014/main" id="{2A49BB27-45CC-4099-B15E-971644488996}"/>
              </a:ext>
            </a:extLst>
          </p:cNvPr>
          <p:cNvSpPr>
            <a:spLocks noChangeAspect="1"/>
          </p:cNvSpPr>
          <p:nvPr/>
        </p:nvSpPr>
        <p:spPr>
          <a:xfrm>
            <a:off x="6515282" y="5578901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kern="0">
              <a:solidFill>
                <a:srgbClr val="4D4F53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113" name="Étoile : 5 branches 121">
            <a:extLst>
              <a:ext uri="{FF2B5EF4-FFF2-40B4-BE49-F238E27FC236}">
                <a16:creationId xmlns:a16="http://schemas.microsoft.com/office/drawing/2014/main" id="{14ABBC1F-9A43-45D6-9677-BA5C80EB67AE}"/>
              </a:ext>
            </a:extLst>
          </p:cNvPr>
          <p:cNvSpPr>
            <a:spLocks noChangeAspect="1"/>
          </p:cNvSpPr>
          <p:nvPr/>
        </p:nvSpPr>
        <p:spPr>
          <a:xfrm>
            <a:off x="7028525" y="5578901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kern="0">
              <a:solidFill>
                <a:srgbClr val="4D4F53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114" name="Étoile : 5 branches 121">
            <a:extLst>
              <a:ext uri="{FF2B5EF4-FFF2-40B4-BE49-F238E27FC236}">
                <a16:creationId xmlns:a16="http://schemas.microsoft.com/office/drawing/2014/main" id="{F6C0EC32-3A66-44F2-9344-3A8D080C2C83}"/>
              </a:ext>
            </a:extLst>
          </p:cNvPr>
          <p:cNvSpPr>
            <a:spLocks noChangeAspect="1"/>
          </p:cNvSpPr>
          <p:nvPr/>
        </p:nvSpPr>
        <p:spPr>
          <a:xfrm>
            <a:off x="7541767" y="5578901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kern="0">
              <a:solidFill>
                <a:srgbClr val="4D4F53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115" name="Étoile : 5 branches 121">
            <a:extLst>
              <a:ext uri="{FF2B5EF4-FFF2-40B4-BE49-F238E27FC236}">
                <a16:creationId xmlns:a16="http://schemas.microsoft.com/office/drawing/2014/main" id="{38C06971-56E4-4C85-8B48-944FE1DB65A3}"/>
              </a:ext>
            </a:extLst>
          </p:cNvPr>
          <p:cNvSpPr>
            <a:spLocks noChangeAspect="1"/>
          </p:cNvSpPr>
          <p:nvPr/>
        </p:nvSpPr>
        <p:spPr>
          <a:xfrm>
            <a:off x="8213143" y="5578901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kern="0">
              <a:solidFill>
                <a:srgbClr val="4D4F53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116" name="Étoile : 5 branches 121">
            <a:extLst>
              <a:ext uri="{FF2B5EF4-FFF2-40B4-BE49-F238E27FC236}">
                <a16:creationId xmlns:a16="http://schemas.microsoft.com/office/drawing/2014/main" id="{D49C45FD-340A-4218-960F-E1CBADD6863E}"/>
              </a:ext>
            </a:extLst>
          </p:cNvPr>
          <p:cNvSpPr>
            <a:spLocks noChangeAspect="1"/>
          </p:cNvSpPr>
          <p:nvPr/>
        </p:nvSpPr>
        <p:spPr>
          <a:xfrm>
            <a:off x="8726387" y="5578901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kern="0">
              <a:solidFill>
                <a:srgbClr val="4D4F53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117" name="Étoile : 5 branches 121">
            <a:extLst>
              <a:ext uri="{FF2B5EF4-FFF2-40B4-BE49-F238E27FC236}">
                <a16:creationId xmlns:a16="http://schemas.microsoft.com/office/drawing/2014/main" id="{22E5E94D-3B8B-4412-A60D-6C63248AB23F}"/>
              </a:ext>
            </a:extLst>
          </p:cNvPr>
          <p:cNvSpPr>
            <a:spLocks noChangeAspect="1"/>
          </p:cNvSpPr>
          <p:nvPr/>
        </p:nvSpPr>
        <p:spPr>
          <a:xfrm>
            <a:off x="9239631" y="5578901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kern="0">
              <a:solidFill>
                <a:srgbClr val="4D4F53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118" name="Étoile : 5 branches 121">
            <a:extLst>
              <a:ext uri="{FF2B5EF4-FFF2-40B4-BE49-F238E27FC236}">
                <a16:creationId xmlns:a16="http://schemas.microsoft.com/office/drawing/2014/main" id="{01428950-9228-4B99-BC2C-96B11AB3A4B0}"/>
              </a:ext>
            </a:extLst>
          </p:cNvPr>
          <p:cNvSpPr>
            <a:spLocks noChangeAspect="1"/>
          </p:cNvSpPr>
          <p:nvPr/>
        </p:nvSpPr>
        <p:spPr>
          <a:xfrm>
            <a:off x="9752873" y="5578901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kern="0">
              <a:solidFill>
                <a:srgbClr val="4D4F53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119" name="Étoile : 5 branches 121">
            <a:extLst>
              <a:ext uri="{FF2B5EF4-FFF2-40B4-BE49-F238E27FC236}">
                <a16:creationId xmlns:a16="http://schemas.microsoft.com/office/drawing/2014/main" id="{3A315DA7-E305-4618-85CC-E324067817B0}"/>
              </a:ext>
            </a:extLst>
          </p:cNvPr>
          <p:cNvSpPr>
            <a:spLocks noChangeAspect="1"/>
          </p:cNvSpPr>
          <p:nvPr/>
        </p:nvSpPr>
        <p:spPr>
          <a:xfrm>
            <a:off x="10497262" y="5578901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kern="0">
              <a:solidFill>
                <a:srgbClr val="4D4F53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120" name="Étoile : 5 branches 121">
            <a:extLst>
              <a:ext uri="{FF2B5EF4-FFF2-40B4-BE49-F238E27FC236}">
                <a16:creationId xmlns:a16="http://schemas.microsoft.com/office/drawing/2014/main" id="{A6E7025E-6287-4C33-985A-8C84049AA322}"/>
              </a:ext>
            </a:extLst>
          </p:cNvPr>
          <p:cNvSpPr>
            <a:spLocks noChangeAspect="1"/>
          </p:cNvSpPr>
          <p:nvPr/>
        </p:nvSpPr>
        <p:spPr>
          <a:xfrm>
            <a:off x="11010505" y="5578901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kern="0">
              <a:solidFill>
                <a:srgbClr val="4D4F53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121" name="Étoile : 5 branches 121">
            <a:extLst>
              <a:ext uri="{FF2B5EF4-FFF2-40B4-BE49-F238E27FC236}">
                <a16:creationId xmlns:a16="http://schemas.microsoft.com/office/drawing/2014/main" id="{E420A05D-72F6-4040-B72E-3E7980A727EB}"/>
              </a:ext>
            </a:extLst>
          </p:cNvPr>
          <p:cNvSpPr>
            <a:spLocks noChangeAspect="1"/>
          </p:cNvSpPr>
          <p:nvPr/>
        </p:nvSpPr>
        <p:spPr>
          <a:xfrm>
            <a:off x="11523748" y="5578901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kern="0">
              <a:solidFill>
                <a:srgbClr val="4D4F53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122" name="Étoile : 5 branches 121">
            <a:extLst>
              <a:ext uri="{FF2B5EF4-FFF2-40B4-BE49-F238E27FC236}">
                <a16:creationId xmlns:a16="http://schemas.microsoft.com/office/drawing/2014/main" id="{F6B22B22-ED5A-4B56-94D5-03ABB8336D84}"/>
              </a:ext>
            </a:extLst>
          </p:cNvPr>
          <p:cNvSpPr>
            <a:spLocks noChangeAspect="1"/>
          </p:cNvSpPr>
          <p:nvPr/>
        </p:nvSpPr>
        <p:spPr>
          <a:xfrm>
            <a:off x="12036991" y="5578901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kern="0">
              <a:solidFill>
                <a:srgbClr val="4D4F53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123" name="Étoile : 5 branches 121">
            <a:extLst>
              <a:ext uri="{FF2B5EF4-FFF2-40B4-BE49-F238E27FC236}">
                <a16:creationId xmlns:a16="http://schemas.microsoft.com/office/drawing/2014/main" id="{5C5804E5-19CD-498C-B9C8-7D0E4C06FB72}"/>
              </a:ext>
            </a:extLst>
          </p:cNvPr>
          <p:cNvSpPr>
            <a:spLocks noChangeAspect="1"/>
          </p:cNvSpPr>
          <p:nvPr/>
        </p:nvSpPr>
        <p:spPr>
          <a:xfrm>
            <a:off x="12724953" y="5578901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kern="0">
              <a:solidFill>
                <a:srgbClr val="4D4F53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124" name="Étoile : 5 branches 121">
            <a:extLst>
              <a:ext uri="{FF2B5EF4-FFF2-40B4-BE49-F238E27FC236}">
                <a16:creationId xmlns:a16="http://schemas.microsoft.com/office/drawing/2014/main" id="{DD41D62E-E6D3-4428-A81A-2ADC83894F20}"/>
              </a:ext>
            </a:extLst>
          </p:cNvPr>
          <p:cNvSpPr>
            <a:spLocks noChangeAspect="1"/>
          </p:cNvSpPr>
          <p:nvPr/>
        </p:nvSpPr>
        <p:spPr>
          <a:xfrm>
            <a:off x="13238197" y="5578901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kern="0">
              <a:solidFill>
                <a:srgbClr val="4D4F53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125" name="Étoile : 5 branches 121">
            <a:extLst>
              <a:ext uri="{FF2B5EF4-FFF2-40B4-BE49-F238E27FC236}">
                <a16:creationId xmlns:a16="http://schemas.microsoft.com/office/drawing/2014/main" id="{B0991B57-0C36-4918-B80D-048DBA16CC83}"/>
              </a:ext>
            </a:extLst>
          </p:cNvPr>
          <p:cNvSpPr>
            <a:spLocks noChangeAspect="1"/>
          </p:cNvSpPr>
          <p:nvPr/>
        </p:nvSpPr>
        <p:spPr>
          <a:xfrm>
            <a:off x="13751441" y="5578901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kern="0">
              <a:solidFill>
                <a:srgbClr val="4D4F53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126" name="Étoile : 5 branches 121">
            <a:extLst>
              <a:ext uri="{FF2B5EF4-FFF2-40B4-BE49-F238E27FC236}">
                <a16:creationId xmlns:a16="http://schemas.microsoft.com/office/drawing/2014/main" id="{3F36C3DE-7757-4925-83A0-03E6EBFB5ACF}"/>
              </a:ext>
            </a:extLst>
          </p:cNvPr>
          <p:cNvSpPr>
            <a:spLocks noChangeAspect="1"/>
          </p:cNvSpPr>
          <p:nvPr/>
        </p:nvSpPr>
        <p:spPr>
          <a:xfrm>
            <a:off x="14264683" y="5578901"/>
            <a:ext cx="158538" cy="162991"/>
          </a:xfrm>
          <a:prstGeom prst="star5">
            <a:avLst/>
          </a:prstGeom>
          <a:solidFill>
            <a:srgbClr val="FFFFFF">
              <a:lumMod val="50000"/>
            </a:srgbClr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kern="0">
              <a:solidFill>
                <a:srgbClr val="4D4F53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127" name="Flèche : pentagone 107">
            <a:extLst>
              <a:ext uri="{FF2B5EF4-FFF2-40B4-BE49-F238E27FC236}">
                <a16:creationId xmlns:a16="http://schemas.microsoft.com/office/drawing/2014/main" id="{BA73830C-9AF9-4514-8732-CAE893E3D038}"/>
              </a:ext>
            </a:extLst>
          </p:cNvPr>
          <p:cNvSpPr/>
          <p:nvPr/>
        </p:nvSpPr>
        <p:spPr>
          <a:xfrm>
            <a:off x="8109914" y="3958648"/>
            <a:ext cx="1193971" cy="865451"/>
          </a:xfrm>
          <a:prstGeom prst="homePlate">
            <a:avLst>
              <a:gd name="adj" fmla="val 14343"/>
            </a:avLst>
          </a:prstGeom>
          <a:solidFill>
            <a:sysClr val="window" lastClr="FFFFFF">
              <a:lumMod val="95000"/>
            </a:sysClr>
          </a:solidFill>
          <a:ln w="19050">
            <a:noFill/>
          </a:ln>
        </p:spPr>
        <p:txBody>
          <a:bodyPr wrap="square" lIns="54000" tIns="54000" rIns="54000" bIns="27000" rtlCol="0" anchor="ctr" anchorCtr="0">
            <a:noAutofit/>
          </a:bodyPr>
          <a:lstStyle/>
          <a:p>
            <a:pPr marL="0" marR="0" lvl="0" indent="0" algn="ctr" defTabSz="6858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buntu"/>
                <a:ea typeface="Verdana"/>
                <a:cs typeface="Calibri"/>
              </a:rPr>
              <a:t>Sélectionner / Prioriser les leviers</a:t>
            </a:r>
          </a:p>
        </p:txBody>
      </p:sp>
      <p:sp>
        <p:nvSpPr>
          <p:cNvPr id="128" name="Flèche : pentagone 107">
            <a:extLst>
              <a:ext uri="{FF2B5EF4-FFF2-40B4-BE49-F238E27FC236}">
                <a16:creationId xmlns:a16="http://schemas.microsoft.com/office/drawing/2014/main" id="{052A1AD9-94AA-47ED-9317-1955975111E9}"/>
              </a:ext>
            </a:extLst>
          </p:cNvPr>
          <p:cNvSpPr/>
          <p:nvPr/>
        </p:nvSpPr>
        <p:spPr>
          <a:xfrm>
            <a:off x="12953652" y="3958648"/>
            <a:ext cx="1675832" cy="865451"/>
          </a:xfrm>
          <a:prstGeom prst="homePlate">
            <a:avLst>
              <a:gd name="adj" fmla="val 14343"/>
            </a:avLst>
          </a:prstGeom>
          <a:solidFill>
            <a:sysClr val="window" lastClr="FFFFFF">
              <a:lumMod val="95000"/>
            </a:sysClr>
          </a:solidFill>
          <a:ln w="19050">
            <a:noFill/>
          </a:ln>
        </p:spPr>
        <p:txBody>
          <a:bodyPr wrap="square" lIns="54000" tIns="54000" rIns="54000" bIns="27000" rtlCol="0" anchor="ctr" anchorCtr="0">
            <a:noAutofit/>
          </a:bodyPr>
          <a:lstStyle/>
          <a:p>
            <a:pPr marL="0" marR="0" lvl="0" indent="0" algn="ctr" defTabSz="6858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buntu"/>
                <a:ea typeface="Verdana"/>
                <a:cs typeface="Calibri"/>
              </a:rPr>
              <a:t>Valider la FDR et sécuriser les prochaines étapes </a:t>
            </a:r>
            <a:endParaRPr kumimoji="0" lang="fr-FR" sz="11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buntu"/>
              <a:ea typeface="Verdana"/>
              <a:cs typeface="Calibri"/>
            </a:endParaRPr>
          </a:p>
        </p:txBody>
      </p:sp>
      <p:sp>
        <p:nvSpPr>
          <p:cNvPr id="129" name="Flèche : pentagone 107">
            <a:extLst>
              <a:ext uri="{FF2B5EF4-FFF2-40B4-BE49-F238E27FC236}">
                <a16:creationId xmlns:a16="http://schemas.microsoft.com/office/drawing/2014/main" id="{29E3213E-36C8-4C17-BEE1-F758574ED51B}"/>
              </a:ext>
            </a:extLst>
          </p:cNvPr>
          <p:cNvSpPr/>
          <p:nvPr/>
        </p:nvSpPr>
        <p:spPr>
          <a:xfrm>
            <a:off x="9318900" y="3958648"/>
            <a:ext cx="2028238" cy="865451"/>
          </a:xfrm>
          <a:prstGeom prst="homePlate">
            <a:avLst>
              <a:gd name="adj" fmla="val 14343"/>
            </a:avLst>
          </a:prstGeom>
          <a:solidFill>
            <a:sysClr val="window" lastClr="FFFFFF">
              <a:lumMod val="95000"/>
            </a:sysClr>
          </a:solidFill>
          <a:ln w="19050">
            <a:noFill/>
          </a:ln>
        </p:spPr>
        <p:txBody>
          <a:bodyPr wrap="square" lIns="54000" tIns="54000" rIns="54000" bIns="27000" rtlCol="0" anchor="ctr" anchorCtr="0">
            <a:noAutofit/>
          </a:bodyPr>
          <a:lstStyle/>
          <a:p>
            <a:pPr marL="0" marR="0" lvl="0" indent="0" algn="ctr" defTabSz="6858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buntu"/>
                <a:ea typeface="Verdana"/>
                <a:cs typeface="Calibri"/>
              </a:rPr>
              <a:t>Compléter les fiches actions</a:t>
            </a:r>
          </a:p>
        </p:txBody>
      </p:sp>
      <p:sp>
        <p:nvSpPr>
          <p:cNvPr id="130" name="Flèche : pentagone 107">
            <a:extLst>
              <a:ext uri="{FF2B5EF4-FFF2-40B4-BE49-F238E27FC236}">
                <a16:creationId xmlns:a16="http://schemas.microsoft.com/office/drawing/2014/main" id="{E2FB347C-E594-417A-909F-624F8DA69D6D}"/>
              </a:ext>
            </a:extLst>
          </p:cNvPr>
          <p:cNvSpPr/>
          <p:nvPr/>
        </p:nvSpPr>
        <p:spPr>
          <a:xfrm>
            <a:off x="11362153" y="3958648"/>
            <a:ext cx="1542062" cy="865451"/>
          </a:xfrm>
          <a:prstGeom prst="homePlate">
            <a:avLst>
              <a:gd name="adj" fmla="val 14343"/>
            </a:avLst>
          </a:prstGeom>
          <a:solidFill>
            <a:sysClr val="window" lastClr="FFFFFF">
              <a:lumMod val="95000"/>
            </a:sysClr>
          </a:solidFill>
          <a:ln w="19050">
            <a:noFill/>
          </a:ln>
        </p:spPr>
        <p:txBody>
          <a:bodyPr wrap="square" lIns="54000" tIns="54000" rIns="54000" bIns="27000" rtlCol="0" anchor="ctr" anchorCtr="0">
            <a:noAutofit/>
          </a:bodyPr>
          <a:lstStyle/>
          <a:p>
            <a:pPr marL="0" marR="0" lvl="0" indent="0" algn="ctr" defTabSz="6858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buntu"/>
                <a:ea typeface="Verdana"/>
                <a:cs typeface="Calibri"/>
              </a:rPr>
              <a:t>Construire la FDR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24E4CA6A-7C93-419A-AC03-3D85C664C6C8}"/>
              </a:ext>
            </a:extLst>
          </p:cNvPr>
          <p:cNvSpPr/>
          <p:nvPr/>
        </p:nvSpPr>
        <p:spPr>
          <a:xfrm>
            <a:off x="12679900" y="5075422"/>
            <a:ext cx="2182615" cy="40131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200" b="1" i="1" dirty="0">
                <a:solidFill>
                  <a:prstClr val="black"/>
                </a:solidFill>
                <a:latin typeface="Ubuntu"/>
                <a:ea typeface="Verdana" panose="020B0604030504040204" pitchFamily="34" charset="0"/>
              </a:rPr>
              <a:t>Restitutions phase </a:t>
            </a:r>
          </a:p>
          <a:p>
            <a:pPr algn="ctr">
              <a:lnSpc>
                <a:spcPct val="90000"/>
              </a:lnSpc>
            </a:pPr>
            <a:r>
              <a:rPr lang="fr-FR" sz="1200" b="1" i="1" dirty="0">
                <a:solidFill>
                  <a:prstClr val="black"/>
                </a:solidFill>
                <a:latin typeface="Ubuntu"/>
                <a:ea typeface="Verdana" panose="020B0604030504040204" pitchFamily="34" charset="0"/>
              </a:rPr>
              <a:t>de FDR</a:t>
            </a:r>
          </a:p>
        </p:txBody>
      </p:sp>
      <p:sp>
        <p:nvSpPr>
          <p:cNvPr id="132" name="Triangle 52">
            <a:extLst>
              <a:ext uri="{FF2B5EF4-FFF2-40B4-BE49-F238E27FC236}">
                <a16:creationId xmlns:a16="http://schemas.microsoft.com/office/drawing/2014/main" id="{04FBCD26-20BA-4980-9A79-77961F25DB88}"/>
              </a:ext>
            </a:extLst>
          </p:cNvPr>
          <p:cNvSpPr>
            <a:spLocks noChangeAspect="1"/>
          </p:cNvSpPr>
          <p:nvPr/>
        </p:nvSpPr>
        <p:spPr>
          <a:xfrm>
            <a:off x="13589226" y="4664105"/>
            <a:ext cx="320752" cy="329760"/>
          </a:xfrm>
          <a:prstGeom prst="triangle">
            <a:avLst/>
          </a:prstGeom>
          <a:solidFill>
            <a:srgbClr val="008373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fr-FR" sz="750" i="1" kern="0">
              <a:solidFill>
                <a:srgbClr val="00A894"/>
              </a:solidFill>
              <a:latin typeface="Ubuntu"/>
              <a:ea typeface="Verdana" panose="020B0604030504040204" pitchFamily="34" charset="0"/>
            </a:endParaRPr>
          </a:p>
        </p:txBody>
      </p:sp>
      <p:sp>
        <p:nvSpPr>
          <p:cNvPr id="133" name="ZoneTexte 3">
            <a:extLst>
              <a:ext uri="{FF2B5EF4-FFF2-40B4-BE49-F238E27FC236}">
                <a16:creationId xmlns:a16="http://schemas.microsoft.com/office/drawing/2014/main" id="{43E43DDD-C7AE-4E0A-8BF7-D8D66357FA27}"/>
              </a:ext>
            </a:extLst>
          </p:cNvPr>
          <p:cNvSpPr txBox="1"/>
          <p:nvPr/>
        </p:nvSpPr>
        <p:spPr>
          <a:xfrm>
            <a:off x="7551936" y="1691680"/>
            <a:ext cx="18986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14350"/>
            <a:r>
              <a:rPr lang="fr-FR" sz="1400" b="1">
                <a:solidFill>
                  <a:schemeClr val="accent3"/>
                </a:solidFill>
                <a:latin typeface="Ubuntu"/>
              </a:rPr>
              <a:t>Nous sommes ici ! </a:t>
            </a:r>
          </a:p>
        </p:txBody>
      </p:sp>
    </p:spTree>
    <p:extLst>
      <p:ext uri="{BB962C8B-B14F-4D97-AF65-F5344CB8AC3E}">
        <p14:creationId xmlns:p14="http://schemas.microsoft.com/office/powerpoint/2010/main" val="1264690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14">
            <a:extLst>
              <a:ext uri="{FF2B5EF4-FFF2-40B4-BE49-F238E27FC236}">
                <a16:creationId xmlns:a16="http://schemas.microsoft.com/office/drawing/2014/main" id="{697C4351-5585-450C-AFDA-4834F25CA6F1}"/>
              </a:ext>
            </a:extLst>
          </p:cNvPr>
          <p:cNvSpPr txBox="1">
            <a:spLocks/>
          </p:cNvSpPr>
          <p:nvPr/>
        </p:nvSpPr>
        <p:spPr>
          <a:xfrm>
            <a:off x="1000517" y="471574"/>
            <a:ext cx="14254967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 defTabSz="914377" rtl="0">
              <a:spcBef>
                <a:spcPts val="115"/>
              </a:spcBef>
            </a:pPr>
            <a:r>
              <a:rPr lang="fr-FR" sz="4000" b="1">
                <a:solidFill>
                  <a:srgbClr val="2C3176"/>
                </a:solidFill>
                <a:latin typeface="Marianne" panose="020B0604020202020204"/>
                <a:ea typeface="Marianne" charset="0"/>
                <a:cs typeface="Marianne" charset="0"/>
              </a:rPr>
              <a:t>2. Objectif &amp; déroulement de l’atelier</a:t>
            </a:r>
            <a:endParaRPr lang="fr-FR" sz="4000" kern="1200">
              <a:solidFill>
                <a:srgbClr val="2C3176"/>
              </a:solidFill>
              <a:latin typeface="Marianne" panose="020B0604020202020204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6F252DD-ED54-40F8-B2A9-07D14B96628B}"/>
              </a:ext>
            </a:extLst>
          </p:cNvPr>
          <p:cNvSpPr/>
          <p:nvPr/>
        </p:nvSpPr>
        <p:spPr>
          <a:xfrm>
            <a:off x="6687840" y="3779912"/>
            <a:ext cx="9001000" cy="4968552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44000" rIns="216000" rtlCol="0" anchor="t" anchorCtr="0"/>
          <a:lstStyle/>
          <a:p>
            <a:pPr>
              <a:spcBef>
                <a:spcPts val="600"/>
              </a:spcBef>
            </a:pPr>
            <a:r>
              <a:rPr lang="fr-FR" dirty="0">
                <a:solidFill>
                  <a:schemeClr val="tx1"/>
                </a:solidFill>
                <a:latin typeface="Marianne" panose="020B0604020202020204"/>
              </a:rPr>
              <a:t>Les leviers peuvent être positionnés dans </a:t>
            </a:r>
            <a:r>
              <a:rPr lang="fr-FR" b="1" dirty="0">
                <a:solidFill>
                  <a:schemeClr val="tx1"/>
                </a:solidFill>
                <a:latin typeface="Marianne" panose="020B0604020202020204"/>
              </a:rPr>
              <a:t>4 catégories </a:t>
            </a:r>
            <a:r>
              <a:rPr lang="fr-FR" dirty="0">
                <a:solidFill>
                  <a:schemeClr val="tx1"/>
                </a:solidFill>
                <a:latin typeface="Marianne" panose="020B0604020202020204"/>
              </a:rPr>
              <a:t>différentes suite à l’évaluation :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C23855D-01AC-4EF7-A269-27818AEB8BA4}"/>
              </a:ext>
            </a:extLst>
          </p:cNvPr>
          <p:cNvSpPr txBox="1"/>
          <p:nvPr/>
        </p:nvSpPr>
        <p:spPr>
          <a:xfrm>
            <a:off x="0" y="1459291"/>
            <a:ext cx="16256000" cy="17445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anchor="ctr" anchorCtr="0">
            <a:noAutofit/>
          </a:bodyPr>
          <a:lstStyle/>
          <a:p>
            <a:pPr>
              <a:spcBef>
                <a:spcPts val="300"/>
              </a:spcBef>
            </a:pPr>
            <a:r>
              <a:rPr lang="fr-FR">
                <a:highlight>
                  <a:srgbClr val="FFFF00"/>
                </a:highlight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  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E058988-A610-45A3-9594-64DCC5AD51CD}"/>
              </a:ext>
            </a:extLst>
          </p:cNvPr>
          <p:cNvSpPr/>
          <p:nvPr/>
        </p:nvSpPr>
        <p:spPr>
          <a:xfrm>
            <a:off x="495152" y="3779912"/>
            <a:ext cx="5832648" cy="4968552"/>
          </a:xfrm>
          <a:prstGeom prst="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44000" rIns="216000" rtlCol="0" anchor="t" anchorCtr="0"/>
          <a:lstStyle/>
          <a:p>
            <a:pPr>
              <a:spcBef>
                <a:spcPts val="600"/>
              </a:spcBef>
            </a:pPr>
            <a:r>
              <a:rPr lang="fr-FR" dirty="0">
                <a:solidFill>
                  <a:schemeClr val="tx1"/>
                </a:solidFill>
                <a:latin typeface="Marianne" panose="020B0604020202020204"/>
              </a:rPr>
              <a:t>Pour chaque levier, les participants évaluent les leviers sur deux critères :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b="1" dirty="0">
                <a:solidFill>
                  <a:schemeClr val="tx1"/>
                </a:solidFill>
                <a:latin typeface="Marianne" panose="020B0604020202020204"/>
              </a:rPr>
              <a:t>Valeur</a:t>
            </a:r>
            <a:r>
              <a:rPr lang="fr-FR" dirty="0">
                <a:solidFill>
                  <a:schemeClr val="tx1"/>
                </a:solidFill>
                <a:latin typeface="Marianne" panose="020B0604020202020204"/>
              </a:rPr>
              <a:t> : valeur du levier apportée à la collectivité 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b="1" dirty="0">
                <a:solidFill>
                  <a:schemeClr val="tx1"/>
                </a:solidFill>
                <a:latin typeface="Marianne" panose="020B0604020202020204"/>
              </a:rPr>
              <a:t>Faisabilité</a:t>
            </a:r>
            <a:r>
              <a:rPr lang="fr-FR" dirty="0">
                <a:solidFill>
                  <a:schemeClr val="tx1"/>
                </a:solidFill>
                <a:latin typeface="Marianne" panose="020B0604020202020204"/>
              </a:rPr>
              <a:t> : effort et complexité à mettre en œuvre le levier</a:t>
            </a:r>
          </a:p>
          <a:p>
            <a:pPr>
              <a:spcBef>
                <a:spcPts val="600"/>
              </a:spcBef>
            </a:pPr>
            <a:endParaRPr lang="fr-FR" dirty="0">
              <a:solidFill>
                <a:schemeClr val="tx1"/>
              </a:solidFill>
              <a:latin typeface="Marianne" panose="020B0604020202020204"/>
            </a:endParaRPr>
          </a:p>
          <a:p>
            <a:pPr>
              <a:spcBef>
                <a:spcPts val="600"/>
              </a:spcBef>
            </a:pPr>
            <a:r>
              <a:rPr lang="fr-FR" dirty="0">
                <a:solidFill>
                  <a:schemeClr val="tx1"/>
                </a:solidFill>
                <a:latin typeface="Marianne" panose="020B0604020202020204"/>
              </a:rPr>
              <a:t>L’évaluation sur chacun des critères se fait à l’aide d’une échelle de notation de 1 à 5 :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tx1"/>
                </a:solidFill>
                <a:latin typeface="Marianne" panose="020B0604020202020204"/>
              </a:rPr>
              <a:t>1 : Très faible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tx1"/>
                </a:solidFill>
                <a:latin typeface="Marianne" panose="020B0604020202020204"/>
              </a:rPr>
              <a:t>2 : Relativement faible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tx1"/>
                </a:solidFill>
                <a:latin typeface="Marianne" panose="020B0604020202020204"/>
              </a:rPr>
              <a:t>3 : Moyen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tx1"/>
                </a:solidFill>
                <a:latin typeface="Marianne" panose="020B0604020202020204"/>
              </a:rPr>
              <a:t>4 : Relativement élevé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tx1"/>
                </a:solidFill>
                <a:latin typeface="Marianne" panose="020B0604020202020204"/>
              </a:rPr>
              <a:t>5 : Très élevé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fr-FR" sz="2000" dirty="0">
              <a:solidFill>
                <a:schemeClr val="tx1"/>
              </a:solidFill>
              <a:latin typeface="Marianne" panose="020B0604020202020204"/>
            </a:endParaRPr>
          </a:p>
          <a:p>
            <a:pPr>
              <a:spcBef>
                <a:spcPts val="600"/>
              </a:spcBef>
            </a:pPr>
            <a:endParaRPr lang="fr-FR" sz="2000" dirty="0">
              <a:solidFill>
                <a:schemeClr val="tx1"/>
              </a:solidFill>
              <a:latin typeface="Marianne" panose="020B0604020202020204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C76BC4F-31F2-4BF5-8FEC-1D5D949057B1}"/>
              </a:ext>
            </a:extLst>
          </p:cNvPr>
          <p:cNvSpPr txBox="1"/>
          <p:nvPr/>
        </p:nvSpPr>
        <p:spPr>
          <a:xfrm>
            <a:off x="495152" y="3339791"/>
            <a:ext cx="5832648" cy="440121"/>
          </a:xfrm>
          <a:prstGeom prst="rect">
            <a:avLst/>
          </a:prstGeom>
          <a:solidFill>
            <a:srgbClr val="294289"/>
          </a:solidFill>
        </p:spPr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1. Evaluation des leviers</a:t>
            </a:r>
            <a:endParaRPr lang="fr-FR" sz="2000" b="1" dirty="0">
              <a:solidFill>
                <a:schemeClr val="bg1"/>
              </a:solidFill>
              <a:latin typeface="Marianne" panose="020B0604020202020204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E420EF4-439C-4F7C-8E5A-24158B2201F5}"/>
              </a:ext>
            </a:extLst>
          </p:cNvPr>
          <p:cNvSpPr txBox="1"/>
          <p:nvPr/>
        </p:nvSpPr>
        <p:spPr>
          <a:xfrm>
            <a:off x="6687840" y="3339791"/>
            <a:ext cx="9001000" cy="440121"/>
          </a:xfrm>
          <a:prstGeom prst="rect">
            <a:avLst/>
          </a:prstGeom>
          <a:solidFill>
            <a:srgbClr val="5C72B6"/>
          </a:solidFill>
        </p:spPr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2. Priorisation des leviers</a:t>
            </a:r>
            <a:endParaRPr lang="fr-FR" sz="2000" b="1" dirty="0">
              <a:solidFill>
                <a:schemeClr val="bg1"/>
              </a:solidFill>
              <a:latin typeface="Marianne" panose="020B0604020202020204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B5BCD5B-8AF7-46AA-B35E-86ABC55731C7}"/>
              </a:ext>
            </a:extLst>
          </p:cNvPr>
          <p:cNvSpPr txBox="1"/>
          <p:nvPr/>
        </p:nvSpPr>
        <p:spPr>
          <a:xfrm>
            <a:off x="6831856" y="4644008"/>
            <a:ext cx="4392488" cy="3277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1600" b="1" dirty="0">
                <a:solidFill>
                  <a:srgbClr val="06806C"/>
                </a:solidFill>
                <a:latin typeface="Marianne" panose="020B0604020202020204"/>
              </a:rPr>
              <a:t>Gain rapide</a:t>
            </a:r>
            <a:r>
              <a:rPr lang="fr-FR" sz="1600" dirty="0">
                <a:solidFill>
                  <a:srgbClr val="06806C"/>
                </a:solidFill>
                <a:latin typeface="Marianne" panose="020B0604020202020204"/>
              </a:rPr>
              <a:t> </a:t>
            </a:r>
            <a:r>
              <a:rPr lang="fr-FR" sz="1600" dirty="0">
                <a:solidFill>
                  <a:schemeClr val="tx1"/>
                </a:solidFill>
                <a:latin typeface="Marianne" panose="020B0604020202020204"/>
              </a:rPr>
              <a:t>: leviers à forte valeur et faciles à mettre en œuvre, à prioriser et à actionner à court terme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1600" b="1" dirty="0">
                <a:solidFill>
                  <a:schemeClr val="tx2"/>
                </a:solidFill>
                <a:latin typeface="Marianne" panose="020B0604020202020204"/>
              </a:rPr>
              <a:t>Projets majeurs</a:t>
            </a:r>
            <a:r>
              <a:rPr lang="fr-FR" sz="1600" dirty="0">
                <a:solidFill>
                  <a:schemeClr val="tx1"/>
                </a:solidFill>
                <a:latin typeface="Marianne" panose="020B0604020202020204"/>
              </a:rPr>
              <a:t> : leviers à forte valeur mais qui requièrent un investissement important en termes de ressources ou de moyens financiers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1600" b="1" dirty="0">
                <a:solidFill>
                  <a:srgbClr val="FFC412"/>
                </a:solidFill>
                <a:latin typeface="Marianne" panose="020B0604020202020204"/>
              </a:rPr>
              <a:t>Non prioritaire</a:t>
            </a:r>
            <a:r>
              <a:rPr lang="fr-FR" sz="1600" dirty="0">
                <a:solidFill>
                  <a:srgbClr val="FFC412"/>
                </a:solidFill>
                <a:latin typeface="Marianne" panose="020B0604020202020204"/>
              </a:rPr>
              <a:t> </a:t>
            </a:r>
            <a:r>
              <a:rPr lang="fr-FR" sz="1600" dirty="0">
                <a:solidFill>
                  <a:schemeClr val="tx1"/>
                </a:solidFill>
                <a:latin typeface="Marianne" panose="020B0604020202020204"/>
              </a:rPr>
              <a:t>: leviers à faible valeur mais faciles à actionner, à considérer pendant les périodes de faible activité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1600" b="1" dirty="0">
                <a:solidFill>
                  <a:srgbClr val="C00000"/>
                </a:solidFill>
                <a:latin typeface="Marianne" panose="020B0604020202020204"/>
              </a:rPr>
              <a:t>Non pertinent</a:t>
            </a:r>
            <a:r>
              <a:rPr lang="fr-FR" sz="1600" dirty="0">
                <a:solidFill>
                  <a:srgbClr val="C00000"/>
                </a:solidFill>
                <a:latin typeface="Marianne" panose="020B0604020202020204"/>
              </a:rPr>
              <a:t> </a:t>
            </a:r>
            <a:r>
              <a:rPr lang="fr-FR" sz="1600" dirty="0">
                <a:solidFill>
                  <a:schemeClr val="tx1"/>
                </a:solidFill>
                <a:latin typeface="Marianne" panose="020B0604020202020204"/>
              </a:rPr>
              <a:t>: leviers qui représentent peu de valeur pour la collectivité et demandent un effort élevé dans sa mise en œuvre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5670618-03DF-4D7F-84BD-3818DAF135FE}"/>
              </a:ext>
            </a:extLst>
          </p:cNvPr>
          <p:cNvGrpSpPr/>
          <p:nvPr/>
        </p:nvGrpSpPr>
        <p:grpSpPr>
          <a:xfrm>
            <a:off x="11296352" y="4572000"/>
            <a:ext cx="4176464" cy="3971068"/>
            <a:chOff x="11296352" y="4635960"/>
            <a:chExt cx="4176464" cy="3971068"/>
          </a:xfrm>
        </p:grpSpPr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44ACDA37-7B89-4BDE-B7C8-2BA62EE2E8FF}"/>
                </a:ext>
              </a:extLst>
            </p:cNvPr>
            <p:cNvGrpSpPr/>
            <p:nvPr/>
          </p:nvGrpSpPr>
          <p:grpSpPr>
            <a:xfrm>
              <a:off x="11512375" y="4635960"/>
              <a:ext cx="3941720" cy="3971068"/>
              <a:chOff x="10666051" y="4643808"/>
              <a:chExt cx="4014677" cy="4044568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945FB15B-20FD-4D54-A1EA-51BC95017C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080328" y="8244408"/>
                <a:ext cx="3600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CFDE9F87-3D68-42C7-A75F-042A9D18806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080328" y="4644008"/>
                <a:ext cx="0" cy="360000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B550C56-E385-4E33-A5C3-E6B7E457EC79}"/>
                  </a:ext>
                </a:extLst>
              </p:cNvPr>
              <p:cNvSpPr txBox="1"/>
              <p:nvPr/>
            </p:nvSpPr>
            <p:spPr>
              <a:xfrm>
                <a:off x="12206206" y="8319044"/>
                <a:ext cx="146189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fr-FR" b="1" kern="0">
                    <a:latin typeface="Marianne" panose="020B0604020202020204"/>
                  </a:rPr>
                  <a:t>Faisabilité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A5C83853-DD20-4E81-89B8-8BB46252914E}"/>
                  </a:ext>
                </a:extLst>
              </p:cNvPr>
              <p:cNvSpPr txBox="1"/>
              <p:nvPr/>
            </p:nvSpPr>
            <p:spPr>
              <a:xfrm rot="16200000">
                <a:off x="10119771" y="6298397"/>
                <a:ext cx="146189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fr-FR" b="1" kern="0">
                    <a:latin typeface="Marianne" panose="020B0604020202020204"/>
                  </a:rPr>
                  <a:t>Valeur</a:t>
                </a:r>
              </a:p>
            </p:txBody>
          </p: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78944A71-D873-4479-BE83-8D25834511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080328" y="6444008"/>
                <a:ext cx="36004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4D5E180F-EF70-4E22-8DEA-6F37FB9B149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11080128" y="6444008"/>
                <a:ext cx="36004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5EFF3B02-2D50-4CEE-8AF6-CABCF66E23F2}"/>
                  </a:ext>
                </a:extLst>
              </p:cNvPr>
              <p:cNvSpPr/>
              <p:nvPr/>
            </p:nvSpPr>
            <p:spPr>
              <a:xfrm>
                <a:off x="11152336" y="4716016"/>
                <a:ext cx="1656184" cy="1656184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b="1">
                    <a:solidFill>
                      <a:schemeClr val="bg1"/>
                    </a:solidFill>
                    <a:latin typeface="Marianne" panose="020B0604020202020204"/>
                  </a:rPr>
                  <a:t>Projets majeurs</a:t>
                </a: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28A419F8-1021-457D-B5E5-87B2433E5ACB}"/>
                  </a:ext>
                </a:extLst>
              </p:cNvPr>
              <p:cNvSpPr/>
              <p:nvPr/>
            </p:nvSpPr>
            <p:spPr>
              <a:xfrm>
                <a:off x="12952536" y="4716016"/>
                <a:ext cx="1656184" cy="1656184"/>
              </a:xfrm>
              <a:prstGeom prst="rect">
                <a:avLst/>
              </a:prstGeom>
              <a:solidFill>
                <a:srgbClr val="0680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b="1">
                    <a:solidFill>
                      <a:schemeClr val="bg1"/>
                    </a:solidFill>
                    <a:latin typeface="Marianne" panose="020B0604020202020204"/>
                  </a:rPr>
                  <a:t>Gain rapide</a:t>
                </a: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E86F476A-D5F6-4FB4-8BE6-7A4C706F4ACF}"/>
                  </a:ext>
                </a:extLst>
              </p:cNvPr>
              <p:cNvSpPr/>
              <p:nvPr/>
            </p:nvSpPr>
            <p:spPr>
              <a:xfrm>
                <a:off x="11152336" y="6516216"/>
                <a:ext cx="1656184" cy="165618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b="1">
                    <a:solidFill>
                      <a:schemeClr val="bg1"/>
                    </a:solidFill>
                    <a:latin typeface="Marianne" panose="020B0604020202020204"/>
                  </a:rPr>
                  <a:t>Non pertinent </a:t>
                </a: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8403630F-0C67-415E-A9A9-BB1E3C1BD692}"/>
                  </a:ext>
                </a:extLst>
              </p:cNvPr>
              <p:cNvSpPr/>
              <p:nvPr/>
            </p:nvSpPr>
            <p:spPr>
              <a:xfrm>
                <a:off x="12952536" y="6516216"/>
                <a:ext cx="1656184" cy="1656184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b="1">
                    <a:solidFill>
                      <a:schemeClr val="bg1"/>
                    </a:solidFill>
                    <a:latin typeface="Marianne" panose="020B0604020202020204"/>
                  </a:rPr>
                  <a:t>Non prioritaire</a:t>
                </a:r>
              </a:p>
            </p:txBody>
          </p:sp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23B68AD-72DF-4622-9F01-C088FA383334}"/>
                </a:ext>
              </a:extLst>
            </p:cNvPr>
            <p:cNvSpPr txBox="1"/>
            <p:nvPr/>
          </p:nvSpPr>
          <p:spPr>
            <a:xfrm>
              <a:off x="14824744" y="8244408"/>
              <a:ext cx="648072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100">
                  <a:latin typeface="Marianne" panose="020B0604020202020204"/>
                  <a:ea typeface="Malgun Gothic Semilight" panose="020B0502040204020203" pitchFamily="34" charset="-128"/>
                  <a:cs typeface="Malgun Gothic Semilight" panose="020B0502040204020203" pitchFamily="34" charset="-128"/>
                </a:rPr>
                <a:t>Elevée</a:t>
              </a:r>
              <a:endParaRPr lang="fr-FR" sz="1100">
                <a:latin typeface="Marianne" panose="020B0604020202020204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61E2977-9BE6-4D07-AE39-66A182A12190}"/>
                </a:ext>
              </a:extLst>
            </p:cNvPr>
            <p:cNvSpPr txBox="1"/>
            <p:nvPr/>
          </p:nvSpPr>
          <p:spPr>
            <a:xfrm>
              <a:off x="11872416" y="8244408"/>
              <a:ext cx="648072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100">
                  <a:latin typeface="Marianne" panose="020B0604020202020204"/>
                  <a:ea typeface="Malgun Gothic Semilight" panose="020B0502040204020203" pitchFamily="34" charset="-128"/>
                  <a:cs typeface="Malgun Gothic Semilight" panose="020B0502040204020203" pitchFamily="34" charset="-128"/>
                </a:rPr>
                <a:t>Faible</a:t>
              </a:r>
              <a:endParaRPr lang="fr-FR" sz="1100">
                <a:latin typeface="Marianne" panose="020B0604020202020204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571F03D-6951-4DBA-A6F1-218D5DF3798E}"/>
                </a:ext>
              </a:extLst>
            </p:cNvPr>
            <p:cNvSpPr txBox="1"/>
            <p:nvPr/>
          </p:nvSpPr>
          <p:spPr>
            <a:xfrm>
              <a:off x="11296352" y="4716016"/>
              <a:ext cx="648072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100">
                  <a:latin typeface="Marianne" panose="020B0604020202020204"/>
                  <a:ea typeface="Malgun Gothic Semilight" panose="020B0502040204020203" pitchFamily="34" charset="-128"/>
                  <a:cs typeface="Malgun Gothic Semilight" panose="020B0502040204020203" pitchFamily="34" charset="-128"/>
                </a:rPr>
                <a:t>Elevée</a:t>
              </a:r>
              <a:endParaRPr lang="fr-FR" sz="1100">
                <a:latin typeface="Marianne" panose="020B0604020202020204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B4AB2F5-A6C0-44B9-BA30-58467A46CA66}"/>
                </a:ext>
              </a:extLst>
            </p:cNvPr>
            <p:cNvSpPr txBox="1"/>
            <p:nvPr/>
          </p:nvSpPr>
          <p:spPr>
            <a:xfrm>
              <a:off x="11296352" y="7884368"/>
              <a:ext cx="648072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100">
                  <a:latin typeface="Marianne" panose="020B0604020202020204"/>
                  <a:ea typeface="Malgun Gothic Semilight" panose="020B0502040204020203" pitchFamily="34" charset="-128"/>
                  <a:cs typeface="Malgun Gothic Semilight" panose="020B0502040204020203" pitchFamily="34" charset="-128"/>
                </a:rPr>
                <a:t>Faible</a:t>
              </a:r>
              <a:endParaRPr lang="fr-FR" sz="1100">
                <a:latin typeface="Marianne" panose="020B0604020202020204"/>
              </a:endParaRP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BDC6DEC6-49E8-4336-AF09-FDE77D51E96A}"/>
              </a:ext>
            </a:extLst>
          </p:cNvPr>
          <p:cNvSpPr txBox="1"/>
          <p:nvPr/>
        </p:nvSpPr>
        <p:spPr>
          <a:xfrm>
            <a:off x="711176" y="1515961"/>
            <a:ext cx="1526569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</a:pPr>
            <a:r>
              <a:rPr lang="fr-FR" sz="1800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L’objectif de cet atelier est de :</a:t>
            </a:r>
          </a:p>
          <a:p>
            <a:pPr>
              <a:spcBef>
                <a:spcPts val="300"/>
              </a:spcBef>
            </a:pPr>
            <a:r>
              <a:rPr lang="fr-FR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1. </a:t>
            </a:r>
            <a:r>
              <a:rPr lang="fr-FR" b="1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Evaluer et formaliser la valeur et la faisabilité </a:t>
            </a:r>
            <a:r>
              <a:rPr lang="fr-FR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de chacun des leviers présélectionnés</a:t>
            </a:r>
          </a:p>
          <a:p>
            <a:pPr>
              <a:spcBef>
                <a:spcPts val="300"/>
              </a:spcBef>
            </a:pPr>
            <a:r>
              <a:rPr lang="fr-FR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2. </a:t>
            </a:r>
            <a:r>
              <a:rPr lang="fr-FR" b="1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Prioriser sur la base d’une matrice Valeur-Faisabilité</a:t>
            </a:r>
            <a:r>
              <a:rPr lang="fr-FR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 :</a:t>
            </a:r>
          </a:p>
          <a:p>
            <a:pPr marL="742950" lvl="1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fr-FR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les leviers à forte valeur et faciles à mettre en œuvre dans une logique de </a:t>
            </a:r>
            <a:r>
              <a:rPr lang="fr-FR" b="1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gain rapide</a:t>
            </a:r>
          </a:p>
          <a:p>
            <a:pPr marL="742950" lvl="1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fr-FR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les leviers à forte valeur et nécessitant un effort dans la durée, qui deviendront des </a:t>
            </a:r>
            <a:r>
              <a:rPr lang="fr-FR" b="1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projets majeurs </a:t>
            </a:r>
            <a:r>
              <a:rPr lang="fr-FR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de la collectivité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DE75DEB-4195-C3F9-1C65-11405AA65C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56" y="251520"/>
            <a:ext cx="2286000" cy="83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53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>
            <a:extLst>
              <a:ext uri="{FF2B5EF4-FFF2-40B4-BE49-F238E27FC236}">
                <a16:creationId xmlns:a16="http://schemas.microsoft.com/office/drawing/2014/main" id="{DFE20128-59AC-407E-8E60-BC4DEFF48B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7400" y="2302564"/>
            <a:ext cx="10822688" cy="6085860"/>
          </a:xfrm>
          <a:prstGeom prst="rect">
            <a:avLst/>
          </a:prstGeom>
        </p:spPr>
      </p:pic>
      <p:sp>
        <p:nvSpPr>
          <p:cNvPr id="26" name="object 14">
            <a:extLst>
              <a:ext uri="{FF2B5EF4-FFF2-40B4-BE49-F238E27FC236}">
                <a16:creationId xmlns:a16="http://schemas.microsoft.com/office/drawing/2014/main" id="{697C4351-5585-450C-AFDA-4834F25CA6F1}"/>
              </a:ext>
            </a:extLst>
          </p:cNvPr>
          <p:cNvSpPr txBox="1">
            <a:spLocks/>
          </p:cNvSpPr>
          <p:nvPr/>
        </p:nvSpPr>
        <p:spPr>
          <a:xfrm>
            <a:off x="1000517" y="471574"/>
            <a:ext cx="14254967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 defTabSz="914377" rtl="0">
              <a:spcBef>
                <a:spcPts val="115"/>
              </a:spcBef>
            </a:pPr>
            <a:r>
              <a:rPr lang="fr-FR" sz="4000" b="1">
                <a:solidFill>
                  <a:srgbClr val="2C3176"/>
                </a:solidFill>
                <a:latin typeface="Marianne" charset="0"/>
                <a:ea typeface="Marianne" charset="0"/>
                <a:cs typeface="Marianne" charset="0"/>
              </a:rPr>
              <a:t>3. Mode d’emploi - Evaluation des leviers</a:t>
            </a:r>
            <a:endParaRPr lang="fr-FR" sz="4000" kern="1200">
              <a:solidFill>
                <a:srgbClr val="2C3176"/>
              </a:solidFill>
              <a:latin typeface="Marianne" panose="020B0604020202020204" charset="0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2BA7206-1045-4CF3-AC45-868F0DE8A173}"/>
              </a:ext>
            </a:extLst>
          </p:cNvPr>
          <p:cNvCxnSpPr>
            <a:cxnSpLocks/>
          </p:cNvCxnSpPr>
          <p:nvPr/>
        </p:nvCxnSpPr>
        <p:spPr>
          <a:xfrm flipH="1">
            <a:off x="2511376" y="4462804"/>
            <a:ext cx="1152128" cy="0"/>
          </a:xfrm>
          <a:prstGeom prst="straightConnector1">
            <a:avLst/>
          </a:prstGeom>
          <a:ln w="38100">
            <a:solidFill>
              <a:srgbClr val="383C7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45084367-9B60-4110-BA90-2A7B002C98E1}"/>
              </a:ext>
            </a:extLst>
          </p:cNvPr>
          <p:cNvSpPr/>
          <p:nvPr/>
        </p:nvSpPr>
        <p:spPr>
          <a:xfrm>
            <a:off x="476751" y="3851925"/>
            <a:ext cx="1957730" cy="1008107"/>
          </a:xfrm>
          <a:prstGeom prst="roundRect">
            <a:avLst/>
          </a:prstGeom>
          <a:solidFill>
            <a:srgbClr val="FFFDF3"/>
          </a:solidFill>
          <a:ln w="12700">
            <a:solidFill>
              <a:srgbClr val="274084"/>
            </a:solidFill>
            <a:prstDash val="solid"/>
          </a:ln>
        </p:spPr>
        <p:txBody>
          <a:bodyPr vert="horz" wrap="square" lIns="91440" tIns="46800" rIns="91440" bIns="45720" rtlCol="0" anchor="ctr" anchorCtr="0">
            <a:noAutofit/>
          </a:bodyPr>
          <a:lstStyle/>
          <a:p>
            <a:pPr algn="ctr"/>
            <a:r>
              <a:rPr lang="fr-FR" sz="1400" b="1" i="1" dirty="0">
                <a:solidFill>
                  <a:schemeClr val="tx1"/>
                </a:solidFill>
                <a:latin typeface="Marianne" panose="020B0604020202020204"/>
              </a:rPr>
              <a:t>Dimension du levier (Achat, Sensibilisation, etc.)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E8CFCD9-754D-43D9-B461-0064AA4DF0B2}"/>
              </a:ext>
            </a:extLst>
          </p:cNvPr>
          <p:cNvCxnSpPr>
            <a:cxnSpLocks/>
          </p:cNvCxnSpPr>
          <p:nvPr/>
        </p:nvCxnSpPr>
        <p:spPr>
          <a:xfrm>
            <a:off x="12664504" y="5542924"/>
            <a:ext cx="1008112" cy="0"/>
          </a:xfrm>
          <a:prstGeom prst="straightConnector1">
            <a:avLst/>
          </a:prstGeom>
          <a:ln w="38100">
            <a:solidFill>
              <a:srgbClr val="383C7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38F0F4B-6BCD-4914-898B-3FD64D60E18E}"/>
              </a:ext>
            </a:extLst>
          </p:cNvPr>
          <p:cNvSpPr/>
          <p:nvPr/>
        </p:nvSpPr>
        <p:spPr>
          <a:xfrm>
            <a:off x="13816632" y="4572000"/>
            <a:ext cx="1944216" cy="1872203"/>
          </a:xfrm>
          <a:prstGeom prst="roundRect">
            <a:avLst/>
          </a:prstGeom>
          <a:solidFill>
            <a:srgbClr val="FFFDF3"/>
          </a:solidFill>
          <a:ln w="12700">
            <a:solidFill>
              <a:srgbClr val="274084"/>
            </a:solidFill>
            <a:prstDash val="solid"/>
          </a:ln>
        </p:spPr>
        <p:txBody>
          <a:bodyPr vert="horz" wrap="square" lIns="91440" tIns="46800" rIns="91440" bIns="45720" rtlCol="0" anchor="ctr" anchorCtr="0">
            <a:noAutofit/>
          </a:bodyPr>
          <a:lstStyle/>
          <a:p>
            <a:pPr algn="ctr"/>
            <a:r>
              <a:rPr lang="fr-FR" sz="1400" b="1" i="1" dirty="0">
                <a:latin typeface="Marianne" panose="020B0604020202020204"/>
              </a:rPr>
              <a:t>Note de 1 à 5 à renseigner dans les colonnes « Valeur » et « Faisabilité » pendant l’atelier</a:t>
            </a:r>
            <a:endParaRPr lang="fr-FR" sz="1400" b="1" i="1" dirty="0">
              <a:solidFill>
                <a:schemeClr val="tx1"/>
              </a:solidFill>
              <a:latin typeface="Marianne" panose="020B0604020202020204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0F88F5D3-3F86-4EDA-A63C-87F3168F10C3}"/>
              </a:ext>
            </a:extLst>
          </p:cNvPr>
          <p:cNvSpPr/>
          <p:nvPr/>
        </p:nvSpPr>
        <p:spPr>
          <a:xfrm>
            <a:off x="9939001" y="1101874"/>
            <a:ext cx="2930726" cy="1462872"/>
          </a:xfrm>
          <a:prstGeom prst="roundRect">
            <a:avLst/>
          </a:prstGeom>
          <a:solidFill>
            <a:srgbClr val="FFFDF3"/>
          </a:solidFill>
          <a:ln w="12700">
            <a:solidFill>
              <a:srgbClr val="274084"/>
            </a:solidFill>
            <a:prstDash val="solid"/>
          </a:ln>
        </p:spPr>
        <p:txBody>
          <a:bodyPr vert="horz" wrap="square" lIns="91440" tIns="46800" rIns="91440" bIns="45720" rtlCol="0" anchor="ctr" anchorCtr="0">
            <a:noAutofit/>
          </a:bodyPr>
          <a:lstStyle/>
          <a:p>
            <a:pPr algn="ctr"/>
            <a:r>
              <a:rPr lang="fr-FR" sz="1400" b="1" i="1" dirty="0">
                <a:latin typeface="Marianne" panose="020B0604020202020204"/>
              </a:rPr>
              <a:t>Priorité (1 à 3) à renseigner avant l’atelier à l’aide du catalogue de levier (indiqué dans la colonne « Niveau de priorité »)</a:t>
            </a:r>
            <a:endParaRPr lang="fr-FR" sz="1400" b="1" i="1" dirty="0">
              <a:solidFill>
                <a:schemeClr val="tx1"/>
              </a:solidFill>
              <a:latin typeface="Marianne" panose="020B0604020202020204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F7F3170-895B-4717-878E-F393B3CD4ABD}"/>
              </a:ext>
            </a:extLst>
          </p:cNvPr>
          <p:cNvCxnSpPr>
            <a:cxnSpLocks/>
          </p:cNvCxnSpPr>
          <p:nvPr/>
        </p:nvCxnSpPr>
        <p:spPr>
          <a:xfrm>
            <a:off x="11404364" y="2662604"/>
            <a:ext cx="0" cy="432048"/>
          </a:xfrm>
          <a:prstGeom prst="straightConnector1">
            <a:avLst/>
          </a:prstGeom>
          <a:ln w="38100">
            <a:solidFill>
              <a:srgbClr val="383C7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7E92282-8C63-4543-89CA-931A0A858837}"/>
              </a:ext>
            </a:extLst>
          </p:cNvPr>
          <p:cNvCxnSpPr>
            <a:cxnSpLocks/>
          </p:cNvCxnSpPr>
          <p:nvPr/>
        </p:nvCxnSpPr>
        <p:spPr>
          <a:xfrm flipH="1">
            <a:off x="2511376" y="5902964"/>
            <a:ext cx="2376264" cy="0"/>
          </a:xfrm>
          <a:prstGeom prst="straightConnector1">
            <a:avLst/>
          </a:prstGeom>
          <a:ln w="38100">
            <a:solidFill>
              <a:srgbClr val="383C7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BAEF4694-43A6-4F6F-8478-A742D464D0E8}"/>
              </a:ext>
            </a:extLst>
          </p:cNvPr>
          <p:cNvSpPr/>
          <p:nvPr/>
        </p:nvSpPr>
        <p:spPr>
          <a:xfrm>
            <a:off x="476751" y="5470916"/>
            <a:ext cx="1957730" cy="771792"/>
          </a:xfrm>
          <a:prstGeom prst="roundRect">
            <a:avLst/>
          </a:prstGeom>
          <a:solidFill>
            <a:srgbClr val="FFFDF3"/>
          </a:solidFill>
          <a:ln w="12700">
            <a:solidFill>
              <a:srgbClr val="274084"/>
            </a:solidFill>
            <a:prstDash val="solid"/>
          </a:ln>
        </p:spPr>
        <p:txBody>
          <a:bodyPr vert="horz" wrap="square" lIns="91440" tIns="46800" rIns="91440" bIns="45720" rtlCol="0" anchor="ctr" anchorCtr="0">
            <a:noAutofit/>
          </a:bodyPr>
          <a:lstStyle/>
          <a:p>
            <a:pPr algn="ctr"/>
            <a:r>
              <a:rPr lang="fr-FR" sz="1400" b="1" i="1">
                <a:solidFill>
                  <a:schemeClr val="tx1"/>
                </a:solidFill>
                <a:latin typeface="Marianne" panose="020B0604020202020204"/>
              </a:rPr>
              <a:t>Nom du levier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E3D134C-7A17-46B1-9CA0-1197ABD05A01}"/>
              </a:ext>
            </a:extLst>
          </p:cNvPr>
          <p:cNvCxnSpPr>
            <a:cxnSpLocks/>
          </p:cNvCxnSpPr>
          <p:nvPr/>
        </p:nvCxnSpPr>
        <p:spPr>
          <a:xfrm flipH="1">
            <a:off x="2511376" y="7271116"/>
            <a:ext cx="648072" cy="0"/>
          </a:xfrm>
          <a:prstGeom prst="straightConnector1">
            <a:avLst/>
          </a:prstGeom>
          <a:ln w="38100">
            <a:solidFill>
              <a:srgbClr val="383C7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9AB6953D-6489-4D9B-8EA3-C537BB88C85E}"/>
              </a:ext>
            </a:extLst>
          </p:cNvPr>
          <p:cNvSpPr/>
          <p:nvPr/>
        </p:nvSpPr>
        <p:spPr>
          <a:xfrm>
            <a:off x="476751" y="6603475"/>
            <a:ext cx="1957730" cy="1496916"/>
          </a:xfrm>
          <a:prstGeom prst="roundRect">
            <a:avLst/>
          </a:prstGeom>
          <a:solidFill>
            <a:srgbClr val="FFFDF3"/>
          </a:solidFill>
          <a:ln w="12700">
            <a:solidFill>
              <a:srgbClr val="274084"/>
            </a:solidFill>
            <a:prstDash val="solid"/>
          </a:ln>
        </p:spPr>
        <p:txBody>
          <a:bodyPr vert="horz" wrap="square" lIns="91440" tIns="46800" rIns="91440" bIns="45720" rtlCol="0" anchor="ctr" anchorCtr="0">
            <a:noAutofit/>
          </a:bodyPr>
          <a:lstStyle/>
          <a:p>
            <a:pPr algn="ctr"/>
            <a:r>
              <a:rPr lang="fr-FR" sz="1400" b="1" i="1" dirty="0">
                <a:solidFill>
                  <a:schemeClr val="tx1"/>
                </a:solidFill>
                <a:latin typeface="Marianne" panose="020B0604020202020204"/>
              </a:rPr>
              <a:t>Numéro du levier qui sera </a:t>
            </a:r>
            <a:r>
              <a:rPr lang="fr-FR" sz="1400" b="1" i="1" dirty="0">
                <a:latin typeface="Marianne" panose="020B0604020202020204"/>
              </a:rPr>
              <a:t>repris</a:t>
            </a:r>
            <a:r>
              <a:rPr lang="fr-FR" sz="1400" b="1" i="1" dirty="0">
                <a:solidFill>
                  <a:schemeClr val="tx1"/>
                </a:solidFill>
                <a:latin typeface="Marianne" panose="020B0604020202020204"/>
              </a:rPr>
              <a:t> pour le positionnement des leviers dans la matrice Valeur / Faisabilité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EE2BA4F-256D-4288-8EF9-D568208076AB}"/>
              </a:ext>
            </a:extLst>
          </p:cNvPr>
          <p:cNvSpPr/>
          <p:nvPr/>
        </p:nvSpPr>
        <p:spPr>
          <a:xfrm>
            <a:off x="13312576" y="395536"/>
            <a:ext cx="2520280" cy="1152128"/>
          </a:xfrm>
          <a:prstGeom prst="roundRect">
            <a:avLst/>
          </a:prstGeom>
          <a:solidFill>
            <a:srgbClr val="FFFDF3"/>
          </a:solidFill>
          <a:ln w="12700">
            <a:solidFill>
              <a:srgbClr val="274084"/>
            </a:solidFill>
            <a:prstDash val="solid"/>
          </a:ln>
        </p:spPr>
        <p:txBody>
          <a:bodyPr vert="horz" wrap="square" lIns="91440" tIns="46800" rIns="91440" bIns="45720" rtlCol="0" anchor="ctr" anchorCtr="0">
            <a:noAutofit/>
          </a:bodyPr>
          <a:lstStyle/>
          <a:p>
            <a:pPr algn="ctr"/>
            <a:r>
              <a:rPr lang="fr-FR" sz="1400" b="1" i="1">
                <a:solidFill>
                  <a:schemeClr val="tx1"/>
                </a:solidFill>
                <a:latin typeface="Marianne" panose="020B0604020202020204"/>
              </a:rPr>
              <a:t>Tableau à remplir (slide suivante) en séance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B22424E8-C67A-0E2D-C5BA-A9098CA533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56" y="251520"/>
            <a:ext cx="2286000" cy="83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167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phic 119" descr="Diamond">
            <a:extLst>
              <a:ext uri="{FF2B5EF4-FFF2-40B4-BE49-F238E27FC236}">
                <a16:creationId xmlns:a16="http://schemas.microsoft.com/office/drawing/2014/main" id="{D0B29BDC-F581-4849-AF68-A2BD0369F7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916771" y="1287918"/>
            <a:ext cx="562630" cy="562628"/>
          </a:xfrm>
          <a:prstGeom prst="rect">
            <a:avLst/>
          </a:prstGeom>
        </p:spPr>
      </p:pic>
      <p:pic>
        <p:nvPicPr>
          <p:cNvPr id="20" name="Graphic 19" descr="Puzzle pieces with solid fill">
            <a:extLst>
              <a:ext uri="{FF2B5EF4-FFF2-40B4-BE49-F238E27FC236}">
                <a16:creationId xmlns:a16="http://schemas.microsoft.com/office/drawing/2014/main" id="{C537D374-1DC9-483E-BEA2-2409773508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068914" y="1287778"/>
            <a:ext cx="562909" cy="562909"/>
          </a:xfrm>
          <a:prstGeom prst="rect">
            <a:avLst/>
          </a:prstGeom>
        </p:spPr>
      </p:pic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041B60D8-CF66-424D-864F-20E2F2AAF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440925"/>
              </p:ext>
            </p:extLst>
          </p:nvPr>
        </p:nvGraphicFramePr>
        <p:xfrm>
          <a:off x="639168" y="1811280"/>
          <a:ext cx="15337707" cy="600108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01654">
                  <a:extLst>
                    <a:ext uri="{9D8B030D-6E8A-4147-A177-3AD203B41FA5}">
                      <a16:colId xmlns:a16="http://schemas.microsoft.com/office/drawing/2014/main" val="867557999"/>
                    </a:ext>
                  </a:extLst>
                </a:gridCol>
                <a:gridCol w="1736880">
                  <a:extLst>
                    <a:ext uri="{9D8B030D-6E8A-4147-A177-3AD203B41FA5}">
                      <a16:colId xmlns:a16="http://schemas.microsoft.com/office/drawing/2014/main" val="237817695"/>
                    </a:ext>
                  </a:extLst>
                </a:gridCol>
                <a:gridCol w="8822706">
                  <a:extLst>
                    <a:ext uri="{9D8B030D-6E8A-4147-A177-3AD203B41FA5}">
                      <a16:colId xmlns:a16="http://schemas.microsoft.com/office/drawing/2014/main" val="2491287026"/>
                    </a:ext>
                  </a:extLst>
                </a:gridCol>
                <a:gridCol w="657424">
                  <a:extLst>
                    <a:ext uri="{9D8B030D-6E8A-4147-A177-3AD203B41FA5}">
                      <a16:colId xmlns:a16="http://schemas.microsoft.com/office/drawing/2014/main" val="2431765827"/>
                    </a:ext>
                  </a:extLst>
                </a:gridCol>
                <a:gridCol w="1195146">
                  <a:extLst>
                    <a:ext uri="{9D8B030D-6E8A-4147-A177-3AD203B41FA5}">
                      <a16:colId xmlns:a16="http://schemas.microsoft.com/office/drawing/2014/main" val="21970228"/>
                    </a:ext>
                  </a:extLst>
                </a:gridCol>
                <a:gridCol w="1128749">
                  <a:extLst>
                    <a:ext uri="{9D8B030D-6E8A-4147-A177-3AD203B41FA5}">
                      <a16:colId xmlns:a16="http://schemas.microsoft.com/office/drawing/2014/main" val="2066808863"/>
                    </a:ext>
                  </a:extLst>
                </a:gridCol>
                <a:gridCol w="1195148">
                  <a:extLst>
                    <a:ext uri="{9D8B030D-6E8A-4147-A177-3AD203B41FA5}">
                      <a16:colId xmlns:a16="http://schemas.microsoft.com/office/drawing/2014/main" val="3296821362"/>
                    </a:ext>
                  </a:extLst>
                </a:gridCol>
              </a:tblGrid>
              <a:tr h="545553">
                <a:tc>
                  <a:txBody>
                    <a:bodyPr/>
                    <a:lstStyle/>
                    <a:p>
                      <a:pPr algn="ctr"/>
                      <a:r>
                        <a:rPr lang="fr-FR">
                          <a:solidFill>
                            <a:srgbClr val="06806C"/>
                          </a:solidFill>
                          <a:latin typeface="Marianne" panose="020B0604020202020204"/>
                        </a:rPr>
                        <a:t>N°</a:t>
                      </a:r>
                    </a:p>
                  </a:txBody>
                  <a:tcPr anchor="ctr">
                    <a:lnB w="57150" cap="flat" cmpd="sng" algn="ctr">
                      <a:solidFill>
                        <a:srgbClr val="0680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>
                          <a:solidFill>
                            <a:srgbClr val="06806C"/>
                          </a:solidFill>
                        </a:rPr>
                        <a:t>Dimension</a:t>
                      </a:r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B w="57150" cap="flat" cmpd="sng" algn="ctr">
                      <a:solidFill>
                        <a:srgbClr val="0680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>
                          <a:solidFill>
                            <a:srgbClr val="06806C"/>
                          </a:solidFill>
                        </a:rPr>
                        <a:t>Levier</a:t>
                      </a:r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R w="12700" cmpd="sng">
                      <a:noFill/>
                    </a:lnR>
                    <a:lnB w="57150" cap="flat" cmpd="sng" algn="ctr">
                      <a:solidFill>
                        <a:srgbClr val="0680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1" kern="0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>
                          <a:solidFill>
                            <a:srgbClr val="06806C"/>
                          </a:solidFill>
                          <a:latin typeface="+mn-lt"/>
                          <a:ea typeface="+mn-ea"/>
                          <a:cs typeface="+mn-cs"/>
                        </a:rPr>
                        <a:t>Priorité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680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>
                          <a:solidFill>
                            <a:srgbClr val="06806C"/>
                          </a:solidFill>
                          <a:latin typeface="+mn-lt"/>
                          <a:ea typeface="+mn-ea"/>
                          <a:cs typeface="+mn-cs"/>
                        </a:rPr>
                        <a:t>Valeur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680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>
                          <a:solidFill>
                            <a:srgbClr val="06806C"/>
                          </a:solidFill>
                          <a:latin typeface="+mn-lt"/>
                          <a:ea typeface="+mn-ea"/>
                          <a:cs typeface="+mn-cs"/>
                        </a:rPr>
                        <a:t>Faisabilité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680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8522964"/>
                  </a:ext>
                </a:extLst>
              </a:tr>
              <a:tr h="545553"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rgbClr val="06806C"/>
                          </a:solidFill>
                          <a:latin typeface="Marianne" panose="020B0604020202020204"/>
                        </a:rPr>
                        <a:t>1</a:t>
                      </a:r>
                    </a:p>
                  </a:txBody>
                  <a:tcPr anchor="ctr">
                    <a:lnT w="57150" cap="flat" cmpd="sng" algn="ctr">
                      <a:solidFill>
                        <a:srgbClr val="0680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rgbClr val="06806C"/>
                        </a:solidFill>
                        <a:highlight>
                          <a:srgbClr val="FFFF00"/>
                        </a:highlight>
                        <a:latin typeface="Marianne" panose="020B0604020202020204"/>
                      </a:endParaRPr>
                    </a:p>
                  </a:txBody>
                  <a:tcPr anchor="ctr">
                    <a:lnT w="57150" cap="flat" cmpd="sng" algn="ctr">
                      <a:solidFill>
                        <a:srgbClr val="0680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rgbClr val="06806C"/>
                        </a:solidFill>
                        <a:highlight>
                          <a:srgbClr val="FFFF00"/>
                        </a:highlight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680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highlight>
                          <a:srgbClr val="FFFF00"/>
                        </a:highlight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highlight>
                          <a:srgbClr val="FFFF00"/>
                        </a:highlight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680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highlight>
                          <a:srgbClr val="FFFF00"/>
                        </a:highlight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680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highlight>
                          <a:srgbClr val="FFFF00"/>
                        </a:highlight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680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02026"/>
                  </a:ext>
                </a:extLst>
              </a:tr>
              <a:tr h="545553"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rgbClr val="06806C"/>
                          </a:solidFill>
                          <a:latin typeface="Marianne" panose="020B0604020202020204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47370"/>
                  </a:ext>
                </a:extLst>
              </a:tr>
              <a:tr h="545553"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rgbClr val="06806C"/>
                          </a:solidFill>
                          <a:latin typeface="Marianne" panose="020B0604020202020204"/>
                        </a:rPr>
                        <a:t>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888210"/>
                  </a:ext>
                </a:extLst>
              </a:tr>
              <a:tr h="545553"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rgbClr val="06806C"/>
                          </a:solidFill>
                          <a:latin typeface="Marianne" panose="020B0604020202020204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300941"/>
                  </a:ext>
                </a:extLst>
              </a:tr>
              <a:tr h="545553"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rgbClr val="06806C"/>
                          </a:solidFill>
                          <a:latin typeface="Marianne" panose="020B0604020202020204"/>
                        </a:rPr>
                        <a:t>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490771"/>
                  </a:ext>
                </a:extLst>
              </a:tr>
              <a:tr h="545553"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rgbClr val="06806C"/>
                          </a:solidFill>
                          <a:latin typeface="Marianne" panose="020B0604020202020204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785034"/>
                  </a:ext>
                </a:extLst>
              </a:tr>
              <a:tr h="545553"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rgbClr val="06806C"/>
                          </a:solidFill>
                          <a:latin typeface="Marianne" panose="020B0604020202020204"/>
                        </a:rPr>
                        <a:t>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164247"/>
                  </a:ext>
                </a:extLst>
              </a:tr>
              <a:tr h="545553"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rgbClr val="06806C"/>
                          </a:solidFill>
                          <a:latin typeface="Marianne" panose="020B0604020202020204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929708"/>
                  </a:ext>
                </a:extLst>
              </a:tr>
              <a:tr h="545553"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rgbClr val="06806C"/>
                          </a:solidFill>
                          <a:latin typeface="Marianne" panose="020B0604020202020204"/>
                        </a:rPr>
                        <a:t>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231313"/>
                  </a:ext>
                </a:extLst>
              </a:tr>
              <a:tr h="545553"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rgbClr val="06806C"/>
                          </a:solidFill>
                          <a:latin typeface="Marianne" panose="020B0604020202020204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marR="360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06806C"/>
                        </a:solidFill>
                        <a:latin typeface="Marianne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162755"/>
                  </a:ext>
                </a:extLst>
              </a:tr>
            </a:tbl>
          </a:graphicData>
        </a:graphic>
      </p:graphicFrame>
      <p:sp>
        <p:nvSpPr>
          <p:cNvPr id="26" name="object 14">
            <a:extLst>
              <a:ext uri="{FF2B5EF4-FFF2-40B4-BE49-F238E27FC236}">
                <a16:creationId xmlns:a16="http://schemas.microsoft.com/office/drawing/2014/main" id="{697C4351-5585-450C-AFDA-4834F25CA6F1}"/>
              </a:ext>
            </a:extLst>
          </p:cNvPr>
          <p:cNvSpPr txBox="1">
            <a:spLocks/>
          </p:cNvSpPr>
          <p:nvPr/>
        </p:nvSpPr>
        <p:spPr>
          <a:xfrm>
            <a:off x="1000517" y="471574"/>
            <a:ext cx="14254967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 defTabSz="914377" rtl="0">
              <a:spcBef>
                <a:spcPts val="115"/>
              </a:spcBef>
            </a:pPr>
            <a:r>
              <a:rPr lang="fr-FR" sz="4000" b="1">
                <a:solidFill>
                  <a:srgbClr val="2C3176"/>
                </a:solidFill>
                <a:latin typeface="Marianne" charset="0"/>
                <a:ea typeface="Marianne" charset="0"/>
                <a:cs typeface="Marianne" charset="0"/>
              </a:rPr>
              <a:t>3. Evaluation des leviers</a:t>
            </a:r>
            <a:endParaRPr lang="fr-FR" sz="4000" kern="1200">
              <a:solidFill>
                <a:srgbClr val="2C3176"/>
              </a:solidFill>
              <a:latin typeface="Marianne" panose="020B060402020202020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CA5D182-DED7-443F-B188-F4EE40F21610}"/>
              </a:ext>
            </a:extLst>
          </p:cNvPr>
          <p:cNvSpPr txBox="1">
            <a:spLocks/>
          </p:cNvSpPr>
          <p:nvPr/>
        </p:nvSpPr>
        <p:spPr>
          <a:xfrm>
            <a:off x="2151336" y="8028384"/>
            <a:ext cx="12745416" cy="792088"/>
          </a:xfrm>
          <a:prstGeom prst="roundRect">
            <a:avLst/>
          </a:prstGeom>
          <a:solidFill>
            <a:srgbClr val="FFFDF3"/>
          </a:solidFill>
          <a:ln w="12700">
            <a:solidFill>
              <a:srgbClr val="274084"/>
            </a:solidFill>
            <a:prstDash val="dashDot"/>
          </a:ln>
        </p:spPr>
        <p:txBody>
          <a:bodyPr vert="horz" wrap="square" lIns="91440" tIns="46800" rIns="91440" bIns="45720" rtlCol="0" anchor="ctr" anchorCtr="0">
            <a:noAutofit/>
          </a:bodyPr>
          <a:lstStyle/>
          <a:p>
            <a:pPr algn="ctr"/>
            <a:r>
              <a:rPr lang="fr-FR" b="1" i="1" dirty="0">
                <a:latin typeface="Marianne" panose="020B0604020202020204"/>
              </a:rPr>
              <a:t>Une ou plusieurs pages supplémentaires peuvent être ajoutées en fonction du nombre de leviers présélectionnés par la collectivité</a:t>
            </a:r>
          </a:p>
        </p:txBody>
      </p:sp>
      <p:pic>
        <p:nvPicPr>
          <p:cNvPr id="4" name="Graphic 3" descr="Priorities with solid fill">
            <a:extLst>
              <a:ext uri="{FF2B5EF4-FFF2-40B4-BE49-F238E27FC236}">
                <a16:creationId xmlns:a16="http://schemas.microsoft.com/office/drawing/2014/main" id="{85192CD3-EE88-48CC-AEA0-8AD66AE6D12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2764658" y="1287778"/>
            <a:ext cx="562909" cy="562909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11DBB6CE-F584-3658-E9D0-0CEBD807C29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56" y="251520"/>
            <a:ext cx="2286000" cy="83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009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E9748AB-6784-1EDF-AAE8-11A478D807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5708" y="2339752"/>
            <a:ext cx="10328876" cy="5040560"/>
          </a:xfrm>
          <a:prstGeom prst="rect">
            <a:avLst/>
          </a:prstGeom>
        </p:spPr>
      </p:pic>
      <p:sp>
        <p:nvSpPr>
          <p:cNvPr id="26" name="object 14">
            <a:extLst>
              <a:ext uri="{FF2B5EF4-FFF2-40B4-BE49-F238E27FC236}">
                <a16:creationId xmlns:a16="http://schemas.microsoft.com/office/drawing/2014/main" id="{697C4351-5585-450C-AFDA-4834F25CA6F1}"/>
              </a:ext>
            </a:extLst>
          </p:cNvPr>
          <p:cNvSpPr txBox="1">
            <a:spLocks/>
          </p:cNvSpPr>
          <p:nvPr/>
        </p:nvSpPr>
        <p:spPr>
          <a:xfrm>
            <a:off x="1000517" y="471574"/>
            <a:ext cx="14254967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 defTabSz="914377" rtl="0">
              <a:spcBef>
                <a:spcPts val="115"/>
              </a:spcBef>
            </a:pPr>
            <a:r>
              <a:rPr lang="fr-FR" sz="4000" b="1" dirty="0">
                <a:solidFill>
                  <a:srgbClr val="2C3176"/>
                </a:solidFill>
                <a:latin typeface="Marianne" charset="0"/>
                <a:ea typeface="Marianne" charset="0"/>
                <a:cs typeface="Marianne" charset="0"/>
              </a:rPr>
              <a:t>3. Mode d’emploi - Priorisation des leviers</a:t>
            </a:r>
            <a:endParaRPr lang="fr-FR" sz="4000" kern="1200" dirty="0">
              <a:solidFill>
                <a:srgbClr val="2C3176"/>
              </a:solidFill>
              <a:latin typeface="Marianne" panose="020B0604020202020204" charset="0"/>
            </a:endParaRPr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4DE111F9-ACC3-4779-BD9A-7877467BAC83}"/>
              </a:ext>
            </a:extLst>
          </p:cNvPr>
          <p:cNvSpPr/>
          <p:nvPr/>
        </p:nvSpPr>
        <p:spPr>
          <a:xfrm>
            <a:off x="11293140" y="4914632"/>
            <a:ext cx="1968080" cy="1330960"/>
          </a:xfrm>
          <a:prstGeom prst="roundRect">
            <a:avLst/>
          </a:prstGeom>
          <a:solidFill>
            <a:srgbClr val="FFFDF3"/>
          </a:solidFill>
          <a:ln w="12700">
            <a:solidFill>
              <a:srgbClr val="274084"/>
            </a:solidFill>
            <a:prstDash val="solid"/>
          </a:ln>
        </p:spPr>
        <p:txBody>
          <a:bodyPr vert="horz" wrap="square" lIns="91440" tIns="46800" rIns="91440" bIns="45720" rtlCol="0" anchor="ctr" anchorCtr="0">
            <a:noAutofit/>
          </a:bodyPr>
          <a:lstStyle/>
          <a:p>
            <a:pPr algn="ctr"/>
            <a:r>
              <a:rPr lang="fr-FR" sz="1200" b="1" i="1" dirty="0">
                <a:solidFill>
                  <a:schemeClr val="tx1"/>
                </a:solidFill>
                <a:latin typeface="Marianne" panose="020B0604020202020204"/>
              </a:rPr>
              <a:t>Positionnement des leviers selon les notes de « Valeur » « Faisabilité » renseignées dans la page précédente</a:t>
            </a: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12F50809-A359-4534-A1C2-C457B236CF5E}"/>
              </a:ext>
            </a:extLst>
          </p:cNvPr>
          <p:cNvCxnSpPr>
            <a:cxnSpLocks/>
          </p:cNvCxnSpPr>
          <p:nvPr/>
        </p:nvCxnSpPr>
        <p:spPr>
          <a:xfrm>
            <a:off x="10216232" y="5580112"/>
            <a:ext cx="1008112" cy="0"/>
          </a:xfrm>
          <a:prstGeom prst="straightConnector1">
            <a:avLst/>
          </a:prstGeom>
          <a:ln w="38100">
            <a:solidFill>
              <a:srgbClr val="383C7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4BD45639-AF6B-4E3A-A821-9DC19CEAEA82}"/>
              </a:ext>
            </a:extLst>
          </p:cNvPr>
          <p:cNvCxnSpPr>
            <a:cxnSpLocks/>
          </p:cNvCxnSpPr>
          <p:nvPr/>
        </p:nvCxnSpPr>
        <p:spPr>
          <a:xfrm flipH="1">
            <a:off x="4855908" y="6804248"/>
            <a:ext cx="1224136" cy="0"/>
          </a:xfrm>
          <a:prstGeom prst="straightConnector1">
            <a:avLst/>
          </a:prstGeom>
          <a:ln w="38100">
            <a:solidFill>
              <a:srgbClr val="383C7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EF1FE309-FB96-4D4D-84B9-A1656ADD649C}"/>
              </a:ext>
            </a:extLst>
          </p:cNvPr>
          <p:cNvSpPr/>
          <p:nvPr/>
        </p:nvSpPr>
        <p:spPr>
          <a:xfrm>
            <a:off x="2799105" y="6588224"/>
            <a:ext cx="1964470" cy="439988"/>
          </a:xfrm>
          <a:prstGeom prst="roundRect">
            <a:avLst/>
          </a:prstGeom>
          <a:solidFill>
            <a:srgbClr val="FFFDF3"/>
          </a:solidFill>
          <a:ln w="12700">
            <a:solidFill>
              <a:srgbClr val="274084"/>
            </a:solidFill>
            <a:prstDash val="solid"/>
          </a:ln>
        </p:spPr>
        <p:txBody>
          <a:bodyPr vert="horz" wrap="square" lIns="91440" tIns="46800" rIns="91440" bIns="45720" rtlCol="0" anchor="ctr" anchorCtr="0">
            <a:noAutofit/>
          </a:bodyPr>
          <a:lstStyle/>
          <a:p>
            <a:pPr algn="ctr"/>
            <a:r>
              <a:rPr lang="fr-FR" sz="1400" b="1" i="1" dirty="0">
                <a:solidFill>
                  <a:schemeClr val="tx1"/>
                </a:solidFill>
                <a:latin typeface="Marianne" panose="020B0604020202020204"/>
              </a:rPr>
              <a:t>Echelle de note 1 à 5</a:t>
            </a:r>
          </a:p>
        </p:txBody>
      </p: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9D2E0325-F877-4542-9989-E3C8DB7858D9}"/>
              </a:ext>
            </a:extLst>
          </p:cNvPr>
          <p:cNvSpPr/>
          <p:nvPr/>
        </p:nvSpPr>
        <p:spPr>
          <a:xfrm>
            <a:off x="13384584" y="460673"/>
            <a:ext cx="2520280" cy="1152128"/>
          </a:xfrm>
          <a:prstGeom prst="roundRect">
            <a:avLst/>
          </a:prstGeom>
          <a:solidFill>
            <a:srgbClr val="FFFDF3"/>
          </a:solidFill>
          <a:ln w="12700">
            <a:solidFill>
              <a:srgbClr val="274084"/>
            </a:solidFill>
            <a:prstDash val="solid"/>
          </a:ln>
        </p:spPr>
        <p:txBody>
          <a:bodyPr vert="horz" wrap="square" lIns="91440" tIns="46800" rIns="91440" bIns="45720" rtlCol="0" anchor="ctr" anchorCtr="0">
            <a:noAutofit/>
          </a:bodyPr>
          <a:lstStyle/>
          <a:p>
            <a:pPr algn="ctr"/>
            <a:r>
              <a:rPr lang="fr-FR" sz="1400" b="1" i="1" dirty="0">
                <a:solidFill>
                  <a:schemeClr val="tx1"/>
                </a:solidFill>
                <a:latin typeface="Marianne" panose="020B0604020202020204"/>
              </a:rPr>
              <a:t>Matrice à remplir (slide suivante) en séance ou post atelier en fonction du temps restant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075A72A-0843-09DD-3B9D-D15C8C4982DA}"/>
              </a:ext>
            </a:extLst>
          </p:cNvPr>
          <p:cNvCxnSpPr>
            <a:cxnSpLocks/>
          </p:cNvCxnSpPr>
          <p:nvPr/>
        </p:nvCxnSpPr>
        <p:spPr>
          <a:xfrm flipH="1">
            <a:off x="2672695" y="3508244"/>
            <a:ext cx="486753" cy="0"/>
          </a:xfrm>
          <a:prstGeom prst="straightConnector1">
            <a:avLst/>
          </a:prstGeom>
          <a:ln w="38100">
            <a:solidFill>
              <a:srgbClr val="383C7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62B9CE1-4826-34CF-6D43-87396B0843F8}"/>
              </a:ext>
            </a:extLst>
          </p:cNvPr>
          <p:cNvSpPr/>
          <p:nvPr/>
        </p:nvSpPr>
        <p:spPr>
          <a:xfrm>
            <a:off x="639168" y="3059832"/>
            <a:ext cx="1964470" cy="896823"/>
          </a:xfrm>
          <a:prstGeom prst="roundRect">
            <a:avLst/>
          </a:prstGeom>
          <a:solidFill>
            <a:srgbClr val="FFFDF3"/>
          </a:solidFill>
          <a:ln w="12700">
            <a:solidFill>
              <a:srgbClr val="274084"/>
            </a:solidFill>
            <a:prstDash val="solid"/>
          </a:ln>
        </p:spPr>
        <p:txBody>
          <a:bodyPr vert="horz" wrap="square" lIns="91440" tIns="46800" rIns="91440" bIns="45720" rtlCol="0" anchor="ctr" anchorCtr="0">
            <a:noAutofit/>
          </a:bodyPr>
          <a:lstStyle/>
          <a:p>
            <a:pPr algn="ctr"/>
            <a:r>
              <a:rPr lang="fr-FR" sz="1400" b="1" i="1" dirty="0">
                <a:latin typeface="Marianne" panose="020B0604020202020204"/>
              </a:rPr>
              <a:t>Rappel du nom et de la numérotation des leviers à prioriser </a:t>
            </a:r>
            <a:endParaRPr lang="fr-FR" sz="1400" b="1" i="1" dirty="0">
              <a:solidFill>
                <a:schemeClr val="tx1"/>
              </a:solidFill>
              <a:latin typeface="Marianne" panose="020B0604020202020204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6F0A71E-C861-A842-4DA6-96790E8E9296}"/>
              </a:ext>
            </a:extLst>
          </p:cNvPr>
          <p:cNvCxnSpPr>
            <a:cxnSpLocks/>
          </p:cNvCxnSpPr>
          <p:nvPr/>
        </p:nvCxnSpPr>
        <p:spPr>
          <a:xfrm>
            <a:off x="13117761" y="3491880"/>
            <a:ext cx="533646" cy="0"/>
          </a:xfrm>
          <a:prstGeom prst="straightConnector1">
            <a:avLst/>
          </a:prstGeom>
          <a:ln w="38100">
            <a:solidFill>
              <a:srgbClr val="383C7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222C564-A024-E5E2-20BD-A76D94E871F5}"/>
              </a:ext>
            </a:extLst>
          </p:cNvPr>
          <p:cNvSpPr/>
          <p:nvPr/>
        </p:nvSpPr>
        <p:spPr>
          <a:xfrm>
            <a:off x="13744624" y="2969782"/>
            <a:ext cx="1964470" cy="1044195"/>
          </a:xfrm>
          <a:prstGeom prst="roundRect">
            <a:avLst/>
          </a:prstGeom>
          <a:solidFill>
            <a:srgbClr val="FFFDF3"/>
          </a:solidFill>
          <a:ln w="12700">
            <a:solidFill>
              <a:srgbClr val="274084"/>
            </a:solidFill>
            <a:prstDash val="solid"/>
          </a:ln>
        </p:spPr>
        <p:txBody>
          <a:bodyPr vert="horz" wrap="square" lIns="91440" tIns="46800" rIns="91440" bIns="45720" rtlCol="0" anchor="ctr" anchorCtr="0">
            <a:noAutofit/>
          </a:bodyPr>
          <a:lstStyle/>
          <a:p>
            <a:pPr algn="ctr"/>
            <a:r>
              <a:rPr lang="fr-FR" sz="1400" b="1" i="1" dirty="0">
                <a:solidFill>
                  <a:schemeClr val="tx1"/>
                </a:solidFill>
                <a:latin typeface="Marianne" panose="020B0604020202020204"/>
              </a:rPr>
              <a:t>Numéros associ</a:t>
            </a:r>
            <a:r>
              <a:rPr lang="fr-FR" sz="1400" b="1" i="1" dirty="0">
                <a:latin typeface="Marianne" panose="020B0604020202020204"/>
              </a:rPr>
              <a:t>és aux leviers à positionner sur la matrice au fur et à mesure de l’atelier</a:t>
            </a:r>
            <a:endParaRPr lang="fr-FR" sz="1400" b="1" i="1" dirty="0">
              <a:solidFill>
                <a:schemeClr val="tx1"/>
              </a:solidFill>
              <a:latin typeface="Marianne" panose="020B0604020202020204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047D5535-4C7B-37C0-7B76-5F3110CAACC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56" y="251520"/>
            <a:ext cx="2286000" cy="83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825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0a858bc-b19d-4d92-a6f0-3eb7f146635e">
      <Terms xmlns="http://schemas.microsoft.com/office/infopath/2007/PartnerControls"/>
    </lcf76f155ced4ddcb4097134ff3c332f>
    <TaxCatchAll xmlns="b4304807-af67-4394-b1cc-13a8c181bc53" xsi:nil="true"/>
    <SharedWithUsers xmlns="b4304807-af67-4394-b1cc-13a8c181bc53">
      <UserInfo>
        <DisplayName>BOUVIER, Maelle</DisplayName>
        <AccountId>9</AccountId>
        <AccountType/>
      </UserInfo>
      <UserInfo>
        <DisplayName>FENG, Yucen</DisplayName>
        <AccountId>22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ABF071EC5FD74EA0222A382BA34C08" ma:contentTypeVersion="12" ma:contentTypeDescription="Create a new document." ma:contentTypeScope="" ma:versionID="6437b9147eb140727f6f4fa3f7f293d0">
  <xsd:schema xmlns:xsd="http://www.w3.org/2001/XMLSchema" xmlns:xs="http://www.w3.org/2001/XMLSchema" xmlns:p="http://schemas.microsoft.com/office/2006/metadata/properties" xmlns:ns2="70a858bc-b19d-4d92-a6f0-3eb7f146635e" xmlns:ns3="b4304807-af67-4394-b1cc-13a8c181bc53" targetNamespace="http://schemas.microsoft.com/office/2006/metadata/properties" ma:root="true" ma:fieldsID="6c16b85eed8d78a614b2263c024838c3" ns2:_="" ns3:_="">
    <xsd:import namespace="70a858bc-b19d-4d92-a6f0-3eb7f146635e"/>
    <xsd:import namespace="b4304807-af67-4394-b1cc-13a8c181bc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a858bc-b19d-4d92-a6f0-3eb7f14663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3623ea3-be23-4189-a25b-bcadb097ef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304807-af67-4394-b1cc-13a8c181bc5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dcde11a9-839a-425a-afe4-dde1e3626ca3}" ma:internalName="TaxCatchAll" ma:showField="CatchAllData" ma:web="b4304807-af67-4394-b1cc-13a8c181bc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15FE61A-E169-45AB-9C91-45045551FEA8}">
  <ds:schemaRefs>
    <ds:schemaRef ds:uri="http://schemas.microsoft.com/office/2006/documentManagement/types"/>
    <ds:schemaRef ds:uri="70a858bc-b19d-4d92-a6f0-3eb7f146635e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b4304807-af67-4394-b1cc-13a8c181bc53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272B20C-3163-4C2D-80AF-73DEB2D13912}">
  <ds:schemaRefs>
    <ds:schemaRef ds:uri="70a858bc-b19d-4d92-a6f0-3eb7f146635e"/>
    <ds:schemaRef ds:uri="b4304807-af67-4394-b1cc-13a8c181bc5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902D002-7044-4203-B1DD-B3E67234A4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3299</TotalTime>
  <Words>1071</Words>
  <Application>Microsoft Office PowerPoint</Application>
  <PresentationFormat>Personnalisé</PresentationFormat>
  <Paragraphs>217</Paragraphs>
  <Slides>14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4" baseType="lpstr">
      <vt:lpstr>Malgun Gothic Semilight</vt:lpstr>
      <vt:lpstr>Arial</vt:lpstr>
      <vt:lpstr>Calibri</vt:lpstr>
      <vt:lpstr>Marianne</vt:lpstr>
      <vt:lpstr>Marianne ExtraBold</vt:lpstr>
      <vt:lpstr>Ubuntu</vt:lpstr>
      <vt:lpstr>Ubuntu Medium</vt:lpstr>
      <vt:lpstr>Verdana</vt:lpstr>
      <vt:lpstr>Wingdings</vt:lpstr>
      <vt:lpstr>Office Theme</vt:lpstr>
      <vt:lpstr>Présentation PowerPoint</vt:lpstr>
      <vt:lpstr>Présentation PowerPoint</vt:lpstr>
      <vt:lpstr>Atelier de priorisation des leviers</vt:lpstr>
      <vt:lpstr>Agenda</vt:lpstr>
      <vt:lpstr>1. Rappel du planning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présentation PPT ANCT</dc:title>
  <dc:creator>ANCT</dc:creator>
  <cp:lastModifiedBy>GODEFROY Nathan</cp:lastModifiedBy>
  <cp:revision>13</cp:revision>
  <dcterms:created xsi:type="dcterms:W3CDTF">2022-09-01T08:45:33Z</dcterms:created>
  <dcterms:modified xsi:type="dcterms:W3CDTF">2024-03-21T14:00:41Z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2022-09-01T00:00:00Z</vt:filetime>
  </property>
  <property fmtid="{D5CDD505-2E9C-101B-9397-08002B2CF9AE}" pid="3" name="Creator">
    <vt:lpwstr>Adobe Illustrator 25.0 (Macintosh)</vt:lpwstr>
  </property>
  <property fmtid="{D5CDD505-2E9C-101B-9397-08002B2CF9AE}" pid="4" name="LastSaved">
    <vt:filetime>2022-09-01T00:00:00Z</vt:filetime>
  </property>
  <property fmtid="{D5CDD505-2E9C-101B-9397-08002B2CF9AE}" pid="5" name="ContentTypeId">
    <vt:lpwstr>0x01010069ABF071EC5FD74EA0222A382BA34C08</vt:lpwstr>
  </property>
  <property fmtid="{D5CDD505-2E9C-101B-9397-08002B2CF9AE}" pid="6" name="MediaServiceImageTags">
    <vt:lpwstr/>
  </property>
</Properties>
</file>