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147471974" r:id="rId5"/>
    <p:sldId id="2147471975" r:id="rId6"/>
    <p:sldId id="2147471968" r:id="rId7"/>
    <p:sldId id="2147471969" r:id="rId8"/>
    <p:sldId id="2147471997" r:id="rId9"/>
    <p:sldId id="2147471970" r:id="rId10"/>
    <p:sldId id="2147471998" r:id="rId11"/>
    <p:sldId id="2147471971" r:id="rId12"/>
    <p:sldId id="2147471999" r:id="rId13"/>
    <p:sldId id="2147472113" r:id="rId14"/>
    <p:sldId id="294" r:id="rId15"/>
  </p:sldIdLst>
  <p:sldSz cx="16256000" cy="9144000"/>
  <p:notesSz cx="16256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6702F2-0119-402D-A9EF-FC733348CDBF}">
          <p14:sldIdLst>
            <p14:sldId id="2147471974"/>
            <p14:sldId id="2147471975"/>
            <p14:sldId id="2147471968"/>
            <p14:sldId id="2147471969"/>
            <p14:sldId id="2147471997"/>
            <p14:sldId id="2147471970"/>
            <p14:sldId id="2147471998"/>
            <p14:sldId id="2147471971"/>
            <p14:sldId id="2147471999"/>
            <p14:sldId id="2147472113"/>
            <p14:sldId id="29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AE0001-7572-1BE0-1101-1FFAD721E5CF}" name="LAVILLE, Jerome" initials="LJ" userId="S::jerome.laville@capgemini.com::0b14dc2c-f945-4837-95c7-9c80f376aa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76"/>
    <a:srgbClr val="1D4474"/>
    <a:srgbClr val="00B050"/>
    <a:srgbClr val="FFFF00"/>
    <a:srgbClr val="FFC000"/>
    <a:srgbClr val="8064A2"/>
    <a:srgbClr val="000000"/>
    <a:srgbClr val="088777"/>
    <a:srgbClr val="DAD2E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F8A19-BA97-4381-8A31-3B7985665155}" v="14" vWet="16" dt="2023-12-14T13:58:32.065"/>
    <p1510:client id="{D7A4CB5F-0A7D-412E-8716-7DDB53C6C770}" v="12" dt="2023-12-14T13:59:42.1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724" y="2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86FAED7B-AAFA-44EE-9CA3-1B52B637CB1F}" type="datetimeFigureOut">
              <a:rPr lang="en-GB" smtClean="0"/>
              <a:t>21/03/2024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1BF4E16B-F770-4A1D-BB7A-00E8F6C13A94}" type="slidenum">
              <a:rPr lang="en-GB" smtClean="0"/>
              <a:t>‹N°›</a:t>
            </a:fld>
            <a:endParaRPr lang="en-GB"/>
          </a:p>
        </p:txBody>
      </p:sp>
    </p:spTree>
    <p:extLst>
      <p:ext uri="{BB962C8B-B14F-4D97-AF65-F5344CB8AC3E}">
        <p14:creationId xmlns:p14="http://schemas.microsoft.com/office/powerpoint/2010/main" val="107228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8E23553-3E12-43A2-B8C8-20CBAD40D927}" type="slidenum">
              <a:rPr lang="fr-FR" smtClean="0"/>
              <a:t>1</a:t>
            </a:fld>
            <a:endParaRPr lang="fr-FR"/>
          </a:p>
        </p:txBody>
      </p:sp>
    </p:spTree>
    <p:extLst>
      <p:ext uri="{BB962C8B-B14F-4D97-AF65-F5344CB8AC3E}">
        <p14:creationId xmlns:p14="http://schemas.microsoft.com/office/powerpoint/2010/main" val="45101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BF4E16B-F770-4A1D-BB7A-00E8F6C13A94}" type="slidenum">
              <a:rPr lang="en-GB" smtClean="0"/>
              <a:t>6</a:t>
            </a:fld>
            <a:endParaRPr lang="en-GB"/>
          </a:p>
        </p:txBody>
      </p:sp>
    </p:spTree>
    <p:extLst>
      <p:ext uri="{BB962C8B-B14F-4D97-AF65-F5344CB8AC3E}">
        <p14:creationId xmlns:p14="http://schemas.microsoft.com/office/powerpoint/2010/main" val="2562049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DDCCE0-C525-0A56-C870-B63F81BA5A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76" y="277019"/>
            <a:ext cx="2286000" cy="838597"/>
          </a:xfrm>
          <a:prstGeom prst="rect">
            <a:avLst/>
          </a:prstGeom>
        </p:spPr>
      </p:pic>
      <p:sp>
        <p:nvSpPr>
          <p:cNvPr id="2" name="Title 1">
            <a:extLst>
              <a:ext uri="{FF2B5EF4-FFF2-40B4-BE49-F238E27FC236}">
                <a16:creationId xmlns:a16="http://schemas.microsoft.com/office/drawing/2014/main" id="{6E41F219-190C-4C0F-9F82-5089AC757F63}"/>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spTree>
    <p:extLst>
      <p:ext uri="{BB962C8B-B14F-4D97-AF65-F5344CB8AC3E}">
        <p14:creationId xmlns:p14="http://schemas.microsoft.com/office/powerpoint/2010/main" val="36134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F219-190C-4C0F-9F82-5089AC757F63}"/>
              </a:ext>
            </a:extLst>
          </p:cNvPr>
          <p:cNvSpPr>
            <a:spLocks noGrp="1"/>
          </p:cNvSpPr>
          <p:nvPr>
            <p:ph type="title" hasCustomPrompt="1"/>
          </p:nvPr>
        </p:nvSpPr>
        <p:spPr>
          <a:xfrm>
            <a:off x="1000518" y="471575"/>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4" name="Image 3">
            <a:extLst>
              <a:ext uri="{FF2B5EF4-FFF2-40B4-BE49-F238E27FC236}">
                <a16:creationId xmlns:a16="http://schemas.microsoft.com/office/drawing/2014/main" id="{91F36EBD-8C0B-66C3-23E2-F50A03E7B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76" y="277019"/>
            <a:ext cx="2286000" cy="838597"/>
          </a:xfrm>
          <a:prstGeom prst="rect">
            <a:avLst/>
          </a:prstGeom>
        </p:spPr>
      </p:pic>
    </p:spTree>
    <p:extLst>
      <p:ext uri="{BB962C8B-B14F-4D97-AF65-F5344CB8AC3E}">
        <p14:creationId xmlns:p14="http://schemas.microsoft.com/office/powerpoint/2010/main" val="218275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E9B0A647-0A4A-4B16-AE76-D5574AF31D43}"/>
              </a:ext>
            </a:extLst>
          </p:cNvPr>
          <p:cNvSpPr/>
          <p:nvPr userDrawn="1"/>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7" name="object 15">
            <a:extLst>
              <a:ext uri="{FF2B5EF4-FFF2-40B4-BE49-F238E27FC236}">
                <a16:creationId xmlns:a16="http://schemas.microsoft.com/office/drawing/2014/main" id="{417251C8-F550-40BA-B24C-E68AFF57A351}"/>
              </a:ext>
            </a:extLst>
          </p:cNvPr>
          <p:cNvGrpSpPr/>
          <p:nvPr userDrawn="1"/>
        </p:nvGrpSpPr>
        <p:grpSpPr>
          <a:xfrm rot="5400000">
            <a:off x="14487029" y="419735"/>
            <a:ext cx="1303020" cy="1377950"/>
            <a:chOff x="845064" y="548305"/>
            <a:chExt cx="1303020" cy="1377950"/>
          </a:xfrm>
        </p:grpSpPr>
        <p:sp>
          <p:nvSpPr>
            <p:cNvPr id="8" name="object 16">
              <a:extLst>
                <a:ext uri="{FF2B5EF4-FFF2-40B4-BE49-F238E27FC236}">
                  <a16:creationId xmlns:a16="http://schemas.microsoft.com/office/drawing/2014/main" id="{BCBAC5B9-8226-411C-808A-2434B91B7DC8}"/>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9" name="object 17">
              <a:extLst>
                <a:ext uri="{FF2B5EF4-FFF2-40B4-BE49-F238E27FC236}">
                  <a16:creationId xmlns:a16="http://schemas.microsoft.com/office/drawing/2014/main" id="{FC5A2306-CB85-4D8E-96A2-005B9FB1825F}"/>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12" name="Title 1">
            <a:extLst>
              <a:ext uri="{FF2B5EF4-FFF2-40B4-BE49-F238E27FC236}">
                <a16:creationId xmlns:a16="http://schemas.microsoft.com/office/drawing/2014/main" id="{17AA43DE-01B2-4BF3-B4F3-75C64A6F5700}"/>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2" name="Image 1">
            <a:extLst>
              <a:ext uri="{FF2B5EF4-FFF2-40B4-BE49-F238E27FC236}">
                <a16:creationId xmlns:a16="http://schemas.microsoft.com/office/drawing/2014/main" id="{C42E0143-8297-BE94-5EBB-526DAB794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76" y="277019"/>
            <a:ext cx="2286000" cy="838597"/>
          </a:xfrm>
          <a:prstGeom prst="rect">
            <a:avLst/>
          </a:prstGeom>
        </p:spPr>
      </p:pic>
    </p:spTree>
    <p:extLst>
      <p:ext uri="{BB962C8B-B14F-4D97-AF65-F5344CB8AC3E}">
        <p14:creationId xmlns:p14="http://schemas.microsoft.com/office/powerpoint/2010/main" val="82087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3">
            <a:extLst>
              <a:ext uri="{FF2B5EF4-FFF2-40B4-BE49-F238E27FC236}">
                <a16:creationId xmlns:a16="http://schemas.microsoft.com/office/drawing/2014/main" id="{0724D82D-6F80-473F-B921-64D4711D2354}"/>
              </a:ext>
            </a:extLst>
          </p:cNvPr>
          <p:cNvSpPr/>
          <p:nvPr userDrawn="1"/>
        </p:nvSpPr>
        <p:spPr>
          <a:xfrm>
            <a:off x="13452563" y="0"/>
            <a:ext cx="2803525" cy="2910205"/>
          </a:xfrm>
          <a:custGeom>
            <a:avLst/>
            <a:gdLst/>
            <a:ahLst/>
            <a:cxnLst/>
            <a:rect l="l" t="t" r="r" b="b"/>
            <a:pathLst>
              <a:path w="2803525" h="2910205">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endParaRPr/>
          </a:p>
        </p:txBody>
      </p:sp>
      <p:sp>
        <p:nvSpPr>
          <p:cNvPr id="8" name="object 24">
            <a:extLst>
              <a:ext uri="{FF2B5EF4-FFF2-40B4-BE49-F238E27FC236}">
                <a16:creationId xmlns:a16="http://schemas.microsoft.com/office/drawing/2014/main" id="{0CC61041-804D-4CF4-B5CC-9800217099E3}"/>
              </a:ext>
            </a:extLst>
          </p:cNvPr>
          <p:cNvSpPr/>
          <p:nvPr userDrawn="1"/>
        </p:nvSpPr>
        <p:spPr>
          <a:xfrm>
            <a:off x="0" y="6325402"/>
            <a:ext cx="2849880" cy="2818765"/>
          </a:xfrm>
          <a:custGeom>
            <a:avLst/>
            <a:gdLst/>
            <a:ahLst/>
            <a:cxnLst/>
            <a:rect l="l" t="t" r="r" b="b"/>
            <a:pathLst>
              <a:path w="2849880" h="2818765">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endParaRPr/>
          </a:p>
        </p:txBody>
      </p:sp>
      <p:sp>
        <p:nvSpPr>
          <p:cNvPr id="13" name="Title 1">
            <a:extLst>
              <a:ext uri="{FF2B5EF4-FFF2-40B4-BE49-F238E27FC236}">
                <a16:creationId xmlns:a16="http://schemas.microsoft.com/office/drawing/2014/main" id="{6C994291-4A71-45D4-A9DD-4C6FD3370EC6}"/>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2" name="Image 1">
            <a:extLst>
              <a:ext uri="{FF2B5EF4-FFF2-40B4-BE49-F238E27FC236}">
                <a16:creationId xmlns:a16="http://schemas.microsoft.com/office/drawing/2014/main" id="{379B508F-08B8-4D72-AD09-6792ABE8A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76" y="277019"/>
            <a:ext cx="2286000" cy="838597"/>
          </a:xfrm>
          <a:prstGeom prst="rect">
            <a:avLst/>
          </a:prstGeom>
        </p:spPr>
      </p:pic>
    </p:spTree>
    <p:extLst>
      <p:ext uri="{BB962C8B-B14F-4D97-AF65-F5344CB8AC3E}">
        <p14:creationId xmlns:p14="http://schemas.microsoft.com/office/powerpoint/2010/main" val="158150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29F88BAB-1394-41D7-B042-8471AA87A0F2}"/>
              </a:ext>
            </a:extLst>
          </p:cNvPr>
          <p:cNvSpPr/>
          <p:nvPr/>
        </p:nvSpPr>
        <p:spPr>
          <a:xfrm>
            <a:off x="13091263" y="533400"/>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sp>
        <p:nvSpPr>
          <p:cNvPr id="11" name="object 8">
            <a:extLst>
              <a:ext uri="{FF2B5EF4-FFF2-40B4-BE49-F238E27FC236}">
                <a16:creationId xmlns:a16="http://schemas.microsoft.com/office/drawing/2014/main" id="{C3C44542-FF80-4141-B8B0-0879F109257F}"/>
              </a:ext>
            </a:extLst>
          </p:cNvPr>
          <p:cNvSpPr/>
          <p:nvPr userDrawn="1"/>
        </p:nvSpPr>
        <p:spPr>
          <a:xfrm>
            <a:off x="788572" y="7235954"/>
            <a:ext cx="1278890" cy="1222375"/>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sp>
        <p:nvSpPr>
          <p:cNvPr id="17" name="Title 1">
            <a:extLst>
              <a:ext uri="{FF2B5EF4-FFF2-40B4-BE49-F238E27FC236}">
                <a16:creationId xmlns:a16="http://schemas.microsoft.com/office/drawing/2014/main" id="{367C71C2-680E-4C19-8805-92A2B5BB927E}"/>
              </a:ext>
            </a:extLst>
          </p:cNvPr>
          <p:cNvSpPr>
            <a:spLocks noGrp="1"/>
          </p:cNvSpPr>
          <p:nvPr>
            <p:ph type="title" hasCustomPrompt="1"/>
          </p:nvPr>
        </p:nvSpPr>
        <p:spPr>
          <a:xfrm>
            <a:off x="1000517" y="471574"/>
            <a:ext cx="14254967" cy="677108"/>
          </a:xfrm>
        </p:spPr>
        <p:txBody>
          <a:bodyPr/>
          <a:lstStyle>
            <a:lvl1pPr algn="ctr">
              <a:defRPr lang="fr-FR" sz="4400" b="1" i="0" kern="1200" dirty="0">
                <a:solidFill>
                  <a:srgbClr val="2C3176"/>
                </a:solidFill>
                <a:latin typeface="Marianne" panose="020B0604020202020204" charset="0"/>
                <a:ea typeface="+mj-ea"/>
                <a:cs typeface="Arial"/>
              </a:defRPr>
            </a:lvl1pPr>
          </a:lstStyle>
          <a:p>
            <a:r>
              <a:rPr lang="en-US"/>
              <a:t>Click to edit master title style</a:t>
            </a:r>
            <a:endParaRPr lang="fr-FR"/>
          </a:p>
        </p:txBody>
      </p:sp>
      <p:pic>
        <p:nvPicPr>
          <p:cNvPr id="2" name="Image 1">
            <a:extLst>
              <a:ext uri="{FF2B5EF4-FFF2-40B4-BE49-F238E27FC236}">
                <a16:creationId xmlns:a16="http://schemas.microsoft.com/office/drawing/2014/main" id="{4E1A1C55-226E-0A50-CE22-0DB1696661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76" y="277019"/>
            <a:ext cx="2286000" cy="838597"/>
          </a:xfrm>
          <a:prstGeom prst="rect">
            <a:avLst/>
          </a:prstGeom>
        </p:spPr>
      </p:pic>
    </p:spTree>
    <p:extLst>
      <p:ext uri="{BB962C8B-B14F-4D97-AF65-F5344CB8AC3E}">
        <p14:creationId xmlns:p14="http://schemas.microsoft.com/office/powerpoint/2010/main" val="1093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0516" y="3581623"/>
            <a:ext cx="14254967" cy="2875279"/>
          </a:xfrm>
          <a:prstGeom prst="rect">
            <a:avLst/>
          </a:prstGeom>
        </p:spPr>
        <p:txBody>
          <a:bodyPr wrap="square" lIns="0" tIns="0" rIns="0" bIns="0">
            <a:spAutoFit/>
          </a:bodyPr>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a:xfrm>
            <a:off x="812800" y="2103120"/>
            <a:ext cx="1463040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3" r:id="rId4"/>
    <p:sldLayoutId id="2147483661" r:id="rId5"/>
    <p:sldLayoutId id="2147483662" r:id="rId6"/>
    <p:sldLayoutId id="2147483663" r:id="rId7"/>
    <p:sldLayoutId id="2147483664" r:id="rId8"/>
    <p:sldLayoutId id="2147483665" r:id="rId9"/>
    <p:sldLayoutId id="2147483685"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hyperlink" Target="https://lesbases.anct.gouv.fr/collections/boite-a-outils-numerique-responsabl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esbases.anct.gouv.fr/ressources/demarche-numerique-responsable" TargetMode="External"/><Relationship Id="rId4" Type="http://schemas.openxmlformats.org/officeDocument/2006/relationships/hyperlink" Target="https://labase.anct.gouv.fr/ressource/116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lesbases.anct.gouv.fr/ressources/demarche-numerique-responsable" TargetMode="External"/><Relationship Id="rId5" Type="http://schemas.openxmlformats.org/officeDocument/2006/relationships/hyperlink" Target="https://labase.anct.gouv.fr/ressource/1167"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https://lesbases.anct.gouv.fr/ressources/demarche-numerique-responsable" TargetMode="External"/><Relationship Id="rId5" Type="http://schemas.openxmlformats.org/officeDocument/2006/relationships/hyperlink" Target="https://labase.anct.gouv.fr/ressource/1167"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a:spLocks noChangeAspect="1"/>
          </p:cNvSpPr>
          <p:nvPr/>
        </p:nvSpPr>
        <p:spPr>
          <a:xfrm rot="5400000">
            <a:off x="519927" y="2419838"/>
            <a:ext cx="2908867" cy="2780322"/>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sp>
        <p:nvSpPr>
          <p:cNvPr id="12" name="ZoneTexte 11"/>
          <p:cNvSpPr txBox="1"/>
          <p:nvPr/>
        </p:nvSpPr>
        <p:spPr>
          <a:xfrm>
            <a:off x="3248807" y="4571358"/>
            <a:ext cx="11532637" cy="1323439"/>
          </a:xfrm>
          <a:prstGeom prst="rect">
            <a:avLst/>
          </a:prstGeom>
          <a:noFill/>
        </p:spPr>
        <p:txBody>
          <a:bodyPr wrap="square" rtlCol="0">
            <a:spAutoFit/>
          </a:bodyPr>
          <a:lstStyle/>
          <a:p>
            <a:r>
              <a:rPr lang="fr-FR" sz="4800" b="1">
                <a:solidFill>
                  <a:srgbClr val="2C3176"/>
                </a:solidFill>
                <a:latin typeface="Marianne ExtraBold" charset="0"/>
                <a:ea typeface="Marianne ExtraBold" charset="0"/>
                <a:cs typeface="Marianne ExtraBold" charset="0"/>
              </a:rPr>
              <a:t>Etape 4 – Elaborer la feuille de route </a:t>
            </a:r>
            <a:br>
              <a:rPr lang="fr-FR" sz="4800" b="1">
                <a:solidFill>
                  <a:srgbClr val="2C3176"/>
                </a:solidFill>
                <a:latin typeface="Marianne ExtraBold" charset="0"/>
                <a:ea typeface="Marianne ExtraBold" charset="0"/>
                <a:cs typeface="Marianne ExtraBold" charset="0"/>
              </a:rPr>
            </a:br>
            <a:r>
              <a:rPr lang="fr-FR" sz="3200" b="1">
                <a:solidFill>
                  <a:srgbClr val="2C3176"/>
                </a:solidFill>
                <a:latin typeface="Marianne ExtraBold" charset="0"/>
                <a:ea typeface="Marianne ExtraBold" charset="0"/>
                <a:cs typeface="Marianne ExtraBold" charset="0"/>
              </a:rPr>
              <a:t>Elaborer une feuille de route Numérique responsable</a:t>
            </a:r>
          </a:p>
        </p:txBody>
      </p:sp>
      <p:sp>
        <p:nvSpPr>
          <p:cNvPr id="14" name="object 4"/>
          <p:cNvSpPr/>
          <p:nvPr/>
        </p:nvSpPr>
        <p:spPr>
          <a:xfrm>
            <a:off x="13672138" y="414281"/>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sp>
        <p:nvSpPr>
          <p:cNvPr id="15" name="object 3"/>
          <p:cNvSpPr>
            <a:spLocks noChangeAspect="1"/>
          </p:cNvSpPr>
          <p:nvPr/>
        </p:nvSpPr>
        <p:spPr>
          <a:xfrm>
            <a:off x="584200" y="7848600"/>
            <a:ext cx="954722" cy="91314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942289" y="7081804"/>
            <a:ext cx="1863967" cy="2446735"/>
          </a:xfrm>
          <a:prstGeom prst="rect">
            <a:avLst/>
          </a:prstGeom>
        </p:spPr>
      </p:pic>
      <p:grpSp>
        <p:nvGrpSpPr>
          <p:cNvPr id="10" name="Group 103">
            <a:extLst>
              <a:ext uri="{FF2B5EF4-FFF2-40B4-BE49-F238E27FC236}">
                <a16:creationId xmlns:a16="http://schemas.microsoft.com/office/drawing/2014/main" id="{D877489D-A63E-474F-AF84-ABCBB48B3E08}"/>
              </a:ext>
            </a:extLst>
          </p:cNvPr>
          <p:cNvGrpSpPr/>
          <p:nvPr/>
        </p:nvGrpSpPr>
        <p:grpSpPr>
          <a:xfrm>
            <a:off x="7257633" y="2629028"/>
            <a:ext cx="1713835" cy="1668868"/>
            <a:chOff x="-824432" y="4069717"/>
            <a:chExt cx="581461" cy="566205"/>
          </a:xfrm>
          <a:solidFill>
            <a:srgbClr val="FFCA05"/>
          </a:solidFill>
        </p:grpSpPr>
        <p:sp>
          <p:nvSpPr>
            <p:cNvPr id="17" name="Oval 104">
              <a:extLst>
                <a:ext uri="{FF2B5EF4-FFF2-40B4-BE49-F238E27FC236}">
                  <a16:creationId xmlns:a16="http://schemas.microsoft.com/office/drawing/2014/main" id="{B38C9B41-741F-4726-B5E0-6325E480B3A9}"/>
                </a:ext>
              </a:extLst>
            </p:cNvPr>
            <p:cNvSpPr/>
            <p:nvPr/>
          </p:nvSpPr>
          <p:spPr>
            <a:xfrm>
              <a:off x="-809176" y="4069717"/>
              <a:ext cx="566205" cy="566205"/>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18" name="TextBox 105">
              <a:extLst>
                <a:ext uri="{FF2B5EF4-FFF2-40B4-BE49-F238E27FC236}">
                  <a16:creationId xmlns:a16="http://schemas.microsoft.com/office/drawing/2014/main" id="{D8F5F4A7-37DC-4850-A215-FB9E46EFA049}"/>
                </a:ext>
              </a:extLst>
            </p:cNvPr>
            <p:cNvSpPr txBox="1"/>
            <p:nvPr/>
          </p:nvSpPr>
          <p:spPr>
            <a:xfrm flipH="1">
              <a:off x="-824432" y="4373551"/>
              <a:ext cx="552139" cy="205840"/>
            </a:xfrm>
            <a:prstGeom prst="rect">
              <a:avLst/>
            </a:prstGeom>
            <a:noFill/>
          </p:spPr>
          <p:txBody>
            <a:bodyPr wrap="square" numCol="1" spcCol="457200" rtlCol="0">
              <a:spAutoFit/>
            </a:bodyPr>
            <a:lstStyle/>
            <a:p>
              <a:pPr algn="ctr" defTabSz="1219170">
                <a:lnSpc>
                  <a:spcPts val="2667"/>
                </a:lnSpc>
              </a:pPr>
              <a:r>
                <a:rPr lang="en-US" sz="8000" b="1">
                  <a:solidFill>
                    <a:srgbClr val="FFFFFF"/>
                  </a:solidFill>
                  <a:latin typeface="Marianne" panose="020B0604020202020204" charset="0"/>
                  <a:ea typeface="Montserrat" charset="0"/>
                  <a:cs typeface="Montserrat" charset="0"/>
                </a:rPr>
                <a:t>4</a:t>
              </a:r>
            </a:p>
          </p:txBody>
        </p:sp>
      </p:grpSp>
      <p:sp>
        <p:nvSpPr>
          <p:cNvPr id="19" name="ZoneTexte 18">
            <a:extLst>
              <a:ext uri="{FF2B5EF4-FFF2-40B4-BE49-F238E27FC236}">
                <a16:creationId xmlns:a16="http://schemas.microsoft.com/office/drawing/2014/main" id="{D2C45857-56F4-4E8D-809E-A37BEB8DE1FF}"/>
              </a:ext>
            </a:extLst>
          </p:cNvPr>
          <p:cNvSpPr txBox="1"/>
          <p:nvPr/>
        </p:nvSpPr>
        <p:spPr>
          <a:xfrm>
            <a:off x="1731017" y="7262896"/>
            <a:ext cx="12111983" cy="1815882"/>
          </a:xfrm>
          <a:prstGeom prst="rect">
            <a:avLst/>
          </a:prstGeom>
          <a:noFill/>
        </p:spPr>
        <p:txBody>
          <a:bodyPr wrap="square" rtlCol="0">
            <a:spAutoFit/>
          </a:bodyPr>
          <a:lstStyle/>
          <a:p>
            <a:r>
              <a:rPr lang="fr-FR" sz="1600" dirty="0">
                <a:solidFill>
                  <a:srgbClr val="2C3176"/>
                </a:solidFill>
                <a:latin typeface="Marianne" panose="02000000000000000000" pitchFamily="50" charset="0"/>
                <a:ea typeface="Marianne ExtraBold" charset="0"/>
                <a:cs typeface="Marianne ExtraBold" charset="0"/>
              </a:rPr>
              <a:t>Ce support a été produit par l’ANCT lors de l’expérimentation lancée en novembre 2022 pour accompagner 6 collectivités territoriales pilotes dans l’élaboration de leur stratégie Numérique responsable. Il a ensuite été mis à jour à base des retours d’expérience des 18 collectivités territoriales ayant participé à la Vague 1, qui s’est déroulée entre septembre et décembre 2023.</a:t>
            </a:r>
          </a:p>
          <a:p>
            <a:r>
              <a:rPr lang="fr-FR" sz="1600" dirty="0">
                <a:solidFill>
                  <a:srgbClr val="2C3176"/>
                </a:solidFill>
                <a:latin typeface="Marianne" panose="02000000000000000000" pitchFamily="50" charset="0"/>
                <a:ea typeface="Marianne ExtraBold" charset="0"/>
                <a:cs typeface="Marianne ExtraBold" charset="0"/>
              </a:rPr>
              <a:t>Il est mis à disposition de tous les acteurs en libre-accès </a:t>
            </a:r>
            <a:r>
              <a:rPr lang="fr-FR" sz="1600" dirty="0">
                <a:solidFill>
                  <a:srgbClr val="2C3176"/>
                </a:solidFill>
                <a:latin typeface="Marianne" panose="02000000000000000000" pitchFamily="50" charset="0"/>
                <a:ea typeface="Marianne ExtraBold" charset="0"/>
                <a:cs typeface="Marianne ExtraBold" charset="0"/>
                <a:hlinkClick r:id="rId4"/>
              </a:rPr>
              <a:t>dans la boîte à outils Numérique responsable de l’ANCT </a:t>
            </a:r>
            <a:r>
              <a:rPr lang="fr-FR" sz="1600" dirty="0">
                <a:solidFill>
                  <a:srgbClr val="2C3176"/>
                </a:solidFill>
                <a:latin typeface="Marianne" panose="02000000000000000000" pitchFamily="50" charset="0"/>
                <a:ea typeface="Marianne ExtraBold" charset="0"/>
                <a:cs typeface="Marianne ExtraBold" charset="0"/>
              </a:rPr>
              <a:t>pour servir de modèle.</a:t>
            </a:r>
          </a:p>
          <a:p>
            <a:r>
              <a:rPr lang="fr-FR" sz="1600" dirty="0">
                <a:solidFill>
                  <a:srgbClr val="2C3176"/>
                </a:solidFill>
                <a:latin typeface="Marianne" panose="02000000000000000000" pitchFamily="50" charset="0"/>
                <a:ea typeface="Marianne ExtraBold" charset="0"/>
                <a:cs typeface="Marianne ExtraBold" charset="0"/>
              </a:rPr>
              <a:t>Il peut donc être repris, modifié, complété. </a:t>
            </a:r>
            <a:r>
              <a:rPr lang="fr-FR" sz="1600" dirty="0">
                <a:solidFill>
                  <a:srgbClr val="2C3176"/>
                </a:solidFill>
                <a:latin typeface="Marianne" panose="02000000000000000000" pitchFamily="50" charset="0"/>
              </a:rPr>
              <a:t>La typographie Marianne® est </a:t>
            </a:r>
            <a:r>
              <a:rPr lang="fr-FR" sz="1600" dirty="0">
                <a:solidFill>
                  <a:srgbClr val="2C3176"/>
                </a:solidFill>
                <a:latin typeface="Marianne" panose="02000000000000000000" pitchFamily="50" charset="0"/>
                <a:ea typeface="Marianne ExtraBold" charset="0"/>
                <a:cs typeface="Marianne ExtraBold" charset="0"/>
              </a:rPr>
              <a:t>réservée aux administrations publiques.</a:t>
            </a:r>
          </a:p>
        </p:txBody>
      </p:sp>
      <p:pic>
        <p:nvPicPr>
          <p:cNvPr id="2" name="Picture 2">
            <a:extLst>
              <a:ext uri="{FF2B5EF4-FFF2-40B4-BE49-F238E27FC236}">
                <a16:creationId xmlns:a16="http://schemas.microsoft.com/office/drawing/2014/main" id="{5A62B7FC-EE82-AA26-C4C4-DF8125C9EE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235"/>
          <a:stretch/>
        </p:blipFill>
        <p:spPr bwMode="auto">
          <a:xfrm>
            <a:off x="299759" y="382254"/>
            <a:ext cx="5862012" cy="172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58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2101516" y="-1443790"/>
            <a:ext cx="184731" cy="369332"/>
          </a:xfrm>
          <a:prstGeom prst="rect">
            <a:avLst/>
          </a:prstGeom>
          <a:noFill/>
        </p:spPr>
        <p:txBody>
          <a:bodyPr wrap="none" rtlCol="0">
            <a:spAutoFit/>
          </a:bodyPr>
          <a:lstStyle/>
          <a:p>
            <a:endParaRPr lang="fr-FR"/>
          </a:p>
        </p:txBody>
      </p:sp>
      <p:sp>
        <p:nvSpPr>
          <p:cNvPr id="25" name="Title 1">
            <a:extLst>
              <a:ext uri="{FF2B5EF4-FFF2-40B4-BE49-F238E27FC236}">
                <a16:creationId xmlns:a16="http://schemas.microsoft.com/office/drawing/2014/main" id="{86E90BE3-042A-8A0C-52FE-457A3CCBD4BC}"/>
              </a:ext>
            </a:extLst>
          </p:cNvPr>
          <p:cNvSpPr txBox="1">
            <a:spLocks/>
          </p:cNvSpPr>
          <p:nvPr/>
        </p:nvSpPr>
        <p:spPr>
          <a:xfrm>
            <a:off x="2746520" y="513998"/>
            <a:ext cx="10762955" cy="677108"/>
          </a:xfrm>
          <a:prstGeom prst="rect">
            <a:avLst/>
          </a:prstGeom>
        </p:spPr>
        <p:txBody>
          <a:bodyPr wrap="square" lIns="0" tIns="0" rIns="0" bIns="0">
            <a:spAutoFit/>
          </a:bodyPr>
          <a:lstStyle>
            <a:lvl1pPr>
              <a:defRPr sz="14025" b="1" i="0">
                <a:solidFill>
                  <a:srgbClr val="FCCD00"/>
                </a:solidFill>
                <a:latin typeface="Arial"/>
                <a:ea typeface="+mj-ea"/>
                <a:cs typeface="Arial"/>
              </a:defRPr>
            </a:lvl1pPr>
          </a:lstStyle>
          <a:p>
            <a:pPr marL="12700" algn="ctr">
              <a:spcBef>
                <a:spcPts val="115"/>
              </a:spcBef>
              <a:tabLst>
                <a:tab pos="2184400" algn="l"/>
              </a:tabLst>
            </a:pPr>
            <a:r>
              <a:rPr lang="fr-FR" sz="4400" spc="-75">
                <a:solidFill>
                  <a:srgbClr val="2C3176"/>
                </a:solidFill>
                <a:latin typeface="Marianne" panose="02000000000000000000"/>
              </a:rPr>
              <a:t>FAQ – Priorisation des leviers</a:t>
            </a:r>
          </a:p>
        </p:txBody>
      </p:sp>
      <p:pic>
        <p:nvPicPr>
          <p:cNvPr id="5" name="Picture 4">
            <a:extLst>
              <a:ext uri="{FF2B5EF4-FFF2-40B4-BE49-F238E27FC236}">
                <a16:creationId xmlns:a16="http://schemas.microsoft.com/office/drawing/2014/main" id="{55799CCA-849F-C5C8-8CF2-09E27AE7DF44}"/>
              </a:ext>
            </a:extLst>
          </p:cNvPr>
          <p:cNvPicPr>
            <a:picLocks noChangeAspect="1"/>
          </p:cNvPicPr>
          <p:nvPr/>
        </p:nvPicPr>
        <p:blipFill>
          <a:blip r:embed="rId2"/>
          <a:stretch>
            <a:fillRect/>
          </a:stretch>
        </p:blipFill>
        <p:spPr>
          <a:xfrm>
            <a:off x="13509475" y="333215"/>
            <a:ext cx="1011936" cy="1011936"/>
          </a:xfrm>
          <a:prstGeom prst="rect">
            <a:avLst/>
          </a:prstGeom>
          <a:noFill/>
        </p:spPr>
      </p:pic>
      <p:graphicFrame>
        <p:nvGraphicFramePr>
          <p:cNvPr id="4" name="Tableau 26">
            <a:extLst>
              <a:ext uri="{FF2B5EF4-FFF2-40B4-BE49-F238E27FC236}">
                <a16:creationId xmlns:a16="http://schemas.microsoft.com/office/drawing/2014/main" id="{EA3F112E-2BDA-8323-0A82-D5412A55CA20}"/>
              </a:ext>
            </a:extLst>
          </p:cNvPr>
          <p:cNvGraphicFramePr>
            <a:graphicFrameLocks noGrp="1"/>
          </p:cNvGraphicFramePr>
          <p:nvPr>
            <p:extLst>
              <p:ext uri="{D42A27DB-BD31-4B8C-83A1-F6EECF244321}">
                <p14:modId xmlns:p14="http://schemas.microsoft.com/office/powerpoint/2010/main" val="3470278586"/>
              </p:ext>
            </p:extLst>
          </p:nvPr>
        </p:nvGraphicFramePr>
        <p:xfrm>
          <a:off x="362226" y="2475264"/>
          <a:ext cx="15531546" cy="6522720"/>
        </p:xfrm>
        <a:graphic>
          <a:graphicData uri="http://schemas.openxmlformats.org/drawingml/2006/table">
            <a:tbl>
              <a:tblPr firstRow="1" bandRow="1">
                <a:tableStyleId>{5C22544A-7EE6-4342-B048-85BDC9FD1C3A}</a:tableStyleId>
              </a:tblPr>
              <a:tblGrid>
                <a:gridCol w="3662927">
                  <a:extLst>
                    <a:ext uri="{9D8B030D-6E8A-4147-A177-3AD203B41FA5}">
                      <a16:colId xmlns:a16="http://schemas.microsoft.com/office/drawing/2014/main" val="566761776"/>
                    </a:ext>
                  </a:extLst>
                </a:gridCol>
                <a:gridCol w="11868619">
                  <a:extLst>
                    <a:ext uri="{9D8B030D-6E8A-4147-A177-3AD203B41FA5}">
                      <a16:colId xmlns:a16="http://schemas.microsoft.com/office/drawing/2014/main" val="86167467"/>
                    </a:ext>
                  </a:extLst>
                </a:gridCol>
              </a:tblGrid>
              <a:tr h="329213">
                <a:tc>
                  <a:txBody>
                    <a:bodyPr/>
                    <a:lstStyle/>
                    <a:p>
                      <a:r>
                        <a:rPr lang="fr-FR" sz="2000">
                          <a:solidFill>
                            <a:schemeClr val="bg1"/>
                          </a:solidFill>
                          <a:latin typeface="Marianne" panose="02000000000000000000"/>
                        </a:rPr>
                        <a:t>Question</a:t>
                      </a:r>
                      <a:endParaRPr lang="en-US" sz="2000">
                        <a:solidFill>
                          <a:schemeClr val="bg1"/>
                        </a:solidFill>
                        <a:latin typeface="Marianne" panose="020000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solidFill>
                  </a:tcPr>
                </a:tc>
                <a:tc>
                  <a:txBody>
                    <a:bodyPr/>
                    <a:lstStyle/>
                    <a:p>
                      <a:r>
                        <a:rPr lang="fr-FR" sz="2000">
                          <a:solidFill>
                            <a:schemeClr val="bg1"/>
                          </a:solidFill>
                          <a:latin typeface="Marianne" panose="02000000000000000000"/>
                          <a:ea typeface="+mn-ea"/>
                          <a:cs typeface="+mn-cs"/>
                        </a:rPr>
                        <a:t>Réponse</a:t>
                      </a:r>
                      <a:endParaRPr lang="en-US" sz="2000">
                        <a:solidFill>
                          <a:schemeClr val="bg1"/>
                        </a:solidFill>
                        <a:latin typeface="Marianne" panose="0200000000000000000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solidFill>
                  </a:tcPr>
                </a:tc>
                <a:extLst>
                  <a:ext uri="{0D108BD9-81ED-4DB2-BD59-A6C34878D82A}">
                    <a16:rowId xmlns:a16="http://schemas.microsoft.com/office/drawing/2014/main" val="3276502902"/>
                  </a:ext>
                </a:extLst>
              </a:tr>
              <a:tr h="786992">
                <a:tc>
                  <a:txBody>
                    <a:bodyPr/>
                    <a:lstStyle/>
                    <a:p>
                      <a:pPr algn="ctr"/>
                      <a:r>
                        <a:rPr lang="fr-FR" sz="1400" b="0" noProof="0">
                          <a:solidFill>
                            <a:schemeClr val="tx1"/>
                          </a:solidFill>
                          <a:latin typeface="Marianne" panose="02000000000000000000"/>
                        </a:rPr>
                        <a:t>Comment déterminer le nombre de leviers à sélectionner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ea typeface="+mn-ea"/>
                          <a:cs typeface="+mn-cs"/>
                        </a:rPr>
                        <a:t>Il n’y a pas de nombre fixe de leviers pour la présélection faite par le référent projet. L’objectif de cette présélection est de présenter aux parties prenantes une liste plus abordable de leviers (et non pas l’entièreté du catalogue de leviers) puis de l’affiner sur la base de leurs retours.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ea typeface="+mn-ea"/>
                          <a:cs typeface="+mn-cs"/>
                        </a:rPr>
                        <a:t>Nous recommandons d’arriver à 15-20 leviers à la fin de l’étape 4.1 (ce nombre peut varier en fonction des ambitions et du contexte de chaque collectivité).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extLst>
                  <a:ext uri="{0D108BD9-81ED-4DB2-BD59-A6C34878D82A}">
                    <a16:rowId xmlns:a16="http://schemas.microsoft.com/office/drawing/2014/main" val="1118083588"/>
                  </a:ext>
                </a:extLst>
              </a:tr>
              <a:tr h="919105">
                <a:tc>
                  <a:txBody>
                    <a:bodyPr/>
                    <a:lstStyle/>
                    <a:p>
                      <a:pPr algn="ctr"/>
                      <a:r>
                        <a:rPr lang="fr-FR" sz="1400">
                          <a:solidFill>
                            <a:schemeClr val="tx1"/>
                          </a:solidFill>
                          <a:latin typeface="Marianne" panose="02000000000000000000"/>
                        </a:rPr>
                        <a:t>Comment réaliser la pré-sélection de leviers avec le catalogue de leviers ?</a:t>
                      </a:r>
                      <a:endParaRPr lang="fr-FR" sz="1400" b="0" noProof="0">
                        <a:solidFill>
                          <a:schemeClr val="tx1"/>
                        </a:solidFill>
                        <a:latin typeface="Marianne"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rPr>
                        <a:t>La présélection de leviers doit se faire en alliant deux considérations :</a:t>
                      </a:r>
                    </a:p>
                    <a:p>
                      <a:pPr marL="571500" marR="0" lvl="1" indent="-228600" defTabSz="914400" eaLnBrk="1" fontAlgn="auto" latinLnBrk="0" hangingPunct="1">
                        <a:lnSpc>
                          <a:spcPct val="100000"/>
                        </a:lnSpc>
                        <a:spcBef>
                          <a:spcPts val="0"/>
                        </a:spcBef>
                        <a:spcAft>
                          <a:spcPts val="0"/>
                        </a:spcAft>
                        <a:buClrTx/>
                        <a:buSzTx/>
                        <a:buFont typeface="+mj-lt"/>
                        <a:buAutoNum type="arabicPeriod"/>
                        <a:tabLst/>
                        <a:defRPr/>
                      </a:pPr>
                      <a:r>
                        <a:rPr lang="fr-FR" sz="1400" u="sng">
                          <a:solidFill>
                            <a:schemeClr val="tx1"/>
                          </a:solidFill>
                          <a:latin typeface="Marianne" panose="02000000000000000000"/>
                        </a:rPr>
                        <a:t>Les résultats du diagnostic de maturité. </a:t>
                      </a:r>
                      <a:r>
                        <a:rPr lang="fr-FR" sz="1400">
                          <a:solidFill>
                            <a:schemeClr val="tx1"/>
                          </a:solidFill>
                          <a:latin typeface="Marianne" panose="02000000000000000000"/>
                        </a:rPr>
                        <a:t>Le diagnostic permet d’identifier les points forts et les axes d’amélioration de la collectivité sur le Numérique responsable. Les leviers à activer sont donc soit pour aller plus loin sur des thématiques où la collectivité est déjà avancée, soit pour améliorer là où elle est plus faible.</a:t>
                      </a:r>
                    </a:p>
                    <a:p>
                      <a:pPr marL="571500" marR="0" lvl="1" indent="-228600" eaLnBrk="1" fontAlgn="auto" latinLnBrk="0" hangingPunct="1">
                        <a:lnSpc>
                          <a:spcPct val="100000"/>
                        </a:lnSpc>
                        <a:spcBef>
                          <a:spcPts val="0"/>
                        </a:spcBef>
                        <a:spcAft>
                          <a:spcPts val="0"/>
                        </a:spcAft>
                        <a:buClrTx/>
                        <a:buSzTx/>
                        <a:buFont typeface="+mj-lt"/>
                        <a:buAutoNum type="arabicPeriod"/>
                      </a:pPr>
                      <a:r>
                        <a:rPr lang="fr-FR" sz="1400">
                          <a:solidFill>
                            <a:schemeClr val="tx1"/>
                          </a:solidFill>
                          <a:latin typeface="Marianne" panose="02000000000000000000"/>
                        </a:rPr>
                        <a:t> </a:t>
                      </a:r>
                      <a:r>
                        <a:rPr lang="fr-FR" sz="1400" u="sng">
                          <a:solidFill>
                            <a:schemeClr val="tx1"/>
                          </a:solidFill>
                          <a:latin typeface="Marianne" panose="02000000000000000000"/>
                        </a:rPr>
                        <a:t>Les ambitions, la volonté et le contexte de la collectivité. </a:t>
                      </a:r>
                      <a:r>
                        <a:rPr lang="fr-FR" sz="1400">
                          <a:solidFill>
                            <a:schemeClr val="tx1"/>
                          </a:solidFill>
                          <a:latin typeface="Marianne" panose="02000000000000000000"/>
                        </a:rPr>
                        <a:t>Les leviers doivent refléter les spécificités de la collectivité et ses priorités.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251025262"/>
                  </a:ext>
                </a:extLst>
              </a:tr>
              <a:tr h="1735852">
                <a:tc>
                  <a:txBody>
                    <a:bodyPr/>
                    <a:lstStyle/>
                    <a:p>
                      <a:pPr algn="ctr"/>
                      <a:r>
                        <a:rPr lang="fr-FR" sz="1400" b="0" noProof="0">
                          <a:solidFill>
                            <a:schemeClr val="tx1"/>
                          </a:solidFill>
                          <a:latin typeface="Marianne" panose="02000000000000000000"/>
                        </a:rPr>
                        <a:t>Comment optimiser la priorisation de leviers avec ses parties prenantes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ea typeface="+mn-ea"/>
                          <a:cs typeface="+mn-cs"/>
                        </a:rPr>
                        <a:t>Il est important de bien définir avec les parties prenantes en début de démarche le périmètre de chacune des sept dimensions du Numérique responsable pour correctement déterminer les leviers correspondants puis les fiches actions.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u="sng">
                          <a:solidFill>
                            <a:schemeClr val="tx1"/>
                          </a:solidFill>
                          <a:latin typeface="Marianne" panose="02000000000000000000"/>
                          <a:ea typeface="+mn-ea"/>
                          <a:cs typeface="+mn-cs"/>
                        </a:rPr>
                        <a:t>Priorisation des leviers en asynchrone. </a:t>
                      </a:r>
                      <a:r>
                        <a:rPr lang="fr-FR" sz="1400">
                          <a:solidFill>
                            <a:schemeClr val="tx1"/>
                          </a:solidFill>
                          <a:latin typeface="Marianne" panose="02000000000000000000"/>
                          <a:ea typeface="+mn-ea"/>
                          <a:cs typeface="+mn-cs"/>
                        </a:rPr>
                        <a:t>Afin d’éviter la </a:t>
                      </a:r>
                      <a:r>
                        <a:rPr lang="fr-FR" sz="1400" err="1">
                          <a:solidFill>
                            <a:schemeClr val="tx1"/>
                          </a:solidFill>
                          <a:latin typeface="Marianne" panose="02000000000000000000"/>
                          <a:ea typeface="+mn-ea"/>
                          <a:cs typeface="+mn-cs"/>
                        </a:rPr>
                        <a:t>sur-sollicitation</a:t>
                      </a:r>
                      <a:r>
                        <a:rPr lang="fr-FR" sz="1400">
                          <a:solidFill>
                            <a:schemeClr val="tx1"/>
                          </a:solidFill>
                          <a:latin typeface="Marianne" panose="02000000000000000000"/>
                          <a:ea typeface="+mn-ea"/>
                          <a:cs typeface="+mn-cs"/>
                        </a:rPr>
                        <a:t> des parties prenantes et maintenir leur engagement, il est possible de profiter de la réunion de restitution pour, en fin de séance, leur présenter la présélection de leviers et la méthodologie de priorisation avec la matrice Valeur-Faisabilité. Le référent projet peut ensuite envoyer aux parties prenantes la liste des leviers présentés et leur demander de remplir de leur côté la priorisation pour les leviers qui les concernent. Le référent projet aura à consolider les différents retours et un atelier de formalisation de la priorisation de ces leviers devra être organisé avec les mêmes parties prenantes pour les valider.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u="sng">
                          <a:solidFill>
                            <a:schemeClr val="tx1"/>
                          </a:solidFill>
                          <a:latin typeface="Marianne" panose="02000000000000000000"/>
                          <a:ea typeface="+mn-ea"/>
                          <a:cs typeface="+mn-cs"/>
                        </a:rPr>
                        <a:t>Priorisation des leviers lors de la réunion de restitution.</a:t>
                      </a:r>
                      <a:r>
                        <a:rPr lang="fr-FR" sz="1400" u="none">
                          <a:solidFill>
                            <a:schemeClr val="tx1"/>
                          </a:solidFill>
                          <a:latin typeface="Marianne" panose="02000000000000000000"/>
                          <a:ea typeface="+mn-ea"/>
                          <a:cs typeface="+mn-cs"/>
                        </a:rPr>
                        <a:t> </a:t>
                      </a:r>
                      <a:r>
                        <a:rPr lang="fr-FR" sz="1400">
                          <a:solidFill>
                            <a:schemeClr val="tx1"/>
                          </a:solidFill>
                          <a:latin typeface="Marianne" panose="02000000000000000000"/>
                          <a:ea typeface="+mn-ea"/>
                          <a:cs typeface="+mn-cs"/>
                        </a:rPr>
                        <a:t>Pour aller encore plus loin, il est également possible de mutualiser la réunion de restitution du diagnostic et l’atelier de priorisation des leviers. Cette option est faisable en prévoyant un temps de réunion plus long (au moins 2h) et en arrivant avec une présélection bien définie des leviers et un moyen d’animation préparé (voir question ci-dessous)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3176">
                        <a:alpha val="20000"/>
                      </a:srgbClr>
                    </a:solidFill>
                  </a:tcPr>
                </a:tc>
                <a:extLst>
                  <a:ext uri="{0D108BD9-81ED-4DB2-BD59-A6C34878D82A}">
                    <a16:rowId xmlns:a16="http://schemas.microsoft.com/office/drawing/2014/main" val="1371858819"/>
                  </a:ext>
                </a:extLst>
              </a:tr>
              <a:tr h="786992">
                <a:tc>
                  <a:txBody>
                    <a:bodyPr/>
                    <a:lstStyle/>
                    <a:p>
                      <a:pPr algn="ctr"/>
                      <a:r>
                        <a:rPr lang="fr-FR" sz="1400" b="0" noProof="0">
                          <a:solidFill>
                            <a:schemeClr val="tx1"/>
                          </a:solidFill>
                          <a:latin typeface="Marianne" panose="02000000000000000000"/>
                        </a:rPr>
                        <a:t>Comment animer l’atelier de priorisation des leviers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ea typeface="+mn-ea"/>
                          <a:cs typeface="+mn-cs"/>
                        </a:rPr>
                        <a:t>Pour animer l’atelier de priorisation des leviers, différentes méthodes sont possibles :</a:t>
                      </a:r>
                    </a:p>
                    <a:p>
                      <a:pPr marL="5143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ea typeface="+mn-ea"/>
                          <a:cs typeface="+mn-cs"/>
                        </a:rPr>
                        <a:t>Utilisation du support PowerPoint fourni dans le pas à pas méthodologique</a:t>
                      </a:r>
                    </a:p>
                    <a:p>
                      <a:pPr marL="5143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solidFill>
                            <a:schemeClr val="tx1"/>
                          </a:solidFill>
                          <a:latin typeface="Marianne" panose="02000000000000000000"/>
                          <a:ea typeface="+mn-ea"/>
                          <a:cs typeface="+mn-cs"/>
                        </a:rPr>
                        <a:t>Impression de la matrice de priorisation pour la remplir physiquement en séance</a:t>
                      </a:r>
                    </a:p>
                    <a:p>
                      <a:pPr marL="514350" marR="0" lvl="1" indent="-171450" eaLnBrk="1" fontAlgn="auto" latinLnBrk="0" hangingPunct="1">
                        <a:lnSpc>
                          <a:spcPct val="100000"/>
                        </a:lnSpc>
                        <a:spcBef>
                          <a:spcPts val="0"/>
                        </a:spcBef>
                        <a:spcAft>
                          <a:spcPts val="0"/>
                        </a:spcAft>
                        <a:buClrTx/>
                        <a:buSzTx/>
                        <a:buFont typeface="Arial" panose="020B0604020202020204" pitchFamily="34" charset="0"/>
                        <a:buChar char="•"/>
                      </a:pPr>
                      <a:r>
                        <a:rPr lang="fr-FR" sz="1400">
                          <a:solidFill>
                            <a:schemeClr val="tx1"/>
                          </a:solidFill>
                          <a:latin typeface="Marianne" panose="02000000000000000000"/>
                          <a:ea typeface="+mn-ea"/>
                          <a:cs typeface="+mn-cs"/>
                        </a:rPr>
                        <a:t>Utilisation d’outils digitaux pour le faire de manière collaborative en ligne (ex : Miro, Mural,…)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463798469"/>
                  </a:ext>
                </a:extLst>
              </a:tr>
            </a:tbl>
          </a:graphicData>
        </a:graphic>
      </p:graphicFrame>
      <p:sp>
        <p:nvSpPr>
          <p:cNvPr id="3" name="TextBox 28">
            <a:extLst>
              <a:ext uri="{FF2B5EF4-FFF2-40B4-BE49-F238E27FC236}">
                <a16:creationId xmlns:a16="http://schemas.microsoft.com/office/drawing/2014/main" id="{7F8CC972-4D46-2000-EF50-7140A76397A8}"/>
              </a:ext>
            </a:extLst>
          </p:cNvPr>
          <p:cNvSpPr txBox="1">
            <a:spLocks/>
          </p:cNvSpPr>
          <p:nvPr/>
        </p:nvSpPr>
        <p:spPr>
          <a:xfrm>
            <a:off x="344556" y="1499195"/>
            <a:ext cx="15566888" cy="540869"/>
          </a:xfrm>
          <a:prstGeom prst="roundRect">
            <a:avLst/>
          </a:prstGeom>
          <a:solidFill>
            <a:srgbClr val="FFFDF3"/>
          </a:solidFill>
          <a:ln w="12700">
            <a:solidFill>
              <a:srgbClr val="274084"/>
            </a:solidFill>
            <a:prstDash val="dashDot"/>
          </a:ln>
        </p:spPr>
        <p:txBody>
          <a:bodyPr vert="horz" wrap="square" lIns="91440" tIns="360000" rIns="91440" bIns="45720" rtlCol="0" anchor="ctr" anchorCtr="0">
            <a:noAutofit/>
          </a:bodyPr>
          <a:lstStyle/>
          <a:p>
            <a:r>
              <a:rPr lang="fr-FR" sz="1600" i="1">
                <a:latin typeface="Marianne" panose="020B0604020202020204"/>
              </a:rPr>
              <a:t>Ces questions, réponses et bonnes pratiques ont été recensées au cours de la Vague 1. Elles vous sont proposées sous forme de FAQ pour clarifier la démarche et vous apporter des informations supplémentaires sur cette étape au besoin.</a:t>
            </a:r>
          </a:p>
          <a:p>
            <a:endParaRPr lang="fr-FR" sz="1600" i="1">
              <a:latin typeface="Marianne" panose="020B0604020202020204"/>
            </a:endParaRPr>
          </a:p>
        </p:txBody>
      </p:sp>
    </p:spTree>
    <p:extLst>
      <p:ext uri="{BB962C8B-B14F-4D97-AF65-F5344CB8AC3E}">
        <p14:creationId xmlns:p14="http://schemas.microsoft.com/office/powerpoint/2010/main" val="426294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4648" y="533400"/>
            <a:ext cx="14168160" cy="7543800"/>
            <a:chOff x="1124648" y="699275"/>
            <a:chExt cx="14168160" cy="7543800"/>
          </a:xfrm>
        </p:grpSpPr>
        <p:sp>
          <p:nvSpPr>
            <p:cNvPr id="3" name="object 3"/>
            <p:cNvSpPr/>
            <p:nvPr/>
          </p:nvSpPr>
          <p:spPr>
            <a:xfrm>
              <a:off x="1124648" y="1631378"/>
              <a:ext cx="13248005" cy="6611697"/>
            </a:xfrm>
            <a:custGeom>
              <a:avLst/>
              <a:gdLst/>
              <a:ahLst/>
              <a:cxnLst/>
              <a:rect l="l" t="t" r="r" b="b"/>
              <a:pathLst>
                <a:path w="13248005" h="6181725">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endParaRPr/>
            </a:p>
          </p:txBody>
        </p:sp>
        <p:sp>
          <p:nvSpPr>
            <p:cNvPr id="4" name="object 4"/>
            <p:cNvSpPr/>
            <p:nvPr/>
          </p:nvSpPr>
          <p:spPr>
            <a:xfrm>
              <a:off x="13091263" y="699275"/>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grpSp>
      <p:sp>
        <p:nvSpPr>
          <p:cNvPr id="8" name="object 8"/>
          <p:cNvSpPr/>
          <p:nvPr/>
        </p:nvSpPr>
        <p:spPr>
          <a:xfrm>
            <a:off x="788572" y="7235954"/>
            <a:ext cx="1278890" cy="1222375"/>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9000" y="6955697"/>
            <a:ext cx="8010144" cy="262128"/>
          </a:xfrm>
          <a:prstGeom prst="rect">
            <a:avLst/>
          </a:prstGeom>
        </p:spPr>
      </p:pic>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6000" y="3251847"/>
            <a:ext cx="1935480" cy="719328"/>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12" name="object 14">
            <a:extLst>
              <a:ext uri="{FF2B5EF4-FFF2-40B4-BE49-F238E27FC236}">
                <a16:creationId xmlns:a16="http://schemas.microsoft.com/office/drawing/2014/main" id="{6A2E9BB9-10D2-46E3-9416-DE5CD3F60A01}"/>
              </a:ext>
            </a:extLst>
          </p:cNvPr>
          <p:cNvSpPr txBox="1">
            <a:spLocks/>
          </p:cNvSpPr>
          <p:nvPr/>
        </p:nvSpPr>
        <p:spPr>
          <a:xfrm>
            <a:off x="1599832" y="4094326"/>
            <a:ext cx="12873212" cy="193578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lgn="ctr">
              <a:spcBef>
                <a:spcPts val="114"/>
              </a:spcBef>
            </a:pPr>
            <a:r>
              <a:rPr lang="fr-FR" sz="6000" kern="0" spc="-75">
                <a:solidFill>
                  <a:srgbClr val="2C3176"/>
                </a:solidFill>
                <a:latin typeface="Marianne ExtraBold" charset="0"/>
                <a:ea typeface="Marianne ExtraBold" charset="0"/>
                <a:cs typeface="Marianne ExtraBold" charset="0"/>
              </a:rPr>
              <a:t>Fin de l’étape 4</a:t>
            </a:r>
          </a:p>
          <a:p>
            <a:pPr marL="12700" algn="ctr">
              <a:spcBef>
                <a:spcPts val="114"/>
              </a:spcBef>
            </a:pPr>
            <a:r>
              <a:rPr lang="fr-FR" sz="3200" kern="0" spc="-75">
                <a:solidFill>
                  <a:srgbClr val="2C3176"/>
                </a:solidFill>
                <a:latin typeface="Marianne ExtraBold" charset="0"/>
                <a:ea typeface="Marianne ExtraBold" charset="0"/>
                <a:cs typeface="Marianne ExtraBold" charset="0"/>
              </a:rPr>
              <a:t>Etape suivante : </a:t>
            </a:r>
          </a:p>
          <a:p>
            <a:pPr marL="12700" algn="ctr">
              <a:spcBef>
                <a:spcPts val="114"/>
              </a:spcBef>
            </a:pPr>
            <a:r>
              <a:rPr lang="fr-FR" sz="3200" kern="0" spc="-75">
                <a:solidFill>
                  <a:srgbClr val="2C3176"/>
                </a:solidFill>
                <a:latin typeface="Marianne ExtraBold" charset="0"/>
                <a:ea typeface="Marianne ExtraBold" charset="0"/>
                <a:cs typeface="Marianne ExtraBold" charset="0"/>
              </a:rPr>
              <a:t>« Valider la feuille de route » </a:t>
            </a:r>
            <a:endParaRPr lang="fr-FR" sz="3200" kern="0">
              <a:latin typeface="Marianne ExtraBold" charset="0"/>
              <a:ea typeface="Marianne ExtraBold" charset="0"/>
              <a:cs typeface="Marianne ExtraBold" charset="0"/>
            </a:endParaRPr>
          </a:p>
        </p:txBody>
      </p:sp>
    </p:spTree>
    <p:extLst>
      <p:ext uri="{BB962C8B-B14F-4D97-AF65-F5344CB8AC3E}">
        <p14:creationId xmlns:p14="http://schemas.microsoft.com/office/powerpoint/2010/main" val="396655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a:extLst>
              <a:ext uri="{FF2B5EF4-FFF2-40B4-BE49-F238E27FC236}">
                <a16:creationId xmlns:a16="http://schemas.microsoft.com/office/drawing/2014/main" id="{318D0C04-5F1F-4224-A1ED-6A828DE31522}"/>
              </a:ext>
            </a:extLst>
          </p:cNvPr>
          <p:cNvSpPr/>
          <p:nvPr/>
        </p:nvSpPr>
        <p:spPr>
          <a:xfrm>
            <a:off x="8555865" y="3075698"/>
            <a:ext cx="566205" cy="566205"/>
          </a:xfrm>
          <a:prstGeom prst="ellipse">
            <a:avLst/>
          </a:prstGeom>
          <a:solidFill>
            <a:srgbClr val="8064A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33" name="Oval Callout 26">
            <a:extLst>
              <a:ext uri="{FF2B5EF4-FFF2-40B4-BE49-F238E27FC236}">
                <a16:creationId xmlns:a16="http://schemas.microsoft.com/office/drawing/2014/main" id="{CF2EFF90-7A11-494F-9B8A-74C0443A4E5F}"/>
              </a:ext>
            </a:extLst>
          </p:cNvPr>
          <p:cNvSpPr/>
          <p:nvPr/>
        </p:nvSpPr>
        <p:spPr>
          <a:xfrm>
            <a:off x="3595995" y="5672745"/>
            <a:ext cx="2315787" cy="2271491"/>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34" name="Oval Callout 27">
            <a:extLst>
              <a:ext uri="{FF2B5EF4-FFF2-40B4-BE49-F238E27FC236}">
                <a16:creationId xmlns:a16="http://schemas.microsoft.com/office/drawing/2014/main" id="{B8BEA851-FD24-4571-9EAF-8C551E65ECEB}"/>
              </a:ext>
            </a:extLst>
          </p:cNvPr>
          <p:cNvSpPr/>
          <p:nvPr/>
        </p:nvSpPr>
        <p:spPr>
          <a:xfrm>
            <a:off x="6440329" y="3922177"/>
            <a:ext cx="2315787" cy="2271491"/>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35" name="Oval Callout 28">
            <a:extLst>
              <a:ext uri="{FF2B5EF4-FFF2-40B4-BE49-F238E27FC236}">
                <a16:creationId xmlns:a16="http://schemas.microsoft.com/office/drawing/2014/main" id="{2206CB19-257D-4909-91C6-8AA4BDE87EAF}"/>
              </a:ext>
            </a:extLst>
          </p:cNvPr>
          <p:cNvSpPr/>
          <p:nvPr/>
        </p:nvSpPr>
        <p:spPr>
          <a:xfrm>
            <a:off x="3829067" y="2435783"/>
            <a:ext cx="2013701" cy="1975184"/>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36" name="Oval Callout 29">
            <a:extLst>
              <a:ext uri="{FF2B5EF4-FFF2-40B4-BE49-F238E27FC236}">
                <a16:creationId xmlns:a16="http://schemas.microsoft.com/office/drawing/2014/main" id="{4EC84C99-0338-4356-B4E5-9D87F2C79196}"/>
              </a:ext>
            </a:extLst>
          </p:cNvPr>
          <p:cNvSpPr/>
          <p:nvPr/>
        </p:nvSpPr>
        <p:spPr>
          <a:xfrm>
            <a:off x="758838" y="2360912"/>
            <a:ext cx="1574992" cy="1544867"/>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grpSp>
        <p:nvGrpSpPr>
          <p:cNvPr id="37" name="Group 36">
            <a:extLst>
              <a:ext uri="{FF2B5EF4-FFF2-40B4-BE49-F238E27FC236}">
                <a16:creationId xmlns:a16="http://schemas.microsoft.com/office/drawing/2014/main" id="{E85E3BF1-5CC3-47FA-9B66-BADCA1E05C45}"/>
              </a:ext>
            </a:extLst>
          </p:cNvPr>
          <p:cNvGrpSpPr/>
          <p:nvPr/>
        </p:nvGrpSpPr>
        <p:grpSpPr>
          <a:xfrm flipH="1">
            <a:off x="-5371" y="3995401"/>
            <a:ext cx="13712043" cy="6049207"/>
            <a:chOff x="1881961" y="978195"/>
            <a:chExt cx="10345479" cy="5901071"/>
          </a:xfrm>
        </p:grpSpPr>
        <p:sp>
          <p:nvSpPr>
            <p:cNvPr id="38" name="Shape 6">
              <a:extLst>
                <a:ext uri="{FF2B5EF4-FFF2-40B4-BE49-F238E27FC236}">
                  <a16:creationId xmlns:a16="http://schemas.microsoft.com/office/drawing/2014/main" id="{224D1116-DA16-4310-9D8B-39F58F5AD879}"/>
                </a:ext>
              </a:extLst>
            </p:cNvPr>
            <p:cNvSpPr/>
            <p:nvPr/>
          </p:nvSpPr>
          <p:spPr>
            <a:xfrm>
              <a:off x="1881961" y="978195"/>
              <a:ext cx="10342564" cy="5896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27"/>
                  </a:lnTo>
                  <a:cubicBezTo>
                    <a:pt x="17455" y="721"/>
                    <a:pt x="14337" y="2052"/>
                    <a:pt x="14423" y="2967"/>
                  </a:cubicBezTo>
                  <a:cubicBezTo>
                    <a:pt x="14508" y="3882"/>
                    <a:pt x="16650" y="5157"/>
                    <a:pt x="16547" y="6932"/>
                  </a:cubicBezTo>
                  <a:cubicBezTo>
                    <a:pt x="16444" y="8707"/>
                    <a:pt x="14800" y="9002"/>
                    <a:pt x="13172" y="8868"/>
                  </a:cubicBezTo>
                  <a:cubicBezTo>
                    <a:pt x="11545" y="8734"/>
                    <a:pt x="10877" y="9039"/>
                    <a:pt x="10877" y="9511"/>
                  </a:cubicBezTo>
                  <a:cubicBezTo>
                    <a:pt x="10877" y="9982"/>
                    <a:pt x="13001" y="10620"/>
                    <a:pt x="15245" y="11008"/>
                  </a:cubicBezTo>
                  <a:cubicBezTo>
                    <a:pt x="17489" y="11396"/>
                    <a:pt x="17455" y="14280"/>
                    <a:pt x="15433" y="15444"/>
                  </a:cubicBezTo>
                  <a:cubicBezTo>
                    <a:pt x="13412" y="16609"/>
                    <a:pt x="6869" y="18318"/>
                    <a:pt x="4282" y="21600"/>
                  </a:cubicBezTo>
                  <a:lnTo>
                    <a:pt x="0" y="21600"/>
                  </a:lnTo>
                  <a:cubicBezTo>
                    <a:pt x="1867" y="17208"/>
                    <a:pt x="6184" y="15722"/>
                    <a:pt x="9644" y="15056"/>
                  </a:cubicBezTo>
                  <a:cubicBezTo>
                    <a:pt x="13104" y="14391"/>
                    <a:pt x="14971" y="13753"/>
                    <a:pt x="14680" y="13143"/>
                  </a:cubicBezTo>
                  <a:cubicBezTo>
                    <a:pt x="14389" y="12533"/>
                    <a:pt x="9457" y="12470"/>
                    <a:pt x="9115" y="10196"/>
                  </a:cubicBezTo>
                  <a:cubicBezTo>
                    <a:pt x="8752" y="7787"/>
                    <a:pt x="10861" y="6973"/>
                    <a:pt x="12659" y="7232"/>
                  </a:cubicBezTo>
                  <a:cubicBezTo>
                    <a:pt x="14356" y="7476"/>
                    <a:pt x="15742" y="7292"/>
                    <a:pt x="15314" y="6377"/>
                  </a:cubicBezTo>
                  <a:cubicBezTo>
                    <a:pt x="14885" y="5462"/>
                    <a:pt x="13118" y="3639"/>
                    <a:pt x="13668" y="2443"/>
                  </a:cubicBezTo>
                  <a:cubicBezTo>
                    <a:pt x="14217" y="1248"/>
                    <a:pt x="16633" y="0"/>
                    <a:pt x="21600" y="0"/>
                  </a:cubicBezTo>
                  <a:close/>
                </a:path>
              </a:pathLst>
            </a:custGeom>
            <a:gradFill>
              <a:gsLst>
                <a:gs pos="87000">
                  <a:schemeClr val="tx1">
                    <a:alpha val="40000"/>
                  </a:schemeClr>
                </a:gs>
                <a:gs pos="36000">
                  <a:schemeClr val="bg2">
                    <a:alpha val="15000"/>
                  </a:schemeClr>
                </a:gs>
              </a:gsLst>
              <a:lin ang="0" scaled="0"/>
            </a:gra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sp>
          <p:nvSpPr>
            <p:cNvPr id="50" name="Shape 7">
              <a:extLst>
                <a:ext uri="{FF2B5EF4-FFF2-40B4-BE49-F238E27FC236}">
                  <a16:creationId xmlns:a16="http://schemas.microsoft.com/office/drawing/2014/main" id="{AFABD587-B037-4E70-9680-8242F4BA639E}"/>
                </a:ext>
              </a:extLst>
            </p:cNvPr>
            <p:cNvSpPr/>
            <p:nvPr/>
          </p:nvSpPr>
          <p:spPr>
            <a:xfrm>
              <a:off x="2847500" y="1026110"/>
              <a:ext cx="9379940" cy="5853156"/>
            </a:xfrm>
            <a:custGeom>
              <a:avLst/>
              <a:gdLst/>
              <a:ahLst/>
              <a:cxnLst>
                <a:cxn ang="0">
                  <a:pos x="wd2" y="hd2"/>
                </a:cxn>
                <a:cxn ang="5400000">
                  <a:pos x="wd2" y="hd2"/>
                </a:cxn>
                <a:cxn ang="10800000">
                  <a:pos x="wd2" y="hd2"/>
                </a:cxn>
                <a:cxn ang="16200000">
                  <a:pos x="wd2" y="hd2"/>
                </a:cxn>
              </a:cxnLst>
              <a:rect l="0" t="0" r="r" b="b"/>
              <a:pathLst>
                <a:path w="21600" h="21599" extrusionOk="0">
                  <a:moveTo>
                    <a:pt x="21101" y="1"/>
                  </a:moveTo>
                  <a:cubicBezTo>
                    <a:pt x="20976" y="-1"/>
                    <a:pt x="20843" y="0"/>
                    <a:pt x="20704" y="3"/>
                  </a:cubicBezTo>
                  <a:lnTo>
                    <a:pt x="20706" y="129"/>
                  </a:lnTo>
                  <a:cubicBezTo>
                    <a:pt x="20844" y="126"/>
                    <a:pt x="20976" y="125"/>
                    <a:pt x="21100" y="127"/>
                  </a:cubicBezTo>
                  <a:lnTo>
                    <a:pt x="21101" y="1"/>
                  </a:lnTo>
                  <a:close/>
                  <a:moveTo>
                    <a:pt x="20431" y="35"/>
                  </a:moveTo>
                  <a:cubicBezTo>
                    <a:pt x="20303" y="41"/>
                    <a:pt x="20171" y="49"/>
                    <a:pt x="20035" y="59"/>
                  </a:cubicBezTo>
                  <a:lnTo>
                    <a:pt x="20039" y="184"/>
                  </a:lnTo>
                  <a:cubicBezTo>
                    <a:pt x="20175" y="175"/>
                    <a:pt x="20306" y="167"/>
                    <a:pt x="20434" y="161"/>
                  </a:cubicBezTo>
                  <a:lnTo>
                    <a:pt x="20431" y="35"/>
                  </a:lnTo>
                  <a:close/>
                  <a:moveTo>
                    <a:pt x="21401" y="35"/>
                  </a:moveTo>
                  <a:lnTo>
                    <a:pt x="21398" y="161"/>
                  </a:lnTo>
                  <a:cubicBezTo>
                    <a:pt x="21466" y="165"/>
                    <a:pt x="21532" y="170"/>
                    <a:pt x="21594" y="176"/>
                  </a:cubicBezTo>
                  <a:lnTo>
                    <a:pt x="21600" y="50"/>
                  </a:lnTo>
                  <a:cubicBezTo>
                    <a:pt x="21537" y="44"/>
                    <a:pt x="21470" y="39"/>
                    <a:pt x="21401" y="35"/>
                  </a:cubicBezTo>
                  <a:close/>
                  <a:moveTo>
                    <a:pt x="19761" y="71"/>
                  </a:moveTo>
                  <a:cubicBezTo>
                    <a:pt x="19631" y="82"/>
                    <a:pt x="19499" y="95"/>
                    <a:pt x="19365" y="109"/>
                  </a:cubicBezTo>
                  <a:lnTo>
                    <a:pt x="19371" y="235"/>
                  </a:lnTo>
                  <a:cubicBezTo>
                    <a:pt x="19505" y="221"/>
                    <a:pt x="19637" y="208"/>
                    <a:pt x="19766" y="197"/>
                  </a:cubicBezTo>
                  <a:lnTo>
                    <a:pt x="19761" y="71"/>
                  </a:lnTo>
                  <a:close/>
                  <a:moveTo>
                    <a:pt x="19067" y="141"/>
                  </a:moveTo>
                  <a:cubicBezTo>
                    <a:pt x="18936" y="157"/>
                    <a:pt x="18805" y="174"/>
                    <a:pt x="18672" y="193"/>
                  </a:cubicBezTo>
                  <a:lnTo>
                    <a:pt x="18680" y="318"/>
                  </a:lnTo>
                  <a:cubicBezTo>
                    <a:pt x="18813" y="299"/>
                    <a:pt x="18943" y="282"/>
                    <a:pt x="19073" y="266"/>
                  </a:cubicBezTo>
                  <a:lnTo>
                    <a:pt x="19067" y="141"/>
                  </a:lnTo>
                  <a:close/>
                  <a:moveTo>
                    <a:pt x="18396" y="247"/>
                  </a:moveTo>
                  <a:cubicBezTo>
                    <a:pt x="18266" y="268"/>
                    <a:pt x="18134" y="289"/>
                    <a:pt x="18003" y="312"/>
                  </a:cubicBezTo>
                  <a:lnTo>
                    <a:pt x="18012" y="436"/>
                  </a:lnTo>
                  <a:cubicBezTo>
                    <a:pt x="18144" y="414"/>
                    <a:pt x="18275" y="392"/>
                    <a:pt x="18405" y="372"/>
                  </a:cubicBezTo>
                  <a:lnTo>
                    <a:pt x="18396" y="247"/>
                  </a:lnTo>
                  <a:close/>
                  <a:moveTo>
                    <a:pt x="17726" y="354"/>
                  </a:moveTo>
                  <a:cubicBezTo>
                    <a:pt x="17595" y="378"/>
                    <a:pt x="17464" y="404"/>
                    <a:pt x="17333" y="431"/>
                  </a:cubicBezTo>
                  <a:lnTo>
                    <a:pt x="17345" y="556"/>
                  </a:lnTo>
                  <a:cubicBezTo>
                    <a:pt x="17476" y="529"/>
                    <a:pt x="17607" y="503"/>
                    <a:pt x="17737" y="478"/>
                  </a:cubicBezTo>
                  <a:lnTo>
                    <a:pt x="17726" y="354"/>
                  </a:lnTo>
                  <a:close/>
                  <a:moveTo>
                    <a:pt x="17055" y="495"/>
                  </a:moveTo>
                  <a:cubicBezTo>
                    <a:pt x="16924" y="524"/>
                    <a:pt x="16793" y="554"/>
                    <a:pt x="16664" y="586"/>
                  </a:cubicBezTo>
                  <a:lnTo>
                    <a:pt x="16678" y="710"/>
                  </a:lnTo>
                  <a:cubicBezTo>
                    <a:pt x="16807" y="679"/>
                    <a:pt x="16937" y="649"/>
                    <a:pt x="17068" y="620"/>
                  </a:cubicBezTo>
                  <a:lnTo>
                    <a:pt x="17055" y="495"/>
                  </a:lnTo>
                  <a:close/>
                  <a:moveTo>
                    <a:pt x="16384" y="672"/>
                  </a:moveTo>
                  <a:cubicBezTo>
                    <a:pt x="16252" y="706"/>
                    <a:pt x="16122" y="742"/>
                    <a:pt x="15994" y="779"/>
                  </a:cubicBezTo>
                  <a:lnTo>
                    <a:pt x="16011" y="903"/>
                  </a:lnTo>
                  <a:cubicBezTo>
                    <a:pt x="16138" y="866"/>
                    <a:pt x="16267" y="830"/>
                    <a:pt x="16399" y="796"/>
                  </a:cubicBezTo>
                  <a:lnTo>
                    <a:pt x="16384" y="672"/>
                  </a:lnTo>
                  <a:close/>
                  <a:moveTo>
                    <a:pt x="15712" y="849"/>
                  </a:moveTo>
                  <a:cubicBezTo>
                    <a:pt x="15580" y="890"/>
                    <a:pt x="15451" y="933"/>
                    <a:pt x="15325" y="977"/>
                  </a:cubicBezTo>
                  <a:lnTo>
                    <a:pt x="15344" y="1099"/>
                  </a:lnTo>
                  <a:cubicBezTo>
                    <a:pt x="15469" y="1056"/>
                    <a:pt x="15598" y="1012"/>
                    <a:pt x="15730" y="971"/>
                  </a:cubicBezTo>
                  <a:lnTo>
                    <a:pt x="15712" y="849"/>
                  </a:lnTo>
                  <a:close/>
                  <a:moveTo>
                    <a:pt x="15062" y="1061"/>
                  </a:moveTo>
                  <a:cubicBezTo>
                    <a:pt x="14928" y="1112"/>
                    <a:pt x="14800" y="1165"/>
                    <a:pt x="14679" y="1219"/>
                  </a:cubicBezTo>
                  <a:lnTo>
                    <a:pt x="14704" y="1339"/>
                  </a:lnTo>
                  <a:cubicBezTo>
                    <a:pt x="14823" y="1286"/>
                    <a:pt x="14951" y="1233"/>
                    <a:pt x="15084" y="1182"/>
                  </a:cubicBezTo>
                  <a:lnTo>
                    <a:pt x="15062" y="1061"/>
                  </a:lnTo>
                  <a:close/>
                  <a:moveTo>
                    <a:pt x="14407" y="1344"/>
                  </a:moveTo>
                  <a:cubicBezTo>
                    <a:pt x="14272" y="1411"/>
                    <a:pt x="14147" y="1480"/>
                    <a:pt x="14034" y="1550"/>
                  </a:cubicBezTo>
                  <a:lnTo>
                    <a:pt x="14067" y="1666"/>
                  </a:lnTo>
                  <a:cubicBezTo>
                    <a:pt x="14178" y="1598"/>
                    <a:pt x="14301" y="1530"/>
                    <a:pt x="14434" y="1463"/>
                  </a:cubicBezTo>
                  <a:lnTo>
                    <a:pt x="14407" y="1344"/>
                  </a:lnTo>
                  <a:close/>
                  <a:moveTo>
                    <a:pt x="13775" y="1733"/>
                  </a:moveTo>
                  <a:cubicBezTo>
                    <a:pt x="13638" y="1838"/>
                    <a:pt x="13524" y="1947"/>
                    <a:pt x="13436" y="2056"/>
                  </a:cubicBezTo>
                  <a:lnTo>
                    <a:pt x="13491" y="2152"/>
                  </a:lnTo>
                  <a:cubicBezTo>
                    <a:pt x="13573" y="2049"/>
                    <a:pt x="13682" y="1945"/>
                    <a:pt x="13814" y="1844"/>
                  </a:cubicBezTo>
                  <a:lnTo>
                    <a:pt x="13775" y="1733"/>
                  </a:lnTo>
                  <a:close/>
                  <a:moveTo>
                    <a:pt x="13240" y="2404"/>
                  </a:moveTo>
                  <a:cubicBezTo>
                    <a:pt x="13212" y="2490"/>
                    <a:pt x="13197" y="2577"/>
                    <a:pt x="13197" y="2664"/>
                  </a:cubicBezTo>
                  <a:cubicBezTo>
                    <a:pt x="13197" y="2694"/>
                    <a:pt x="13199" y="2723"/>
                    <a:pt x="13202" y="2754"/>
                  </a:cubicBezTo>
                  <a:cubicBezTo>
                    <a:pt x="13212" y="2842"/>
                    <a:pt x="13226" y="2930"/>
                    <a:pt x="13246" y="3014"/>
                  </a:cubicBezTo>
                  <a:lnTo>
                    <a:pt x="13326" y="2973"/>
                  </a:lnTo>
                  <a:cubicBezTo>
                    <a:pt x="13309" y="2895"/>
                    <a:pt x="13295" y="2815"/>
                    <a:pt x="13286" y="2734"/>
                  </a:cubicBezTo>
                  <a:cubicBezTo>
                    <a:pt x="13283" y="2710"/>
                    <a:pt x="13282" y="2687"/>
                    <a:pt x="13282" y="2664"/>
                  </a:cubicBezTo>
                  <a:cubicBezTo>
                    <a:pt x="13282" y="2596"/>
                    <a:pt x="13294" y="2528"/>
                    <a:pt x="13316" y="2460"/>
                  </a:cubicBezTo>
                  <a:lnTo>
                    <a:pt x="13240" y="2404"/>
                  </a:lnTo>
                  <a:close/>
                  <a:moveTo>
                    <a:pt x="13436" y="3324"/>
                  </a:moveTo>
                  <a:lnTo>
                    <a:pt x="13364" y="3392"/>
                  </a:lnTo>
                  <a:cubicBezTo>
                    <a:pt x="13432" y="3547"/>
                    <a:pt x="13518" y="3696"/>
                    <a:pt x="13626" y="3847"/>
                  </a:cubicBezTo>
                  <a:lnTo>
                    <a:pt x="13684" y="3756"/>
                  </a:lnTo>
                  <a:cubicBezTo>
                    <a:pt x="13581" y="3611"/>
                    <a:pt x="13500" y="3470"/>
                    <a:pt x="13436" y="3324"/>
                  </a:cubicBezTo>
                  <a:close/>
                  <a:moveTo>
                    <a:pt x="13895" y="4031"/>
                  </a:moveTo>
                  <a:lnTo>
                    <a:pt x="13843" y="4130"/>
                  </a:lnTo>
                  <a:cubicBezTo>
                    <a:pt x="13952" y="4255"/>
                    <a:pt x="14067" y="4374"/>
                    <a:pt x="14166" y="4473"/>
                  </a:cubicBezTo>
                  <a:cubicBezTo>
                    <a:pt x="14166" y="4473"/>
                    <a:pt x="14214" y="4369"/>
                    <a:pt x="14214" y="4369"/>
                  </a:cubicBezTo>
                  <a:cubicBezTo>
                    <a:pt x="14116" y="4271"/>
                    <a:pt x="14002" y="4154"/>
                    <a:pt x="13895" y="4031"/>
                  </a:cubicBezTo>
                  <a:close/>
                  <a:moveTo>
                    <a:pt x="14464" y="4597"/>
                  </a:moveTo>
                  <a:lnTo>
                    <a:pt x="14416" y="4701"/>
                  </a:lnTo>
                  <a:cubicBezTo>
                    <a:pt x="14514" y="4799"/>
                    <a:pt x="14627" y="4917"/>
                    <a:pt x="14733" y="5042"/>
                  </a:cubicBezTo>
                  <a:lnTo>
                    <a:pt x="14786" y="4944"/>
                  </a:lnTo>
                  <a:cubicBezTo>
                    <a:pt x="14678" y="4816"/>
                    <a:pt x="14563" y="4696"/>
                    <a:pt x="14464" y="4597"/>
                  </a:cubicBezTo>
                  <a:close/>
                  <a:moveTo>
                    <a:pt x="15004" y="5233"/>
                  </a:moveTo>
                  <a:cubicBezTo>
                    <a:pt x="15004" y="5233"/>
                    <a:pt x="14942" y="5320"/>
                    <a:pt x="14942" y="5320"/>
                  </a:cubicBezTo>
                  <a:cubicBezTo>
                    <a:pt x="15041" y="5473"/>
                    <a:pt x="15112" y="5622"/>
                    <a:pt x="15158" y="5778"/>
                  </a:cubicBezTo>
                  <a:lnTo>
                    <a:pt x="15236" y="5727"/>
                  </a:lnTo>
                  <a:cubicBezTo>
                    <a:pt x="15186" y="5557"/>
                    <a:pt x="15109" y="5396"/>
                    <a:pt x="15004" y="5233"/>
                  </a:cubicBezTo>
                  <a:close/>
                  <a:moveTo>
                    <a:pt x="15294" y="6152"/>
                  </a:moveTo>
                  <a:lnTo>
                    <a:pt x="15210" y="6161"/>
                  </a:lnTo>
                  <a:cubicBezTo>
                    <a:pt x="15211" y="6190"/>
                    <a:pt x="15211" y="6219"/>
                    <a:pt x="15211" y="6249"/>
                  </a:cubicBezTo>
                  <a:cubicBezTo>
                    <a:pt x="15211" y="6356"/>
                    <a:pt x="15202" y="6470"/>
                    <a:pt x="15183" y="6586"/>
                  </a:cubicBezTo>
                  <a:cubicBezTo>
                    <a:pt x="15176" y="6628"/>
                    <a:pt x="15167" y="6669"/>
                    <a:pt x="15158" y="6709"/>
                  </a:cubicBezTo>
                  <a:lnTo>
                    <a:pt x="15238" y="6752"/>
                  </a:lnTo>
                  <a:cubicBezTo>
                    <a:pt x="15248" y="6708"/>
                    <a:pt x="15257" y="6663"/>
                    <a:pt x="15265" y="6615"/>
                  </a:cubicBezTo>
                  <a:cubicBezTo>
                    <a:pt x="15286" y="6490"/>
                    <a:pt x="15297" y="6366"/>
                    <a:pt x="15297" y="6249"/>
                  </a:cubicBezTo>
                  <a:cubicBezTo>
                    <a:pt x="15297" y="6216"/>
                    <a:pt x="15296" y="6184"/>
                    <a:pt x="15294" y="6152"/>
                  </a:cubicBezTo>
                  <a:close/>
                  <a:moveTo>
                    <a:pt x="15037" y="7036"/>
                  </a:moveTo>
                  <a:cubicBezTo>
                    <a:pt x="14965" y="7172"/>
                    <a:pt x="14868" y="7295"/>
                    <a:pt x="14751" y="7400"/>
                  </a:cubicBezTo>
                  <a:lnTo>
                    <a:pt x="14795" y="7507"/>
                  </a:lnTo>
                  <a:cubicBezTo>
                    <a:pt x="14921" y="7394"/>
                    <a:pt x="15025" y="7262"/>
                    <a:pt x="15104" y="7115"/>
                  </a:cubicBezTo>
                  <a:lnTo>
                    <a:pt x="15037" y="7036"/>
                  </a:lnTo>
                  <a:close/>
                  <a:moveTo>
                    <a:pt x="14500" y="7602"/>
                  </a:moveTo>
                  <a:cubicBezTo>
                    <a:pt x="14390" y="7668"/>
                    <a:pt x="14265" y="7726"/>
                    <a:pt x="14130" y="7775"/>
                  </a:cubicBezTo>
                  <a:lnTo>
                    <a:pt x="14150" y="7897"/>
                  </a:lnTo>
                  <a:cubicBezTo>
                    <a:pt x="14290" y="7847"/>
                    <a:pt x="14418" y="7786"/>
                    <a:pt x="14531" y="7718"/>
                  </a:cubicBezTo>
                  <a:cubicBezTo>
                    <a:pt x="14531" y="7718"/>
                    <a:pt x="14500" y="7602"/>
                    <a:pt x="14500" y="7602"/>
                  </a:cubicBezTo>
                  <a:close/>
                  <a:moveTo>
                    <a:pt x="10089" y="7821"/>
                  </a:moveTo>
                  <a:lnTo>
                    <a:pt x="10094" y="7946"/>
                  </a:lnTo>
                  <a:cubicBezTo>
                    <a:pt x="10204" y="7937"/>
                    <a:pt x="10320" y="7938"/>
                    <a:pt x="10440" y="7949"/>
                  </a:cubicBezTo>
                  <a:lnTo>
                    <a:pt x="10484" y="7954"/>
                  </a:lnTo>
                  <a:lnTo>
                    <a:pt x="10489" y="7828"/>
                  </a:lnTo>
                  <a:lnTo>
                    <a:pt x="10445" y="7824"/>
                  </a:lnTo>
                  <a:cubicBezTo>
                    <a:pt x="10322" y="7813"/>
                    <a:pt x="10203" y="7812"/>
                    <a:pt x="10089" y="7821"/>
                  </a:cubicBezTo>
                  <a:close/>
                  <a:moveTo>
                    <a:pt x="10765" y="7850"/>
                  </a:moveTo>
                  <a:lnTo>
                    <a:pt x="10759" y="7975"/>
                  </a:lnTo>
                  <a:lnTo>
                    <a:pt x="10784" y="7978"/>
                  </a:lnTo>
                  <a:cubicBezTo>
                    <a:pt x="10904" y="7990"/>
                    <a:pt x="11028" y="8002"/>
                    <a:pt x="11153" y="8013"/>
                  </a:cubicBezTo>
                  <a:lnTo>
                    <a:pt x="11158" y="7887"/>
                  </a:lnTo>
                  <a:cubicBezTo>
                    <a:pt x="11033" y="7876"/>
                    <a:pt x="10910" y="7864"/>
                    <a:pt x="10790" y="7852"/>
                  </a:cubicBezTo>
                  <a:lnTo>
                    <a:pt x="10765" y="7850"/>
                  </a:lnTo>
                  <a:close/>
                  <a:moveTo>
                    <a:pt x="13849" y="7850"/>
                  </a:moveTo>
                  <a:cubicBezTo>
                    <a:pt x="13728" y="7880"/>
                    <a:pt x="13597" y="7905"/>
                    <a:pt x="13460" y="7925"/>
                  </a:cubicBezTo>
                  <a:cubicBezTo>
                    <a:pt x="13460" y="7925"/>
                    <a:pt x="13468" y="8050"/>
                    <a:pt x="13468" y="8050"/>
                  </a:cubicBezTo>
                  <a:cubicBezTo>
                    <a:pt x="13608" y="8030"/>
                    <a:pt x="13740" y="8004"/>
                    <a:pt x="13863" y="7973"/>
                  </a:cubicBezTo>
                  <a:lnTo>
                    <a:pt x="13849" y="7850"/>
                  </a:lnTo>
                  <a:close/>
                  <a:moveTo>
                    <a:pt x="9810" y="7885"/>
                  </a:moveTo>
                  <a:cubicBezTo>
                    <a:pt x="9673" y="7918"/>
                    <a:pt x="9542" y="7967"/>
                    <a:pt x="9420" y="8030"/>
                  </a:cubicBezTo>
                  <a:lnTo>
                    <a:pt x="9448" y="8149"/>
                  </a:lnTo>
                  <a:cubicBezTo>
                    <a:pt x="9565" y="8088"/>
                    <a:pt x="9691" y="8041"/>
                    <a:pt x="9823" y="8009"/>
                  </a:cubicBezTo>
                  <a:lnTo>
                    <a:pt x="9810" y="7885"/>
                  </a:lnTo>
                  <a:close/>
                  <a:moveTo>
                    <a:pt x="11432" y="7920"/>
                  </a:moveTo>
                  <a:lnTo>
                    <a:pt x="11428" y="8046"/>
                  </a:lnTo>
                  <a:cubicBezTo>
                    <a:pt x="11558" y="8057"/>
                    <a:pt x="11691" y="8067"/>
                    <a:pt x="11823" y="8075"/>
                  </a:cubicBezTo>
                  <a:cubicBezTo>
                    <a:pt x="11823" y="8075"/>
                    <a:pt x="11827" y="7949"/>
                    <a:pt x="11827" y="7949"/>
                  </a:cubicBezTo>
                  <a:cubicBezTo>
                    <a:pt x="11695" y="7941"/>
                    <a:pt x="11563" y="7931"/>
                    <a:pt x="11432" y="7920"/>
                  </a:cubicBezTo>
                  <a:close/>
                  <a:moveTo>
                    <a:pt x="12124" y="7956"/>
                  </a:moveTo>
                  <a:lnTo>
                    <a:pt x="12121" y="8082"/>
                  </a:lnTo>
                  <a:cubicBezTo>
                    <a:pt x="12254" y="8087"/>
                    <a:pt x="12386" y="8091"/>
                    <a:pt x="12517" y="8092"/>
                  </a:cubicBezTo>
                  <a:cubicBezTo>
                    <a:pt x="12517" y="8092"/>
                    <a:pt x="12517" y="7966"/>
                    <a:pt x="12517" y="7966"/>
                  </a:cubicBezTo>
                  <a:cubicBezTo>
                    <a:pt x="12387" y="7965"/>
                    <a:pt x="12255" y="7961"/>
                    <a:pt x="12124" y="7956"/>
                  </a:cubicBezTo>
                  <a:close/>
                  <a:moveTo>
                    <a:pt x="13184" y="7956"/>
                  </a:moveTo>
                  <a:cubicBezTo>
                    <a:pt x="13059" y="7967"/>
                    <a:pt x="12927" y="7974"/>
                    <a:pt x="12791" y="7978"/>
                  </a:cubicBezTo>
                  <a:lnTo>
                    <a:pt x="12792" y="8103"/>
                  </a:lnTo>
                  <a:cubicBezTo>
                    <a:pt x="12930" y="8099"/>
                    <a:pt x="13064" y="8093"/>
                    <a:pt x="13189" y="8082"/>
                  </a:cubicBezTo>
                  <a:lnTo>
                    <a:pt x="13184" y="7956"/>
                  </a:lnTo>
                  <a:close/>
                  <a:moveTo>
                    <a:pt x="9148" y="8203"/>
                  </a:moveTo>
                  <a:cubicBezTo>
                    <a:pt x="9019" y="8306"/>
                    <a:pt x="8910" y="8427"/>
                    <a:pt x="8822" y="8562"/>
                  </a:cubicBezTo>
                  <a:lnTo>
                    <a:pt x="8883" y="8649"/>
                  </a:lnTo>
                  <a:cubicBezTo>
                    <a:pt x="8965" y="8523"/>
                    <a:pt x="9068" y="8411"/>
                    <a:pt x="9189" y="8314"/>
                  </a:cubicBezTo>
                  <a:lnTo>
                    <a:pt x="9148" y="8203"/>
                  </a:lnTo>
                  <a:close/>
                  <a:moveTo>
                    <a:pt x="8643" y="8911"/>
                  </a:moveTo>
                  <a:cubicBezTo>
                    <a:pt x="8604" y="9040"/>
                    <a:pt x="8583" y="9173"/>
                    <a:pt x="8583" y="9306"/>
                  </a:cubicBezTo>
                  <a:cubicBezTo>
                    <a:pt x="8583" y="9378"/>
                    <a:pt x="8589" y="9451"/>
                    <a:pt x="8601" y="9522"/>
                  </a:cubicBezTo>
                  <a:cubicBezTo>
                    <a:pt x="8601" y="9522"/>
                    <a:pt x="8683" y="9491"/>
                    <a:pt x="8683" y="9491"/>
                  </a:cubicBezTo>
                  <a:cubicBezTo>
                    <a:pt x="8673" y="9430"/>
                    <a:pt x="8668" y="9368"/>
                    <a:pt x="8668" y="9306"/>
                  </a:cubicBezTo>
                  <a:cubicBezTo>
                    <a:pt x="8668" y="9191"/>
                    <a:pt x="8686" y="9075"/>
                    <a:pt x="8720" y="8962"/>
                  </a:cubicBezTo>
                  <a:lnTo>
                    <a:pt x="8643" y="8911"/>
                  </a:lnTo>
                  <a:close/>
                  <a:moveTo>
                    <a:pt x="8818" y="9830"/>
                  </a:moveTo>
                  <a:lnTo>
                    <a:pt x="8750" y="9907"/>
                  </a:lnTo>
                  <a:cubicBezTo>
                    <a:pt x="8826" y="10051"/>
                    <a:pt x="8930" y="10183"/>
                    <a:pt x="9058" y="10302"/>
                  </a:cubicBezTo>
                  <a:lnTo>
                    <a:pt x="9103" y="10196"/>
                  </a:lnTo>
                  <a:cubicBezTo>
                    <a:pt x="8983" y="10085"/>
                    <a:pt x="8887" y="9962"/>
                    <a:pt x="8818" y="9830"/>
                  </a:cubicBezTo>
                  <a:close/>
                  <a:moveTo>
                    <a:pt x="9334" y="10396"/>
                  </a:moveTo>
                  <a:lnTo>
                    <a:pt x="9300" y="10511"/>
                  </a:lnTo>
                  <a:cubicBezTo>
                    <a:pt x="9409" y="10581"/>
                    <a:pt x="9531" y="10644"/>
                    <a:pt x="9662" y="10699"/>
                  </a:cubicBezTo>
                  <a:lnTo>
                    <a:pt x="9678" y="10706"/>
                  </a:lnTo>
                  <a:lnTo>
                    <a:pt x="9701" y="10586"/>
                  </a:lnTo>
                  <a:lnTo>
                    <a:pt x="9686" y="10579"/>
                  </a:lnTo>
                  <a:cubicBezTo>
                    <a:pt x="9558" y="10525"/>
                    <a:pt x="9439" y="10463"/>
                    <a:pt x="9334" y="10396"/>
                  </a:cubicBezTo>
                  <a:close/>
                  <a:moveTo>
                    <a:pt x="9989" y="10678"/>
                  </a:moveTo>
                  <a:cubicBezTo>
                    <a:pt x="9989" y="10678"/>
                    <a:pt x="9970" y="10801"/>
                    <a:pt x="9970" y="10801"/>
                  </a:cubicBezTo>
                  <a:cubicBezTo>
                    <a:pt x="10088" y="10842"/>
                    <a:pt x="10219" y="10882"/>
                    <a:pt x="10359" y="10922"/>
                  </a:cubicBezTo>
                  <a:lnTo>
                    <a:pt x="10375" y="10798"/>
                  </a:lnTo>
                  <a:cubicBezTo>
                    <a:pt x="10236" y="10759"/>
                    <a:pt x="10106" y="10719"/>
                    <a:pt x="9989" y="10678"/>
                  </a:cubicBezTo>
                  <a:close/>
                  <a:moveTo>
                    <a:pt x="10653" y="10891"/>
                  </a:moveTo>
                  <a:cubicBezTo>
                    <a:pt x="10653" y="10891"/>
                    <a:pt x="10639" y="11014"/>
                    <a:pt x="10639" y="11014"/>
                  </a:cubicBezTo>
                  <a:cubicBezTo>
                    <a:pt x="10766" y="11046"/>
                    <a:pt x="10897" y="11076"/>
                    <a:pt x="11030" y="11106"/>
                  </a:cubicBezTo>
                  <a:lnTo>
                    <a:pt x="11043" y="10982"/>
                  </a:lnTo>
                  <a:cubicBezTo>
                    <a:pt x="10910" y="10953"/>
                    <a:pt x="10780" y="10922"/>
                    <a:pt x="10653" y="10891"/>
                  </a:cubicBezTo>
                  <a:close/>
                  <a:moveTo>
                    <a:pt x="11320" y="11032"/>
                  </a:moveTo>
                  <a:cubicBezTo>
                    <a:pt x="11320" y="11032"/>
                    <a:pt x="11308" y="11157"/>
                    <a:pt x="11308" y="11157"/>
                  </a:cubicBezTo>
                  <a:cubicBezTo>
                    <a:pt x="11438" y="11184"/>
                    <a:pt x="11569" y="11209"/>
                    <a:pt x="11701" y="11235"/>
                  </a:cubicBezTo>
                  <a:lnTo>
                    <a:pt x="11712" y="11112"/>
                  </a:lnTo>
                  <a:cubicBezTo>
                    <a:pt x="11580" y="11086"/>
                    <a:pt x="11450" y="11059"/>
                    <a:pt x="11320" y="11032"/>
                  </a:cubicBezTo>
                  <a:close/>
                  <a:moveTo>
                    <a:pt x="11989" y="11174"/>
                  </a:moveTo>
                  <a:cubicBezTo>
                    <a:pt x="11989" y="11174"/>
                    <a:pt x="11978" y="11298"/>
                    <a:pt x="11978" y="11298"/>
                  </a:cubicBezTo>
                  <a:lnTo>
                    <a:pt x="12370" y="11375"/>
                  </a:lnTo>
                  <a:lnTo>
                    <a:pt x="12381" y="11251"/>
                  </a:lnTo>
                  <a:lnTo>
                    <a:pt x="11989" y="11174"/>
                  </a:lnTo>
                  <a:close/>
                  <a:moveTo>
                    <a:pt x="12659" y="11280"/>
                  </a:moveTo>
                  <a:lnTo>
                    <a:pt x="12647" y="11404"/>
                  </a:lnTo>
                  <a:cubicBezTo>
                    <a:pt x="12779" y="11431"/>
                    <a:pt x="12910" y="11459"/>
                    <a:pt x="13039" y="11487"/>
                  </a:cubicBezTo>
                  <a:lnTo>
                    <a:pt x="13051" y="11362"/>
                  </a:lnTo>
                  <a:cubicBezTo>
                    <a:pt x="12922" y="11334"/>
                    <a:pt x="12792" y="11307"/>
                    <a:pt x="12659" y="11280"/>
                  </a:cubicBezTo>
                  <a:close/>
                  <a:moveTo>
                    <a:pt x="13330" y="11456"/>
                  </a:moveTo>
                  <a:lnTo>
                    <a:pt x="13317" y="11580"/>
                  </a:lnTo>
                  <a:cubicBezTo>
                    <a:pt x="13450" y="11612"/>
                    <a:pt x="13580" y="11645"/>
                    <a:pt x="13705" y="11680"/>
                  </a:cubicBezTo>
                  <a:lnTo>
                    <a:pt x="13721" y="11556"/>
                  </a:lnTo>
                  <a:cubicBezTo>
                    <a:pt x="13595" y="11521"/>
                    <a:pt x="13464" y="11488"/>
                    <a:pt x="13330" y="11456"/>
                  </a:cubicBezTo>
                  <a:close/>
                  <a:moveTo>
                    <a:pt x="14004" y="11633"/>
                  </a:moveTo>
                  <a:cubicBezTo>
                    <a:pt x="14004" y="11633"/>
                    <a:pt x="13986" y="11756"/>
                    <a:pt x="13986" y="11756"/>
                  </a:cubicBezTo>
                  <a:cubicBezTo>
                    <a:pt x="14125" y="11800"/>
                    <a:pt x="14253" y="11846"/>
                    <a:pt x="14368" y="11893"/>
                  </a:cubicBezTo>
                  <a:lnTo>
                    <a:pt x="14391" y="11771"/>
                  </a:lnTo>
                  <a:cubicBezTo>
                    <a:pt x="14275" y="11724"/>
                    <a:pt x="14145" y="11678"/>
                    <a:pt x="14004" y="11633"/>
                  </a:cubicBezTo>
                  <a:close/>
                  <a:moveTo>
                    <a:pt x="14659" y="11881"/>
                  </a:moveTo>
                  <a:cubicBezTo>
                    <a:pt x="14659" y="11881"/>
                    <a:pt x="14632" y="11999"/>
                    <a:pt x="14632" y="11999"/>
                  </a:cubicBezTo>
                  <a:cubicBezTo>
                    <a:pt x="14772" y="12071"/>
                    <a:pt x="14890" y="12149"/>
                    <a:pt x="14985" y="12230"/>
                  </a:cubicBezTo>
                  <a:lnTo>
                    <a:pt x="15028" y="12122"/>
                  </a:lnTo>
                  <a:cubicBezTo>
                    <a:pt x="14928" y="12037"/>
                    <a:pt x="14804" y="11956"/>
                    <a:pt x="14659" y="11881"/>
                  </a:cubicBezTo>
                  <a:close/>
                  <a:moveTo>
                    <a:pt x="15246" y="12411"/>
                  </a:moveTo>
                  <a:cubicBezTo>
                    <a:pt x="15246" y="12411"/>
                    <a:pt x="15181" y="12494"/>
                    <a:pt x="15181" y="12494"/>
                  </a:cubicBezTo>
                  <a:cubicBezTo>
                    <a:pt x="15243" y="12600"/>
                    <a:pt x="15273" y="12709"/>
                    <a:pt x="15273" y="12830"/>
                  </a:cubicBezTo>
                  <a:cubicBezTo>
                    <a:pt x="15273" y="12874"/>
                    <a:pt x="15270" y="12921"/>
                    <a:pt x="15260" y="12976"/>
                  </a:cubicBezTo>
                  <a:lnTo>
                    <a:pt x="15343" y="13001"/>
                  </a:lnTo>
                  <a:cubicBezTo>
                    <a:pt x="15353" y="12943"/>
                    <a:pt x="15359" y="12885"/>
                    <a:pt x="15359" y="12830"/>
                  </a:cubicBezTo>
                  <a:cubicBezTo>
                    <a:pt x="15359" y="12680"/>
                    <a:pt x="15321" y="12539"/>
                    <a:pt x="15246" y="12411"/>
                  </a:cubicBezTo>
                  <a:close/>
                  <a:moveTo>
                    <a:pt x="15159" y="13295"/>
                  </a:moveTo>
                  <a:cubicBezTo>
                    <a:pt x="15095" y="13434"/>
                    <a:pt x="15006" y="13569"/>
                    <a:pt x="14895" y="13696"/>
                  </a:cubicBezTo>
                  <a:lnTo>
                    <a:pt x="14947" y="13796"/>
                  </a:lnTo>
                  <a:cubicBezTo>
                    <a:pt x="15065" y="13660"/>
                    <a:pt x="15160" y="13515"/>
                    <a:pt x="15229" y="13366"/>
                  </a:cubicBezTo>
                  <a:lnTo>
                    <a:pt x="15159" y="13295"/>
                  </a:lnTo>
                  <a:close/>
                  <a:moveTo>
                    <a:pt x="14668" y="13932"/>
                  </a:moveTo>
                  <a:cubicBezTo>
                    <a:pt x="14566" y="14020"/>
                    <a:pt x="14449" y="14109"/>
                    <a:pt x="14321" y="14193"/>
                  </a:cubicBezTo>
                  <a:lnTo>
                    <a:pt x="14355" y="14308"/>
                  </a:lnTo>
                  <a:cubicBezTo>
                    <a:pt x="14486" y="14222"/>
                    <a:pt x="14607" y="14131"/>
                    <a:pt x="14712" y="14040"/>
                  </a:cubicBezTo>
                  <a:lnTo>
                    <a:pt x="14668" y="13932"/>
                  </a:lnTo>
                  <a:close/>
                  <a:moveTo>
                    <a:pt x="14070" y="14356"/>
                  </a:moveTo>
                  <a:cubicBezTo>
                    <a:pt x="13956" y="14420"/>
                    <a:pt x="13831" y="14485"/>
                    <a:pt x="13699" y="14548"/>
                  </a:cubicBezTo>
                  <a:lnTo>
                    <a:pt x="13725" y="14669"/>
                  </a:lnTo>
                  <a:cubicBezTo>
                    <a:pt x="13859" y="14605"/>
                    <a:pt x="13985" y="14538"/>
                    <a:pt x="14100" y="14473"/>
                  </a:cubicBezTo>
                  <a:lnTo>
                    <a:pt x="14070" y="14356"/>
                  </a:lnTo>
                  <a:close/>
                  <a:moveTo>
                    <a:pt x="13409" y="14674"/>
                  </a:moveTo>
                  <a:cubicBezTo>
                    <a:pt x="13288" y="14727"/>
                    <a:pt x="13161" y="14779"/>
                    <a:pt x="13030" y="14830"/>
                  </a:cubicBezTo>
                  <a:lnTo>
                    <a:pt x="13051" y="14951"/>
                  </a:lnTo>
                  <a:cubicBezTo>
                    <a:pt x="13184" y="14900"/>
                    <a:pt x="13311" y="14848"/>
                    <a:pt x="13433" y="14795"/>
                  </a:cubicBezTo>
                  <a:lnTo>
                    <a:pt x="13409" y="14674"/>
                  </a:lnTo>
                  <a:close/>
                  <a:moveTo>
                    <a:pt x="12768" y="14922"/>
                  </a:moveTo>
                  <a:cubicBezTo>
                    <a:pt x="12644" y="14967"/>
                    <a:pt x="12516" y="15011"/>
                    <a:pt x="12384" y="15055"/>
                  </a:cubicBezTo>
                  <a:lnTo>
                    <a:pt x="12403" y="15178"/>
                  </a:lnTo>
                  <a:cubicBezTo>
                    <a:pt x="12535" y="15133"/>
                    <a:pt x="12664" y="15090"/>
                    <a:pt x="12788" y="15044"/>
                  </a:cubicBezTo>
                  <a:lnTo>
                    <a:pt x="12768" y="14922"/>
                  </a:lnTo>
                  <a:close/>
                  <a:moveTo>
                    <a:pt x="12101" y="15169"/>
                  </a:moveTo>
                  <a:cubicBezTo>
                    <a:pt x="11976" y="15209"/>
                    <a:pt x="11846" y="15249"/>
                    <a:pt x="11715" y="15290"/>
                  </a:cubicBezTo>
                  <a:lnTo>
                    <a:pt x="11732" y="15413"/>
                  </a:lnTo>
                  <a:cubicBezTo>
                    <a:pt x="11864" y="15373"/>
                    <a:pt x="11993" y="15332"/>
                    <a:pt x="12119" y="15292"/>
                  </a:cubicBezTo>
                  <a:lnTo>
                    <a:pt x="12101" y="15169"/>
                  </a:lnTo>
                  <a:close/>
                  <a:moveTo>
                    <a:pt x="11456" y="15346"/>
                  </a:moveTo>
                  <a:cubicBezTo>
                    <a:pt x="11330" y="15383"/>
                    <a:pt x="11201" y="15421"/>
                    <a:pt x="11069" y="15459"/>
                  </a:cubicBezTo>
                  <a:lnTo>
                    <a:pt x="11085" y="15581"/>
                  </a:lnTo>
                  <a:cubicBezTo>
                    <a:pt x="11217" y="15544"/>
                    <a:pt x="11347" y="15507"/>
                    <a:pt x="11474" y="15470"/>
                  </a:cubicBezTo>
                  <a:lnTo>
                    <a:pt x="11456" y="15346"/>
                  </a:lnTo>
                  <a:close/>
                  <a:moveTo>
                    <a:pt x="10788" y="15558"/>
                  </a:moveTo>
                  <a:cubicBezTo>
                    <a:pt x="10661" y="15594"/>
                    <a:pt x="10531" y="15629"/>
                    <a:pt x="10400" y="15665"/>
                  </a:cubicBezTo>
                  <a:lnTo>
                    <a:pt x="10416" y="15789"/>
                  </a:lnTo>
                  <a:cubicBezTo>
                    <a:pt x="10547" y="15753"/>
                    <a:pt x="10677" y="15717"/>
                    <a:pt x="10804" y="15682"/>
                  </a:cubicBezTo>
                  <a:lnTo>
                    <a:pt x="10788" y="15558"/>
                  </a:lnTo>
                  <a:close/>
                  <a:moveTo>
                    <a:pt x="10119" y="15735"/>
                  </a:moveTo>
                  <a:cubicBezTo>
                    <a:pt x="10119" y="15735"/>
                    <a:pt x="9730" y="15840"/>
                    <a:pt x="9730" y="15840"/>
                  </a:cubicBezTo>
                  <a:lnTo>
                    <a:pt x="9745" y="15964"/>
                  </a:lnTo>
                  <a:lnTo>
                    <a:pt x="10135" y="15859"/>
                  </a:lnTo>
                  <a:lnTo>
                    <a:pt x="10119" y="15735"/>
                  </a:lnTo>
                  <a:close/>
                  <a:moveTo>
                    <a:pt x="9450" y="15912"/>
                  </a:moveTo>
                  <a:cubicBezTo>
                    <a:pt x="9450" y="15912"/>
                    <a:pt x="9061" y="16016"/>
                    <a:pt x="9061" y="16016"/>
                  </a:cubicBezTo>
                  <a:lnTo>
                    <a:pt x="9076" y="16139"/>
                  </a:lnTo>
                  <a:lnTo>
                    <a:pt x="9465" y="16035"/>
                  </a:lnTo>
                  <a:lnTo>
                    <a:pt x="9450" y="15912"/>
                  </a:lnTo>
                  <a:close/>
                  <a:moveTo>
                    <a:pt x="8780" y="16088"/>
                  </a:moveTo>
                  <a:cubicBezTo>
                    <a:pt x="8780" y="16088"/>
                    <a:pt x="8626" y="16130"/>
                    <a:pt x="8626" y="16130"/>
                  </a:cubicBezTo>
                  <a:cubicBezTo>
                    <a:pt x="8548" y="16151"/>
                    <a:pt x="8470" y="16172"/>
                    <a:pt x="8392" y="16193"/>
                  </a:cubicBezTo>
                  <a:lnTo>
                    <a:pt x="8407" y="16317"/>
                  </a:lnTo>
                  <a:cubicBezTo>
                    <a:pt x="8485" y="16296"/>
                    <a:pt x="8563" y="16275"/>
                    <a:pt x="8640" y="16254"/>
                  </a:cubicBezTo>
                  <a:lnTo>
                    <a:pt x="8795" y="16212"/>
                  </a:lnTo>
                  <a:lnTo>
                    <a:pt x="8780" y="16088"/>
                  </a:lnTo>
                  <a:close/>
                  <a:moveTo>
                    <a:pt x="8110" y="16265"/>
                  </a:moveTo>
                  <a:cubicBezTo>
                    <a:pt x="7981" y="16303"/>
                    <a:pt x="7851" y="16341"/>
                    <a:pt x="7722" y="16380"/>
                  </a:cubicBezTo>
                  <a:lnTo>
                    <a:pt x="7739" y="16503"/>
                  </a:lnTo>
                  <a:cubicBezTo>
                    <a:pt x="7868" y="16464"/>
                    <a:pt x="7997" y="16426"/>
                    <a:pt x="8126" y="16389"/>
                  </a:cubicBezTo>
                  <a:lnTo>
                    <a:pt x="8110" y="16265"/>
                  </a:lnTo>
                  <a:close/>
                  <a:moveTo>
                    <a:pt x="7464" y="16477"/>
                  </a:moveTo>
                  <a:cubicBezTo>
                    <a:pt x="7334" y="16518"/>
                    <a:pt x="7205" y="16561"/>
                    <a:pt x="7077" y="16603"/>
                  </a:cubicBezTo>
                  <a:lnTo>
                    <a:pt x="7095" y="16725"/>
                  </a:lnTo>
                  <a:cubicBezTo>
                    <a:pt x="7224" y="16682"/>
                    <a:pt x="7353" y="16641"/>
                    <a:pt x="7482" y="16600"/>
                  </a:cubicBezTo>
                  <a:lnTo>
                    <a:pt x="7464" y="16477"/>
                  </a:lnTo>
                  <a:close/>
                  <a:moveTo>
                    <a:pt x="6792" y="16690"/>
                  </a:moveTo>
                  <a:cubicBezTo>
                    <a:pt x="6663" y="16734"/>
                    <a:pt x="6535" y="16780"/>
                    <a:pt x="6407" y="16827"/>
                  </a:cubicBezTo>
                  <a:lnTo>
                    <a:pt x="6427" y="16948"/>
                  </a:lnTo>
                  <a:cubicBezTo>
                    <a:pt x="6555" y="16902"/>
                    <a:pt x="6683" y="16857"/>
                    <a:pt x="6811" y="16812"/>
                  </a:cubicBezTo>
                  <a:lnTo>
                    <a:pt x="6792" y="16690"/>
                  </a:lnTo>
                  <a:close/>
                  <a:moveTo>
                    <a:pt x="6120" y="16937"/>
                  </a:moveTo>
                  <a:cubicBezTo>
                    <a:pt x="5992" y="16986"/>
                    <a:pt x="5865" y="17035"/>
                    <a:pt x="5738" y="17085"/>
                  </a:cubicBezTo>
                  <a:lnTo>
                    <a:pt x="5760" y="17207"/>
                  </a:lnTo>
                  <a:cubicBezTo>
                    <a:pt x="5887" y="17156"/>
                    <a:pt x="6013" y="17107"/>
                    <a:pt x="6141" y="17059"/>
                  </a:cubicBezTo>
                  <a:lnTo>
                    <a:pt x="6120" y="16937"/>
                  </a:lnTo>
                  <a:close/>
                  <a:moveTo>
                    <a:pt x="5473" y="17185"/>
                  </a:moveTo>
                  <a:cubicBezTo>
                    <a:pt x="5345" y="17237"/>
                    <a:pt x="5218" y="17291"/>
                    <a:pt x="5092" y="17346"/>
                  </a:cubicBezTo>
                  <a:lnTo>
                    <a:pt x="5116" y="17467"/>
                  </a:lnTo>
                  <a:cubicBezTo>
                    <a:pt x="5242" y="17413"/>
                    <a:pt x="5368" y="17359"/>
                    <a:pt x="5496" y="17306"/>
                  </a:cubicBezTo>
                  <a:lnTo>
                    <a:pt x="5473" y="17185"/>
                  </a:lnTo>
                  <a:close/>
                  <a:moveTo>
                    <a:pt x="4824" y="17467"/>
                  </a:moveTo>
                  <a:cubicBezTo>
                    <a:pt x="4697" y="17525"/>
                    <a:pt x="4571" y="17584"/>
                    <a:pt x="4447" y="17644"/>
                  </a:cubicBezTo>
                  <a:lnTo>
                    <a:pt x="4473" y="17764"/>
                  </a:lnTo>
                  <a:cubicBezTo>
                    <a:pt x="4597" y="17704"/>
                    <a:pt x="4722" y="17646"/>
                    <a:pt x="4849" y="17588"/>
                  </a:cubicBezTo>
                  <a:lnTo>
                    <a:pt x="4824" y="17467"/>
                  </a:lnTo>
                  <a:close/>
                  <a:moveTo>
                    <a:pt x="4175" y="17786"/>
                  </a:moveTo>
                  <a:cubicBezTo>
                    <a:pt x="4049" y="17849"/>
                    <a:pt x="3924" y="17913"/>
                    <a:pt x="3801" y="17979"/>
                  </a:cubicBezTo>
                  <a:lnTo>
                    <a:pt x="3830" y="18097"/>
                  </a:lnTo>
                  <a:cubicBezTo>
                    <a:pt x="3953" y="18032"/>
                    <a:pt x="4077" y="17968"/>
                    <a:pt x="4203" y="17905"/>
                  </a:cubicBezTo>
                  <a:lnTo>
                    <a:pt x="4175" y="17786"/>
                  </a:lnTo>
                  <a:close/>
                  <a:moveTo>
                    <a:pt x="3549" y="18139"/>
                  </a:moveTo>
                  <a:cubicBezTo>
                    <a:pt x="3424" y="18209"/>
                    <a:pt x="3301" y="18280"/>
                    <a:pt x="3180" y="18353"/>
                  </a:cubicBezTo>
                  <a:lnTo>
                    <a:pt x="3212" y="18470"/>
                  </a:lnTo>
                  <a:cubicBezTo>
                    <a:pt x="3332" y="18398"/>
                    <a:pt x="3454" y="18326"/>
                    <a:pt x="3579" y="18256"/>
                  </a:cubicBezTo>
                  <a:lnTo>
                    <a:pt x="3549" y="18139"/>
                  </a:lnTo>
                  <a:close/>
                  <a:moveTo>
                    <a:pt x="2920" y="18493"/>
                  </a:moveTo>
                  <a:cubicBezTo>
                    <a:pt x="2797" y="18571"/>
                    <a:pt x="2676" y="18650"/>
                    <a:pt x="2558" y="18730"/>
                  </a:cubicBezTo>
                  <a:lnTo>
                    <a:pt x="2594" y="18844"/>
                  </a:lnTo>
                  <a:cubicBezTo>
                    <a:pt x="2711" y="18764"/>
                    <a:pt x="2831" y="18686"/>
                    <a:pt x="2954" y="18609"/>
                  </a:cubicBezTo>
                  <a:lnTo>
                    <a:pt x="2920" y="18493"/>
                  </a:lnTo>
                  <a:close/>
                  <a:moveTo>
                    <a:pt x="2290" y="18917"/>
                  </a:moveTo>
                  <a:cubicBezTo>
                    <a:pt x="2169" y="19005"/>
                    <a:pt x="2050" y="19094"/>
                    <a:pt x="1937" y="19184"/>
                  </a:cubicBezTo>
                  <a:lnTo>
                    <a:pt x="1976" y="19294"/>
                  </a:lnTo>
                  <a:cubicBezTo>
                    <a:pt x="2089" y="19205"/>
                    <a:pt x="2207" y="19117"/>
                    <a:pt x="2327" y="19030"/>
                  </a:cubicBezTo>
                  <a:lnTo>
                    <a:pt x="2290" y="18917"/>
                  </a:lnTo>
                  <a:close/>
                  <a:moveTo>
                    <a:pt x="1703" y="19377"/>
                  </a:moveTo>
                  <a:cubicBezTo>
                    <a:pt x="1585" y="19477"/>
                    <a:pt x="1470" y="19579"/>
                    <a:pt x="1363" y="19681"/>
                  </a:cubicBezTo>
                  <a:lnTo>
                    <a:pt x="1408" y="19787"/>
                  </a:lnTo>
                  <a:cubicBezTo>
                    <a:pt x="1515" y="19686"/>
                    <a:pt x="1628" y="19585"/>
                    <a:pt x="1745" y="19486"/>
                  </a:cubicBezTo>
                  <a:lnTo>
                    <a:pt x="1703" y="19377"/>
                  </a:lnTo>
                  <a:close/>
                  <a:moveTo>
                    <a:pt x="1107" y="19907"/>
                  </a:moveTo>
                  <a:cubicBezTo>
                    <a:pt x="995" y="20023"/>
                    <a:pt x="888" y="20142"/>
                    <a:pt x="789" y="20260"/>
                  </a:cubicBezTo>
                  <a:lnTo>
                    <a:pt x="842" y="20358"/>
                  </a:lnTo>
                  <a:cubicBezTo>
                    <a:pt x="939" y="20242"/>
                    <a:pt x="1045" y="20124"/>
                    <a:pt x="1156" y="20010"/>
                  </a:cubicBezTo>
                  <a:lnTo>
                    <a:pt x="1107" y="19907"/>
                  </a:lnTo>
                  <a:close/>
                  <a:moveTo>
                    <a:pt x="592" y="20544"/>
                  </a:moveTo>
                  <a:cubicBezTo>
                    <a:pt x="490" y="20681"/>
                    <a:pt x="395" y="20823"/>
                    <a:pt x="311" y="20964"/>
                  </a:cubicBezTo>
                  <a:lnTo>
                    <a:pt x="374" y="21047"/>
                  </a:lnTo>
                  <a:cubicBezTo>
                    <a:pt x="457" y="20909"/>
                    <a:pt x="549" y="20771"/>
                    <a:pt x="649" y="20637"/>
                  </a:cubicBezTo>
                  <a:lnTo>
                    <a:pt x="592" y="20544"/>
                  </a:lnTo>
                  <a:close/>
                  <a:moveTo>
                    <a:pt x="112" y="21286"/>
                  </a:moveTo>
                  <a:cubicBezTo>
                    <a:pt x="72" y="21368"/>
                    <a:pt x="34" y="21452"/>
                    <a:pt x="0" y="21534"/>
                  </a:cubicBezTo>
                  <a:lnTo>
                    <a:pt x="72" y="21599"/>
                  </a:lnTo>
                  <a:cubicBezTo>
                    <a:pt x="105" y="21520"/>
                    <a:pt x="142" y="21440"/>
                    <a:pt x="181" y="21360"/>
                  </a:cubicBezTo>
                  <a:lnTo>
                    <a:pt x="112" y="21286"/>
                  </a:lnTo>
                  <a:close/>
                </a:path>
              </a:pathLst>
            </a:custGeom>
            <a:solidFill>
              <a:schemeClr val="accent4"/>
            </a:soli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grpSp>
      <p:sp>
        <p:nvSpPr>
          <p:cNvPr id="51" name="Oval Callout 6">
            <a:extLst>
              <a:ext uri="{FF2B5EF4-FFF2-40B4-BE49-F238E27FC236}">
                <a16:creationId xmlns:a16="http://schemas.microsoft.com/office/drawing/2014/main" id="{027EDE60-FEC6-467C-AEE3-EC4BEC8D13A6}"/>
              </a:ext>
            </a:extLst>
          </p:cNvPr>
          <p:cNvSpPr/>
          <p:nvPr/>
        </p:nvSpPr>
        <p:spPr>
          <a:xfrm>
            <a:off x="8787572" y="5870485"/>
            <a:ext cx="2640059" cy="2589560"/>
          </a:xfrm>
          <a:prstGeom prst="wedgeEllipseCallout">
            <a:avLst>
              <a:gd name="adj1" fmla="val -5527"/>
              <a:gd name="adj2" fmla="val 67378"/>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2" name="Oval 51">
            <a:extLst>
              <a:ext uri="{FF2B5EF4-FFF2-40B4-BE49-F238E27FC236}">
                <a16:creationId xmlns:a16="http://schemas.microsoft.com/office/drawing/2014/main" id="{A0F10ADE-8864-445E-8323-9A3FB7E785BC}"/>
              </a:ext>
            </a:extLst>
          </p:cNvPr>
          <p:cNvSpPr/>
          <p:nvPr/>
        </p:nvSpPr>
        <p:spPr>
          <a:xfrm>
            <a:off x="9141588" y="6208069"/>
            <a:ext cx="1932027" cy="1932027"/>
          </a:xfrm>
          <a:prstGeom prst="ellipse">
            <a:avLst/>
          </a:prstGeom>
          <a:gradFill>
            <a:gsLst>
              <a:gs pos="100000">
                <a:schemeClr val="tx2">
                  <a:lumMod val="75000"/>
                </a:schemeClr>
              </a:gs>
              <a:gs pos="0">
                <a:schemeClr val="tx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3" name="Oval Callout 10">
            <a:extLst>
              <a:ext uri="{FF2B5EF4-FFF2-40B4-BE49-F238E27FC236}">
                <a16:creationId xmlns:a16="http://schemas.microsoft.com/office/drawing/2014/main" id="{2F6806CC-F4E1-4E9D-9557-3E119567F2A0}"/>
              </a:ext>
            </a:extLst>
          </p:cNvPr>
          <p:cNvSpPr/>
          <p:nvPr/>
        </p:nvSpPr>
        <p:spPr>
          <a:xfrm>
            <a:off x="3526981" y="5603047"/>
            <a:ext cx="2315787" cy="2271491"/>
          </a:xfrm>
          <a:prstGeom prst="wedgeEllipseCallout">
            <a:avLst>
              <a:gd name="adj1" fmla="val -5527"/>
              <a:gd name="adj2" fmla="val 67378"/>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4" name="Oval 53">
            <a:extLst>
              <a:ext uri="{FF2B5EF4-FFF2-40B4-BE49-F238E27FC236}">
                <a16:creationId xmlns:a16="http://schemas.microsoft.com/office/drawing/2014/main" id="{73E99B8A-78BE-4C9B-ABF2-48374FC48E43}"/>
              </a:ext>
            </a:extLst>
          </p:cNvPr>
          <p:cNvSpPr/>
          <p:nvPr/>
        </p:nvSpPr>
        <p:spPr>
          <a:xfrm>
            <a:off x="3798803" y="5851049"/>
            <a:ext cx="1772143" cy="1772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5" name="Oval Callout 14">
            <a:extLst>
              <a:ext uri="{FF2B5EF4-FFF2-40B4-BE49-F238E27FC236}">
                <a16:creationId xmlns:a16="http://schemas.microsoft.com/office/drawing/2014/main" id="{058554E1-35D5-41DF-A9CF-9F5CF652493C}"/>
              </a:ext>
            </a:extLst>
          </p:cNvPr>
          <p:cNvSpPr/>
          <p:nvPr/>
        </p:nvSpPr>
        <p:spPr>
          <a:xfrm>
            <a:off x="6371314" y="3852480"/>
            <a:ext cx="2315787" cy="2271491"/>
          </a:xfrm>
          <a:prstGeom prst="wedgeEllipseCallout">
            <a:avLst>
              <a:gd name="adj1" fmla="val -5527"/>
              <a:gd name="adj2" fmla="val 67378"/>
            </a:avLst>
          </a:prstGeom>
          <a:solidFill>
            <a:srgbClr val="088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6" name="Oval 55">
            <a:extLst>
              <a:ext uri="{FF2B5EF4-FFF2-40B4-BE49-F238E27FC236}">
                <a16:creationId xmlns:a16="http://schemas.microsoft.com/office/drawing/2014/main" id="{EC50795D-2AEE-4669-9E69-BCD340F960F5}"/>
              </a:ext>
            </a:extLst>
          </p:cNvPr>
          <p:cNvSpPr/>
          <p:nvPr/>
        </p:nvSpPr>
        <p:spPr>
          <a:xfrm>
            <a:off x="6643136" y="4100482"/>
            <a:ext cx="1772143" cy="1772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57" name="Oval Callout 18">
            <a:extLst>
              <a:ext uri="{FF2B5EF4-FFF2-40B4-BE49-F238E27FC236}">
                <a16:creationId xmlns:a16="http://schemas.microsoft.com/office/drawing/2014/main" id="{AA9AD377-F8C2-47A9-8E12-0DDA2EEABCB5}"/>
              </a:ext>
            </a:extLst>
          </p:cNvPr>
          <p:cNvSpPr/>
          <p:nvPr/>
        </p:nvSpPr>
        <p:spPr>
          <a:xfrm>
            <a:off x="3760052" y="2366086"/>
            <a:ext cx="2013701" cy="1975184"/>
          </a:xfrm>
          <a:prstGeom prst="wedgeEllipseCallout">
            <a:avLst>
              <a:gd name="adj1" fmla="val -5527"/>
              <a:gd name="adj2" fmla="val 67378"/>
            </a:avLst>
          </a:prstGeom>
          <a:solidFill>
            <a:srgbClr val="5E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2" name="Oval 61">
            <a:extLst>
              <a:ext uri="{FF2B5EF4-FFF2-40B4-BE49-F238E27FC236}">
                <a16:creationId xmlns:a16="http://schemas.microsoft.com/office/drawing/2014/main" id="{9061CC14-6040-4213-BECA-0A67454069F7}"/>
              </a:ext>
            </a:extLst>
          </p:cNvPr>
          <p:cNvSpPr/>
          <p:nvPr/>
        </p:nvSpPr>
        <p:spPr>
          <a:xfrm>
            <a:off x="3993396" y="2601271"/>
            <a:ext cx="1575859" cy="1525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3" name="Oval Callout 22">
            <a:extLst>
              <a:ext uri="{FF2B5EF4-FFF2-40B4-BE49-F238E27FC236}">
                <a16:creationId xmlns:a16="http://schemas.microsoft.com/office/drawing/2014/main" id="{714B0CF0-B274-4839-8152-791224215196}"/>
              </a:ext>
            </a:extLst>
          </p:cNvPr>
          <p:cNvSpPr/>
          <p:nvPr/>
        </p:nvSpPr>
        <p:spPr>
          <a:xfrm>
            <a:off x="689823" y="2291215"/>
            <a:ext cx="1574992" cy="1544867"/>
          </a:xfrm>
          <a:prstGeom prst="wedgeEllipseCallout">
            <a:avLst>
              <a:gd name="adj1" fmla="val -5527"/>
              <a:gd name="adj2" fmla="val 673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4" name="Oval 63">
            <a:extLst>
              <a:ext uri="{FF2B5EF4-FFF2-40B4-BE49-F238E27FC236}">
                <a16:creationId xmlns:a16="http://schemas.microsoft.com/office/drawing/2014/main" id="{E01BDC2A-E764-4947-98A4-9AD5B916BC11}"/>
              </a:ext>
            </a:extLst>
          </p:cNvPr>
          <p:cNvSpPr/>
          <p:nvPr/>
        </p:nvSpPr>
        <p:spPr>
          <a:xfrm>
            <a:off x="846717" y="2445574"/>
            <a:ext cx="1261202" cy="1223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66" name="TextBox 65">
            <a:extLst>
              <a:ext uri="{FF2B5EF4-FFF2-40B4-BE49-F238E27FC236}">
                <a16:creationId xmlns:a16="http://schemas.microsoft.com/office/drawing/2014/main" id="{F443679C-E965-4A6C-90FB-2ED2F6520D64}"/>
              </a:ext>
            </a:extLst>
          </p:cNvPr>
          <p:cNvSpPr txBox="1"/>
          <p:nvPr/>
        </p:nvSpPr>
        <p:spPr>
          <a:xfrm>
            <a:off x="9377747" y="7185399"/>
            <a:ext cx="1459709" cy="521233"/>
          </a:xfrm>
          <a:prstGeom prst="rect">
            <a:avLst/>
          </a:prstGeom>
          <a:noFill/>
        </p:spPr>
        <p:txBody>
          <a:bodyPr wrap="square" numCol="1" spcCol="0" rtlCol="0" anchor="ctr">
            <a:spAutoFit/>
          </a:bodyPr>
          <a:lstStyle/>
          <a:p>
            <a:pPr algn="ctr" defTabSz="1219170">
              <a:lnSpc>
                <a:spcPts val="1733"/>
              </a:lnSpc>
            </a:pPr>
            <a:r>
              <a:rPr lang="fr-FR" sz="1400" b="1">
                <a:solidFill>
                  <a:srgbClr val="FEFEFE"/>
                </a:solidFill>
                <a:latin typeface="Marianne" panose="020B0604020202020204" charset="0"/>
                <a:ea typeface="Montserrat Light" charset="0"/>
                <a:cs typeface="Montserrat Light" charset="0"/>
              </a:rPr>
              <a:t>Valider la feuille de route NR </a:t>
            </a:r>
          </a:p>
        </p:txBody>
      </p:sp>
      <p:sp>
        <p:nvSpPr>
          <p:cNvPr id="67" name="Rectangle 66">
            <a:extLst>
              <a:ext uri="{FF2B5EF4-FFF2-40B4-BE49-F238E27FC236}">
                <a16:creationId xmlns:a16="http://schemas.microsoft.com/office/drawing/2014/main" id="{AA177F01-0A96-4E26-B70A-716F290077E7}"/>
              </a:ext>
            </a:extLst>
          </p:cNvPr>
          <p:cNvSpPr/>
          <p:nvPr/>
        </p:nvSpPr>
        <p:spPr>
          <a:xfrm>
            <a:off x="4440256" y="5998908"/>
            <a:ext cx="489236" cy="748988"/>
          </a:xfrm>
          <a:prstGeom prst="rect">
            <a:avLst/>
          </a:prstGeom>
        </p:spPr>
        <p:txBody>
          <a:bodyPr wrap="none" anchor="ctr">
            <a:spAutoFit/>
          </a:bodyPr>
          <a:lstStyle/>
          <a:p>
            <a:pPr algn="ctr" defTabSz="1219170"/>
            <a:r>
              <a:rPr lang="en-US" sz="4267">
                <a:solidFill>
                  <a:srgbClr val="FFCA05"/>
                </a:solidFill>
                <a:latin typeface="Marianne" panose="020B0604020202020204" charset="0"/>
              </a:rPr>
              <a:t>4</a:t>
            </a:r>
          </a:p>
        </p:txBody>
      </p:sp>
      <p:sp>
        <p:nvSpPr>
          <p:cNvPr id="68" name="TextBox 67">
            <a:extLst>
              <a:ext uri="{FF2B5EF4-FFF2-40B4-BE49-F238E27FC236}">
                <a16:creationId xmlns:a16="http://schemas.microsoft.com/office/drawing/2014/main" id="{400FE5A0-3279-4779-B564-4A1B957DACF9}"/>
              </a:ext>
            </a:extLst>
          </p:cNvPr>
          <p:cNvSpPr txBox="1"/>
          <p:nvPr/>
        </p:nvSpPr>
        <p:spPr>
          <a:xfrm>
            <a:off x="3856599" y="6716306"/>
            <a:ext cx="1656551" cy="521233"/>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Elaborer la feuille de route NR </a:t>
            </a:r>
          </a:p>
        </p:txBody>
      </p:sp>
      <p:sp>
        <p:nvSpPr>
          <p:cNvPr id="69" name="Rectangle 68">
            <a:extLst>
              <a:ext uri="{FF2B5EF4-FFF2-40B4-BE49-F238E27FC236}">
                <a16:creationId xmlns:a16="http://schemas.microsoft.com/office/drawing/2014/main" id="{6D99F5CE-FF89-4BB8-BEEE-EC0174C75021}"/>
              </a:ext>
            </a:extLst>
          </p:cNvPr>
          <p:cNvSpPr/>
          <p:nvPr/>
        </p:nvSpPr>
        <p:spPr>
          <a:xfrm>
            <a:off x="4536707" y="2638614"/>
            <a:ext cx="489236" cy="748988"/>
          </a:xfrm>
          <a:prstGeom prst="rect">
            <a:avLst/>
          </a:prstGeom>
        </p:spPr>
        <p:txBody>
          <a:bodyPr wrap="none" anchor="ctr">
            <a:spAutoFit/>
          </a:bodyPr>
          <a:lstStyle/>
          <a:p>
            <a:pPr algn="ctr" defTabSz="1219170"/>
            <a:r>
              <a:rPr lang="en-US" sz="4267">
                <a:solidFill>
                  <a:srgbClr val="5E74BA"/>
                </a:solidFill>
                <a:latin typeface="Marianne" panose="020B0604020202020204" charset="0"/>
              </a:rPr>
              <a:t>2</a:t>
            </a:r>
          </a:p>
        </p:txBody>
      </p:sp>
      <p:sp>
        <p:nvSpPr>
          <p:cNvPr id="70" name="TextBox 69">
            <a:extLst>
              <a:ext uri="{FF2B5EF4-FFF2-40B4-BE49-F238E27FC236}">
                <a16:creationId xmlns:a16="http://schemas.microsoft.com/office/drawing/2014/main" id="{D65CA46D-D3E5-4D15-B020-B0C7F42DE89F}"/>
              </a:ext>
            </a:extLst>
          </p:cNvPr>
          <p:cNvSpPr txBox="1"/>
          <p:nvPr/>
        </p:nvSpPr>
        <p:spPr>
          <a:xfrm>
            <a:off x="3990316" y="3191163"/>
            <a:ext cx="1582019" cy="732765"/>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Lancer officiellement la démarche NR</a:t>
            </a:r>
          </a:p>
        </p:txBody>
      </p:sp>
      <p:sp>
        <p:nvSpPr>
          <p:cNvPr id="72" name="Rectangle 71">
            <a:extLst>
              <a:ext uri="{FF2B5EF4-FFF2-40B4-BE49-F238E27FC236}">
                <a16:creationId xmlns:a16="http://schemas.microsoft.com/office/drawing/2014/main" id="{3CAD6A12-7F69-4F84-AB2A-C74F59419336}"/>
              </a:ext>
            </a:extLst>
          </p:cNvPr>
          <p:cNvSpPr/>
          <p:nvPr/>
        </p:nvSpPr>
        <p:spPr>
          <a:xfrm>
            <a:off x="7294207" y="4291510"/>
            <a:ext cx="470000" cy="707886"/>
          </a:xfrm>
          <a:prstGeom prst="rect">
            <a:avLst/>
          </a:prstGeom>
        </p:spPr>
        <p:txBody>
          <a:bodyPr wrap="none" anchor="ctr">
            <a:spAutoFit/>
          </a:bodyPr>
          <a:lstStyle/>
          <a:p>
            <a:pPr algn="ctr" defTabSz="1219170"/>
            <a:r>
              <a:rPr lang="en-US" sz="4000">
                <a:solidFill>
                  <a:srgbClr val="088777"/>
                </a:solidFill>
                <a:latin typeface="Marianne" panose="020B0604020202020204" charset="0"/>
              </a:rPr>
              <a:t>3</a:t>
            </a:r>
          </a:p>
        </p:txBody>
      </p:sp>
      <p:sp>
        <p:nvSpPr>
          <p:cNvPr id="73" name="TextBox 72">
            <a:extLst>
              <a:ext uri="{FF2B5EF4-FFF2-40B4-BE49-F238E27FC236}">
                <a16:creationId xmlns:a16="http://schemas.microsoft.com/office/drawing/2014/main" id="{8D2A9CC2-1BF1-42EA-9766-454FF77A6CEE}"/>
              </a:ext>
            </a:extLst>
          </p:cNvPr>
          <p:cNvSpPr txBox="1"/>
          <p:nvPr/>
        </p:nvSpPr>
        <p:spPr>
          <a:xfrm>
            <a:off x="6837634" y="4934947"/>
            <a:ext cx="1383146" cy="732765"/>
          </a:xfrm>
          <a:prstGeom prst="rect">
            <a:avLst/>
          </a:prstGeom>
          <a:noFill/>
        </p:spPr>
        <p:txBody>
          <a:bodyPr wrap="square" numCol="1" spcCol="0" rtlCol="0" anchor="ctr">
            <a:spAutoFit/>
          </a:bodyPr>
          <a:lstStyle/>
          <a:p>
            <a:pPr algn="ctr" defTabSz="1219170">
              <a:lnSpc>
                <a:spcPts val="1733"/>
              </a:lnSpc>
            </a:pPr>
            <a:r>
              <a:rPr lang="en-US" sz="1400" b="1">
                <a:solidFill>
                  <a:srgbClr val="000000"/>
                </a:solidFill>
                <a:latin typeface="Marianne" panose="020B0604020202020204" charset="0"/>
                <a:ea typeface="Montserrat Light" charset="0"/>
                <a:cs typeface="Montserrat Light" charset="0"/>
              </a:rPr>
              <a:t>Réaliser le diagnostic de maturité NR </a:t>
            </a:r>
          </a:p>
        </p:txBody>
      </p:sp>
      <p:sp>
        <p:nvSpPr>
          <p:cNvPr id="78" name="Rectangle 77">
            <a:extLst>
              <a:ext uri="{FF2B5EF4-FFF2-40B4-BE49-F238E27FC236}">
                <a16:creationId xmlns:a16="http://schemas.microsoft.com/office/drawing/2014/main" id="{1C5E1876-6B39-40BE-85EE-AC4A6B2FDD49}"/>
              </a:ext>
            </a:extLst>
          </p:cNvPr>
          <p:cNvSpPr/>
          <p:nvPr/>
        </p:nvSpPr>
        <p:spPr>
          <a:xfrm>
            <a:off x="1266363" y="2483768"/>
            <a:ext cx="421911" cy="605230"/>
          </a:xfrm>
          <a:prstGeom prst="rect">
            <a:avLst/>
          </a:prstGeom>
        </p:spPr>
        <p:txBody>
          <a:bodyPr wrap="none" anchor="ctr">
            <a:spAutoFit/>
          </a:bodyPr>
          <a:lstStyle/>
          <a:p>
            <a:pPr algn="ctr" defTabSz="1219170"/>
            <a:r>
              <a:rPr lang="en-US" sz="3333">
                <a:solidFill>
                  <a:schemeClr val="accent4"/>
                </a:solidFill>
                <a:latin typeface="Marianne" panose="020B0604020202020204" charset="0"/>
              </a:rPr>
              <a:t>1</a:t>
            </a:r>
          </a:p>
        </p:txBody>
      </p:sp>
      <p:sp>
        <p:nvSpPr>
          <p:cNvPr id="79" name="TextBox 78">
            <a:extLst>
              <a:ext uri="{FF2B5EF4-FFF2-40B4-BE49-F238E27FC236}">
                <a16:creationId xmlns:a16="http://schemas.microsoft.com/office/drawing/2014/main" id="{C057D2D1-ADA0-4E5C-9A4B-8AF5CCF257A6}"/>
              </a:ext>
            </a:extLst>
          </p:cNvPr>
          <p:cNvSpPr txBox="1"/>
          <p:nvPr/>
        </p:nvSpPr>
        <p:spPr>
          <a:xfrm>
            <a:off x="822843" y="3010831"/>
            <a:ext cx="1308951" cy="514756"/>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Sécuriser les prérequis</a:t>
            </a:r>
          </a:p>
        </p:txBody>
      </p:sp>
      <p:sp>
        <p:nvSpPr>
          <p:cNvPr id="47" name="Rectangle 46">
            <a:extLst>
              <a:ext uri="{FF2B5EF4-FFF2-40B4-BE49-F238E27FC236}">
                <a16:creationId xmlns:a16="http://schemas.microsoft.com/office/drawing/2014/main" id="{D8708A37-166C-4ECD-BE72-F15B26178FEC}"/>
              </a:ext>
            </a:extLst>
          </p:cNvPr>
          <p:cNvSpPr/>
          <p:nvPr/>
        </p:nvSpPr>
        <p:spPr>
          <a:xfrm>
            <a:off x="9862983" y="6354568"/>
            <a:ext cx="489236" cy="748988"/>
          </a:xfrm>
          <a:prstGeom prst="rect">
            <a:avLst/>
          </a:prstGeom>
        </p:spPr>
        <p:txBody>
          <a:bodyPr wrap="none" anchor="ctr">
            <a:spAutoFit/>
          </a:bodyPr>
          <a:lstStyle/>
          <a:p>
            <a:pPr algn="ctr" defTabSz="1219170"/>
            <a:r>
              <a:rPr lang="en-US" sz="4267">
                <a:solidFill>
                  <a:srgbClr val="FEFEFE"/>
                </a:solidFill>
                <a:latin typeface="Marianne" panose="020B0604020202020204" charset="0"/>
              </a:rPr>
              <a:t>5</a:t>
            </a:r>
          </a:p>
        </p:txBody>
      </p:sp>
      <p:cxnSp>
        <p:nvCxnSpPr>
          <p:cNvPr id="71" name="Straight Connector 70">
            <a:extLst>
              <a:ext uri="{FF2B5EF4-FFF2-40B4-BE49-F238E27FC236}">
                <a16:creationId xmlns:a16="http://schemas.microsoft.com/office/drawing/2014/main" id="{F2EB5EE2-63CF-4FEE-80B9-DCC73FB84088}"/>
              </a:ext>
            </a:extLst>
          </p:cNvPr>
          <p:cNvCxnSpPr>
            <a:cxnSpLocks/>
          </p:cNvCxnSpPr>
          <p:nvPr/>
        </p:nvCxnSpPr>
        <p:spPr>
          <a:xfrm>
            <a:off x="9029226" y="3358800"/>
            <a:ext cx="143889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FA224300-A268-45C8-A02A-5BAF22E3D162}"/>
              </a:ext>
            </a:extLst>
          </p:cNvPr>
          <p:cNvSpPr/>
          <p:nvPr/>
        </p:nvSpPr>
        <p:spPr>
          <a:xfrm>
            <a:off x="9347419" y="3075698"/>
            <a:ext cx="566205" cy="566205"/>
          </a:xfrm>
          <a:prstGeom prst="ellipse">
            <a:avLst/>
          </a:prstGeom>
          <a:solidFill>
            <a:srgbClr val="5E74B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82" name="Oval 81">
            <a:extLst>
              <a:ext uri="{FF2B5EF4-FFF2-40B4-BE49-F238E27FC236}">
                <a16:creationId xmlns:a16="http://schemas.microsoft.com/office/drawing/2014/main" id="{488EDC1D-5927-4686-B368-7D8389A30E89}"/>
              </a:ext>
            </a:extLst>
          </p:cNvPr>
          <p:cNvSpPr/>
          <p:nvPr/>
        </p:nvSpPr>
        <p:spPr>
          <a:xfrm>
            <a:off x="10126273" y="3075698"/>
            <a:ext cx="566205" cy="566205"/>
          </a:xfrm>
          <a:prstGeom prst="ellipse">
            <a:avLst/>
          </a:prstGeom>
          <a:solidFill>
            <a:srgbClr val="08877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90" name="TextBox 89">
            <a:extLst>
              <a:ext uri="{FF2B5EF4-FFF2-40B4-BE49-F238E27FC236}">
                <a16:creationId xmlns:a16="http://schemas.microsoft.com/office/drawing/2014/main" id="{879FA33A-8D79-4799-93C5-E82988A839EB}"/>
              </a:ext>
            </a:extLst>
          </p:cNvPr>
          <p:cNvSpPr txBox="1"/>
          <p:nvPr/>
        </p:nvSpPr>
        <p:spPr>
          <a:xfrm flipH="1">
            <a:off x="8562898" y="3129221"/>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01</a:t>
            </a:r>
          </a:p>
        </p:txBody>
      </p:sp>
      <p:sp>
        <p:nvSpPr>
          <p:cNvPr id="91" name="TextBox 90">
            <a:extLst>
              <a:ext uri="{FF2B5EF4-FFF2-40B4-BE49-F238E27FC236}">
                <a16:creationId xmlns:a16="http://schemas.microsoft.com/office/drawing/2014/main" id="{6AEB40AD-96F9-44B0-80FF-F8B02DB3B10E}"/>
              </a:ext>
            </a:extLst>
          </p:cNvPr>
          <p:cNvSpPr txBox="1"/>
          <p:nvPr/>
        </p:nvSpPr>
        <p:spPr>
          <a:xfrm flipH="1">
            <a:off x="9354452" y="3129221"/>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02</a:t>
            </a:r>
          </a:p>
        </p:txBody>
      </p:sp>
      <p:sp>
        <p:nvSpPr>
          <p:cNvPr id="92" name="TextBox 91">
            <a:extLst>
              <a:ext uri="{FF2B5EF4-FFF2-40B4-BE49-F238E27FC236}">
                <a16:creationId xmlns:a16="http://schemas.microsoft.com/office/drawing/2014/main" id="{6BE1BAB6-B671-49B9-9393-61EB7B52690A}"/>
              </a:ext>
            </a:extLst>
          </p:cNvPr>
          <p:cNvSpPr txBox="1"/>
          <p:nvPr/>
        </p:nvSpPr>
        <p:spPr>
          <a:xfrm flipH="1">
            <a:off x="10133306" y="3129221"/>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03</a:t>
            </a:r>
          </a:p>
        </p:txBody>
      </p:sp>
      <p:sp>
        <p:nvSpPr>
          <p:cNvPr id="101" name="ZoneTexte 2">
            <a:extLst>
              <a:ext uri="{FF2B5EF4-FFF2-40B4-BE49-F238E27FC236}">
                <a16:creationId xmlns:a16="http://schemas.microsoft.com/office/drawing/2014/main" id="{CEB12C27-95DD-439F-8235-6B46E669CEBB}"/>
              </a:ext>
            </a:extLst>
          </p:cNvPr>
          <p:cNvSpPr txBox="1"/>
          <p:nvPr/>
        </p:nvSpPr>
        <p:spPr>
          <a:xfrm>
            <a:off x="10884004" y="3093266"/>
            <a:ext cx="5376411" cy="400110"/>
          </a:xfrm>
          <a:prstGeom prst="rect">
            <a:avLst/>
          </a:prstGeom>
          <a:noFill/>
        </p:spPr>
        <p:txBody>
          <a:bodyPr wrap="square" rtlCol="0">
            <a:spAutoFit/>
          </a:bodyPr>
          <a:lstStyle/>
          <a:p>
            <a:r>
              <a:rPr lang="fr-FR" sz="2000" b="1">
                <a:solidFill>
                  <a:srgbClr val="284186"/>
                </a:solidFill>
                <a:latin typeface="Marianne" panose="020B0604020202020204" charset="0"/>
              </a:rPr>
              <a:t>Phase de diagnostic </a:t>
            </a:r>
          </a:p>
        </p:txBody>
      </p:sp>
      <p:sp>
        <p:nvSpPr>
          <p:cNvPr id="102" name="ZoneTexte 47">
            <a:extLst>
              <a:ext uri="{FF2B5EF4-FFF2-40B4-BE49-F238E27FC236}">
                <a16:creationId xmlns:a16="http://schemas.microsoft.com/office/drawing/2014/main" id="{14DBBF9E-140D-4F2C-9494-381F5A4ED86B}"/>
              </a:ext>
            </a:extLst>
          </p:cNvPr>
          <p:cNvSpPr txBox="1"/>
          <p:nvPr/>
        </p:nvSpPr>
        <p:spPr>
          <a:xfrm>
            <a:off x="10884005" y="3929216"/>
            <a:ext cx="5252727" cy="403508"/>
          </a:xfrm>
          <a:prstGeom prst="rect">
            <a:avLst/>
          </a:prstGeom>
          <a:noFill/>
        </p:spPr>
        <p:txBody>
          <a:bodyPr wrap="square" rtlCol="0">
            <a:spAutoFit/>
          </a:bodyPr>
          <a:lstStyle/>
          <a:p>
            <a:r>
              <a:rPr lang="fr-FR" sz="2000" b="1">
                <a:solidFill>
                  <a:srgbClr val="284186"/>
                </a:solidFill>
                <a:latin typeface="Marianne" panose="020B0604020202020204" charset="0"/>
              </a:rPr>
              <a:t>Phase de feuille de route</a:t>
            </a:r>
          </a:p>
        </p:txBody>
      </p:sp>
      <p:cxnSp>
        <p:nvCxnSpPr>
          <p:cNvPr id="103" name="Straight Connector 102">
            <a:extLst>
              <a:ext uri="{FF2B5EF4-FFF2-40B4-BE49-F238E27FC236}">
                <a16:creationId xmlns:a16="http://schemas.microsoft.com/office/drawing/2014/main" id="{FF32E575-6A88-4DD8-A2B3-2D0391169FDC}"/>
              </a:ext>
            </a:extLst>
          </p:cNvPr>
          <p:cNvCxnSpPr>
            <a:cxnSpLocks/>
          </p:cNvCxnSpPr>
          <p:nvPr/>
        </p:nvCxnSpPr>
        <p:spPr>
          <a:xfrm flipV="1">
            <a:off x="9144072" y="4125983"/>
            <a:ext cx="1042522" cy="65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42071AE1-131C-487C-8452-F7E886FE1529}"/>
              </a:ext>
            </a:extLst>
          </p:cNvPr>
          <p:cNvGrpSpPr/>
          <p:nvPr/>
        </p:nvGrpSpPr>
        <p:grpSpPr>
          <a:xfrm>
            <a:off x="8943169" y="3846169"/>
            <a:ext cx="572335" cy="566205"/>
            <a:chOff x="-815306" y="4069717"/>
            <a:chExt cx="572335" cy="566205"/>
          </a:xfrm>
          <a:solidFill>
            <a:srgbClr val="FFCA05"/>
          </a:solidFill>
        </p:grpSpPr>
        <p:sp>
          <p:nvSpPr>
            <p:cNvPr id="105" name="Oval 104">
              <a:extLst>
                <a:ext uri="{FF2B5EF4-FFF2-40B4-BE49-F238E27FC236}">
                  <a16:creationId xmlns:a16="http://schemas.microsoft.com/office/drawing/2014/main" id="{FB885AB4-D326-4A49-9CF1-E19BEF918D2B}"/>
                </a:ext>
              </a:extLst>
            </p:cNvPr>
            <p:cNvSpPr/>
            <p:nvPr/>
          </p:nvSpPr>
          <p:spPr>
            <a:xfrm>
              <a:off x="-809176" y="4069717"/>
              <a:ext cx="566205" cy="566205"/>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106" name="TextBox 105">
              <a:extLst>
                <a:ext uri="{FF2B5EF4-FFF2-40B4-BE49-F238E27FC236}">
                  <a16:creationId xmlns:a16="http://schemas.microsoft.com/office/drawing/2014/main" id="{DBA7259E-7C07-49A6-A373-72BEFABC8186}"/>
                </a:ext>
              </a:extLst>
            </p:cNvPr>
            <p:cNvSpPr txBox="1"/>
            <p:nvPr/>
          </p:nvSpPr>
          <p:spPr>
            <a:xfrm flipH="1">
              <a:off x="-815306" y="4149366"/>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04</a:t>
              </a:r>
            </a:p>
          </p:txBody>
        </p:sp>
      </p:grpSp>
      <p:grpSp>
        <p:nvGrpSpPr>
          <p:cNvPr id="107" name="Group 106">
            <a:extLst>
              <a:ext uri="{FF2B5EF4-FFF2-40B4-BE49-F238E27FC236}">
                <a16:creationId xmlns:a16="http://schemas.microsoft.com/office/drawing/2014/main" id="{21D11878-C4E7-4C6F-AC56-8671F252A346}"/>
              </a:ext>
            </a:extLst>
          </p:cNvPr>
          <p:cNvGrpSpPr/>
          <p:nvPr/>
        </p:nvGrpSpPr>
        <p:grpSpPr>
          <a:xfrm>
            <a:off x="9728218" y="3846169"/>
            <a:ext cx="572335" cy="566205"/>
            <a:chOff x="-815306" y="4879805"/>
            <a:chExt cx="572335" cy="566205"/>
          </a:xfrm>
          <a:solidFill>
            <a:srgbClr val="1D4474"/>
          </a:solidFill>
        </p:grpSpPr>
        <p:sp>
          <p:nvSpPr>
            <p:cNvPr id="108" name="Oval 107">
              <a:extLst>
                <a:ext uri="{FF2B5EF4-FFF2-40B4-BE49-F238E27FC236}">
                  <a16:creationId xmlns:a16="http://schemas.microsoft.com/office/drawing/2014/main" id="{BB06F538-2311-40C1-B9B9-5887C914F47A}"/>
                </a:ext>
              </a:extLst>
            </p:cNvPr>
            <p:cNvSpPr/>
            <p:nvPr/>
          </p:nvSpPr>
          <p:spPr>
            <a:xfrm>
              <a:off x="-809176" y="4879805"/>
              <a:ext cx="566205" cy="566205"/>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109" name="TextBox 108">
              <a:extLst>
                <a:ext uri="{FF2B5EF4-FFF2-40B4-BE49-F238E27FC236}">
                  <a16:creationId xmlns:a16="http://schemas.microsoft.com/office/drawing/2014/main" id="{C8991460-E111-4A44-9C88-65CD3345A470}"/>
                </a:ext>
              </a:extLst>
            </p:cNvPr>
            <p:cNvSpPr txBox="1"/>
            <p:nvPr/>
          </p:nvSpPr>
          <p:spPr>
            <a:xfrm flipH="1">
              <a:off x="-815306" y="4962166"/>
              <a:ext cx="552139" cy="406906"/>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05</a:t>
              </a:r>
            </a:p>
          </p:txBody>
        </p:sp>
      </p:grpSp>
      <p:sp>
        <p:nvSpPr>
          <p:cNvPr id="2" name="Title 1">
            <a:extLst>
              <a:ext uri="{FF2B5EF4-FFF2-40B4-BE49-F238E27FC236}">
                <a16:creationId xmlns:a16="http://schemas.microsoft.com/office/drawing/2014/main" id="{DBCC7081-3771-419D-8F75-D26B8AA8433D}"/>
              </a:ext>
            </a:extLst>
          </p:cNvPr>
          <p:cNvSpPr>
            <a:spLocks noGrp="1"/>
          </p:cNvSpPr>
          <p:nvPr>
            <p:ph type="title"/>
          </p:nvPr>
        </p:nvSpPr>
        <p:spPr>
          <a:xfrm>
            <a:off x="1000516" y="1014432"/>
            <a:ext cx="14254967" cy="615553"/>
          </a:xfrm>
        </p:spPr>
        <p:txBody>
          <a:bodyPr/>
          <a:lstStyle/>
          <a:p>
            <a:r>
              <a:rPr lang="fr-FR" sz="4000"/>
              <a:t>Rappel du pas à pas méthodologique </a:t>
            </a:r>
            <a:endParaRPr lang="en-GB" sz="4000"/>
          </a:p>
        </p:txBody>
      </p:sp>
      <p:sp>
        <p:nvSpPr>
          <p:cNvPr id="3" name="Rectangle 2">
            <a:extLst>
              <a:ext uri="{FF2B5EF4-FFF2-40B4-BE49-F238E27FC236}">
                <a16:creationId xmlns:a16="http://schemas.microsoft.com/office/drawing/2014/main" id="{60BC221C-EBEA-7CC3-9AB2-6F74C20B3395}"/>
              </a:ext>
            </a:extLst>
          </p:cNvPr>
          <p:cNvSpPr/>
          <p:nvPr/>
        </p:nvSpPr>
        <p:spPr>
          <a:xfrm>
            <a:off x="11324309" y="5031635"/>
            <a:ext cx="4495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rgbClr val="1D4575"/>
                </a:solidFill>
              </a:rPr>
              <a:t>La </a:t>
            </a:r>
            <a:r>
              <a:rPr lang="fr-FR" sz="2000" b="1">
                <a:solidFill>
                  <a:srgbClr val="1D4575"/>
                </a:solidFill>
              </a:rPr>
              <a:t>durée recommandée </a:t>
            </a:r>
            <a:r>
              <a:rPr lang="fr-FR" sz="2000">
                <a:solidFill>
                  <a:srgbClr val="1D4575"/>
                </a:solidFill>
              </a:rPr>
              <a:t>pour réaliser l’ensemble des 5 étapes est de </a:t>
            </a:r>
            <a:r>
              <a:rPr lang="fr-FR" sz="2000" b="1">
                <a:solidFill>
                  <a:srgbClr val="1D4575"/>
                </a:solidFill>
              </a:rPr>
              <a:t>6 mois*</a:t>
            </a:r>
          </a:p>
        </p:txBody>
      </p:sp>
      <p:sp>
        <p:nvSpPr>
          <p:cNvPr id="4" name="TextBox 3">
            <a:extLst>
              <a:ext uri="{FF2B5EF4-FFF2-40B4-BE49-F238E27FC236}">
                <a16:creationId xmlns:a16="http://schemas.microsoft.com/office/drawing/2014/main" id="{EE6EE3D0-2C30-36A4-C744-927FB0A43D2B}"/>
              </a:ext>
            </a:extLst>
          </p:cNvPr>
          <p:cNvSpPr txBox="1"/>
          <p:nvPr/>
        </p:nvSpPr>
        <p:spPr>
          <a:xfrm>
            <a:off x="12547600" y="8610600"/>
            <a:ext cx="3708400" cy="523220"/>
          </a:xfrm>
          <a:prstGeom prst="rect">
            <a:avLst/>
          </a:prstGeom>
          <a:noFill/>
        </p:spPr>
        <p:txBody>
          <a:bodyPr wrap="square" rtlCol="0">
            <a:spAutoFit/>
          </a:bodyPr>
          <a:lstStyle/>
          <a:p>
            <a:r>
              <a:rPr lang="fr-FR" sz="1400"/>
              <a:t>*Les durées recommandées ici et dans les pages suivantes sont </a:t>
            </a:r>
            <a:r>
              <a:rPr lang="fr-FR" sz="1400" b="1"/>
              <a:t>à titre indicatif uniquement</a:t>
            </a:r>
          </a:p>
        </p:txBody>
      </p:sp>
    </p:spTree>
    <p:extLst>
      <p:ext uri="{BB962C8B-B14F-4D97-AF65-F5344CB8AC3E}">
        <p14:creationId xmlns:p14="http://schemas.microsoft.com/office/powerpoint/2010/main" val="157585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85E3BF1-5CC3-47FA-9B66-BADCA1E05C45}"/>
              </a:ext>
            </a:extLst>
          </p:cNvPr>
          <p:cNvGrpSpPr/>
          <p:nvPr/>
        </p:nvGrpSpPr>
        <p:grpSpPr>
          <a:xfrm flipH="1">
            <a:off x="-5372" y="4115946"/>
            <a:ext cx="13712045" cy="4566853"/>
            <a:chOff x="1881960" y="978195"/>
            <a:chExt cx="10345480" cy="5901071"/>
          </a:xfrm>
        </p:grpSpPr>
        <p:sp>
          <p:nvSpPr>
            <p:cNvPr id="38" name="Shape 6">
              <a:extLst>
                <a:ext uri="{FF2B5EF4-FFF2-40B4-BE49-F238E27FC236}">
                  <a16:creationId xmlns:a16="http://schemas.microsoft.com/office/drawing/2014/main" id="{224D1116-DA16-4310-9D8B-39F58F5AD879}"/>
                </a:ext>
              </a:extLst>
            </p:cNvPr>
            <p:cNvSpPr/>
            <p:nvPr/>
          </p:nvSpPr>
          <p:spPr>
            <a:xfrm>
              <a:off x="1881960" y="978195"/>
              <a:ext cx="10342564" cy="5896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27"/>
                  </a:lnTo>
                  <a:cubicBezTo>
                    <a:pt x="17455" y="721"/>
                    <a:pt x="14337" y="2052"/>
                    <a:pt x="14423" y="2967"/>
                  </a:cubicBezTo>
                  <a:cubicBezTo>
                    <a:pt x="14508" y="3882"/>
                    <a:pt x="16650" y="5157"/>
                    <a:pt x="16547" y="6932"/>
                  </a:cubicBezTo>
                  <a:cubicBezTo>
                    <a:pt x="16444" y="8707"/>
                    <a:pt x="14800" y="9002"/>
                    <a:pt x="13172" y="8868"/>
                  </a:cubicBezTo>
                  <a:cubicBezTo>
                    <a:pt x="11545" y="8734"/>
                    <a:pt x="10877" y="9039"/>
                    <a:pt x="10877" y="9511"/>
                  </a:cubicBezTo>
                  <a:cubicBezTo>
                    <a:pt x="10877" y="9982"/>
                    <a:pt x="13001" y="10620"/>
                    <a:pt x="15245" y="11008"/>
                  </a:cubicBezTo>
                  <a:cubicBezTo>
                    <a:pt x="17489" y="11396"/>
                    <a:pt x="17455" y="14280"/>
                    <a:pt x="15433" y="15444"/>
                  </a:cubicBezTo>
                  <a:cubicBezTo>
                    <a:pt x="13412" y="16609"/>
                    <a:pt x="6869" y="18318"/>
                    <a:pt x="4282" y="21600"/>
                  </a:cubicBezTo>
                  <a:lnTo>
                    <a:pt x="0" y="21600"/>
                  </a:lnTo>
                  <a:cubicBezTo>
                    <a:pt x="1867" y="17208"/>
                    <a:pt x="6184" y="15722"/>
                    <a:pt x="9644" y="15056"/>
                  </a:cubicBezTo>
                  <a:cubicBezTo>
                    <a:pt x="13104" y="14391"/>
                    <a:pt x="14971" y="13753"/>
                    <a:pt x="14680" y="13143"/>
                  </a:cubicBezTo>
                  <a:cubicBezTo>
                    <a:pt x="14389" y="12533"/>
                    <a:pt x="9457" y="12470"/>
                    <a:pt x="9115" y="10196"/>
                  </a:cubicBezTo>
                  <a:cubicBezTo>
                    <a:pt x="8752" y="7787"/>
                    <a:pt x="10861" y="6973"/>
                    <a:pt x="12659" y="7232"/>
                  </a:cubicBezTo>
                  <a:cubicBezTo>
                    <a:pt x="14356" y="7476"/>
                    <a:pt x="15742" y="7292"/>
                    <a:pt x="15314" y="6377"/>
                  </a:cubicBezTo>
                  <a:cubicBezTo>
                    <a:pt x="14885" y="5462"/>
                    <a:pt x="13118" y="3639"/>
                    <a:pt x="13668" y="2443"/>
                  </a:cubicBezTo>
                  <a:cubicBezTo>
                    <a:pt x="14217" y="1248"/>
                    <a:pt x="16633" y="0"/>
                    <a:pt x="21600" y="0"/>
                  </a:cubicBezTo>
                  <a:close/>
                </a:path>
              </a:pathLst>
            </a:custGeom>
            <a:gradFill>
              <a:gsLst>
                <a:gs pos="87000">
                  <a:schemeClr val="tx1">
                    <a:alpha val="40000"/>
                  </a:schemeClr>
                </a:gs>
                <a:gs pos="36000">
                  <a:schemeClr val="bg2">
                    <a:alpha val="15000"/>
                  </a:schemeClr>
                </a:gs>
              </a:gsLst>
              <a:lin ang="0" scaled="0"/>
            </a:gra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sp>
          <p:nvSpPr>
            <p:cNvPr id="50" name="Shape 7">
              <a:extLst>
                <a:ext uri="{FF2B5EF4-FFF2-40B4-BE49-F238E27FC236}">
                  <a16:creationId xmlns:a16="http://schemas.microsoft.com/office/drawing/2014/main" id="{AFABD587-B037-4E70-9680-8242F4BA639E}"/>
                </a:ext>
              </a:extLst>
            </p:cNvPr>
            <p:cNvSpPr/>
            <p:nvPr/>
          </p:nvSpPr>
          <p:spPr>
            <a:xfrm>
              <a:off x="2847500" y="1026110"/>
              <a:ext cx="9379940" cy="5853156"/>
            </a:xfrm>
            <a:custGeom>
              <a:avLst/>
              <a:gdLst/>
              <a:ahLst/>
              <a:cxnLst>
                <a:cxn ang="0">
                  <a:pos x="wd2" y="hd2"/>
                </a:cxn>
                <a:cxn ang="5400000">
                  <a:pos x="wd2" y="hd2"/>
                </a:cxn>
                <a:cxn ang="10800000">
                  <a:pos x="wd2" y="hd2"/>
                </a:cxn>
                <a:cxn ang="16200000">
                  <a:pos x="wd2" y="hd2"/>
                </a:cxn>
              </a:cxnLst>
              <a:rect l="0" t="0" r="r" b="b"/>
              <a:pathLst>
                <a:path w="21600" h="21599" extrusionOk="0">
                  <a:moveTo>
                    <a:pt x="21101" y="1"/>
                  </a:moveTo>
                  <a:cubicBezTo>
                    <a:pt x="20976" y="-1"/>
                    <a:pt x="20843" y="0"/>
                    <a:pt x="20704" y="3"/>
                  </a:cubicBezTo>
                  <a:lnTo>
                    <a:pt x="20706" y="129"/>
                  </a:lnTo>
                  <a:cubicBezTo>
                    <a:pt x="20844" y="126"/>
                    <a:pt x="20976" y="125"/>
                    <a:pt x="21100" y="127"/>
                  </a:cubicBezTo>
                  <a:lnTo>
                    <a:pt x="21101" y="1"/>
                  </a:lnTo>
                  <a:close/>
                  <a:moveTo>
                    <a:pt x="20431" y="35"/>
                  </a:moveTo>
                  <a:cubicBezTo>
                    <a:pt x="20303" y="41"/>
                    <a:pt x="20171" y="49"/>
                    <a:pt x="20035" y="59"/>
                  </a:cubicBezTo>
                  <a:lnTo>
                    <a:pt x="20039" y="184"/>
                  </a:lnTo>
                  <a:cubicBezTo>
                    <a:pt x="20175" y="175"/>
                    <a:pt x="20306" y="167"/>
                    <a:pt x="20434" y="161"/>
                  </a:cubicBezTo>
                  <a:lnTo>
                    <a:pt x="20431" y="35"/>
                  </a:lnTo>
                  <a:close/>
                  <a:moveTo>
                    <a:pt x="21401" y="35"/>
                  </a:moveTo>
                  <a:lnTo>
                    <a:pt x="21398" y="161"/>
                  </a:lnTo>
                  <a:cubicBezTo>
                    <a:pt x="21466" y="165"/>
                    <a:pt x="21532" y="170"/>
                    <a:pt x="21594" y="176"/>
                  </a:cubicBezTo>
                  <a:lnTo>
                    <a:pt x="21600" y="50"/>
                  </a:lnTo>
                  <a:cubicBezTo>
                    <a:pt x="21537" y="44"/>
                    <a:pt x="21470" y="39"/>
                    <a:pt x="21401" y="35"/>
                  </a:cubicBezTo>
                  <a:close/>
                  <a:moveTo>
                    <a:pt x="19761" y="71"/>
                  </a:moveTo>
                  <a:cubicBezTo>
                    <a:pt x="19631" y="82"/>
                    <a:pt x="19499" y="95"/>
                    <a:pt x="19365" y="109"/>
                  </a:cubicBezTo>
                  <a:lnTo>
                    <a:pt x="19371" y="235"/>
                  </a:lnTo>
                  <a:cubicBezTo>
                    <a:pt x="19505" y="221"/>
                    <a:pt x="19637" y="208"/>
                    <a:pt x="19766" y="197"/>
                  </a:cubicBezTo>
                  <a:lnTo>
                    <a:pt x="19761" y="71"/>
                  </a:lnTo>
                  <a:close/>
                  <a:moveTo>
                    <a:pt x="19067" y="141"/>
                  </a:moveTo>
                  <a:cubicBezTo>
                    <a:pt x="18936" y="157"/>
                    <a:pt x="18805" y="174"/>
                    <a:pt x="18672" y="193"/>
                  </a:cubicBezTo>
                  <a:lnTo>
                    <a:pt x="18680" y="318"/>
                  </a:lnTo>
                  <a:cubicBezTo>
                    <a:pt x="18813" y="299"/>
                    <a:pt x="18943" y="282"/>
                    <a:pt x="19073" y="266"/>
                  </a:cubicBezTo>
                  <a:lnTo>
                    <a:pt x="19067" y="141"/>
                  </a:lnTo>
                  <a:close/>
                  <a:moveTo>
                    <a:pt x="18396" y="247"/>
                  </a:moveTo>
                  <a:cubicBezTo>
                    <a:pt x="18266" y="268"/>
                    <a:pt x="18134" y="289"/>
                    <a:pt x="18003" y="312"/>
                  </a:cubicBezTo>
                  <a:lnTo>
                    <a:pt x="18012" y="436"/>
                  </a:lnTo>
                  <a:cubicBezTo>
                    <a:pt x="18144" y="414"/>
                    <a:pt x="18275" y="392"/>
                    <a:pt x="18405" y="372"/>
                  </a:cubicBezTo>
                  <a:lnTo>
                    <a:pt x="18396" y="247"/>
                  </a:lnTo>
                  <a:close/>
                  <a:moveTo>
                    <a:pt x="17726" y="354"/>
                  </a:moveTo>
                  <a:cubicBezTo>
                    <a:pt x="17595" y="378"/>
                    <a:pt x="17464" y="404"/>
                    <a:pt x="17333" y="431"/>
                  </a:cubicBezTo>
                  <a:lnTo>
                    <a:pt x="17345" y="556"/>
                  </a:lnTo>
                  <a:cubicBezTo>
                    <a:pt x="17476" y="529"/>
                    <a:pt x="17607" y="503"/>
                    <a:pt x="17737" y="478"/>
                  </a:cubicBezTo>
                  <a:lnTo>
                    <a:pt x="17726" y="354"/>
                  </a:lnTo>
                  <a:close/>
                  <a:moveTo>
                    <a:pt x="17055" y="495"/>
                  </a:moveTo>
                  <a:cubicBezTo>
                    <a:pt x="16924" y="524"/>
                    <a:pt x="16793" y="554"/>
                    <a:pt x="16664" y="586"/>
                  </a:cubicBezTo>
                  <a:lnTo>
                    <a:pt x="16678" y="710"/>
                  </a:lnTo>
                  <a:cubicBezTo>
                    <a:pt x="16807" y="679"/>
                    <a:pt x="16937" y="649"/>
                    <a:pt x="17068" y="620"/>
                  </a:cubicBezTo>
                  <a:lnTo>
                    <a:pt x="17055" y="495"/>
                  </a:lnTo>
                  <a:close/>
                  <a:moveTo>
                    <a:pt x="16384" y="672"/>
                  </a:moveTo>
                  <a:cubicBezTo>
                    <a:pt x="16252" y="706"/>
                    <a:pt x="16122" y="742"/>
                    <a:pt x="15994" y="779"/>
                  </a:cubicBezTo>
                  <a:lnTo>
                    <a:pt x="16011" y="903"/>
                  </a:lnTo>
                  <a:cubicBezTo>
                    <a:pt x="16138" y="866"/>
                    <a:pt x="16267" y="830"/>
                    <a:pt x="16399" y="796"/>
                  </a:cubicBezTo>
                  <a:lnTo>
                    <a:pt x="16384" y="672"/>
                  </a:lnTo>
                  <a:close/>
                  <a:moveTo>
                    <a:pt x="15712" y="849"/>
                  </a:moveTo>
                  <a:cubicBezTo>
                    <a:pt x="15580" y="890"/>
                    <a:pt x="15451" y="933"/>
                    <a:pt x="15325" y="977"/>
                  </a:cubicBezTo>
                  <a:lnTo>
                    <a:pt x="15344" y="1099"/>
                  </a:lnTo>
                  <a:cubicBezTo>
                    <a:pt x="15469" y="1056"/>
                    <a:pt x="15598" y="1012"/>
                    <a:pt x="15730" y="971"/>
                  </a:cubicBezTo>
                  <a:lnTo>
                    <a:pt x="15712" y="849"/>
                  </a:lnTo>
                  <a:close/>
                  <a:moveTo>
                    <a:pt x="15062" y="1061"/>
                  </a:moveTo>
                  <a:cubicBezTo>
                    <a:pt x="14928" y="1112"/>
                    <a:pt x="14800" y="1165"/>
                    <a:pt x="14679" y="1219"/>
                  </a:cubicBezTo>
                  <a:lnTo>
                    <a:pt x="14704" y="1339"/>
                  </a:lnTo>
                  <a:cubicBezTo>
                    <a:pt x="14823" y="1286"/>
                    <a:pt x="14951" y="1233"/>
                    <a:pt x="15084" y="1182"/>
                  </a:cubicBezTo>
                  <a:lnTo>
                    <a:pt x="15062" y="1061"/>
                  </a:lnTo>
                  <a:close/>
                  <a:moveTo>
                    <a:pt x="14407" y="1344"/>
                  </a:moveTo>
                  <a:cubicBezTo>
                    <a:pt x="14272" y="1411"/>
                    <a:pt x="14147" y="1480"/>
                    <a:pt x="14034" y="1550"/>
                  </a:cubicBezTo>
                  <a:lnTo>
                    <a:pt x="14067" y="1666"/>
                  </a:lnTo>
                  <a:cubicBezTo>
                    <a:pt x="14178" y="1598"/>
                    <a:pt x="14301" y="1530"/>
                    <a:pt x="14434" y="1463"/>
                  </a:cubicBezTo>
                  <a:lnTo>
                    <a:pt x="14407" y="1344"/>
                  </a:lnTo>
                  <a:close/>
                  <a:moveTo>
                    <a:pt x="13775" y="1733"/>
                  </a:moveTo>
                  <a:cubicBezTo>
                    <a:pt x="13638" y="1838"/>
                    <a:pt x="13524" y="1947"/>
                    <a:pt x="13436" y="2056"/>
                  </a:cubicBezTo>
                  <a:lnTo>
                    <a:pt x="13491" y="2152"/>
                  </a:lnTo>
                  <a:cubicBezTo>
                    <a:pt x="13573" y="2049"/>
                    <a:pt x="13682" y="1945"/>
                    <a:pt x="13814" y="1844"/>
                  </a:cubicBezTo>
                  <a:lnTo>
                    <a:pt x="13775" y="1733"/>
                  </a:lnTo>
                  <a:close/>
                  <a:moveTo>
                    <a:pt x="13240" y="2404"/>
                  </a:moveTo>
                  <a:cubicBezTo>
                    <a:pt x="13212" y="2490"/>
                    <a:pt x="13197" y="2577"/>
                    <a:pt x="13197" y="2664"/>
                  </a:cubicBezTo>
                  <a:cubicBezTo>
                    <a:pt x="13197" y="2694"/>
                    <a:pt x="13199" y="2723"/>
                    <a:pt x="13202" y="2754"/>
                  </a:cubicBezTo>
                  <a:cubicBezTo>
                    <a:pt x="13212" y="2842"/>
                    <a:pt x="13226" y="2930"/>
                    <a:pt x="13246" y="3014"/>
                  </a:cubicBezTo>
                  <a:lnTo>
                    <a:pt x="13326" y="2973"/>
                  </a:lnTo>
                  <a:cubicBezTo>
                    <a:pt x="13309" y="2895"/>
                    <a:pt x="13295" y="2815"/>
                    <a:pt x="13286" y="2734"/>
                  </a:cubicBezTo>
                  <a:cubicBezTo>
                    <a:pt x="13283" y="2710"/>
                    <a:pt x="13282" y="2687"/>
                    <a:pt x="13282" y="2664"/>
                  </a:cubicBezTo>
                  <a:cubicBezTo>
                    <a:pt x="13282" y="2596"/>
                    <a:pt x="13294" y="2528"/>
                    <a:pt x="13316" y="2460"/>
                  </a:cubicBezTo>
                  <a:lnTo>
                    <a:pt x="13240" y="2404"/>
                  </a:lnTo>
                  <a:close/>
                  <a:moveTo>
                    <a:pt x="13436" y="3324"/>
                  </a:moveTo>
                  <a:lnTo>
                    <a:pt x="13364" y="3392"/>
                  </a:lnTo>
                  <a:cubicBezTo>
                    <a:pt x="13432" y="3547"/>
                    <a:pt x="13518" y="3696"/>
                    <a:pt x="13626" y="3847"/>
                  </a:cubicBezTo>
                  <a:lnTo>
                    <a:pt x="13684" y="3756"/>
                  </a:lnTo>
                  <a:cubicBezTo>
                    <a:pt x="13581" y="3611"/>
                    <a:pt x="13500" y="3470"/>
                    <a:pt x="13436" y="3324"/>
                  </a:cubicBezTo>
                  <a:close/>
                  <a:moveTo>
                    <a:pt x="13895" y="4031"/>
                  </a:moveTo>
                  <a:lnTo>
                    <a:pt x="13843" y="4130"/>
                  </a:lnTo>
                  <a:cubicBezTo>
                    <a:pt x="13952" y="4255"/>
                    <a:pt x="14067" y="4374"/>
                    <a:pt x="14166" y="4473"/>
                  </a:cubicBezTo>
                  <a:cubicBezTo>
                    <a:pt x="14166" y="4473"/>
                    <a:pt x="14214" y="4369"/>
                    <a:pt x="14214" y="4369"/>
                  </a:cubicBezTo>
                  <a:cubicBezTo>
                    <a:pt x="14116" y="4271"/>
                    <a:pt x="14002" y="4154"/>
                    <a:pt x="13895" y="4031"/>
                  </a:cubicBezTo>
                  <a:close/>
                  <a:moveTo>
                    <a:pt x="14464" y="4597"/>
                  </a:moveTo>
                  <a:lnTo>
                    <a:pt x="14416" y="4701"/>
                  </a:lnTo>
                  <a:cubicBezTo>
                    <a:pt x="14514" y="4799"/>
                    <a:pt x="14627" y="4917"/>
                    <a:pt x="14733" y="5042"/>
                  </a:cubicBezTo>
                  <a:lnTo>
                    <a:pt x="14786" y="4944"/>
                  </a:lnTo>
                  <a:cubicBezTo>
                    <a:pt x="14678" y="4816"/>
                    <a:pt x="14563" y="4696"/>
                    <a:pt x="14464" y="4597"/>
                  </a:cubicBezTo>
                  <a:close/>
                  <a:moveTo>
                    <a:pt x="15004" y="5233"/>
                  </a:moveTo>
                  <a:cubicBezTo>
                    <a:pt x="15004" y="5233"/>
                    <a:pt x="14942" y="5320"/>
                    <a:pt x="14942" y="5320"/>
                  </a:cubicBezTo>
                  <a:cubicBezTo>
                    <a:pt x="15041" y="5473"/>
                    <a:pt x="15112" y="5622"/>
                    <a:pt x="15158" y="5778"/>
                  </a:cubicBezTo>
                  <a:lnTo>
                    <a:pt x="15236" y="5727"/>
                  </a:lnTo>
                  <a:cubicBezTo>
                    <a:pt x="15186" y="5557"/>
                    <a:pt x="15109" y="5396"/>
                    <a:pt x="15004" y="5233"/>
                  </a:cubicBezTo>
                  <a:close/>
                  <a:moveTo>
                    <a:pt x="15294" y="6152"/>
                  </a:moveTo>
                  <a:lnTo>
                    <a:pt x="15210" y="6161"/>
                  </a:lnTo>
                  <a:cubicBezTo>
                    <a:pt x="15211" y="6190"/>
                    <a:pt x="15211" y="6219"/>
                    <a:pt x="15211" y="6249"/>
                  </a:cubicBezTo>
                  <a:cubicBezTo>
                    <a:pt x="15211" y="6356"/>
                    <a:pt x="15202" y="6470"/>
                    <a:pt x="15183" y="6586"/>
                  </a:cubicBezTo>
                  <a:cubicBezTo>
                    <a:pt x="15176" y="6628"/>
                    <a:pt x="15167" y="6669"/>
                    <a:pt x="15158" y="6709"/>
                  </a:cubicBezTo>
                  <a:lnTo>
                    <a:pt x="15238" y="6752"/>
                  </a:lnTo>
                  <a:cubicBezTo>
                    <a:pt x="15248" y="6708"/>
                    <a:pt x="15257" y="6663"/>
                    <a:pt x="15265" y="6615"/>
                  </a:cubicBezTo>
                  <a:cubicBezTo>
                    <a:pt x="15286" y="6490"/>
                    <a:pt x="15297" y="6366"/>
                    <a:pt x="15297" y="6249"/>
                  </a:cubicBezTo>
                  <a:cubicBezTo>
                    <a:pt x="15297" y="6216"/>
                    <a:pt x="15296" y="6184"/>
                    <a:pt x="15294" y="6152"/>
                  </a:cubicBezTo>
                  <a:close/>
                  <a:moveTo>
                    <a:pt x="15037" y="7036"/>
                  </a:moveTo>
                  <a:cubicBezTo>
                    <a:pt x="14965" y="7172"/>
                    <a:pt x="14868" y="7295"/>
                    <a:pt x="14751" y="7400"/>
                  </a:cubicBezTo>
                  <a:lnTo>
                    <a:pt x="14795" y="7507"/>
                  </a:lnTo>
                  <a:cubicBezTo>
                    <a:pt x="14921" y="7394"/>
                    <a:pt x="15025" y="7262"/>
                    <a:pt x="15104" y="7115"/>
                  </a:cubicBezTo>
                  <a:lnTo>
                    <a:pt x="15037" y="7036"/>
                  </a:lnTo>
                  <a:close/>
                  <a:moveTo>
                    <a:pt x="14500" y="7602"/>
                  </a:moveTo>
                  <a:cubicBezTo>
                    <a:pt x="14390" y="7668"/>
                    <a:pt x="14265" y="7726"/>
                    <a:pt x="14130" y="7775"/>
                  </a:cubicBezTo>
                  <a:lnTo>
                    <a:pt x="14150" y="7897"/>
                  </a:lnTo>
                  <a:cubicBezTo>
                    <a:pt x="14290" y="7847"/>
                    <a:pt x="14418" y="7786"/>
                    <a:pt x="14531" y="7718"/>
                  </a:cubicBezTo>
                  <a:cubicBezTo>
                    <a:pt x="14531" y="7718"/>
                    <a:pt x="14500" y="7602"/>
                    <a:pt x="14500" y="7602"/>
                  </a:cubicBezTo>
                  <a:close/>
                  <a:moveTo>
                    <a:pt x="10089" y="7821"/>
                  </a:moveTo>
                  <a:lnTo>
                    <a:pt x="10094" y="7946"/>
                  </a:lnTo>
                  <a:cubicBezTo>
                    <a:pt x="10204" y="7937"/>
                    <a:pt x="10320" y="7938"/>
                    <a:pt x="10440" y="7949"/>
                  </a:cubicBezTo>
                  <a:lnTo>
                    <a:pt x="10484" y="7954"/>
                  </a:lnTo>
                  <a:lnTo>
                    <a:pt x="10489" y="7828"/>
                  </a:lnTo>
                  <a:lnTo>
                    <a:pt x="10445" y="7824"/>
                  </a:lnTo>
                  <a:cubicBezTo>
                    <a:pt x="10322" y="7813"/>
                    <a:pt x="10203" y="7812"/>
                    <a:pt x="10089" y="7821"/>
                  </a:cubicBezTo>
                  <a:close/>
                  <a:moveTo>
                    <a:pt x="10765" y="7850"/>
                  </a:moveTo>
                  <a:lnTo>
                    <a:pt x="10759" y="7975"/>
                  </a:lnTo>
                  <a:lnTo>
                    <a:pt x="10784" y="7978"/>
                  </a:lnTo>
                  <a:cubicBezTo>
                    <a:pt x="10904" y="7990"/>
                    <a:pt x="11028" y="8002"/>
                    <a:pt x="11153" y="8013"/>
                  </a:cubicBezTo>
                  <a:lnTo>
                    <a:pt x="11158" y="7887"/>
                  </a:lnTo>
                  <a:cubicBezTo>
                    <a:pt x="11033" y="7876"/>
                    <a:pt x="10910" y="7864"/>
                    <a:pt x="10790" y="7852"/>
                  </a:cubicBezTo>
                  <a:lnTo>
                    <a:pt x="10765" y="7850"/>
                  </a:lnTo>
                  <a:close/>
                  <a:moveTo>
                    <a:pt x="13849" y="7850"/>
                  </a:moveTo>
                  <a:cubicBezTo>
                    <a:pt x="13728" y="7880"/>
                    <a:pt x="13597" y="7905"/>
                    <a:pt x="13460" y="7925"/>
                  </a:cubicBezTo>
                  <a:cubicBezTo>
                    <a:pt x="13460" y="7925"/>
                    <a:pt x="13468" y="8050"/>
                    <a:pt x="13468" y="8050"/>
                  </a:cubicBezTo>
                  <a:cubicBezTo>
                    <a:pt x="13608" y="8030"/>
                    <a:pt x="13740" y="8004"/>
                    <a:pt x="13863" y="7973"/>
                  </a:cubicBezTo>
                  <a:lnTo>
                    <a:pt x="13849" y="7850"/>
                  </a:lnTo>
                  <a:close/>
                  <a:moveTo>
                    <a:pt x="9810" y="7885"/>
                  </a:moveTo>
                  <a:cubicBezTo>
                    <a:pt x="9673" y="7918"/>
                    <a:pt x="9542" y="7967"/>
                    <a:pt x="9420" y="8030"/>
                  </a:cubicBezTo>
                  <a:lnTo>
                    <a:pt x="9448" y="8149"/>
                  </a:lnTo>
                  <a:cubicBezTo>
                    <a:pt x="9565" y="8088"/>
                    <a:pt x="9691" y="8041"/>
                    <a:pt x="9823" y="8009"/>
                  </a:cubicBezTo>
                  <a:lnTo>
                    <a:pt x="9810" y="7885"/>
                  </a:lnTo>
                  <a:close/>
                  <a:moveTo>
                    <a:pt x="11432" y="7920"/>
                  </a:moveTo>
                  <a:lnTo>
                    <a:pt x="11428" y="8046"/>
                  </a:lnTo>
                  <a:cubicBezTo>
                    <a:pt x="11558" y="8057"/>
                    <a:pt x="11691" y="8067"/>
                    <a:pt x="11823" y="8075"/>
                  </a:cubicBezTo>
                  <a:cubicBezTo>
                    <a:pt x="11823" y="8075"/>
                    <a:pt x="11827" y="7949"/>
                    <a:pt x="11827" y="7949"/>
                  </a:cubicBezTo>
                  <a:cubicBezTo>
                    <a:pt x="11695" y="7941"/>
                    <a:pt x="11563" y="7931"/>
                    <a:pt x="11432" y="7920"/>
                  </a:cubicBezTo>
                  <a:close/>
                  <a:moveTo>
                    <a:pt x="12124" y="7956"/>
                  </a:moveTo>
                  <a:lnTo>
                    <a:pt x="12121" y="8082"/>
                  </a:lnTo>
                  <a:cubicBezTo>
                    <a:pt x="12254" y="8087"/>
                    <a:pt x="12386" y="8091"/>
                    <a:pt x="12517" y="8092"/>
                  </a:cubicBezTo>
                  <a:cubicBezTo>
                    <a:pt x="12517" y="8092"/>
                    <a:pt x="12517" y="7966"/>
                    <a:pt x="12517" y="7966"/>
                  </a:cubicBezTo>
                  <a:cubicBezTo>
                    <a:pt x="12387" y="7965"/>
                    <a:pt x="12255" y="7961"/>
                    <a:pt x="12124" y="7956"/>
                  </a:cubicBezTo>
                  <a:close/>
                  <a:moveTo>
                    <a:pt x="13184" y="7956"/>
                  </a:moveTo>
                  <a:cubicBezTo>
                    <a:pt x="13059" y="7967"/>
                    <a:pt x="12927" y="7974"/>
                    <a:pt x="12791" y="7978"/>
                  </a:cubicBezTo>
                  <a:lnTo>
                    <a:pt x="12792" y="8103"/>
                  </a:lnTo>
                  <a:cubicBezTo>
                    <a:pt x="12930" y="8099"/>
                    <a:pt x="13064" y="8093"/>
                    <a:pt x="13189" y="8082"/>
                  </a:cubicBezTo>
                  <a:lnTo>
                    <a:pt x="13184" y="7956"/>
                  </a:lnTo>
                  <a:close/>
                  <a:moveTo>
                    <a:pt x="9148" y="8203"/>
                  </a:moveTo>
                  <a:cubicBezTo>
                    <a:pt x="9019" y="8306"/>
                    <a:pt x="8910" y="8427"/>
                    <a:pt x="8822" y="8562"/>
                  </a:cubicBezTo>
                  <a:lnTo>
                    <a:pt x="8883" y="8649"/>
                  </a:lnTo>
                  <a:cubicBezTo>
                    <a:pt x="8965" y="8523"/>
                    <a:pt x="9068" y="8411"/>
                    <a:pt x="9189" y="8314"/>
                  </a:cubicBezTo>
                  <a:lnTo>
                    <a:pt x="9148" y="8203"/>
                  </a:lnTo>
                  <a:close/>
                  <a:moveTo>
                    <a:pt x="8643" y="8911"/>
                  </a:moveTo>
                  <a:cubicBezTo>
                    <a:pt x="8604" y="9040"/>
                    <a:pt x="8583" y="9173"/>
                    <a:pt x="8583" y="9306"/>
                  </a:cubicBezTo>
                  <a:cubicBezTo>
                    <a:pt x="8583" y="9378"/>
                    <a:pt x="8589" y="9451"/>
                    <a:pt x="8601" y="9522"/>
                  </a:cubicBezTo>
                  <a:cubicBezTo>
                    <a:pt x="8601" y="9522"/>
                    <a:pt x="8683" y="9491"/>
                    <a:pt x="8683" y="9491"/>
                  </a:cubicBezTo>
                  <a:cubicBezTo>
                    <a:pt x="8673" y="9430"/>
                    <a:pt x="8668" y="9368"/>
                    <a:pt x="8668" y="9306"/>
                  </a:cubicBezTo>
                  <a:cubicBezTo>
                    <a:pt x="8668" y="9191"/>
                    <a:pt x="8686" y="9075"/>
                    <a:pt x="8720" y="8962"/>
                  </a:cubicBezTo>
                  <a:lnTo>
                    <a:pt x="8643" y="8911"/>
                  </a:lnTo>
                  <a:close/>
                  <a:moveTo>
                    <a:pt x="8818" y="9830"/>
                  </a:moveTo>
                  <a:lnTo>
                    <a:pt x="8750" y="9907"/>
                  </a:lnTo>
                  <a:cubicBezTo>
                    <a:pt x="8826" y="10051"/>
                    <a:pt x="8930" y="10183"/>
                    <a:pt x="9058" y="10302"/>
                  </a:cubicBezTo>
                  <a:lnTo>
                    <a:pt x="9103" y="10196"/>
                  </a:lnTo>
                  <a:cubicBezTo>
                    <a:pt x="8983" y="10085"/>
                    <a:pt x="8887" y="9962"/>
                    <a:pt x="8818" y="9830"/>
                  </a:cubicBezTo>
                  <a:close/>
                  <a:moveTo>
                    <a:pt x="9334" y="10396"/>
                  </a:moveTo>
                  <a:lnTo>
                    <a:pt x="9300" y="10511"/>
                  </a:lnTo>
                  <a:cubicBezTo>
                    <a:pt x="9409" y="10581"/>
                    <a:pt x="9531" y="10644"/>
                    <a:pt x="9662" y="10699"/>
                  </a:cubicBezTo>
                  <a:lnTo>
                    <a:pt x="9678" y="10706"/>
                  </a:lnTo>
                  <a:lnTo>
                    <a:pt x="9701" y="10586"/>
                  </a:lnTo>
                  <a:lnTo>
                    <a:pt x="9686" y="10579"/>
                  </a:lnTo>
                  <a:cubicBezTo>
                    <a:pt x="9558" y="10525"/>
                    <a:pt x="9439" y="10463"/>
                    <a:pt x="9334" y="10396"/>
                  </a:cubicBezTo>
                  <a:close/>
                  <a:moveTo>
                    <a:pt x="9989" y="10678"/>
                  </a:moveTo>
                  <a:cubicBezTo>
                    <a:pt x="9989" y="10678"/>
                    <a:pt x="9970" y="10801"/>
                    <a:pt x="9970" y="10801"/>
                  </a:cubicBezTo>
                  <a:cubicBezTo>
                    <a:pt x="10088" y="10842"/>
                    <a:pt x="10219" y="10882"/>
                    <a:pt x="10359" y="10922"/>
                  </a:cubicBezTo>
                  <a:lnTo>
                    <a:pt x="10375" y="10798"/>
                  </a:lnTo>
                  <a:cubicBezTo>
                    <a:pt x="10236" y="10759"/>
                    <a:pt x="10106" y="10719"/>
                    <a:pt x="9989" y="10678"/>
                  </a:cubicBezTo>
                  <a:close/>
                  <a:moveTo>
                    <a:pt x="10653" y="10891"/>
                  </a:moveTo>
                  <a:cubicBezTo>
                    <a:pt x="10653" y="10891"/>
                    <a:pt x="10639" y="11014"/>
                    <a:pt x="10639" y="11014"/>
                  </a:cubicBezTo>
                  <a:cubicBezTo>
                    <a:pt x="10766" y="11046"/>
                    <a:pt x="10897" y="11076"/>
                    <a:pt x="11030" y="11106"/>
                  </a:cubicBezTo>
                  <a:lnTo>
                    <a:pt x="11043" y="10982"/>
                  </a:lnTo>
                  <a:cubicBezTo>
                    <a:pt x="10910" y="10953"/>
                    <a:pt x="10780" y="10922"/>
                    <a:pt x="10653" y="10891"/>
                  </a:cubicBezTo>
                  <a:close/>
                  <a:moveTo>
                    <a:pt x="11320" y="11032"/>
                  </a:moveTo>
                  <a:cubicBezTo>
                    <a:pt x="11320" y="11032"/>
                    <a:pt x="11308" y="11157"/>
                    <a:pt x="11308" y="11157"/>
                  </a:cubicBezTo>
                  <a:cubicBezTo>
                    <a:pt x="11438" y="11184"/>
                    <a:pt x="11569" y="11209"/>
                    <a:pt x="11701" y="11235"/>
                  </a:cubicBezTo>
                  <a:lnTo>
                    <a:pt x="11712" y="11112"/>
                  </a:lnTo>
                  <a:cubicBezTo>
                    <a:pt x="11580" y="11086"/>
                    <a:pt x="11450" y="11059"/>
                    <a:pt x="11320" y="11032"/>
                  </a:cubicBezTo>
                  <a:close/>
                  <a:moveTo>
                    <a:pt x="11989" y="11174"/>
                  </a:moveTo>
                  <a:cubicBezTo>
                    <a:pt x="11989" y="11174"/>
                    <a:pt x="11978" y="11298"/>
                    <a:pt x="11978" y="11298"/>
                  </a:cubicBezTo>
                  <a:lnTo>
                    <a:pt x="12370" y="11375"/>
                  </a:lnTo>
                  <a:lnTo>
                    <a:pt x="12381" y="11251"/>
                  </a:lnTo>
                  <a:lnTo>
                    <a:pt x="11989" y="11174"/>
                  </a:lnTo>
                  <a:close/>
                  <a:moveTo>
                    <a:pt x="12659" y="11280"/>
                  </a:moveTo>
                  <a:lnTo>
                    <a:pt x="12647" y="11404"/>
                  </a:lnTo>
                  <a:cubicBezTo>
                    <a:pt x="12779" y="11431"/>
                    <a:pt x="12910" y="11459"/>
                    <a:pt x="13039" y="11487"/>
                  </a:cubicBezTo>
                  <a:lnTo>
                    <a:pt x="13051" y="11362"/>
                  </a:lnTo>
                  <a:cubicBezTo>
                    <a:pt x="12922" y="11334"/>
                    <a:pt x="12792" y="11307"/>
                    <a:pt x="12659" y="11280"/>
                  </a:cubicBezTo>
                  <a:close/>
                  <a:moveTo>
                    <a:pt x="13330" y="11456"/>
                  </a:moveTo>
                  <a:lnTo>
                    <a:pt x="13317" y="11580"/>
                  </a:lnTo>
                  <a:cubicBezTo>
                    <a:pt x="13450" y="11612"/>
                    <a:pt x="13580" y="11645"/>
                    <a:pt x="13705" y="11680"/>
                  </a:cubicBezTo>
                  <a:lnTo>
                    <a:pt x="13721" y="11556"/>
                  </a:lnTo>
                  <a:cubicBezTo>
                    <a:pt x="13595" y="11521"/>
                    <a:pt x="13464" y="11488"/>
                    <a:pt x="13330" y="11456"/>
                  </a:cubicBezTo>
                  <a:close/>
                  <a:moveTo>
                    <a:pt x="14004" y="11633"/>
                  </a:moveTo>
                  <a:cubicBezTo>
                    <a:pt x="14004" y="11633"/>
                    <a:pt x="13986" y="11756"/>
                    <a:pt x="13986" y="11756"/>
                  </a:cubicBezTo>
                  <a:cubicBezTo>
                    <a:pt x="14125" y="11800"/>
                    <a:pt x="14253" y="11846"/>
                    <a:pt x="14368" y="11893"/>
                  </a:cubicBezTo>
                  <a:lnTo>
                    <a:pt x="14391" y="11771"/>
                  </a:lnTo>
                  <a:cubicBezTo>
                    <a:pt x="14275" y="11724"/>
                    <a:pt x="14145" y="11678"/>
                    <a:pt x="14004" y="11633"/>
                  </a:cubicBezTo>
                  <a:close/>
                  <a:moveTo>
                    <a:pt x="14659" y="11881"/>
                  </a:moveTo>
                  <a:cubicBezTo>
                    <a:pt x="14659" y="11881"/>
                    <a:pt x="14632" y="11999"/>
                    <a:pt x="14632" y="11999"/>
                  </a:cubicBezTo>
                  <a:cubicBezTo>
                    <a:pt x="14772" y="12071"/>
                    <a:pt x="14890" y="12149"/>
                    <a:pt x="14985" y="12230"/>
                  </a:cubicBezTo>
                  <a:lnTo>
                    <a:pt x="15028" y="12122"/>
                  </a:lnTo>
                  <a:cubicBezTo>
                    <a:pt x="14928" y="12037"/>
                    <a:pt x="14804" y="11956"/>
                    <a:pt x="14659" y="11881"/>
                  </a:cubicBezTo>
                  <a:close/>
                  <a:moveTo>
                    <a:pt x="15246" y="12411"/>
                  </a:moveTo>
                  <a:cubicBezTo>
                    <a:pt x="15246" y="12411"/>
                    <a:pt x="15181" y="12494"/>
                    <a:pt x="15181" y="12494"/>
                  </a:cubicBezTo>
                  <a:cubicBezTo>
                    <a:pt x="15243" y="12600"/>
                    <a:pt x="15273" y="12709"/>
                    <a:pt x="15273" y="12830"/>
                  </a:cubicBezTo>
                  <a:cubicBezTo>
                    <a:pt x="15273" y="12874"/>
                    <a:pt x="15270" y="12921"/>
                    <a:pt x="15260" y="12976"/>
                  </a:cubicBezTo>
                  <a:lnTo>
                    <a:pt x="15343" y="13001"/>
                  </a:lnTo>
                  <a:cubicBezTo>
                    <a:pt x="15353" y="12943"/>
                    <a:pt x="15359" y="12885"/>
                    <a:pt x="15359" y="12830"/>
                  </a:cubicBezTo>
                  <a:cubicBezTo>
                    <a:pt x="15359" y="12680"/>
                    <a:pt x="15321" y="12539"/>
                    <a:pt x="15246" y="12411"/>
                  </a:cubicBezTo>
                  <a:close/>
                  <a:moveTo>
                    <a:pt x="15159" y="13295"/>
                  </a:moveTo>
                  <a:cubicBezTo>
                    <a:pt x="15095" y="13434"/>
                    <a:pt x="15006" y="13569"/>
                    <a:pt x="14895" y="13696"/>
                  </a:cubicBezTo>
                  <a:lnTo>
                    <a:pt x="14947" y="13796"/>
                  </a:lnTo>
                  <a:cubicBezTo>
                    <a:pt x="15065" y="13660"/>
                    <a:pt x="15160" y="13515"/>
                    <a:pt x="15229" y="13366"/>
                  </a:cubicBezTo>
                  <a:lnTo>
                    <a:pt x="15159" y="13295"/>
                  </a:lnTo>
                  <a:close/>
                  <a:moveTo>
                    <a:pt x="14668" y="13932"/>
                  </a:moveTo>
                  <a:cubicBezTo>
                    <a:pt x="14566" y="14020"/>
                    <a:pt x="14449" y="14109"/>
                    <a:pt x="14321" y="14193"/>
                  </a:cubicBezTo>
                  <a:lnTo>
                    <a:pt x="14355" y="14308"/>
                  </a:lnTo>
                  <a:cubicBezTo>
                    <a:pt x="14486" y="14222"/>
                    <a:pt x="14607" y="14131"/>
                    <a:pt x="14712" y="14040"/>
                  </a:cubicBezTo>
                  <a:lnTo>
                    <a:pt x="14668" y="13932"/>
                  </a:lnTo>
                  <a:close/>
                  <a:moveTo>
                    <a:pt x="14070" y="14356"/>
                  </a:moveTo>
                  <a:cubicBezTo>
                    <a:pt x="13956" y="14420"/>
                    <a:pt x="13831" y="14485"/>
                    <a:pt x="13699" y="14548"/>
                  </a:cubicBezTo>
                  <a:lnTo>
                    <a:pt x="13725" y="14669"/>
                  </a:lnTo>
                  <a:cubicBezTo>
                    <a:pt x="13859" y="14605"/>
                    <a:pt x="13985" y="14538"/>
                    <a:pt x="14100" y="14473"/>
                  </a:cubicBezTo>
                  <a:lnTo>
                    <a:pt x="14070" y="14356"/>
                  </a:lnTo>
                  <a:close/>
                  <a:moveTo>
                    <a:pt x="13409" y="14674"/>
                  </a:moveTo>
                  <a:cubicBezTo>
                    <a:pt x="13288" y="14727"/>
                    <a:pt x="13161" y="14779"/>
                    <a:pt x="13030" y="14830"/>
                  </a:cubicBezTo>
                  <a:lnTo>
                    <a:pt x="13051" y="14951"/>
                  </a:lnTo>
                  <a:cubicBezTo>
                    <a:pt x="13184" y="14900"/>
                    <a:pt x="13311" y="14848"/>
                    <a:pt x="13433" y="14795"/>
                  </a:cubicBezTo>
                  <a:lnTo>
                    <a:pt x="13409" y="14674"/>
                  </a:lnTo>
                  <a:close/>
                  <a:moveTo>
                    <a:pt x="12768" y="14922"/>
                  </a:moveTo>
                  <a:cubicBezTo>
                    <a:pt x="12644" y="14967"/>
                    <a:pt x="12516" y="15011"/>
                    <a:pt x="12384" y="15055"/>
                  </a:cubicBezTo>
                  <a:lnTo>
                    <a:pt x="12403" y="15178"/>
                  </a:lnTo>
                  <a:cubicBezTo>
                    <a:pt x="12535" y="15133"/>
                    <a:pt x="12664" y="15090"/>
                    <a:pt x="12788" y="15044"/>
                  </a:cubicBezTo>
                  <a:lnTo>
                    <a:pt x="12768" y="14922"/>
                  </a:lnTo>
                  <a:close/>
                  <a:moveTo>
                    <a:pt x="12101" y="15169"/>
                  </a:moveTo>
                  <a:cubicBezTo>
                    <a:pt x="11976" y="15209"/>
                    <a:pt x="11846" y="15249"/>
                    <a:pt x="11715" y="15290"/>
                  </a:cubicBezTo>
                  <a:lnTo>
                    <a:pt x="11732" y="15413"/>
                  </a:lnTo>
                  <a:cubicBezTo>
                    <a:pt x="11864" y="15373"/>
                    <a:pt x="11993" y="15332"/>
                    <a:pt x="12119" y="15292"/>
                  </a:cubicBezTo>
                  <a:lnTo>
                    <a:pt x="12101" y="15169"/>
                  </a:lnTo>
                  <a:close/>
                  <a:moveTo>
                    <a:pt x="11456" y="15346"/>
                  </a:moveTo>
                  <a:cubicBezTo>
                    <a:pt x="11330" y="15383"/>
                    <a:pt x="11201" y="15421"/>
                    <a:pt x="11069" y="15459"/>
                  </a:cubicBezTo>
                  <a:lnTo>
                    <a:pt x="11085" y="15581"/>
                  </a:lnTo>
                  <a:cubicBezTo>
                    <a:pt x="11217" y="15544"/>
                    <a:pt x="11347" y="15507"/>
                    <a:pt x="11474" y="15470"/>
                  </a:cubicBezTo>
                  <a:lnTo>
                    <a:pt x="11456" y="15346"/>
                  </a:lnTo>
                  <a:close/>
                  <a:moveTo>
                    <a:pt x="10788" y="15558"/>
                  </a:moveTo>
                  <a:cubicBezTo>
                    <a:pt x="10661" y="15594"/>
                    <a:pt x="10531" y="15629"/>
                    <a:pt x="10400" y="15665"/>
                  </a:cubicBezTo>
                  <a:lnTo>
                    <a:pt x="10416" y="15789"/>
                  </a:lnTo>
                  <a:cubicBezTo>
                    <a:pt x="10547" y="15753"/>
                    <a:pt x="10677" y="15717"/>
                    <a:pt x="10804" y="15682"/>
                  </a:cubicBezTo>
                  <a:lnTo>
                    <a:pt x="10788" y="15558"/>
                  </a:lnTo>
                  <a:close/>
                  <a:moveTo>
                    <a:pt x="10119" y="15735"/>
                  </a:moveTo>
                  <a:cubicBezTo>
                    <a:pt x="10119" y="15735"/>
                    <a:pt x="9730" y="15840"/>
                    <a:pt x="9730" y="15840"/>
                  </a:cubicBezTo>
                  <a:lnTo>
                    <a:pt x="9745" y="15964"/>
                  </a:lnTo>
                  <a:lnTo>
                    <a:pt x="10135" y="15859"/>
                  </a:lnTo>
                  <a:lnTo>
                    <a:pt x="10119" y="15735"/>
                  </a:lnTo>
                  <a:close/>
                  <a:moveTo>
                    <a:pt x="9450" y="15912"/>
                  </a:moveTo>
                  <a:cubicBezTo>
                    <a:pt x="9450" y="15912"/>
                    <a:pt x="9061" y="16016"/>
                    <a:pt x="9061" y="16016"/>
                  </a:cubicBezTo>
                  <a:lnTo>
                    <a:pt x="9076" y="16139"/>
                  </a:lnTo>
                  <a:lnTo>
                    <a:pt x="9465" y="16035"/>
                  </a:lnTo>
                  <a:lnTo>
                    <a:pt x="9450" y="15912"/>
                  </a:lnTo>
                  <a:close/>
                  <a:moveTo>
                    <a:pt x="8780" y="16088"/>
                  </a:moveTo>
                  <a:cubicBezTo>
                    <a:pt x="8780" y="16088"/>
                    <a:pt x="8626" y="16130"/>
                    <a:pt x="8626" y="16130"/>
                  </a:cubicBezTo>
                  <a:cubicBezTo>
                    <a:pt x="8548" y="16151"/>
                    <a:pt x="8470" y="16172"/>
                    <a:pt x="8392" y="16193"/>
                  </a:cubicBezTo>
                  <a:lnTo>
                    <a:pt x="8407" y="16317"/>
                  </a:lnTo>
                  <a:cubicBezTo>
                    <a:pt x="8485" y="16296"/>
                    <a:pt x="8563" y="16275"/>
                    <a:pt x="8640" y="16254"/>
                  </a:cubicBezTo>
                  <a:lnTo>
                    <a:pt x="8795" y="16212"/>
                  </a:lnTo>
                  <a:lnTo>
                    <a:pt x="8780" y="16088"/>
                  </a:lnTo>
                  <a:close/>
                  <a:moveTo>
                    <a:pt x="8110" y="16265"/>
                  </a:moveTo>
                  <a:cubicBezTo>
                    <a:pt x="7981" y="16303"/>
                    <a:pt x="7851" y="16341"/>
                    <a:pt x="7722" y="16380"/>
                  </a:cubicBezTo>
                  <a:lnTo>
                    <a:pt x="7739" y="16503"/>
                  </a:lnTo>
                  <a:cubicBezTo>
                    <a:pt x="7868" y="16464"/>
                    <a:pt x="7997" y="16426"/>
                    <a:pt x="8126" y="16389"/>
                  </a:cubicBezTo>
                  <a:lnTo>
                    <a:pt x="8110" y="16265"/>
                  </a:lnTo>
                  <a:close/>
                  <a:moveTo>
                    <a:pt x="7464" y="16477"/>
                  </a:moveTo>
                  <a:cubicBezTo>
                    <a:pt x="7334" y="16518"/>
                    <a:pt x="7205" y="16561"/>
                    <a:pt x="7077" y="16603"/>
                  </a:cubicBezTo>
                  <a:lnTo>
                    <a:pt x="7095" y="16725"/>
                  </a:lnTo>
                  <a:cubicBezTo>
                    <a:pt x="7224" y="16682"/>
                    <a:pt x="7353" y="16641"/>
                    <a:pt x="7482" y="16600"/>
                  </a:cubicBezTo>
                  <a:lnTo>
                    <a:pt x="7464" y="16477"/>
                  </a:lnTo>
                  <a:close/>
                  <a:moveTo>
                    <a:pt x="6792" y="16690"/>
                  </a:moveTo>
                  <a:cubicBezTo>
                    <a:pt x="6663" y="16734"/>
                    <a:pt x="6535" y="16780"/>
                    <a:pt x="6407" y="16827"/>
                  </a:cubicBezTo>
                  <a:lnTo>
                    <a:pt x="6427" y="16948"/>
                  </a:lnTo>
                  <a:cubicBezTo>
                    <a:pt x="6555" y="16902"/>
                    <a:pt x="6683" y="16857"/>
                    <a:pt x="6811" y="16812"/>
                  </a:cubicBezTo>
                  <a:lnTo>
                    <a:pt x="6792" y="16690"/>
                  </a:lnTo>
                  <a:close/>
                  <a:moveTo>
                    <a:pt x="6120" y="16937"/>
                  </a:moveTo>
                  <a:cubicBezTo>
                    <a:pt x="5992" y="16986"/>
                    <a:pt x="5865" y="17035"/>
                    <a:pt x="5738" y="17085"/>
                  </a:cubicBezTo>
                  <a:lnTo>
                    <a:pt x="5760" y="17207"/>
                  </a:lnTo>
                  <a:cubicBezTo>
                    <a:pt x="5887" y="17156"/>
                    <a:pt x="6013" y="17107"/>
                    <a:pt x="6141" y="17059"/>
                  </a:cubicBezTo>
                  <a:lnTo>
                    <a:pt x="6120" y="16937"/>
                  </a:lnTo>
                  <a:close/>
                  <a:moveTo>
                    <a:pt x="5473" y="17185"/>
                  </a:moveTo>
                  <a:cubicBezTo>
                    <a:pt x="5345" y="17237"/>
                    <a:pt x="5218" y="17291"/>
                    <a:pt x="5092" y="17346"/>
                  </a:cubicBezTo>
                  <a:lnTo>
                    <a:pt x="5116" y="17467"/>
                  </a:lnTo>
                  <a:cubicBezTo>
                    <a:pt x="5242" y="17413"/>
                    <a:pt x="5368" y="17359"/>
                    <a:pt x="5496" y="17306"/>
                  </a:cubicBezTo>
                  <a:lnTo>
                    <a:pt x="5473" y="17185"/>
                  </a:lnTo>
                  <a:close/>
                  <a:moveTo>
                    <a:pt x="4824" y="17467"/>
                  </a:moveTo>
                  <a:cubicBezTo>
                    <a:pt x="4697" y="17525"/>
                    <a:pt x="4571" y="17584"/>
                    <a:pt x="4447" y="17644"/>
                  </a:cubicBezTo>
                  <a:lnTo>
                    <a:pt x="4473" y="17764"/>
                  </a:lnTo>
                  <a:cubicBezTo>
                    <a:pt x="4597" y="17704"/>
                    <a:pt x="4722" y="17646"/>
                    <a:pt x="4849" y="17588"/>
                  </a:cubicBezTo>
                  <a:lnTo>
                    <a:pt x="4824" y="17467"/>
                  </a:lnTo>
                  <a:close/>
                  <a:moveTo>
                    <a:pt x="4175" y="17786"/>
                  </a:moveTo>
                  <a:cubicBezTo>
                    <a:pt x="4049" y="17849"/>
                    <a:pt x="3924" y="17913"/>
                    <a:pt x="3801" y="17979"/>
                  </a:cubicBezTo>
                  <a:lnTo>
                    <a:pt x="3830" y="18097"/>
                  </a:lnTo>
                  <a:cubicBezTo>
                    <a:pt x="3953" y="18032"/>
                    <a:pt x="4077" y="17968"/>
                    <a:pt x="4203" y="17905"/>
                  </a:cubicBezTo>
                  <a:lnTo>
                    <a:pt x="4175" y="17786"/>
                  </a:lnTo>
                  <a:close/>
                  <a:moveTo>
                    <a:pt x="3549" y="18139"/>
                  </a:moveTo>
                  <a:cubicBezTo>
                    <a:pt x="3424" y="18209"/>
                    <a:pt x="3301" y="18280"/>
                    <a:pt x="3180" y="18353"/>
                  </a:cubicBezTo>
                  <a:lnTo>
                    <a:pt x="3212" y="18470"/>
                  </a:lnTo>
                  <a:cubicBezTo>
                    <a:pt x="3332" y="18398"/>
                    <a:pt x="3454" y="18326"/>
                    <a:pt x="3579" y="18256"/>
                  </a:cubicBezTo>
                  <a:lnTo>
                    <a:pt x="3549" y="18139"/>
                  </a:lnTo>
                  <a:close/>
                  <a:moveTo>
                    <a:pt x="2920" y="18493"/>
                  </a:moveTo>
                  <a:cubicBezTo>
                    <a:pt x="2797" y="18571"/>
                    <a:pt x="2676" y="18650"/>
                    <a:pt x="2558" y="18730"/>
                  </a:cubicBezTo>
                  <a:lnTo>
                    <a:pt x="2594" y="18844"/>
                  </a:lnTo>
                  <a:cubicBezTo>
                    <a:pt x="2711" y="18764"/>
                    <a:pt x="2831" y="18686"/>
                    <a:pt x="2954" y="18609"/>
                  </a:cubicBezTo>
                  <a:lnTo>
                    <a:pt x="2920" y="18493"/>
                  </a:lnTo>
                  <a:close/>
                  <a:moveTo>
                    <a:pt x="2290" y="18917"/>
                  </a:moveTo>
                  <a:cubicBezTo>
                    <a:pt x="2169" y="19005"/>
                    <a:pt x="2050" y="19094"/>
                    <a:pt x="1937" y="19184"/>
                  </a:cubicBezTo>
                  <a:lnTo>
                    <a:pt x="1976" y="19294"/>
                  </a:lnTo>
                  <a:cubicBezTo>
                    <a:pt x="2089" y="19205"/>
                    <a:pt x="2207" y="19117"/>
                    <a:pt x="2327" y="19030"/>
                  </a:cubicBezTo>
                  <a:lnTo>
                    <a:pt x="2290" y="18917"/>
                  </a:lnTo>
                  <a:close/>
                  <a:moveTo>
                    <a:pt x="1703" y="19377"/>
                  </a:moveTo>
                  <a:cubicBezTo>
                    <a:pt x="1585" y="19477"/>
                    <a:pt x="1470" y="19579"/>
                    <a:pt x="1363" y="19681"/>
                  </a:cubicBezTo>
                  <a:lnTo>
                    <a:pt x="1408" y="19787"/>
                  </a:lnTo>
                  <a:cubicBezTo>
                    <a:pt x="1515" y="19686"/>
                    <a:pt x="1628" y="19585"/>
                    <a:pt x="1745" y="19486"/>
                  </a:cubicBezTo>
                  <a:lnTo>
                    <a:pt x="1703" y="19377"/>
                  </a:lnTo>
                  <a:close/>
                  <a:moveTo>
                    <a:pt x="1107" y="19907"/>
                  </a:moveTo>
                  <a:cubicBezTo>
                    <a:pt x="995" y="20023"/>
                    <a:pt x="888" y="20142"/>
                    <a:pt x="789" y="20260"/>
                  </a:cubicBezTo>
                  <a:lnTo>
                    <a:pt x="842" y="20358"/>
                  </a:lnTo>
                  <a:cubicBezTo>
                    <a:pt x="939" y="20242"/>
                    <a:pt x="1045" y="20124"/>
                    <a:pt x="1156" y="20010"/>
                  </a:cubicBezTo>
                  <a:lnTo>
                    <a:pt x="1107" y="19907"/>
                  </a:lnTo>
                  <a:close/>
                  <a:moveTo>
                    <a:pt x="592" y="20544"/>
                  </a:moveTo>
                  <a:cubicBezTo>
                    <a:pt x="490" y="20681"/>
                    <a:pt x="395" y="20823"/>
                    <a:pt x="311" y="20964"/>
                  </a:cubicBezTo>
                  <a:lnTo>
                    <a:pt x="374" y="21047"/>
                  </a:lnTo>
                  <a:cubicBezTo>
                    <a:pt x="457" y="20909"/>
                    <a:pt x="549" y="20771"/>
                    <a:pt x="649" y="20637"/>
                  </a:cubicBezTo>
                  <a:lnTo>
                    <a:pt x="592" y="20544"/>
                  </a:lnTo>
                  <a:close/>
                  <a:moveTo>
                    <a:pt x="112" y="21286"/>
                  </a:moveTo>
                  <a:cubicBezTo>
                    <a:pt x="72" y="21368"/>
                    <a:pt x="34" y="21452"/>
                    <a:pt x="0" y="21534"/>
                  </a:cubicBezTo>
                  <a:lnTo>
                    <a:pt x="72" y="21599"/>
                  </a:lnTo>
                  <a:cubicBezTo>
                    <a:pt x="105" y="21520"/>
                    <a:pt x="142" y="21440"/>
                    <a:pt x="181" y="21360"/>
                  </a:cubicBezTo>
                  <a:lnTo>
                    <a:pt x="112" y="21286"/>
                  </a:lnTo>
                  <a:close/>
                </a:path>
              </a:pathLst>
            </a:custGeom>
            <a:solidFill>
              <a:schemeClr val="accent4"/>
            </a:solidFill>
            <a:ln w="12700">
              <a:miter lim="400000"/>
            </a:ln>
          </p:spPr>
          <p:txBody>
            <a:bodyPr lIns="0" tIns="0" rIns="0" bIns="0" anchor="ctr"/>
            <a:lstStyle/>
            <a:p>
              <a:pPr defTabSz="1219170">
                <a:defRPr sz="3000">
                  <a:solidFill>
                    <a:srgbClr val="FFFFFF"/>
                  </a:solidFill>
                  <a:effectLst>
                    <a:outerShdw blurRad="38100" dist="12700" dir="5400000" rotWithShape="0">
                      <a:srgbClr val="000000">
                        <a:alpha val="50000"/>
                      </a:srgbClr>
                    </a:outerShdw>
                  </a:effectLst>
                </a:defRPr>
              </a:pPr>
              <a:endParaRPr sz="4000">
                <a:solidFill>
                  <a:srgbClr val="FFFFFF"/>
                </a:solidFill>
                <a:effectLst>
                  <a:outerShdw blurRad="38100" dist="12700" dir="5400000" rotWithShape="0">
                    <a:srgbClr val="000000">
                      <a:alpha val="50000"/>
                    </a:srgbClr>
                  </a:outerShdw>
                </a:effectLst>
                <a:latin typeface="Marianne" panose="020B0604020202020204" charset="0"/>
              </a:endParaRPr>
            </a:p>
          </p:txBody>
        </p:sp>
      </p:grpSp>
      <p:sp>
        <p:nvSpPr>
          <p:cNvPr id="113" name="Rectangle 112">
            <a:extLst>
              <a:ext uri="{FF2B5EF4-FFF2-40B4-BE49-F238E27FC236}">
                <a16:creationId xmlns:a16="http://schemas.microsoft.com/office/drawing/2014/main" id="{F5EF3A08-BDF4-42D8-B9E8-B9D52014AF7A}"/>
              </a:ext>
            </a:extLst>
          </p:cNvPr>
          <p:cNvSpPr/>
          <p:nvPr/>
        </p:nvSpPr>
        <p:spPr>
          <a:xfrm>
            <a:off x="758838" y="7932252"/>
            <a:ext cx="14449226" cy="8475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1D4575"/>
                </a:solidFill>
              </a:rPr>
              <a:t>La </a:t>
            </a:r>
            <a:r>
              <a:rPr lang="fr-FR" b="1">
                <a:solidFill>
                  <a:srgbClr val="1D4575"/>
                </a:solidFill>
              </a:rPr>
              <a:t>durée recommandée </a:t>
            </a:r>
            <a:r>
              <a:rPr lang="fr-FR">
                <a:solidFill>
                  <a:srgbClr val="1D4575"/>
                </a:solidFill>
              </a:rPr>
              <a:t>pour effectuer ces 3 étapes de la démarche est d’</a:t>
            </a:r>
            <a:r>
              <a:rPr lang="fr-FR" b="1">
                <a:solidFill>
                  <a:srgbClr val="1D4575"/>
                </a:solidFill>
              </a:rPr>
              <a:t>un trimestre</a:t>
            </a:r>
          </a:p>
        </p:txBody>
      </p:sp>
      <p:pic>
        <p:nvPicPr>
          <p:cNvPr id="114" name="Graphic 113" descr="Daily calendar with solid fill">
            <a:extLst>
              <a:ext uri="{FF2B5EF4-FFF2-40B4-BE49-F238E27FC236}">
                <a16:creationId xmlns:a16="http://schemas.microsoft.com/office/drawing/2014/main" id="{1C72CC85-6A28-423B-A26D-8F7E1DF2D2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020" y="7883478"/>
            <a:ext cx="914400" cy="914400"/>
          </a:xfrm>
          <a:prstGeom prst="rect">
            <a:avLst/>
          </a:prstGeom>
        </p:spPr>
      </p:pic>
      <p:sp>
        <p:nvSpPr>
          <p:cNvPr id="3" name="Title 2">
            <a:extLst>
              <a:ext uri="{FF2B5EF4-FFF2-40B4-BE49-F238E27FC236}">
                <a16:creationId xmlns:a16="http://schemas.microsoft.com/office/drawing/2014/main" id="{DF12E44F-08E7-4514-BDFC-49004C7CE458}"/>
              </a:ext>
            </a:extLst>
          </p:cNvPr>
          <p:cNvSpPr>
            <a:spLocks noGrp="1"/>
          </p:cNvSpPr>
          <p:nvPr>
            <p:ph type="title"/>
          </p:nvPr>
        </p:nvSpPr>
        <p:spPr>
          <a:xfrm>
            <a:off x="1000517" y="471574"/>
            <a:ext cx="14254967" cy="1231106"/>
          </a:xfrm>
        </p:spPr>
        <p:txBody>
          <a:bodyPr/>
          <a:lstStyle/>
          <a:p>
            <a:r>
              <a:rPr lang="fr-FR" sz="4000"/>
              <a:t>Détail de la phase de </a:t>
            </a:r>
            <a:r>
              <a:rPr lang="fr-FR" sz="4000" b="1">
                <a:solidFill>
                  <a:srgbClr val="284186"/>
                </a:solidFill>
                <a:latin typeface="Marianne" panose="020B0604020202020204" charset="0"/>
              </a:rPr>
              <a:t>feuille de route</a:t>
            </a:r>
            <a:r>
              <a:rPr lang="fr-FR" sz="4000"/>
              <a:t> </a:t>
            </a:r>
            <a:br>
              <a:rPr lang="fr-FR" sz="4000"/>
            </a:br>
            <a:r>
              <a:rPr lang="fr-FR" sz="4000"/>
              <a:t>du pas à pas méthodologique</a:t>
            </a:r>
          </a:p>
        </p:txBody>
      </p:sp>
      <p:grpSp>
        <p:nvGrpSpPr>
          <p:cNvPr id="5" name="Group 4">
            <a:extLst>
              <a:ext uri="{FF2B5EF4-FFF2-40B4-BE49-F238E27FC236}">
                <a16:creationId xmlns:a16="http://schemas.microsoft.com/office/drawing/2014/main" id="{F823985D-14B9-4293-8277-A1EA2C8942DC}"/>
              </a:ext>
            </a:extLst>
          </p:cNvPr>
          <p:cNvGrpSpPr/>
          <p:nvPr/>
        </p:nvGrpSpPr>
        <p:grpSpPr>
          <a:xfrm>
            <a:off x="3632200" y="4495800"/>
            <a:ext cx="2384801" cy="2341189"/>
            <a:chOff x="3022600" y="4343400"/>
            <a:chExt cx="2384801" cy="2341189"/>
          </a:xfrm>
        </p:grpSpPr>
        <p:sp>
          <p:nvSpPr>
            <p:cNvPr id="41" name="Oval Callout 26">
              <a:extLst>
                <a:ext uri="{FF2B5EF4-FFF2-40B4-BE49-F238E27FC236}">
                  <a16:creationId xmlns:a16="http://schemas.microsoft.com/office/drawing/2014/main" id="{B723BF39-1201-4A3C-9408-8F49CE672E62}"/>
                </a:ext>
              </a:extLst>
            </p:cNvPr>
            <p:cNvSpPr/>
            <p:nvPr/>
          </p:nvSpPr>
          <p:spPr>
            <a:xfrm>
              <a:off x="3091614" y="4413098"/>
              <a:ext cx="2315787" cy="2271491"/>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4" name="Oval Callout 10">
              <a:extLst>
                <a:ext uri="{FF2B5EF4-FFF2-40B4-BE49-F238E27FC236}">
                  <a16:creationId xmlns:a16="http://schemas.microsoft.com/office/drawing/2014/main" id="{5C9EB590-3448-43E5-8065-3C9EB04E3AE8}"/>
                </a:ext>
              </a:extLst>
            </p:cNvPr>
            <p:cNvSpPr/>
            <p:nvPr/>
          </p:nvSpPr>
          <p:spPr>
            <a:xfrm>
              <a:off x="3022600" y="4343400"/>
              <a:ext cx="2315787" cy="2271491"/>
            </a:xfrm>
            <a:prstGeom prst="wedgeEllipseCallout">
              <a:avLst>
                <a:gd name="adj1" fmla="val -5527"/>
                <a:gd name="adj2" fmla="val 67378"/>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5" name="Oval 44">
              <a:extLst>
                <a:ext uri="{FF2B5EF4-FFF2-40B4-BE49-F238E27FC236}">
                  <a16:creationId xmlns:a16="http://schemas.microsoft.com/office/drawing/2014/main" id="{BB2BBFE0-32E5-4BAB-BF26-49CDC28CAA55}"/>
                </a:ext>
              </a:extLst>
            </p:cNvPr>
            <p:cNvSpPr/>
            <p:nvPr/>
          </p:nvSpPr>
          <p:spPr>
            <a:xfrm>
              <a:off x="3294422" y="4591402"/>
              <a:ext cx="1772143" cy="1772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7" name="Rectangle 46">
              <a:extLst>
                <a:ext uri="{FF2B5EF4-FFF2-40B4-BE49-F238E27FC236}">
                  <a16:creationId xmlns:a16="http://schemas.microsoft.com/office/drawing/2014/main" id="{18EE32F2-9CD5-4278-825C-944DD8E59B22}"/>
                </a:ext>
              </a:extLst>
            </p:cNvPr>
            <p:cNvSpPr/>
            <p:nvPr/>
          </p:nvSpPr>
          <p:spPr>
            <a:xfrm>
              <a:off x="3935875" y="4739261"/>
              <a:ext cx="489236" cy="748988"/>
            </a:xfrm>
            <a:prstGeom prst="rect">
              <a:avLst/>
            </a:prstGeom>
          </p:spPr>
          <p:txBody>
            <a:bodyPr wrap="none" anchor="ctr">
              <a:spAutoFit/>
            </a:bodyPr>
            <a:lstStyle/>
            <a:p>
              <a:pPr algn="ctr" defTabSz="1219170"/>
              <a:r>
                <a:rPr lang="en-US" sz="4267">
                  <a:solidFill>
                    <a:srgbClr val="FFCA05"/>
                  </a:solidFill>
                  <a:latin typeface="Marianne" panose="020B0604020202020204" charset="0"/>
                </a:rPr>
                <a:t>4</a:t>
              </a:r>
            </a:p>
          </p:txBody>
        </p:sp>
        <p:sp>
          <p:nvSpPr>
            <p:cNvPr id="48" name="TextBox 47">
              <a:extLst>
                <a:ext uri="{FF2B5EF4-FFF2-40B4-BE49-F238E27FC236}">
                  <a16:creationId xmlns:a16="http://schemas.microsoft.com/office/drawing/2014/main" id="{643A6A47-260F-4125-A421-F952468137D6}"/>
                </a:ext>
              </a:extLst>
            </p:cNvPr>
            <p:cNvSpPr txBox="1"/>
            <p:nvPr/>
          </p:nvSpPr>
          <p:spPr>
            <a:xfrm>
              <a:off x="3352218" y="5456659"/>
              <a:ext cx="1656551" cy="521233"/>
            </a:xfrm>
            <a:prstGeom prst="rect">
              <a:avLst/>
            </a:prstGeom>
            <a:noFill/>
          </p:spPr>
          <p:txBody>
            <a:bodyPr wrap="square" numCol="1" spcCol="0" rtlCol="0" anchor="ctr">
              <a:spAutoFit/>
            </a:bodyPr>
            <a:lstStyle/>
            <a:p>
              <a:pPr algn="ctr" defTabSz="1219170">
                <a:lnSpc>
                  <a:spcPts val="1733"/>
                </a:lnSpc>
              </a:pPr>
              <a:r>
                <a:rPr lang="fr-FR" sz="1400" b="1">
                  <a:solidFill>
                    <a:srgbClr val="000000"/>
                  </a:solidFill>
                  <a:latin typeface="Marianne" panose="020B0604020202020204" charset="0"/>
                  <a:ea typeface="Montserrat Light" charset="0"/>
                  <a:cs typeface="Montserrat Light" charset="0"/>
                </a:rPr>
                <a:t>Elaborer la feuille de route NR </a:t>
              </a:r>
            </a:p>
          </p:txBody>
        </p:sp>
      </p:grpSp>
      <p:grpSp>
        <p:nvGrpSpPr>
          <p:cNvPr id="4" name="Group 3">
            <a:extLst>
              <a:ext uri="{FF2B5EF4-FFF2-40B4-BE49-F238E27FC236}">
                <a16:creationId xmlns:a16="http://schemas.microsoft.com/office/drawing/2014/main" id="{721CFAEF-0373-4FA1-891D-F98A5BAA3B29}"/>
              </a:ext>
            </a:extLst>
          </p:cNvPr>
          <p:cNvGrpSpPr/>
          <p:nvPr/>
        </p:nvGrpSpPr>
        <p:grpSpPr>
          <a:xfrm>
            <a:off x="8890000" y="4724400"/>
            <a:ext cx="2640059" cy="2589560"/>
            <a:chOff x="12700000" y="4648200"/>
            <a:chExt cx="2640059" cy="2589560"/>
          </a:xfrm>
        </p:grpSpPr>
        <p:sp>
          <p:nvSpPr>
            <p:cNvPr id="42" name="Oval Callout 6">
              <a:extLst>
                <a:ext uri="{FF2B5EF4-FFF2-40B4-BE49-F238E27FC236}">
                  <a16:creationId xmlns:a16="http://schemas.microsoft.com/office/drawing/2014/main" id="{77F3C38E-CC31-49F6-94F5-82AA1926F887}"/>
                </a:ext>
              </a:extLst>
            </p:cNvPr>
            <p:cNvSpPr/>
            <p:nvPr/>
          </p:nvSpPr>
          <p:spPr>
            <a:xfrm>
              <a:off x="12700000" y="4648200"/>
              <a:ext cx="2640059" cy="2589560"/>
            </a:xfrm>
            <a:prstGeom prst="wedgeEllipseCallout">
              <a:avLst>
                <a:gd name="adj1" fmla="val -5527"/>
                <a:gd name="adj2" fmla="val 67378"/>
              </a:avLst>
            </a:prstGeom>
            <a:solidFill>
              <a:schemeClr val="bg1"/>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3" name="Oval 42">
              <a:extLst>
                <a:ext uri="{FF2B5EF4-FFF2-40B4-BE49-F238E27FC236}">
                  <a16:creationId xmlns:a16="http://schemas.microsoft.com/office/drawing/2014/main" id="{DCED751C-7D7A-469A-9237-08050A59A045}"/>
                </a:ext>
              </a:extLst>
            </p:cNvPr>
            <p:cNvSpPr/>
            <p:nvPr/>
          </p:nvSpPr>
          <p:spPr>
            <a:xfrm>
              <a:off x="13054016" y="4985784"/>
              <a:ext cx="1932027" cy="1932027"/>
            </a:xfrm>
            <a:prstGeom prst="ellipse">
              <a:avLst/>
            </a:prstGeom>
            <a:gradFill>
              <a:gsLst>
                <a:gs pos="100000">
                  <a:schemeClr val="tx2">
                    <a:lumMod val="75000"/>
                  </a:schemeClr>
                </a:gs>
                <a:gs pos="0">
                  <a:schemeClr val="tx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Marianne" panose="020B0604020202020204" charset="0"/>
              </a:endParaRPr>
            </a:p>
          </p:txBody>
        </p:sp>
        <p:sp>
          <p:nvSpPr>
            <p:cNvPr id="46" name="TextBox 45">
              <a:extLst>
                <a:ext uri="{FF2B5EF4-FFF2-40B4-BE49-F238E27FC236}">
                  <a16:creationId xmlns:a16="http://schemas.microsoft.com/office/drawing/2014/main" id="{93DDC00C-EC9E-43CA-8E1A-868185BAC7B1}"/>
                </a:ext>
              </a:extLst>
            </p:cNvPr>
            <p:cNvSpPr txBox="1"/>
            <p:nvPr/>
          </p:nvSpPr>
          <p:spPr>
            <a:xfrm>
              <a:off x="13290175" y="5963114"/>
              <a:ext cx="1459709" cy="521233"/>
            </a:xfrm>
            <a:prstGeom prst="rect">
              <a:avLst/>
            </a:prstGeom>
            <a:noFill/>
          </p:spPr>
          <p:txBody>
            <a:bodyPr wrap="square" numCol="1" spcCol="0" rtlCol="0" anchor="ctr">
              <a:spAutoFit/>
            </a:bodyPr>
            <a:lstStyle/>
            <a:p>
              <a:pPr algn="ctr" defTabSz="1219170">
                <a:lnSpc>
                  <a:spcPts val="1733"/>
                </a:lnSpc>
              </a:pPr>
              <a:r>
                <a:rPr lang="fr-FR" sz="1400" b="1">
                  <a:solidFill>
                    <a:srgbClr val="FEFEFE"/>
                  </a:solidFill>
                  <a:latin typeface="Marianne" panose="020B0604020202020204" charset="0"/>
                  <a:ea typeface="Montserrat Light" charset="0"/>
                  <a:cs typeface="Montserrat Light" charset="0"/>
                </a:rPr>
                <a:t>Valider la feuille de route NR </a:t>
              </a:r>
            </a:p>
          </p:txBody>
        </p:sp>
        <p:sp>
          <p:nvSpPr>
            <p:cNvPr id="49" name="Rectangle 48">
              <a:extLst>
                <a:ext uri="{FF2B5EF4-FFF2-40B4-BE49-F238E27FC236}">
                  <a16:creationId xmlns:a16="http://schemas.microsoft.com/office/drawing/2014/main" id="{72A3686F-122A-4463-9C8D-0A5C3CE1A3D7}"/>
                </a:ext>
              </a:extLst>
            </p:cNvPr>
            <p:cNvSpPr/>
            <p:nvPr/>
          </p:nvSpPr>
          <p:spPr>
            <a:xfrm>
              <a:off x="13775411" y="5132283"/>
              <a:ext cx="489236" cy="748988"/>
            </a:xfrm>
            <a:prstGeom prst="rect">
              <a:avLst/>
            </a:prstGeom>
          </p:spPr>
          <p:txBody>
            <a:bodyPr wrap="none" anchor="ctr">
              <a:spAutoFit/>
            </a:bodyPr>
            <a:lstStyle/>
            <a:p>
              <a:pPr algn="ctr" defTabSz="1219170"/>
              <a:r>
                <a:rPr lang="en-US" sz="4267">
                  <a:solidFill>
                    <a:srgbClr val="FEFEFE"/>
                  </a:solidFill>
                  <a:latin typeface="Marianne" panose="020B0604020202020204" charset="0"/>
                </a:rPr>
                <a:t>5</a:t>
              </a:r>
            </a:p>
          </p:txBody>
        </p:sp>
      </p:grpSp>
      <p:grpSp>
        <p:nvGrpSpPr>
          <p:cNvPr id="9" name="Group 8">
            <a:extLst>
              <a:ext uri="{FF2B5EF4-FFF2-40B4-BE49-F238E27FC236}">
                <a16:creationId xmlns:a16="http://schemas.microsoft.com/office/drawing/2014/main" id="{BD384BFE-D287-41CC-85E6-61E0CA4DBDBA}"/>
              </a:ext>
            </a:extLst>
          </p:cNvPr>
          <p:cNvGrpSpPr/>
          <p:nvPr/>
        </p:nvGrpSpPr>
        <p:grpSpPr>
          <a:xfrm>
            <a:off x="5994400" y="2286000"/>
            <a:ext cx="4970055" cy="566205"/>
            <a:chOff x="5680707" y="2471105"/>
            <a:chExt cx="4970055" cy="566205"/>
          </a:xfrm>
        </p:grpSpPr>
        <p:grpSp>
          <p:nvGrpSpPr>
            <p:cNvPr id="6" name="Group 5">
              <a:extLst>
                <a:ext uri="{FF2B5EF4-FFF2-40B4-BE49-F238E27FC236}">
                  <a16:creationId xmlns:a16="http://schemas.microsoft.com/office/drawing/2014/main" id="{6959C220-76CB-4D67-B6E6-B47CE7B4D31F}"/>
                </a:ext>
              </a:extLst>
            </p:cNvPr>
            <p:cNvGrpSpPr/>
            <p:nvPr/>
          </p:nvGrpSpPr>
          <p:grpSpPr>
            <a:xfrm>
              <a:off x="5680707" y="2471105"/>
              <a:ext cx="572335" cy="566205"/>
              <a:chOff x="5680707" y="2471105"/>
              <a:chExt cx="572335" cy="566205"/>
            </a:xfrm>
          </p:grpSpPr>
          <p:sp>
            <p:nvSpPr>
              <p:cNvPr id="52" name="Oval 51">
                <a:extLst>
                  <a:ext uri="{FF2B5EF4-FFF2-40B4-BE49-F238E27FC236}">
                    <a16:creationId xmlns:a16="http://schemas.microsoft.com/office/drawing/2014/main" id="{F7A29384-587F-4F1E-80D7-8703E11BF6AB}"/>
                  </a:ext>
                </a:extLst>
              </p:cNvPr>
              <p:cNvSpPr/>
              <p:nvPr/>
            </p:nvSpPr>
            <p:spPr>
              <a:xfrm>
                <a:off x="5686837" y="2471105"/>
                <a:ext cx="566205" cy="566205"/>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53" name="TextBox 52">
                <a:extLst>
                  <a:ext uri="{FF2B5EF4-FFF2-40B4-BE49-F238E27FC236}">
                    <a16:creationId xmlns:a16="http://schemas.microsoft.com/office/drawing/2014/main" id="{F5BCCED3-D690-4E78-9BB9-927FA606FFDC}"/>
                  </a:ext>
                </a:extLst>
              </p:cNvPr>
              <p:cNvSpPr txBox="1"/>
              <p:nvPr/>
            </p:nvSpPr>
            <p:spPr>
              <a:xfrm flipH="1">
                <a:off x="5680707" y="2534744"/>
                <a:ext cx="552139" cy="419730"/>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4.1</a:t>
                </a:r>
              </a:p>
            </p:txBody>
          </p:sp>
        </p:grpSp>
        <p:sp>
          <p:nvSpPr>
            <p:cNvPr id="66" name="ZoneTexte 2">
              <a:extLst>
                <a:ext uri="{FF2B5EF4-FFF2-40B4-BE49-F238E27FC236}">
                  <a16:creationId xmlns:a16="http://schemas.microsoft.com/office/drawing/2014/main" id="{ACD089E5-5EA2-4721-928D-38447F928040}"/>
                </a:ext>
              </a:extLst>
            </p:cNvPr>
            <p:cNvSpPr txBox="1"/>
            <p:nvPr/>
          </p:nvSpPr>
          <p:spPr>
            <a:xfrm>
              <a:off x="6379682" y="2569541"/>
              <a:ext cx="4271080" cy="369332"/>
            </a:xfrm>
            <a:prstGeom prst="rect">
              <a:avLst/>
            </a:prstGeom>
            <a:noFill/>
          </p:spPr>
          <p:txBody>
            <a:bodyPr wrap="square" rtlCol="0">
              <a:spAutoFit/>
            </a:bodyPr>
            <a:lstStyle/>
            <a:p>
              <a:r>
                <a:rPr lang="fr-FR" b="1">
                  <a:solidFill>
                    <a:srgbClr val="284186"/>
                  </a:solidFill>
                  <a:latin typeface="Marianne" panose="020B0604020202020204" charset="0"/>
                </a:rPr>
                <a:t>Priorisation des leviers</a:t>
              </a:r>
            </a:p>
          </p:txBody>
        </p:sp>
      </p:grpSp>
      <p:sp>
        <p:nvSpPr>
          <p:cNvPr id="67" name="Left Brace 66">
            <a:extLst>
              <a:ext uri="{FF2B5EF4-FFF2-40B4-BE49-F238E27FC236}">
                <a16:creationId xmlns:a16="http://schemas.microsoft.com/office/drawing/2014/main" id="{19C59807-94BF-4A9D-9851-B85642873656}"/>
              </a:ext>
            </a:extLst>
          </p:cNvPr>
          <p:cNvSpPr/>
          <p:nvPr/>
        </p:nvSpPr>
        <p:spPr>
          <a:xfrm>
            <a:off x="5306541" y="2209800"/>
            <a:ext cx="605207" cy="2438400"/>
          </a:xfrm>
          <a:prstGeom prst="leftBrace">
            <a:avLst/>
          </a:prstGeom>
          <a:ln w="19050">
            <a:solidFill>
              <a:srgbClr val="FFCA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8" name="Group 7">
            <a:extLst>
              <a:ext uri="{FF2B5EF4-FFF2-40B4-BE49-F238E27FC236}">
                <a16:creationId xmlns:a16="http://schemas.microsoft.com/office/drawing/2014/main" id="{2436B773-8238-49D2-A2BB-A9F28AFCE0D6}"/>
              </a:ext>
            </a:extLst>
          </p:cNvPr>
          <p:cNvGrpSpPr/>
          <p:nvPr/>
        </p:nvGrpSpPr>
        <p:grpSpPr>
          <a:xfrm>
            <a:off x="5994400" y="3124200"/>
            <a:ext cx="4970055" cy="566205"/>
            <a:chOff x="5680707" y="3534017"/>
            <a:chExt cx="4970055" cy="566205"/>
          </a:xfrm>
        </p:grpSpPr>
        <p:grpSp>
          <p:nvGrpSpPr>
            <p:cNvPr id="7" name="Group 6">
              <a:extLst>
                <a:ext uri="{FF2B5EF4-FFF2-40B4-BE49-F238E27FC236}">
                  <a16:creationId xmlns:a16="http://schemas.microsoft.com/office/drawing/2014/main" id="{CEA241C4-71AF-4F4B-A3EA-68E0709A73AF}"/>
                </a:ext>
              </a:extLst>
            </p:cNvPr>
            <p:cNvGrpSpPr/>
            <p:nvPr/>
          </p:nvGrpSpPr>
          <p:grpSpPr>
            <a:xfrm>
              <a:off x="5680707" y="3534017"/>
              <a:ext cx="572335" cy="566205"/>
              <a:chOff x="5680707" y="3534017"/>
              <a:chExt cx="572335" cy="566205"/>
            </a:xfrm>
          </p:grpSpPr>
          <p:sp>
            <p:nvSpPr>
              <p:cNvPr id="58" name="Oval 57">
                <a:extLst>
                  <a:ext uri="{FF2B5EF4-FFF2-40B4-BE49-F238E27FC236}">
                    <a16:creationId xmlns:a16="http://schemas.microsoft.com/office/drawing/2014/main" id="{35AFDF19-231D-414E-8262-18A9E1E91CF0}"/>
                  </a:ext>
                </a:extLst>
              </p:cNvPr>
              <p:cNvSpPr/>
              <p:nvPr/>
            </p:nvSpPr>
            <p:spPr>
              <a:xfrm>
                <a:off x="5686837" y="3534017"/>
                <a:ext cx="566205" cy="566205"/>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59" name="TextBox 58">
                <a:extLst>
                  <a:ext uri="{FF2B5EF4-FFF2-40B4-BE49-F238E27FC236}">
                    <a16:creationId xmlns:a16="http://schemas.microsoft.com/office/drawing/2014/main" id="{7A9B1F81-F69F-4D7B-9618-DC0706D6A08D}"/>
                  </a:ext>
                </a:extLst>
              </p:cNvPr>
              <p:cNvSpPr txBox="1"/>
              <p:nvPr/>
            </p:nvSpPr>
            <p:spPr>
              <a:xfrm flipH="1">
                <a:off x="5680707" y="3605398"/>
                <a:ext cx="552139" cy="419730"/>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4.2</a:t>
                </a:r>
              </a:p>
            </p:txBody>
          </p:sp>
        </p:grpSp>
        <p:sp>
          <p:nvSpPr>
            <p:cNvPr id="68" name="ZoneTexte 2">
              <a:extLst>
                <a:ext uri="{FF2B5EF4-FFF2-40B4-BE49-F238E27FC236}">
                  <a16:creationId xmlns:a16="http://schemas.microsoft.com/office/drawing/2014/main" id="{8765B5CC-F708-4490-95FA-6CD1867041D4}"/>
                </a:ext>
              </a:extLst>
            </p:cNvPr>
            <p:cNvSpPr txBox="1"/>
            <p:nvPr/>
          </p:nvSpPr>
          <p:spPr>
            <a:xfrm>
              <a:off x="6379682" y="3632453"/>
              <a:ext cx="4271080" cy="369332"/>
            </a:xfrm>
            <a:prstGeom prst="rect">
              <a:avLst/>
            </a:prstGeom>
            <a:noFill/>
          </p:spPr>
          <p:txBody>
            <a:bodyPr wrap="square" rtlCol="0">
              <a:spAutoFit/>
            </a:bodyPr>
            <a:lstStyle/>
            <a:p>
              <a:r>
                <a:rPr lang="fr-FR" b="1">
                  <a:solidFill>
                    <a:srgbClr val="284186"/>
                  </a:solidFill>
                  <a:latin typeface="Marianne" panose="020B0604020202020204" charset="0"/>
                </a:rPr>
                <a:t>Construction des fiches actions</a:t>
              </a:r>
            </a:p>
          </p:txBody>
        </p:sp>
      </p:grpSp>
      <p:grpSp>
        <p:nvGrpSpPr>
          <p:cNvPr id="10" name="Group 9">
            <a:extLst>
              <a:ext uri="{FF2B5EF4-FFF2-40B4-BE49-F238E27FC236}">
                <a16:creationId xmlns:a16="http://schemas.microsoft.com/office/drawing/2014/main" id="{DD2D2D22-7CCA-4F1E-8977-FA3E43622E21}"/>
              </a:ext>
            </a:extLst>
          </p:cNvPr>
          <p:cNvGrpSpPr/>
          <p:nvPr/>
        </p:nvGrpSpPr>
        <p:grpSpPr>
          <a:xfrm>
            <a:off x="5994400" y="3962400"/>
            <a:ext cx="4970055" cy="566205"/>
            <a:chOff x="5680707" y="4343400"/>
            <a:chExt cx="4970055" cy="566205"/>
          </a:xfrm>
        </p:grpSpPr>
        <p:grpSp>
          <p:nvGrpSpPr>
            <p:cNvPr id="86" name="Group 85">
              <a:extLst>
                <a:ext uri="{FF2B5EF4-FFF2-40B4-BE49-F238E27FC236}">
                  <a16:creationId xmlns:a16="http://schemas.microsoft.com/office/drawing/2014/main" id="{0E832173-35AE-4DA6-9CA5-24E2600FBF17}"/>
                </a:ext>
              </a:extLst>
            </p:cNvPr>
            <p:cNvGrpSpPr/>
            <p:nvPr/>
          </p:nvGrpSpPr>
          <p:grpSpPr>
            <a:xfrm>
              <a:off x="5680707" y="4343400"/>
              <a:ext cx="572335" cy="566205"/>
              <a:chOff x="5680707" y="3534017"/>
              <a:chExt cx="572335" cy="566205"/>
            </a:xfrm>
          </p:grpSpPr>
          <p:sp>
            <p:nvSpPr>
              <p:cNvPr id="87" name="Oval 86">
                <a:extLst>
                  <a:ext uri="{FF2B5EF4-FFF2-40B4-BE49-F238E27FC236}">
                    <a16:creationId xmlns:a16="http://schemas.microsoft.com/office/drawing/2014/main" id="{899976A5-7927-4439-8B64-44E4376C03F0}"/>
                  </a:ext>
                </a:extLst>
              </p:cNvPr>
              <p:cNvSpPr/>
              <p:nvPr/>
            </p:nvSpPr>
            <p:spPr>
              <a:xfrm>
                <a:off x="5686837" y="3534017"/>
                <a:ext cx="566205" cy="566205"/>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4000">
                  <a:solidFill>
                    <a:srgbClr val="FFFFFF"/>
                  </a:solidFill>
                  <a:latin typeface="Marianne" panose="020B0604020202020204" charset="0"/>
                </a:endParaRPr>
              </a:p>
            </p:txBody>
          </p:sp>
          <p:sp>
            <p:nvSpPr>
              <p:cNvPr id="88" name="TextBox 87">
                <a:extLst>
                  <a:ext uri="{FF2B5EF4-FFF2-40B4-BE49-F238E27FC236}">
                    <a16:creationId xmlns:a16="http://schemas.microsoft.com/office/drawing/2014/main" id="{51C73EC2-A6E7-4D24-8BFD-E2523DD9D55A}"/>
                  </a:ext>
                </a:extLst>
              </p:cNvPr>
              <p:cNvSpPr txBox="1"/>
              <p:nvPr/>
            </p:nvSpPr>
            <p:spPr>
              <a:xfrm flipH="1">
                <a:off x="5680707" y="3605398"/>
                <a:ext cx="552139" cy="419730"/>
              </a:xfrm>
              <a:prstGeom prst="rect">
                <a:avLst/>
              </a:prstGeom>
              <a:noFill/>
            </p:spPr>
            <p:txBody>
              <a:bodyPr wrap="square" numCol="1" spcCol="457200" rtlCol="0">
                <a:spAutoFit/>
              </a:bodyPr>
              <a:lstStyle/>
              <a:p>
                <a:pPr algn="ctr" defTabSz="1219170">
                  <a:lnSpc>
                    <a:spcPts val="2667"/>
                  </a:lnSpc>
                </a:pPr>
                <a:r>
                  <a:rPr lang="en-US" sz="2000">
                    <a:solidFill>
                      <a:srgbClr val="FFFFFF"/>
                    </a:solidFill>
                    <a:latin typeface="Marianne" panose="020B0604020202020204" charset="0"/>
                    <a:ea typeface="Montserrat" charset="0"/>
                    <a:cs typeface="Montserrat" charset="0"/>
                  </a:rPr>
                  <a:t>4.3</a:t>
                </a:r>
              </a:p>
            </p:txBody>
          </p:sp>
        </p:grpSp>
        <p:sp>
          <p:nvSpPr>
            <p:cNvPr id="89" name="ZoneTexte 2">
              <a:extLst>
                <a:ext uri="{FF2B5EF4-FFF2-40B4-BE49-F238E27FC236}">
                  <a16:creationId xmlns:a16="http://schemas.microsoft.com/office/drawing/2014/main" id="{90909487-11D8-4E1C-9D62-B5F9EFC913BC}"/>
                </a:ext>
              </a:extLst>
            </p:cNvPr>
            <p:cNvSpPr txBox="1"/>
            <p:nvPr/>
          </p:nvSpPr>
          <p:spPr>
            <a:xfrm>
              <a:off x="6379682" y="4441836"/>
              <a:ext cx="4271080" cy="369332"/>
            </a:xfrm>
            <a:prstGeom prst="rect">
              <a:avLst/>
            </a:prstGeom>
            <a:noFill/>
          </p:spPr>
          <p:txBody>
            <a:bodyPr wrap="square" rtlCol="0">
              <a:spAutoFit/>
            </a:bodyPr>
            <a:lstStyle/>
            <a:p>
              <a:r>
                <a:rPr lang="fr-FR" b="1">
                  <a:solidFill>
                    <a:srgbClr val="284186"/>
                  </a:solidFill>
                  <a:latin typeface="Marianne" panose="020B0604020202020204" charset="0"/>
                </a:rPr>
                <a:t>Elaboration de la feuille de route</a:t>
              </a:r>
            </a:p>
          </p:txBody>
        </p:sp>
      </p:grpSp>
    </p:spTree>
    <p:extLst>
      <p:ext uri="{BB962C8B-B14F-4D97-AF65-F5344CB8AC3E}">
        <p14:creationId xmlns:p14="http://schemas.microsoft.com/office/powerpoint/2010/main" val="276741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CD2314B-9CE8-4B4B-B4BC-5EBD72319BDE}"/>
              </a:ext>
            </a:extLst>
          </p:cNvPr>
          <p:cNvGrpSpPr/>
          <p:nvPr/>
        </p:nvGrpSpPr>
        <p:grpSpPr>
          <a:xfrm>
            <a:off x="14165759" y="199619"/>
            <a:ext cx="1029938" cy="466191"/>
            <a:chOff x="14085187" y="199619"/>
            <a:chExt cx="1029938" cy="466191"/>
          </a:xfrm>
        </p:grpSpPr>
        <p:cxnSp>
          <p:nvCxnSpPr>
            <p:cNvPr id="165" name="Straight Connector 164">
              <a:extLst>
                <a:ext uri="{FF2B5EF4-FFF2-40B4-BE49-F238E27FC236}">
                  <a16:creationId xmlns:a16="http://schemas.microsoft.com/office/drawing/2014/main" id="{2ED8B4BA-5B53-4527-BB16-E5D01331896A}"/>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B4DE2087-A9B8-4EA7-8B28-49CEF0D68F9B}"/>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1" name="Oval 170">
              <a:extLst>
                <a:ext uri="{FF2B5EF4-FFF2-40B4-BE49-F238E27FC236}">
                  <a16:creationId xmlns:a16="http://schemas.microsoft.com/office/drawing/2014/main" id="{DA3EC66F-F4BC-42CA-90AB-39F85B65EC1A}"/>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3" name="TextBox 172">
              <a:extLst>
                <a:ext uri="{FF2B5EF4-FFF2-40B4-BE49-F238E27FC236}">
                  <a16:creationId xmlns:a16="http://schemas.microsoft.com/office/drawing/2014/main" id="{7677D929-6227-456F-AC71-7CAA3CE2D2E9}"/>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174" name="TextBox 173">
              <a:extLst>
                <a:ext uri="{FF2B5EF4-FFF2-40B4-BE49-F238E27FC236}">
                  <a16:creationId xmlns:a16="http://schemas.microsoft.com/office/drawing/2014/main" id="{7468AD35-758D-4C0B-A204-8328B97C0852}"/>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25" name="TextBox 24">
            <a:extLst>
              <a:ext uri="{FF2B5EF4-FFF2-40B4-BE49-F238E27FC236}">
                <a16:creationId xmlns:a16="http://schemas.microsoft.com/office/drawing/2014/main" id="{61C0A0AA-A37D-4DF9-8484-88534EE7D578}"/>
              </a:ext>
            </a:extLst>
          </p:cNvPr>
          <p:cNvSpPr txBox="1">
            <a:spLocks/>
          </p:cNvSpPr>
          <p:nvPr/>
        </p:nvSpPr>
        <p:spPr>
          <a:xfrm>
            <a:off x="536567" y="1869019"/>
            <a:ext cx="9431700" cy="3664845"/>
          </a:xfrm>
          <a:prstGeom prst="rect">
            <a:avLst/>
          </a:prstGeom>
          <a:solidFill>
            <a:srgbClr val="EEF0F8"/>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Prendre connaissance de l’objectif global de l’étape 4.1 : aboutir à une liste de 15-20 leviers choisis à base des </a:t>
            </a:r>
            <a:r>
              <a:rPr lang="fr-FR" sz="1300" b="1" dirty="0">
                <a:latin typeface="Marianne" panose="020B0604020202020204"/>
                <a:ea typeface="Malgun Gothic Semilight" panose="020B0502040204020203" pitchFamily="34" charset="-128"/>
                <a:cs typeface="Malgun Gothic Semilight" panose="020B0502040204020203" pitchFamily="34" charset="-128"/>
              </a:rPr>
              <a:t>enseignements de la phase de diagnostic </a:t>
            </a:r>
            <a:r>
              <a:rPr lang="fr-FR" sz="1300" dirty="0">
                <a:latin typeface="Marianne" panose="020B0604020202020204"/>
                <a:ea typeface="Malgun Gothic Semilight" panose="020B0502040204020203" pitchFamily="34" charset="-128"/>
                <a:cs typeface="Malgun Gothic Semilight" panose="020B0502040204020203" pitchFamily="34" charset="-128"/>
              </a:rPr>
              <a:t>et des </a:t>
            </a:r>
            <a:r>
              <a:rPr lang="fr-FR" sz="1300" b="1" dirty="0">
                <a:latin typeface="Marianne" panose="020B0604020202020204"/>
                <a:ea typeface="Malgun Gothic Semilight" panose="020B0502040204020203" pitchFamily="34" charset="-128"/>
                <a:cs typeface="Malgun Gothic Semilight" panose="020B0502040204020203" pitchFamily="34" charset="-128"/>
              </a:rPr>
              <a:t>ambitions de la collectivité</a:t>
            </a:r>
            <a:r>
              <a:rPr lang="fr-FR" sz="1300" dirty="0">
                <a:latin typeface="Marianne" panose="020B0604020202020204"/>
                <a:ea typeface="Malgun Gothic Semilight" panose="020B0502040204020203" pitchFamily="34" charset="-128"/>
                <a:cs typeface="Malgun Gothic Semilight" panose="020B0502040204020203" pitchFamily="34" charset="-128"/>
              </a:rPr>
              <a:t>, qui seront déclinés en fiches actions (4.2) puis formalisés en feuille de route (4.3)</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A base du catalogue de leviers, effectuer une </a:t>
            </a:r>
            <a:r>
              <a:rPr lang="fr-FR" sz="1300" b="1" dirty="0">
                <a:latin typeface="Marianne" panose="020B0604020202020204"/>
                <a:ea typeface="Malgun Gothic Semilight" panose="020B0502040204020203" pitchFamily="34" charset="-128"/>
                <a:cs typeface="Malgun Gothic Semilight" panose="020B0502040204020203" pitchFamily="34" charset="-128"/>
              </a:rPr>
              <a:t>présélection de leviers </a:t>
            </a:r>
            <a:r>
              <a:rPr lang="fr-FR" sz="1300" dirty="0">
                <a:latin typeface="Marianne" panose="020B0604020202020204"/>
                <a:ea typeface="Malgun Gothic Semilight" panose="020B0502040204020203" pitchFamily="34" charset="-128"/>
                <a:cs typeface="Malgun Gothic Semilight" panose="020B0502040204020203" pitchFamily="34" charset="-128"/>
              </a:rPr>
              <a:t>particulièrement</a:t>
            </a:r>
            <a:r>
              <a:rPr lang="fr-FR" sz="1300" b="1" dirty="0">
                <a:latin typeface="Marianne" panose="020B0604020202020204"/>
                <a:ea typeface="Malgun Gothic Semilight" panose="020B0502040204020203" pitchFamily="34" charset="-128"/>
                <a:cs typeface="Malgun Gothic Semilight" panose="020B0502040204020203" pitchFamily="34" charset="-128"/>
              </a:rPr>
              <a:t> pertinents </a:t>
            </a:r>
            <a:r>
              <a:rPr lang="fr-FR" sz="1300" dirty="0">
                <a:latin typeface="Marianne" panose="020B0604020202020204"/>
                <a:ea typeface="Malgun Gothic Semilight" panose="020B0502040204020203" pitchFamily="34" charset="-128"/>
                <a:cs typeface="Malgun Gothic Semilight" panose="020B0502040204020203" pitchFamily="34" charset="-128"/>
              </a:rPr>
              <a:t>pour la collectivité </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Au besoin – pour permettre un </a:t>
            </a:r>
            <a:r>
              <a:rPr lang="fr-FR" sz="1300" b="1" dirty="0">
                <a:latin typeface="Marianne" panose="020B0604020202020204"/>
                <a:ea typeface="Malgun Gothic Semilight" panose="020B0502040204020203" pitchFamily="34" charset="-128"/>
                <a:cs typeface="Malgun Gothic Semilight" panose="020B0502040204020203" pitchFamily="34" charset="-128"/>
              </a:rPr>
              <a:t>arbitrage stratégique </a:t>
            </a:r>
            <a:r>
              <a:rPr lang="fr-FR" sz="1300" dirty="0">
                <a:latin typeface="Marianne" panose="020B0604020202020204"/>
                <a:ea typeface="Malgun Gothic Semilight" panose="020B0502040204020203" pitchFamily="34" charset="-128"/>
                <a:cs typeface="Malgun Gothic Semilight" panose="020B0502040204020203" pitchFamily="34" charset="-128"/>
              </a:rPr>
              <a:t>par les parties prenantes en cas de difficulté à limiter la sélection à 15-20 leviers, et pour permettre une </a:t>
            </a:r>
            <a:r>
              <a:rPr lang="fr-FR" sz="1300" b="1" dirty="0">
                <a:latin typeface="Marianne" panose="020B0604020202020204"/>
                <a:ea typeface="Malgun Gothic Semilight" panose="020B0502040204020203" pitchFamily="34" charset="-128"/>
                <a:cs typeface="Malgun Gothic Semilight" panose="020B0502040204020203" pitchFamily="34" charset="-128"/>
              </a:rPr>
              <a:t>méthodologie plus participative  </a:t>
            </a:r>
            <a:r>
              <a:rPr lang="fr-FR" sz="1300" dirty="0">
                <a:latin typeface="Marianne" panose="020B0604020202020204"/>
                <a:ea typeface="Malgun Gothic Semilight" panose="020B0502040204020203" pitchFamily="34" charset="-128"/>
                <a:cs typeface="Malgun Gothic Semilight" panose="020B0502040204020203" pitchFamily="34" charset="-128"/>
              </a:rPr>
              <a:t>- organiser un </a:t>
            </a:r>
            <a:r>
              <a:rPr lang="fr-FR" sz="1300" b="1" dirty="0">
                <a:latin typeface="Marianne" panose="020B0604020202020204"/>
                <a:ea typeface="Malgun Gothic Semilight" panose="020B0502040204020203" pitchFamily="34" charset="-128"/>
                <a:cs typeface="Malgun Gothic Semilight" panose="020B0502040204020203" pitchFamily="34" charset="-128"/>
              </a:rPr>
              <a:t>atelier de priorisation </a:t>
            </a:r>
            <a:r>
              <a:rPr lang="fr-FR" sz="1300" dirty="0">
                <a:latin typeface="Marianne" panose="020B0604020202020204"/>
                <a:ea typeface="Malgun Gothic Semilight" panose="020B0502040204020203" pitchFamily="34" charset="-128"/>
                <a:cs typeface="Malgun Gothic Semilight" panose="020B0502040204020203" pitchFamily="34" charset="-128"/>
              </a:rPr>
              <a:t>des leviers afin de :</a:t>
            </a:r>
          </a:p>
          <a:p>
            <a:pPr marL="742950" lvl="1" indent="-285750">
              <a:spcBef>
                <a:spcPts val="600"/>
              </a:spcBef>
              <a:buFont typeface="Wingdings" panose="05000000000000000000" pitchFamily="2" charset="2"/>
              <a:buChar char="§"/>
            </a:pPr>
            <a:r>
              <a:rPr lang="fr-FR" sz="1300" b="1" dirty="0">
                <a:latin typeface="Marianne" panose="020B0604020202020204"/>
                <a:ea typeface="Malgun Gothic Semilight" panose="020B0502040204020203" pitchFamily="34" charset="-128"/>
                <a:cs typeface="Malgun Gothic Semilight" panose="020B0502040204020203" pitchFamily="34" charset="-128"/>
              </a:rPr>
              <a:t>Evaluer</a:t>
            </a:r>
            <a:r>
              <a:rPr lang="fr-FR" sz="1300" dirty="0">
                <a:latin typeface="Marianne" panose="020B0604020202020204"/>
                <a:ea typeface="Malgun Gothic Semilight" panose="020B0502040204020203" pitchFamily="34" charset="-128"/>
                <a:cs typeface="Malgun Gothic Semilight" panose="020B0502040204020203" pitchFamily="34" charset="-128"/>
              </a:rPr>
              <a:t> et formaliser la valeur (notamment au regard des conclusions du diagnostic) et la </a:t>
            </a:r>
            <a:r>
              <a:rPr lang="fr-FR" sz="1300" b="1" dirty="0">
                <a:latin typeface="Marianne" panose="020B0604020202020204"/>
                <a:ea typeface="Malgun Gothic Semilight" panose="020B0502040204020203" pitchFamily="34" charset="-128"/>
                <a:cs typeface="Malgun Gothic Semilight" panose="020B0502040204020203" pitchFamily="34" charset="-128"/>
              </a:rPr>
              <a:t>faisabilité</a:t>
            </a:r>
            <a:r>
              <a:rPr lang="fr-FR" sz="1300" dirty="0">
                <a:latin typeface="Marianne" panose="020B0604020202020204"/>
                <a:ea typeface="Malgun Gothic Semilight" panose="020B0502040204020203" pitchFamily="34" charset="-128"/>
                <a:cs typeface="Malgun Gothic Semilight" panose="020B0502040204020203" pitchFamily="34" charset="-128"/>
              </a:rPr>
              <a:t> de chacun des leviers présélectionnés</a:t>
            </a:r>
          </a:p>
          <a:p>
            <a:pPr marL="742950" lvl="1" indent="-285750">
              <a:spcBef>
                <a:spcPts val="600"/>
              </a:spcBef>
              <a:buFont typeface="Wingdings" panose="05000000000000000000" pitchFamily="2" charset="2"/>
              <a:buChar char="§"/>
            </a:pPr>
            <a:r>
              <a:rPr lang="fr-FR" sz="1300" b="1" dirty="0">
                <a:latin typeface="Marianne" panose="020B0604020202020204"/>
                <a:ea typeface="Malgun Gothic Semilight" panose="020B0502040204020203" pitchFamily="34" charset="-128"/>
                <a:cs typeface="Malgun Gothic Semilight" panose="020B0502040204020203" pitchFamily="34" charset="-128"/>
              </a:rPr>
              <a:t>Prioriser sur la base d’une matrice Valeur-Faisabilité </a:t>
            </a:r>
            <a:r>
              <a:rPr lang="fr-FR" sz="1300" dirty="0">
                <a:latin typeface="Marianne" panose="020B0604020202020204"/>
                <a:ea typeface="Malgun Gothic Semilight" panose="020B0502040204020203" pitchFamily="34" charset="-128"/>
                <a:cs typeface="Malgun Gothic Semilight" panose="020B0502040204020203" pitchFamily="34" charset="-128"/>
              </a:rPr>
              <a:t>les leviers à forte valeur et faciles à mettre en œuvre dans une logique de </a:t>
            </a:r>
            <a:r>
              <a:rPr lang="fr-FR" sz="1300" b="1" dirty="0">
                <a:latin typeface="Marianne" panose="020B0604020202020204"/>
                <a:ea typeface="Malgun Gothic Semilight" panose="020B0502040204020203" pitchFamily="34" charset="-128"/>
                <a:cs typeface="Malgun Gothic Semilight" panose="020B0502040204020203" pitchFamily="34" charset="-128"/>
              </a:rPr>
              <a:t>gains rapides </a:t>
            </a:r>
            <a:r>
              <a:rPr lang="fr-FR" sz="1300" dirty="0">
                <a:latin typeface="Marianne" panose="020B0604020202020204"/>
                <a:ea typeface="Malgun Gothic Semilight" panose="020B0502040204020203" pitchFamily="34" charset="-128"/>
                <a:cs typeface="Malgun Gothic Semilight" panose="020B0502040204020203" pitchFamily="34" charset="-128"/>
              </a:rPr>
              <a:t>et les leviers à forte valeur et nécessitant un effort dans la durée, qui deviendraient des </a:t>
            </a:r>
            <a:r>
              <a:rPr lang="fr-FR" sz="1300" b="1" dirty="0">
                <a:latin typeface="Marianne" panose="020B0604020202020204"/>
                <a:ea typeface="Malgun Gothic Semilight" panose="020B0502040204020203" pitchFamily="34" charset="-128"/>
                <a:cs typeface="Malgun Gothic Semilight" panose="020B0502040204020203" pitchFamily="34" charset="-128"/>
              </a:rPr>
              <a:t>projets majeurs </a:t>
            </a:r>
            <a:r>
              <a:rPr lang="fr-FR" sz="1300" dirty="0">
                <a:latin typeface="Marianne" panose="020B0604020202020204"/>
                <a:ea typeface="Malgun Gothic Semilight" panose="020B0502040204020203" pitchFamily="34" charset="-128"/>
                <a:cs typeface="Malgun Gothic Semilight" panose="020B0502040204020203" pitchFamily="34" charset="-128"/>
              </a:rPr>
              <a:t>de la collectivité</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Dans tous les cas, faire valider la liste des leviers sélectionnés et la </a:t>
            </a:r>
            <a:r>
              <a:rPr lang="fr-FR" sz="1300" b="1" dirty="0">
                <a:latin typeface="Marianne" panose="020B0604020202020204"/>
                <a:ea typeface="Malgun Gothic Semilight" panose="020B0502040204020203" pitchFamily="34" charset="-128"/>
                <a:cs typeface="Malgun Gothic Semilight" panose="020B0502040204020203" pitchFamily="34" charset="-128"/>
              </a:rPr>
              <a:t>diffuser</a:t>
            </a:r>
            <a:r>
              <a:rPr lang="fr-FR" sz="1300" dirty="0">
                <a:latin typeface="Marianne" panose="020B0604020202020204"/>
                <a:ea typeface="Malgun Gothic Semilight" panose="020B0502040204020203" pitchFamily="34" charset="-128"/>
                <a:cs typeface="Malgun Gothic Semilight" panose="020B0502040204020203" pitchFamily="34" charset="-128"/>
              </a:rPr>
              <a:t> aux participants aux parties prenantes</a:t>
            </a:r>
          </a:p>
        </p:txBody>
      </p:sp>
      <p:sp>
        <p:nvSpPr>
          <p:cNvPr id="35" name="TextBox 34">
            <a:extLst>
              <a:ext uri="{FF2B5EF4-FFF2-40B4-BE49-F238E27FC236}">
                <a16:creationId xmlns:a16="http://schemas.microsoft.com/office/drawing/2014/main" id="{09BAE7FD-AA2F-4D4A-9E90-675465233A5D}"/>
              </a:ext>
            </a:extLst>
          </p:cNvPr>
          <p:cNvSpPr txBox="1">
            <a:spLocks/>
          </p:cNvSpPr>
          <p:nvPr/>
        </p:nvSpPr>
        <p:spPr>
          <a:xfrm>
            <a:off x="536567" y="5802423"/>
            <a:ext cx="9431700" cy="3169624"/>
          </a:xfrm>
          <a:prstGeom prst="rect">
            <a:avLst/>
          </a:prstGeom>
          <a:solidFill>
            <a:srgbClr val="F3FFFE"/>
          </a:solidFill>
          <a:ln w="12700">
            <a:solidFill>
              <a:srgbClr val="274084"/>
            </a:solidFill>
            <a:prstDash val="dashDot"/>
          </a:ln>
        </p:spPr>
        <p:txBody>
          <a:bodyPr vert="horz" wrap="square" lIns="91440" tIns="288000" rIns="91440" bIns="45720" rtlCol="0" anchor="t" anchorCtr="0">
            <a:noAutofit/>
          </a:bodyPr>
          <a:lstStyle/>
          <a:p>
            <a:pPr>
              <a:spcBef>
                <a:spcPts val="600"/>
              </a:spcBef>
            </a:pPr>
            <a:r>
              <a:rPr lang="fr-FR" sz="1300" u="sng" dirty="0">
                <a:latin typeface="Marianne" panose="020B0604020202020204"/>
                <a:ea typeface="Malgun Gothic Semilight" panose="020B0502040204020203" pitchFamily="34" charset="-128"/>
                <a:cs typeface="Malgun Gothic Semilight" panose="020B0502040204020203" pitchFamily="34" charset="-128"/>
              </a:rPr>
              <a:t>Si vous décidez de séparer la sélection des leviers en 2 phases (présélection et priorisation) </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Une fois la présélection des leviers (une trentaine) effectuée par les référents, </a:t>
            </a:r>
            <a:r>
              <a:rPr lang="fr-FR" sz="1300" b="1" dirty="0">
                <a:latin typeface="Marianne" panose="020B0604020202020204"/>
                <a:ea typeface="Malgun Gothic Semilight" panose="020B0502040204020203" pitchFamily="34" charset="-128"/>
                <a:cs typeface="Malgun Gothic Semilight" panose="020B0502040204020203" pitchFamily="34" charset="-128"/>
              </a:rPr>
              <a:t>faire circuler et valider la liste </a:t>
            </a:r>
            <a:r>
              <a:rPr lang="fr-FR" sz="1300" dirty="0">
                <a:latin typeface="Marianne" panose="020B0604020202020204"/>
                <a:ea typeface="Malgun Gothic Semilight" panose="020B0502040204020203" pitchFamily="34" charset="-128"/>
                <a:cs typeface="Malgun Gothic Semilight" panose="020B0502040204020203" pitchFamily="34" charset="-128"/>
              </a:rPr>
              <a:t>auprès des acteurs clés de la démarche </a:t>
            </a:r>
            <a:r>
              <a:rPr lang="fr-FR" sz="1300" b="1" dirty="0">
                <a:latin typeface="Marianne" panose="020B0604020202020204"/>
                <a:ea typeface="Malgun Gothic Semilight" panose="020B0502040204020203" pitchFamily="34" charset="-128"/>
                <a:cs typeface="Malgun Gothic Semilight" panose="020B0502040204020203" pitchFamily="34" charset="-128"/>
              </a:rPr>
              <a:t>avant l’atelier de priorisation</a:t>
            </a:r>
            <a:r>
              <a:rPr lang="fr-FR" sz="1300" dirty="0">
                <a:latin typeface="Marianne" panose="020B0604020202020204"/>
                <a:ea typeface="Malgun Gothic Semilight" panose="020B0502040204020203" pitchFamily="34" charset="-128"/>
                <a:cs typeface="Malgun Gothic Semilight" panose="020B0502040204020203" pitchFamily="34" charset="-128"/>
              </a:rPr>
              <a:t>. Effectuer des ajustements si nécessaire</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Réfléchir en amont des échanges sur l’</a:t>
            </a:r>
            <a:r>
              <a:rPr lang="fr-FR" sz="1300" b="1" dirty="0">
                <a:latin typeface="Marianne" panose="020B0604020202020204"/>
                <a:ea typeface="Malgun Gothic Semilight" panose="020B0502040204020203" pitchFamily="34" charset="-128"/>
                <a:cs typeface="Malgun Gothic Semilight" panose="020B0502040204020203" pitchFamily="34" charset="-128"/>
              </a:rPr>
              <a:t>ordre des leviers à traiter </a:t>
            </a:r>
            <a:r>
              <a:rPr lang="fr-FR" sz="1300" dirty="0">
                <a:latin typeface="Marianne" panose="020B0604020202020204"/>
                <a:ea typeface="Malgun Gothic Semilight" panose="020B0502040204020203" pitchFamily="34" charset="-128"/>
                <a:cs typeface="Malgun Gothic Semilight" panose="020B0502040204020203" pitchFamily="34" charset="-128"/>
              </a:rPr>
              <a:t>en prenant en compte de potentielles </a:t>
            </a:r>
            <a:r>
              <a:rPr lang="fr-FR" sz="1300" b="1" dirty="0">
                <a:latin typeface="Marianne" panose="020B0604020202020204"/>
                <a:ea typeface="Malgun Gothic Semilight" panose="020B0502040204020203" pitchFamily="34" charset="-128"/>
                <a:cs typeface="Malgun Gothic Semilight" panose="020B0502040204020203" pitchFamily="34" charset="-128"/>
              </a:rPr>
              <a:t>interdépendances</a:t>
            </a:r>
            <a:r>
              <a:rPr lang="fr-FR" sz="1300" dirty="0">
                <a:latin typeface="Marianne" panose="020B0604020202020204"/>
                <a:ea typeface="Malgun Gothic Semilight" panose="020B0502040204020203" pitchFamily="34" charset="-128"/>
                <a:cs typeface="Malgun Gothic Semilight" panose="020B0502040204020203" pitchFamily="34" charset="-128"/>
              </a:rPr>
              <a:t> entre eux</a:t>
            </a:r>
          </a:p>
          <a:p>
            <a:pPr>
              <a:spcBef>
                <a:spcPts val="600"/>
              </a:spcBef>
            </a:pPr>
            <a:r>
              <a:rPr lang="fr-FR" sz="1300" u="sng" dirty="0">
                <a:latin typeface="Marianne" panose="020B0604020202020204"/>
                <a:ea typeface="Malgun Gothic Semilight" panose="020B0502040204020203" pitchFamily="34" charset="-128"/>
                <a:cs typeface="Malgun Gothic Semilight" panose="020B0502040204020203" pitchFamily="34" charset="-128"/>
              </a:rPr>
              <a:t>Recommandations générales </a:t>
            </a:r>
          </a:p>
          <a:p>
            <a:pPr marL="285750" indent="-285750">
              <a:spcBef>
                <a:spcPts val="600"/>
              </a:spcBef>
              <a:buFont typeface="Wingdings" panose="05000000000000000000" pitchFamily="2" charset="2"/>
              <a:buChar char="§"/>
            </a:pPr>
            <a:r>
              <a:rPr lang="fr-FR" sz="1300" b="1" dirty="0">
                <a:latin typeface="Marianne" panose="020B0604020202020204"/>
                <a:ea typeface="Malgun Gothic Semilight" panose="020B0502040204020203" pitchFamily="34" charset="-128"/>
                <a:cs typeface="Malgun Gothic Semilight" panose="020B0502040204020203" pitchFamily="34" charset="-128"/>
              </a:rPr>
              <a:t>Impliquer les différentes directions</a:t>
            </a:r>
            <a:r>
              <a:rPr lang="fr-FR" sz="1300" dirty="0">
                <a:latin typeface="Marianne" panose="020B0604020202020204"/>
                <a:ea typeface="Malgun Gothic Semilight" panose="020B0502040204020203" pitchFamily="34" charset="-128"/>
                <a:cs typeface="Malgun Gothic Semilight" panose="020B0502040204020203" pitchFamily="34" charset="-128"/>
              </a:rPr>
              <a:t> ayant participé à la phase de diagnostic et </a:t>
            </a:r>
            <a:r>
              <a:rPr lang="fr-FR" sz="1300" b="1" dirty="0">
                <a:latin typeface="Marianne" panose="020B0604020202020204"/>
                <a:ea typeface="Malgun Gothic Semilight" panose="020B0502040204020203" pitchFamily="34" charset="-128"/>
                <a:cs typeface="Malgun Gothic Semilight" panose="020B0502040204020203" pitchFamily="34" charset="-128"/>
              </a:rPr>
              <a:t>susceptibles d’être responsables</a:t>
            </a:r>
            <a:r>
              <a:rPr lang="fr-FR" sz="1300" dirty="0">
                <a:latin typeface="Marianne" panose="020B0604020202020204"/>
                <a:ea typeface="Malgun Gothic Semilight" panose="020B0502040204020203" pitchFamily="34" charset="-128"/>
                <a:cs typeface="Malgun Gothic Semilight" panose="020B0502040204020203" pitchFamily="34" charset="-128"/>
              </a:rPr>
              <a:t> de la bonne mise en œuvre de ces leviers (a minima pour la validation de la liste de leviers)</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Répartir les leviers sur les 7 dimensions (</a:t>
            </a:r>
            <a:r>
              <a:rPr lang="fr-FR" sz="1300" b="1" dirty="0">
                <a:latin typeface="Marianne" panose="020B0604020202020204"/>
                <a:ea typeface="Malgun Gothic Semilight" panose="020B0502040204020203" pitchFamily="34" charset="-128"/>
                <a:cs typeface="Malgun Gothic Semilight" panose="020B0502040204020203" pitchFamily="34" charset="-128"/>
              </a:rPr>
              <a:t>2-3 leviers par dimension) </a:t>
            </a:r>
            <a:r>
              <a:rPr lang="fr-FR" sz="1300" dirty="0">
                <a:latin typeface="Marianne" panose="020B0604020202020204"/>
                <a:ea typeface="Malgun Gothic Semilight" panose="020B0502040204020203" pitchFamily="34" charset="-128"/>
                <a:cs typeface="Malgun Gothic Semilight" panose="020B0502040204020203" pitchFamily="34" charset="-128"/>
              </a:rPr>
              <a:t>si possible</a:t>
            </a:r>
            <a:r>
              <a:rPr lang="fr-FR" sz="1300" b="1" dirty="0">
                <a:latin typeface="Marianne" panose="020B0604020202020204"/>
                <a:ea typeface="Malgun Gothic Semilight" panose="020B0502040204020203" pitchFamily="34" charset="-128"/>
                <a:cs typeface="Malgun Gothic Semilight" panose="020B0502040204020203" pitchFamily="34" charset="-128"/>
              </a:rPr>
              <a:t>. </a:t>
            </a:r>
            <a:r>
              <a:rPr lang="fr-FR" sz="1300" dirty="0">
                <a:latin typeface="Marianne" panose="020B0604020202020204"/>
                <a:ea typeface="Malgun Gothic Semilight" panose="020B0502040204020203" pitchFamily="34" charset="-128"/>
                <a:cs typeface="Malgun Gothic Semilight" panose="020B0502040204020203" pitchFamily="34" charset="-128"/>
              </a:rPr>
              <a:t>Ce nombre pourra </a:t>
            </a:r>
            <a:r>
              <a:rPr lang="fr-FR" sz="1300" b="1" dirty="0">
                <a:latin typeface="Marianne" panose="020B0604020202020204"/>
                <a:ea typeface="Malgun Gothic Semilight" panose="020B0502040204020203" pitchFamily="34" charset="-128"/>
                <a:cs typeface="Malgun Gothic Semilight" panose="020B0502040204020203" pitchFamily="34" charset="-128"/>
              </a:rPr>
              <a:t>augmenter par la suite</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Démarrer avec les leviers ayant le plus d’impact à court terme pour </a:t>
            </a:r>
            <a:r>
              <a:rPr lang="fr-FR" sz="1300" b="1" dirty="0">
                <a:latin typeface="Marianne" panose="020B0604020202020204"/>
                <a:ea typeface="Malgun Gothic Semilight" panose="020B0502040204020203" pitchFamily="34" charset="-128"/>
                <a:cs typeface="Malgun Gothic Semilight" panose="020B0502040204020203" pitchFamily="34" charset="-128"/>
              </a:rPr>
              <a:t>conserver la mobilisation </a:t>
            </a:r>
            <a:r>
              <a:rPr lang="fr-FR" sz="1300" dirty="0">
                <a:latin typeface="Marianne" panose="020B0604020202020204"/>
                <a:ea typeface="Malgun Gothic Semilight" panose="020B0502040204020203" pitchFamily="34" charset="-128"/>
                <a:cs typeface="Malgun Gothic Semilight" panose="020B0502040204020203" pitchFamily="34" charset="-128"/>
              </a:rPr>
              <a:t>de la collectivité et produire des </a:t>
            </a:r>
            <a:r>
              <a:rPr lang="fr-FR" sz="1300" b="1" dirty="0">
                <a:latin typeface="Marianne" panose="020B0604020202020204"/>
                <a:ea typeface="Malgun Gothic Semilight" panose="020B0502040204020203" pitchFamily="34" charset="-128"/>
                <a:cs typeface="Malgun Gothic Semilight" panose="020B0502040204020203" pitchFamily="34" charset="-128"/>
              </a:rPr>
              <a:t>gains rapides</a:t>
            </a:r>
          </a:p>
        </p:txBody>
      </p:sp>
      <p:sp>
        <p:nvSpPr>
          <p:cNvPr id="36" name="Forme libre : forme 142">
            <a:extLst>
              <a:ext uri="{FF2B5EF4-FFF2-40B4-BE49-F238E27FC236}">
                <a16:creationId xmlns:a16="http://schemas.microsoft.com/office/drawing/2014/main" id="{10BDA087-E83F-4879-AF1C-9A50E3A321E0}"/>
              </a:ext>
            </a:extLst>
          </p:cNvPr>
          <p:cNvSpPr/>
          <p:nvPr/>
        </p:nvSpPr>
        <p:spPr>
          <a:xfrm>
            <a:off x="1357738" y="5592152"/>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8373"/>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Nos recommandations</a:t>
            </a:r>
          </a:p>
        </p:txBody>
      </p:sp>
      <p:sp>
        <p:nvSpPr>
          <p:cNvPr id="37" name="TextBox 36">
            <a:extLst>
              <a:ext uri="{FF2B5EF4-FFF2-40B4-BE49-F238E27FC236}">
                <a16:creationId xmlns:a16="http://schemas.microsoft.com/office/drawing/2014/main" id="{96A29F4E-26D8-402C-9344-8BE43E8E4AA0}"/>
              </a:ext>
            </a:extLst>
          </p:cNvPr>
          <p:cNvSpPr txBox="1">
            <a:spLocks/>
          </p:cNvSpPr>
          <p:nvPr/>
        </p:nvSpPr>
        <p:spPr>
          <a:xfrm>
            <a:off x="10589716" y="1822158"/>
            <a:ext cx="5184576" cy="2957396"/>
          </a:xfrm>
          <a:prstGeom prst="rect">
            <a:avLst/>
          </a:prstGeom>
          <a:solidFill>
            <a:srgbClr val="FFFDF3"/>
          </a:solidFill>
          <a:ln w="12700">
            <a:solidFill>
              <a:srgbClr val="274084"/>
            </a:solidFill>
            <a:prstDash val="dashDot"/>
          </a:ln>
        </p:spPr>
        <p:txBody>
          <a:bodyPr vert="horz" wrap="square" lIns="91440" tIns="360000" rIns="91440" bIns="45720" rtlCol="0" anchor="t" anchorCtr="0">
            <a:noAutofit/>
          </a:bodyPr>
          <a:lstStyle/>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pPr algn="ctr"/>
            <a:endParaRPr lang="fr-FR" sz="1600">
              <a:latin typeface="Marianne" panose="020B0604020202020204"/>
            </a:endParaRPr>
          </a:p>
        </p:txBody>
      </p:sp>
      <p:sp>
        <p:nvSpPr>
          <p:cNvPr id="38" name="Forme libre : forme 142">
            <a:extLst>
              <a:ext uri="{FF2B5EF4-FFF2-40B4-BE49-F238E27FC236}">
                <a16:creationId xmlns:a16="http://schemas.microsoft.com/office/drawing/2014/main" id="{59A999E7-CB63-4F21-B2E5-B1AF8F446473}"/>
              </a:ext>
            </a:extLst>
          </p:cNvPr>
          <p:cNvSpPr/>
          <p:nvPr/>
        </p:nvSpPr>
        <p:spPr>
          <a:xfrm>
            <a:off x="11093772" y="1606134"/>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A05"/>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Outils à disposition</a:t>
            </a:r>
          </a:p>
        </p:txBody>
      </p:sp>
      <p:sp>
        <p:nvSpPr>
          <p:cNvPr id="108" name="TextBox 107">
            <a:extLst>
              <a:ext uri="{FF2B5EF4-FFF2-40B4-BE49-F238E27FC236}">
                <a16:creationId xmlns:a16="http://schemas.microsoft.com/office/drawing/2014/main" id="{296C4BB5-43A8-4F8D-BE6C-ECA865343DED}"/>
              </a:ext>
            </a:extLst>
          </p:cNvPr>
          <p:cNvSpPr txBox="1">
            <a:spLocks/>
          </p:cNvSpPr>
          <p:nvPr/>
        </p:nvSpPr>
        <p:spPr>
          <a:xfrm>
            <a:off x="11102882" y="4987898"/>
            <a:ext cx="4666281" cy="2034056"/>
          </a:xfrm>
          <a:prstGeom prst="wedgeRoundRectCallout">
            <a:avLst>
              <a:gd name="adj1" fmla="val -55067"/>
              <a:gd name="adj2" fmla="val 31063"/>
              <a:gd name="adj3" fmla="val 16667"/>
            </a:avLst>
          </a:prstGeom>
          <a:solidFill>
            <a:schemeClr val="bg1">
              <a:lumMod val="95000"/>
            </a:schemeClr>
          </a:solidFill>
          <a:ln w="12700">
            <a:noFill/>
            <a:prstDash val="dashDot"/>
          </a:ln>
        </p:spPr>
        <p:txBody>
          <a:bodyPr vert="horz" wrap="square" lIns="0" tIns="0" rIns="0" bIns="0" rtlCol="0" anchor="ctr"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Le mot des </a:t>
            </a:r>
            <a:r>
              <a:rPr kumimoji="0" lang="en-US" sz="1600" b="1" i="0" u="none" strike="noStrike" kern="0" cap="none" spc="0" normalizeH="0" baseline="0" noProof="0" dirty="0" err="1">
                <a:ln>
                  <a:noFill/>
                </a:ln>
                <a:solidFill>
                  <a:srgbClr val="2C3176"/>
                </a:solidFill>
                <a:effectLst/>
                <a:uLnTx/>
                <a:uFillTx/>
                <a:latin typeface="Marianne" panose="020B0604020202020204"/>
                <a:ea typeface="+mn-ea"/>
                <a:cs typeface="Arial" panose="020B0604020202020204" pitchFamily="34" charset="0"/>
              </a:rPr>
              <a:t>pilotes</a:t>
            </a:r>
            <a:endParaRPr kumimoji="0" lang="en-US" sz="1600" b="1" i="0"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endParaRP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 L’étape de priorisation des leviers est essentielle pour ordonner correctement les futures actions que la Ville devra mener suite à l’état des lieux opéré en 1ère phase de la stratégie Numérique responsable. L’horizon des possibilités d’actions est vaste, cette priorisation est l’opportunité d’identifier les leviers répondant prioritairement aux ambitions que s’est fixé la collectivité tout en s’accordant collectivement sur les étapes pour y parvenir.» </a:t>
            </a:r>
          </a:p>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100" b="1" i="1"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rPr>
              <a:t>C. Moutardier – Directrice de projet Transition Ecologique – Evry Courcouronnes</a:t>
            </a:r>
            <a:endParaRPr kumimoji="0" lang="en-US" sz="1100" b="1" i="1" u="none" strike="noStrike" kern="0" cap="none" spc="0" normalizeH="0" baseline="0" noProof="0" dirty="0">
              <a:ln>
                <a:noFill/>
              </a:ln>
              <a:solidFill>
                <a:srgbClr val="2C3176"/>
              </a:solidFill>
              <a:effectLst/>
              <a:uLnTx/>
              <a:uFillTx/>
              <a:latin typeface="Marianne" panose="020B0604020202020204"/>
              <a:ea typeface="+mn-ea"/>
              <a:cs typeface="Arial" panose="020B0604020202020204" pitchFamily="34" charset="0"/>
            </a:endParaRPr>
          </a:p>
        </p:txBody>
      </p:sp>
      <p:grpSp>
        <p:nvGrpSpPr>
          <p:cNvPr id="69" name="Group 68">
            <a:extLst>
              <a:ext uri="{FF2B5EF4-FFF2-40B4-BE49-F238E27FC236}">
                <a16:creationId xmlns:a16="http://schemas.microsoft.com/office/drawing/2014/main" id="{587ACE45-789C-40C5-B140-9F64161F8ECF}"/>
              </a:ext>
            </a:extLst>
          </p:cNvPr>
          <p:cNvGrpSpPr/>
          <p:nvPr/>
        </p:nvGrpSpPr>
        <p:grpSpPr>
          <a:xfrm>
            <a:off x="9682632" y="1524106"/>
            <a:ext cx="731127" cy="636507"/>
            <a:chOff x="7683245" y="177803"/>
            <a:chExt cx="1848326" cy="1609120"/>
          </a:xfrm>
        </p:grpSpPr>
        <p:sp>
          <p:nvSpPr>
            <p:cNvPr id="75" name="Shape 6">
              <a:extLst>
                <a:ext uri="{FF2B5EF4-FFF2-40B4-BE49-F238E27FC236}">
                  <a16:creationId xmlns:a16="http://schemas.microsoft.com/office/drawing/2014/main" id="{6E94D77A-BC6C-4D3B-97DD-4B74D9104EB0}"/>
                </a:ext>
              </a:extLst>
            </p:cNvPr>
            <p:cNvSpPr/>
            <p:nvPr/>
          </p:nvSpPr>
          <p:spPr>
            <a:xfrm>
              <a:off x="7831769" y="177803"/>
              <a:ext cx="1072626" cy="1436548"/>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rgbClr val="000000">
                <a:alpha val="7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6" name="Shape 7">
              <a:extLst>
                <a:ext uri="{FF2B5EF4-FFF2-40B4-BE49-F238E27FC236}">
                  <a16:creationId xmlns:a16="http://schemas.microsoft.com/office/drawing/2014/main" id="{6AC20837-675D-4474-8173-B5F8FB8C6DA3}"/>
                </a:ext>
              </a:extLst>
            </p:cNvPr>
            <p:cNvSpPr/>
            <p:nvPr/>
          </p:nvSpPr>
          <p:spPr>
            <a:xfrm>
              <a:off x="7918945" y="258522"/>
              <a:ext cx="900399" cy="1273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7" name="Freeform 246">
              <a:extLst>
                <a:ext uri="{FF2B5EF4-FFF2-40B4-BE49-F238E27FC236}">
                  <a16:creationId xmlns:a16="http://schemas.microsoft.com/office/drawing/2014/main" id="{745B2044-ECF4-4416-8728-8A6C30B7DB01}"/>
                </a:ext>
              </a:extLst>
            </p:cNvPr>
            <p:cNvSpPr/>
            <p:nvPr/>
          </p:nvSpPr>
          <p:spPr>
            <a:xfrm>
              <a:off x="8031952" y="1107689"/>
              <a:ext cx="671284" cy="271785"/>
            </a:xfrm>
            <a:custGeom>
              <a:avLst/>
              <a:gdLst>
                <a:gd name="connsiteX0" fmla="*/ 0 w 671284"/>
                <a:gd name="connsiteY0" fmla="*/ 251844 h 271785"/>
                <a:gd name="connsiteX1" fmla="*/ 335653 w 671284"/>
                <a:gd name="connsiteY1" fmla="*/ 251844 h 271785"/>
                <a:gd name="connsiteX2" fmla="*/ 335653 w 671284"/>
                <a:gd name="connsiteY2" fmla="*/ 271785 h 271785"/>
                <a:gd name="connsiteX3" fmla="*/ 0 w 671284"/>
                <a:gd name="connsiteY3" fmla="*/ 271785 h 271785"/>
                <a:gd name="connsiteX4" fmla="*/ 0 w 671284"/>
                <a:gd name="connsiteY4" fmla="*/ 251844 h 271785"/>
                <a:gd name="connsiteX5" fmla="*/ 0 w 671284"/>
                <a:gd name="connsiteY5" fmla="*/ 200184 h 271785"/>
                <a:gd name="connsiteX6" fmla="*/ 671284 w 671284"/>
                <a:gd name="connsiteY6" fmla="*/ 200184 h 271785"/>
                <a:gd name="connsiteX7" fmla="*/ 671284 w 671284"/>
                <a:gd name="connsiteY7" fmla="*/ 220141 h 271785"/>
                <a:gd name="connsiteX8" fmla="*/ 0 w 671284"/>
                <a:gd name="connsiteY8" fmla="*/ 220141 h 271785"/>
                <a:gd name="connsiteX9" fmla="*/ 0 w 671284"/>
                <a:gd name="connsiteY9" fmla="*/ 200184 h 271785"/>
                <a:gd name="connsiteX10" fmla="*/ 0 w 671284"/>
                <a:gd name="connsiteY10" fmla="*/ 151752 h 271785"/>
                <a:gd name="connsiteX11" fmla="*/ 671284 w 671284"/>
                <a:gd name="connsiteY11" fmla="*/ 151752 h 271785"/>
                <a:gd name="connsiteX12" fmla="*/ 671284 w 671284"/>
                <a:gd name="connsiteY12" fmla="*/ 171693 h 271785"/>
                <a:gd name="connsiteX13" fmla="*/ 0 w 671284"/>
                <a:gd name="connsiteY13" fmla="*/ 171693 h 271785"/>
                <a:gd name="connsiteX14" fmla="*/ 0 w 671284"/>
                <a:gd name="connsiteY14" fmla="*/ 151752 h 271785"/>
                <a:gd name="connsiteX15" fmla="*/ 0 w 671284"/>
                <a:gd name="connsiteY15" fmla="*/ 100092 h 271785"/>
                <a:gd name="connsiteX16" fmla="*/ 668729 w 671284"/>
                <a:gd name="connsiteY16" fmla="*/ 100092 h 271785"/>
                <a:gd name="connsiteX17" fmla="*/ 668729 w 671284"/>
                <a:gd name="connsiteY17" fmla="*/ 120034 h 271785"/>
                <a:gd name="connsiteX18" fmla="*/ 0 w 671284"/>
                <a:gd name="connsiteY18" fmla="*/ 120034 h 271785"/>
                <a:gd name="connsiteX19" fmla="*/ 0 w 671284"/>
                <a:gd name="connsiteY19" fmla="*/ 51660 h 271785"/>
                <a:gd name="connsiteX20" fmla="*/ 671284 w 671284"/>
                <a:gd name="connsiteY20" fmla="*/ 51660 h 271785"/>
                <a:gd name="connsiteX21" fmla="*/ 671284 w 671284"/>
                <a:gd name="connsiteY21" fmla="*/ 71616 h 271785"/>
                <a:gd name="connsiteX22" fmla="*/ 0 w 671284"/>
                <a:gd name="connsiteY22" fmla="*/ 71616 h 271785"/>
                <a:gd name="connsiteX23" fmla="*/ 0 w 671284"/>
                <a:gd name="connsiteY23" fmla="*/ 51660 h 271785"/>
                <a:gd name="connsiteX24" fmla="*/ 0 w 671284"/>
                <a:gd name="connsiteY24" fmla="*/ 0 h 271785"/>
                <a:gd name="connsiteX25" fmla="*/ 671284 w 671284"/>
                <a:gd name="connsiteY25" fmla="*/ 0 h 271785"/>
                <a:gd name="connsiteX26" fmla="*/ 671284 w 671284"/>
                <a:gd name="connsiteY26" fmla="*/ 19941 h 271785"/>
                <a:gd name="connsiteX27" fmla="*/ 0 w 671284"/>
                <a:gd name="connsiteY27" fmla="*/ 19941 h 2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284" h="271785">
                  <a:moveTo>
                    <a:pt x="0" y="251844"/>
                  </a:moveTo>
                  <a:lnTo>
                    <a:pt x="335653" y="251844"/>
                  </a:lnTo>
                  <a:lnTo>
                    <a:pt x="335653" y="271785"/>
                  </a:lnTo>
                  <a:lnTo>
                    <a:pt x="0" y="271785"/>
                  </a:lnTo>
                  <a:cubicBezTo>
                    <a:pt x="0" y="271785"/>
                    <a:pt x="0" y="251844"/>
                    <a:pt x="0" y="251844"/>
                  </a:cubicBezTo>
                  <a:close/>
                  <a:moveTo>
                    <a:pt x="0" y="200184"/>
                  </a:moveTo>
                  <a:lnTo>
                    <a:pt x="671284" y="200184"/>
                  </a:lnTo>
                  <a:lnTo>
                    <a:pt x="671284" y="220141"/>
                  </a:lnTo>
                  <a:lnTo>
                    <a:pt x="0" y="220141"/>
                  </a:lnTo>
                  <a:cubicBezTo>
                    <a:pt x="0" y="220141"/>
                    <a:pt x="0" y="200184"/>
                    <a:pt x="0" y="200184"/>
                  </a:cubicBezTo>
                  <a:close/>
                  <a:moveTo>
                    <a:pt x="0" y="151752"/>
                  </a:moveTo>
                  <a:lnTo>
                    <a:pt x="671284" y="151752"/>
                  </a:lnTo>
                  <a:lnTo>
                    <a:pt x="671284" y="171693"/>
                  </a:lnTo>
                  <a:lnTo>
                    <a:pt x="0" y="171693"/>
                  </a:lnTo>
                  <a:cubicBezTo>
                    <a:pt x="0" y="171693"/>
                    <a:pt x="0" y="151752"/>
                    <a:pt x="0" y="151752"/>
                  </a:cubicBezTo>
                  <a:close/>
                  <a:moveTo>
                    <a:pt x="0" y="100092"/>
                  </a:moveTo>
                  <a:lnTo>
                    <a:pt x="668729" y="100092"/>
                  </a:lnTo>
                  <a:cubicBezTo>
                    <a:pt x="668729" y="100092"/>
                    <a:pt x="668729" y="120034"/>
                    <a:pt x="668729" y="120034"/>
                  </a:cubicBezTo>
                  <a:lnTo>
                    <a:pt x="0" y="120034"/>
                  </a:lnTo>
                  <a:close/>
                  <a:moveTo>
                    <a:pt x="0" y="51660"/>
                  </a:moveTo>
                  <a:lnTo>
                    <a:pt x="671284" y="51660"/>
                  </a:lnTo>
                  <a:lnTo>
                    <a:pt x="671284" y="71616"/>
                  </a:lnTo>
                  <a:lnTo>
                    <a:pt x="0" y="71616"/>
                  </a:lnTo>
                  <a:cubicBezTo>
                    <a:pt x="0" y="71616"/>
                    <a:pt x="0" y="51660"/>
                    <a:pt x="0" y="51660"/>
                  </a:cubicBezTo>
                  <a:close/>
                  <a:moveTo>
                    <a:pt x="0" y="0"/>
                  </a:moveTo>
                  <a:cubicBezTo>
                    <a:pt x="0" y="0"/>
                    <a:pt x="671284" y="0"/>
                    <a:pt x="671284" y="0"/>
                  </a:cubicBezTo>
                  <a:lnTo>
                    <a:pt x="671284" y="19941"/>
                  </a:lnTo>
                  <a:lnTo>
                    <a:pt x="0" y="19941"/>
                  </a:lnTo>
                  <a:close/>
                </a:path>
              </a:pathLst>
            </a:custGeom>
            <a:solidFill>
              <a:srgbClr val="000000">
                <a:alpha val="7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8" name="Freeform 247">
              <a:extLst>
                <a:ext uri="{FF2B5EF4-FFF2-40B4-BE49-F238E27FC236}">
                  <a16:creationId xmlns:a16="http://schemas.microsoft.com/office/drawing/2014/main" id="{4A1B5131-3A1E-41AB-8A7B-A19FE75B0D78}"/>
                </a:ext>
              </a:extLst>
            </p:cNvPr>
            <p:cNvSpPr/>
            <p:nvPr/>
          </p:nvSpPr>
          <p:spPr>
            <a:xfrm>
              <a:off x="8035181" y="439333"/>
              <a:ext cx="666987" cy="561221"/>
            </a:xfrm>
            <a:custGeom>
              <a:avLst/>
              <a:gdLst>
                <a:gd name="connsiteX0" fmla="*/ 177583 w 666987"/>
                <a:gd name="connsiteY0" fmla="*/ 490774 h 561221"/>
                <a:gd name="connsiteX1" fmla="*/ 666987 w 666987"/>
                <a:gd name="connsiteY1" fmla="*/ 490774 h 561221"/>
                <a:gd name="connsiteX2" fmla="*/ 666987 w 666987"/>
                <a:gd name="connsiteY2" fmla="*/ 512848 h 561221"/>
                <a:gd name="connsiteX3" fmla="*/ 177583 w 666987"/>
                <a:gd name="connsiteY3" fmla="*/ 512848 h 561221"/>
                <a:gd name="connsiteX4" fmla="*/ 177583 w 666987"/>
                <a:gd name="connsiteY4" fmla="*/ 490774 h 561221"/>
                <a:gd name="connsiteX5" fmla="*/ 59431 w 666987"/>
                <a:gd name="connsiteY5" fmla="*/ 454230 h 561221"/>
                <a:gd name="connsiteX6" fmla="*/ 11880 w 666987"/>
                <a:gd name="connsiteY6" fmla="*/ 501782 h 561221"/>
                <a:gd name="connsiteX7" fmla="*/ 59431 w 666987"/>
                <a:gd name="connsiteY7" fmla="*/ 549333 h 561221"/>
                <a:gd name="connsiteX8" fmla="*/ 106981 w 666987"/>
                <a:gd name="connsiteY8" fmla="*/ 501782 h 561221"/>
                <a:gd name="connsiteX9" fmla="*/ 59431 w 666987"/>
                <a:gd name="connsiteY9" fmla="*/ 454230 h 561221"/>
                <a:gd name="connsiteX10" fmla="*/ 59431 w 666987"/>
                <a:gd name="connsiteY10" fmla="*/ 442342 h 561221"/>
                <a:gd name="connsiteX11" fmla="*/ 118862 w 666987"/>
                <a:gd name="connsiteY11" fmla="*/ 501782 h 561221"/>
                <a:gd name="connsiteX12" fmla="*/ 59431 w 666987"/>
                <a:gd name="connsiteY12" fmla="*/ 561221 h 561221"/>
                <a:gd name="connsiteX13" fmla="*/ 0 w 666987"/>
                <a:gd name="connsiteY13" fmla="*/ 501782 h 561221"/>
                <a:gd name="connsiteX14" fmla="*/ 59431 w 666987"/>
                <a:gd name="connsiteY14" fmla="*/ 442342 h 561221"/>
                <a:gd name="connsiteX15" fmla="*/ 177583 w 666987"/>
                <a:gd name="connsiteY15" fmla="*/ 345479 h 561221"/>
                <a:gd name="connsiteX16" fmla="*/ 666987 w 666987"/>
                <a:gd name="connsiteY16" fmla="*/ 345479 h 561221"/>
                <a:gd name="connsiteX17" fmla="*/ 666987 w 666987"/>
                <a:gd name="connsiteY17" fmla="*/ 367552 h 561221"/>
                <a:gd name="connsiteX18" fmla="*/ 177583 w 666987"/>
                <a:gd name="connsiteY18" fmla="*/ 367552 h 561221"/>
                <a:gd name="connsiteX19" fmla="*/ 177583 w 666987"/>
                <a:gd name="connsiteY19" fmla="*/ 345479 h 561221"/>
                <a:gd name="connsiteX20" fmla="*/ 59431 w 666987"/>
                <a:gd name="connsiteY20" fmla="*/ 308935 h 561221"/>
                <a:gd name="connsiteX21" fmla="*/ 11880 w 666987"/>
                <a:gd name="connsiteY21" fmla="*/ 356486 h 561221"/>
                <a:gd name="connsiteX22" fmla="*/ 59431 w 666987"/>
                <a:gd name="connsiteY22" fmla="*/ 404042 h 561221"/>
                <a:gd name="connsiteX23" fmla="*/ 106981 w 666987"/>
                <a:gd name="connsiteY23" fmla="*/ 356486 h 561221"/>
                <a:gd name="connsiteX24" fmla="*/ 59431 w 666987"/>
                <a:gd name="connsiteY24" fmla="*/ 308935 h 561221"/>
                <a:gd name="connsiteX25" fmla="*/ 59431 w 666987"/>
                <a:gd name="connsiteY25" fmla="*/ 297047 h 561221"/>
                <a:gd name="connsiteX26" fmla="*/ 118862 w 666987"/>
                <a:gd name="connsiteY26" fmla="*/ 356486 h 561221"/>
                <a:gd name="connsiteX27" fmla="*/ 59431 w 666987"/>
                <a:gd name="connsiteY27" fmla="*/ 415924 h 561221"/>
                <a:gd name="connsiteX28" fmla="*/ 0 w 666987"/>
                <a:gd name="connsiteY28" fmla="*/ 356486 h 561221"/>
                <a:gd name="connsiteX29" fmla="*/ 59431 w 666987"/>
                <a:gd name="connsiteY29" fmla="*/ 297047 h 561221"/>
                <a:gd name="connsiteX30" fmla="*/ 177583 w 666987"/>
                <a:gd name="connsiteY30" fmla="*/ 196955 h 561221"/>
                <a:gd name="connsiteX31" fmla="*/ 666987 w 666987"/>
                <a:gd name="connsiteY31" fmla="*/ 196955 h 561221"/>
                <a:gd name="connsiteX32" fmla="*/ 666987 w 666987"/>
                <a:gd name="connsiteY32" fmla="*/ 219037 h 561221"/>
                <a:gd name="connsiteX33" fmla="*/ 177583 w 666987"/>
                <a:gd name="connsiteY33" fmla="*/ 219037 h 561221"/>
                <a:gd name="connsiteX34" fmla="*/ 177583 w 666987"/>
                <a:gd name="connsiteY34" fmla="*/ 196955 h 561221"/>
                <a:gd name="connsiteX35" fmla="*/ 59431 w 666987"/>
                <a:gd name="connsiteY35" fmla="*/ 160405 h 561221"/>
                <a:gd name="connsiteX36" fmla="*/ 11880 w 666987"/>
                <a:gd name="connsiteY36" fmla="*/ 207956 h 561221"/>
                <a:gd name="connsiteX37" fmla="*/ 59431 w 666987"/>
                <a:gd name="connsiteY37" fmla="*/ 255506 h 561221"/>
                <a:gd name="connsiteX38" fmla="*/ 106981 w 666987"/>
                <a:gd name="connsiteY38" fmla="*/ 207956 h 561221"/>
                <a:gd name="connsiteX39" fmla="*/ 59431 w 666987"/>
                <a:gd name="connsiteY39" fmla="*/ 160405 h 561221"/>
                <a:gd name="connsiteX40" fmla="*/ 59431 w 666987"/>
                <a:gd name="connsiteY40" fmla="*/ 148524 h 561221"/>
                <a:gd name="connsiteX41" fmla="*/ 118862 w 666987"/>
                <a:gd name="connsiteY41" fmla="*/ 207956 h 561221"/>
                <a:gd name="connsiteX42" fmla="*/ 59431 w 666987"/>
                <a:gd name="connsiteY42" fmla="*/ 267387 h 561221"/>
                <a:gd name="connsiteX43" fmla="*/ 0 w 666987"/>
                <a:gd name="connsiteY43" fmla="*/ 207956 h 561221"/>
                <a:gd name="connsiteX44" fmla="*/ 59431 w 666987"/>
                <a:gd name="connsiteY44" fmla="*/ 148524 h 561221"/>
                <a:gd name="connsiteX45" fmla="*/ 177583 w 666987"/>
                <a:gd name="connsiteY45" fmla="*/ 48432 h 561221"/>
                <a:gd name="connsiteX46" fmla="*/ 666987 w 666987"/>
                <a:gd name="connsiteY46" fmla="*/ 48432 h 561221"/>
                <a:gd name="connsiteX47" fmla="*/ 666987 w 666987"/>
                <a:gd name="connsiteY47" fmla="*/ 70503 h 561221"/>
                <a:gd name="connsiteX48" fmla="*/ 177583 w 666987"/>
                <a:gd name="connsiteY48" fmla="*/ 70503 h 561221"/>
                <a:gd name="connsiteX49" fmla="*/ 59431 w 666987"/>
                <a:gd name="connsiteY49" fmla="*/ 11887 h 561221"/>
                <a:gd name="connsiteX50" fmla="*/ 11880 w 666987"/>
                <a:gd name="connsiteY50" fmla="*/ 59430 h 561221"/>
                <a:gd name="connsiteX51" fmla="*/ 59431 w 666987"/>
                <a:gd name="connsiteY51" fmla="*/ 106984 h 561221"/>
                <a:gd name="connsiteX52" fmla="*/ 106981 w 666987"/>
                <a:gd name="connsiteY52" fmla="*/ 59430 h 561221"/>
                <a:gd name="connsiteX53" fmla="*/ 59431 w 666987"/>
                <a:gd name="connsiteY53" fmla="*/ 11887 h 561221"/>
                <a:gd name="connsiteX54" fmla="*/ 59431 w 666987"/>
                <a:gd name="connsiteY54" fmla="*/ 0 h 561221"/>
                <a:gd name="connsiteX55" fmla="*/ 118862 w 666987"/>
                <a:gd name="connsiteY55" fmla="*/ 59430 h 561221"/>
                <a:gd name="connsiteX56" fmla="*/ 59431 w 666987"/>
                <a:gd name="connsiteY56" fmla="*/ 118871 h 561221"/>
                <a:gd name="connsiteX57" fmla="*/ 0 w 666987"/>
                <a:gd name="connsiteY57" fmla="*/ 59430 h 561221"/>
                <a:gd name="connsiteX58" fmla="*/ 59431 w 666987"/>
                <a:gd name="connsiteY58" fmla="*/ 0 h 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6987" h="561221">
                  <a:moveTo>
                    <a:pt x="177583" y="490774"/>
                  </a:moveTo>
                  <a:lnTo>
                    <a:pt x="666987" y="490774"/>
                  </a:lnTo>
                  <a:lnTo>
                    <a:pt x="666987" y="512848"/>
                  </a:lnTo>
                  <a:lnTo>
                    <a:pt x="177583" y="512848"/>
                  </a:lnTo>
                  <a:cubicBezTo>
                    <a:pt x="177583" y="512848"/>
                    <a:pt x="177583" y="490774"/>
                    <a:pt x="177583" y="490774"/>
                  </a:cubicBezTo>
                  <a:close/>
                  <a:moveTo>
                    <a:pt x="59431" y="454230"/>
                  </a:moveTo>
                  <a:cubicBezTo>
                    <a:pt x="33193" y="454230"/>
                    <a:pt x="11880" y="475557"/>
                    <a:pt x="11880" y="501782"/>
                  </a:cubicBezTo>
                  <a:cubicBezTo>
                    <a:pt x="11880" y="528001"/>
                    <a:pt x="33193" y="549333"/>
                    <a:pt x="59431" y="549333"/>
                  </a:cubicBezTo>
                  <a:cubicBezTo>
                    <a:pt x="85641" y="549333"/>
                    <a:pt x="106981" y="528001"/>
                    <a:pt x="106981" y="501782"/>
                  </a:cubicBezTo>
                  <a:cubicBezTo>
                    <a:pt x="106981" y="475557"/>
                    <a:pt x="85641" y="454230"/>
                    <a:pt x="59431" y="454230"/>
                  </a:cubicBezTo>
                  <a:close/>
                  <a:moveTo>
                    <a:pt x="59431" y="442342"/>
                  </a:moveTo>
                  <a:cubicBezTo>
                    <a:pt x="92189" y="442342"/>
                    <a:pt x="118862" y="469002"/>
                    <a:pt x="118862" y="501782"/>
                  </a:cubicBezTo>
                  <a:cubicBezTo>
                    <a:pt x="118862" y="534550"/>
                    <a:pt x="92189" y="561221"/>
                    <a:pt x="59431" y="561221"/>
                  </a:cubicBezTo>
                  <a:cubicBezTo>
                    <a:pt x="26645" y="561221"/>
                    <a:pt x="0" y="534550"/>
                    <a:pt x="0" y="501782"/>
                  </a:cubicBezTo>
                  <a:cubicBezTo>
                    <a:pt x="0" y="469002"/>
                    <a:pt x="26645" y="442342"/>
                    <a:pt x="59431" y="442342"/>
                  </a:cubicBezTo>
                  <a:close/>
                  <a:moveTo>
                    <a:pt x="177583" y="345479"/>
                  </a:moveTo>
                  <a:lnTo>
                    <a:pt x="666987" y="345479"/>
                  </a:lnTo>
                  <a:lnTo>
                    <a:pt x="666987" y="367552"/>
                  </a:lnTo>
                  <a:lnTo>
                    <a:pt x="177583" y="367552"/>
                  </a:lnTo>
                  <a:cubicBezTo>
                    <a:pt x="177583" y="367552"/>
                    <a:pt x="177583" y="345479"/>
                    <a:pt x="177583" y="345479"/>
                  </a:cubicBezTo>
                  <a:close/>
                  <a:moveTo>
                    <a:pt x="59431" y="308935"/>
                  </a:moveTo>
                  <a:cubicBezTo>
                    <a:pt x="33193" y="308935"/>
                    <a:pt x="11880" y="330261"/>
                    <a:pt x="11880" y="356486"/>
                  </a:cubicBezTo>
                  <a:cubicBezTo>
                    <a:pt x="11880" y="382699"/>
                    <a:pt x="33193" y="404042"/>
                    <a:pt x="59431" y="404042"/>
                  </a:cubicBezTo>
                  <a:cubicBezTo>
                    <a:pt x="85641" y="404042"/>
                    <a:pt x="106981" y="382699"/>
                    <a:pt x="106981" y="356486"/>
                  </a:cubicBezTo>
                  <a:cubicBezTo>
                    <a:pt x="106981" y="330261"/>
                    <a:pt x="85641" y="308935"/>
                    <a:pt x="59431" y="308935"/>
                  </a:cubicBezTo>
                  <a:close/>
                  <a:moveTo>
                    <a:pt x="59431" y="297047"/>
                  </a:moveTo>
                  <a:cubicBezTo>
                    <a:pt x="92189" y="297047"/>
                    <a:pt x="118862" y="323717"/>
                    <a:pt x="118862" y="356486"/>
                  </a:cubicBezTo>
                  <a:cubicBezTo>
                    <a:pt x="118862" y="389254"/>
                    <a:pt x="92189" y="415924"/>
                    <a:pt x="59431" y="415924"/>
                  </a:cubicBezTo>
                  <a:cubicBezTo>
                    <a:pt x="26645" y="415924"/>
                    <a:pt x="0" y="389254"/>
                    <a:pt x="0" y="356486"/>
                  </a:cubicBezTo>
                  <a:cubicBezTo>
                    <a:pt x="0" y="323717"/>
                    <a:pt x="26645" y="297047"/>
                    <a:pt x="59431" y="297047"/>
                  </a:cubicBezTo>
                  <a:close/>
                  <a:moveTo>
                    <a:pt x="177583" y="196955"/>
                  </a:moveTo>
                  <a:lnTo>
                    <a:pt x="666987" y="196955"/>
                  </a:lnTo>
                  <a:lnTo>
                    <a:pt x="666987" y="219037"/>
                  </a:lnTo>
                  <a:lnTo>
                    <a:pt x="177583" y="219037"/>
                  </a:lnTo>
                  <a:cubicBezTo>
                    <a:pt x="177583" y="219037"/>
                    <a:pt x="177583" y="196955"/>
                    <a:pt x="177583" y="196955"/>
                  </a:cubicBezTo>
                  <a:close/>
                  <a:moveTo>
                    <a:pt x="59431" y="160405"/>
                  </a:moveTo>
                  <a:cubicBezTo>
                    <a:pt x="33193" y="160405"/>
                    <a:pt x="11880" y="181740"/>
                    <a:pt x="11880" y="207956"/>
                  </a:cubicBezTo>
                  <a:cubicBezTo>
                    <a:pt x="11880" y="234177"/>
                    <a:pt x="33193" y="255506"/>
                    <a:pt x="59431" y="255506"/>
                  </a:cubicBezTo>
                  <a:cubicBezTo>
                    <a:pt x="85641" y="255506"/>
                    <a:pt x="106981" y="234177"/>
                    <a:pt x="106981" y="207956"/>
                  </a:cubicBezTo>
                  <a:cubicBezTo>
                    <a:pt x="106981" y="181740"/>
                    <a:pt x="85641" y="160405"/>
                    <a:pt x="59431" y="160405"/>
                  </a:cubicBezTo>
                  <a:close/>
                  <a:moveTo>
                    <a:pt x="59431" y="148524"/>
                  </a:moveTo>
                  <a:cubicBezTo>
                    <a:pt x="92189" y="148524"/>
                    <a:pt x="118862" y="175186"/>
                    <a:pt x="118862" y="207956"/>
                  </a:cubicBezTo>
                  <a:cubicBezTo>
                    <a:pt x="118862" y="240725"/>
                    <a:pt x="92189" y="267387"/>
                    <a:pt x="59431" y="267387"/>
                  </a:cubicBezTo>
                  <a:cubicBezTo>
                    <a:pt x="26645" y="267387"/>
                    <a:pt x="0" y="240725"/>
                    <a:pt x="0" y="207956"/>
                  </a:cubicBezTo>
                  <a:cubicBezTo>
                    <a:pt x="0" y="175186"/>
                    <a:pt x="26645" y="148524"/>
                    <a:pt x="59431" y="148524"/>
                  </a:cubicBezTo>
                  <a:close/>
                  <a:moveTo>
                    <a:pt x="177583" y="48432"/>
                  </a:moveTo>
                  <a:cubicBezTo>
                    <a:pt x="177583" y="48432"/>
                    <a:pt x="666987" y="48432"/>
                    <a:pt x="666987" y="48432"/>
                  </a:cubicBezTo>
                  <a:lnTo>
                    <a:pt x="666987" y="70503"/>
                  </a:lnTo>
                  <a:lnTo>
                    <a:pt x="177583" y="70503"/>
                  </a:lnTo>
                  <a:close/>
                  <a:moveTo>
                    <a:pt x="59431" y="11887"/>
                  </a:moveTo>
                  <a:cubicBezTo>
                    <a:pt x="33193" y="11887"/>
                    <a:pt x="11880" y="33218"/>
                    <a:pt x="11880" y="59430"/>
                  </a:cubicBezTo>
                  <a:cubicBezTo>
                    <a:pt x="11880" y="85659"/>
                    <a:pt x="33193" y="106984"/>
                    <a:pt x="59431" y="106984"/>
                  </a:cubicBezTo>
                  <a:cubicBezTo>
                    <a:pt x="85641" y="106984"/>
                    <a:pt x="106981" y="85659"/>
                    <a:pt x="106981" y="59430"/>
                  </a:cubicBezTo>
                  <a:cubicBezTo>
                    <a:pt x="106981" y="33218"/>
                    <a:pt x="85641" y="11887"/>
                    <a:pt x="59431" y="11887"/>
                  </a:cubicBezTo>
                  <a:close/>
                  <a:moveTo>
                    <a:pt x="59431" y="0"/>
                  </a:moveTo>
                  <a:cubicBezTo>
                    <a:pt x="92189" y="0"/>
                    <a:pt x="118862" y="26663"/>
                    <a:pt x="118862" y="59430"/>
                  </a:cubicBezTo>
                  <a:cubicBezTo>
                    <a:pt x="118862" y="92213"/>
                    <a:pt x="92189" y="118871"/>
                    <a:pt x="59431" y="118871"/>
                  </a:cubicBezTo>
                  <a:cubicBezTo>
                    <a:pt x="26645" y="118871"/>
                    <a:pt x="0" y="92213"/>
                    <a:pt x="0" y="59430"/>
                  </a:cubicBezTo>
                  <a:cubicBezTo>
                    <a:pt x="0" y="26663"/>
                    <a:pt x="26645" y="0"/>
                    <a:pt x="59431" y="0"/>
                  </a:cubicBezTo>
                  <a:close/>
                </a:path>
              </a:pathLst>
            </a:custGeom>
            <a:solidFill>
              <a:srgbClr val="000000">
                <a:alpha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9" name="Shape 22">
              <a:extLst>
                <a:ext uri="{FF2B5EF4-FFF2-40B4-BE49-F238E27FC236}">
                  <a16:creationId xmlns:a16="http://schemas.microsoft.com/office/drawing/2014/main" id="{BAFB07F3-AF48-4D7C-9B4F-7FC3CE9D1572}"/>
                </a:ext>
              </a:extLst>
            </p:cNvPr>
            <p:cNvSpPr/>
            <p:nvPr/>
          </p:nvSpPr>
          <p:spPr>
            <a:xfrm>
              <a:off x="8057783" y="597543"/>
              <a:ext cx="106997" cy="7860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0" name="Shape 23">
              <a:extLst>
                <a:ext uri="{FF2B5EF4-FFF2-40B4-BE49-F238E27FC236}">
                  <a16:creationId xmlns:a16="http://schemas.microsoft.com/office/drawing/2014/main" id="{10274F8D-7864-4F95-BC8B-BAD878CAB4F0}"/>
                </a:ext>
              </a:extLst>
            </p:cNvPr>
            <p:cNvSpPr/>
            <p:nvPr/>
          </p:nvSpPr>
          <p:spPr>
            <a:xfrm>
              <a:off x="8374202" y="287581"/>
              <a:ext cx="995372" cy="1346398"/>
            </a:xfrm>
            <a:custGeom>
              <a:avLst/>
              <a:gdLst/>
              <a:ahLst/>
              <a:cxnLst>
                <a:cxn ang="0">
                  <a:pos x="wd2" y="hd2"/>
                </a:cxn>
                <a:cxn ang="5400000">
                  <a:pos x="wd2" y="hd2"/>
                </a:cxn>
                <a:cxn ang="10800000">
                  <a:pos x="wd2" y="hd2"/>
                </a:cxn>
                <a:cxn ang="16200000">
                  <a:pos x="wd2" y="hd2"/>
                </a:cxn>
              </a:cxnLst>
              <a:rect l="0" t="0" r="r" b="b"/>
              <a:pathLst>
                <a:path w="21600" h="21600" extrusionOk="0">
                  <a:moveTo>
                    <a:pt x="21600" y="19756"/>
                  </a:moveTo>
                  <a:lnTo>
                    <a:pt x="3730" y="21600"/>
                  </a:lnTo>
                  <a:lnTo>
                    <a:pt x="0" y="1844"/>
                  </a:lnTo>
                  <a:lnTo>
                    <a:pt x="17870" y="0"/>
                  </a:lnTo>
                  <a:cubicBezTo>
                    <a:pt x="17870" y="0"/>
                    <a:pt x="21600" y="19756"/>
                    <a:pt x="21600" y="19756"/>
                  </a:cubicBezTo>
                  <a:close/>
                </a:path>
              </a:pathLst>
            </a:custGeom>
            <a:solidFill>
              <a:srgbClr val="010101">
                <a:alpha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1" name="Shape 24">
              <a:extLst>
                <a:ext uri="{FF2B5EF4-FFF2-40B4-BE49-F238E27FC236}">
                  <a16:creationId xmlns:a16="http://schemas.microsoft.com/office/drawing/2014/main" id="{40F4E74F-C044-470F-BCAC-1617C732011A}"/>
                </a:ext>
              </a:extLst>
            </p:cNvPr>
            <p:cNvSpPr/>
            <p:nvPr/>
          </p:nvSpPr>
          <p:spPr>
            <a:xfrm>
              <a:off x="8503353" y="397359"/>
              <a:ext cx="1028218" cy="1354689"/>
            </a:xfrm>
            <a:custGeom>
              <a:avLst/>
              <a:gdLst/>
              <a:ahLst/>
              <a:cxnLst>
                <a:cxn ang="0">
                  <a:pos x="wd2" y="hd2"/>
                </a:cxn>
                <a:cxn ang="5400000">
                  <a:pos x="wd2" y="hd2"/>
                </a:cxn>
                <a:cxn ang="10800000">
                  <a:pos x="wd2" y="hd2"/>
                </a:cxn>
                <a:cxn ang="16200000">
                  <a:pos x="wd2" y="hd2"/>
                </a:cxn>
              </a:cxnLst>
              <a:rect l="0" t="0" r="r" b="b"/>
              <a:pathLst>
                <a:path w="21600" h="21600" extrusionOk="0">
                  <a:moveTo>
                    <a:pt x="21600" y="19573"/>
                  </a:moveTo>
                  <a:lnTo>
                    <a:pt x="3452" y="21600"/>
                  </a:lnTo>
                  <a:lnTo>
                    <a:pt x="0" y="2027"/>
                  </a:lnTo>
                  <a:lnTo>
                    <a:pt x="18148" y="0"/>
                  </a:lnTo>
                  <a:cubicBezTo>
                    <a:pt x="18148" y="0"/>
                    <a:pt x="21600" y="19573"/>
                    <a:pt x="21600" y="19573"/>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2" name="Freeform 251">
              <a:extLst>
                <a:ext uri="{FF2B5EF4-FFF2-40B4-BE49-F238E27FC236}">
                  <a16:creationId xmlns:a16="http://schemas.microsoft.com/office/drawing/2014/main" id="{AA665E16-5083-43F4-81EA-3E63CBDFBCD9}"/>
                </a:ext>
              </a:extLst>
            </p:cNvPr>
            <p:cNvSpPr/>
            <p:nvPr/>
          </p:nvSpPr>
          <p:spPr>
            <a:xfrm>
              <a:off x="8606674" y="478079"/>
              <a:ext cx="708751" cy="243187"/>
            </a:xfrm>
            <a:custGeom>
              <a:avLst/>
              <a:gdLst>
                <a:gd name="connsiteX0" fmla="*/ 702569 w 708751"/>
                <a:gd name="connsiteY0" fmla="*/ 93634 h 243187"/>
                <a:gd name="connsiteX1" fmla="*/ 708751 w 708751"/>
                <a:gd name="connsiteY1" fmla="*/ 138244 h 243187"/>
                <a:gd name="connsiteX2" fmla="*/ 15868 w 708751"/>
                <a:gd name="connsiteY2" fmla="*/ 243187 h 243187"/>
                <a:gd name="connsiteX3" fmla="*/ 9686 w 708751"/>
                <a:gd name="connsiteY3" fmla="*/ 198577 h 243187"/>
                <a:gd name="connsiteX4" fmla="*/ 692883 w 708751"/>
                <a:gd name="connsiteY4" fmla="*/ 0 h 243187"/>
                <a:gd name="connsiteX5" fmla="*/ 699065 w 708751"/>
                <a:gd name="connsiteY5" fmla="*/ 44609 h 243187"/>
                <a:gd name="connsiteX6" fmla="*/ 6182 w 708751"/>
                <a:gd name="connsiteY6" fmla="*/ 149552 h 243187"/>
                <a:gd name="connsiteX7" fmla="*/ 0 w 708751"/>
                <a:gd name="connsiteY7" fmla="*/ 104943 h 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751" h="243187">
                  <a:moveTo>
                    <a:pt x="702569" y="93634"/>
                  </a:moveTo>
                  <a:cubicBezTo>
                    <a:pt x="702569" y="93634"/>
                    <a:pt x="708751" y="138244"/>
                    <a:pt x="708751" y="138244"/>
                  </a:cubicBezTo>
                  <a:lnTo>
                    <a:pt x="15868" y="243187"/>
                  </a:lnTo>
                  <a:lnTo>
                    <a:pt x="9686" y="198577"/>
                  </a:lnTo>
                  <a:close/>
                  <a:moveTo>
                    <a:pt x="692883" y="0"/>
                  </a:moveTo>
                  <a:cubicBezTo>
                    <a:pt x="692883" y="0"/>
                    <a:pt x="699065" y="44609"/>
                    <a:pt x="699065" y="44609"/>
                  </a:cubicBezTo>
                  <a:lnTo>
                    <a:pt x="6182" y="149552"/>
                  </a:lnTo>
                  <a:lnTo>
                    <a:pt x="0" y="104943"/>
                  </a:lnTo>
                  <a:close/>
                </a:path>
              </a:pathLst>
            </a:custGeom>
            <a:solidFill>
              <a:srgbClr val="010101">
                <a:alpha val="1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3" name="Shape 27">
              <a:extLst>
                <a:ext uri="{FF2B5EF4-FFF2-40B4-BE49-F238E27FC236}">
                  <a16:creationId xmlns:a16="http://schemas.microsoft.com/office/drawing/2014/main" id="{B5003993-D4E6-4E95-9D0E-400A61837085}"/>
                </a:ext>
              </a:extLst>
            </p:cNvPr>
            <p:cNvSpPr/>
            <p:nvPr/>
          </p:nvSpPr>
          <p:spPr>
            <a:xfrm>
              <a:off x="8645419" y="694406"/>
              <a:ext cx="773557" cy="937658"/>
            </a:xfrm>
            <a:custGeom>
              <a:avLst/>
              <a:gdLst/>
              <a:ahLst/>
              <a:cxnLst>
                <a:cxn ang="0">
                  <a:pos x="wd2" y="hd2"/>
                </a:cxn>
                <a:cxn ang="5400000">
                  <a:pos x="wd2" y="hd2"/>
                </a:cxn>
                <a:cxn ang="10800000">
                  <a:pos x="wd2" y="hd2"/>
                </a:cxn>
                <a:cxn ang="16200000">
                  <a:pos x="wd2" y="hd2"/>
                </a:cxn>
              </a:cxnLst>
              <a:rect l="0" t="0" r="r" b="b"/>
              <a:pathLst>
                <a:path w="21600" h="21600" extrusionOk="0">
                  <a:moveTo>
                    <a:pt x="21600" y="19359"/>
                  </a:moveTo>
                  <a:lnTo>
                    <a:pt x="3141" y="21600"/>
                  </a:lnTo>
                  <a:lnTo>
                    <a:pt x="0" y="2241"/>
                  </a:lnTo>
                  <a:lnTo>
                    <a:pt x="18459" y="0"/>
                  </a:lnTo>
                  <a:cubicBezTo>
                    <a:pt x="18459" y="0"/>
                    <a:pt x="21600" y="19359"/>
                    <a:pt x="21600" y="19359"/>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4" name="Shape 28">
              <a:extLst>
                <a:ext uri="{FF2B5EF4-FFF2-40B4-BE49-F238E27FC236}">
                  <a16:creationId xmlns:a16="http://schemas.microsoft.com/office/drawing/2014/main" id="{03D7E496-BCDF-4CF4-9951-C48A56F66C81}"/>
                </a:ext>
              </a:extLst>
            </p:cNvPr>
            <p:cNvSpPr/>
            <p:nvPr/>
          </p:nvSpPr>
          <p:spPr>
            <a:xfrm>
              <a:off x="8697079" y="823557"/>
              <a:ext cx="635295" cy="398415"/>
            </a:xfrm>
            <a:custGeom>
              <a:avLst/>
              <a:gdLst/>
              <a:ahLst/>
              <a:cxnLst>
                <a:cxn ang="0">
                  <a:pos x="wd2" y="hd2"/>
                </a:cxn>
                <a:cxn ang="5400000">
                  <a:pos x="wd2" y="hd2"/>
                </a:cxn>
                <a:cxn ang="10800000">
                  <a:pos x="wd2" y="hd2"/>
                </a:cxn>
                <a:cxn ang="16200000">
                  <a:pos x="wd2" y="hd2"/>
                </a:cxn>
              </a:cxnLst>
              <a:rect l="0" t="0" r="r" b="b"/>
              <a:pathLst>
                <a:path w="21600" h="21600" extrusionOk="0">
                  <a:moveTo>
                    <a:pt x="9231" y="19360"/>
                  </a:moveTo>
                  <a:lnTo>
                    <a:pt x="4927" y="16639"/>
                  </a:lnTo>
                  <a:lnTo>
                    <a:pt x="378" y="21600"/>
                  </a:lnTo>
                  <a:lnTo>
                    <a:pt x="0" y="20782"/>
                  </a:lnTo>
                  <a:lnTo>
                    <a:pt x="4856" y="15486"/>
                  </a:lnTo>
                  <a:lnTo>
                    <a:pt x="8937" y="18066"/>
                  </a:lnTo>
                  <a:lnTo>
                    <a:pt x="12470" y="7962"/>
                  </a:lnTo>
                  <a:lnTo>
                    <a:pt x="16636" y="9302"/>
                  </a:lnTo>
                  <a:lnTo>
                    <a:pt x="20195" y="1799"/>
                  </a:lnTo>
                  <a:lnTo>
                    <a:pt x="21067" y="0"/>
                  </a:lnTo>
                  <a:lnTo>
                    <a:pt x="21600" y="587"/>
                  </a:lnTo>
                  <a:lnTo>
                    <a:pt x="20730" y="2382"/>
                  </a:lnTo>
                  <a:lnTo>
                    <a:pt x="16912" y="10432"/>
                  </a:lnTo>
                  <a:lnTo>
                    <a:pt x="12813" y="9114"/>
                  </a:lnTo>
                  <a:cubicBezTo>
                    <a:pt x="12813" y="9114"/>
                    <a:pt x="9231" y="19360"/>
                    <a:pt x="9231" y="1936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5" name="Shape 29">
              <a:extLst>
                <a:ext uri="{FF2B5EF4-FFF2-40B4-BE49-F238E27FC236}">
                  <a16:creationId xmlns:a16="http://schemas.microsoft.com/office/drawing/2014/main" id="{688E8CC2-5A6D-4995-BD47-9EE01D0BF6B3}"/>
                </a:ext>
              </a:extLst>
            </p:cNvPr>
            <p:cNvSpPr/>
            <p:nvPr/>
          </p:nvSpPr>
          <p:spPr>
            <a:xfrm>
              <a:off x="8716452" y="1243297"/>
              <a:ext cx="695461" cy="130690"/>
            </a:xfrm>
            <a:custGeom>
              <a:avLst/>
              <a:gdLst/>
              <a:ahLst/>
              <a:cxnLst>
                <a:cxn ang="0">
                  <a:pos x="wd2" y="hd2"/>
                </a:cxn>
                <a:cxn ang="5400000">
                  <a:pos x="wd2" y="hd2"/>
                </a:cxn>
                <a:cxn ang="10800000">
                  <a:pos x="wd2" y="hd2"/>
                </a:cxn>
                <a:cxn ang="16200000">
                  <a:pos x="wd2" y="hd2"/>
                </a:cxn>
              </a:cxnLst>
              <a:rect l="0" t="0" r="r" b="b"/>
              <a:pathLst>
                <a:path w="21600" h="21600" extrusionOk="0">
                  <a:moveTo>
                    <a:pt x="21316" y="21600"/>
                  </a:moveTo>
                  <a:lnTo>
                    <a:pt x="14229" y="3584"/>
                  </a:lnTo>
                  <a:lnTo>
                    <a:pt x="10701" y="15949"/>
                  </a:lnTo>
                  <a:lnTo>
                    <a:pt x="6272" y="4068"/>
                  </a:lnTo>
                  <a:lnTo>
                    <a:pt x="188" y="14948"/>
                  </a:lnTo>
                  <a:lnTo>
                    <a:pt x="0" y="12036"/>
                  </a:lnTo>
                  <a:lnTo>
                    <a:pt x="6335" y="706"/>
                  </a:lnTo>
                  <a:lnTo>
                    <a:pt x="10673" y="12340"/>
                  </a:lnTo>
                  <a:lnTo>
                    <a:pt x="14194" y="0"/>
                  </a:lnTo>
                  <a:lnTo>
                    <a:pt x="21600" y="18830"/>
                  </a:lnTo>
                  <a:cubicBezTo>
                    <a:pt x="21600" y="18830"/>
                    <a:pt x="21316" y="21600"/>
                    <a:pt x="21316" y="2160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6" name="Shape 30">
              <a:extLst>
                <a:ext uri="{FF2B5EF4-FFF2-40B4-BE49-F238E27FC236}">
                  <a16:creationId xmlns:a16="http://schemas.microsoft.com/office/drawing/2014/main" id="{6B5CBD90-FBB2-4499-ACDD-BD4E7514AF34}"/>
                </a:ext>
              </a:extLst>
            </p:cNvPr>
            <p:cNvSpPr/>
            <p:nvPr/>
          </p:nvSpPr>
          <p:spPr>
            <a:xfrm>
              <a:off x="7683245" y="694406"/>
              <a:ext cx="82432" cy="120709"/>
            </a:xfrm>
            <a:custGeom>
              <a:avLst/>
              <a:gdLst/>
              <a:ahLst/>
              <a:cxnLst>
                <a:cxn ang="0">
                  <a:pos x="wd2" y="hd2"/>
                </a:cxn>
                <a:cxn ang="5400000">
                  <a:pos x="wd2" y="hd2"/>
                </a:cxn>
                <a:cxn ang="10800000">
                  <a:pos x="wd2" y="hd2"/>
                </a:cxn>
                <a:cxn ang="16200000">
                  <a:pos x="wd2" y="hd2"/>
                </a:cxn>
              </a:cxnLst>
              <a:rect l="0" t="0" r="r" b="b"/>
              <a:pathLst>
                <a:path w="20136" h="20578" extrusionOk="0">
                  <a:moveTo>
                    <a:pt x="19565" y="15319"/>
                  </a:moveTo>
                  <a:cubicBezTo>
                    <a:pt x="20868" y="17094"/>
                    <a:pt x="19864" y="19269"/>
                    <a:pt x="17317" y="20181"/>
                  </a:cubicBezTo>
                  <a:lnTo>
                    <a:pt x="17317" y="20181"/>
                  </a:lnTo>
                  <a:cubicBezTo>
                    <a:pt x="14769" y="21089"/>
                    <a:pt x="11652" y="20385"/>
                    <a:pt x="10348" y="18608"/>
                  </a:cubicBezTo>
                  <a:lnTo>
                    <a:pt x="569" y="5259"/>
                  </a:lnTo>
                  <a:cubicBezTo>
                    <a:pt x="-732" y="3481"/>
                    <a:pt x="273" y="1305"/>
                    <a:pt x="2820" y="396"/>
                  </a:cubicBezTo>
                  <a:lnTo>
                    <a:pt x="2820" y="396"/>
                  </a:lnTo>
                  <a:cubicBezTo>
                    <a:pt x="5365" y="-511"/>
                    <a:pt x="8486" y="191"/>
                    <a:pt x="9785" y="1969"/>
                  </a:cubicBezTo>
                  <a:cubicBezTo>
                    <a:pt x="9785" y="1969"/>
                    <a:pt x="19565" y="15319"/>
                    <a:pt x="19565" y="15319"/>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9" name="Shape 31">
              <a:extLst>
                <a:ext uri="{FF2B5EF4-FFF2-40B4-BE49-F238E27FC236}">
                  <a16:creationId xmlns:a16="http://schemas.microsoft.com/office/drawing/2014/main" id="{8845AF27-D6BD-4E6D-8FDA-7D3DF0B06850}"/>
                </a:ext>
              </a:extLst>
            </p:cNvPr>
            <p:cNvSpPr/>
            <p:nvPr/>
          </p:nvSpPr>
          <p:spPr>
            <a:xfrm>
              <a:off x="8106214" y="1592005"/>
              <a:ext cx="131704" cy="168026"/>
            </a:xfrm>
            <a:custGeom>
              <a:avLst/>
              <a:gdLst/>
              <a:ahLst/>
              <a:cxnLst>
                <a:cxn ang="0">
                  <a:pos x="wd2" y="hd2"/>
                </a:cxn>
                <a:cxn ang="5400000">
                  <a:pos x="wd2" y="hd2"/>
                </a:cxn>
                <a:cxn ang="10800000">
                  <a:pos x="wd2" y="hd2"/>
                </a:cxn>
                <a:cxn ang="16200000">
                  <a:pos x="wd2" y="hd2"/>
                </a:cxn>
              </a:cxnLst>
              <a:rect l="0" t="0" r="r" b="b"/>
              <a:pathLst>
                <a:path w="21600" h="21600" extrusionOk="0">
                  <a:moveTo>
                    <a:pt x="0" y="8901"/>
                  </a:moveTo>
                  <a:lnTo>
                    <a:pt x="21600" y="21600"/>
                  </a:lnTo>
                  <a:lnTo>
                    <a:pt x="20857" y="0"/>
                  </a:lnTo>
                  <a:cubicBezTo>
                    <a:pt x="20857" y="0"/>
                    <a:pt x="0" y="8901"/>
                    <a:pt x="0" y="890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0" name="Shape 32">
              <a:extLst>
                <a:ext uri="{FF2B5EF4-FFF2-40B4-BE49-F238E27FC236}">
                  <a16:creationId xmlns:a16="http://schemas.microsoft.com/office/drawing/2014/main" id="{A9790A20-5785-4012-A58A-A52549D8A39C}"/>
                </a:ext>
              </a:extLst>
            </p:cNvPr>
            <p:cNvSpPr/>
            <p:nvPr/>
          </p:nvSpPr>
          <p:spPr>
            <a:xfrm>
              <a:off x="7683245" y="752524"/>
              <a:ext cx="550694" cy="909384"/>
            </a:xfrm>
            <a:custGeom>
              <a:avLst/>
              <a:gdLst/>
              <a:ahLst/>
              <a:cxnLst>
                <a:cxn ang="0">
                  <a:pos x="wd2" y="hd2"/>
                </a:cxn>
                <a:cxn ang="5400000">
                  <a:pos x="wd2" y="hd2"/>
                </a:cxn>
                <a:cxn ang="10800000">
                  <a:pos x="wd2" y="hd2"/>
                </a:cxn>
                <a:cxn ang="16200000">
                  <a:pos x="wd2" y="hd2"/>
                </a:cxn>
              </a:cxnLst>
              <a:rect l="0" t="0" r="r" b="b"/>
              <a:pathLst>
                <a:path w="21292" h="21413" extrusionOk="0">
                  <a:moveTo>
                    <a:pt x="21292" y="19863"/>
                  </a:moveTo>
                  <a:cubicBezTo>
                    <a:pt x="21273" y="19836"/>
                    <a:pt x="21255" y="19809"/>
                    <a:pt x="21232" y="19783"/>
                  </a:cubicBezTo>
                  <a:lnTo>
                    <a:pt x="5229" y="722"/>
                  </a:lnTo>
                  <a:cubicBezTo>
                    <a:pt x="4682" y="71"/>
                    <a:pt x="3373" y="-187"/>
                    <a:pt x="2305" y="146"/>
                  </a:cubicBezTo>
                  <a:lnTo>
                    <a:pt x="1184" y="495"/>
                  </a:lnTo>
                  <a:cubicBezTo>
                    <a:pt x="115" y="828"/>
                    <a:pt x="-308" y="1625"/>
                    <a:pt x="238" y="2276"/>
                  </a:cubicBezTo>
                  <a:lnTo>
                    <a:pt x="16243" y="21336"/>
                  </a:lnTo>
                  <a:cubicBezTo>
                    <a:pt x="16265" y="21363"/>
                    <a:pt x="16290" y="21388"/>
                    <a:pt x="16315" y="21413"/>
                  </a:cubicBezTo>
                  <a:cubicBezTo>
                    <a:pt x="16315" y="21413"/>
                    <a:pt x="21292" y="19863"/>
                    <a:pt x="21292" y="19863"/>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1" name="Shape 33">
              <a:extLst>
                <a:ext uri="{FF2B5EF4-FFF2-40B4-BE49-F238E27FC236}">
                  <a16:creationId xmlns:a16="http://schemas.microsoft.com/office/drawing/2014/main" id="{4694679C-E88B-4EA4-B347-0E0B931DB65C}"/>
                </a:ext>
              </a:extLst>
            </p:cNvPr>
            <p:cNvSpPr/>
            <p:nvPr/>
          </p:nvSpPr>
          <p:spPr>
            <a:xfrm>
              <a:off x="8209535" y="1714698"/>
              <a:ext cx="48648" cy="72225"/>
            </a:xfrm>
            <a:custGeom>
              <a:avLst/>
              <a:gdLst/>
              <a:ahLst/>
              <a:cxnLst>
                <a:cxn ang="0">
                  <a:pos x="wd2" y="hd2"/>
                </a:cxn>
                <a:cxn ang="5400000">
                  <a:pos x="wd2" y="hd2"/>
                </a:cxn>
                <a:cxn ang="10800000">
                  <a:pos x="wd2" y="hd2"/>
                </a:cxn>
                <a:cxn ang="16200000">
                  <a:pos x="wd2" y="hd2"/>
                </a:cxn>
              </a:cxnLst>
              <a:rect l="0" t="0" r="r" b="b"/>
              <a:pathLst>
                <a:path w="19445" h="19624" extrusionOk="0">
                  <a:moveTo>
                    <a:pt x="16285" y="7536"/>
                  </a:moveTo>
                  <a:cubicBezTo>
                    <a:pt x="20244" y="12801"/>
                    <a:pt x="20522" y="18093"/>
                    <a:pt x="16899" y="19353"/>
                  </a:cubicBezTo>
                  <a:cubicBezTo>
                    <a:pt x="13276" y="20613"/>
                    <a:pt x="7129" y="17363"/>
                    <a:pt x="3162" y="12094"/>
                  </a:cubicBezTo>
                  <a:cubicBezTo>
                    <a:pt x="-797" y="6824"/>
                    <a:pt x="-1078" y="1531"/>
                    <a:pt x="2545" y="271"/>
                  </a:cubicBezTo>
                  <a:cubicBezTo>
                    <a:pt x="6166" y="-987"/>
                    <a:pt x="12323" y="2261"/>
                    <a:pt x="16285" y="753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2" name="Shape 34">
              <a:extLst>
                <a:ext uri="{FF2B5EF4-FFF2-40B4-BE49-F238E27FC236}">
                  <a16:creationId xmlns:a16="http://schemas.microsoft.com/office/drawing/2014/main" id="{1D16AA4B-7E53-40E3-A4EA-5648667CA4CC}"/>
                </a:ext>
              </a:extLst>
            </p:cNvPr>
            <p:cNvSpPr/>
            <p:nvPr/>
          </p:nvSpPr>
          <p:spPr>
            <a:xfrm>
              <a:off x="7712304" y="820328"/>
              <a:ext cx="398914" cy="433935"/>
            </a:xfrm>
            <a:custGeom>
              <a:avLst/>
              <a:gdLst/>
              <a:ahLst/>
              <a:cxnLst>
                <a:cxn ang="0">
                  <a:pos x="wd2" y="hd2"/>
                </a:cxn>
                <a:cxn ang="5400000">
                  <a:pos x="wd2" y="hd2"/>
                </a:cxn>
                <a:cxn ang="10800000">
                  <a:pos x="wd2" y="hd2"/>
                </a:cxn>
                <a:cxn ang="16200000">
                  <a:pos x="wd2" y="hd2"/>
                </a:cxn>
              </a:cxnLst>
              <a:rect l="0" t="0" r="r" b="b"/>
              <a:pathLst>
                <a:path w="21600" h="21421" extrusionOk="0">
                  <a:moveTo>
                    <a:pt x="21600" y="21050"/>
                  </a:moveTo>
                  <a:cubicBezTo>
                    <a:pt x="20892" y="21486"/>
                    <a:pt x="20260" y="21460"/>
                    <a:pt x="19854" y="21362"/>
                  </a:cubicBezTo>
                  <a:cubicBezTo>
                    <a:pt x="18769" y="21099"/>
                    <a:pt x="18185" y="20064"/>
                    <a:pt x="18121" y="19947"/>
                  </a:cubicBezTo>
                  <a:cubicBezTo>
                    <a:pt x="18036" y="19774"/>
                    <a:pt x="10766" y="4952"/>
                    <a:pt x="9447" y="2600"/>
                  </a:cubicBezTo>
                  <a:cubicBezTo>
                    <a:pt x="8958" y="1728"/>
                    <a:pt x="8537" y="1525"/>
                    <a:pt x="8329" y="1482"/>
                  </a:cubicBezTo>
                  <a:cubicBezTo>
                    <a:pt x="8068" y="1428"/>
                    <a:pt x="7859" y="1569"/>
                    <a:pt x="7851" y="1575"/>
                  </a:cubicBezTo>
                  <a:lnTo>
                    <a:pt x="7712" y="1657"/>
                  </a:lnTo>
                  <a:lnTo>
                    <a:pt x="733" y="4911"/>
                  </a:lnTo>
                  <a:lnTo>
                    <a:pt x="0" y="3603"/>
                  </a:lnTo>
                  <a:lnTo>
                    <a:pt x="6919" y="378"/>
                  </a:lnTo>
                  <a:cubicBezTo>
                    <a:pt x="7156" y="225"/>
                    <a:pt x="7795" y="-114"/>
                    <a:pt x="8632" y="39"/>
                  </a:cubicBezTo>
                  <a:cubicBezTo>
                    <a:pt x="9511" y="201"/>
                    <a:pt x="10267" y="837"/>
                    <a:pt x="10881" y="1932"/>
                  </a:cubicBezTo>
                  <a:cubicBezTo>
                    <a:pt x="12219" y="4318"/>
                    <a:pt x="19279" y="18713"/>
                    <a:pt x="19579" y="19324"/>
                  </a:cubicBezTo>
                  <a:cubicBezTo>
                    <a:pt x="19665" y="19477"/>
                    <a:pt x="19969" y="19872"/>
                    <a:pt x="20271" y="19943"/>
                  </a:cubicBezTo>
                  <a:cubicBezTo>
                    <a:pt x="20320" y="19955"/>
                    <a:pt x="20451" y="19986"/>
                    <a:pt x="20698" y="19833"/>
                  </a:cubicBezTo>
                  <a:cubicBezTo>
                    <a:pt x="20698" y="19833"/>
                    <a:pt x="21600" y="21050"/>
                    <a:pt x="21600" y="21050"/>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3" name="Shape 35">
              <a:extLst>
                <a:ext uri="{FF2B5EF4-FFF2-40B4-BE49-F238E27FC236}">
                  <a16:creationId xmlns:a16="http://schemas.microsoft.com/office/drawing/2014/main" id="{7A20BF78-85A3-4C6E-8142-9FA6904AA499}"/>
                </a:ext>
              </a:extLst>
            </p:cNvPr>
            <p:cNvSpPr/>
            <p:nvPr/>
          </p:nvSpPr>
          <p:spPr>
            <a:xfrm>
              <a:off x="7696160" y="694406"/>
              <a:ext cx="561059" cy="1090406"/>
            </a:xfrm>
            <a:custGeom>
              <a:avLst/>
              <a:gdLst/>
              <a:ahLst/>
              <a:cxnLst>
                <a:cxn ang="0">
                  <a:pos x="wd2" y="hd2"/>
                </a:cxn>
                <a:cxn ang="5400000">
                  <a:pos x="wd2" y="hd2"/>
                </a:cxn>
                <a:cxn ang="10800000">
                  <a:pos x="wd2" y="hd2"/>
                </a:cxn>
                <a:cxn ang="16200000">
                  <a:pos x="wd2" y="hd2"/>
                </a:cxn>
              </a:cxnLst>
              <a:rect l="0" t="0" r="r" b="b"/>
              <a:pathLst>
                <a:path w="21506" h="21555" extrusionOk="0">
                  <a:moveTo>
                    <a:pt x="1984" y="1225"/>
                  </a:moveTo>
                  <a:lnTo>
                    <a:pt x="994" y="227"/>
                  </a:lnTo>
                  <a:cubicBezTo>
                    <a:pt x="806" y="38"/>
                    <a:pt x="379" y="-45"/>
                    <a:pt x="0" y="25"/>
                  </a:cubicBezTo>
                  <a:lnTo>
                    <a:pt x="21348" y="21555"/>
                  </a:lnTo>
                  <a:cubicBezTo>
                    <a:pt x="21600" y="21425"/>
                    <a:pt x="21549" y="21078"/>
                    <a:pt x="21205" y="20730"/>
                  </a:cubicBezTo>
                  <a:cubicBezTo>
                    <a:pt x="21062" y="20587"/>
                    <a:pt x="20891" y="20464"/>
                    <a:pt x="20713" y="20371"/>
                  </a:cubicBezTo>
                  <a:lnTo>
                    <a:pt x="20582" y="17833"/>
                  </a:lnTo>
                  <a:lnTo>
                    <a:pt x="20636" y="17819"/>
                  </a:lnTo>
                  <a:cubicBezTo>
                    <a:pt x="20617" y="17796"/>
                    <a:pt x="20599" y="17773"/>
                    <a:pt x="20577" y="17751"/>
                  </a:cubicBezTo>
                  <a:lnTo>
                    <a:pt x="4711" y="1749"/>
                  </a:lnTo>
                  <a:cubicBezTo>
                    <a:pt x="4199" y="1232"/>
                    <a:pt x="3009" y="1011"/>
                    <a:pt x="1984" y="1225"/>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4" name="Group 93">
            <a:extLst>
              <a:ext uri="{FF2B5EF4-FFF2-40B4-BE49-F238E27FC236}">
                <a16:creationId xmlns:a16="http://schemas.microsoft.com/office/drawing/2014/main" id="{0AF35C03-5822-4DD9-B2C8-1D28E6D73859}"/>
              </a:ext>
            </a:extLst>
          </p:cNvPr>
          <p:cNvGrpSpPr/>
          <p:nvPr/>
        </p:nvGrpSpPr>
        <p:grpSpPr>
          <a:xfrm>
            <a:off x="15317169" y="1608534"/>
            <a:ext cx="745149" cy="589156"/>
            <a:chOff x="16270214" y="6162283"/>
            <a:chExt cx="3207176" cy="2529724"/>
          </a:xfrm>
        </p:grpSpPr>
        <p:sp>
          <p:nvSpPr>
            <p:cNvPr id="95" name="Freeform 118">
              <a:extLst>
                <a:ext uri="{FF2B5EF4-FFF2-40B4-BE49-F238E27FC236}">
                  <a16:creationId xmlns:a16="http://schemas.microsoft.com/office/drawing/2014/main" id="{671D4AA5-EB8B-4AF1-93DF-5A15A66092A9}"/>
                </a:ext>
              </a:extLst>
            </p:cNvPr>
            <p:cNvSpPr/>
            <p:nvPr/>
          </p:nvSpPr>
          <p:spPr>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lang="fr-FR" sz="3000">
                <a:solidFill>
                  <a:srgbClr val="FFFFFF"/>
                </a:solidFill>
                <a:effectLst>
                  <a:outerShdw blurRad="38100" dist="12700" dir="5400000" rotWithShape="0">
                    <a:srgbClr val="000000">
                      <a:alpha val="50000"/>
                    </a:srgbClr>
                  </a:outerShdw>
                </a:effectLst>
                <a:latin typeface="Marianne" panose="020B0604020202020204"/>
              </a:endParaRPr>
            </a:p>
          </p:txBody>
        </p:sp>
        <p:grpSp>
          <p:nvGrpSpPr>
            <p:cNvPr id="96" name="Group 95">
              <a:extLst>
                <a:ext uri="{FF2B5EF4-FFF2-40B4-BE49-F238E27FC236}">
                  <a16:creationId xmlns:a16="http://schemas.microsoft.com/office/drawing/2014/main" id="{D83716ED-9ABE-4E60-80B2-1F862C5F5314}"/>
                </a:ext>
              </a:extLst>
            </p:cNvPr>
            <p:cNvGrpSpPr/>
            <p:nvPr/>
          </p:nvGrpSpPr>
          <p:grpSpPr>
            <a:xfrm>
              <a:off x="16348313" y="6693427"/>
              <a:ext cx="2929343" cy="786849"/>
              <a:chOff x="4612843" y="5316904"/>
              <a:chExt cx="2929343" cy="786849"/>
            </a:xfrm>
          </p:grpSpPr>
          <p:sp>
            <p:nvSpPr>
              <p:cNvPr id="161" name="Shape 6">
                <a:extLst>
                  <a:ext uri="{FF2B5EF4-FFF2-40B4-BE49-F238E27FC236}">
                    <a16:creationId xmlns:a16="http://schemas.microsoft.com/office/drawing/2014/main" id="{10913A53-A6D7-467D-8525-E1AAE8A024C4}"/>
                  </a:ext>
                </a:extLst>
              </p:cNvPr>
              <p:cNvSpPr/>
              <p:nvPr/>
            </p:nvSpPr>
            <p:spPr>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2" name="Shape 7">
                <a:extLst>
                  <a:ext uri="{FF2B5EF4-FFF2-40B4-BE49-F238E27FC236}">
                    <a16:creationId xmlns:a16="http://schemas.microsoft.com/office/drawing/2014/main" id="{B61DBBA8-36C0-45D6-BA2B-3815A60E0316}"/>
                  </a:ext>
                </a:extLst>
              </p:cNvPr>
              <p:cNvSpPr/>
              <p:nvPr/>
            </p:nvSpPr>
            <p:spPr>
              <a:xfrm rot="21084094">
                <a:off x="6034496"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3" name="Shape 8">
                <a:extLst>
                  <a:ext uri="{FF2B5EF4-FFF2-40B4-BE49-F238E27FC236}">
                    <a16:creationId xmlns:a16="http://schemas.microsoft.com/office/drawing/2014/main" id="{902797E7-9EB7-4A09-8DF1-C15787EDB85D}"/>
                  </a:ext>
                </a:extLst>
              </p:cNvPr>
              <p:cNvSpPr/>
              <p:nvPr/>
            </p:nvSpPr>
            <p:spPr>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4" name="Shape 9">
                <a:extLst>
                  <a:ext uri="{FF2B5EF4-FFF2-40B4-BE49-F238E27FC236}">
                    <a16:creationId xmlns:a16="http://schemas.microsoft.com/office/drawing/2014/main" id="{EED8DBAC-4766-4B47-8BB6-AAA81B0B2923}"/>
                  </a:ext>
                </a:extLst>
              </p:cNvPr>
              <p:cNvSpPr/>
              <p:nvPr/>
            </p:nvSpPr>
            <p:spPr>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7" name="Group 96">
              <a:extLst>
                <a:ext uri="{FF2B5EF4-FFF2-40B4-BE49-F238E27FC236}">
                  <a16:creationId xmlns:a16="http://schemas.microsoft.com/office/drawing/2014/main" id="{BF870252-B496-4991-8D3E-BAD65D4F7D71}"/>
                </a:ext>
              </a:extLst>
            </p:cNvPr>
            <p:cNvGrpSpPr/>
            <p:nvPr/>
          </p:nvGrpSpPr>
          <p:grpSpPr>
            <a:xfrm rot="973300">
              <a:off x="18126222" y="6384184"/>
              <a:ext cx="752103" cy="1060253"/>
              <a:chOff x="8069236" y="642892"/>
              <a:chExt cx="1998329" cy="2817084"/>
            </a:xfrm>
          </p:grpSpPr>
          <p:sp>
            <p:nvSpPr>
              <p:cNvPr id="148" name="Shape 22">
                <a:extLst>
                  <a:ext uri="{FF2B5EF4-FFF2-40B4-BE49-F238E27FC236}">
                    <a16:creationId xmlns:a16="http://schemas.microsoft.com/office/drawing/2014/main" id="{09045294-969F-4586-9B71-6B14E9BF2F45}"/>
                  </a:ext>
                </a:extLst>
              </p:cNvPr>
              <p:cNvSpPr/>
              <p:nvPr/>
            </p:nvSpPr>
            <p:spPr>
              <a:xfrm>
                <a:off x="8069236" y="642892"/>
                <a:ext cx="1998329" cy="2817084"/>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9" name="Shape 23">
                <a:extLst>
                  <a:ext uri="{FF2B5EF4-FFF2-40B4-BE49-F238E27FC236}">
                    <a16:creationId xmlns:a16="http://schemas.microsoft.com/office/drawing/2014/main" id="{E3FA7A06-1F9F-49CB-9611-7575FEFA4BD9}"/>
                  </a:ext>
                </a:extLst>
              </p:cNvPr>
              <p:cNvSpPr/>
              <p:nvPr/>
            </p:nvSpPr>
            <p:spPr>
              <a:xfrm>
                <a:off x="8193958" y="937653"/>
                <a:ext cx="1754183" cy="2264610"/>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0" name="Shape 24">
                <a:extLst>
                  <a:ext uri="{FF2B5EF4-FFF2-40B4-BE49-F238E27FC236}">
                    <a16:creationId xmlns:a16="http://schemas.microsoft.com/office/drawing/2014/main" id="{9B863880-D885-4B79-A1D5-DC21D64E366D}"/>
                  </a:ext>
                </a:extLst>
              </p:cNvPr>
              <p:cNvSpPr/>
              <p:nvPr/>
            </p:nvSpPr>
            <p:spPr>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1" name="Shape 25">
                <a:extLst>
                  <a:ext uri="{FF2B5EF4-FFF2-40B4-BE49-F238E27FC236}">
                    <a16:creationId xmlns:a16="http://schemas.microsoft.com/office/drawing/2014/main" id="{28E67953-3D85-4DA7-9261-8B03219F350E}"/>
                  </a:ext>
                </a:extLst>
              </p:cNvPr>
              <p:cNvSpPr/>
              <p:nvPr/>
            </p:nvSpPr>
            <p:spPr>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2" name="Shape 26">
                <a:extLst>
                  <a:ext uri="{FF2B5EF4-FFF2-40B4-BE49-F238E27FC236}">
                    <a16:creationId xmlns:a16="http://schemas.microsoft.com/office/drawing/2014/main" id="{C0DB8206-0ECC-44FA-B91E-63CDF1FE6048}"/>
                  </a:ext>
                </a:extLst>
              </p:cNvPr>
              <p:cNvSpPr/>
              <p:nvPr/>
            </p:nvSpPr>
            <p:spPr>
              <a:xfrm>
                <a:off x="8386721" y="1969563"/>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3" name="Shape 27">
                <a:extLst>
                  <a:ext uri="{FF2B5EF4-FFF2-40B4-BE49-F238E27FC236}">
                    <a16:creationId xmlns:a16="http://schemas.microsoft.com/office/drawing/2014/main" id="{DB0AD1AE-D1FF-44C1-A94A-3EB9AE49D9DA}"/>
                  </a:ext>
                </a:extLst>
              </p:cNvPr>
              <p:cNvSpPr/>
              <p:nvPr/>
            </p:nvSpPr>
            <p:spPr>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4" name="Shape 28">
                <a:extLst>
                  <a:ext uri="{FF2B5EF4-FFF2-40B4-BE49-F238E27FC236}">
                    <a16:creationId xmlns:a16="http://schemas.microsoft.com/office/drawing/2014/main" id="{1AC64509-2BE4-4B3F-B4EF-EA77B18151B6}"/>
                  </a:ext>
                </a:extLst>
              </p:cNvPr>
              <p:cNvSpPr/>
              <p:nvPr/>
            </p:nvSpPr>
            <p:spPr>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5" name="Shape 29">
                <a:extLst>
                  <a:ext uri="{FF2B5EF4-FFF2-40B4-BE49-F238E27FC236}">
                    <a16:creationId xmlns:a16="http://schemas.microsoft.com/office/drawing/2014/main" id="{97DBD308-8FA9-418E-8680-0D5ADF1AF4E4}"/>
                  </a:ext>
                </a:extLst>
              </p:cNvPr>
              <p:cNvSpPr/>
              <p:nvPr/>
            </p:nvSpPr>
            <p:spPr>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6" name="Shape 30">
                <a:extLst>
                  <a:ext uri="{FF2B5EF4-FFF2-40B4-BE49-F238E27FC236}">
                    <a16:creationId xmlns:a16="http://schemas.microsoft.com/office/drawing/2014/main" id="{80BD5430-6CE4-4A72-A2A1-CC7B26E43B47}"/>
                  </a:ext>
                </a:extLst>
              </p:cNvPr>
              <p:cNvSpPr/>
              <p:nvPr/>
            </p:nvSpPr>
            <p:spPr>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7" name="Shape 31">
                <a:extLst>
                  <a:ext uri="{FF2B5EF4-FFF2-40B4-BE49-F238E27FC236}">
                    <a16:creationId xmlns:a16="http://schemas.microsoft.com/office/drawing/2014/main" id="{6F886D10-C8FD-4C70-BE6A-270064CE79F3}"/>
                  </a:ext>
                </a:extLst>
              </p:cNvPr>
              <p:cNvSpPr/>
              <p:nvPr/>
            </p:nvSpPr>
            <p:spPr>
              <a:xfrm>
                <a:off x="8386721"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8" name="Shape 32">
                <a:extLst>
                  <a:ext uri="{FF2B5EF4-FFF2-40B4-BE49-F238E27FC236}">
                    <a16:creationId xmlns:a16="http://schemas.microsoft.com/office/drawing/2014/main" id="{83E5CED3-7A9E-4A6A-B1E2-C38832742A60}"/>
                  </a:ext>
                </a:extLst>
              </p:cNvPr>
              <p:cNvSpPr/>
              <p:nvPr/>
            </p:nvSpPr>
            <p:spPr>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9" name="Shape 33">
                <a:extLst>
                  <a:ext uri="{FF2B5EF4-FFF2-40B4-BE49-F238E27FC236}">
                    <a16:creationId xmlns:a16="http://schemas.microsoft.com/office/drawing/2014/main" id="{7AB7C364-7F53-43D8-B8FA-67D8F94ABAF3}"/>
                  </a:ext>
                </a:extLst>
              </p:cNvPr>
              <p:cNvSpPr/>
              <p:nvPr/>
            </p:nvSpPr>
            <p:spPr>
              <a:xfrm>
                <a:off x="9157842"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8" name="Group 97">
              <a:extLst>
                <a:ext uri="{FF2B5EF4-FFF2-40B4-BE49-F238E27FC236}">
                  <a16:creationId xmlns:a16="http://schemas.microsoft.com/office/drawing/2014/main" id="{12D200B7-7148-4709-B032-9F56F782C259}"/>
                </a:ext>
              </a:extLst>
            </p:cNvPr>
            <p:cNvGrpSpPr/>
            <p:nvPr/>
          </p:nvGrpSpPr>
          <p:grpSpPr>
            <a:xfrm rot="733196">
              <a:off x="17436324" y="6162283"/>
              <a:ext cx="841256" cy="952478"/>
              <a:chOff x="2197689" y="5658698"/>
              <a:chExt cx="654706" cy="741278"/>
            </a:xfrm>
          </p:grpSpPr>
          <p:sp>
            <p:nvSpPr>
              <p:cNvPr id="142" name="Shape 15">
                <a:extLst>
                  <a:ext uri="{FF2B5EF4-FFF2-40B4-BE49-F238E27FC236}">
                    <a16:creationId xmlns:a16="http://schemas.microsoft.com/office/drawing/2014/main" id="{E87682A3-7E8D-48B6-8AF2-EEB853F045DB}"/>
                  </a:ext>
                </a:extLst>
              </p:cNvPr>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3" name="Shape 29">
                <a:extLst>
                  <a:ext uri="{FF2B5EF4-FFF2-40B4-BE49-F238E27FC236}">
                    <a16:creationId xmlns:a16="http://schemas.microsoft.com/office/drawing/2014/main" id="{DDE3FA4F-A66A-4E1C-89C9-CA3C9A54FCA4}"/>
                  </a:ext>
                </a:extLst>
              </p:cNvPr>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4" name="Shape 31">
                <a:extLst>
                  <a:ext uri="{FF2B5EF4-FFF2-40B4-BE49-F238E27FC236}">
                    <a16:creationId xmlns:a16="http://schemas.microsoft.com/office/drawing/2014/main" id="{A306B45E-FF2A-41A4-BC15-61BF6C4113C6}"/>
                  </a:ext>
                </a:extLst>
              </p:cNvPr>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5" name="Freeform 58">
                <a:extLst>
                  <a:ext uri="{FF2B5EF4-FFF2-40B4-BE49-F238E27FC236}">
                    <a16:creationId xmlns:a16="http://schemas.microsoft.com/office/drawing/2014/main" id="{1B733343-13E8-476C-BB91-9B4F4D3736F7}"/>
                  </a:ext>
                </a:extLst>
              </p:cNvPr>
              <p:cNvSpPr/>
              <p:nvPr/>
            </p:nvSpPr>
            <p:spPr>
              <a:xfrm>
                <a:off x="2232987" y="5696358"/>
                <a:ext cx="531536" cy="671942"/>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6" name="Shape 46">
                <a:extLst>
                  <a:ext uri="{FF2B5EF4-FFF2-40B4-BE49-F238E27FC236}">
                    <a16:creationId xmlns:a16="http://schemas.microsoft.com/office/drawing/2014/main" id="{0F6D7F33-F3B5-4476-9174-2837B9B7EA66}"/>
                  </a:ext>
                </a:extLst>
              </p:cNvPr>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7" name="Freeform 60">
                <a:extLst>
                  <a:ext uri="{FF2B5EF4-FFF2-40B4-BE49-F238E27FC236}">
                    <a16:creationId xmlns:a16="http://schemas.microsoft.com/office/drawing/2014/main" id="{C8ABB1CE-4724-4F02-9576-69A24A0215F8}"/>
                  </a:ext>
                </a:extLst>
              </p:cNvPr>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9" name="Group 98">
              <a:extLst>
                <a:ext uri="{FF2B5EF4-FFF2-40B4-BE49-F238E27FC236}">
                  <a16:creationId xmlns:a16="http://schemas.microsoft.com/office/drawing/2014/main" id="{A219F993-0E64-4CA0-A3A3-96F06998E4A2}"/>
                </a:ext>
              </a:extLst>
            </p:cNvPr>
            <p:cNvGrpSpPr/>
            <p:nvPr/>
          </p:nvGrpSpPr>
          <p:grpSpPr>
            <a:xfrm>
              <a:off x="16696952" y="6516212"/>
              <a:ext cx="1008113" cy="823389"/>
              <a:chOff x="1429850" y="3766265"/>
              <a:chExt cx="968316" cy="790885"/>
            </a:xfrm>
          </p:grpSpPr>
          <p:sp>
            <p:nvSpPr>
              <p:cNvPr id="138" name="Shape 14">
                <a:extLst>
                  <a:ext uri="{FF2B5EF4-FFF2-40B4-BE49-F238E27FC236}">
                    <a16:creationId xmlns:a16="http://schemas.microsoft.com/office/drawing/2014/main" id="{DB9945E6-E350-4BFD-94EF-9140E888E866}"/>
                  </a:ext>
                </a:extLst>
              </p:cNvPr>
              <p:cNvSpPr/>
              <p:nvPr/>
            </p:nvSpPr>
            <p:spPr>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9" name="Shape 15">
                <a:extLst>
                  <a:ext uri="{FF2B5EF4-FFF2-40B4-BE49-F238E27FC236}">
                    <a16:creationId xmlns:a16="http://schemas.microsoft.com/office/drawing/2014/main" id="{101D69E7-1CCF-4921-9C69-A357C70EAE84}"/>
                  </a:ext>
                </a:extLst>
              </p:cNvPr>
              <p:cNvSpPr/>
              <p:nvPr/>
            </p:nvSpPr>
            <p:spPr>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0" name="Shape 16">
                <a:extLst>
                  <a:ext uri="{FF2B5EF4-FFF2-40B4-BE49-F238E27FC236}">
                    <a16:creationId xmlns:a16="http://schemas.microsoft.com/office/drawing/2014/main" id="{65DB29B8-6AC4-461C-8FCA-2A34314585DB}"/>
                  </a:ext>
                </a:extLst>
              </p:cNvPr>
              <p:cNvSpPr/>
              <p:nvPr/>
            </p:nvSpPr>
            <p:spPr>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1" name="Shape 17">
                <a:extLst>
                  <a:ext uri="{FF2B5EF4-FFF2-40B4-BE49-F238E27FC236}">
                    <a16:creationId xmlns:a16="http://schemas.microsoft.com/office/drawing/2014/main" id="{78EE697E-6B19-4B43-94F2-5029FB2F1312}"/>
                  </a:ext>
                </a:extLst>
              </p:cNvPr>
              <p:cNvSpPr/>
              <p:nvPr/>
            </p:nvSpPr>
            <p:spPr>
              <a:xfrm>
                <a:off x="1476616" y="3822875"/>
                <a:ext cx="921550" cy="734275"/>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0" name="Group 99">
              <a:extLst>
                <a:ext uri="{FF2B5EF4-FFF2-40B4-BE49-F238E27FC236}">
                  <a16:creationId xmlns:a16="http://schemas.microsoft.com/office/drawing/2014/main" id="{AD9206E5-3B8E-4629-A865-C7BD17331F83}"/>
                </a:ext>
              </a:extLst>
            </p:cNvPr>
            <p:cNvGrpSpPr/>
            <p:nvPr/>
          </p:nvGrpSpPr>
          <p:grpSpPr>
            <a:xfrm>
              <a:off x="17129000" y="6660232"/>
              <a:ext cx="778879" cy="1036742"/>
              <a:chOff x="11021529" y="1378127"/>
              <a:chExt cx="1390506" cy="1850862"/>
            </a:xfrm>
          </p:grpSpPr>
          <p:grpSp>
            <p:nvGrpSpPr>
              <p:cNvPr id="127" name="Group 126">
                <a:extLst>
                  <a:ext uri="{FF2B5EF4-FFF2-40B4-BE49-F238E27FC236}">
                    <a16:creationId xmlns:a16="http://schemas.microsoft.com/office/drawing/2014/main" id="{F5EE8EAC-F33D-473A-9980-0C4EACB80D60}"/>
                  </a:ext>
                </a:extLst>
              </p:cNvPr>
              <p:cNvGrpSpPr/>
              <p:nvPr/>
            </p:nvGrpSpPr>
            <p:grpSpPr>
              <a:xfrm rot="20882609">
                <a:off x="11021529" y="1378127"/>
                <a:ext cx="1390506" cy="1389302"/>
                <a:chOff x="1604726" y="1704855"/>
                <a:chExt cx="1860852" cy="1859240"/>
              </a:xfrm>
            </p:grpSpPr>
            <p:sp>
              <p:nvSpPr>
                <p:cNvPr id="132" name="Shape 6">
                  <a:extLst>
                    <a:ext uri="{FF2B5EF4-FFF2-40B4-BE49-F238E27FC236}">
                      <a16:creationId xmlns:a16="http://schemas.microsoft.com/office/drawing/2014/main" id="{D821C50E-3F30-4391-8961-015510117B4A}"/>
                    </a:ext>
                  </a:extLst>
                </p:cNvPr>
                <p:cNvSpPr/>
                <p:nvPr/>
              </p:nvSpPr>
              <p:spPr>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3" name="Shape 7">
                  <a:extLst>
                    <a:ext uri="{FF2B5EF4-FFF2-40B4-BE49-F238E27FC236}">
                      <a16:creationId xmlns:a16="http://schemas.microsoft.com/office/drawing/2014/main" id="{746BAD92-2604-4E56-A2EB-FD4757F3ED56}"/>
                    </a:ext>
                  </a:extLst>
                </p:cNvPr>
                <p:cNvSpPr/>
                <p:nvPr/>
              </p:nvSpPr>
              <p:spPr>
                <a:xfrm>
                  <a:off x="1828262" y="1704907"/>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4" name="Shape 8">
                  <a:extLst>
                    <a:ext uri="{FF2B5EF4-FFF2-40B4-BE49-F238E27FC236}">
                      <a16:creationId xmlns:a16="http://schemas.microsoft.com/office/drawing/2014/main" id="{6DFB7A03-D695-4A8B-879F-4EF85108CED2}"/>
                    </a:ext>
                  </a:extLst>
                </p:cNvPr>
                <p:cNvSpPr/>
                <p:nvPr/>
              </p:nvSpPr>
              <p:spPr>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5" name="Shape 9">
                  <a:extLst>
                    <a:ext uri="{FF2B5EF4-FFF2-40B4-BE49-F238E27FC236}">
                      <a16:creationId xmlns:a16="http://schemas.microsoft.com/office/drawing/2014/main" id="{8631B0C1-3663-41E5-BF9F-3F495F95FC11}"/>
                    </a:ext>
                  </a:extLst>
                </p:cNvPr>
                <p:cNvSpPr/>
                <p:nvPr/>
              </p:nvSpPr>
              <p:spPr>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6" name="Shape 10">
                  <a:extLst>
                    <a:ext uri="{FF2B5EF4-FFF2-40B4-BE49-F238E27FC236}">
                      <a16:creationId xmlns:a16="http://schemas.microsoft.com/office/drawing/2014/main" id="{AFA6F5DC-D196-41CC-8E5F-809E25B98998}"/>
                    </a:ext>
                  </a:extLst>
                </p:cNvPr>
                <p:cNvSpPr/>
                <p:nvPr/>
              </p:nvSpPr>
              <p:spPr>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7" name="Shape 11">
                  <a:extLst>
                    <a:ext uri="{FF2B5EF4-FFF2-40B4-BE49-F238E27FC236}">
                      <a16:creationId xmlns:a16="http://schemas.microsoft.com/office/drawing/2014/main" id="{C1CD0E8C-7745-4F92-8944-ADC577B1B281}"/>
                    </a:ext>
                  </a:extLst>
                </p:cNvPr>
                <p:cNvSpPr/>
                <p:nvPr/>
              </p:nvSpPr>
              <p:spPr>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8" name="Group 127">
                <a:extLst>
                  <a:ext uri="{FF2B5EF4-FFF2-40B4-BE49-F238E27FC236}">
                    <a16:creationId xmlns:a16="http://schemas.microsoft.com/office/drawing/2014/main" id="{4225F33A-0B44-453D-B9E2-573D38B870EB}"/>
                  </a:ext>
                </a:extLst>
              </p:cNvPr>
              <p:cNvGrpSpPr/>
              <p:nvPr/>
            </p:nvGrpSpPr>
            <p:grpSpPr>
              <a:xfrm>
                <a:off x="11469672" y="2318555"/>
                <a:ext cx="910434" cy="910434"/>
                <a:chOff x="4494173" y="4246574"/>
                <a:chExt cx="1353845" cy="1353845"/>
              </a:xfrm>
            </p:grpSpPr>
            <p:sp>
              <p:nvSpPr>
                <p:cNvPr id="129" name="Shape 13">
                  <a:extLst>
                    <a:ext uri="{FF2B5EF4-FFF2-40B4-BE49-F238E27FC236}">
                      <a16:creationId xmlns:a16="http://schemas.microsoft.com/office/drawing/2014/main" id="{8FB01763-F85F-4C87-8E0F-E0B9CC19D661}"/>
                    </a:ext>
                  </a:extLst>
                </p:cNvPr>
                <p:cNvSpPr/>
                <p:nvPr/>
              </p:nvSpPr>
              <p:spPr>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a:gradFill>
                <a:ln w="3810">
                  <a:solidFill>
                    <a:srgbClr val="FFFFFF">
                      <a:lumMod val="7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0" name="Shape 14">
                  <a:extLst>
                    <a:ext uri="{FF2B5EF4-FFF2-40B4-BE49-F238E27FC236}">
                      <a16:creationId xmlns:a16="http://schemas.microsoft.com/office/drawing/2014/main" id="{2DBC14DE-9FB5-48CA-AA4F-2F23A1DDBA59}"/>
                    </a:ext>
                  </a:extLst>
                </p:cNvPr>
                <p:cNvSpPr/>
                <p:nvPr/>
              </p:nvSpPr>
              <p:spPr>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1" name="Shape 15">
                  <a:extLst>
                    <a:ext uri="{FF2B5EF4-FFF2-40B4-BE49-F238E27FC236}">
                      <a16:creationId xmlns:a16="http://schemas.microsoft.com/office/drawing/2014/main" id="{611BFF74-7866-4FD2-A79C-D51A12DF390C}"/>
                    </a:ext>
                  </a:extLst>
                </p:cNvPr>
                <p:cNvSpPr/>
                <p:nvPr/>
              </p:nvSpPr>
              <p:spPr>
                <a:xfrm>
                  <a:off x="4861633" y="4610859"/>
                  <a:ext cx="629139"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109" name="Group 108">
              <a:extLst>
                <a:ext uri="{FF2B5EF4-FFF2-40B4-BE49-F238E27FC236}">
                  <a16:creationId xmlns:a16="http://schemas.microsoft.com/office/drawing/2014/main" id="{C34E2D86-4444-418A-B429-66299EB7EACB}"/>
                </a:ext>
              </a:extLst>
            </p:cNvPr>
            <p:cNvGrpSpPr/>
            <p:nvPr/>
          </p:nvGrpSpPr>
          <p:grpSpPr>
            <a:xfrm>
              <a:off x="17561048" y="6660231"/>
              <a:ext cx="1223082" cy="1008111"/>
              <a:chOff x="1524000" y="3086100"/>
              <a:chExt cx="4739709" cy="3906659"/>
            </a:xfrm>
          </p:grpSpPr>
          <p:sp>
            <p:nvSpPr>
              <p:cNvPr id="115" name="Shape 6">
                <a:extLst>
                  <a:ext uri="{FF2B5EF4-FFF2-40B4-BE49-F238E27FC236}">
                    <a16:creationId xmlns:a16="http://schemas.microsoft.com/office/drawing/2014/main" id="{C499AEE8-AAB0-46F8-B3B0-9766B14C5BBA}"/>
                  </a:ext>
                </a:extLst>
              </p:cNvPr>
              <p:cNvSpPr/>
              <p:nvPr/>
            </p:nvSpPr>
            <p:spPr>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6" name="Shape 7">
                <a:extLst>
                  <a:ext uri="{FF2B5EF4-FFF2-40B4-BE49-F238E27FC236}">
                    <a16:creationId xmlns:a16="http://schemas.microsoft.com/office/drawing/2014/main" id="{0572A2B3-2151-4120-8CB2-DE77C6BB9D95}"/>
                  </a:ext>
                </a:extLst>
              </p:cNvPr>
              <p:cNvSpPr/>
              <p:nvPr/>
            </p:nvSpPr>
            <p:spPr>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7" name="Freeform 34">
                <a:extLst>
                  <a:ext uri="{FF2B5EF4-FFF2-40B4-BE49-F238E27FC236}">
                    <a16:creationId xmlns:a16="http://schemas.microsoft.com/office/drawing/2014/main" id="{34704317-37DF-44BB-8793-8B157CF76A56}"/>
                  </a:ext>
                </a:extLst>
              </p:cNvPr>
              <p:cNvSpPr/>
              <p:nvPr/>
            </p:nvSpPr>
            <p:spPr>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8" name="Shape 23">
                <a:extLst>
                  <a:ext uri="{FF2B5EF4-FFF2-40B4-BE49-F238E27FC236}">
                    <a16:creationId xmlns:a16="http://schemas.microsoft.com/office/drawing/2014/main" id="{3872648D-501C-49BC-9056-97EB098D5598}"/>
                  </a:ext>
                </a:extLst>
              </p:cNvPr>
              <p:cNvSpPr/>
              <p:nvPr/>
            </p:nvSpPr>
            <p:spPr>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9" name="Shape 24">
                <a:extLst>
                  <a:ext uri="{FF2B5EF4-FFF2-40B4-BE49-F238E27FC236}">
                    <a16:creationId xmlns:a16="http://schemas.microsoft.com/office/drawing/2014/main" id="{F9A119C3-8E47-43AA-B52B-A4C3CB0B898F}"/>
                  </a:ext>
                </a:extLst>
              </p:cNvPr>
              <p:cNvSpPr/>
              <p:nvPr/>
            </p:nvSpPr>
            <p:spPr>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0" name="Shape 25">
                <a:extLst>
                  <a:ext uri="{FF2B5EF4-FFF2-40B4-BE49-F238E27FC236}">
                    <a16:creationId xmlns:a16="http://schemas.microsoft.com/office/drawing/2014/main" id="{FED52469-3B69-4EEE-AA5C-44400134DC65}"/>
                  </a:ext>
                </a:extLst>
              </p:cNvPr>
              <p:cNvSpPr/>
              <p:nvPr/>
            </p:nvSpPr>
            <p:spPr>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1" name="Shape 26">
                <a:extLst>
                  <a:ext uri="{FF2B5EF4-FFF2-40B4-BE49-F238E27FC236}">
                    <a16:creationId xmlns:a16="http://schemas.microsoft.com/office/drawing/2014/main" id="{5B78F42B-8665-4E83-8ED8-25FB891C33B7}"/>
                  </a:ext>
                </a:extLst>
              </p:cNvPr>
              <p:cNvSpPr/>
              <p:nvPr/>
            </p:nvSpPr>
            <p:spPr>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2" name="Shape 27">
                <a:extLst>
                  <a:ext uri="{FF2B5EF4-FFF2-40B4-BE49-F238E27FC236}">
                    <a16:creationId xmlns:a16="http://schemas.microsoft.com/office/drawing/2014/main" id="{D695E386-94AD-4F16-81D5-109E0EA10E4F}"/>
                  </a:ext>
                </a:extLst>
              </p:cNvPr>
              <p:cNvSpPr/>
              <p:nvPr/>
            </p:nvSpPr>
            <p:spPr>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3" name="Shape 28">
                <a:extLst>
                  <a:ext uri="{FF2B5EF4-FFF2-40B4-BE49-F238E27FC236}">
                    <a16:creationId xmlns:a16="http://schemas.microsoft.com/office/drawing/2014/main" id="{D0852837-D5EF-40EA-ACEF-6BB18D7B02C0}"/>
                  </a:ext>
                </a:extLst>
              </p:cNvPr>
              <p:cNvSpPr/>
              <p:nvPr/>
            </p:nvSpPr>
            <p:spPr>
              <a:xfrm>
                <a:off x="3454400" y="3428999"/>
                <a:ext cx="599954" cy="3553806"/>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4" name="Shape 29">
                <a:extLst>
                  <a:ext uri="{FF2B5EF4-FFF2-40B4-BE49-F238E27FC236}">
                    <a16:creationId xmlns:a16="http://schemas.microsoft.com/office/drawing/2014/main" id="{89AB488C-3EF4-4B96-BC7B-A80A826AC3FD}"/>
                  </a:ext>
                </a:extLst>
              </p:cNvPr>
              <p:cNvSpPr/>
              <p:nvPr/>
            </p:nvSpPr>
            <p:spPr>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5" name="Shape 30">
                <a:extLst>
                  <a:ext uri="{FF2B5EF4-FFF2-40B4-BE49-F238E27FC236}">
                    <a16:creationId xmlns:a16="http://schemas.microsoft.com/office/drawing/2014/main" id="{FD32DA82-B45B-4EED-806E-8179FDA7CD5D}"/>
                  </a:ext>
                </a:extLst>
              </p:cNvPr>
              <p:cNvSpPr/>
              <p:nvPr/>
            </p:nvSpPr>
            <p:spPr>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6" name="Shape 31">
                <a:extLst>
                  <a:ext uri="{FF2B5EF4-FFF2-40B4-BE49-F238E27FC236}">
                    <a16:creationId xmlns:a16="http://schemas.microsoft.com/office/drawing/2014/main" id="{F93F64DA-FE2B-4AAC-8666-D41FCC12CC5C}"/>
                  </a:ext>
                </a:extLst>
              </p:cNvPr>
              <p:cNvSpPr/>
              <p:nvPr/>
            </p:nvSpPr>
            <p:spPr>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10" name="Group 109">
              <a:extLst>
                <a:ext uri="{FF2B5EF4-FFF2-40B4-BE49-F238E27FC236}">
                  <a16:creationId xmlns:a16="http://schemas.microsoft.com/office/drawing/2014/main" id="{006D3463-7A78-496F-8A3B-EF40C0EDEF8A}"/>
                </a:ext>
              </a:extLst>
            </p:cNvPr>
            <p:cNvGrpSpPr/>
            <p:nvPr/>
          </p:nvGrpSpPr>
          <p:grpSpPr>
            <a:xfrm>
              <a:off x="16270214" y="7021296"/>
              <a:ext cx="3120906" cy="1670711"/>
              <a:chOff x="4534744" y="5644773"/>
              <a:chExt cx="3120906" cy="1670711"/>
            </a:xfrm>
          </p:grpSpPr>
          <p:sp>
            <p:nvSpPr>
              <p:cNvPr id="111" name="Shape 10">
                <a:extLst>
                  <a:ext uri="{FF2B5EF4-FFF2-40B4-BE49-F238E27FC236}">
                    <a16:creationId xmlns:a16="http://schemas.microsoft.com/office/drawing/2014/main" id="{56F60795-B012-40E7-B736-1EE6F8CE356C}"/>
                  </a:ext>
                </a:extLst>
              </p:cNvPr>
              <p:cNvSpPr/>
              <p:nvPr/>
            </p:nvSpPr>
            <p:spPr>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945D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2" name="Shape 11">
                <a:extLst>
                  <a:ext uri="{FF2B5EF4-FFF2-40B4-BE49-F238E27FC236}">
                    <a16:creationId xmlns:a16="http://schemas.microsoft.com/office/drawing/2014/main" id="{05027604-6AA8-440C-AB9F-F498832FFCF4}"/>
                  </a:ext>
                </a:extLst>
              </p:cNvPr>
              <p:cNvSpPr/>
              <p:nvPr/>
            </p:nvSpPr>
            <p:spPr>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3" name="Shape 12">
                <a:extLst>
                  <a:ext uri="{FF2B5EF4-FFF2-40B4-BE49-F238E27FC236}">
                    <a16:creationId xmlns:a16="http://schemas.microsoft.com/office/drawing/2014/main" id="{959EC185-6DA9-423B-91E6-1BEBCC4EA093}"/>
                  </a:ext>
                </a:extLst>
              </p:cNvPr>
              <p:cNvSpPr/>
              <p:nvPr/>
            </p:nvSpPr>
            <p:spPr>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4" name="Shape 13">
                <a:extLst>
                  <a:ext uri="{FF2B5EF4-FFF2-40B4-BE49-F238E27FC236}">
                    <a16:creationId xmlns:a16="http://schemas.microsoft.com/office/drawing/2014/main" id="{0FB4DDCF-6AE5-4124-967B-2D873E2CCEBA}"/>
                  </a:ext>
                </a:extLst>
              </p:cNvPr>
              <p:cNvSpPr/>
              <p:nvPr/>
            </p:nvSpPr>
            <p:spPr>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1" name="Group 220">
            <a:extLst>
              <a:ext uri="{FF2B5EF4-FFF2-40B4-BE49-F238E27FC236}">
                <a16:creationId xmlns:a16="http://schemas.microsoft.com/office/drawing/2014/main" id="{95EBB004-84C4-4A46-91B3-4C0F061CAF5A}"/>
              </a:ext>
            </a:extLst>
          </p:cNvPr>
          <p:cNvGrpSpPr/>
          <p:nvPr/>
        </p:nvGrpSpPr>
        <p:grpSpPr>
          <a:xfrm>
            <a:off x="9715484" y="5412317"/>
            <a:ext cx="670716" cy="648070"/>
            <a:chOff x="1517905" y="1984833"/>
            <a:chExt cx="1180568" cy="1140708"/>
          </a:xfrm>
        </p:grpSpPr>
        <p:grpSp>
          <p:nvGrpSpPr>
            <p:cNvPr id="222" name="Group 221">
              <a:extLst>
                <a:ext uri="{FF2B5EF4-FFF2-40B4-BE49-F238E27FC236}">
                  <a16:creationId xmlns:a16="http://schemas.microsoft.com/office/drawing/2014/main" id="{045F65E7-8D88-4104-B56A-F741CD013BB3}"/>
                </a:ext>
              </a:extLst>
            </p:cNvPr>
            <p:cNvGrpSpPr/>
            <p:nvPr/>
          </p:nvGrpSpPr>
          <p:grpSpPr>
            <a:xfrm>
              <a:off x="1799052" y="2528082"/>
              <a:ext cx="899421" cy="597459"/>
              <a:chOff x="6919266" y="2220698"/>
              <a:chExt cx="3741177" cy="2485162"/>
            </a:xfrm>
          </p:grpSpPr>
          <p:grpSp>
            <p:nvGrpSpPr>
              <p:cNvPr id="228" name="Group 227">
                <a:extLst>
                  <a:ext uri="{FF2B5EF4-FFF2-40B4-BE49-F238E27FC236}">
                    <a16:creationId xmlns:a16="http://schemas.microsoft.com/office/drawing/2014/main" id="{872A2CAB-7763-4B79-B4E4-6A1811F34DA0}"/>
                  </a:ext>
                </a:extLst>
              </p:cNvPr>
              <p:cNvGrpSpPr/>
              <p:nvPr/>
            </p:nvGrpSpPr>
            <p:grpSpPr>
              <a:xfrm>
                <a:off x="6919266" y="3086797"/>
                <a:ext cx="3124130" cy="1619063"/>
                <a:chOff x="6913980" y="3201803"/>
                <a:chExt cx="3124130" cy="1619063"/>
              </a:xfrm>
            </p:grpSpPr>
            <p:sp>
              <p:nvSpPr>
                <p:cNvPr id="239" name="Shape 12">
                  <a:extLst>
                    <a:ext uri="{FF2B5EF4-FFF2-40B4-BE49-F238E27FC236}">
                      <a16:creationId xmlns:a16="http://schemas.microsoft.com/office/drawing/2014/main" id="{881C8D52-C239-4511-A05B-558DF1D616CA}"/>
                    </a:ext>
                  </a:extLst>
                </p:cNvPr>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0" name="Shape 13">
                  <a:extLst>
                    <a:ext uri="{FF2B5EF4-FFF2-40B4-BE49-F238E27FC236}">
                      <a16:creationId xmlns:a16="http://schemas.microsoft.com/office/drawing/2014/main" id="{D14159A1-54B2-4256-9BF9-2F4AF0C81F24}"/>
                    </a:ext>
                  </a:extLst>
                </p:cNvPr>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1" name="Shape 14">
                  <a:extLst>
                    <a:ext uri="{FF2B5EF4-FFF2-40B4-BE49-F238E27FC236}">
                      <a16:creationId xmlns:a16="http://schemas.microsoft.com/office/drawing/2014/main" id="{2F812701-04C1-4D74-994E-92F9A6BAA4BD}"/>
                    </a:ext>
                  </a:extLst>
                </p:cNvPr>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2" name="Shape 15">
                  <a:extLst>
                    <a:ext uri="{FF2B5EF4-FFF2-40B4-BE49-F238E27FC236}">
                      <a16:creationId xmlns:a16="http://schemas.microsoft.com/office/drawing/2014/main" id="{35FFE474-DE94-48F7-8D3F-C41902AE01B9}"/>
                    </a:ext>
                  </a:extLst>
                </p:cNvPr>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29" name="Group 228">
                <a:extLst>
                  <a:ext uri="{FF2B5EF4-FFF2-40B4-BE49-F238E27FC236}">
                    <a16:creationId xmlns:a16="http://schemas.microsoft.com/office/drawing/2014/main" id="{259D44FC-FB4D-41C8-B7BB-15E32363B900}"/>
                  </a:ext>
                </a:extLst>
              </p:cNvPr>
              <p:cNvGrpSpPr/>
              <p:nvPr/>
            </p:nvGrpSpPr>
            <p:grpSpPr>
              <a:xfrm>
                <a:off x="7506329" y="2825776"/>
                <a:ext cx="3129148" cy="1619057"/>
                <a:chOff x="4482815" y="5446950"/>
                <a:chExt cx="3129148" cy="1619057"/>
              </a:xfrm>
            </p:grpSpPr>
            <p:sp>
              <p:nvSpPr>
                <p:cNvPr id="235" name="Shape 8">
                  <a:extLst>
                    <a:ext uri="{FF2B5EF4-FFF2-40B4-BE49-F238E27FC236}">
                      <a16:creationId xmlns:a16="http://schemas.microsoft.com/office/drawing/2014/main" id="{D67B2762-FB2D-410B-81D7-9CE920A71A1D}"/>
                    </a:ext>
                  </a:extLst>
                </p:cNvPr>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6" name="Shape 9">
                  <a:extLst>
                    <a:ext uri="{FF2B5EF4-FFF2-40B4-BE49-F238E27FC236}">
                      <a16:creationId xmlns:a16="http://schemas.microsoft.com/office/drawing/2014/main" id="{E6DC3079-4C32-4EAE-A877-E009C29202DC}"/>
                    </a:ext>
                  </a:extLst>
                </p:cNvPr>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7" name="Shape 10">
                  <a:extLst>
                    <a:ext uri="{FF2B5EF4-FFF2-40B4-BE49-F238E27FC236}">
                      <a16:creationId xmlns:a16="http://schemas.microsoft.com/office/drawing/2014/main" id="{39E5E97E-8A82-4104-A09A-2D8AE528D58A}"/>
                    </a:ext>
                  </a:extLst>
                </p:cNvPr>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8" name="Shape 11">
                  <a:extLst>
                    <a:ext uri="{FF2B5EF4-FFF2-40B4-BE49-F238E27FC236}">
                      <a16:creationId xmlns:a16="http://schemas.microsoft.com/office/drawing/2014/main" id="{E9567677-6065-4C74-8DCC-E74B67E398FF}"/>
                    </a:ext>
                  </a:extLst>
                </p:cNvPr>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30" name="Group 229">
                <a:extLst>
                  <a:ext uri="{FF2B5EF4-FFF2-40B4-BE49-F238E27FC236}">
                    <a16:creationId xmlns:a16="http://schemas.microsoft.com/office/drawing/2014/main" id="{F4FE83CD-D77B-43E5-AAFD-1909BD064FF3}"/>
                  </a:ext>
                </a:extLst>
              </p:cNvPr>
              <p:cNvGrpSpPr/>
              <p:nvPr/>
            </p:nvGrpSpPr>
            <p:grpSpPr>
              <a:xfrm>
                <a:off x="7531301" y="2220698"/>
                <a:ext cx="3129142" cy="1636349"/>
                <a:chOff x="7107934" y="786594"/>
                <a:chExt cx="3129142" cy="1636349"/>
              </a:xfrm>
            </p:grpSpPr>
            <p:sp>
              <p:nvSpPr>
                <p:cNvPr id="231" name="Shape 16">
                  <a:extLst>
                    <a:ext uri="{FF2B5EF4-FFF2-40B4-BE49-F238E27FC236}">
                      <a16:creationId xmlns:a16="http://schemas.microsoft.com/office/drawing/2014/main" id="{F22305BD-3EC0-451B-8D94-25A7A3610856}"/>
                    </a:ext>
                  </a:extLst>
                </p:cNvPr>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2" name="Shape 17">
                  <a:extLst>
                    <a:ext uri="{FF2B5EF4-FFF2-40B4-BE49-F238E27FC236}">
                      <a16:creationId xmlns:a16="http://schemas.microsoft.com/office/drawing/2014/main" id="{D66CC71E-0B20-4C6D-9B8D-EF99E52BA28B}"/>
                    </a:ext>
                  </a:extLst>
                </p:cNvPr>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3" name="Shape 18">
                  <a:extLst>
                    <a:ext uri="{FF2B5EF4-FFF2-40B4-BE49-F238E27FC236}">
                      <a16:creationId xmlns:a16="http://schemas.microsoft.com/office/drawing/2014/main" id="{D5EC1241-7E94-47B2-AEF7-23B1539A9DCE}"/>
                    </a:ext>
                  </a:extLst>
                </p:cNvPr>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4" name="Shape 19">
                  <a:extLst>
                    <a:ext uri="{FF2B5EF4-FFF2-40B4-BE49-F238E27FC236}">
                      <a16:creationId xmlns:a16="http://schemas.microsoft.com/office/drawing/2014/main" id="{237BA064-5681-4482-936C-CA4C0AE6CEA5}"/>
                    </a:ext>
                  </a:extLst>
                </p:cNvPr>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3" name="Group 222">
              <a:extLst>
                <a:ext uri="{FF2B5EF4-FFF2-40B4-BE49-F238E27FC236}">
                  <a16:creationId xmlns:a16="http://schemas.microsoft.com/office/drawing/2014/main" id="{55DCAF52-7900-44C4-B03B-051FB44EF734}"/>
                </a:ext>
              </a:extLst>
            </p:cNvPr>
            <p:cNvGrpSpPr/>
            <p:nvPr/>
          </p:nvGrpSpPr>
          <p:grpSpPr>
            <a:xfrm>
              <a:off x="1517905" y="1984833"/>
              <a:ext cx="879236" cy="1056435"/>
              <a:chOff x="3612396" y="467356"/>
              <a:chExt cx="3657220" cy="4394288"/>
            </a:xfrm>
          </p:grpSpPr>
          <p:sp>
            <p:nvSpPr>
              <p:cNvPr id="224" name="Shape 20">
                <a:extLst>
                  <a:ext uri="{FF2B5EF4-FFF2-40B4-BE49-F238E27FC236}">
                    <a16:creationId xmlns:a16="http://schemas.microsoft.com/office/drawing/2014/main" id="{135A4188-A6EA-469E-84F5-FC5970E838AF}"/>
                  </a:ext>
                </a:extLst>
              </p:cNvPr>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chemeClr val="bg1">
                  <a:lumMod val="95000"/>
                </a:scheme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5" name="Shape 25">
                <a:extLst>
                  <a:ext uri="{FF2B5EF4-FFF2-40B4-BE49-F238E27FC236}">
                    <a16:creationId xmlns:a16="http://schemas.microsoft.com/office/drawing/2014/main" id="{7CE7D059-36FC-4913-AFF1-31F7BFA17746}"/>
                  </a:ext>
                </a:extLst>
              </p:cNvPr>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6" name="Freeform 19">
                <a:extLst>
                  <a:ext uri="{FF2B5EF4-FFF2-40B4-BE49-F238E27FC236}">
                    <a16:creationId xmlns:a16="http://schemas.microsoft.com/office/drawing/2014/main" id="{2822B2DC-E750-48DE-ADDA-3185EC56A453}"/>
                  </a:ext>
                </a:extLst>
              </p:cNvPr>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14B4EB">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7" name="Freeform 20">
                <a:extLst>
                  <a:ext uri="{FF2B5EF4-FFF2-40B4-BE49-F238E27FC236}">
                    <a16:creationId xmlns:a16="http://schemas.microsoft.com/office/drawing/2014/main" id="{30B93AB5-7E9A-40DD-BAF2-B17FC53BDBD6}"/>
                  </a:ext>
                </a:extLst>
              </p:cNvPr>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14B4EB">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4" name="Title 3">
            <a:extLst>
              <a:ext uri="{FF2B5EF4-FFF2-40B4-BE49-F238E27FC236}">
                <a16:creationId xmlns:a16="http://schemas.microsoft.com/office/drawing/2014/main" id="{82BE4620-185D-402C-866C-033B21548974}"/>
              </a:ext>
            </a:extLst>
          </p:cNvPr>
          <p:cNvSpPr>
            <a:spLocks noGrp="1"/>
          </p:cNvSpPr>
          <p:nvPr>
            <p:ph type="title"/>
          </p:nvPr>
        </p:nvSpPr>
        <p:spPr>
          <a:xfrm>
            <a:off x="1000517" y="471574"/>
            <a:ext cx="14254967" cy="615553"/>
          </a:xfrm>
        </p:spPr>
        <p:txBody>
          <a:bodyPr/>
          <a:lstStyle/>
          <a:p>
            <a:r>
              <a:rPr lang="fr-FR" sz="4000"/>
              <a:t>4.1 Sélectionner les leviers</a:t>
            </a:r>
          </a:p>
        </p:txBody>
      </p:sp>
      <p:sp>
        <p:nvSpPr>
          <p:cNvPr id="179" name="TextBox 178">
            <a:extLst>
              <a:ext uri="{FF2B5EF4-FFF2-40B4-BE49-F238E27FC236}">
                <a16:creationId xmlns:a16="http://schemas.microsoft.com/office/drawing/2014/main" id="{B72688BE-D2D5-4EE1-AF40-6163BD5F99DD}"/>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86" name="TextBox 185">
            <a:extLst>
              <a:ext uri="{FF2B5EF4-FFF2-40B4-BE49-F238E27FC236}">
                <a16:creationId xmlns:a16="http://schemas.microsoft.com/office/drawing/2014/main" id="{605338EB-1441-4F96-96BA-76ACF98658F9}"/>
              </a:ext>
            </a:extLst>
          </p:cNvPr>
          <p:cNvSpPr txBox="1"/>
          <p:nvPr/>
        </p:nvSpPr>
        <p:spPr>
          <a:xfrm>
            <a:off x="10667854" y="3473321"/>
            <a:ext cx="2602317" cy="523220"/>
          </a:xfrm>
          <a:prstGeom prst="rect">
            <a:avLst/>
          </a:prstGeom>
          <a:noFill/>
        </p:spPr>
        <p:txBody>
          <a:bodyPr wrap="square">
            <a:spAutoFit/>
          </a:bodyPr>
          <a:lstStyle/>
          <a:p>
            <a:pPr algn="ctr"/>
            <a:r>
              <a:rPr lang="fr-FR" sz="1600" b="1">
                <a:latin typeface="Marianne" panose="020B0604020202020204"/>
              </a:rPr>
              <a:t>Catalogue de leviers</a:t>
            </a:r>
          </a:p>
          <a:p>
            <a:pPr algn="ctr"/>
            <a:r>
              <a:rPr lang="fr-FR" sz="1200">
                <a:latin typeface="Marianne" panose="020B0604020202020204"/>
              </a:rPr>
              <a:t>(sous format </a:t>
            </a:r>
            <a:r>
              <a:rPr lang="fr-FR" sz="1200" err="1">
                <a:latin typeface="Marianne" panose="020B0604020202020204"/>
              </a:rPr>
              <a:t>excel</a:t>
            </a:r>
            <a:r>
              <a:rPr lang="fr-FR" sz="1200">
                <a:latin typeface="Marianne" panose="020B0604020202020204"/>
              </a:rPr>
              <a:t>)</a:t>
            </a:r>
          </a:p>
        </p:txBody>
      </p:sp>
      <p:pic>
        <p:nvPicPr>
          <p:cNvPr id="5" name="Picture 4">
            <a:extLst>
              <a:ext uri="{FF2B5EF4-FFF2-40B4-BE49-F238E27FC236}">
                <a16:creationId xmlns:a16="http://schemas.microsoft.com/office/drawing/2014/main" id="{DF740D5F-1552-4520-BAD1-2F413E839A3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884535" y="2170046"/>
            <a:ext cx="2168954" cy="1152128"/>
          </a:xfrm>
          <a:prstGeom prst="rect">
            <a:avLst/>
          </a:prstGeom>
          <a:effectLst>
            <a:outerShdw blurRad="50800" dist="38100" dir="2700000" algn="tl" rotWithShape="0">
              <a:prstClr val="black">
                <a:alpha val="40000"/>
              </a:prstClr>
            </a:outerShdw>
          </a:effectLst>
        </p:spPr>
      </p:pic>
      <p:sp>
        <p:nvSpPr>
          <p:cNvPr id="193" name="TextBox 192">
            <a:extLst>
              <a:ext uri="{FF2B5EF4-FFF2-40B4-BE49-F238E27FC236}">
                <a16:creationId xmlns:a16="http://schemas.microsoft.com/office/drawing/2014/main" id="{E736E290-2804-4485-A390-ABD06E4C07E6}"/>
              </a:ext>
            </a:extLst>
          </p:cNvPr>
          <p:cNvSpPr txBox="1"/>
          <p:nvPr/>
        </p:nvSpPr>
        <p:spPr>
          <a:xfrm>
            <a:off x="13292909" y="3350211"/>
            <a:ext cx="2416331" cy="769441"/>
          </a:xfrm>
          <a:prstGeom prst="rect">
            <a:avLst/>
          </a:prstGeom>
          <a:noFill/>
        </p:spPr>
        <p:txBody>
          <a:bodyPr wrap="square">
            <a:spAutoFit/>
          </a:bodyPr>
          <a:lstStyle/>
          <a:p>
            <a:pPr algn="ctr"/>
            <a:r>
              <a:rPr lang="fr-FR" sz="1600" b="1">
                <a:latin typeface="Marianne" panose="020B0604020202020204"/>
              </a:rPr>
              <a:t>Support d’atelier de priorisation</a:t>
            </a:r>
          </a:p>
          <a:p>
            <a:pPr algn="ctr"/>
            <a:r>
              <a:rPr lang="fr-FR" sz="1200">
                <a:latin typeface="Marianne" panose="020B0604020202020204"/>
              </a:rPr>
              <a:t>(sous format Powerpoint)</a:t>
            </a:r>
          </a:p>
        </p:txBody>
      </p:sp>
      <p:pic>
        <p:nvPicPr>
          <p:cNvPr id="160" name="Picture 159">
            <a:extLst>
              <a:ext uri="{FF2B5EF4-FFF2-40B4-BE49-F238E27FC236}">
                <a16:creationId xmlns:a16="http://schemas.microsoft.com/office/drawing/2014/main" id="{7881D9D7-6862-4933-AC81-17C6F4CC3DA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425611" y="2170046"/>
            <a:ext cx="2048868" cy="115212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0E67AB96-4C87-B162-50CE-92D33B6BFA65}"/>
              </a:ext>
            </a:extLst>
          </p:cNvPr>
          <p:cNvSpPr txBox="1"/>
          <p:nvPr/>
        </p:nvSpPr>
        <p:spPr>
          <a:xfrm>
            <a:off x="6396182" y="1415714"/>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2-4 semaines </a:t>
            </a:r>
            <a:endParaRPr lang="fr-FR" sz="1400" b="1">
              <a:solidFill>
                <a:srgbClr val="1D4474"/>
              </a:solidFill>
            </a:endParaRPr>
          </a:p>
        </p:txBody>
      </p:sp>
      <p:grpSp>
        <p:nvGrpSpPr>
          <p:cNvPr id="11" name="Group 10">
            <a:extLst>
              <a:ext uri="{FF2B5EF4-FFF2-40B4-BE49-F238E27FC236}">
                <a16:creationId xmlns:a16="http://schemas.microsoft.com/office/drawing/2014/main" id="{65A68229-116E-C13D-BC6E-74C1A9CB246C}"/>
              </a:ext>
            </a:extLst>
          </p:cNvPr>
          <p:cNvGrpSpPr/>
          <p:nvPr/>
        </p:nvGrpSpPr>
        <p:grpSpPr>
          <a:xfrm>
            <a:off x="10099644" y="6765382"/>
            <a:ext cx="954400" cy="615553"/>
            <a:chOff x="12448483" y="7452319"/>
            <a:chExt cx="1597203" cy="1152128"/>
          </a:xfrm>
        </p:grpSpPr>
        <p:grpSp>
          <p:nvGrpSpPr>
            <p:cNvPr id="12" name="Group 11">
              <a:extLst>
                <a:ext uri="{FF2B5EF4-FFF2-40B4-BE49-F238E27FC236}">
                  <a16:creationId xmlns:a16="http://schemas.microsoft.com/office/drawing/2014/main" id="{FCA1553C-DD6E-B1BA-6B40-E6CD756485CC}"/>
                </a:ext>
              </a:extLst>
            </p:cNvPr>
            <p:cNvGrpSpPr/>
            <p:nvPr/>
          </p:nvGrpSpPr>
          <p:grpSpPr>
            <a:xfrm>
              <a:off x="13024544" y="7452322"/>
              <a:ext cx="1021142" cy="1147186"/>
              <a:chOff x="5727700" y="7734299"/>
              <a:chExt cx="3529167" cy="3964783"/>
            </a:xfrm>
          </p:grpSpPr>
          <p:sp>
            <p:nvSpPr>
              <p:cNvPr id="20" name="Shape 28">
                <a:extLst>
                  <a:ext uri="{FF2B5EF4-FFF2-40B4-BE49-F238E27FC236}">
                    <a16:creationId xmlns:a16="http://schemas.microsoft.com/office/drawing/2014/main" id="{2787D6EE-6B47-1374-C98E-411FA2310924}"/>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1" name="Shape 29">
                <a:extLst>
                  <a:ext uri="{FF2B5EF4-FFF2-40B4-BE49-F238E27FC236}">
                    <a16:creationId xmlns:a16="http://schemas.microsoft.com/office/drawing/2014/main" id="{7E5FC1C1-BBEE-DE15-31B6-F9D8CCA37129}"/>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 name="Shape 30">
                <a:extLst>
                  <a:ext uri="{FF2B5EF4-FFF2-40B4-BE49-F238E27FC236}">
                    <a16:creationId xmlns:a16="http://schemas.microsoft.com/office/drawing/2014/main" id="{6925E882-703E-F451-927A-9C738221D2DC}"/>
                  </a:ext>
                </a:extLst>
              </p:cNvPr>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 name="Shape 31">
                <a:extLst>
                  <a:ext uri="{FF2B5EF4-FFF2-40B4-BE49-F238E27FC236}">
                    <a16:creationId xmlns:a16="http://schemas.microsoft.com/office/drawing/2014/main" id="{15DF3447-99BC-A5A7-81D7-13288C5C24E0}"/>
                  </a:ext>
                </a:extLst>
              </p:cNvPr>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 name="Shape 32">
                <a:extLst>
                  <a:ext uri="{FF2B5EF4-FFF2-40B4-BE49-F238E27FC236}">
                    <a16:creationId xmlns:a16="http://schemas.microsoft.com/office/drawing/2014/main" id="{5194A248-C308-85BF-86FB-AE9916CD61B4}"/>
                  </a:ext>
                </a:extLst>
              </p:cNvPr>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7" name="Shape 33">
                <a:extLst>
                  <a:ext uri="{FF2B5EF4-FFF2-40B4-BE49-F238E27FC236}">
                    <a16:creationId xmlns:a16="http://schemas.microsoft.com/office/drawing/2014/main" id="{32E47046-BDB2-DFB9-7961-929287B596DD}"/>
                  </a:ext>
                </a:extLst>
              </p:cNvPr>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8" name="Shape 34">
                <a:extLst>
                  <a:ext uri="{FF2B5EF4-FFF2-40B4-BE49-F238E27FC236}">
                    <a16:creationId xmlns:a16="http://schemas.microsoft.com/office/drawing/2014/main" id="{1F1EE0B9-6FE1-4BBB-B54B-B7E4492F8637}"/>
                  </a:ext>
                </a:extLst>
              </p:cNvPr>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FFAF28">
                  <a:lumMod val="50000"/>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9" name="Shape 35">
                <a:extLst>
                  <a:ext uri="{FF2B5EF4-FFF2-40B4-BE49-F238E27FC236}">
                    <a16:creationId xmlns:a16="http://schemas.microsoft.com/office/drawing/2014/main" id="{6A4F2804-34D2-E0F0-72D6-1D5234BADB5C}"/>
                  </a:ext>
                </a:extLst>
              </p:cNvPr>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FAF28">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0" name="Shape 36">
                <a:extLst>
                  <a:ext uri="{FF2B5EF4-FFF2-40B4-BE49-F238E27FC236}">
                    <a16:creationId xmlns:a16="http://schemas.microsoft.com/office/drawing/2014/main" id="{87AB16AC-D3A2-EB71-CF82-5C48F77290A3}"/>
                  </a:ext>
                </a:extLst>
              </p:cNvPr>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1" name="Shape 37">
                <a:extLst>
                  <a:ext uri="{FF2B5EF4-FFF2-40B4-BE49-F238E27FC236}">
                    <a16:creationId xmlns:a16="http://schemas.microsoft.com/office/drawing/2014/main" id="{A5F703E4-3C88-D299-57A0-E4A0C08BEA10}"/>
                  </a:ext>
                </a:extLst>
              </p:cNvPr>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2" name="Shape 38">
                <a:extLst>
                  <a:ext uri="{FF2B5EF4-FFF2-40B4-BE49-F238E27FC236}">
                    <a16:creationId xmlns:a16="http://schemas.microsoft.com/office/drawing/2014/main" id="{9104CD4B-6BAB-DE40-3DE7-8D2E33562337}"/>
                  </a:ext>
                </a:extLst>
              </p:cNvPr>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3" name="Shape 39">
                <a:extLst>
                  <a:ext uri="{FF2B5EF4-FFF2-40B4-BE49-F238E27FC236}">
                    <a16:creationId xmlns:a16="http://schemas.microsoft.com/office/drawing/2014/main" id="{A7C39FCF-336D-1512-B5B4-3BF2981DE162}"/>
                  </a:ext>
                </a:extLst>
              </p:cNvPr>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4" name="Shape 40">
                <a:extLst>
                  <a:ext uri="{FF2B5EF4-FFF2-40B4-BE49-F238E27FC236}">
                    <a16:creationId xmlns:a16="http://schemas.microsoft.com/office/drawing/2014/main" id="{CEF1EBDB-0848-37D4-6050-08250247B225}"/>
                  </a:ext>
                </a:extLst>
              </p:cNvPr>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3" name="Group 12">
              <a:extLst>
                <a:ext uri="{FF2B5EF4-FFF2-40B4-BE49-F238E27FC236}">
                  <a16:creationId xmlns:a16="http://schemas.microsoft.com/office/drawing/2014/main" id="{B5014D3E-3D59-88AA-3C80-F3E5FC4F0672}"/>
                </a:ext>
              </a:extLst>
            </p:cNvPr>
            <p:cNvGrpSpPr/>
            <p:nvPr/>
          </p:nvGrpSpPr>
          <p:grpSpPr>
            <a:xfrm>
              <a:off x="12448483" y="7452319"/>
              <a:ext cx="1085054" cy="1152128"/>
              <a:chOff x="9639300" y="3594099"/>
              <a:chExt cx="3480845" cy="3696020"/>
            </a:xfrm>
          </p:grpSpPr>
          <p:sp>
            <p:nvSpPr>
              <p:cNvPr id="14" name="Shape 11">
                <a:extLst>
                  <a:ext uri="{FF2B5EF4-FFF2-40B4-BE49-F238E27FC236}">
                    <a16:creationId xmlns:a16="http://schemas.microsoft.com/office/drawing/2014/main" id="{C7E7F563-C653-CB97-F5A9-68D0C5F1E023}"/>
                  </a:ext>
                </a:extLst>
              </p:cNvPr>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 name="Shape 12">
                <a:extLst>
                  <a:ext uri="{FF2B5EF4-FFF2-40B4-BE49-F238E27FC236}">
                    <a16:creationId xmlns:a16="http://schemas.microsoft.com/office/drawing/2014/main" id="{78EA8FB2-7B57-A686-80B3-86B3775C5430}"/>
                  </a:ext>
                </a:extLst>
              </p:cNvPr>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 name="Shape 13">
                <a:extLst>
                  <a:ext uri="{FF2B5EF4-FFF2-40B4-BE49-F238E27FC236}">
                    <a16:creationId xmlns:a16="http://schemas.microsoft.com/office/drawing/2014/main" id="{D0A98ECE-A1C4-BCC2-3693-FCD59D011CA6}"/>
                  </a:ext>
                </a:extLst>
              </p:cNvPr>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rgbClr val="FA4655">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7" name="Shape 14">
                <a:extLst>
                  <a:ext uri="{FF2B5EF4-FFF2-40B4-BE49-F238E27FC236}">
                    <a16:creationId xmlns:a16="http://schemas.microsoft.com/office/drawing/2014/main" id="{AF77571C-EDB3-1B9C-AB18-4A79C4A8BA49}"/>
                  </a:ext>
                </a:extLst>
              </p:cNvPr>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8" name="Shape 15">
                <a:extLst>
                  <a:ext uri="{FF2B5EF4-FFF2-40B4-BE49-F238E27FC236}">
                    <a16:creationId xmlns:a16="http://schemas.microsoft.com/office/drawing/2014/main" id="{5E389FFC-EE83-5587-ADD3-11F596FEF36F}"/>
                  </a:ext>
                </a:extLst>
              </p:cNvPr>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rgbClr val="FA4655">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9" name="Shape 16">
                <a:extLst>
                  <a:ext uri="{FF2B5EF4-FFF2-40B4-BE49-F238E27FC236}">
                    <a16:creationId xmlns:a16="http://schemas.microsoft.com/office/drawing/2014/main" id="{23EC0D31-8F51-CA73-DBDA-BC4BC173D223}"/>
                  </a:ext>
                </a:extLst>
              </p:cNvPr>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39" name="TextBox 38">
            <a:extLst>
              <a:ext uri="{FF2B5EF4-FFF2-40B4-BE49-F238E27FC236}">
                <a16:creationId xmlns:a16="http://schemas.microsoft.com/office/drawing/2014/main" id="{FF9DEA33-8239-FB01-ED0B-DD52546CB7E1}"/>
              </a:ext>
            </a:extLst>
          </p:cNvPr>
          <p:cNvSpPr txBox="1">
            <a:spLocks/>
          </p:cNvSpPr>
          <p:nvPr/>
        </p:nvSpPr>
        <p:spPr>
          <a:xfrm>
            <a:off x="11073805" y="7156848"/>
            <a:ext cx="4689805" cy="1905090"/>
          </a:xfrm>
          <a:prstGeom prst="wedgeRoundRectCallout">
            <a:avLst>
              <a:gd name="adj1" fmla="val -55785"/>
              <a:gd name="adj2" fmla="val -36529"/>
              <a:gd name="adj3" fmla="val 16667"/>
            </a:avLst>
          </a:prstGeom>
          <a:solidFill>
            <a:schemeClr val="accent4">
              <a:lumMod val="60000"/>
              <a:lumOff val="40000"/>
            </a:schemeClr>
          </a:solidFill>
          <a:ln w="12700">
            <a:noFill/>
            <a:prstDash val="dashDot"/>
          </a:ln>
        </p:spPr>
        <p:txBody>
          <a:bodyPr vert="horz" wrap="square" lIns="36000" tIns="0" rIns="36000" bIns="0" rtlCol="0" anchor="t" anchorCtr="0">
            <a:noAutofit/>
          </a:bodyPr>
          <a:lstStyle/>
          <a:p>
            <a:pPr algn="ctr" defTabSz="839876">
              <a:spcBef>
                <a:spcPts val="600"/>
              </a:spcBef>
              <a:defRPr/>
            </a:pPr>
            <a:r>
              <a:rPr lang="fr-FR" sz="1600" b="1" kern="0" dirty="0">
                <a:solidFill>
                  <a:srgbClr val="2C3176"/>
                </a:solidFill>
                <a:latin typeface="Marianne" panose="020B0604020202020204"/>
                <a:cs typeface="Arial" panose="020B0604020202020204" pitchFamily="34" charset="0"/>
              </a:rPr>
              <a:t>Le mot de la Vague 1</a:t>
            </a:r>
            <a:endParaRPr lang="fr-FR" sz="1600" b="1" i="1" kern="0" dirty="0">
              <a:solidFill>
                <a:srgbClr val="2C3176"/>
              </a:solidFill>
              <a:latin typeface="Marianne" panose="020B0604020202020204"/>
              <a:cs typeface="Arial" panose="020B0604020202020204" pitchFamily="34" charset="0"/>
            </a:endParaRP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150" b="1" i="1" kern="0" dirty="0">
                <a:solidFill>
                  <a:srgbClr val="2C3176"/>
                </a:solidFill>
                <a:latin typeface="Marianne" panose="020B0604020202020204"/>
                <a:cs typeface="Arial" panose="020B0604020202020204" pitchFamily="34" charset="0"/>
              </a:rPr>
              <a:t>« L’exercice de présélection de leviers avec notre élu sponsor a été un moment clé dans notre démarche car il nous a permis d’arriver à notre atelier de priorisation avec une liste de 33 leviers pertinents à la fois aux ambitions politiques de la collectivité et au diagnostic mené lors de l’étape 3 du pas à pas. » </a:t>
            </a: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100" b="1" i="1" kern="0" dirty="0">
                <a:solidFill>
                  <a:srgbClr val="2C3176"/>
                </a:solidFill>
                <a:latin typeface="Marianne" panose="020B0604020202020204"/>
                <a:cs typeface="Arial" panose="020B0604020202020204" pitchFamily="34" charset="0"/>
              </a:rPr>
              <a:t>P. Houet – Directrice du pôle administration &amp; ressources – Vals de Saintonge</a:t>
            </a:r>
          </a:p>
        </p:txBody>
      </p:sp>
      <p:sp>
        <p:nvSpPr>
          <p:cNvPr id="40" name="Forme libre : forme 142">
            <a:extLst>
              <a:ext uri="{FF2B5EF4-FFF2-40B4-BE49-F238E27FC236}">
                <a16:creationId xmlns:a16="http://schemas.microsoft.com/office/drawing/2014/main" id="{981EA490-2284-8E82-0884-9DB0A2741B2A}"/>
              </a:ext>
            </a:extLst>
          </p:cNvPr>
          <p:cNvSpPr/>
          <p:nvPr/>
        </p:nvSpPr>
        <p:spPr>
          <a:xfrm>
            <a:off x="1357738" y="1622255"/>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C72B6"/>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Activités à mener </a:t>
            </a:r>
          </a:p>
        </p:txBody>
      </p:sp>
      <p:grpSp>
        <p:nvGrpSpPr>
          <p:cNvPr id="181" name="Group 180">
            <a:extLst>
              <a:ext uri="{FF2B5EF4-FFF2-40B4-BE49-F238E27FC236}">
                <a16:creationId xmlns:a16="http://schemas.microsoft.com/office/drawing/2014/main" id="{809351AB-6917-5BDF-7888-7E4089826D52}"/>
              </a:ext>
            </a:extLst>
          </p:cNvPr>
          <p:cNvGrpSpPr/>
          <p:nvPr/>
        </p:nvGrpSpPr>
        <p:grpSpPr>
          <a:xfrm>
            <a:off x="11239210" y="4172747"/>
            <a:ext cx="1459605" cy="430601"/>
            <a:chOff x="12657402" y="4624902"/>
            <a:chExt cx="1459605" cy="430601"/>
          </a:xfrm>
        </p:grpSpPr>
        <p:sp>
          <p:nvSpPr>
            <p:cNvPr id="182" name="Rectangle: Rounded Corners 181">
              <a:hlinkClick r:id="rId4"/>
              <a:extLst>
                <a:ext uri="{FF2B5EF4-FFF2-40B4-BE49-F238E27FC236}">
                  <a16:creationId xmlns:a16="http://schemas.microsoft.com/office/drawing/2014/main" id="{A63AEF15-27E1-8A2E-01E8-18E87E4133CF}"/>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Marianne" panose="020B0604020202020204"/>
                  <a:hlinkClick r:id="rId5"/>
                </a:rPr>
                <a:t>Cliquez ici</a:t>
              </a:r>
              <a:endParaRPr lang="fr-FR" sz="1400" b="1" dirty="0">
                <a:latin typeface="Marianne" panose="020B0604020202020204"/>
              </a:endParaRPr>
            </a:p>
          </p:txBody>
        </p:sp>
        <p:pic>
          <p:nvPicPr>
            <p:cNvPr id="183" name="Graphic 182" descr="Cursor with solid fill">
              <a:extLst>
                <a:ext uri="{FF2B5EF4-FFF2-40B4-BE49-F238E27FC236}">
                  <a16:creationId xmlns:a16="http://schemas.microsoft.com/office/drawing/2014/main" id="{33870275-B956-024E-673B-CCD24B21BFB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63706">
              <a:off x="13812207" y="4750703"/>
              <a:ext cx="304800" cy="304800"/>
            </a:xfrm>
            <a:prstGeom prst="rect">
              <a:avLst/>
            </a:prstGeom>
          </p:spPr>
        </p:pic>
      </p:grpSp>
      <p:grpSp>
        <p:nvGrpSpPr>
          <p:cNvPr id="184" name="Group 183">
            <a:extLst>
              <a:ext uri="{FF2B5EF4-FFF2-40B4-BE49-F238E27FC236}">
                <a16:creationId xmlns:a16="http://schemas.microsoft.com/office/drawing/2014/main" id="{9554D37E-8DEC-DF8F-3D72-42CD1F2F3D61}"/>
              </a:ext>
            </a:extLst>
          </p:cNvPr>
          <p:cNvGrpSpPr/>
          <p:nvPr/>
        </p:nvGrpSpPr>
        <p:grpSpPr>
          <a:xfrm>
            <a:off x="13795879" y="4172747"/>
            <a:ext cx="1459605" cy="430601"/>
            <a:chOff x="12657402" y="4624902"/>
            <a:chExt cx="1459605" cy="430601"/>
          </a:xfrm>
        </p:grpSpPr>
        <p:sp>
          <p:nvSpPr>
            <p:cNvPr id="185" name="Rectangle: Rounded Corners 184">
              <a:hlinkClick r:id="rId4"/>
              <a:extLst>
                <a:ext uri="{FF2B5EF4-FFF2-40B4-BE49-F238E27FC236}">
                  <a16:creationId xmlns:a16="http://schemas.microsoft.com/office/drawing/2014/main" id="{55B8D845-41A7-AEE8-3C39-3FB5AB2E77E3}"/>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Marianne" panose="020B0604020202020204"/>
                  <a:hlinkClick r:id="rId5"/>
                </a:rPr>
                <a:t>Cliquez ici</a:t>
              </a:r>
              <a:endParaRPr lang="fr-FR" sz="1400" b="1" dirty="0">
                <a:latin typeface="Marianne" panose="020B0604020202020204"/>
              </a:endParaRPr>
            </a:p>
          </p:txBody>
        </p:sp>
        <p:pic>
          <p:nvPicPr>
            <p:cNvPr id="187" name="Graphic 186" descr="Cursor with solid fill">
              <a:extLst>
                <a:ext uri="{FF2B5EF4-FFF2-40B4-BE49-F238E27FC236}">
                  <a16:creationId xmlns:a16="http://schemas.microsoft.com/office/drawing/2014/main" id="{3F453718-C04C-921F-BBAF-0125F4802B2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63706">
              <a:off x="13812207" y="4750703"/>
              <a:ext cx="304800" cy="304800"/>
            </a:xfrm>
            <a:prstGeom prst="rect">
              <a:avLst/>
            </a:prstGeom>
          </p:spPr>
        </p:pic>
      </p:grpSp>
    </p:spTree>
    <p:extLst>
      <p:ext uri="{BB962C8B-B14F-4D97-AF65-F5344CB8AC3E}">
        <p14:creationId xmlns:p14="http://schemas.microsoft.com/office/powerpoint/2010/main" val="99006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CF52FEA-3645-1DA8-1BAB-9192276F7F06}"/>
              </a:ext>
            </a:extLst>
          </p:cNvPr>
          <p:cNvSpPr txBox="1">
            <a:spLocks/>
          </p:cNvSpPr>
          <p:nvPr/>
        </p:nvSpPr>
        <p:spPr>
          <a:xfrm>
            <a:off x="550906" y="7608808"/>
            <a:ext cx="7320921" cy="1377206"/>
          </a:xfrm>
          <a:prstGeom prst="rect">
            <a:avLst/>
          </a:prstGeom>
          <a:solidFill>
            <a:schemeClr val="bg1">
              <a:lumMod val="75000"/>
              <a:alpha val="20000"/>
            </a:schemeClr>
          </a:solidFill>
          <a:ln w="12700">
            <a:solidFill>
              <a:srgbClr val="274084"/>
            </a:solidFill>
            <a:prstDash val="dashDot"/>
          </a:ln>
        </p:spPr>
        <p:txBody>
          <a:bodyPr vert="horz" wrap="square" lIns="91440" tIns="288000" rIns="91440" bIns="45720" rtlCol="0" anchor="t" anchorCtr="0">
            <a:noAutofit/>
          </a:bodyPr>
          <a:lstStyle/>
          <a:p>
            <a:pPr>
              <a:spcBef>
                <a:spcPts val="600"/>
              </a:spcBef>
            </a:pPr>
            <a:endParaRPr lang="fr-FR" sz="140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p:txBody>
      </p:sp>
      <p:grpSp>
        <p:nvGrpSpPr>
          <p:cNvPr id="3" name="Group 2">
            <a:extLst>
              <a:ext uri="{FF2B5EF4-FFF2-40B4-BE49-F238E27FC236}">
                <a16:creationId xmlns:a16="http://schemas.microsoft.com/office/drawing/2014/main" id="{DFCC4BFF-DB6C-3A5D-E340-28E306EC9F9B}"/>
              </a:ext>
            </a:extLst>
          </p:cNvPr>
          <p:cNvGrpSpPr/>
          <p:nvPr/>
        </p:nvGrpSpPr>
        <p:grpSpPr>
          <a:xfrm>
            <a:off x="14165759" y="199619"/>
            <a:ext cx="1029938" cy="466191"/>
            <a:chOff x="14085187" y="199619"/>
            <a:chExt cx="1029938" cy="466191"/>
          </a:xfrm>
        </p:grpSpPr>
        <p:cxnSp>
          <p:nvCxnSpPr>
            <p:cNvPr id="4" name="Straight Connector 3">
              <a:extLst>
                <a:ext uri="{FF2B5EF4-FFF2-40B4-BE49-F238E27FC236}">
                  <a16:creationId xmlns:a16="http://schemas.microsoft.com/office/drawing/2014/main" id="{0E47734B-7360-632B-65E0-C83EE2C2536B}"/>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276033B-B7FC-C3B0-600E-44FC3C5EA783}"/>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6" name="Oval 5">
              <a:extLst>
                <a:ext uri="{FF2B5EF4-FFF2-40B4-BE49-F238E27FC236}">
                  <a16:creationId xmlns:a16="http://schemas.microsoft.com/office/drawing/2014/main" id="{30034174-5AE0-DBD9-DC7C-986E43686FA8}"/>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7" name="TextBox 6">
              <a:extLst>
                <a:ext uri="{FF2B5EF4-FFF2-40B4-BE49-F238E27FC236}">
                  <a16:creationId xmlns:a16="http://schemas.microsoft.com/office/drawing/2014/main" id="{DC6F21D2-9F83-B4CB-4C50-87A154F2B5E3}"/>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8" name="TextBox 7">
              <a:extLst>
                <a:ext uri="{FF2B5EF4-FFF2-40B4-BE49-F238E27FC236}">
                  <a16:creationId xmlns:a16="http://schemas.microsoft.com/office/drawing/2014/main" id="{A8E110B1-C641-DF93-9BD5-16C833EFF44A}"/>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9" name="Title 3">
            <a:extLst>
              <a:ext uri="{FF2B5EF4-FFF2-40B4-BE49-F238E27FC236}">
                <a16:creationId xmlns:a16="http://schemas.microsoft.com/office/drawing/2014/main" id="{D149E300-CABD-498B-9FD6-E18FB00AA757}"/>
              </a:ext>
            </a:extLst>
          </p:cNvPr>
          <p:cNvSpPr txBox="1">
            <a:spLocks/>
          </p:cNvSpPr>
          <p:nvPr/>
        </p:nvSpPr>
        <p:spPr>
          <a:xfrm>
            <a:off x="1000517" y="471574"/>
            <a:ext cx="14254967" cy="923330"/>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r>
              <a:rPr lang="fr-FR" sz="4000"/>
              <a:t>4.1 Sélectionner les leviers</a:t>
            </a:r>
          </a:p>
          <a:p>
            <a:r>
              <a:rPr lang="fr-FR" sz="1800"/>
              <a:t>Exemples de la Vague 1</a:t>
            </a:r>
          </a:p>
        </p:txBody>
      </p:sp>
      <p:sp>
        <p:nvSpPr>
          <p:cNvPr id="10" name="TextBox 9">
            <a:extLst>
              <a:ext uri="{FF2B5EF4-FFF2-40B4-BE49-F238E27FC236}">
                <a16:creationId xmlns:a16="http://schemas.microsoft.com/office/drawing/2014/main" id="{7AD88454-35CE-C447-B9EF-47A64D264BE2}"/>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3" name="TextBox 12">
            <a:extLst>
              <a:ext uri="{FF2B5EF4-FFF2-40B4-BE49-F238E27FC236}">
                <a16:creationId xmlns:a16="http://schemas.microsoft.com/office/drawing/2014/main" id="{00C4689B-BE74-B97E-6CEF-8EBCABA4D79E}"/>
              </a:ext>
            </a:extLst>
          </p:cNvPr>
          <p:cNvSpPr txBox="1">
            <a:spLocks/>
          </p:cNvSpPr>
          <p:nvPr/>
        </p:nvSpPr>
        <p:spPr>
          <a:xfrm>
            <a:off x="564159" y="2529488"/>
            <a:ext cx="7320921" cy="3017520"/>
          </a:xfrm>
          <a:prstGeom prst="rect">
            <a:avLst/>
          </a:prstGeom>
          <a:solidFill>
            <a:srgbClr val="00B050">
              <a:alpha val="20000"/>
            </a:srgbClr>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è"/>
            </a:pP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Pré-sélection des leviers en réunion avec un des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élus sponsors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de la démarche</a:t>
            </a:r>
          </a:p>
          <a:p>
            <a:pPr marL="285750" indent="-285750">
              <a:spcBef>
                <a:spcPts val="600"/>
              </a:spcBef>
              <a:buFont typeface="Wingdings" panose="05000000000000000000" pitchFamily="2" charset="2"/>
              <a:buChar char="è"/>
            </a:pP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Communication par mail des 33 leviers présélectionnés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aux parties prenantes en amont de l’atelier de priorisation</a:t>
            </a:r>
          </a:p>
          <a:p>
            <a:pPr marL="285750" indent="-285750">
              <a:spcBef>
                <a:spcPts val="600"/>
              </a:spcBef>
              <a:buFont typeface="Wingdings" panose="05000000000000000000" pitchFamily="2" charset="2"/>
              <a:buChar char="è"/>
            </a:pP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Jour de l’atelier : division des participants en 2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sous-groupes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pour une sélection de 15 leviers (parmi les 33 présélectionnés) en 1 heure. Placement progressif des leviers sélectionnés sous forme de post-</a:t>
            </a:r>
            <a:r>
              <a:rPr lang="fr-FR" sz="1400" dirty="0" err="1">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its</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sur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une matrice imprimée et placée au centre de la salle</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Temps d’échange et finalisation de la liste des leviers à base du croisement du travail des deux groupes.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Attribution des leviers aux directions participantes</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t>
            </a:r>
          </a:p>
          <a:p>
            <a:pPr>
              <a:spcBef>
                <a:spcPts val="600"/>
              </a:spcBef>
            </a:pPr>
            <a:r>
              <a:rPr lang="fr-FR" sz="1400" i="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La CC de Lacq-Orthez a également choisi et apprécié l’utilisation d’une </a:t>
            </a:r>
            <a:r>
              <a:rPr lang="fr-FR" sz="1400" b="1" i="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matrice physique </a:t>
            </a:r>
            <a:r>
              <a:rPr lang="fr-FR" sz="1400" i="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pour son atelier de priorisation.</a:t>
            </a:r>
          </a:p>
        </p:txBody>
      </p:sp>
      <p:sp>
        <p:nvSpPr>
          <p:cNvPr id="14" name="Forme libre : forme 142">
            <a:extLst>
              <a:ext uri="{FF2B5EF4-FFF2-40B4-BE49-F238E27FC236}">
                <a16:creationId xmlns:a16="http://schemas.microsoft.com/office/drawing/2014/main" id="{B5B1E9E5-5EE0-7D52-980F-FDA114258C7F}"/>
              </a:ext>
            </a:extLst>
          </p:cNvPr>
          <p:cNvSpPr/>
          <p:nvPr/>
        </p:nvSpPr>
        <p:spPr>
          <a:xfrm>
            <a:off x="1068214" y="2245359"/>
            <a:ext cx="5661769" cy="525914"/>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B050"/>
          </a:solidFill>
          <a:ln w="9525" cap="flat">
            <a:solidFill>
              <a:schemeClr val="bg1"/>
            </a:solidFill>
            <a:prstDash val="solid"/>
            <a:miter/>
          </a:ln>
        </p:spPr>
        <p:txBody>
          <a:bodyPr rtlCol="0" anchor="ctr"/>
          <a:lstStyle/>
          <a:p>
            <a:pPr algn="ctr"/>
            <a:r>
              <a:rPr lang="fr-FR" sz="1600" b="1" dirty="0">
                <a:solidFill>
                  <a:srgbClr val="FFFFFF"/>
                </a:solidFill>
                <a:latin typeface="Marianne" panose="020B0604020202020204"/>
              </a:rPr>
              <a:t>Priorisation de leviers </a:t>
            </a:r>
            <a:r>
              <a:rPr lang="fr-FR" sz="1600" b="1" u="sng" dirty="0">
                <a:solidFill>
                  <a:srgbClr val="FFFFFF"/>
                </a:solidFill>
                <a:latin typeface="Marianne" panose="020B0604020202020204"/>
              </a:rPr>
              <a:t>en présentiel </a:t>
            </a:r>
            <a:r>
              <a:rPr lang="fr-FR" sz="1600" b="1" dirty="0">
                <a:solidFill>
                  <a:srgbClr val="FFFFFF"/>
                </a:solidFill>
                <a:latin typeface="Marianne" panose="020B0604020202020204"/>
              </a:rPr>
              <a:t>: exemple Vals de Saintonge</a:t>
            </a:r>
          </a:p>
        </p:txBody>
      </p:sp>
      <p:sp>
        <p:nvSpPr>
          <p:cNvPr id="15" name="TextBox 14">
            <a:extLst>
              <a:ext uri="{FF2B5EF4-FFF2-40B4-BE49-F238E27FC236}">
                <a16:creationId xmlns:a16="http://schemas.microsoft.com/office/drawing/2014/main" id="{469CCC03-5E2D-0205-AD62-AD98F28A9E13}"/>
              </a:ext>
            </a:extLst>
          </p:cNvPr>
          <p:cNvSpPr txBox="1">
            <a:spLocks/>
          </p:cNvSpPr>
          <p:nvPr/>
        </p:nvSpPr>
        <p:spPr>
          <a:xfrm>
            <a:off x="564159" y="5968494"/>
            <a:ext cx="7320921" cy="1424288"/>
          </a:xfrm>
          <a:prstGeom prst="rect">
            <a:avLst/>
          </a:prstGeom>
          <a:solidFill>
            <a:srgbClr val="00B050">
              <a:alpha val="20000"/>
            </a:srgbClr>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è"/>
            </a:pP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Organisation de deux ateliers de priorisation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des leviers en présentiel</a:t>
            </a:r>
          </a:p>
          <a:p>
            <a:pPr marL="285750" indent="-285750">
              <a:spcBef>
                <a:spcPts val="600"/>
              </a:spcBef>
              <a:buFont typeface="Wingdings" panose="05000000000000000000" pitchFamily="2" charset="2"/>
              <a:buChar char="è"/>
            </a:pP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Utilisation de l’outil digital Miro en séance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le référent projet a transféré la matrice de priorisation sur Miro permettant aux participants de s’y connecter et de placer les leviers eux-mêmes sur la matrice </a:t>
            </a:r>
          </a:p>
          <a:p>
            <a:pPr marL="285750" indent="-285750">
              <a:spcBef>
                <a:spcPts val="600"/>
              </a:spcBef>
              <a:buFont typeface="Wingdings" panose="05000000000000000000" pitchFamily="2" charset="2"/>
              <a:buChar char="è"/>
            </a:pPr>
            <a:endPar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a:spcBef>
                <a:spcPts val="600"/>
              </a:spcBef>
            </a:pPr>
            <a:endPar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p:txBody>
      </p:sp>
      <p:sp>
        <p:nvSpPr>
          <p:cNvPr id="16" name="TextBox 15">
            <a:extLst>
              <a:ext uri="{FF2B5EF4-FFF2-40B4-BE49-F238E27FC236}">
                <a16:creationId xmlns:a16="http://schemas.microsoft.com/office/drawing/2014/main" id="{F1FC4C84-697E-87BE-7926-61D0BAF71E21}"/>
              </a:ext>
            </a:extLst>
          </p:cNvPr>
          <p:cNvSpPr txBox="1">
            <a:spLocks/>
          </p:cNvSpPr>
          <p:nvPr/>
        </p:nvSpPr>
        <p:spPr>
          <a:xfrm>
            <a:off x="8384173" y="2529490"/>
            <a:ext cx="7320921" cy="3017520"/>
          </a:xfrm>
          <a:prstGeom prst="rect">
            <a:avLst/>
          </a:prstGeom>
          <a:solidFill>
            <a:srgbClr val="8064A2">
              <a:alpha val="20000"/>
            </a:srgbClr>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è"/>
            </a:pPr>
            <a:r>
              <a:rPr lang="fr-FR" sz="1400" b="1">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Présélection de 22 leviers par les référents</a:t>
            </a:r>
          </a:p>
          <a:p>
            <a:pPr marL="285750" indent="-285750">
              <a:spcBef>
                <a:spcPts val="600"/>
              </a:spcBef>
              <a:buFont typeface="Wingdings" panose="05000000000000000000" pitchFamily="2" charset="2"/>
              <a:buChar char="è"/>
            </a:pPr>
            <a:r>
              <a:rPr lang="fr-FR" sz="1400" b="1">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Présentation des leviers présélectionnés </a:t>
            </a:r>
            <a:r>
              <a:rPr lang="fr-FR" sz="140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durant la réunion de restitution du diagnostic (en fin de séance)</a:t>
            </a:r>
          </a:p>
          <a:p>
            <a:pPr marL="285750" indent="-285750">
              <a:spcBef>
                <a:spcPts val="600"/>
              </a:spcBef>
              <a:buFont typeface="Wingdings" panose="05000000000000000000" pitchFamily="2" charset="2"/>
              <a:buChar char="è"/>
            </a:pPr>
            <a:r>
              <a:rPr lang="fr-FR" sz="140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Envoi à toutes les parties prenantes d’un </a:t>
            </a:r>
            <a:r>
              <a:rPr lang="fr-FR" sz="1400" b="1">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questionnaire Forms </a:t>
            </a:r>
            <a:r>
              <a:rPr lang="fr-FR" sz="140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leur demandant de prioriser sur la matrice Valeur/Faisabilité l’ensemble des leviers présélectionnés</a:t>
            </a:r>
          </a:p>
          <a:p>
            <a:pPr marL="742950" lvl="1" indent="-285750">
              <a:spcBef>
                <a:spcPts val="600"/>
              </a:spcBef>
              <a:buFont typeface="Arial" panose="020B0604020202020204" pitchFamily="34" charset="0"/>
              <a:buChar char="•"/>
            </a:pPr>
            <a:r>
              <a:rPr lang="fr-FR" sz="140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Intégration d’un </a:t>
            </a:r>
            <a:r>
              <a:rPr lang="fr-FR" sz="1400" b="1">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descriptif détaillé </a:t>
            </a:r>
            <a:r>
              <a:rPr lang="fr-FR" sz="140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de chaque levier pour le contextualiser (descriptif du catalogue de leviers)</a:t>
            </a:r>
          </a:p>
          <a:p>
            <a:pPr marL="742950" lvl="1" indent="-285750">
              <a:spcBef>
                <a:spcPts val="600"/>
              </a:spcBef>
              <a:buFont typeface="Arial" panose="020B0604020202020204" pitchFamily="34" charset="0"/>
              <a:buChar char="•"/>
            </a:pPr>
            <a:r>
              <a:rPr lang="fr-FR" sz="1400" b="1">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2 semaines </a:t>
            </a:r>
            <a:r>
              <a:rPr lang="fr-FR" sz="140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de délai de réponse</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è"/>
              <a:tabLst/>
              <a:defRPr/>
            </a:pPr>
            <a:r>
              <a:rPr kumimoji="0" lang="fr-FR" sz="1400" b="0" i="0" u="none" strike="noStrike" kern="1200" cap="none" spc="0" normalizeH="0" baseline="0" noProof="0">
                <a:ln>
                  <a:noFill/>
                </a:ln>
                <a:solidFill>
                  <a:prstClr val="black"/>
                </a:solidFill>
                <a:effectLst/>
                <a:uLnTx/>
                <a:uFillTx/>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Consolidation de l’ensemble des réponses par les référents projet pour obtenir </a:t>
            </a:r>
            <a:r>
              <a:rPr kumimoji="0" lang="fr-FR" sz="1400" b="1" i="0" u="none" strike="noStrike" kern="1200" cap="none" spc="0" normalizeH="0" baseline="0" noProof="0">
                <a:ln>
                  <a:noFill/>
                </a:ln>
                <a:solidFill>
                  <a:prstClr val="black"/>
                </a:solidFill>
                <a:effectLst/>
                <a:uLnTx/>
                <a:uFillTx/>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une liste finalisée de 15 leviers</a:t>
            </a:r>
          </a:p>
          <a:p>
            <a:pPr>
              <a:spcBef>
                <a:spcPts val="600"/>
              </a:spcBef>
            </a:pPr>
            <a:endParaRPr lang="fr-FR" sz="1400">
              <a:latin typeface="Marianne" panose="020B0604020202020204"/>
              <a:ea typeface="Malgun Gothic Semilight" panose="020B0502040204020203" pitchFamily="34" charset="-128"/>
              <a:cs typeface="Malgun Gothic Semilight" panose="020B0502040204020203" pitchFamily="34" charset="-128"/>
            </a:endParaRPr>
          </a:p>
        </p:txBody>
      </p:sp>
      <p:sp>
        <p:nvSpPr>
          <p:cNvPr id="17" name="TextBox 16">
            <a:extLst>
              <a:ext uri="{FF2B5EF4-FFF2-40B4-BE49-F238E27FC236}">
                <a16:creationId xmlns:a16="http://schemas.microsoft.com/office/drawing/2014/main" id="{D120383B-76B3-59D3-7893-98D9BBCACF8D}"/>
              </a:ext>
            </a:extLst>
          </p:cNvPr>
          <p:cNvSpPr txBox="1">
            <a:spLocks/>
          </p:cNvSpPr>
          <p:nvPr/>
        </p:nvSpPr>
        <p:spPr>
          <a:xfrm>
            <a:off x="8384173" y="5968493"/>
            <a:ext cx="7320921" cy="3017520"/>
          </a:xfrm>
          <a:prstGeom prst="rect">
            <a:avLst/>
          </a:prstGeom>
          <a:solidFill>
            <a:srgbClr val="FFC000">
              <a:alpha val="20000"/>
            </a:srgbClr>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è"/>
            </a:pP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Présélection d’une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trentaine de leviers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à base du catalogue de leviers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par</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les référents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peu après le COPIL de restitution du diagnostic </a:t>
            </a:r>
          </a:p>
          <a:p>
            <a:pPr marL="285750" indent="-285750">
              <a:spcBef>
                <a:spcPts val="600"/>
              </a:spcBef>
              <a:buFont typeface="Wingdings" panose="05000000000000000000" pitchFamily="2" charset="2"/>
              <a:buChar char="è"/>
            </a:pP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Envoi de la présélection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aux parties prenantes, invitées à la modifier ou commenter par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retour de mail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avant l’atelier de priorisation </a:t>
            </a:r>
            <a:endPar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endParaRPr>
          </a:p>
          <a:p>
            <a:pPr marL="285750" indent="-285750">
              <a:spcBef>
                <a:spcPts val="600"/>
              </a:spcBef>
              <a:buFont typeface="Wingdings" panose="05000000000000000000" pitchFamily="2" charset="2"/>
              <a:buChar char="è"/>
            </a:pP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Le jour de l’atelier : le référent a proposé aux parties prenantes de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choisir parmi différentes options d’animation de l’atelier</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Elles ont choisi de parcourir les leviers présélectionnés collectivement un par un, afin de lire son descriptif, y dédier un temps d’échange et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statuer sa note</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(Valeur-Faisabilité). L’exercice leur a permis de créer un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consensus autour de 16 leviers</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dont plusieurs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gains rapides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et plusieurs </a:t>
            </a:r>
            <a:r>
              <a:rPr lang="fr-FR" sz="1400" b="1"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projets majeurs</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t>
            </a:r>
          </a:p>
          <a:p>
            <a:pPr marL="285750" indent="-285750">
              <a:spcBef>
                <a:spcPts val="600"/>
              </a:spcBef>
              <a:buFont typeface="Wingdings" panose="05000000000000000000" pitchFamily="2" charset="2"/>
              <a:buChar char="è"/>
            </a:pPr>
            <a:endParaRPr lang="fr-FR" sz="1400" dirty="0">
              <a:latin typeface="Marianne" panose="020B0604020202020204"/>
              <a:ea typeface="Malgun Gothic Semilight" panose="020B0502040204020203" pitchFamily="34" charset="-128"/>
              <a:cs typeface="Malgun Gothic Semilight" panose="020B0502040204020203" pitchFamily="34" charset="-128"/>
            </a:endParaRPr>
          </a:p>
          <a:p>
            <a:pPr>
              <a:spcBef>
                <a:spcPts val="600"/>
              </a:spcBef>
            </a:pPr>
            <a:endParaRPr lang="fr-FR" sz="1400" dirty="0">
              <a:latin typeface="Marianne" panose="020B0604020202020204"/>
              <a:ea typeface="Malgun Gothic Semilight" panose="020B0502040204020203" pitchFamily="34" charset="-128"/>
              <a:cs typeface="Malgun Gothic Semilight" panose="020B0502040204020203" pitchFamily="34" charset="-128"/>
            </a:endParaRPr>
          </a:p>
        </p:txBody>
      </p:sp>
      <p:sp>
        <p:nvSpPr>
          <p:cNvPr id="18" name="TextBox 17">
            <a:extLst>
              <a:ext uri="{FF2B5EF4-FFF2-40B4-BE49-F238E27FC236}">
                <a16:creationId xmlns:a16="http://schemas.microsoft.com/office/drawing/2014/main" id="{DF3528C6-B1E6-E724-3A97-B4FAC2B5D488}"/>
              </a:ext>
            </a:extLst>
          </p:cNvPr>
          <p:cNvSpPr txBox="1"/>
          <p:nvPr/>
        </p:nvSpPr>
        <p:spPr>
          <a:xfrm>
            <a:off x="564158" y="1565224"/>
            <a:ext cx="15140935" cy="578882"/>
          </a:xfrm>
          <a:prstGeom prst="roundRect">
            <a:avLst/>
          </a:prstGeom>
          <a:solidFill>
            <a:schemeClr val="accent5">
              <a:lumMod val="20000"/>
              <a:lumOff val="80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Les collectivités qui choisissent d’animer un atelier de priorisation ont plusieurs modalités d’animation à définir en fonction de leur taille, mode de fonctionnement et ambitions. Sur cette diapositive, quelques exemples et bonnes pratiques de la Vague 1 sont présentés.</a:t>
            </a:r>
            <a:endParaRPr lang="fr-FR" sz="1400" b="1">
              <a:solidFill>
                <a:srgbClr val="1D4474"/>
              </a:solidFill>
            </a:endParaRPr>
          </a:p>
        </p:txBody>
      </p:sp>
      <p:sp>
        <p:nvSpPr>
          <p:cNvPr id="22" name="Forme libre : forme 142">
            <a:extLst>
              <a:ext uri="{FF2B5EF4-FFF2-40B4-BE49-F238E27FC236}">
                <a16:creationId xmlns:a16="http://schemas.microsoft.com/office/drawing/2014/main" id="{2887F8C4-5503-CE9C-DC6B-7FF269549080}"/>
              </a:ext>
            </a:extLst>
          </p:cNvPr>
          <p:cNvSpPr/>
          <p:nvPr/>
        </p:nvSpPr>
        <p:spPr>
          <a:xfrm>
            <a:off x="8840220" y="2339225"/>
            <a:ext cx="592347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chemeClr val="accent4"/>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Priorisation de leviers </a:t>
            </a:r>
            <a:r>
              <a:rPr lang="fr-FR" sz="1600" b="1" u="sng">
                <a:solidFill>
                  <a:srgbClr val="FFFFFF"/>
                </a:solidFill>
                <a:latin typeface="Marianne" panose="020B0604020202020204"/>
              </a:rPr>
              <a:t>en asynchrone</a:t>
            </a:r>
            <a:r>
              <a:rPr lang="fr-FR" sz="1600" b="1">
                <a:solidFill>
                  <a:srgbClr val="FFFFFF"/>
                </a:solidFill>
                <a:latin typeface="Marianne" panose="020B0604020202020204"/>
              </a:rPr>
              <a:t> : exemple d’Epinal</a:t>
            </a:r>
            <a:endParaRPr lang="fr-FR" sz="1600" b="1" u="sng">
              <a:solidFill>
                <a:srgbClr val="FFFFFF"/>
              </a:solidFill>
              <a:latin typeface="Marianne" panose="020B0604020202020204"/>
            </a:endParaRPr>
          </a:p>
        </p:txBody>
      </p:sp>
      <p:sp>
        <p:nvSpPr>
          <p:cNvPr id="23" name="Forme libre : forme 142">
            <a:extLst>
              <a:ext uri="{FF2B5EF4-FFF2-40B4-BE49-F238E27FC236}">
                <a16:creationId xmlns:a16="http://schemas.microsoft.com/office/drawing/2014/main" id="{860CB24D-996D-9332-9AF0-9D879D77B0DE}"/>
              </a:ext>
            </a:extLst>
          </p:cNvPr>
          <p:cNvSpPr/>
          <p:nvPr/>
        </p:nvSpPr>
        <p:spPr>
          <a:xfrm>
            <a:off x="8919588" y="5785068"/>
            <a:ext cx="6625211"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000"/>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Priorisation de leviers en </a:t>
            </a:r>
            <a:r>
              <a:rPr lang="fr-FR" sz="1600" b="1" u="sng">
                <a:solidFill>
                  <a:srgbClr val="FFFFFF"/>
                </a:solidFill>
                <a:latin typeface="Marianne" panose="020B0604020202020204"/>
              </a:rPr>
              <a:t>format mixte</a:t>
            </a:r>
            <a:r>
              <a:rPr lang="fr-FR" sz="1600" b="1">
                <a:solidFill>
                  <a:srgbClr val="FFFFFF"/>
                </a:solidFill>
                <a:latin typeface="Marianne" panose="020B0604020202020204"/>
              </a:rPr>
              <a:t> : exemple de la CUD</a:t>
            </a:r>
            <a:endParaRPr lang="fr-FR" sz="1600" b="1" u="sng">
              <a:solidFill>
                <a:srgbClr val="FFFFFF"/>
              </a:solidFill>
              <a:latin typeface="Marianne" panose="020B0604020202020204"/>
            </a:endParaRPr>
          </a:p>
        </p:txBody>
      </p:sp>
      <p:sp>
        <p:nvSpPr>
          <p:cNvPr id="2" name="Forme libre : forme 142">
            <a:extLst>
              <a:ext uri="{FF2B5EF4-FFF2-40B4-BE49-F238E27FC236}">
                <a16:creationId xmlns:a16="http://schemas.microsoft.com/office/drawing/2014/main" id="{82B2683A-B50B-E8AF-C38D-27A6E7635D6B}"/>
              </a:ext>
            </a:extLst>
          </p:cNvPr>
          <p:cNvSpPr/>
          <p:nvPr/>
        </p:nvSpPr>
        <p:spPr>
          <a:xfrm>
            <a:off x="1068215" y="5697442"/>
            <a:ext cx="5661768" cy="487075"/>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B050"/>
          </a:solidFill>
          <a:ln w="9525" cap="flat">
            <a:solidFill>
              <a:schemeClr val="bg1"/>
            </a:solidFill>
            <a:prstDash val="solid"/>
            <a:miter/>
          </a:ln>
        </p:spPr>
        <p:txBody>
          <a:bodyPr rtlCol="0" anchor="ctr"/>
          <a:lstStyle/>
          <a:p>
            <a:pPr algn="ctr"/>
            <a:r>
              <a:rPr lang="fr-FR" sz="1600" b="1" dirty="0">
                <a:solidFill>
                  <a:srgbClr val="FFFFFF"/>
                </a:solidFill>
                <a:latin typeface="Marianne" panose="020B0604020202020204"/>
              </a:rPr>
              <a:t>Priorisation de leviers </a:t>
            </a:r>
            <a:r>
              <a:rPr lang="fr-FR" sz="1600" b="1" u="sng" dirty="0">
                <a:solidFill>
                  <a:srgbClr val="FFFFFF"/>
                </a:solidFill>
                <a:latin typeface="Marianne" panose="020B0604020202020204"/>
              </a:rPr>
              <a:t>en présentiel </a:t>
            </a:r>
            <a:r>
              <a:rPr lang="fr-FR" sz="1600" b="1" dirty="0">
                <a:solidFill>
                  <a:srgbClr val="FFFFFF"/>
                </a:solidFill>
                <a:latin typeface="Marianne" panose="020B0604020202020204"/>
              </a:rPr>
              <a:t>: exemple de Paris Saclay</a:t>
            </a:r>
          </a:p>
        </p:txBody>
      </p:sp>
      <p:pic>
        <p:nvPicPr>
          <p:cNvPr id="21" name="Image 20">
            <a:extLst>
              <a:ext uri="{FF2B5EF4-FFF2-40B4-BE49-F238E27FC236}">
                <a16:creationId xmlns:a16="http://schemas.microsoft.com/office/drawing/2014/main" id="{933D4D97-7FAC-44B7-8FA2-41CFE0D1E18B}"/>
              </a:ext>
            </a:extLst>
          </p:cNvPr>
          <p:cNvPicPr>
            <a:picLocks noChangeAspect="1"/>
          </p:cNvPicPr>
          <p:nvPr/>
        </p:nvPicPr>
        <p:blipFill>
          <a:blip r:embed="rId2"/>
          <a:stretch>
            <a:fillRect/>
          </a:stretch>
        </p:blipFill>
        <p:spPr>
          <a:xfrm>
            <a:off x="3667228" y="8362975"/>
            <a:ext cx="774137" cy="222252"/>
          </a:xfrm>
          <a:prstGeom prst="rect">
            <a:avLst/>
          </a:prstGeom>
        </p:spPr>
      </p:pic>
      <p:pic>
        <p:nvPicPr>
          <p:cNvPr id="1032" name="Picture 8" descr="logo miro - DSI et chef de projet IT externalisé sur Nantes.">
            <a:extLst>
              <a:ext uri="{FF2B5EF4-FFF2-40B4-BE49-F238E27FC236}">
                <a16:creationId xmlns:a16="http://schemas.microsoft.com/office/drawing/2014/main" id="{FF032F5E-2BC4-915C-0A6D-75B976D4C6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3409" y="8196007"/>
            <a:ext cx="1059405" cy="5561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s Weje an alternative to Whiteboard?">
            <a:extLst>
              <a:ext uri="{FF2B5EF4-FFF2-40B4-BE49-F238E27FC236}">
                <a16:creationId xmlns:a16="http://schemas.microsoft.com/office/drawing/2014/main" id="{4CFECDF8-5A0A-456B-4A59-FBA76C7E9E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5779" y="8246317"/>
            <a:ext cx="1524864" cy="45556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EE6CE71-2151-9007-2A9F-1FD3590C83E3}"/>
              </a:ext>
            </a:extLst>
          </p:cNvPr>
          <p:cNvSpPr txBox="1"/>
          <p:nvPr/>
        </p:nvSpPr>
        <p:spPr>
          <a:xfrm>
            <a:off x="550907" y="7759242"/>
            <a:ext cx="7320920" cy="584775"/>
          </a:xfrm>
          <a:prstGeom prst="rect">
            <a:avLst/>
          </a:prstGeom>
          <a:noFill/>
        </p:spPr>
        <p:txBody>
          <a:bodyPr wrap="square">
            <a:spAutoFit/>
          </a:bodyPr>
          <a:lstStyle/>
          <a:p>
            <a:pPr>
              <a:spcBef>
                <a:spcPts val="600"/>
              </a:spcBef>
            </a:pP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Exemples</a:t>
            </a:r>
            <a:r>
              <a:rPr lang="fr-FR" sz="18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 </a:t>
            </a:r>
            <a:r>
              <a:rPr lang="fr-FR" sz="1400" dirty="0">
                <a:latin typeface="Marianne" panose="020B0604020202020204"/>
                <a:ea typeface="Malgun Gothic Semilight" panose="020B0502040204020203" pitchFamily="34" charset="-128"/>
                <a:cs typeface="Malgun Gothic Semilight" panose="020B0502040204020203" pitchFamily="34" charset="-128"/>
                <a:sym typeface="Wingdings" panose="05000000000000000000" pitchFamily="2" charset="2"/>
              </a:rPr>
              <a:t>d’outils digitaux et permettant de faciliter l’animation d’ateliers (en présentiel ou en ligne) :</a:t>
            </a:r>
          </a:p>
        </p:txBody>
      </p:sp>
    </p:spTree>
    <p:extLst>
      <p:ext uri="{BB962C8B-B14F-4D97-AF65-F5344CB8AC3E}">
        <p14:creationId xmlns:p14="http://schemas.microsoft.com/office/powerpoint/2010/main" val="224566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1C0A0AA-A37D-4DF9-8484-88534EE7D578}"/>
              </a:ext>
            </a:extLst>
          </p:cNvPr>
          <p:cNvSpPr txBox="1">
            <a:spLocks/>
          </p:cNvSpPr>
          <p:nvPr/>
        </p:nvSpPr>
        <p:spPr>
          <a:xfrm>
            <a:off x="537671" y="1893171"/>
            <a:ext cx="9390535" cy="3199301"/>
          </a:xfrm>
          <a:prstGeom prst="rect">
            <a:avLst/>
          </a:prstGeom>
          <a:solidFill>
            <a:srgbClr val="EEF0F8"/>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Définir les </a:t>
            </a:r>
            <a:r>
              <a:rPr lang="fr-FR" sz="1300" b="1" dirty="0">
                <a:latin typeface="Marianne" panose="020B0604020202020204"/>
                <a:ea typeface="Malgun Gothic Semilight" panose="020B0502040204020203" pitchFamily="34" charset="-128"/>
                <a:cs typeface="Malgun Gothic Semilight" panose="020B0502040204020203" pitchFamily="34" charset="-128"/>
              </a:rPr>
              <a:t>modalités de remplissage des fiches actions </a:t>
            </a:r>
            <a:r>
              <a:rPr lang="fr-FR" sz="1300" dirty="0">
                <a:latin typeface="Marianne" panose="020B0604020202020204"/>
                <a:ea typeface="Malgun Gothic Semilight" panose="020B0502040204020203" pitchFamily="34" charset="-128"/>
                <a:cs typeface="Malgun Gothic Semilight" panose="020B0502040204020203" pitchFamily="34" charset="-128"/>
              </a:rPr>
              <a:t>en fonction des </a:t>
            </a:r>
            <a:r>
              <a:rPr lang="fr-FR" sz="1300" b="1" dirty="0">
                <a:latin typeface="Marianne" panose="020B0604020202020204"/>
                <a:ea typeface="Malgun Gothic Semilight" panose="020B0502040204020203" pitchFamily="34" charset="-128"/>
                <a:cs typeface="Malgun Gothic Semilight" panose="020B0502040204020203" pitchFamily="34" charset="-128"/>
              </a:rPr>
              <a:t>leviers sélectionnés </a:t>
            </a:r>
            <a:r>
              <a:rPr lang="fr-FR" sz="1300" dirty="0">
                <a:latin typeface="Marianne" panose="020B0604020202020204"/>
                <a:ea typeface="Malgun Gothic Semilight" panose="020B0502040204020203" pitchFamily="34" charset="-128"/>
                <a:cs typeface="Malgun Gothic Semilight" panose="020B0502040204020203" pitchFamily="34" charset="-128"/>
              </a:rPr>
              <a:t>et des </a:t>
            </a:r>
            <a:r>
              <a:rPr lang="fr-FR" sz="1300" b="1" dirty="0">
                <a:latin typeface="Marianne" panose="020B0604020202020204"/>
                <a:ea typeface="Malgun Gothic Semilight" panose="020B0502040204020203" pitchFamily="34" charset="-128"/>
                <a:cs typeface="Malgun Gothic Semilight" panose="020B0502040204020203" pitchFamily="34" charset="-128"/>
              </a:rPr>
              <a:t>parties prenantes à mobiliser. Plusieurs formats d’échange existent </a:t>
            </a:r>
            <a:r>
              <a:rPr lang="fr-FR" sz="1300" dirty="0">
                <a:latin typeface="Marianne" panose="020B0604020202020204"/>
                <a:ea typeface="Malgun Gothic Semilight" panose="020B0502040204020203" pitchFamily="34" charset="-128"/>
                <a:cs typeface="Malgun Gothic Semilight" panose="020B0502040204020203" pitchFamily="34" charset="-128"/>
              </a:rPr>
              <a:t>: entretiens bilatéraux avec chaque porteur, atelier collectif par dimension ou atelier collectif regroupant plusieurs dimensions</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Définir le </a:t>
            </a:r>
            <a:r>
              <a:rPr lang="fr-FR" sz="1300" b="1" dirty="0">
                <a:latin typeface="Marianne" panose="020B0604020202020204"/>
                <a:ea typeface="Malgun Gothic Semilight" panose="020B0502040204020203" pitchFamily="34" charset="-128"/>
                <a:cs typeface="Malgun Gothic Semilight" panose="020B0502040204020203" pitchFamily="34" charset="-128"/>
              </a:rPr>
              <a:t>nombre de leviers à traiter par échange </a:t>
            </a:r>
            <a:r>
              <a:rPr lang="fr-FR" sz="1300" dirty="0">
                <a:latin typeface="Marianne" panose="020B0604020202020204"/>
                <a:ea typeface="Malgun Gothic Semilight" panose="020B0502040204020203" pitchFamily="34" charset="-128"/>
                <a:cs typeface="Malgun Gothic Semilight" panose="020B0502040204020203" pitchFamily="34" charset="-128"/>
              </a:rPr>
              <a:t>et </a:t>
            </a:r>
            <a:r>
              <a:rPr lang="fr-FR" sz="1300" b="1" dirty="0">
                <a:latin typeface="Marianne" panose="020B0604020202020204"/>
                <a:ea typeface="Malgun Gothic Semilight" panose="020B0502040204020203" pitchFamily="34" charset="-128"/>
                <a:cs typeface="Malgun Gothic Semilight" panose="020B0502040204020203" pitchFamily="34" charset="-128"/>
              </a:rPr>
              <a:t>répartir les interlocuteurs </a:t>
            </a:r>
            <a:r>
              <a:rPr lang="fr-FR" sz="1300" dirty="0">
                <a:latin typeface="Marianne" panose="020B0604020202020204"/>
                <a:ea typeface="Malgun Gothic Semilight" panose="020B0502040204020203" pitchFamily="34" charset="-128"/>
                <a:cs typeface="Malgun Gothic Semilight" panose="020B0502040204020203" pitchFamily="34" charset="-128"/>
              </a:rPr>
              <a:t>concernés sur les échanges prévus en fonction de la pertinence de leur rôle</a:t>
            </a:r>
          </a:p>
          <a:p>
            <a:pPr marL="285750" indent="-285750">
              <a:spcBef>
                <a:spcPts val="600"/>
              </a:spcBef>
              <a:buFont typeface="Wingdings" panose="05000000000000000000" pitchFamily="2" charset="2"/>
              <a:buChar char="§"/>
            </a:pPr>
            <a:r>
              <a:rPr lang="fr-FR" sz="1300" b="1" dirty="0">
                <a:latin typeface="Marianne" panose="020B0604020202020204"/>
                <a:ea typeface="Malgun Gothic Semilight" panose="020B0502040204020203" pitchFamily="34" charset="-128"/>
                <a:cs typeface="Malgun Gothic Semilight" panose="020B0502040204020203" pitchFamily="34" charset="-128"/>
              </a:rPr>
              <a:t>Prendre connaissance du modèle de fiche actions </a:t>
            </a:r>
            <a:r>
              <a:rPr lang="fr-FR" sz="1300" dirty="0">
                <a:latin typeface="Marianne" panose="020B0604020202020204"/>
                <a:ea typeface="Malgun Gothic Semilight" panose="020B0502040204020203" pitchFamily="34" charset="-128"/>
                <a:cs typeface="Malgun Gothic Semilight" panose="020B0502040204020203" pitchFamily="34" charset="-128"/>
              </a:rPr>
              <a:t>et </a:t>
            </a:r>
            <a:r>
              <a:rPr lang="fr-FR" sz="1300" b="1" dirty="0">
                <a:latin typeface="Marianne" panose="020B0604020202020204"/>
                <a:ea typeface="Malgun Gothic Semilight" panose="020B0502040204020203" pitchFamily="34" charset="-128"/>
                <a:cs typeface="Malgun Gothic Semilight" panose="020B0502040204020203" pitchFamily="34" charset="-128"/>
              </a:rPr>
              <a:t>l’adapter</a:t>
            </a:r>
            <a:r>
              <a:rPr lang="fr-FR" sz="1300" dirty="0">
                <a:latin typeface="Marianne" panose="020B0604020202020204"/>
                <a:ea typeface="Malgun Gothic Semilight" panose="020B0502040204020203" pitchFamily="34" charset="-128"/>
                <a:cs typeface="Malgun Gothic Semilight" panose="020B0502040204020203" pitchFamily="34" charset="-128"/>
              </a:rPr>
              <a:t> en fonction des besoins</a:t>
            </a:r>
          </a:p>
          <a:p>
            <a:pPr marL="285750" indent="-285750">
              <a:spcBef>
                <a:spcPts val="600"/>
              </a:spcBef>
              <a:buFont typeface="Wingdings" panose="05000000000000000000" pitchFamily="2" charset="2"/>
              <a:buChar char="§"/>
            </a:pPr>
            <a:r>
              <a:rPr lang="fr-FR" sz="1300" b="1" dirty="0">
                <a:latin typeface="Marianne" panose="020B0604020202020204"/>
                <a:ea typeface="Malgun Gothic Semilight" panose="020B0502040204020203" pitchFamily="34" charset="-128"/>
                <a:cs typeface="Malgun Gothic Semilight" panose="020B0502040204020203" pitchFamily="34" charset="-128"/>
              </a:rPr>
              <a:t>Transmettre en amont </a:t>
            </a:r>
            <a:r>
              <a:rPr lang="fr-FR" sz="1300" dirty="0">
                <a:latin typeface="Marianne" panose="020B0604020202020204"/>
                <a:ea typeface="Malgun Gothic Semilight" panose="020B0502040204020203" pitchFamily="34" charset="-128"/>
                <a:cs typeface="Malgun Gothic Semilight" panose="020B0502040204020203" pitchFamily="34" charset="-128"/>
              </a:rPr>
              <a:t>des échanges le </a:t>
            </a:r>
            <a:r>
              <a:rPr lang="fr-FR" sz="1300" b="1" dirty="0">
                <a:latin typeface="Marianne" panose="020B0604020202020204"/>
                <a:ea typeface="Malgun Gothic Semilight" panose="020B0502040204020203" pitchFamily="34" charset="-128"/>
                <a:cs typeface="Malgun Gothic Semilight" panose="020B0502040204020203" pitchFamily="34" charset="-128"/>
              </a:rPr>
              <a:t>modèle de fiche action </a:t>
            </a:r>
            <a:r>
              <a:rPr lang="fr-FR" sz="1300" dirty="0">
                <a:latin typeface="Marianne" panose="020B0604020202020204"/>
                <a:ea typeface="Malgun Gothic Semilight" panose="020B0502040204020203" pitchFamily="34" charset="-128"/>
                <a:cs typeface="Malgun Gothic Semilight" panose="020B0502040204020203" pitchFamily="34" charset="-128"/>
              </a:rPr>
              <a:t>pour la </a:t>
            </a:r>
            <a:r>
              <a:rPr lang="fr-FR" sz="1300" b="1" dirty="0">
                <a:latin typeface="Marianne" panose="020B0604020202020204"/>
                <a:ea typeface="Malgun Gothic Semilight" panose="020B0502040204020203" pitchFamily="34" charset="-128"/>
                <a:cs typeface="Malgun Gothic Semilight" panose="020B0502040204020203" pitchFamily="34" charset="-128"/>
              </a:rPr>
              <a:t>prise de connaissance par les participants </a:t>
            </a:r>
            <a:r>
              <a:rPr lang="fr-FR" sz="1300" dirty="0">
                <a:latin typeface="Marianne" panose="020B0604020202020204"/>
                <a:ea typeface="Malgun Gothic Semilight" panose="020B0502040204020203" pitchFamily="34" charset="-128"/>
                <a:cs typeface="Malgun Gothic Semilight" panose="020B0502040204020203" pitchFamily="34" charset="-128"/>
              </a:rPr>
              <a:t>ainsi que la liste des leviers qui seront traités </a:t>
            </a:r>
            <a:endParaRPr lang="fr-FR" sz="1300" b="1" dirty="0">
              <a:latin typeface="Marianne" panose="020B0604020202020204"/>
              <a:ea typeface="Malgun Gothic Semilight" panose="020B0502040204020203" pitchFamily="34" charset="-128"/>
              <a:cs typeface="Malgun Gothic Semilight" panose="020B0502040204020203" pitchFamily="34" charset="-128"/>
            </a:endParaRP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Identifier un </a:t>
            </a:r>
            <a:r>
              <a:rPr lang="fr-FR" sz="1300" b="1" dirty="0">
                <a:latin typeface="Marianne" panose="020B0604020202020204"/>
                <a:ea typeface="Malgun Gothic Semilight" panose="020B0502040204020203" pitchFamily="34" charset="-128"/>
                <a:cs typeface="Malgun Gothic Semilight" panose="020B0502040204020203" pitchFamily="34" charset="-128"/>
              </a:rPr>
              <a:t>unique responsable par fiche action </a:t>
            </a:r>
            <a:r>
              <a:rPr lang="fr-FR" sz="1300" dirty="0">
                <a:latin typeface="Marianne" panose="020B0604020202020204"/>
                <a:ea typeface="Malgun Gothic Semilight" panose="020B0502040204020203" pitchFamily="34" charset="-128"/>
                <a:cs typeface="Malgun Gothic Semilight" panose="020B0502040204020203" pitchFamily="34" charset="-128"/>
              </a:rPr>
              <a:t>qui devra s’assurer de la réalisation des actions </a:t>
            </a:r>
          </a:p>
          <a:p>
            <a:pPr marL="285750" indent="-285750">
              <a:spcBef>
                <a:spcPts val="600"/>
              </a:spcBef>
              <a:buFont typeface="Wingdings" panose="05000000000000000000" pitchFamily="2" charset="2"/>
              <a:buChar char="§"/>
            </a:pPr>
            <a:r>
              <a:rPr lang="fr-FR" sz="1300" b="1" dirty="0">
                <a:latin typeface="Marianne" panose="020B0604020202020204"/>
                <a:ea typeface="Malgun Gothic Semilight" panose="020B0502040204020203" pitchFamily="34" charset="-128"/>
                <a:cs typeface="Malgun Gothic Semilight" panose="020B0502040204020203" pitchFamily="34" charset="-128"/>
              </a:rPr>
              <a:t>Renseigner durant les échanges </a:t>
            </a:r>
            <a:r>
              <a:rPr lang="fr-FR" sz="1300" dirty="0">
                <a:latin typeface="Marianne" panose="020B0604020202020204"/>
                <a:ea typeface="Malgun Gothic Semilight" panose="020B0502040204020203" pitchFamily="34" charset="-128"/>
                <a:cs typeface="Malgun Gothic Semilight" panose="020B0502040204020203" pitchFamily="34" charset="-128"/>
              </a:rPr>
              <a:t>les fiches actions selon le modèle proposé dans le pas à pas méthodologique</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S’assurer </a:t>
            </a:r>
            <a:r>
              <a:rPr lang="fr-FR" sz="1300" b="1" dirty="0">
                <a:latin typeface="Marianne" panose="020B0604020202020204"/>
                <a:ea typeface="Malgun Gothic Semilight" panose="020B0502040204020203" pitchFamily="34" charset="-128"/>
                <a:cs typeface="Malgun Gothic Semilight" panose="020B0502040204020203" pitchFamily="34" charset="-128"/>
              </a:rPr>
              <a:t>après les échanges </a:t>
            </a:r>
            <a:r>
              <a:rPr lang="fr-FR" sz="1300" dirty="0">
                <a:latin typeface="Marianne" panose="020B0604020202020204"/>
                <a:ea typeface="Malgun Gothic Semilight" panose="020B0502040204020203" pitchFamily="34" charset="-128"/>
                <a:cs typeface="Malgun Gothic Semilight" panose="020B0502040204020203" pitchFamily="34" charset="-128"/>
              </a:rPr>
              <a:t>que tous les éléments ont été </a:t>
            </a:r>
            <a:r>
              <a:rPr lang="fr-FR" sz="1300" b="1" dirty="0">
                <a:latin typeface="Marianne" panose="020B0604020202020204"/>
                <a:ea typeface="Malgun Gothic Semilight" panose="020B0502040204020203" pitchFamily="34" charset="-128"/>
                <a:cs typeface="Malgun Gothic Semilight" panose="020B0502040204020203" pitchFamily="34" charset="-128"/>
              </a:rPr>
              <a:t>saisis dans les supports </a:t>
            </a:r>
            <a:r>
              <a:rPr lang="fr-FR" sz="1300" dirty="0">
                <a:latin typeface="Marianne" panose="020B0604020202020204"/>
                <a:ea typeface="Malgun Gothic Semilight" panose="020B0502040204020203" pitchFamily="34" charset="-128"/>
                <a:cs typeface="Malgun Gothic Semilight" panose="020B0502040204020203" pitchFamily="34" charset="-128"/>
              </a:rPr>
              <a:t>et </a:t>
            </a:r>
            <a:r>
              <a:rPr lang="fr-FR" sz="1300" b="1" dirty="0">
                <a:latin typeface="Marianne" panose="020B0604020202020204"/>
                <a:ea typeface="Malgun Gothic Semilight" panose="020B0502040204020203" pitchFamily="34" charset="-128"/>
                <a:cs typeface="Malgun Gothic Semilight" panose="020B0502040204020203" pitchFamily="34" charset="-128"/>
              </a:rPr>
              <a:t>lister les points restant à arbitrer</a:t>
            </a:r>
          </a:p>
        </p:txBody>
      </p:sp>
      <p:sp>
        <p:nvSpPr>
          <p:cNvPr id="26" name="Forme libre : forme 142">
            <a:extLst>
              <a:ext uri="{FF2B5EF4-FFF2-40B4-BE49-F238E27FC236}">
                <a16:creationId xmlns:a16="http://schemas.microsoft.com/office/drawing/2014/main" id="{7D98019D-2206-4BE4-9392-F1700BA8AD3C}"/>
              </a:ext>
            </a:extLst>
          </p:cNvPr>
          <p:cNvSpPr/>
          <p:nvPr/>
        </p:nvSpPr>
        <p:spPr>
          <a:xfrm>
            <a:off x="1357738" y="1638297"/>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C72B6"/>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Activités à mener </a:t>
            </a:r>
          </a:p>
        </p:txBody>
      </p:sp>
      <p:sp>
        <p:nvSpPr>
          <p:cNvPr id="35" name="TextBox 34">
            <a:extLst>
              <a:ext uri="{FF2B5EF4-FFF2-40B4-BE49-F238E27FC236}">
                <a16:creationId xmlns:a16="http://schemas.microsoft.com/office/drawing/2014/main" id="{09BAE7FD-AA2F-4D4A-9E90-675465233A5D}"/>
              </a:ext>
            </a:extLst>
          </p:cNvPr>
          <p:cNvSpPr txBox="1">
            <a:spLocks/>
          </p:cNvSpPr>
          <p:nvPr/>
        </p:nvSpPr>
        <p:spPr>
          <a:xfrm>
            <a:off x="520553" y="5498727"/>
            <a:ext cx="9431790" cy="3286826"/>
          </a:xfrm>
          <a:prstGeom prst="rect">
            <a:avLst/>
          </a:prstGeom>
          <a:solidFill>
            <a:srgbClr val="F3FFFE"/>
          </a:solidFill>
          <a:ln w="12700">
            <a:solidFill>
              <a:srgbClr val="274084"/>
            </a:solidFill>
            <a:prstDash val="dashDot"/>
          </a:ln>
        </p:spPr>
        <p:txBody>
          <a:bodyPr vert="horz" wrap="square" lIns="91440" tIns="288000" rIns="91440" bIns="45720" rtlCol="0" anchor="t" anchorCtr="0">
            <a:noAutofit/>
          </a:bodyPr>
          <a:lstStyle/>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Durant les échanges, travailler sur une </a:t>
            </a:r>
            <a:r>
              <a:rPr lang="fr-FR" sz="1300" b="1" dirty="0">
                <a:latin typeface="Marianne" panose="020B0604020202020204"/>
                <a:ea typeface="Malgun Gothic Semilight" panose="020B0502040204020203" pitchFamily="34" charset="-128"/>
                <a:cs typeface="Malgun Gothic Semilight" panose="020B0502040204020203" pitchFamily="34" charset="-128"/>
              </a:rPr>
              <a:t>estimation macro des moyens humains et financiers </a:t>
            </a:r>
            <a:r>
              <a:rPr lang="fr-FR" sz="1300" dirty="0">
                <a:latin typeface="Marianne" panose="020B0604020202020204"/>
                <a:ea typeface="Malgun Gothic Semilight" panose="020B0502040204020203" pitchFamily="34" charset="-128"/>
                <a:cs typeface="Malgun Gothic Semilight" panose="020B0502040204020203" pitchFamily="34" charset="-128"/>
              </a:rPr>
              <a:t>nécessaires. Cette estimation sera </a:t>
            </a:r>
            <a:r>
              <a:rPr lang="fr-FR" sz="1300" b="1" dirty="0">
                <a:latin typeface="Marianne" panose="020B0604020202020204"/>
                <a:ea typeface="Malgun Gothic Semilight" panose="020B0502040204020203" pitchFamily="34" charset="-128"/>
                <a:cs typeface="Malgun Gothic Semilight" panose="020B0502040204020203" pitchFamily="34" charset="-128"/>
              </a:rPr>
              <a:t>affinée lors de la construction de la feuille de route</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Prendre un temps de recul pour </a:t>
            </a:r>
            <a:r>
              <a:rPr lang="fr-FR" sz="1300" b="1" dirty="0">
                <a:latin typeface="Marianne" panose="020B0604020202020204"/>
                <a:ea typeface="Malgun Gothic Semilight" panose="020B0502040204020203" pitchFamily="34" charset="-128"/>
                <a:cs typeface="Malgun Gothic Semilight" panose="020B0502040204020203" pitchFamily="34" charset="-128"/>
              </a:rPr>
              <a:t>réinterroger la pertinence et cohérence des leviers </a:t>
            </a:r>
            <a:r>
              <a:rPr lang="fr-FR" sz="1300" dirty="0">
                <a:latin typeface="Marianne" panose="020B0604020202020204"/>
                <a:ea typeface="Malgun Gothic Semilight" panose="020B0502040204020203" pitchFamily="34" charset="-128"/>
                <a:cs typeface="Malgun Gothic Semilight" panose="020B0502040204020203" pitchFamily="34" charset="-128"/>
              </a:rPr>
              <a:t>sélectionnés par rapport aux </a:t>
            </a:r>
            <a:r>
              <a:rPr lang="fr-FR" sz="1300" b="1" dirty="0">
                <a:latin typeface="Marianne" panose="020B0604020202020204"/>
                <a:ea typeface="Malgun Gothic Semilight" panose="020B0502040204020203" pitchFamily="34" charset="-128"/>
                <a:cs typeface="Malgun Gothic Semilight" panose="020B0502040204020203" pitchFamily="34" charset="-128"/>
              </a:rPr>
              <a:t>ambitions et attendus </a:t>
            </a:r>
            <a:r>
              <a:rPr lang="fr-FR" sz="1300" dirty="0">
                <a:latin typeface="Marianne" panose="020B0604020202020204"/>
                <a:ea typeface="Malgun Gothic Semilight" panose="020B0502040204020203" pitchFamily="34" charset="-128"/>
                <a:cs typeface="Malgun Gothic Semilight" panose="020B0502040204020203" pitchFamily="34" charset="-128"/>
              </a:rPr>
              <a:t>de la collectivité. Ne pas hésiter à en remplacer, reformuler ou enlever si nécessaire </a:t>
            </a:r>
          </a:p>
          <a:p>
            <a:pPr>
              <a:spcBef>
                <a:spcPts val="600"/>
              </a:spcBef>
            </a:pPr>
            <a:r>
              <a:rPr lang="fr-FR" sz="1300" b="1" u="sng" dirty="0">
                <a:latin typeface="Marianne" panose="020B0604020202020204"/>
                <a:ea typeface="Malgun Gothic Semilight" panose="020B0502040204020203" pitchFamily="34" charset="-128"/>
                <a:cs typeface="Malgun Gothic Semilight" panose="020B0502040204020203" pitchFamily="34" charset="-128"/>
              </a:rPr>
              <a:t>Pour le référent :</a:t>
            </a:r>
            <a:r>
              <a:rPr lang="fr-FR" sz="1300" dirty="0">
                <a:latin typeface="Marianne" panose="020B0604020202020204"/>
                <a:ea typeface="Malgun Gothic Semilight" panose="020B0502040204020203" pitchFamily="34" charset="-128"/>
                <a:cs typeface="Malgun Gothic Semilight" panose="020B0502040204020203" pitchFamily="34" charset="-128"/>
              </a:rPr>
              <a:t> </a:t>
            </a:r>
          </a:p>
          <a:p>
            <a:pPr marL="285750" indent="-285750">
              <a:spcBef>
                <a:spcPts val="600"/>
              </a:spcBef>
              <a:buFont typeface="Wingdings" panose="05000000000000000000" pitchFamily="2" charset="2"/>
              <a:buChar char="§"/>
            </a:pPr>
            <a:r>
              <a:rPr lang="fr-FR" sz="1300" b="1" dirty="0">
                <a:latin typeface="Marianne" panose="020B0604020202020204"/>
                <a:ea typeface="Malgun Gothic Semilight" panose="020B0502040204020203" pitchFamily="34" charset="-128"/>
                <a:cs typeface="Malgun Gothic Semilight" panose="020B0502040204020203" pitchFamily="34" charset="-128"/>
              </a:rPr>
              <a:t>Si possible, préremplir en amont des échanges </a:t>
            </a:r>
            <a:r>
              <a:rPr lang="fr-FR" sz="1300" dirty="0">
                <a:latin typeface="Marianne" panose="020B0604020202020204"/>
                <a:ea typeface="Malgun Gothic Semilight" panose="020B0502040204020203" pitchFamily="34" charset="-128"/>
                <a:cs typeface="Malgun Gothic Semilight" panose="020B0502040204020203" pitchFamily="34" charset="-128"/>
              </a:rPr>
              <a:t>les éléments suivants: le résultat attendu, les prérequis ou les indicateurs de performance pour permettre </a:t>
            </a:r>
            <a:r>
              <a:rPr lang="fr-FR" sz="1300" b="1" dirty="0">
                <a:latin typeface="Marianne" panose="020B0604020202020204"/>
                <a:ea typeface="Malgun Gothic Semilight" panose="020B0502040204020203" pitchFamily="34" charset="-128"/>
                <a:cs typeface="Malgun Gothic Semilight" panose="020B0502040204020203" pitchFamily="34" charset="-128"/>
              </a:rPr>
              <a:t>d’orienter les discussions sur les actions </a:t>
            </a:r>
            <a:r>
              <a:rPr lang="fr-FR" sz="1300" dirty="0">
                <a:latin typeface="Marianne" panose="020B0604020202020204"/>
                <a:ea typeface="Malgun Gothic Semilight" panose="020B0502040204020203" pitchFamily="34" charset="-128"/>
                <a:cs typeface="Malgun Gothic Semilight" panose="020B0502040204020203" pitchFamily="34" charset="-128"/>
              </a:rPr>
              <a:t>devant être mis en œuvre</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Privilégier le format d’échange bilatéral pour le remplissage des fiches (option la plus efficace), puis organiser un atelier final de revue / consolidation des fiches actions complétées pour donner une vision d’ensemble aux parties prenantes </a:t>
            </a:r>
          </a:p>
          <a:p>
            <a:pPr marL="285750" indent="-285750">
              <a:spcBef>
                <a:spcPts val="600"/>
              </a:spcBef>
              <a:buFont typeface="Wingdings" panose="05000000000000000000" pitchFamily="2" charset="2"/>
              <a:buChar char="§"/>
            </a:pPr>
            <a:r>
              <a:rPr lang="fr-FR" sz="1300" dirty="0">
                <a:latin typeface="Marianne" panose="020B0604020202020204"/>
                <a:ea typeface="Malgun Gothic Semilight" panose="020B0502040204020203" pitchFamily="34" charset="-128"/>
                <a:cs typeface="Malgun Gothic Semilight" panose="020B0502040204020203" pitchFamily="34" charset="-128"/>
              </a:rPr>
              <a:t>Être </a:t>
            </a:r>
            <a:r>
              <a:rPr lang="fr-FR" sz="1300" b="1" dirty="0">
                <a:latin typeface="Marianne" panose="020B0604020202020204"/>
                <a:ea typeface="Malgun Gothic Semilight" panose="020B0502040204020203" pitchFamily="34" charset="-128"/>
                <a:cs typeface="Malgun Gothic Semilight" panose="020B0502040204020203" pitchFamily="34" charset="-128"/>
              </a:rPr>
              <a:t>attentif au rythme des échanges</a:t>
            </a:r>
            <a:r>
              <a:rPr lang="fr-FR" sz="1300" dirty="0">
                <a:latin typeface="Marianne" panose="020B0604020202020204"/>
                <a:ea typeface="Malgun Gothic Semilight" panose="020B0502040204020203" pitchFamily="34" charset="-128"/>
                <a:cs typeface="Malgun Gothic Semilight" panose="020B0502040204020203" pitchFamily="34" charset="-128"/>
              </a:rPr>
              <a:t> en endossant le </a:t>
            </a:r>
            <a:r>
              <a:rPr lang="fr-FR" sz="1300" b="1" dirty="0">
                <a:latin typeface="Marianne" panose="020B0604020202020204"/>
                <a:ea typeface="Malgun Gothic Semilight" panose="020B0502040204020203" pitchFamily="34" charset="-128"/>
                <a:cs typeface="Malgun Gothic Semilight" panose="020B0502040204020203" pitchFamily="34" charset="-128"/>
              </a:rPr>
              <a:t>rôle de maître du temps </a:t>
            </a:r>
            <a:r>
              <a:rPr lang="fr-FR" sz="1300" dirty="0">
                <a:latin typeface="Marianne" panose="020B0604020202020204"/>
                <a:ea typeface="Malgun Gothic Semilight" panose="020B0502040204020203" pitchFamily="34" charset="-128"/>
                <a:cs typeface="Malgun Gothic Semilight" panose="020B0502040204020203" pitchFamily="34" charset="-128"/>
              </a:rPr>
              <a:t>(poser un temps limite à ne pas dépasser par fiche : environ 30 minutes en moyenne)</a:t>
            </a:r>
          </a:p>
        </p:txBody>
      </p:sp>
      <p:sp>
        <p:nvSpPr>
          <p:cNvPr id="36" name="Forme libre : forme 142">
            <a:extLst>
              <a:ext uri="{FF2B5EF4-FFF2-40B4-BE49-F238E27FC236}">
                <a16:creationId xmlns:a16="http://schemas.microsoft.com/office/drawing/2014/main" id="{10BDA087-E83F-4879-AF1C-9A50E3A321E0}"/>
              </a:ext>
            </a:extLst>
          </p:cNvPr>
          <p:cNvSpPr/>
          <p:nvPr/>
        </p:nvSpPr>
        <p:spPr>
          <a:xfrm>
            <a:off x="1357738" y="5321553"/>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8373"/>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Nos recommandations</a:t>
            </a:r>
          </a:p>
        </p:txBody>
      </p:sp>
      <p:sp>
        <p:nvSpPr>
          <p:cNvPr id="37" name="TextBox 36">
            <a:extLst>
              <a:ext uri="{FF2B5EF4-FFF2-40B4-BE49-F238E27FC236}">
                <a16:creationId xmlns:a16="http://schemas.microsoft.com/office/drawing/2014/main" id="{96A29F4E-26D8-402C-9344-8BE43E8E4AA0}"/>
              </a:ext>
            </a:extLst>
          </p:cNvPr>
          <p:cNvSpPr txBox="1">
            <a:spLocks/>
          </p:cNvSpPr>
          <p:nvPr/>
        </p:nvSpPr>
        <p:spPr>
          <a:xfrm>
            <a:off x="10576844" y="1873243"/>
            <a:ext cx="5184576" cy="3217533"/>
          </a:xfrm>
          <a:prstGeom prst="rect">
            <a:avLst/>
          </a:prstGeom>
          <a:solidFill>
            <a:srgbClr val="FFFDF3"/>
          </a:solidFill>
          <a:ln w="12700">
            <a:solidFill>
              <a:srgbClr val="274084"/>
            </a:solidFill>
            <a:prstDash val="dashDot"/>
          </a:ln>
        </p:spPr>
        <p:txBody>
          <a:bodyPr vert="horz" wrap="square" lIns="91440" tIns="360000" rIns="91440" bIns="45720" rtlCol="0" anchor="t" anchorCtr="0">
            <a:noAutofit/>
          </a:bodyPr>
          <a:lstStyle/>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pPr algn="ctr"/>
            <a:endParaRPr lang="fr-FR" sz="1600">
              <a:latin typeface="Marianne" panose="020B0604020202020204"/>
            </a:endParaRPr>
          </a:p>
        </p:txBody>
      </p:sp>
      <p:sp>
        <p:nvSpPr>
          <p:cNvPr id="38" name="Forme libre : forme 142">
            <a:extLst>
              <a:ext uri="{FF2B5EF4-FFF2-40B4-BE49-F238E27FC236}">
                <a16:creationId xmlns:a16="http://schemas.microsoft.com/office/drawing/2014/main" id="{59A999E7-CB63-4F21-B2E5-B1AF8F446473}"/>
              </a:ext>
            </a:extLst>
          </p:cNvPr>
          <p:cNvSpPr/>
          <p:nvPr/>
        </p:nvSpPr>
        <p:spPr>
          <a:xfrm>
            <a:off x="11080900" y="1712331"/>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A05"/>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Outils à disposition</a:t>
            </a:r>
          </a:p>
        </p:txBody>
      </p:sp>
      <p:grpSp>
        <p:nvGrpSpPr>
          <p:cNvPr id="6" name="Group 5">
            <a:extLst>
              <a:ext uri="{FF2B5EF4-FFF2-40B4-BE49-F238E27FC236}">
                <a16:creationId xmlns:a16="http://schemas.microsoft.com/office/drawing/2014/main" id="{4645A5C4-F3F7-41E3-BB39-D2F159200D6A}"/>
              </a:ext>
            </a:extLst>
          </p:cNvPr>
          <p:cNvGrpSpPr/>
          <p:nvPr/>
        </p:nvGrpSpPr>
        <p:grpSpPr>
          <a:xfrm>
            <a:off x="10099644" y="6688287"/>
            <a:ext cx="954400" cy="615553"/>
            <a:chOff x="12448483" y="7452319"/>
            <a:chExt cx="1597203" cy="1152128"/>
          </a:xfrm>
        </p:grpSpPr>
        <p:grpSp>
          <p:nvGrpSpPr>
            <p:cNvPr id="60" name="Group 59">
              <a:extLst>
                <a:ext uri="{FF2B5EF4-FFF2-40B4-BE49-F238E27FC236}">
                  <a16:creationId xmlns:a16="http://schemas.microsoft.com/office/drawing/2014/main" id="{A005F3E9-4B19-4BB2-AAFF-DF4ADD2F7785}"/>
                </a:ext>
              </a:extLst>
            </p:cNvPr>
            <p:cNvGrpSpPr/>
            <p:nvPr/>
          </p:nvGrpSpPr>
          <p:grpSpPr>
            <a:xfrm>
              <a:off x="13024544" y="7452322"/>
              <a:ext cx="1021142" cy="1147186"/>
              <a:chOff x="5727700" y="7734299"/>
              <a:chExt cx="3529167" cy="3964783"/>
            </a:xfrm>
          </p:grpSpPr>
          <p:sp>
            <p:nvSpPr>
              <p:cNvPr id="61" name="Shape 28">
                <a:extLst>
                  <a:ext uri="{FF2B5EF4-FFF2-40B4-BE49-F238E27FC236}">
                    <a16:creationId xmlns:a16="http://schemas.microsoft.com/office/drawing/2014/main" id="{81795528-03E2-4403-92BB-7844E494B22A}"/>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2" name="Shape 29">
                <a:extLst>
                  <a:ext uri="{FF2B5EF4-FFF2-40B4-BE49-F238E27FC236}">
                    <a16:creationId xmlns:a16="http://schemas.microsoft.com/office/drawing/2014/main" id="{1AB613AE-D9BE-4F45-AC74-B4DC19C94CC5}"/>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3" name="Shape 30">
                <a:extLst>
                  <a:ext uri="{FF2B5EF4-FFF2-40B4-BE49-F238E27FC236}">
                    <a16:creationId xmlns:a16="http://schemas.microsoft.com/office/drawing/2014/main" id="{AA03EB6F-1728-40F0-B32F-777D9A291F24}"/>
                  </a:ext>
                </a:extLst>
              </p:cNvPr>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4" name="Shape 31">
                <a:extLst>
                  <a:ext uri="{FF2B5EF4-FFF2-40B4-BE49-F238E27FC236}">
                    <a16:creationId xmlns:a16="http://schemas.microsoft.com/office/drawing/2014/main" id="{8C91F233-F462-463E-9526-1EFE102CBC7F}"/>
                  </a:ext>
                </a:extLst>
              </p:cNvPr>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5" name="Shape 32">
                <a:extLst>
                  <a:ext uri="{FF2B5EF4-FFF2-40B4-BE49-F238E27FC236}">
                    <a16:creationId xmlns:a16="http://schemas.microsoft.com/office/drawing/2014/main" id="{3020F44F-EC8D-496C-8E2E-EFB3ECF87C6B}"/>
                  </a:ext>
                </a:extLst>
              </p:cNvPr>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6" name="Shape 33">
                <a:extLst>
                  <a:ext uri="{FF2B5EF4-FFF2-40B4-BE49-F238E27FC236}">
                    <a16:creationId xmlns:a16="http://schemas.microsoft.com/office/drawing/2014/main" id="{B21311E7-789E-4D0A-966E-E42CE3C0B4A1}"/>
                  </a:ext>
                </a:extLst>
              </p:cNvPr>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7" name="Shape 34">
                <a:extLst>
                  <a:ext uri="{FF2B5EF4-FFF2-40B4-BE49-F238E27FC236}">
                    <a16:creationId xmlns:a16="http://schemas.microsoft.com/office/drawing/2014/main" id="{79AEC0CB-3B67-4FD1-9715-901E1BD0A4F2}"/>
                  </a:ext>
                </a:extLst>
              </p:cNvPr>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FFAF28">
                  <a:lumMod val="50000"/>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68" name="Shape 35">
                <a:extLst>
                  <a:ext uri="{FF2B5EF4-FFF2-40B4-BE49-F238E27FC236}">
                    <a16:creationId xmlns:a16="http://schemas.microsoft.com/office/drawing/2014/main" id="{CF338280-10F2-4DB0-869B-12C16765251A}"/>
                  </a:ext>
                </a:extLst>
              </p:cNvPr>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FAF28">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0" name="Shape 36">
                <a:extLst>
                  <a:ext uri="{FF2B5EF4-FFF2-40B4-BE49-F238E27FC236}">
                    <a16:creationId xmlns:a16="http://schemas.microsoft.com/office/drawing/2014/main" id="{B560521F-7DEE-4A8B-9340-00CDACF3F16E}"/>
                  </a:ext>
                </a:extLst>
              </p:cNvPr>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1" name="Shape 37">
                <a:extLst>
                  <a:ext uri="{FF2B5EF4-FFF2-40B4-BE49-F238E27FC236}">
                    <a16:creationId xmlns:a16="http://schemas.microsoft.com/office/drawing/2014/main" id="{81E6320A-EDE5-4CAF-9E70-EDE5E8981899}"/>
                  </a:ext>
                </a:extLst>
              </p:cNvPr>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2" name="Shape 38">
                <a:extLst>
                  <a:ext uri="{FF2B5EF4-FFF2-40B4-BE49-F238E27FC236}">
                    <a16:creationId xmlns:a16="http://schemas.microsoft.com/office/drawing/2014/main" id="{3F0B1E2D-D117-4497-8533-9841A184EC7E}"/>
                  </a:ext>
                </a:extLst>
              </p:cNvPr>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3" name="Shape 39">
                <a:extLst>
                  <a:ext uri="{FF2B5EF4-FFF2-40B4-BE49-F238E27FC236}">
                    <a16:creationId xmlns:a16="http://schemas.microsoft.com/office/drawing/2014/main" id="{5F81D7A5-26C4-420D-A0E1-387D96D185F0}"/>
                  </a:ext>
                </a:extLst>
              </p:cNvPr>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4" name="Shape 40">
                <a:extLst>
                  <a:ext uri="{FF2B5EF4-FFF2-40B4-BE49-F238E27FC236}">
                    <a16:creationId xmlns:a16="http://schemas.microsoft.com/office/drawing/2014/main" id="{2D285B7E-94C5-49FE-A0D2-0C614271E03C}"/>
                  </a:ext>
                </a:extLst>
              </p:cNvPr>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1" name="Group 100">
              <a:extLst>
                <a:ext uri="{FF2B5EF4-FFF2-40B4-BE49-F238E27FC236}">
                  <a16:creationId xmlns:a16="http://schemas.microsoft.com/office/drawing/2014/main" id="{A16A3F23-B260-4566-9A47-B5F2507EDFB4}"/>
                </a:ext>
              </a:extLst>
            </p:cNvPr>
            <p:cNvGrpSpPr/>
            <p:nvPr/>
          </p:nvGrpSpPr>
          <p:grpSpPr>
            <a:xfrm>
              <a:off x="12448483" y="7452319"/>
              <a:ext cx="1085054" cy="1152128"/>
              <a:chOff x="9639300" y="3594099"/>
              <a:chExt cx="3480845" cy="3696020"/>
            </a:xfrm>
          </p:grpSpPr>
          <p:sp>
            <p:nvSpPr>
              <p:cNvPr id="102" name="Shape 11">
                <a:extLst>
                  <a:ext uri="{FF2B5EF4-FFF2-40B4-BE49-F238E27FC236}">
                    <a16:creationId xmlns:a16="http://schemas.microsoft.com/office/drawing/2014/main" id="{9B5B4BA1-B1F7-4471-80F0-834736A519E6}"/>
                  </a:ext>
                </a:extLst>
              </p:cNvPr>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3" name="Shape 12">
                <a:extLst>
                  <a:ext uri="{FF2B5EF4-FFF2-40B4-BE49-F238E27FC236}">
                    <a16:creationId xmlns:a16="http://schemas.microsoft.com/office/drawing/2014/main" id="{2250C595-0B4A-4BFE-ABB1-4107E4EC2869}"/>
                  </a:ext>
                </a:extLst>
              </p:cNvPr>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4" name="Shape 13">
                <a:extLst>
                  <a:ext uri="{FF2B5EF4-FFF2-40B4-BE49-F238E27FC236}">
                    <a16:creationId xmlns:a16="http://schemas.microsoft.com/office/drawing/2014/main" id="{C7152EC5-79A1-479A-AD1D-664F741F91D0}"/>
                  </a:ext>
                </a:extLst>
              </p:cNvPr>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rgbClr val="FA4655">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5" name="Shape 14">
                <a:extLst>
                  <a:ext uri="{FF2B5EF4-FFF2-40B4-BE49-F238E27FC236}">
                    <a16:creationId xmlns:a16="http://schemas.microsoft.com/office/drawing/2014/main" id="{6DBD89B3-3218-4C6B-A719-2FE922DFB426}"/>
                  </a:ext>
                </a:extLst>
              </p:cNvPr>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6" name="Shape 15">
                <a:extLst>
                  <a:ext uri="{FF2B5EF4-FFF2-40B4-BE49-F238E27FC236}">
                    <a16:creationId xmlns:a16="http://schemas.microsoft.com/office/drawing/2014/main" id="{C17BF875-8490-4544-9F0F-F3136F1E716F}"/>
                  </a:ext>
                </a:extLst>
              </p:cNvPr>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rgbClr val="FA4655">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07" name="Shape 16">
                <a:extLst>
                  <a:ext uri="{FF2B5EF4-FFF2-40B4-BE49-F238E27FC236}">
                    <a16:creationId xmlns:a16="http://schemas.microsoft.com/office/drawing/2014/main" id="{A712096F-82B5-401A-9154-3345F0876F76}"/>
                  </a:ext>
                </a:extLst>
              </p:cNvPr>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69" name="Group 68">
            <a:extLst>
              <a:ext uri="{FF2B5EF4-FFF2-40B4-BE49-F238E27FC236}">
                <a16:creationId xmlns:a16="http://schemas.microsoft.com/office/drawing/2014/main" id="{587ACE45-789C-40C5-B140-9F64161F8ECF}"/>
              </a:ext>
            </a:extLst>
          </p:cNvPr>
          <p:cNvGrpSpPr/>
          <p:nvPr/>
        </p:nvGrpSpPr>
        <p:grpSpPr>
          <a:xfrm>
            <a:off x="9639924" y="1582375"/>
            <a:ext cx="731127" cy="636507"/>
            <a:chOff x="7683245" y="177803"/>
            <a:chExt cx="1848326" cy="1609120"/>
          </a:xfrm>
        </p:grpSpPr>
        <p:sp>
          <p:nvSpPr>
            <p:cNvPr id="75" name="Shape 6">
              <a:extLst>
                <a:ext uri="{FF2B5EF4-FFF2-40B4-BE49-F238E27FC236}">
                  <a16:creationId xmlns:a16="http://schemas.microsoft.com/office/drawing/2014/main" id="{6E94D77A-BC6C-4D3B-97DD-4B74D9104EB0}"/>
                </a:ext>
              </a:extLst>
            </p:cNvPr>
            <p:cNvSpPr/>
            <p:nvPr/>
          </p:nvSpPr>
          <p:spPr>
            <a:xfrm>
              <a:off x="7831769" y="177803"/>
              <a:ext cx="1072626" cy="1436548"/>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rgbClr val="000000">
                <a:alpha val="7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6" name="Shape 7">
              <a:extLst>
                <a:ext uri="{FF2B5EF4-FFF2-40B4-BE49-F238E27FC236}">
                  <a16:creationId xmlns:a16="http://schemas.microsoft.com/office/drawing/2014/main" id="{6AC20837-675D-4474-8173-B5F8FB8C6DA3}"/>
                </a:ext>
              </a:extLst>
            </p:cNvPr>
            <p:cNvSpPr/>
            <p:nvPr/>
          </p:nvSpPr>
          <p:spPr>
            <a:xfrm>
              <a:off x="7918945" y="258522"/>
              <a:ext cx="900399" cy="1273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7" name="Freeform 246">
              <a:extLst>
                <a:ext uri="{FF2B5EF4-FFF2-40B4-BE49-F238E27FC236}">
                  <a16:creationId xmlns:a16="http://schemas.microsoft.com/office/drawing/2014/main" id="{745B2044-ECF4-4416-8728-8A6C30B7DB01}"/>
                </a:ext>
              </a:extLst>
            </p:cNvPr>
            <p:cNvSpPr/>
            <p:nvPr/>
          </p:nvSpPr>
          <p:spPr>
            <a:xfrm>
              <a:off x="8031952" y="1107689"/>
              <a:ext cx="671284" cy="271785"/>
            </a:xfrm>
            <a:custGeom>
              <a:avLst/>
              <a:gdLst>
                <a:gd name="connsiteX0" fmla="*/ 0 w 671284"/>
                <a:gd name="connsiteY0" fmla="*/ 251844 h 271785"/>
                <a:gd name="connsiteX1" fmla="*/ 335653 w 671284"/>
                <a:gd name="connsiteY1" fmla="*/ 251844 h 271785"/>
                <a:gd name="connsiteX2" fmla="*/ 335653 w 671284"/>
                <a:gd name="connsiteY2" fmla="*/ 271785 h 271785"/>
                <a:gd name="connsiteX3" fmla="*/ 0 w 671284"/>
                <a:gd name="connsiteY3" fmla="*/ 271785 h 271785"/>
                <a:gd name="connsiteX4" fmla="*/ 0 w 671284"/>
                <a:gd name="connsiteY4" fmla="*/ 251844 h 271785"/>
                <a:gd name="connsiteX5" fmla="*/ 0 w 671284"/>
                <a:gd name="connsiteY5" fmla="*/ 200184 h 271785"/>
                <a:gd name="connsiteX6" fmla="*/ 671284 w 671284"/>
                <a:gd name="connsiteY6" fmla="*/ 200184 h 271785"/>
                <a:gd name="connsiteX7" fmla="*/ 671284 w 671284"/>
                <a:gd name="connsiteY7" fmla="*/ 220141 h 271785"/>
                <a:gd name="connsiteX8" fmla="*/ 0 w 671284"/>
                <a:gd name="connsiteY8" fmla="*/ 220141 h 271785"/>
                <a:gd name="connsiteX9" fmla="*/ 0 w 671284"/>
                <a:gd name="connsiteY9" fmla="*/ 200184 h 271785"/>
                <a:gd name="connsiteX10" fmla="*/ 0 w 671284"/>
                <a:gd name="connsiteY10" fmla="*/ 151752 h 271785"/>
                <a:gd name="connsiteX11" fmla="*/ 671284 w 671284"/>
                <a:gd name="connsiteY11" fmla="*/ 151752 h 271785"/>
                <a:gd name="connsiteX12" fmla="*/ 671284 w 671284"/>
                <a:gd name="connsiteY12" fmla="*/ 171693 h 271785"/>
                <a:gd name="connsiteX13" fmla="*/ 0 w 671284"/>
                <a:gd name="connsiteY13" fmla="*/ 171693 h 271785"/>
                <a:gd name="connsiteX14" fmla="*/ 0 w 671284"/>
                <a:gd name="connsiteY14" fmla="*/ 151752 h 271785"/>
                <a:gd name="connsiteX15" fmla="*/ 0 w 671284"/>
                <a:gd name="connsiteY15" fmla="*/ 100092 h 271785"/>
                <a:gd name="connsiteX16" fmla="*/ 668729 w 671284"/>
                <a:gd name="connsiteY16" fmla="*/ 100092 h 271785"/>
                <a:gd name="connsiteX17" fmla="*/ 668729 w 671284"/>
                <a:gd name="connsiteY17" fmla="*/ 120034 h 271785"/>
                <a:gd name="connsiteX18" fmla="*/ 0 w 671284"/>
                <a:gd name="connsiteY18" fmla="*/ 120034 h 271785"/>
                <a:gd name="connsiteX19" fmla="*/ 0 w 671284"/>
                <a:gd name="connsiteY19" fmla="*/ 51660 h 271785"/>
                <a:gd name="connsiteX20" fmla="*/ 671284 w 671284"/>
                <a:gd name="connsiteY20" fmla="*/ 51660 h 271785"/>
                <a:gd name="connsiteX21" fmla="*/ 671284 w 671284"/>
                <a:gd name="connsiteY21" fmla="*/ 71616 h 271785"/>
                <a:gd name="connsiteX22" fmla="*/ 0 w 671284"/>
                <a:gd name="connsiteY22" fmla="*/ 71616 h 271785"/>
                <a:gd name="connsiteX23" fmla="*/ 0 w 671284"/>
                <a:gd name="connsiteY23" fmla="*/ 51660 h 271785"/>
                <a:gd name="connsiteX24" fmla="*/ 0 w 671284"/>
                <a:gd name="connsiteY24" fmla="*/ 0 h 271785"/>
                <a:gd name="connsiteX25" fmla="*/ 671284 w 671284"/>
                <a:gd name="connsiteY25" fmla="*/ 0 h 271785"/>
                <a:gd name="connsiteX26" fmla="*/ 671284 w 671284"/>
                <a:gd name="connsiteY26" fmla="*/ 19941 h 271785"/>
                <a:gd name="connsiteX27" fmla="*/ 0 w 671284"/>
                <a:gd name="connsiteY27" fmla="*/ 19941 h 2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284" h="271785">
                  <a:moveTo>
                    <a:pt x="0" y="251844"/>
                  </a:moveTo>
                  <a:lnTo>
                    <a:pt x="335653" y="251844"/>
                  </a:lnTo>
                  <a:lnTo>
                    <a:pt x="335653" y="271785"/>
                  </a:lnTo>
                  <a:lnTo>
                    <a:pt x="0" y="271785"/>
                  </a:lnTo>
                  <a:cubicBezTo>
                    <a:pt x="0" y="271785"/>
                    <a:pt x="0" y="251844"/>
                    <a:pt x="0" y="251844"/>
                  </a:cubicBezTo>
                  <a:close/>
                  <a:moveTo>
                    <a:pt x="0" y="200184"/>
                  </a:moveTo>
                  <a:lnTo>
                    <a:pt x="671284" y="200184"/>
                  </a:lnTo>
                  <a:lnTo>
                    <a:pt x="671284" y="220141"/>
                  </a:lnTo>
                  <a:lnTo>
                    <a:pt x="0" y="220141"/>
                  </a:lnTo>
                  <a:cubicBezTo>
                    <a:pt x="0" y="220141"/>
                    <a:pt x="0" y="200184"/>
                    <a:pt x="0" y="200184"/>
                  </a:cubicBezTo>
                  <a:close/>
                  <a:moveTo>
                    <a:pt x="0" y="151752"/>
                  </a:moveTo>
                  <a:lnTo>
                    <a:pt x="671284" y="151752"/>
                  </a:lnTo>
                  <a:lnTo>
                    <a:pt x="671284" y="171693"/>
                  </a:lnTo>
                  <a:lnTo>
                    <a:pt x="0" y="171693"/>
                  </a:lnTo>
                  <a:cubicBezTo>
                    <a:pt x="0" y="171693"/>
                    <a:pt x="0" y="151752"/>
                    <a:pt x="0" y="151752"/>
                  </a:cubicBezTo>
                  <a:close/>
                  <a:moveTo>
                    <a:pt x="0" y="100092"/>
                  </a:moveTo>
                  <a:lnTo>
                    <a:pt x="668729" y="100092"/>
                  </a:lnTo>
                  <a:cubicBezTo>
                    <a:pt x="668729" y="100092"/>
                    <a:pt x="668729" y="120034"/>
                    <a:pt x="668729" y="120034"/>
                  </a:cubicBezTo>
                  <a:lnTo>
                    <a:pt x="0" y="120034"/>
                  </a:lnTo>
                  <a:close/>
                  <a:moveTo>
                    <a:pt x="0" y="51660"/>
                  </a:moveTo>
                  <a:lnTo>
                    <a:pt x="671284" y="51660"/>
                  </a:lnTo>
                  <a:lnTo>
                    <a:pt x="671284" y="71616"/>
                  </a:lnTo>
                  <a:lnTo>
                    <a:pt x="0" y="71616"/>
                  </a:lnTo>
                  <a:cubicBezTo>
                    <a:pt x="0" y="71616"/>
                    <a:pt x="0" y="51660"/>
                    <a:pt x="0" y="51660"/>
                  </a:cubicBezTo>
                  <a:close/>
                  <a:moveTo>
                    <a:pt x="0" y="0"/>
                  </a:moveTo>
                  <a:cubicBezTo>
                    <a:pt x="0" y="0"/>
                    <a:pt x="671284" y="0"/>
                    <a:pt x="671284" y="0"/>
                  </a:cubicBezTo>
                  <a:lnTo>
                    <a:pt x="671284" y="19941"/>
                  </a:lnTo>
                  <a:lnTo>
                    <a:pt x="0" y="19941"/>
                  </a:lnTo>
                  <a:close/>
                </a:path>
              </a:pathLst>
            </a:custGeom>
            <a:solidFill>
              <a:srgbClr val="000000">
                <a:alpha val="7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8" name="Freeform 247">
              <a:extLst>
                <a:ext uri="{FF2B5EF4-FFF2-40B4-BE49-F238E27FC236}">
                  <a16:creationId xmlns:a16="http://schemas.microsoft.com/office/drawing/2014/main" id="{4A1B5131-3A1E-41AB-8A7B-A19FE75B0D78}"/>
                </a:ext>
              </a:extLst>
            </p:cNvPr>
            <p:cNvSpPr/>
            <p:nvPr/>
          </p:nvSpPr>
          <p:spPr>
            <a:xfrm>
              <a:off x="8035181" y="439333"/>
              <a:ext cx="666987" cy="561221"/>
            </a:xfrm>
            <a:custGeom>
              <a:avLst/>
              <a:gdLst>
                <a:gd name="connsiteX0" fmla="*/ 177583 w 666987"/>
                <a:gd name="connsiteY0" fmla="*/ 490774 h 561221"/>
                <a:gd name="connsiteX1" fmla="*/ 666987 w 666987"/>
                <a:gd name="connsiteY1" fmla="*/ 490774 h 561221"/>
                <a:gd name="connsiteX2" fmla="*/ 666987 w 666987"/>
                <a:gd name="connsiteY2" fmla="*/ 512848 h 561221"/>
                <a:gd name="connsiteX3" fmla="*/ 177583 w 666987"/>
                <a:gd name="connsiteY3" fmla="*/ 512848 h 561221"/>
                <a:gd name="connsiteX4" fmla="*/ 177583 w 666987"/>
                <a:gd name="connsiteY4" fmla="*/ 490774 h 561221"/>
                <a:gd name="connsiteX5" fmla="*/ 59431 w 666987"/>
                <a:gd name="connsiteY5" fmla="*/ 454230 h 561221"/>
                <a:gd name="connsiteX6" fmla="*/ 11880 w 666987"/>
                <a:gd name="connsiteY6" fmla="*/ 501782 h 561221"/>
                <a:gd name="connsiteX7" fmla="*/ 59431 w 666987"/>
                <a:gd name="connsiteY7" fmla="*/ 549333 h 561221"/>
                <a:gd name="connsiteX8" fmla="*/ 106981 w 666987"/>
                <a:gd name="connsiteY8" fmla="*/ 501782 h 561221"/>
                <a:gd name="connsiteX9" fmla="*/ 59431 w 666987"/>
                <a:gd name="connsiteY9" fmla="*/ 454230 h 561221"/>
                <a:gd name="connsiteX10" fmla="*/ 59431 w 666987"/>
                <a:gd name="connsiteY10" fmla="*/ 442342 h 561221"/>
                <a:gd name="connsiteX11" fmla="*/ 118862 w 666987"/>
                <a:gd name="connsiteY11" fmla="*/ 501782 h 561221"/>
                <a:gd name="connsiteX12" fmla="*/ 59431 w 666987"/>
                <a:gd name="connsiteY12" fmla="*/ 561221 h 561221"/>
                <a:gd name="connsiteX13" fmla="*/ 0 w 666987"/>
                <a:gd name="connsiteY13" fmla="*/ 501782 h 561221"/>
                <a:gd name="connsiteX14" fmla="*/ 59431 w 666987"/>
                <a:gd name="connsiteY14" fmla="*/ 442342 h 561221"/>
                <a:gd name="connsiteX15" fmla="*/ 177583 w 666987"/>
                <a:gd name="connsiteY15" fmla="*/ 345479 h 561221"/>
                <a:gd name="connsiteX16" fmla="*/ 666987 w 666987"/>
                <a:gd name="connsiteY16" fmla="*/ 345479 h 561221"/>
                <a:gd name="connsiteX17" fmla="*/ 666987 w 666987"/>
                <a:gd name="connsiteY17" fmla="*/ 367552 h 561221"/>
                <a:gd name="connsiteX18" fmla="*/ 177583 w 666987"/>
                <a:gd name="connsiteY18" fmla="*/ 367552 h 561221"/>
                <a:gd name="connsiteX19" fmla="*/ 177583 w 666987"/>
                <a:gd name="connsiteY19" fmla="*/ 345479 h 561221"/>
                <a:gd name="connsiteX20" fmla="*/ 59431 w 666987"/>
                <a:gd name="connsiteY20" fmla="*/ 308935 h 561221"/>
                <a:gd name="connsiteX21" fmla="*/ 11880 w 666987"/>
                <a:gd name="connsiteY21" fmla="*/ 356486 h 561221"/>
                <a:gd name="connsiteX22" fmla="*/ 59431 w 666987"/>
                <a:gd name="connsiteY22" fmla="*/ 404042 h 561221"/>
                <a:gd name="connsiteX23" fmla="*/ 106981 w 666987"/>
                <a:gd name="connsiteY23" fmla="*/ 356486 h 561221"/>
                <a:gd name="connsiteX24" fmla="*/ 59431 w 666987"/>
                <a:gd name="connsiteY24" fmla="*/ 308935 h 561221"/>
                <a:gd name="connsiteX25" fmla="*/ 59431 w 666987"/>
                <a:gd name="connsiteY25" fmla="*/ 297047 h 561221"/>
                <a:gd name="connsiteX26" fmla="*/ 118862 w 666987"/>
                <a:gd name="connsiteY26" fmla="*/ 356486 h 561221"/>
                <a:gd name="connsiteX27" fmla="*/ 59431 w 666987"/>
                <a:gd name="connsiteY27" fmla="*/ 415924 h 561221"/>
                <a:gd name="connsiteX28" fmla="*/ 0 w 666987"/>
                <a:gd name="connsiteY28" fmla="*/ 356486 h 561221"/>
                <a:gd name="connsiteX29" fmla="*/ 59431 w 666987"/>
                <a:gd name="connsiteY29" fmla="*/ 297047 h 561221"/>
                <a:gd name="connsiteX30" fmla="*/ 177583 w 666987"/>
                <a:gd name="connsiteY30" fmla="*/ 196955 h 561221"/>
                <a:gd name="connsiteX31" fmla="*/ 666987 w 666987"/>
                <a:gd name="connsiteY31" fmla="*/ 196955 h 561221"/>
                <a:gd name="connsiteX32" fmla="*/ 666987 w 666987"/>
                <a:gd name="connsiteY32" fmla="*/ 219037 h 561221"/>
                <a:gd name="connsiteX33" fmla="*/ 177583 w 666987"/>
                <a:gd name="connsiteY33" fmla="*/ 219037 h 561221"/>
                <a:gd name="connsiteX34" fmla="*/ 177583 w 666987"/>
                <a:gd name="connsiteY34" fmla="*/ 196955 h 561221"/>
                <a:gd name="connsiteX35" fmla="*/ 59431 w 666987"/>
                <a:gd name="connsiteY35" fmla="*/ 160405 h 561221"/>
                <a:gd name="connsiteX36" fmla="*/ 11880 w 666987"/>
                <a:gd name="connsiteY36" fmla="*/ 207956 h 561221"/>
                <a:gd name="connsiteX37" fmla="*/ 59431 w 666987"/>
                <a:gd name="connsiteY37" fmla="*/ 255506 h 561221"/>
                <a:gd name="connsiteX38" fmla="*/ 106981 w 666987"/>
                <a:gd name="connsiteY38" fmla="*/ 207956 h 561221"/>
                <a:gd name="connsiteX39" fmla="*/ 59431 w 666987"/>
                <a:gd name="connsiteY39" fmla="*/ 160405 h 561221"/>
                <a:gd name="connsiteX40" fmla="*/ 59431 w 666987"/>
                <a:gd name="connsiteY40" fmla="*/ 148524 h 561221"/>
                <a:gd name="connsiteX41" fmla="*/ 118862 w 666987"/>
                <a:gd name="connsiteY41" fmla="*/ 207956 h 561221"/>
                <a:gd name="connsiteX42" fmla="*/ 59431 w 666987"/>
                <a:gd name="connsiteY42" fmla="*/ 267387 h 561221"/>
                <a:gd name="connsiteX43" fmla="*/ 0 w 666987"/>
                <a:gd name="connsiteY43" fmla="*/ 207956 h 561221"/>
                <a:gd name="connsiteX44" fmla="*/ 59431 w 666987"/>
                <a:gd name="connsiteY44" fmla="*/ 148524 h 561221"/>
                <a:gd name="connsiteX45" fmla="*/ 177583 w 666987"/>
                <a:gd name="connsiteY45" fmla="*/ 48432 h 561221"/>
                <a:gd name="connsiteX46" fmla="*/ 666987 w 666987"/>
                <a:gd name="connsiteY46" fmla="*/ 48432 h 561221"/>
                <a:gd name="connsiteX47" fmla="*/ 666987 w 666987"/>
                <a:gd name="connsiteY47" fmla="*/ 70503 h 561221"/>
                <a:gd name="connsiteX48" fmla="*/ 177583 w 666987"/>
                <a:gd name="connsiteY48" fmla="*/ 70503 h 561221"/>
                <a:gd name="connsiteX49" fmla="*/ 59431 w 666987"/>
                <a:gd name="connsiteY49" fmla="*/ 11887 h 561221"/>
                <a:gd name="connsiteX50" fmla="*/ 11880 w 666987"/>
                <a:gd name="connsiteY50" fmla="*/ 59430 h 561221"/>
                <a:gd name="connsiteX51" fmla="*/ 59431 w 666987"/>
                <a:gd name="connsiteY51" fmla="*/ 106984 h 561221"/>
                <a:gd name="connsiteX52" fmla="*/ 106981 w 666987"/>
                <a:gd name="connsiteY52" fmla="*/ 59430 h 561221"/>
                <a:gd name="connsiteX53" fmla="*/ 59431 w 666987"/>
                <a:gd name="connsiteY53" fmla="*/ 11887 h 561221"/>
                <a:gd name="connsiteX54" fmla="*/ 59431 w 666987"/>
                <a:gd name="connsiteY54" fmla="*/ 0 h 561221"/>
                <a:gd name="connsiteX55" fmla="*/ 118862 w 666987"/>
                <a:gd name="connsiteY55" fmla="*/ 59430 h 561221"/>
                <a:gd name="connsiteX56" fmla="*/ 59431 w 666987"/>
                <a:gd name="connsiteY56" fmla="*/ 118871 h 561221"/>
                <a:gd name="connsiteX57" fmla="*/ 0 w 666987"/>
                <a:gd name="connsiteY57" fmla="*/ 59430 h 561221"/>
                <a:gd name="connsiteX58" fmla="*/ 59431 w 666987"/>
                <a:gd name="connsiteY58" fmla="*/ 0 h 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6987" h="561221">
                  <a:moveTo>
                    <a:pt x="177583" y="490774"/>
                  </a:moveTo>
                  <a:lnTo>
                    <a:pt x="666987" y="490774"/>
                  </a:lnTo>
                  <a:lnTo>
                    <a:pt x="666987" y="512848"/>
                  </a:lnTo>
                  <a:lnTo>
                    <a:pt x="177583" y="512848"/>
                  </a:lnTo>
                  <a:cubicBezTo>
                    <a:pt x="177583" y="512848"/>
                    <a:pt x="177583" y="490774"/>
                    <a:pt x="177583" y="490774"/>
                  </a:cubicBezTo>
                  <a:close/>
                  <a:moveTo>
                    <a:pt x="59431" y="454230"/>
                  </a:moveTo>
                  <a:cubicBezTo>
                    <a:pt x="33193" y="454230"/>
                    <a:pt x="11880" y="475557"/>
                    <a:pt x="11880" y="501782"/>
                  </a:cubicBezTo>
                  <a:cubicBezTo>
                    <a:pt x="11880" y="528001"/>
                    <a:pt x="33193" y="549333"/>
                    <a:pt x="59431" y="549333"/>
                  </a:cubicBezTo>
                  <a:cubicBezTo>
                    <a:pt x="85641" y="549333"/>
                    <a:pt x="106981" y="528001"/>
                    <a:pt x="106981" y="501782"/>
                  </a:cubicBezTo>
                  <a:cubicBezTo>
                    <a:pt x="106981" y="475557"/>
                    <a:pt x="85641" y="454230"/>
                    <a:pt x="59431" y="454230"/>
                  </a:cubicBezTo>
                  <a:close/>
                  <a:moveTo>
                    <a:pt x="59431" y="442342"/>
                  </a:moveTo>
                  <a:cubicBezTo>
                    <a:pt x="92189" y="442342"/>
                    <a:pt x="118862" y="469002"/>
                    <a:pt x="118862" y="501782"/>
                  </a:cubicBezTo>
                  <a:cubicBezTo>
                    <a:pt x="118862" y="534550"/>
                    <a:pt x="92189" y="561221"/>
                    <a:pt x="59431" y="561221"/>
                  </a:cubicBezTo>
                  <a:cubicBezTo>
                    <a:pt x="26645" y="561221"/>
                    <a:pt x="0" y="534550"/>
                    <a:pt x="0" y="501782"/>
                  </a:cubicBezTo>
                  <a:cubicBezTo>
                    <a:pt x="0" y="469002"/>
                    <a:pt x="26645" y="442342"/>
                    <a:pt x="59431" y="442342"/>
                  </a:cubicBezTo>
                  <a:close/>
                  <a:moveTo>
                    <a:pt x="177583" y="345479"/>
                  </a:moveTo>
                  <a:lnTo>
                    <a:pt x="666987" y="345479"/>
                  </a:lnTo>
                  <a:lnTo>
                    <a:pt x="666987" y="367552"/>
                  </a:lnTo>
                  <a:lnTo>
                    <a:pt x="177583" y="367552"/>
                  </a:lnTo>
                  <a:cubicBezTo>
                    <a:pt x="177583" y="367552"/>
                    <a:pt x="177583" y="345479"/>
                    <a:pt x="177583" y="345479"/>
                  </a:cubicBezTo>
                  <a:close/>
                  <a:moveTo>
                    <a:pt x="59431" y="308935"/>
                  </a:moveTo>
                  <a:cubicBezTo>
                    <a:pt x="33193" y="308935"/>
                    <a:pt x="11880" y="330261"/>
                    <a:pt x="11880" y="356486"/>
                  </a:cubicBezTo>
                  <a:cubicBezTo>
                    <a:pt x="11880" y="382699"/>
                    <a:pt x="33193" y="404042"/>
                    <a:pt x="59431" y="404042"/>
                  </a:cubicBezTo>
                  <a:cubicBezTo>
                    <a:pt x="85641" y="404042"/>
                    <a:pt x="106981" y="382699"/>
                    <a:pt x="106981" y="356486"/>
                  </a:cubicBezTo>
                  <a:cubicBezTo>
                    <a:pt x="106981" y="330261"/>
                    <a:pt x="85641" y="308935"/>
                    <a:pt x="59431" y="308935"/>
                  </a:cubicBezTo>
                  <a:close/>
                  <a:moveTo>
                    <a:pt x="59431" y="297047"/>
                  </a:moveTo>
                  <a:cubicBezTo>
                    <a:pt x="92189" y="297047"/>
                    <a:pt x="118862" y="323717"/>
                    <a:pt x="118862" y="356486"/>
                  </a:cubicBezTo>
                  <a:cubicBezTo>
                    <a:pt x="118862" y="389254"/>
                    <a:pt x="92189" y="415924"/>
                    <a:pt x="59431" y="415924"/>
                  </a:cubicBezTo>
                  <a:cubicBezTo>
                    <a:pt x="26645" y="415924"/>
                    <a:pt x="0" y="389254"/>
                    <a:pt x="0" y="356486"/>
                  </a:cubicBezTo>
                  <a:cubicBezTo>
                    <a:pt x="0" y="323717"/>
                    <a:pt x="26645" y="297047"/>
                    <a:pt x="59431" y="297047"/>
                  </a:cubicBezTo>
                  <a:close/>
                  <a:moveTo>
                    <a:pt x="177583" y="196955"/>
                  </a:moveTo>
                  <a:lnTo>
                    <a:pt x="666987" y="196955"/>
                  </a:lnTo>
                  <a:lnTo>
                    <a:pt x="666987" y="219037"/>
                  </a:lnTo>
                  <a:lnTo>
                    <a:pt x="177583" y="219037"/>
                  </a:lnTo>
                  <a:cubicBezTo>
                    <a:pt x="177583" y="219037"/>
                    <a:pt x="177583" y="196955"/>
                    <a:pt x="177583" y="196955"/>
                  </a:cubicBezTo>
                  <a:close/>
                  <a:moveTo>
                    <a:pt x="59431" y="160405"/>
                  </a:moveTo>
                  <a:cubicBezTo>
                    <a:pt x="33193" y="160405"/>
                    <a:pt x="11880" y="181740"/>
                    <a:pt x="11880" y="207956"/>
                  </a:cubicBezTo>
                  <a:cubicBezTo>
                    <a:pt x="11880" y="234177"/>
                    <a:pt x="33193" y="255506"/>
                    <a:pt x="59431" y="255506"/>
                  </a:cubicBezTo>
                  <a:cubicBezTo>
                    <a:pt x="85641" y="255506"/>
                    <a:pt x="106981" y="234177"/>
                    <a:pt x="106981" y="207956"/>
                  </a:cubicBezTo>
                  <a:cubicBezTo>
                    <a:pt x="106981" y="181740"/>
                    <a:pt x="85641" y="160405"/>
                    <a:pt x="59431" y="160405"/>
                  </a:cubicBezTo>
                  <a:close/>
                  <a:moveTo>
                    <a:pt x="59431" y="148524"/>
                  </a:moveTo>
                  <a:cubicBezTo>
                    <a:pt x="92189" y="148524"/>
                    <a:pt x="118862" y="175186"/>
                    <a:pt x="118862" y="207956"/>
                  </a:cubicBezTo>
                  <a:cubicBezTo>
                    <a:pt x="118862" y="240725"/>
                    <a:pt x="92189" y="267387"/>
                    <a:pt x="59431" y="267387"/>
                  </a:cubicBezTo>
                  <a:cubicBezTo>
                    <a:pt x="26645" y="267387"/>
                    <a:pt x="0" y="240725"/>
                    <a:pt x="0" y="207956"/>
                  </a:cubicBezTo>
                  <a:cubicBezTo>
                    <a:pt x="0" y="175186"/>
                    <a:pt x="26645" y="148524"/>
                    <a:pt x="59431" y="148524"/>
                  </a:cubicBezTo>
                  <a:close/>
                  <a:moveTo>
                    <a:pt x="177583" y="48432"/>
                  </a:moveTo>
                  <a:cubicBezTo>
                    <a:pt x="177583" y="48432"/>
                    <a:pt x="666987" y="48432"/>
                    <a:pt x="666987" y="48432"/>
                  </a:cubicBezTo>
                  <a:lnTo>
                    <a:pt x="666987" y="70503"/>
                  </a:lnTo>
                  <a:lnTo>
                    <a:pt x="177583" y="70503"/>
                  </a:lnTo>
                  <a:close/>
                  <a:moveTo>
                    <a:pt x="59431" y="11887"/>
                  </a:moveTo>
                  <a:cubicBezTo>
                    <a:pt x="33193" y="11887"/>
                    <a:pt x="11880" y="33218"/>
                    <a:pt x="11880" y="59430"/>
                  </a:cubicBezTo>
                  <a:cubicBezTo>
                    <a:pt x="11880" y="85659"/>
                    <a:pt x="33193" y="106984"/>
                    <a:pt x="59431" y="106984"/>
                  </a:cubicBezTo>
                  <a:cubicBezTo>
                    <a:pt x="85641" y="106984"/>
                    <a:pt x="106981" y="85659"/>
                    <a:pt x="106981" y="59430"/>
                  </a:cubicBezTo>
                  <a:cubicBezTo>
                    <a:pt x="106981" y="33218"/>
                    <a:pt x="85641" y="11887"/>
                    <a:pt x="59431" y="11887"/>
                  </a:cubicBezTo>
                  <a:close/>
                  <a:moveTo>
                    <a:pt x="59431" y="0"/>
                  </a:moveTo>
                  <a:cubicBezTo>
                    <a:pt x="92189" y="0"/>
                    <a:pt x="118862" y="26663"/>
                    <a:pt x="118862" y="59430"/>
                  </a:cubicBezTo>
                  <a:cubicBezTo>
                    <a:pt x="118862" y="92213"/>
                    <a:pt x="92189" y="118871"/>
                    <a:pt x="59431" y="118871"/>
                  </a:cubicBezTo>
                  <a:cubicBezTo>
                    <a:pt x="26645" y="118871"/>
                    <a:pt x="0" y="92213"/>
                    <a:pt x="0" y="59430"/>
                  </a:cubicBezTo>
                  <a:cubicBezTo>
                    <a:pt x="0" y="26663"/>
                    <a:pt x="26645" y="0"/>
                    <a:pt x="59431" y="0"/>
                  </a:cubicBezTo>
                  <a:close/>
                </a:path>
              </a:pathLst>
            </a:custGeom>
            <a:solidFill>
              <a:srgbClr val="000000">
                <a:alpha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9" name="Shape 22">
              <a:extLst>
                <a:ext uri="{FF2B5EF4-FFF2-40B4-BE49-F238E27FC236}">
                  <a16:creationId xmlns:a16="http://schemas.microsoft.com/office/drawing/2014/main" id="{BAFB07F3-AF48-4D7C-9B4F-7FC3CE9D1572}"/>
                </a:ext>
              </a:extLst>
            </p:cNvPr>
            <p:cNvSpPr/>
            <p:nvPr/>
          </p:nvSpPr>
          <p:spPr>
            <a:xfrm>
              <a:off x="8057783" y="597543"/>
              <a:ext cx="106997" cy="7860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0" name="Shape 23">
              <a:extLst>
                <a:ext uri="{FF2B5EF4-FFF2-40B4-BE49-F238E27FC236}">
                  <a16:creationId xmlns:a16="http://schemas.microsoft.com/office/drawing/2014/main" id="{10274F8D-7864-4F95-BC8B-BAD878CAB4F0}"/>
                </a:ext>
              </a:extLst>
            </p:cNvPr>
            <p:cNvSpPr/>
            <p:nvPr/>
          </p:nvSpPr>
          <p:spPr>
            <a:xfrm>
              <a:off x="8374202" y="287581"/>
              <a:ext cx="995372" cy="1346398"/>
            </a:xfrm>
            <a:custGeom>
              <a:avLst/>
              <a:gdLst/>
              <a:ahLst/>
              <a:cxnLst>
                <a:cxn ang="0">
                  <a:pos x="wd2" y="hd2"/>
                </a:cxn>
                <a:cxn ang="5400000">
                  <a:pos x="wd2" y="hd2"/>
                </a:cxn>
                <a:cxn ang="10800000">
                  <a:pos x="wd2" y="hd2"/>
                </a:cxn>
                <a:cxn ang="16200000">
                  <a:pos x="wd2" y="hd2"/>
                </a:cxn>
              </a:cxnLst>
              <a:rect l="0" t="0" r="r" b="b"/>
              <a:pathLst>
                <a:path w="21600" h="21600" extrusionOk="0">
                  <a:moveTo>
                    <a:pt x="21600" y="19756"/>
                  </a:moveTo>
                  <a:lnTo>
                    <a:pt x="3730" y="21600"/>
                  </a:lnTo>
                  <a:lnTo>
                    <a:pt x="0" y="1844"/>
                  </a:lnTo>
                  <a:lnTo>
                    <a:pt x="17870" y="0"/>
                  </a:lnTo>
                  <a:cubicBezTo>
                    <a:pt x="17870" y="0"/>
                    <a:pt x="21600" y="19756"/>
                    <a:pt x="21600" y="19756"/>
                  </a:cubicBezTo>
                  <a:close/>
                </a:path>
              </a:pathLst>
            </a:custGeom>
            <a:solidFill>
              <a:srgbClr val="010101">
                <a:alpha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1" name="Shape 24">
              <a:extLst>
                <a:ext uri="{FF2B5EF4-FFF2-40B4-BE49-F238E27FC236}">
                  <a16:creationId xmlns:a16="http://schemas.microsoft.com/office/drawing/2014/main" id="{40F4E74F-C044-470F-BCAC-1617C732011A}"/>
                </a:ext>
              </a:extLst>
            </p:cNvPr>
            <p:cNvSpPr/>
            <p:nvPr/>
          </p:nvSpPr>
          <p:spPr>
            <a:xfrm>
              <a:off x="8503353" y="397359"/>
              <a:ext cx="1028218" cy="1354689"/>
            </a:xfrm>
            <a:custGeom>
              <a:avLst/>
              <a:gdLst/>
              <a:ahLst/>
              <a:cxnLst>
                <a:cxn ang="0">
                  <a:pos x="wd2" y="hd2"/>
                </a:cxn>
                <a:cxn ang="5400000">
                  <a:pos x="wd2" y="hd2"/>
                </a:cxn>
                <a:cxn ang="10800000">
                  <a:pos x="wd2" y="hd2"/>
                </a:cxn>
                <a:cxn ang="16200000">
                  <a:pos x="wd2" y="hd2"/>
                </a:cxn>
              </a:cxnLst>
              <a:rect l="0" t="0" r="r" b="b"/>
              <a:pathLst>
                <a:path w="21600" h="21600" extrusionOk="0">
                  <a:moveTo>
                    <a:pt x="21600" y="19573"/>
                  </a:moveTo>
                  <a:lnTo>
                    <a:pt x="3452" y="21600"/>
                  </a:lnTo>
                  <a:lnTo>
                    <a:pt x="0" y="2027"/>
                  </a:lnTo>
                  <a:lnTo>
                    <a:pt x="18148" y="0"/>
                  </a:lnTo>
                  <a:cubicBezTo>
                    <a:pt x="18148" y="0"/>
                    <a:pt x="21600" y="19573"/>
                    <a:pt x="21600" y="19573"/>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2" name="Freeform 251">
              <a:extLst>
                <a:ext uri="{FF2B5EF4-FFF2-40B4-BE49-F238E27FC236}">
                  <a16:creationId xmlns:a16="http://schemas.microsoft.com/office/drawing/2014/main" id="{AA665E16-5083-43F4-81EA-3E63CBDFBCD9}"/>
                </a:ext>
              </a:extLst>
            </p:cNvPr>
            <p:cNvSpPr/>
            <p:nvPr/>
          </p:nvSpPr>
          <p:spPr>
            <a:xfrm>
              <a:off x="8606674" y="478079"/>
              <a:ext cx="708751" cy="243187"/>
            </a:xfrm>
            <a:custGeom>
              <a:avLst/>
              <a:gdLst>
                <a:gd name="connsiteX0" fmla="*/ 702569 w 708751"/>
                <a:gd name="connsiteY0" fmla="*/ 93634 h 243187"/>
                <a:gd name="connsiteX1" fmla="*/ 708751 w 708751"/>
                <a:gd name="connsiteY1" fmla="*/ 138244 h 243187"/>
                <a:gd name="connsiteX2" fmla="*/ 15868 w 708751"/>
                <a:gd name="connsiteY2" fmla="*/ 243187 h 243187"/>
                <a:gd name="connsiteX3" fmla="*/ 9686 w 708751"/>
                <a:gd name="connsiteY3" fmla="*/ 198577 h 243187"/>
                <a:gd name="connsiteX4" fmla="*/ 692883 w 708751"/>
                <a:gd name="connsiteY4" fmla="*/ 0 h 243187"/>
                <a:gd name="connsiteX5" fmla="*/ 699065 w 708751"/>
                <a:gd name="connsiteY5" fmla="*/ 44609 h 243187"/>
                <a:gd name="connsiteX6" fmla="*/ 6182 w 708751"/>
                <a:gd name="connsiteY6" fmla="*/ 149552 h 243187"/>
                <a:gd name="connsiteX7" fmla="*/ 0 w 708751"/>
                <a:gd name="connsiteY7" fmla="*/ 104943 h 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751" h="243187">
                  <a:moveTo>
                    <a:pt x="702569" y="93634"/>
                  </a:moveTo>
                  <a:cubicBezTo>
                    <a:pt x="702569" y="93634"/>
                    <a:pt x="708751" y="138244"/>
                    <a:pt x="708751" y="138244"/>
                  </a:cubicBezTo>
                  <a:lnTo>
                    <a:pt x="15868" y="243187"/>
                  </a:lnTo>
                  <a:lnTo>
                    <a:pt x="9686" y="198577"/>
                  </a:lnTo>
                  <a:close/>
                  <a:moveTo>
                    <a:pt x="692883" y="0"/>
                  </a:moveTo>
                  <a:cubicBezTo>
                    <a:pt x="692883" y="0"/>
                    <a:pt x="699065" y="44609"/>
                    <a:pt x="699065" y="44609"/>
                  </a:cubicBezTo>
                  <a:lnTo>
                    <a:pt x="6182" y="149552"/>
                  </a:lnTo>
                  <a:lnTo>
                    <a:pt x="0" y="104943"/>
                  </a:lnTo>
                  <a:close/>
                </a:path>
              </a:pathLst>
            </a:custGeom>
            <a:solidFill>
              <a:srgbClr val="010101">
                <a:alpha val="1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3" name="Shape 27">
              <a:extLst>
                <a:ext uri="{FF2B5EF4-FFF2-40B4-BE49-F238E27FC236}">
                  <a16:creationId xmlns:a16="http://schemas.microsoft.com/office/drawing/2014/main" id="{B5003993-D4E6-4E95-9D0E-400A61837085}"/>
                </a:ext>
              </a:extLst>
            </p:cNvPr>
            <p:cNvSpPr/>
            <p:nvPr/>
          </p:nvSpPr>
          <p:spPr>
            <a:xfrm>
              <a:off x="8645419" y="694406"/>
              <a:ext cx="773557" cy="937658"/>
            </a:xfrm>
            <a:custGeom>
              <a:avLst/>
              <a:gdLst/>
              <a:ahLst/>
              <a:cxnLst>
                <a:cxn ang="0">
                  <a:pos x="wd2" y="hd2"/>
                </a:cxn>
                <a:cxn ang="5400000">
                  <a:pos x="wd2" y="hd2"/>
                </a:cxn>
                <a:cxn ang="10800000">
                  <a:pos x="wd2" y="hd2"/>
                </a:cxn>
                <a:cxn ang="16200000">
                  <a:pos x="wd2" y="hd2"/>
                </a:cxn>
              </a:cxnLst>
              <a:rect l="0" t="0" r="r" b="b"/>
              <a:pathLst>
                <a:path w="21600" h="21600" extrusionOk="0">
                  <a:moveTo>
                    <a:pt x="21600" y="19359"/>
                  </a:moveTo>
                  <a:lnTo>
                    <a:pt x="3141" y="21600"/>
                  </a:lnTo>
                  <a:lnTo>
                    <a:pt x="0" y="2241"/>
                  </a:lnTo>
                  <a:lnTo>
                    <a:pt x="18459" y="0"/>
                  </a:lnTo>
                  <a:cubicBezTo>
                    <a:pt x="18459" y="0"/>
                    <a:pt x="21600" y="19359"/>
                    <a:pt x="21600" y="19359"/>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4" name="Shape 28">
              <a:extLst>
                <a:ext uri="{FF2B5EF4-FFF2-40B4-BE49-F238E27FC236}">
                  <a16:creationId xmlns:a16="http://schemas.microsoft.com/office/drawing/2014/main" id="{03D7E496-BCDF-4CF4-9951-C48A56F66C81}"/>
                </a:ext>
              </a:extLst>
            </p:cNvPr>
            <p:cNvSpPr/>
            <p:nvPr/>
          </p:nvSpPr>
          <p:spPr>
            <a:xfrm>
              <a:off x="8697079" y="823557"/>
              <a:ext cx="635295" cy="398415"/>
            </a:xfrm>
            <a:custGeom>
              <a:avLst/>
              <a:gdLst/>
              <a:ahLst/>
              <a:cxnLst>
                <a:cxn ang="0">
                  <a:pos x="wd2" y="hd2"/>
                </a:cxn>
                <a:cxn ang="5400000">
                  <a:pos x="wd2" y="hd2"/>
                </a:cxn>
                <a:cxn ang="10800000">
                  <a:pos x="wd2" y="hd2"/>
                </a:cxn>
                <a:cxn ang="16200000">
                  <a:pos x="wd2" y="hd2"/>
                </a:cxn>
              </a:cxnLst>
              <a:rect l="0" t="0" r="r" b="b"/>
              <a:pathLst>
                <a:path w="21600" h="21600" extrusionOk="0">
                  <a:moveTo>
                    <a:pt x="9231" y="19360"/>
                  </a:moveTo>
                  <a:lnTo>
                    <a:pt x="4927" y="16639"/>
                  </a:lnTo>
                  <a:lnTo>
                    <a:pt x="378" y="21600"/>
                  </a:lnTo>
                  <a:lnTo>
                    <a:pt x="0" y="20782"/>
                  </a:lnTo>
                  <a:lnTo>
                    <a:pt x="4856" y="15486"/>
                  </a:lnTo>
                  <a:lnTo>
                    <a:pt x="8937" y="18066"/>
                  </a:lnTo>
                  <a:lnTo>
                    <a:pt x="12470" y="7962"/>
                  </a:lnTo>
                  <a:lnTo>
                    <a:pt x="16636" y="9302"/>
                  </a:lnTo>
                  <a:lnTo>
                    <a:pt x="20195" y="1799"/>
                  </a:lnTo>
                  <a:lnTo>
                    <a:pt x="21067" y="0"/>
                  </a:lnTo>
                  <a:lnTo>
                    <a:pt x="21600" y="587"/>
                  </a:lnTo>
                  <a:lnTo>
                    <a:pt x="20730" y="2382"/>
                  </a:lnTo>
                  <a:lnTo>
                    <a:pt x="16912" y="10432"/>
                  </a:lnTo>
                  <a:lnTo>
                    <a:pt x="12813" y="9114"/>
                  </a:lnTo>
                  <a:cubicBezTo>
                    <a:pt x="12813" y="9114"/>
                    <a:pt x="9231" y="19360"/>
                    <a:pt x="9231" y="1936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5" name="Shape 29">
              <a:extLst>
                <a:ext uri="{FF2B5EF4-FFF2-40B4-BE49-F238E27FC236}">
                  <a16:creationId xmlns:a16="http://schemas.microsoft.com/office/drawing/2014/main" id="{688E8CC2-5A6D-4995-BD47-9EE01D0BF6B3}"/>
                </a:ext>
              </a:extLst>
            </p:cNvPr>
            <p:cNvSpPr/>
            <p:nvPr/>
          </p:nvSpPr>
          <p:spPr>
            <a:xfrm>
              <a:off x="8716452" y="1243297"/>
              <a:ext cx="695461" cy="130690"/>
            </a:xfrm>
            <a:custGeom>
              <a:avLst/>
              <a:gdLst/>
              <a:ahLst/>
              <a:cxnLst>
                <a:cxn ang="0">
                  <a:pos x="wd2" y="hd2"/>
                </a:cxn>
                <a:cxn ang="5400000">
                  <a:pos x="wd2" y="hd2"/>
                </a:cxn>
                <a:cxn ang="10800000">
                  <a:pos x="wd2" y="hd2"/>
                </a:cxn>
                <a:cxn ang="16200000">
                  <a:pos x="wd2" y="hd2"/>
                </a:cxn>
              </a:cxnLst>
              <a:rect l="0" t="0" r="r" b="b"/>
              <a:pathLst>
                <a:path w="21600" h="21600" extrusionOk="0">
                  <a:moveTo>
                    <a:pt x="21316" y="21600"/>
                  </a:moveTo>
                  <a:lnTo>
                    <a:pt x="14229" y="3584"/>
                  </a:lnTo>
                  <a:lnTo>
                    <a:pt x="10701" y="15949"/>
                  </a:lnTo>
                  <a:lnTo>
                    <a:pt x="6272" y="4068"/>
                  </a:lnTo>
                  <a:lnTo>
                    <a:pt x="188" y="14948"/>
                  </a:lnTo>
                  <a:lnTo>
                    <a:pt x="0" y="12036"/>
                  </a:lnTo>
                  <a:lnTo>
                    <a:pt x="6335" y="706"/>
                  </a:lnTo>
                  <a:lnTo>
                    <a:pt x="10673" y="12340"/>
                  </a:lnTo>
                  <a:lnTo>
                    <a:pt x="14194" y="0"/>
                  </a:lnTo>
                  <a:lnTo>
                    <a:pt x="21600" y="18830"/>
                  </a:lnTo>
                  <a:cubicBezTo>
                    <a:pt x="21600" y="18830"/>
                    <a:pt x="21316" y="21600"/>
                    <a:pt x="21316" y="2160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6" name="Shape 30">
              <a:extLst>
                <a:ext uri="{FF2B5EF4-FFF2-40B4-BE49-F238E27FC236}">
                  <a16:creationId xmlns:a16="http://schemas.microsoft.com/office/drawing/2014/main" id="{6B5CBD90-FBB2-4499-ACDD-BD4E7514AF34}"/>
                </a:ext>
              </a:extLst>
            </p:cNvPr>
            <p:cNvSpPr/>
            <p:nvPr/>
          </p:nvSpPr>
          <p:spPr>
            <a:xfrm>
              <a:off x="7683245" y="694406"/>
              <a:ext cx="82432" cy="120709"/>
            </a:xfrm>
            <a:custGeom>
              <a:avLst/>
              <a:gdLst/>
              <a:ahLst/>
              <a:cxnLst>
                <a:cxn ang="0">
                  <a:pos x="wd2" y="hd2"/>
                </a:cxn>
                <a:cxn ang="5400000">
                  <a:pos x="wd2" y="hd2"/>
                </a:cxn>
                <a:cxn ang="10800000">
                  <a:pos x="wd2" y="hd2"/>
                </a:cxn>
                <a:cxn ang="16200000">
                  <a:pos x="wd2" y="hd2"/>
                </a:cxn>
              </a:cxnLst>
              <a:rect l="0" t="0" r="r" b="b"/>
              <a:pathLst>
                <a:path w="20136" h="20578" extrusionOk="0">
                  <a:moveTo>
                    <a:pt x="19565" y="15319"/>
                  </a:moveTo>
                  <a:cubicBezTo>
                    <a:pt x="20868" y="17094"/>
                    <a:pt x="19864" y="19269"/>
                    <a:pt x="17317" y="20181"/>
                  </a:cubicBezTo>
                  <a:lnTo>
                    <a:pt x="17317" y="20181"/>
                  </a:lnTo>
                  <a:cubicBezTo>
                    <a:pt x="14769" y="21089"/>
                    <a:pt x="11652" y="20385"/>
                    <a:pt x="10348" y="18608"/>
                  </a:cubicBezTo>
                  <a:lnTo>
                    <a:pt x="569" y="5259"/>
                  </a:lnTo>
                  <a:cubicBezTo>
                    <a:pt x="-732" y="3481"/>
                    <a:pt x="273" y="1305"/>
                    <a:pt x="2820" y="396"/>
                  </a:cubicBezTo>
                  <a:lnTo>
                    <a:pt x="2820" y="396"/>
                  </a:lnTo>
                  <a:cubicBezTo>
                    <a:pt x="5365" y="-511"/>
                    <a:pt x="8486" y="191"/>
                    <a:pt x="9785" y="1969"/>
                  </a:cubicBezTo>
                  <a:cubicBezTo>
                    <a:pt x="9785" y="1969"/>
                    <a:pt x="19565" y="15319"/>
                    <a:pt x="19565" y="15319"/>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9" name="Shape 31">
              <a:extLst>
                <a:ext uri="{FF2B5EF4-FFF2-40B4-BE49-F238E27FC236}">
                  <a16:creationId xmlns:a16="http://schemas.microsoft.com/office/drawing/2014/main" id="{8845AF27-D6BD-4E6D-8FDA-7D3DF0B06850}"/>
                </a:ext>
              </a:extLst>
            </p:cNvPr>
            <p:cNvSpPr/>
            <p:nvPr/>
          </p:nvSpPr>
          <p:spPr>
            <a:xfrm>
              <a:off x="8106214" y="1592005"/>
              <a:ext cx="131704" cy="168026"/>
            </a:xfrm>
            <a:custGeom>
              <a:avLst/>
              <a:gdLst/>
              <a:ahLst/>
              <a:cxnLst>
                <a:cxn ang="0">
                  <a:pos x="wd2" y="hd2"/>
                </a:cxn>
                <a:cxn ang="5400000">
                  <a:pos x="wd2" y="hd2"/>
                </a:cxn>
                <a:cxn ang="10800000">
                  <a:pos x="wd2" y="hd2"/>
                </a:cxn>
                <a:cxn ang="16200000">
                  <a:pos x="wd2" y="hd2"/>
                </a:cxn>
              </a:cxnLst>
              <a:rect l="0" t="0" r="r" b="b"/>
              <a:pathLst>
                <a:path w="21600" h="21600" extrusionOk="0">
                  <a:moveTo>
                    <a:pt x="0" y="8901"/>
                  </a:moveTo>
                  <a:lnTo>
                    <a:pt x="21600" y="21600"/>
                  </a:lnTo>
                  <a:lnTo>
                    <a:pt x="20857" y="0"/>
                  </a:lnTo>
                  <a:cubicBezTo>
                    <a:pt x="20857" y="0"/>
                    <a:pt x="0" y="8901"/>
                    <a:pt x="0" y="890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0" name="Shape 32">
              <a:extLst>
                <a:ext uri="{FF2B5EF4-FFF2-40B4-BE49-F238E27FC236}">
                  <a16:creationId xmlns:a16="http://schemas.microsoft.com/office/drawing/2014/main" id="{A9790A20-5785-4012-A58A-A52549D8A39C}"/>
                </a:ext>
              </a:extLst>
            </p:cNvPr>
            <p:cNvSpPr/>
            <p:nvPr/>
          </p:nvSpPr>
          <p:spPr>
            <a:xfrm>
              <a:off x="7683245" y="752524"/>
              <a:ext cx="550694" cy="909384"/>
            </a:xfrm>
            <a:custGeom>
              <a:avLst/>
              <a:gdLst/>
              <a:ahLst/>
              <a:cxnLst>
                <a:cxn ang="0">
                  <a:pos x="wd2" y="hd2"/>
                </a:cxn>
                <a:cxn ang="5400000">
                  <a:pos x="wd2" y="hd2"/>
                </a:cxn>
                <a:cxn ang="10800000">
                  <a:pos x="wd2" y="hd2"/>
                </a:cxn>
                <a:cxn ang="16200000">
                  <a:pos x="wd2" y="hd2"/>
                </a:cxn>
              </a:cxnLst>
              <a:rect l="0" t="0" r="r" b="b"/>
              <a:pathLst>
                <a:path w="21292" h="21413" extrusionOk="0">
                  <a:moveTo>
                    <a:pt x="21292" y="19863"/>
                  </a:moveTo>
                  <a:cubicBezTo>
                    <a:pt x="21273" y="19836"/>
                    <a:pt x="21255" y="19809"/>
                    <a:pt x="21232" y="19783"/>
                  </a:cubicBezTo>
                  <a:lnTo>
                    <a:pt x="5229" y="722"/>
                  </a:lnTo>
                  <a:cubicBezTo>
                    <a:pt x="4682" y="71"/>
                    <a:pt x="3373" y="-187"/>
                    <a:pt x="2305" y="146"/>
                  </a:cubicBezTo>
                  <a:lnTo>
                    <a:pt x="1184" y="495"/>
                  </a:lnTo>
                  <a:cubicBezTo>
                    <a:pt x="115" y="828"/>
                    <a:pt x="-308" y="1625"/>
                    <a:pt x="238" y="2276"/>
                  </a:cubicBezTo>
                  <a:lnTo>
                    <a:pt x="16243" y="21336"/>
                  </a:lnTo>
                  <a:cubicBezTo>
                    <a:pt x="16265" y="21363"/>
                    <a:pt x="16290" y="21388"/>
                    <a:pt x="16315" y="21413"/>
                  </a:cubicBezTo>
                  <a:cubicBezTo>
                    <a:pt x="16315" y="21413"/>
                    <a:pt x="21292" y="19863"/>
                    <a:pt x="21292" y="19863"/>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1" name="Shape 33">
              <a:extLst>
                <a:ext uri="{FF2B5EF4-FFF2-40B4-BE49-F238E27FC236}">
                  <a16:creationId xmlns:a16="http://schemas.microsoft.com/office/drawing/2014/main" id="{4694679C-E88B-4EA4-B347-0E0B931DB65C}"/>
                </a:ext>
              </a:extLst>
            </p:cNvPr>
            <p:cNvSpPr/>
            <p:nvPr/>
          </p:nvSpPr>
          <p:spPr>
            <a:xfrm>
              <a:off x="8209535" y="1714698"/>
              <a:ext cx="48648" cy="72225"/>
            </a:xfrm>
            <a:custGeom>
              <a:avLst/>
              <a:gdLst/>
              <a:ahLst/>
              <a:cxnLst>
                <a:cxn ang="0">
                  <a:pos x="wd2" y="hd2"/>
                </a:cxn>
                <a:cxn ang="5400000">
                  <a:pos x="wd2" y="hd2"/>
                </a:cxn>
                <a:cxn ang="10800000">
                  <a:pos x="wd2" y="hd2"/>
                </a:cxn>
                <a:cxn ang="16200000">
                  <a:pos x="wd2" y="hd2"/>
                </a:cxn>
              </a:cxnLst>
              <a:rect l="0" t="0" r="r" b="b"/>
              <a:pathLst>
                <a:path w="19445" h="19624" extrusionOk="0">
                  <a:moveTo>
                    <a:pt x="16285" y="7536"/>
                  </a:moveTo>
                  <a:cubicBezTo>
                    <a:pt x="20244" y="12801"/>
                    <a:pt x="20522" y="18093"/>
                    <a:pt x="16899" y="19353"/>
                  </a:cubicBezTo>
                  <a:cubicBezTo>
                    <a:pt x="13276" y="20613"/>
                    <a:pt x="7129" y="17363"/>
                    <a:pt x="3162" y="12094"/>
                  </a:cubicBezTo>
                  <a:cubicBezTo>
                    <a:pt x="-797" y="6824"/>
                    <a:pt x="-1078" y="1531"/>
                    <a:pt x="2545" y="271"/>
                  </a:cubicBezTo>
                  <a:cubicBezTo>
                    <a:pt x="6166" y="-987"/>
                    <a:pt x="12323" y="2261"/>
                    <a:pt x="16285" y="753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2" name="Shape 34">
              <a:extLst>
                <a:ext uri="{FF2B5EF4-FFF2-40B4-BE49-F238E27FC236}">
                  <a16:creationId xmlns:a16="http://schemas.microsoft.com/office/drawing/2014/main" id="{1D16AA4B-7E53-40E3-A4EA-5648667CA4CC}"/>
                </a:ext>
              </a:extLst>
            </p:cNvPr>
            <p:cNvSpPr/>
            <p:nvPr/>
          </p:nvSpPr>
          <p:spPr>
            <a:xfrm>
              <a:off x="7712304" y="820328"/>
              <a:ext cx="398914" cy="433935"/>
            </a:xfrm>
            <a:custGeom>
              <a:avLst/>
              <a:gdLst/>
              <a:ahLst/>
              <a:cxnLst>
                <a:cxn ang="0">
                  <a:pos x="wd2" y="hd2"/>
                </a:cxn>
                <a:cxn ang="5400000">
                  <a:pos x="wd2" y="hd2"/>
                </a:cxn>
                <a:cxn ang="10800000">
                  <a:pos x="wd2" y="hd2"/>
                </a:cxn>
                <a:cxn ang="16200000">
                  <a:pos x="wd2" y="hd2"/>
                </a:cxn>
              </a:cxnLst>
              <a:rect l="0" t="0" r="r" b="b"/>
              <a:pathLst>
                <a:path w="21600" h="21421" extrusionOk="0">
                  <a:moveTo>
                    <a:pt x="21600" y="21050"/>
                  </a:moveTo>
                  <a:cubicBezTo>
                    <a:pt x="20892" y="21486"/>
                    <a:pt x="20260" y="21460"/>
                    <a:pt x="19854" y="21362"/>
                  </a:cubicBezTo>
                  <a:cubicBezTo>
                    <a:pt x="18769" y="21099"/>
                    <a:pt x="18185" y="20064"/>
                    <a:pt x="18121" y="19947"/>
                  </a:cubicBezTo>
                  <a:cubicBezTo>
                    <a:pt x="18036" y="19774"/>
                    <a:pt x="10766" y="4952"/>
                    <a:pt x="9447" y="2600"/>
                  </a:cubicBezTo>
                  <a:cubicBezTo>
                    <a:pt x="8958" y="1728"/>
                    <a:pt x="8537" y="1525"/>
                    <a:pt x="8329" y="1482"/>
                  </a:cubicBezTo>
                  <a:cubicBezTo>
                    <a:pt x="8068" y="1428"/>
                    <a:pt x="7859" y="1569"/>
                    <a:pt x="7851" y="1575"/>
                  </a:cubicBezTo>
                  <a:lnTo>
                    <a:pt x="7712" y="1657"/>
                  </a:lnTo>
                  <a:lnTo>
                    <a:pt x="733" y="4911"/>
                  </a:lnTo>
                  <a:lnTo>
                    <a:pt x="0" y="3603"/>
                  </a:lnTo>
                  <a:lnTo>
                    <a:pt x="6919" y="378"/>
                  </a:lnTo>
                  <a:cubicBezTo>
                    <a:pt x="7156" y="225"/>
                    <a:pt x="7795" y="-114"/>
                    <a:pt x="8632" y="39"/>
                  </a:cubicBezTo>
                  <a:cubicBezTo>
                    <a:pt x="9511" y="201"/>
                    <a:pt x="10267" y="837"/>
                    <a:pt x="10881" y="1932"/>
                  </a:cubicBezTo>
                  <a:cubicBezTo>
                    <a:pt x="12219" y="4318"/>
                    <a:pt x="19279" y="18713"/>
                    <a:pt x="19579" y="19324"/>
                  </a:cubicBezTo>
                  <a:cubicBezTo>
                    <a:pt x="19665" y="19477"/>
                    <a:pt x="19969" y="19872"/>
                    <a:pt x="20271" y="19943"/>
                  </a:cubicBezTo>
                  <a:cubicBezTo>
                    <a:pt x="20320" y="19955"/>
                    <a:pt x="20451" y="19986"/>
                    <a:pt x="20698" y="19833"/>
                  </a:cubicBezTo>
                  <a:cubicBezTo>
                    <a:pt x="20698" y="19833"/>
                    <a:pt x="21600" y="21050"/>
                    <a:pt x="21600" y="21050"/>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3" name="Shape 35">
              <a:extLst>
                <a:ext uri="{FF2B5EF4-FFF2-40B4-BE49-F238E27FC236}">
                  <a16:creationId xmlns:a16="http://schemas.microsoft.com/office/drawing/2014/main" id="{7A20BF78-85A3-4C6E-8142-9FA6904AA499}"/>
                </a:ext>
              </a:extLst>
            </p:cNvPr>
            <p:cNvSpPr/>
            <p:nvPr/>
          </p:nvSpPr>
          <p:spPr>
            <a:xfrm>
              <a:off x="7696160" y="694406"/>
              <a:ext cx="561059" cy="1090406"/>
            </a:xfrm>
            <a:custGeom>
              <a:avLst/>
              <a:gdLst/>
              <a:ahLst/>
              <a:cxnLst>
                <a:cxn ang="0">
                  <a:pos x="wd2" y="hd2"/>
                </a:cxn>
                <a:cxn ang="5400000">
                  <a:pos x="wd2" y="hd2"/>
                </a:cxn>
                <a:cxn ang="10800000">
                  <a:pos x="wd2" y="hd2"/>
                </a:cxn>
                <a:cxn ang="16200000">
                  <a:pos x="wd2" y="hd2"/>
                </a:cxn>
              </a:cxnLst>
              <a:rect l="0" t="0" r="r" b="b"/>
              <a:pathLst>
                <a:path w="21506" h="21555" extrusionOk="0">
                  <a:moveTo>
                    <a:pt x="1984" y="1225"/>
                  </a:moveTo>
                  <a:lnTo>
                    <a:pt x="994" y="227"/>
                  </a:lnTo>
                  <a:cubicBezTo>
                    <a:pt x="806" y="38"/>
                    <a:pt x="379" y="-45"/>
                    <a:pt x="0" y="25"/>
                  </a:cubicBezTo>
                  <a:lnTo>
                    <a:pt x="21348" y="21555"/>
                  </a:lnTo>
                  <a:cubicBezTo>
                    <a:pt x="21600" y="21425"/>
                    <a:pt x="21549" y="21078"/>
                    <a:pt x="21205" y="20730"/>
                  </a:cubicBezTo>
                  <a:cubicBezTo>
                    <a:pt x="21062" y="20587"/>
                    <a:pt x="20891" y="20464"/>
                    <a:pt x="20713" y="20371"/>
                  </a:cubicBezTo>
                  <a:lnTo>
                    <a:pt x="20582" y="17833"/>
                  </a:lnTo>
                  <a:lnTo>
                    <a:pt x="20636" y="17819"/>
                  </a:lnTo>
                  <a:cubicBezTo>
                    <a:pt x="20617" y="17796"/>
                    <a:pt x="20599" y="17773"/>
                    <a:pt x="20577" y="17751"/>
                  </a:cubicBezTo>
                  <a:lnTo>
                    <a:pt x="4711" y="1749"/>
                  </a:lnTo>
                  <a:cubicBezTo>
                    <a:pt x="4199" y="1232"/>
                    <a:pt x="3009" y="1011"/>
                    <a:pt x="1984" y="1225"/>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4" name="Group 93">
            <a:extLst>
              <a:ext uri="{FF2B5EF4-FFF2-40B4-BE49-F238E27FC236}">
                <a16:creationId xmlns:a16="http://schemas.microsoft.com/office/drawing/2014/main" id="{0AF35C03-5822-4DD9-B2C8-1D28E6D73859}"/>
              </a:ext>
            </a:extLst>
          </p:cNvPr>
          <p:cNvGrpSpPr/>
          <p:nvPr/>
        </p:nvGrpSpPr>
        <p:grpSpPr>
          <a:xfrm>
            <a:off x="15304297" y="1714731"/>
            <a:ext cx="745149" cy="589156"/>
            <a:chOff x="16270214" y="6162283"/>
            <a:chExt cx="3207176" cy="2529724"/>
          </a:xfrm>
        </p:grpSpPr>
        <p:sp>
          <p:nvSpPr>
            <p:cNvPr id="95" name="Freeform 118">
              <a:extLst>
                <a:ext uri="{FF2B5EF4-FFF2-40B4-BE49-F238E27FC236}">
                  <a16:creationId xmlns:a16="http://schemas.microsoft.com/office/drawing/2014/main" id="{671D4AA5-EB8B-4AF1-93DF-5A15A66092A9}"/>
                </a:ext>
              </a:extLst>
            </p:cNvPr>
            <p:cNvSpPr/>
            <p:nvPr/>
          </p:nvSpPr>
          <p:spPr>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lang="fr-FR" sz="3000">
                <a:solidFill>
                  <a:srgbClr val="FFFFFF"/>
                </a:solidFill>
                <a:effectLst>
                  <a:outerShdw blurRad="38100" dist="12700" dir="5400000" rotWithShape="0">
                    <a:srgbClr val="000000">
                      <a:alpha val="50000"/>
                    </a:srgbClr>
                  </a:outerShdw>
                </a:effectLst>
                <a:latin typeface="Marianne" panose="020B0604020202020204"/>
              </a:endParaRPr>
            </a:p>
          </p:txBody>
        </p:sp>
        <p:grpSp>
          <p:nvGrpSpPr>
            <p:cNvPr id="96" name="Group 95">
              <a:extLst>
                <a:ext uri="{FF2B5EF4-FFF2-40B4-BE49-F238E27FC236}">
                  <a16:creationId xmlns:a16="http://schemas.microsoft.com/office/drawing/2014/main" id="{D83716ED-9ABE-4E60-80B2-1F862C5F5314}"/>
                </a:ext>
              </a:extLst>
            </p:cNvPr>
            <p:cNvGrpSpPr/>
            <p:nvPr/>
          </p:nvGrpSpPr>
          <p:grpSpPr>
            <a:xfrm>
              <a:off x="16348313" y="6693427"/>
              <a:ext cx="2929343" cy="786849"/>
              <a:chOff x="4612843" y="5316904"/>
              <a:chExt cx="2929343" cy="786849"/>
            </a:xfrm>
          </p:grpSpPr>
          <p:sp>
            <p:nvSpPr>
              <p:cNvPr id="161" name="Shape 6">
                <a:extLst>
                  <a:ext uri="{FF2B5EF4-FFF2-40B4-BE49-F238E27FC236}">
                    <a16:creationId xmlns:a16="http://schemas.microsoft.com/office/drawing/2014/main" id="{10913A53-A6D7-467D-8525-E1AAE8A024C4}"/>
                  </a:ext>
                </a:extLst>
              </p:cNvPr>
              <p:cNvSpPr/>
              <p:nvPr/>
            </p:nvSpPr>
            <p:spPr>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2" name="Shape 7">
                <a:extLst>
                  <a:ext uri="{FF2B5EF4-FFF2-40B4-BE49-F238E27FC236}">
                    <a16:creationId xmlns:a16="http://schemas.microsoft.com/office/drawing/2014/main" id="{B61DBBA8-36C0-45D6-BA2B-3815A60E0316}"/>
                  </a:ext>
                </a:extLst>
              </p:cNvPr>
              <p:cNvSpPr/>
              <p:nvPr/>
            </p:nvSpPr>
            <p:spPr>
              <a:xfrm rot="21084094">
                <a:off x="6034496"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3" name="Shape 8">
                <a:extLst>
                  <a:ext uri="{FF2B5EF4-FFF2-40B4-BE49-F238E27FC236}">
                    <a16:creationId xmlns:a16="http://schemas.microsoft.com/office/drawing/2014/main" id="{902797E7-9EB7-4A09-8DF1-C15787EDB85D}"/>
                  </a:ext>
                </a:extLst>
              </p:cNvPr>
              <p:cNvSpPr/>
              <p:nvPr/>
            </p:nvSpPr>
            <p:spPr>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4" name="Shape 9">
                <a:extLst>
                  <a:ext uri="{FF2B5EF4-FFF2-40B4-BE49-F238E27FC236}">
                    <a16:creationId xmlns:a16="http://schemas.microsoft.com/office/drawing/2014/main" id="{EED8DBAC-4766-4B47-8BB6-AAA81B0B2923}"/>
                  </a:ext>
                </a:extLst>
              </p:cNvPr>
              <p:cNvSpPr/>
              <p:nvPr/>
            </p:nvSpPr>
            <p:spPr>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7" name="Group 96">
              <a:extLst>
                <a:ext uri="{FF2B5EF4-FFF2-40B4-BE49-F238E27FC236}">
                  <a16:creationId xmlns:a16="http://schemas.microsoft.com/office/drawing/2014/main" id="{BF870252-B496-4991-8D3E-BAD65D4F7D71}"/>
                </a:ext>
              </a:extLst>
            </p:cNvPr>
            <p:cNvGrpSpPr/>
            <p:nvPr/>
          </p:nvGrpSpPr>
          <p:grpSpPr>
            <a:xfrm rot="973300">
              <a:off x="18126222" y="6384184"/>
              <a:ext cx="752103" cy="1060253"/>
              <a:chOff x="8069236" y="642892"/>
              <a:chExt cx="1998329" cy="2817084"/>
            </a:xfrm>
          </p:grpSpPr>
          <p:sp>
            <p:nvSpPr>
              <p:cNvPr id="148" name="Shape 22">
                <a:extLst>
                  <a:ext uri="{FF2B5EF4-FFF2-40B4-BE49-F238E27FC236}">
                    <a16:creationId xmlns:a16="http://schemas.microsoft.com/office/drawing/2014/main" id="{09045294-969F-4586-9B71-6B14E9BF2F45}"/>
                  </a:ext>
                </a:extLst>
              </p:cNvPr>
              <p:cNvSpPr/>
              <p:nvPr/>
            </p:nvSpPr>
            <p:spPr>
              <a:xfrm>
                <a:off x="8069236" y="642892"/>
                <a:ext cx="1998329" cy="2817084"/>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9" name="Shape 23">
                <a:extLst>
                  <a:ext uri="{FF2B5EF4-FFF2-40B4-BE49-F238E27FC236}">
                    <a16:creationId xmlns:a16="http://schemas.microsoft.com/office/drawing/2014/main" id="{E3FA7A06-1F9F-49CB-9611-7575FEFA4BD9}"/>
                  </a:ext>
                </a:extLst>
              </p:cNvPr>
              <p:cNvSpPr/>
              <p:nvPr/>
            </p:nvSpPr>
            <p:spPr>
              <a:xfrm>
                <a:off x="8193958" y="937653"/>
                <a:ext cx="1754183" cy="2264610"/>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0" name="Shape 24">
                <a:extLst>
                  <a:ext uri="{FF2B5EF4-FFF2-40B4-BE49-F238E27FC236}">
                    <a16:creationId xmlns:a16="http://schemas.microsoft.com/office/drawing/2014/main" id="{9B863880-D885-4B79-A1D5-DC21D64E366D}"/>
                  </a:ext>
                </a:extLst>
              </p:cNvPr>
              <p:cNvSpPr/>
              <p:nvPr/>
            </p:nvSpPr>
            <p:spPr>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1" name="Shape 25">
                <a:extLst>
                  <a:ext uri="{FF2B5EF4-FFF2-40B4-BE49-F238E27FC236}">
                    <a16:creationId xmlns:a16="http://schemas.microsoft.com/office/drawing/2014/main" id="{28E67953-3D85-4DA7-9261-8B03219F350E}"/>
                  </a:ext>
                </a:extLst>
              </p:cNvPr>
              <p:cNvSpPr/>
              <p:nvPr/>
            </p:nvSpPr>
            <p:spPr>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2" name="Shape 26">
                <a:extLst>
                  <a:ext uri="{FF2B5EF4-FFF2-40B4-BE49-F238E27FC236}">
                    <a16:creationId xmlns:a16="http://schemas.microsoft.com/office/drawing/2014/main" id="{C0DB8206-0ECC-44FA-B91E-63CDF1FE6048}"/>
                  </a:ext>
                </a:extLst>
              </p:cNvPr>
              <p:cNvSpPr/>
              <p:nvPr/>
            </p:nvSpPr>
            <p:spPr>
              <a:xfrm>
                <a:off x="8386721" y="1969563"/>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3" name="Shape 27">
                <a:extLst>
                  <a:ext uri="{FF2B5EF4-FFF2-40B4-BE49-F238E27FC236}">
                    <a16:creationId xmlns:a16="http://schemas.microsoft.com/office/drawing/2014/main" id="{DB0AD1AE-D1FF-44C1-A94A-3EB9AE49D9DA}"/>
                  </a:ext>
                </a:extLst>
              </p:cNvPr>
              <p:cNvSpPr/>
              <p:nvPr/>
            </p:nvSpPr>
            <p:spPr>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4" name="Shape 28">
                <a:extLst>
                  <a:ext uri="{FF2B5EF4-FFF2-40B4-BE49-F238E27FC236}">
                    <a16:creationId xmlns:a16="http://schemas.microsoft.com/office/drawing/2014/main" id="{1AC64509-2BE4-4B3F-B4EF-EA77B18151B6}"/>
                  </a:ext>
                </a:extLst>
              </p:cNvPr>
              <p:cNvSpPr/>
              <p:nvPr/>
            </p:nvSpPr>
            <p:spPr>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5" name="Shape 29">
                <a:extLst>
                  <a:ext uri="{FF2B5EF4-FFF2-40B4-BE49-F238E27FC236}">
                    <a16:creationId xmlns:a16="http://schemas.microsoft.com/office/drawing/2014/main" id="{97DBD308-8FA9-418E-8680-0D5ADF1AF4E4}"/>
                  </a:ext>
                </a:extLst>
              </p:cNvPr>
              <p:cNvSpPr/>
              <p:nvPr/>
            </p:nvSpPr>
            <p:spPr>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6" name="Shape 30">
                <a:extLst>
                  <a:ext uri="{FF2B5EF4-FFF2-40B4-BE49-F238E27FC236}">
                    <a16:creationId xmlns:a16="http://schemas.microsoft.com/office/drawing/2014/main" id="{80BD5430-6CE4-4A72-A2A1-CC7B26E43B47}"/>
                  </a:ext>
                </a:extLst>
              </p:cNvPr>
              <p:cNvSpPr/>
              <p:nvPr/>
            </p:nvSpPr>
            <p:spPr>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7" name="Shape 31">
                <a:extLst>
                  <a:ext uri="{FF2B5EF4-FFF2-40B4-BE49-F238E27FC236}">
                    <a16:creationId xmlns:a16="http://schemas.microsoft.com/office/drawing/2014/main" id="{6F886D10-C8FD-4C70-BE6A-270064CE79F3}"/>
                  </a:ext>
                </a:extLst>
              </p:cNvPr>
              <p:cNvSpPr/>
              <p:nvPr/>
            </p:nvSpPr>
            <p:spPr>
              <a:xfrm>
                <a:off x="8386721"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8" name="Shape 32">
                <a:extLst>
                  <a:ext uri="{FF2B5EF4-FFF2-40B4-BE49-F238E27FC236}">
                    <a16:creationId xmlns:a16="http://schemas.microsoft.com/office/drawing/2014/main" id="{83E5CED3-7A9E-4A6A-B1E2-C38832742A60}"/>
                  </a:ext>
                </a:extLst>
              </p:cNvPr>
              <p:cNvSpPr/>
              <p:nvPr/>
            </p:nvSpPr>
            <p:spPr>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9" name="Shape 33">
                <a:extLst>
                  <a:ext uri="{FF2B5EF4-FFF2-40B4-BE49-F238E27FC236}">
                    <a16:creationId xmlns:a16="http://schemas.microsoft.com/office/drawing/2014/main" id="{7AB7C364-7F53-43D8-B8FA-67D8F94ABAF3}"/>
                  </a:ext>
                </a:extLst>
              </p:cNvPr>
              <p:cNvSpPr/>
              <p:nvPr/>
            </p:nvSpPr>
            <p:spPr>
              <a:xfrm>
                <a:off x="9157842"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8" name="Group 97">
              <a:extLst>
                <a:ext uri="{FF2B5EF4-FFF2-40B4-BE49-F238E27FC236}">
                  <a16:creationId xmlns:a16="http://schemas.microsoft.com/office/drawing/2014/main" id="{12D200B7-7148-4709-B032-9F56F782C259}"/>
                </a:ext>
              </a:extLst>
            </p:cNvPr>
            <p:cNvGrpSpPr/>
            <p:nvPr/>
          </p:nvGrpSpPr>
          <p:grpSpPr>
            <a:xfrm rot="733196">
              <a:off x="17436324" y="6162283"/>
              <a:ext cx="841256" cy="952478"/>
              <a:chOff x="2197689" y="5658698"/>
              <a:chExt cx="654706" cy="741278"/>
            </a:xfrm>
          </p:grpSpPr>
          <p:sp>
            <p:nvSpPr>
              <p:cNvPr id="142" name="Shape 15">
                <a:extLst>
                  <a:ext uri="{FF2B5EF4-FFF2-40B4-BE49-F238E27FC236}">
                    <a16:creationId xmlns:a16="http://schemas.microsoft.com/office/drawing/2014/main" id="{E87682A3-7E8D-48B6-8AF2-EEB853F045DB}"/>
                  </a:ext>
                </a:extLst>
              </p:cNvPr>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3" name="Shape 29">
                <a:extLst>
                  <a:ext uri="{FF2B5EF4-FFF2-40B4-BE49-F238E27FC236}">
                    <a16:creationId xmlns:a16="http://schemas.microsoft.com/office/drawing/2014/main" id="{DDE3FA4F-A66A-4E1C-89C9-CA3C9A54FCA4}"/>
                  </a:ext>
                </a:extLst>
              </p:cNvPr>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4" name="Shape 31">
                <a:extLst>
                  <a:ext uri="{FF2B5EF4-FFF2-40B4-BE49-F238E27FC236}">
                    <a16:creationId xmlns:a16="http://schemas.microsoft.com/office/drawing/2014/main" id="{A306B45E-FF2A-41A4-BC15-61BF6C4113C6}"/>
                  </a:ext>
                </a:extLst>
              </p:cNvPr>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5" name="Freeform 58">
                <a:extLst>
                  <a:ext uri="{FF2B5EF4-FFF2-40B4-BE49-F238E27FC236}">
                    <a16:creationId xmlns:a16="http://schemas.microsoft.com/office/drawing/2014/main" id="{1B733343-13E8-476C-BB91-9B4F4D3736F7}"/>
                  </a:ext>
                </a:extLst>
              </p:cNvPr>
              <p:cNvSpPr/>
              <p:nvPr/>
            </p:nvSpPr>
            <p:spPr>
              <a:xfrm>
                <a:off x="2232987" y="5696358"/>
                <a:ext cx="531536" cy="671942"/>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6" name="Shape 46">
                <a:extLst>
                  <a:ext uri="{FF2B5EF4-FFF2-40B4-BE49-F238E27FC236}">
                    <a16:creationId xmlns:a16="http://schemas.microsoft.com/office/drawing/2014/main" id="{0F6D7F33-F3B5-4476-9174-2837B9B7EA66}"/>
                  </a:ext>
                </a:extLst>
              </p:cNvPr>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7" name="Freeform 60">
                <a:extLst>
                  <a:ext uri="{FF2B5EF4-FFF2-40B4-BE49-F238E27FC236}">
                    <a16:creationId xmlns:a16="http://schemas.microsoft.com/office/drawing/2014/main" id="{C8ABB1CE-4724-4F02-9576-69A24A0215F8}"/>
                  </a:ext>
                </a:extLst>
              </p:cNvPr>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9" name="Group 98">
              <a:extLst>
                <a:ext uri="{FF2B5EF4-FFF2-40B4-BE49-F238E27FC236}">
                  <a16:creationId xmlns:a16="http://schemas.microsoft.com/office/drawing/2014/main" id="{A219F993-0E64-4CA0-A3A3-96F06998E4A2}"/>
                </a:ext>
              </a:extLst>
            </p:cNvPr>
            <p:cNvGrpSpPr/>
            <p:nvPr/>
          </p:nvGrpSpPr>
          <p:grpSpPr>
            <a:xfrm>
              <a:off x="16696952" y="6516212"/>
              <a:ext cx="1008113" cy="823389"/>
              <a:chOff x="1429850" y="3766265"/>
              <a:chExt cx="968316" cy="790885"/>
            </a:xfrm>
          </p:grpSpPr>
          <p:sp>
            <p:nvSpPr>
              <p:cNvPr id="138" name="Shape 14">
                <a:extLst>
                  <a:ext uri="{FF2B5EF4-FFF2-40B4-BE49-F238E27FC236}">
                    <a16:creationId xmlns:a16="http://schemas.microsoft.com/office/drawing/2014/main" id="{DB9945E6-E350-4BFD-94EF-9140E888E866}"/>
                  </a:ext>
                </a:extLst>
              </p:cNvPr>
              <p:cNvSpPr/>
              <p:nvPr/>
            </p:nvSpPr>
            <p:spPr>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9" name="Shape 15">
                <a:extLst>
                  <a:ext uri="{FF2B5EF4-FFF2-40B4-BE49-F238E27FC236}">
                    <a16:creationId xmlns:a16="http://schemas.microsoft.com/office/drawing/2014/main" id="{101D69E7-1CCF-4921-9C69-A357C70EAE84}"/>
                  </a:ext>
                </a:extLst>
              </p:cNvPr>
              <p:cNvSpPr/>
              <p:nvPr/>
            </p:nvSpPr>
            <p:spPr>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0" name="Shape 16">
                <a:extLst>
                  <a:ext uri="{FF2B5EF4-FFF2-40B4-BE49-F238E27FC236}">
                    <a16:creationId xmlns:a16="http://schemas.microsoft.com/office/drawing/2014/main" id="{65DB29B8-6AC4-461C-8FCA-2A34314585DB}"/>
                  </a:ext>
                </a:extLst>
              </p:cNvPr>
              <p:cNvSpPr/>
              <p:nvPr/>
            </p:nvSpPr>
            <p:spPr>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1" name="Shape 17">
                <a:extLst>
                  <a:ext uri="{FF2B5EF4-FFF2-40B4-BE49-F238E27FC236}">
                    <a16:creationId xmlns:a16="http://schemas.microsoft.com/office/drawing/2014/main" id="{78EE697E-6B19-4B43-94F2-5029FB2F1312}"/>
                  </a:ext>
                </a:extLst>
              </p:cNvPr>
              <p:cNvSpPr/>
              <p:nvPr/>
            </p:nvSpPr>
            <p:spPr>
              <a:xfrm>
                <a:off x="1476616" y="3822875"/>
                <a:ext cx="921550" cy="734275"/>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0" name="Group 99">
              <a:extLst>
                <a:ext uri="{FF2B5EF4-FFF2-40B4-BE49-F238E27FC236}">
                  <a16:creationId xmlns:a16="http://schemas.microsoft.com/office/drawing/2014/main" id="{AD9206E5-3B8E-4629-A865-C7BD17331F83}"/>
                </a:ext>
              </a:extLst>
            </p:cNvPr>
            <p:cNvGrpSpPr/>
            <p:nvPr/>
          </p:nvGrpSpPr>
          <p:grpSpPr>
            <a:xfrm>
              <a:off x="17129000" y="6660232"/>
              <a:ext cx="778879" cy="1036742"/>
              <a:chOff x="11021529" y="1378127"/>
              <a:chExt cx="1390506" cy="1850862"/>
            </a:xfrm>
          </p:grpSpPr>
          <p:grpSp>
            <p:nvGrpSpPr>
              <p:cNvPr id="127" name="Group 126">
                <a:extLst>
                  <a:ext uri="{FF2B5EF4-FFF2-40B4-BE49-F238E27FC236}">
                    <a16:creationId xmlns:a16="http://schemas.microsoft.com/office/drawing/2014/main" id="{F5EE8EAC-F33D-473A-9980-0C4EACB80D60}"/>
                  </a:ext>
                </a:extLst>
              </p:cNvPr>
              <p:cNvGrpSpPr/>
              <p:nvPr/>
            </p:nvGrpSpPr>
            <p:grpSpPr>
              <a:xfrm rot="20882609">
                <a:off x="11021529" y="1378127"/>
                <a:ext cx="1390506" cy="1389302"/>
                <a:chOff x="1604726" y="1704855"/>
                <a:chExt cx="1860852" cy="1859240"/>
              </a:xfrm>
            </p:grpSpPr>
            <p:sp>
              <p:nvSpPr>
                <p:cNvPr id="132" name="Shape 6">
                  <a:extLst>
                    <a:ext uri="{FF2B5EF4-FFF2-40B4-BE49-F238E27FC236}">
                      <a16:creationId xmlns:a16="http://schemas.microsoft.com/office/drawing/2014/main" id="{D821C50E-3F30-4391-8961-015510117B4A}"/>
                    </a:ext>
                  </a:extLst>
                </p:cNvPr>
                <p:cNvSpPr/>
                <p:nvPr/>
              </p:nvSpPr>
              <p:spPr>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3" name="Shape 7">
                  <a:extLst>
                    <a:ext uri="{FF2B5EF4-FFF2-40B4-BE49-F238E27FC236}">
                      <a16:creationId xmlns:a16="http://schemas.microsoft.com/office/drawing/2014/main" id="{746BAD92-2604-4E56-A2EB-FD4757F3ED56}"/>
                    </a:ext>
                  </a:extLst>
                </p:cNvPr>
                <p:cNvSpPr/>
                <p:nvPr/>
              </p:nvSpPr>
              <p:spPr>
                <a:xfrm>
                  <a:off x="1828262" y="1704907"/>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4" name="Shape 8">
                  <a:extLst>
                    <a:ext uri="{FF2B5EF4-FFF2-40B4-BE49-F238E27FC236}">
                      <a16:creationId xmlns:a16="http://schemas.microsoft.com/office/drawing/2014/main" id="{6DFB7A03-D695-4A8B-879F-4EF85108CED2}"/>
                    </a:ext>
                  </a:extLst>
                </p:cNvPr>
                <p:cNvSpPr/>
                <p:nvPr/>
              </p:nvSpPr>
              <p:spPr>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5" name="Shape 9">
                  <a:extLst>
                    <a:ext uri="{FF2B5EF4-FFF2-40B4-BE49-F238E27FC236}">
                      <a16:creationId xmlns:a16="http://schemas.microsoft.com/office/drawing/2014/main" id="{8631B0C1-3663-41E5-BF9F-3F495F95FC11}"/>
                    </a:ext>
                  </a:extLst>
                </p:cNvPr>
                <p:cNvSpPr/>
                <p:nvPr/>
              </p:nvSpPr>
              <p:spPr>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6" name="Shape 10">
                  <a:extLst>
                    <a:ext uri="{FF2B5EF4-FFF2-40B4-BE49-F238E27FC236}">
                      <a16:creationId xmlns:a16="http://schemas.microsoft.com/office/drawing/2014/main" id="{AFA6F5DC-D196-41CC-8E5F-809E25B98998}"/>
                    </a:ext>
                  </a:extLst>
                </p:cNvPr>
                <p:cNvSpPr/>
                <p:nvPr/>
              </p:nvSpPr>
              <p:spPr>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7" name="Shape 11">
                  <a:extLst>
                    <a:ext uri="{FF2B5EF4-FFF2-40B4-BE49-F238E27FC236}">
                      <a16:creationId xmlns:a16="http://schemas.microsoft.com/office/drawing/2014/main" id="{C1CD0E8C-7745-4F92-8944-ADC577B1B281}"/>
                    </a:ext>
                  </a:extLst>
                </p:cNvPr>
                <p:cNvSpPr/>
                <p:nvPr/>
              </p:nvSpPr>
              <p:spPr>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8" name="Group 127">
                <a:extLst>
                  <a:ext uri="{FF2B5EF4-FFF2-40B4-BE49-F238E27FC236}">
                    <a16:creationId xmlns:a16="http://schemas.microsoft.com/office/drawing/2014/main" id="{4225F33A-0B44-453D-B9E2-573D38B870EB}"/>
                  </a:ext>
                </a:extLst>
              </p:cNvPr>
              <p:cNvGrpSpPr/>
              <p:nvPr/>
            </p:nvGrpSpPr>
            <p:grpSpPr>
              <a:xfrm>
                <a:off x="11469672" y="2318555"/>
                <a:ext cx="910434" cy="910434"/>
                <a:chOff x="4494173" y="4246574"/>
                <a:chExt cx="1353845" cy="1353845"/>
              </a:xfrm>
            </p:grpSpPr>
            <p:sp>
              <p:nvSpPr>
                <p:cNvPr id="129" name="Shape 13">
                  <a:extLst>
                    <a:ext uri="{FF2B5EF4-FFF2-40B4-BE49-F238E27FC236}">
                      <a16:creationId xmlns:a16="http://schemas.microsoft.com/office/drawing/2014/main" id="{8FB01763-F85F-4C87-8E0F-E0B9CC19D661}"/>
                    </a:ext>
                  </a:extLst>
                </p:cNvPr>
                <p:cNvSpPr/>
                <p:nvPr/>
              </p:nvSpPr>
              <p:spPr>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a:gradFill>
                <a:ln w="3810">
                  <a:solidFill>
                    <a:srgbClr val="FFFFFF">
                      <a:lumMod val="7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0" name="Shape 14">
                  <a:extLst>
                    <a:ext uri="{FF2B5EF4-FFF2-40B4-BE49-F238E27FC236}">
                      <a16:creationId xmlns:a16="http://schemas.microsoft.com/office/drawing/2014/main" id="{2DBC14DE-9FB5-48CA-AA4F-2F23A1DDBA59}"/>
                    </a:ext>
                  </a:extLst>
                </p:cNvPr>
                <p:cNvSpPr/>
                <p:nvPr/>
              </p:nvSpPr>
              <p:spPr>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1" name="Shape 15">
                  <a:extLst>
                    <a:ext uri="{FF2B5EF4-FFF2-40B4-BE49-F238E27FC236}">
                      <a16:creationId xmlns:a16="http://schemas.microsoft.com/office/drawing/2014/main" id="{611BFF74-7866-4FD2-A79C-D51A12DF390C}"/>
                    </a:ext>
                  </a:extLst>
                </p:cNvPr>
                <p:cNvSpPr/>
                <p:nvPr/>
              </p:nvSpPr>
              <p:spPr>
                <a:xfrm>
                  <a:off x="4861633" y="4610859"/>
                  <a:ext cx="629139"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109" name="Group 108">
              <a:extLst>
                <a:ext uri="{FF2B5EF4-FFF2-40B4-BE49-F238E27FC236}">
                  <a16:creationId xmlns:a16="http://schemas.microsoft.com/office/drawing/2014/main" id="{C34E2D86-4444-418A-B429-66299EB7EACB}"/>
                </a:ext>
              </a:extLst>
            </p:cNvPr>
            <p:cNvGrpSpPr/>
            <p:nvPr/>
          </p:nvGrpSpPr>
          <p:grpSpPr>
            <a:xfrm>
              <a:off x="17561048" y="6660231"/>
              <a:ext cx="1223082" cy="1008111"/>
              <a:chOff x="1524000" y="3086100"/>
              <a:chExt cx="4739709" cy="3906659"/>
            </a:xfrm>
          </p:grpSpPr>
          <p:sp>
            <p:nvSpPr>
              <p:cNvPr id="115" name="Shape 6">
                <a:extLst>
                  <a:ext uri="{FF2B5EF4-FFF2-40B4-BE49-F238E27FC236}">
                    <a16:creationId xmlns:a16="http://schemas.microsoft.com/office/drawing/2014/main" id="{C499AEE8-AAB0-46F8-B3B0-9766B14C5BBA}"/>
                  </a:ext>
                </a:extLst>
              </p:cNvPr>
              <p:cNvSpPr/>
              <p:nvPr/>
            </p:nvSpPr>
            <p:spPr>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6" name="Shape 7">
                <a:extLst>
                  <a:ext uri="{FF2B5EF4-FFF2-40B4-BE49-F238E27FC236}">
                    <a16:creationId xmlns:a16="http://schemas.microsoft.com/office/drawing/2014/main" id="{0572A2B3-2151-4120-8CB2-DE77C6BB9D95}"/>
                  </a:ext>
                </a:extLst>
              </p:cNvPr>
              <p:cNvSpPr/>
              <p:nvPr/>
            </p:nvSpPr>
            <p:spPr>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7" name="Freeform 34">
                <a:extLst>
                  <a:ext uri="{FF2B5EF4-FFF2-40B4-BE49-F238E27FC236}">
                    <a16:creationId xmlns:a16="http://schemas.microsoft.com/office/drawing/2014/main" id="{34704317-37DF-44BB-8793-8B157CF76A56}"/>
                  </a:ext>
                </a:extLst>
              </p:cNvPr>
              <p:cNvSpPr/>
              <p:nvPr/>
            </p:nvSpPr>
            <p:spPr>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8" name="Shape 23">
                <a:extLst>
                  <a:ext uri="{FF2B5EF4-FFF2-40B4-BE49-F238E27FC236}">
                    <a16:creationId xmlns:a16="http://schemas.microsoft.com/office/drawing/2014/main" id="{3872648D-501C-49BC-9056-97EB098D5598}"/>
                  </a:ext>
                </a:extLst>
              </p:cNvPr>
              <p:cNvSpPr/>
              <p:nvPr/>
            </p:nvSpPr>
            <p:spPr>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9" name="Shape 24">
                <a:extLst>
                  <a:ext uri="{FF2B5EF4-FFF2-40B4-BE49-F238E27FC236}">
                    <a16:creationId xmlns:a16="http://schemas.microsoft.com/office/drawing/2014/main" id="{F9A119C3-8E47-43AA-B52B-A4C3CB0B898F}"/>
                  </a:ext>
                </a:extLst>
              </p:cNvPr>
              <p:cNvSpPr/>
              <p:nvPr/>
            </p:nvSpPr>
            <p:spPr>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0" name="Shape 25">
                <a:extLst>
                  <a:ext uri="{FF2B5EF4-FFF2-40B4-BE49-F238E27FC236}">
                    <a16:creationId xmlns:a16="http://schemas.microsoft.com/office/drawing/2014/main" id="{FED52469-3B69-4EEE-AA5C-44400134DC65}"/>
                  </a:ext>
                </a:extLst>
              </p:cNvPr>
              <p:cNvSpPr/>
              <p:nvPr/>
            </p:nvSpPr>
            <p:spPr>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1" name="Shape 26">
                <a:extLst>
                  <a:ext uri="{FF2B5EF4-FFF2-40B4-BE49-F238E27FC236}">
                    <a16:creationId xmlns:a16="http://schemas.microsoft.com/office/drawing/2014/main" id="{5B78F42B-8665-4E83-8ED8-25FB891C33B7}"/>
                  </a:ext>
                </a:extLst>
              </p:cNvPr>
              <p:cNvSpPr/>
              <p:nvPr/>
            </p:nvSpPr>
            <p:spPr>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2" name="Shape 27">
                <a:extLst>
                  <a:ext uri="{FF2B5EF4-FFF2-40B4-BE49-F238E27FC236}">
                    <a16:creationId xmlns:a16="http://schemas.microsoft.com/office/drawing/2014/main" id="{D695E386-94AD-4F16-81D5-109E0EA10E4F}"/>
                  </a:ext>
                </a:extLst>
              </p:cNvPr>
              <p:cNvSpPr/>
              <p:nvPr/>
            </p:nvSpPr>
            <p:spPr>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3" name="Shape 28">
                <a:extLst>
                  <a:ext uri="{FF2B5EF4-FFF2-40B4-BE49-F238E27FC236}">
                    <a16:creationId xmlns:a16="http://schemas.microsoft.com/office/drawing/2014/main" id="{D0852837-D5EF-40EA-ACEF-6BB18D7B02C0}"/>
                  </a:ext>
                </a:extLst>
              </p:cNvPr>
              <p:cNvSpPr/>
              <p:nvPr/>
            </p:nvSpPr>
            <p:spPr>
              <a:xfrm>
                <a:off x="3454400" y="3428999"/>
                <a:ext cx="599954" cy="3553806"/>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4" name="Shape 29">
                <a:extLst>
                  <a:ext uri="{FF2B5EF4-FFF2-40B4-BE49-F238E27FC236}">
                    <a16:creationId xmlns:a16="http://schemas.microsoft.com/office/drawing/2014/main" id="{89AB488C-3EF4-4B96-BC7B-A80A826AC3FD}"/>
                  </a:ext>
                </a:extLst>
              </p:cNvPr>
              <p:cNvSpPr/>
              <p:nvPr/>
            </p:nvSpPr>
            <p:spPr>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5" name="Shape 30">
                <a:extLst>
                  <a:ext uri="{FF2B5EF4-FFF2-40B4-BE49-F238E27FC236}">
                    <a16:creationId xmlns:a16="http://schemas.microsoft.com/office/drawing/2014/main" id="{FD32DA82-B45B-4EED-806E-8179FDA7CD5D}"/>
                  </a:ext>
                </a:extLst>
              </p:cNvPr>
              <p:cNvSpPr/>
              <p:nvPr/>
            </p:nvSpPr>
            <p:spPr>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6" name="Shape 31">
                <a:extLst>
                  <a:ext uri="{FF2B5EF4-FFF2-40B4-BE49-F238E27FC236}">
                    <a16:creationId xmlns:a16="http://schemas.microsoft.com/office/drawing/2014/main" id="{F93F64DA-FE2B-4AAC-8666-D41FCC12CC5C}"/>
                  </a:ext>
                </a:extLst>
              </p:cNvPr>
              <p:cNvSpPr/>
              <p:nvPr/>
            </p:nvSpPr>
            <p:spPr>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10" name="Group 109">
              <a:extLst>
                <a:ext uri="{FF2B5EF4-FFF2-40B4-BE49-F238E27FC236}">
                  <a16:creationId xmlns:a16="http://schemas.microsoft.com/office/drawing/2014/main" id="{006D3463-7A78-496F-8A3B-EF40C0EDEF8A}"/>
                </a:ext>
              </a:extLst>
            </p:cNvPr>
            <p:cNvGrpSpPr/>
            <p:nvPr/>
          </p:nvGrpSpPr>
          <p:grpSpPr>
            <a:xfrm>
              <a:off x="16270214" y="7021296"/>
              <a:ext cx="3120906" cy="1670711"/>
              <a:chOff x="4534744" y="5644773"/>
              <a:chExt cx="3120906" cy="1670711"/>
            </a:xfrm>
          </p:grpSpPr>
          <p:sp>
            <p:nvSpPr>
              <p:cNvPr id="111" name="Shape 10">
                <a:extLst>
                  <a:ext uri="{FF2B5EF4-FFF2-40B4-BE49-F238E27FC236}">
                    <a16:creationId xmlns:a16="http://schemas.microsoft.com/office/drawing/2014/main" id="{56F60795-B012-40E7-B736-1EE6F8CE356C}"/>
                  </a:ext>
                </a:extLst>
              </p:cNvPr>
              <p:cNvSpPr/>
              <p:nvPr/>
            </p:nvSpPr>
            <p:spPr>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945D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2" name="Shape 11">
                <a:extLst>
                  <a:ext uri="{FF2B5EF4-FFF2-40B4-BE49-F238E27FC236}">
                    <a16:creationId xmlns:a16="http://schemas.microsoft.com/office/drawing/2014/main" id="{05027604-6AA8-440C-AB9F-F498832FFCF4}"/>
                  </a:ext>
                </a:extLst>
              </p:cNvPr>
              <p:cNvSpPr/>
              <p:nvPr/>
            </p:nvSpPr>
            <p:spPr>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3" name="Shape 12">
                <a:extLst>
                  <a:ext uri="{FF2B5EF4-FFF2-40B4-BE49-F238E27FC236}">
                    <a16:creationId xmlns:a16="http://schemas.microsoft.com/office/drawing/2014/main" id="{959EC185-6DA9-423B-91E6-1BEBCC4EA093}"/>
                  </a:ext>
                </a:extLst>
              </p:cNvPr>
              <p:cNvSpPr/>
              <p:nvPr/>
            </p:nvSpPr>
            <p:spPr>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4" name="Shape 13">
                <a:extLst>
                  <a:ext uri="{FF2B5EF4-FFF2-40B4-BE49-F238E27FC236}">
                    <a16:creationId xmlns:a16="http://schemas.microsoft.com/office/drawing/2014/main" id="{0FB4DDCF-6AE5-4124-967B-2D873E2CCEBA}"/>
                  </a:ext>
                </a:extLst>
              </p:cNvPr>
              <p:cNvSpPr/>
              <p:nvPr/>
            </p:nvSpPr>
            <p:spPr>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1" name="Group 220">
            <a:extLst>
              <a:ext uri="{FF2B5EF4-FFF2-40B4-BE49-F238E27FC236}">
                <a16:creationId xmlns:a16="http://schemas.microsoft.com/office/drawing/2014/main" id="{95EBB004-84C4-4A46-91B3-4C0F061CAF5A}"/>
              </a:ext>
            </a:extLst>
          </p:cNvPr>
          <p:cNvGrpSpPr/>
          <p:nvPr/>
        </p:nvGrpSpPr>
        <p:grpSpPr>
          <a:xfrm>
            <a:off x="9543754" y="5174692"/>
            <a:ext cx="670716" cy="648070"/>
            <a:chOff x="1517905" y="1984833"/>
            <a:chExt cx="1180568" cy="1140708"/>
          </a:xfrm>
        </p:grpSpPr>
        <p:grpSp>
          <p:nvGrpSpPr>
            <p:cNvPr id="222" name="Group 221">
              <a:extLst>
                <a:ext uri="{FF2B5EF4-FFF2-40B4-BE49-F238E27FC236}">
                  <a16:creationId xmlns:a16="http://schemas.microsoft.com/office/drawing/2014/main" id="{045F65E7-8D88-4104-B56A-F741CD013BB3}"/>
                </a:ext>
              </a:extLst>
            </p:cNvPr>
            <p:cNvGrpSpPr/>
            <p:nvPr/>
          </p:nvGrpSpPr>
          <p:grpSpPr>
            <a:xfrm>
              <a:off x="1799052" y="2528082"/>
              <a:ext cx="899421" cy="597459"/>
              <a:chOff x="6919266" y="2220698"/>
              <a:chExt cx="3741177" cy="2485162"/>
            </a:xfrm>
          </p:grpSpPr>
          <p:grpSp>
            <p:nvGrpSpPr>
              <p:cNvPr id="228" name="Group 227">
                <a:extLst>
                  <a:ext uri="{FF2B5EF4-FFF2-40B4-BE49-F238E27FC236}">
                    <a16:creationId xmlns:a16="http://schemas.microsoft.com/office/drawing/2014/main" id="{872A2CAB-7763-4B79-B4E4-6A1811F34DA0}"/>
                  </a:ext>
                </a:extLst>
              </p:cNvPr>
              <p:cNvGrpSpPr/>
              <p:nvPr/>
            </p:nvGrpSpPr>
            <p:grpSpPr>
              <a:xfrm>
                <a:off x="6919266" y="3086797"/>
                <a:ext cx="3124130" cy="1619063"/>
                <a:chOff x="6913980" y="3201803"/>
                <a:chExt cx="3124130" cy="1619063"/>
              </a:xfrm>
            </p:grpSpPr>
            <p:sp>
              <p:nvSpPr>
                <p:cNvPr id="239" name="Shape 12">
                  <a:extLst>
                    <a:ext uri="{FF2B5EF4-FFF2-40B4-BE49-F238E27FC236}">
                      <a16:creationId xmlns:a16="http://schemas.microsoft.com/office/drawing/2014/main" id="{881C8D52-C239-4511-A05B-558DF1D616CA}"/>
                    </a:ext>
                  </a:extLst>
                </p:cNvPr>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0" name="Shape 13">
                  <a:extLst>
                    <a:ext uri="{FF2B5EF4-FFF2-40B4-BE49-F238E27FC236}">
                      <a16:creationId xmlns:a16="http://schemas.microsoft.com/office/drawing/2014/main" id="{D14159A1-54B2-4256-9BF9-2F4AF0C81F24}"/>
                    </a:ext>
                  </a:extLst>
                </p:cNvPr>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1" name="Shape 14">
                  <a:extLst>
                    <a:ext uri="{FF2B5EF4-FFF2-40B4-BE49-F238E27FC236}">
                      <a16:creationId xmlns:a16="http://schemas.microsoft.com/office/drawing/2014/main" id="{2F812701-04C1-4D74-994E-92F9A6BAA4BD}"/>
                    </a:ext>
                  </a:extLst>
                </p:cNvPr>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2" name="Shape 15">
                  <a:extLst>
                    <a:ext uri="{FF2B5EF4-FFF2-40B4-BE49-F238E27FC236}">
                      <a16:creationId xmlns:a16="http://schemas.microsoft.com/office/drawing/2014/main" id="{35FFE474-DE94-48F7-8D3F-C41902AE01B9}"/>
                    </a:ext>
                  </a:extLst>
                </p:cNvPr>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29" name="Group 228">
                <a:extLst>
                  <a:ext uri="{FF2B5EF4-FFF2-40B4-BE49-F238E27FC236}">
                    <a16:creationId xmlns:a16="http://schemas.microsoft.com/office/drawing/2014/main" id="{259D44FC-FB4D-41C8-B7BB-15E32363B900}"/>
                  </a:ext>
                </a:extLst>
              </p:cNvPr>
              <p:cNvGrpSpPr/>
              <p:nvPr/>
            </p:nvGrpSpPr>
            <p:grpSpPr>
              <a:xfrm>
                <a:off x="7506329" y="2825776"/>
                <a:ext cx="3129148" cy="1619057"/>
                <a:chOff x="4482815" y="5446950"/>
                <a:chExt cx="3129148" cy="1619057"/>
              </a:xfrm>
            </p:grpSpPr>
            <p:sp>
              <p:nvSpPr>
                <p:cNvPr id="235" name="Shape 8">
                  <a:extLst>
                    <a:ext uri="{FF2B5EF4-FFF2-40B4-BE49-F238E27FC236}">
                      <a16:creationId xmlns:a16="http://schemas.microsoft.com/office/drawing/2014/main" id="{D67B2762-FB2D-410B-81D7-9CE920A71A1D}"/>
                    </a:ext>
                  </a:extLst>
                </p:cNvPr>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6" name="Shape 9">
                  <a:extLst>
                    <a:ext uri="{FF2B5EF4-FFF2-40B4-BE49-F238E27FC236}">
                      <a16:creationId xmlns:a16="http://schemas.microsoft.com/office/drawing/2014/main" id="{E6DC3079-4C32-4EAE-A877-E009C29202DC}"/>
                    </a:ext>
                  </a:extLst>
                </p:cNvPr>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7" name="Shape 10">
                  <a:extLst>
                    <a:ext uri="{FF2B5EF4-FFF2-40B4-BE49-F238E27FC236}">
                      <a16:creationId xmlns:a16="http://schemas.microsoft.com/office/drawing/2014/main" id="{39E5E97E-8A82-4104-A09A-2D8AE528D58A}"/>
                    </a:ext>
                  </a:extLst>
                </p:cNvPr>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8" name="Shape 11">
                  <a:extLst>
                    <a:ext uri="{FF2B5EF4-FFF2-40B4-BE49-F238E27FC236}">
                      <a16:creationId xmlns:a16="http://schemas.microsoft.com/office/drawing/2014/main" id="{E9567677-6065-4C74-8DCC-E74B67E398FF}"/>
                    </a:ext>
                  </a:extLst>
                </p:cNvPr>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30" name="Group 229">
                <a:extLst>
                  <a:ext uri="{FF2B5EF4-FFF2-40B4-BE49-F238E27FC236}">
                    <a16:creationId xmlns:a16="http://schemas.microsoft.com/office/drawing/2014/main" id="{F4FE83CD-D77B-43E5-AAFD-1909BD064FF3}"/>
                  </a:ext>
                </a:extLst>
              </p:cNvPr>
              <p:cNvGrpSpPr/>
              <p:nvPr/>
            </p:nvGrpSpPr>
            <p:grpSpPr>
              <a:xfrm>
                <a:off x="7531301" y="2220698"/>
                <a:ext cx="3129142" cy="1636349"/>
                <a:chOff x="7107934" y="786594"/>
                <a:chExt cx="3129142" cy="1636349"/>
              </a:xfrm>
            </p:grpSpPr>
            <p:sp>
              <p:nvSpPr>
                <p:cNvPr id="231" name="Shape 16">
                  <a:extLst>
                    <a:ext uri="{FF2B5EF4-FFF2-40B4-BE49-F238E27FC236}">
                      <a16:creationId xmlns:a16="http://schemas.microsoft.com/office/drawing/2014/main" id="{F22305BD-3EC0-451B-8D94-25A7A3610856}"/>
                    </a:ext>
                  </a:extLst>
                </p:cNvPr>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2" name="Shape 17">
                  <a:extLst>
                    <a:ext uri="{FF2B5EF4-FFF2-40B4-BE49-F238E27FC236}">
                      <a16:creationId xmlns:a16="http://schemas.microsoft.com/office/drawing/2014/main" id="{D66CC71E-0B20-4C6D-9B8D-EF99E52BA28B}"/>
                    </a:ext>
                  </a:extLst>
                </p:cNvPr>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3" name="Shape 18">
                  <a:extLst>
                    <a:ext uri="{FF2B5EF4-FFF2-40B4-BE49-F238E27FC236}">
                      <a16:creationId xmlns:a16="http://schemas.microsoft.com/office/drawing/2014/main" id="{D5EC1241-7E94-47B2-AEF7-23B1539A9DCE}"/>
                    </a:ext>
                  </a:extLst>
                </p:cNvPr>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4" name="Shape 19">
                  <a:extLst>
                    <a:ext uri="{FF2B5EF4-FFF2-40B4-BE49-F238E27FC236}">
                      <a16:creationId xmlns:a16="http://schemas.microsoft.com/office/drawing/2014/main" id="{237BA064-5681-4482-936C-CA4C0AE6CEA5}"/>
                    </a:ext>
                  </a:extLst>
                </p:cNvPr>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3" name="Group 222">
              <a:extLst>
                <a:ext uri="{FF2B5EF4-FFF2-40B4-BE49-F238E27FC236}">
                  <a16:creationId xmlns:a16="http://schemas.microsoft.com/office/drawing/2014/main" id="{55DCAF52-7900-44C4-B03B-051FB44EF734}"/>
                </a:ext>
              </a:extLst>
            </p:cNvPr>
            <p:cNvGrpSpPr/>
            <p:nvPr/>
          </p:nvGrpSpPr>
          <p:grpSpPr>
            <a:xfrm>
              <a:off x="1517905" y="1984833"/>
              <a:ext cx="879236" cy="1056435"/>
              <a:chOff x="3612396" y="467356"/>
              <a:chExt cx="3657220" cy="4394288"/>
            </a:xfrm>
          </p:grpSpPr>
          <p:sp>
            <p:nvSpPr>
              <p:cNvPr id="224" name="Shape 20">
                <a:extLst>
                  <a:ext uri="{FF2B5EF4-FFF2-40B4-BE49-F238E27FC236}">
                    <a16:creationId xmlns:a16="http://schemas.microsoft.com/office/drawing/2014/main" id="{135A4188-A6EA-469E-84F5-FC5970E838AF}"/>
                  </a:ext>
                </a:extLst>
              </p:cNvPr>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chemeClr val="bg1">
                  <a:lumMod val="95000"/>
                </a:scheme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5" name="Shape 25">
                <a:extLst>
                  <a:ext uri="{FF2B5EF4-FFF2-40B4-BE49-F238E27FC236}">
                    <a16:creationId xmlns:a16="http://schemas.microsoft.com/office/drawing/2014/main" id="{7CE7D059-36FC-4913-AFF1-31F7BFA17746}"/>
                  </a:ext>
                </a:extLst>
              </p:cNvPr>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6" name="Freeform 19">
                <a:extLst>
                  <a:ext uri="{FF2B5EF4-FFF2-40B4-BE49-F238E27FC236}">
                    <a16:creationId xmlns:a16="http://schemas.microsoft.com/office/drawing/2014/main" id="{2822B2DC-E750-48DE-ADDA-3185EC56A453}"/>
                  </a:ext>
                </a:extLst>
              </p:cNvPr>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14B4EB">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7" name="Freeform 20">
                <a:extLst>
                  <a:ext uri="{FF2B5EF4-FFF2-40B4-BE49-F238E27FC236}">
                    <a16:creationId xmlns:a16="http://schemas.microsoft.com/office/drawing/2014/main" id="{30B93AB5-7E9A-40DD-BAF2-B17FC53BDBD6}"/>
                  </a:ext>
                </a:extLst>
              </p:cNvPr>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14B4EB">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4" name="Title 3">
            <a:extLst>
              <a:ext uri="{FF2B5EF4-FFF2-40B4-BE49-F238E27FC236}">
                <a16:creationId xmlns:a16="http://schemas.microsoft.com/office/drawing/2014/main" id="{82BE4620-185D-402C-866C-033B21548974}"/>
              </a:ext>
            </a:extLst>
          </p:cNvPr>
          <p:cNvSpPr>
            <a:spLocks noGrp="1"/>
          </p:cNvSpPr>
          <p:nvPr>
            <p:ph type="title"/>
          </p:nvPr>
        </p:nvSpPr>
        <p:spPr>
          <a:xfrm>
            <a:off x="1000517" y="471574"/>
            <a:ext cx="14254967" cy="615553"/>
          </a:xfrm>
        </p:spPr>
        <p:txBody>
          <a:bodyPr/>
          <a:lstStyle/>
          <a:p>
            <a:r>
              <a:rPr lang="fr-FR" sz="4000"/>
              <a:t>4.2 Compléter les fiches actions</a:t>
            </a:r>
          </a:p>
        </p:txBody>
      </p:sp>
      <p:pic>
        <p:nvPicPr>
          <p:cNvPr id="160" name="Picture 159">
            <a:extLst>
              <a:ext uri="{FF2B5EF4-FFF2-40B4-BE49-F238E27FC236}">
                <a16:creationId xmlns:a16="http://schemas.microsoft.com/office/drawing/2014/main" id="{A0151CDB-2E49-4C82-86CB-3774B0BA09D2}"/>
              </a:ext>
            </a:extLst>
          </p:cNvPr>
          <p:cNvPicPr>
            <a:picLocks noChangeAspect="1"/>
          </p:cNvPicPr>
          <p:nvPr/>
        </p:nvPicPr>
        <p:blipFill>
          <a:blip r:embed="rId3"/>
          <a:stretch>
            <a:fillRect/>
          </a:stretch>
        </p:blipFill>
        <p:spPr>
          <a:xfrm>
            <a:off x="13317812" y="2273763"/>
            <a:ext cx="2115556" cy="1231082"/>
          </a:xfrm>
          <a:prstGeom prst="rect">
            <a:avLst/>
          </a:prstGeom>
          <a:effectLst>
            <a:outerShdw blurRad="50800" dist="38100" dir="2700000" algn="tl" rotWithShape="0">
              <a:prstClr val="black">
                <a:alpha val="40000"/>
              </a:prstClr>
            </a:outerShdw>
          </a:effectLst>
        </p:spPr>
      </p:pic>
      <p:sp>
        <p:nvSpPr>
          <p:cNvPr id="166" name="TextBox 165">
            <a:extLst>
              <a:ext uri="{FF2B5EF4-FFF2-40B4-BE49-F238E27FC236}">
                <a16:creationId xmlns:a16="http://schemas.microsoft.com/office/drawing/2014/main" id="{F2D52C98-4256-4BFB-9855-F2674F0C5714}"/>
              </a:ext>
            </a:extLst>
          </p:cNvPr>
          <p:cNvSpPr txBox="1"/>
          <p:nvPr/>
        </p:nvSpPr>
        <p:spPr>
          <a:xfrm>
            <a:off x="11739434" y="3678789"/>
            <a:ext cx="2859396" cy="769441"/>
          </a:xfrm>
          <a:prstGeom prst="rect">
            <a:avLst/>
          </a:prstGeom>
          <a:noFill/>
        </p:spPr>
        <p:txBody>
          <a:bodyPr wrap="square">
            <a:spAutoFit/>
          </a:bodyPr>
          <a:lstStyle/>
          <a:p>
            <a:pPr algn="ctr"/>
            <a:r>
              <a:rPr lang="fr-FR" sz="1600" b="1">
                <a:latin typeface="Marianne" panose="020B0604020202020204"/>
              </a:rPr>
              <a:t>Support d’échange sur les fiches actions</a:t>
            </a:r>
          </a:p>
          <a:p>
            <a:pPr algn="ctr"/>
            <a:r>
              <a:rPr lang="fr-FR" sz="1200">
                <a:latin typeface="Marianne" panose="020B0604020202020204"/>
              </a:rPr>
              <a:t>(sous format Powerpoint)</a:t>
            </a:r>
          </a:p>
        </p:txBody>
      </p:sp>
      <p:pic>
        <p:nvPicPr>
          <p:cNvPr id="7" name="Picture 6">
            <a:extLst>
              <a:ext uri="{FF2B5EF4-FFF2-40B4-BE49-F238E27FC236}">
                <a16:creationId xmlns:a16="http://schemas.microsoft.com/office/drawing/2014/main" id="{FCFD4609-D04C-452E-A1C8-F27851545A47}"/>
              </a:ext>
            </a:extLst>
          </p:cNvPr>
          <p:cNvPicPr>
            <a:picLocks noChangeAspect="1"/>
          </p:cNvPicPr>
          <p:nvPr/>
        </p:nvPicPr>
        <p:blipFill>
          <a:blip r:embed="rId4"/>
          <a:stretch>
            <a:fillRect/>
          </a:stretch>
        </p:blipFill>
        <p:spPr>
          <a:xfrm>
            <a:off x="10917697" y="2273762"/>
            <a:ext cx="2115557" cy="1231081"/>
          </a:xfrm>
          <a:prstGeom prst="rect">
            <a:avLst/>
          </a:prstGeom>
          <a:effectLst>
            <a:outerShdw blurRad="50800" dist="38100" dir="2700000" algn="tl" rotWithShape="0">
              <a:prstClr val="black">
                <a:alpha val="40000"/>
              </a:prstClr>
            </a:outerShdw>
          </a:effectLst>
        </p:spPr>
      </p:pic>
      <p:grpSp>
        <p:nvGrpSpPr>
          <p:cNvPr id="181" name="Group 180">
            <a:extLst>
              <a:ext uri="{FF2B5EF4-FFF2-40B4-BE49-F238E27FC236}">
                <a16:creationId xmlns:a16="http://schemas.microsoft.com/office/drawing/2014/main" id="{3E1917AF-E4E8-446E-B59D-F3C04482C387}"/>
              </a:ext>
            </a:extLst>
          </p:cNvPr>
          <p:cNvGrpSpPr/>
          <p:nvPr/>
        </p:nvGrpSpPr>
        <p:grpSpPr>
          <a:xfrm>
            <a:off x="14165759" y="199619"/>
            <a:ext cx="1029938" cy="466191"/>
            <a:chOff x="14085187" y="199619"/>
            <a:chExt cx="1029938" cy="466191"/>
          </a:xfrm>
        </p:grpSpPr>
        <p:cxnSp>
          <p:nvCxnSpPr>
            <p:cNvPr id="182" name="Straight Connector 181">
              <a:extLst>
                <a:ext uri="{FF2B5EF4-FFF2-40B4-BE49-F238E27FC236}">
                  <a16:creationId xmlns:a16="http://schemas.microsoft.com/office/drawing/2014/main" id="{3B60157D-079C-4A3E-B5CA-01F4AC9E34F5}"/>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F21ED589-FD14-4DD3-8D48-EA4E1DF83A7A}"/>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84" name="Oval 183">
              <a:extLst>
                <a:ext uri="{FF2B5EF4-FFF2-40B4-BE49-F238E27FC236}">
                  <a16:creationId xmlns:a16="http://schemas.microsoft.com/office/drawing/2014/main" id="{8DCF76BE-F515-4348-BE3B-F2A5192DBF69}"/>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85" name="TextBox 184">
              <a:extLst>
                <a:ext uri="{FF2B5EF4-FFF2-40B4-BE49-F238E27FC236}">
                  <a16:creationId xmlns:a16="http://schemas.microsoft.com/office/drawing/2014/main" id="{72262DAF-9608-4A82-88C2-449C374152D2}"/>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186" name="TextBox 185">
              <a:extLst>
                <a:ext uri="{FF2B5EF4-FFF2-40B4-BE49-F238E27FC236}">
                  <a16:creationId xmlns:a16="http://schemas.microsoft.com/office/drawing/2014/main" id="{1BCAA07D-1822-4429-95E9-942A933E5DE1}"/>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187" name="TextBox 186">
            <a:extLst>
              <a:ext uri="{FF2B5EF4-FFF2-40B4-BE49-F238E27FC236}">
                <a16:creationId xmlns:a16="http://schemas.microsoft.com/office/drawing/2014/main" id="{5B234A18-D3E7-4BAC-9F07-77BF89C4647B}"/>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70" name="TextBox 169">
            <a:extLst>
              <a:ext uri="{FF2B5EF4-FFF2-40B4-BE49-F238E27FC236}">
                <a16:creationId xmlns:a16="http://schemas.microsoft.com/office/drawing/2014/main" id="{71269BDC-EED4-4399-B5F2-1E791A081912}"/>
              </a:ext>
            </a:extLst>
          </p:cNvPr>
          <p:cNvSpPr txBox="1">
            <a:spLocks/>
          </p:cNvSpPr>
          <p:nvPr/>
        </p:nvSpPr>
        <p:spPr>
          <a:xfrm>
            <a:off x="11067050" y="5217559"/>
            <a:ext cx="4724898" cy="1729409"/>
          </a:xfrm>
          <a:prstGeom prst="wedgeRoundRectCallout">
            <a:avLst>
              <a:gd name="adj1" fmla="val -55240"/>
              <a:gd name="adj2" fmla="val 28520"/>
              <a:gd name="adj3" fmla="val 16667"/>
            </a:avLst>
          </a:prstGeom>
          <a:solidFill>
            <a:schemeClr val="bg1">
              <a:lumMod val="95000"/>
            </a:schemeClr>
          </a:solidFill>
          <a:ln w="12700">
            <a:noFill/>
            <a:prstDash val="dashDot"/>
          </a:ln>
        </p:spPr>
        <p:txBody>
          <a:bodyPr vert="horz" wrap="square" lIns="36000" tIns="0" rIns="36000" bIns="0" rtlCol="0" anchor="ctr"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600" b="1" i="0"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Le mot des pilotes</a:t>
            </a: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 L’élaboration des fiches actions nous a permis de rentrer dans le concret (choix des actions, des acteurs et du périmètre) pour définir notre feuille de route Numérique responsable. </a:t>
            </a: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La déclinaison des leviers en actions permet d’engager les acteurs dans la démarche et de s’appuyer sur les connaissances et les compétences de chacun.» </a:t>
            </a:r>
          </a:p>
          <a:p>
            <a:pPr marL="0" marR="0" lvl="0" indent="0" algn="ctr" defTabSz="839876" rtl="0" eaLnBrk="1" fontAlgn="auto" latinLnBrk="0" hangingPunct="1">
              <a:lnSpc>
                <a:spcPct val="100000"/>
              </a:lnSpc>
              <a:spcBef>
                <a:spcPts val="600"/>
              </a:spcBef>
              <a:spcAft>
                <a:spcPts val="0"/>
              </a:spcAft>
              <a:buClrTx/>
              <a:buSzTx/>
              <a:buFontTx/>
              <a:buNone/>
              <a:tabLst/>
              <a:defRPr/>
            </a:pPr>
            <a:r>
              <a:rPr lang="fr-FR" sz="1100" b="1" i="1" kern="0" dirty="0">
                <a:solidFill>
                  <a:srgbClr val="2C3176"/>
                </a:solidFill>
                <a:latin typeface="Marianne" panose="020B0604020202020204"/>
                <a:cs typeface="Arial" panose="020B0604020202020204" pitchFamily="34" charset="0"/>
              </a:rPr>
              <a:t>V. Mallé</a:t>
            </a:r>
            <a:r>
              <a:rPr kumimoji="0" lang="fr-FR" sz="1100" b="1" i="1" u="none" strike="noStrike" kern="0" cap="none" spc="0" normalizeH="0" baseline="0" dirty="0">
                <a:ln>
                  <a:noFill/>
                </a:ln>
                <a:solidFill>
                  <a:srgbClr val="2C3176"/>
                </a:solidFill>
                <a:effectLst/>
                <a:uLnTx/>
                <a:uFillTx/>
                <a:latin typeface="Marianne" panose="020B0604020202020204"/>
                <a:ea typeface="+mn-ea"/>
                <a:cs typeface="Arial" panose="020B0604020202020204" pitchFamily="34" charset="0"/>
              </a:rPr>
              <a:t> – Data Manager DSI – Agglomération et ville de Niort </a:t>
            </a:r>
          </a:p>
        </p:txBody>
      </p:sp>
      <p:sp>
        <p:nvSpPr>
          <p:cNvPr id="2" name="TextBox 1">
            <a:extLst>
              <a:ext uri="{FF2B5EF4-FFF2-40B4-BE49-F238E27FC236}">
                <a16:creationId xmlns:a16="http://schemas.microsoft.com/office/drawing/2014/main" id="{138355C9-F80C-4F3F-A2DF-2EDD7EF75C89}"/>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6-8 semaines </a:t>
            </a:r>
            <a:endParaRPr lang="fr-FR" sz="1400" b="1">
              <a:solidFill>
                <a:srgbClr val="1D4474"/>
              </a:solidFill>
            </a:endParaRPr>
          </a:p>
        </p:txBody>
      </p:sp>
      <p:sp>
        <p:nvSpPr>
          <p:cNvPr id="5" name="TextBox 4">
            <a:extLst>
              <a:ext uri="{FF2B5EF4-FFF2-40B4-BE49-F238E27FC236}">
                <a16:creationId xmlns:a16="http://schemas.microsoft.com/office/drawing/2014/main" id="{BF834ADC-AEBC-B439-8EF7-F3C64598C7C2}"/>
              </a:ext>
            </a:extLst>
          </p:cNvPr>
          <p:cNvSpPr txBox="1">
            <a:spLocks/>
          </p:cNvSpPr>
          <p:nvPr/>
        </p:nvSpPr>
        <p:spPr>
          <a:xfrm>
            <a:off x="11073805" y="7171735"/>
            <a:ext cx="4700721" cy="1772646"/>
          </a:xfrm>
          <a:prstGeom prst="wedgeRoundRectCallout">
            <a:avLst>
              <a:gd name="adj1" fmla="val -55785"/>
              <a:gd name="adj2" fmla="val -36529"/>
              <a:gd name="adj3" fmla="val 16667"/>
            </a:avLst>
          </a:prstGeom>
          <a:solidFill>
            <a:schemeClr val="accent4">
              <a:lumMod val="60000"/>
              <a:lumOff val="40000"/>
            </a:schemeClr>
          </a:solidFill>
          <a:ln w="12700">
            <a:noFill/>
            <a:prstDash val="dashDot"/>
          </a:ln>
        </p:spPr>
        <p:txBody>
          <a:bodyPr vert="horz" wrap="square" lIns="36000" tIns="0" rIns="36000" bIns="0" rtlCol="0" anchor="t"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lang="fr-FR" sz="1600" b="1" kern="0" dirty="0">
                <a:solidFill>
                  <a:srgbClr val="2C3176"/>
                </a:solidFill>
                <a:latin typeface="Marianne" panose="020B0604020202020204"/>
                <a:cs typeface="Arial" panose="020B0604020202020204" pitchFamily="34" charset="0"/>
              </a:rPr>
              <a:t>Le mot de la Vague 1</a:t>
            </a:r>
          </a:p>
          <a:p>
            <a:pPr algn="ctr" defTabSz="839876">
              <a:spcBef>
                <a:spcPts val="600"/>
              </a:spcBef>
              <a:defRPr/>
            </a:pPr>
            <a:r>
              <a:rPr lang="fr-FR" sz="1150" b="1" i="1" dirty="0">
                <a:solidFill>
                  <a:srgbClr val="2C3176"/>
                </a:solidFill>
                <a:latin typeface="Marianne" panose="020B0604020202020204"/>
              </a:rPr>
              <a:t>« Prendre le temps de remplir en face à face les fiches actions avec chacune des parties prenantes permet de les impliquer dans la démarche et de les responsabiliser. C'est également un moyen de sacraliser du temps pour commencer à travailler concrètement ensemble sur chacune des actions. »</a:t>
            </a:r>
          </a:p>
          <a:p>
            <a:pPr algn="ctr" defTabSz="839876">
              <a:spcBef>
                <a:spcPts val="600"/>
              </a:spcBef>
              <a:defRPr/>
            </a:pPr>
            <a:r>
              <a:rPr lang="fr-FR" sz="1150" b="1" i="1" kern="0" dirty="0">
                <a:solidFill>
                  <a:srgbClr val="2C3176"/>
                </a:solidFill>
                <a:latin typeface="Marianne" panose="020B0604020202020204"/>
                <a:cs typeface="Arial" panose="020B0604020202020204" pitchFamily="34" charset="0"/>
              </a:rPr>
              <a:t>H. Etchegoyen – Responsable de service Informatique et aménagement Numérique – CC de Lacq Orthez</a:t>
            </a:r>
            <a:endParaRPr lang="fr-FR" sz="1150" b="1" kern="0" dirty="0">
              <a:solidFill>
                <a:srgbClr val="2C3176"/>
              </a:solidFill>
              <a:latin typeface="Marianne" panose="020B0604020202020204"/>
              <a:cs typeface="Arial" panose="020B0604020202020204" pitchFamily="34" charset="0"/>
            </a:endParaRPr>
          </a:p>
        </p:txBody>
      </p:sp>
      <p:grpSp>
        <p:nvGrpSpPr>
          <p:cNvPr id="11" name="Group 10">
            <a:extLst>
              <a:ext uri="{FF2B5EF4-FFF2-40B4-BE49-F238E27FC236}">
                <a16:creationId xmlns:a16="http://schemas.microsoft.com/office/drawing/2014/main" id="{698D557C-16AA-D328-D6C4-735EC1BB099B}"/>
              </a:ext>
            </a:extLst>
          </p:cNvPr>
          <p:cNvGrpSpPr/>
          <p:nvPr/>
        </p:nvGrpSpPr>
        <p:grpSpPr>
          <a:xfrm>
            <a:off x="12439329" y="4563675"/>
            <a:ext cx="1459605" cy="430601"/>
            <a:chOff x="12657402" y="4624902"/>
            <a:chExt cx="1459605" cy="430601"/>
          </a:xfrm>
        </p:grpSpPr>
        <p:sp>
          <p:nvSpPr>
            <p:cNvPr id="12" name="Rectangle: Rounded Corners 11">
              <a:hlinkClick r:id="rId5"/>
              <a:extLst>
                <a:ext uri="{FF2B5EF4-FFF2-40B4-BE49-F238E27FC236}">
                  <a16:creationId xmlns:a16="http://schemas.microsoft.com/office/drawing/2014/main" id="{FC06B2B3-D641-BD34-26B9-27DCF3E53A09}"/>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Marianne" panose="020B0604020202020204"/>
                  <a:hlinkClick r:id="rId6"/>
                </a:rPr>
                <a:t>Cliquez ici</a:t>
              </a:r>
              <a:endParaRPr lang="fr-FR" sz="1400" b="1" dirty="0">
                <a:latin typeface="Marianne" panose="020B0604020202020204"/>
              </a:endParaRPr>
            </a:p>
          </p:txBody>
        </p:sp>
        <p:pic>
          <p:nvPicPr>
            <p:cNvPr id="13" name="Graphic 12" descr="Cursor with solid fill">
              <a:extLst>
                <a:ext uri="{FF2B5EF4-FFF2-40B4-BE49-F238E27FC236}">
                  <a16:creationId xmlns:a16="http://schemas.microsoft.com/office/drawing/2014/main" id="{0C0EB1D4-7870-8993-052E-974E9883760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63706">
              <a:off x="13812207" y="4750703"/>
              <a:ext cx="304800" cy="304800"/>
            </a:xfrm>
            <a:prstGeom prst="rect">
              <a:avLst/>
            </a:prstGeom>
          </p:spPr>
        </p:pic>
      </p:grpSp>
    </p:spTree>
    <p:extLst>
      <p:ext uri="{BB962C8B-B14F-4D97-AF65-F5344CB8AC3E}">
        <p14:creationId xmlns:p14="http://schemas.microsoft.com/office/powerpoint/2010/main" val="17430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CC4BFF-DB6C-3A5D-E340-28E306EC9F9B}"/>
              </a:ext>
            </a:extLst>
          </p:cNvPr>
          <p:cNvGrpSpPr/>
          <p:nvPr/>
        </p:nvGrpSpPr>
        <p:grpSpPr>
          <a:xfrm>
            <a:off x="14165759" y="199619"/>
            <a:ext cx="1029938" cy="466191"/>
            <a:chOff x="14085187" y="199619"/>
            <a:chExt cx="1029938" cy="466191"/>
          </a:xfrm>
        </p:grpSpPr>
        <p:cxnSp>
          <p:nvCxnSpPr>
            <p:cNvPr id="4" name="Straight Connector 3">
              <a:extLst>
                <a:ext uri="{FF2B5EF4-FFF2-40B4-BE49-F238E27FC236}">
                  <a16:creationId xmlns:a16="http://schemas.microsoft.com/office/drawing/2014/main" id="{0E47734B-7360-632B-65E0-C83EE2C2536B}"/>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276033B-B7FC-C3B0-600E-44FC3C5EA783}"/>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6" name="Oval 5">
              <a:extLst>
                <a:ext uri="{FF2B5EF4-FFF2-40B4-BE49-F238E27FC236}">
                  <a16:creationId xmlns:a16="http://schemas.microsoft.com/office/drawing/2014/main" id="{30034174-5AE0-DBD9-DC7C-986E43686FA8}"/>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7" name="TextBox 6">
              <a:extLst>
                <a:ext uri="{FF2B5EF4-FFF2-40B4-BE49-F238E27FC236}">
                  <a16:creationId xmlns:a16="http://schemas.microsoft.com/office/drawing/2014/main" id="{DC6F21D2-9F83-B4CB-4C50-87A154F2B5E3}"/>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8" name="TextBox 7">
              <a:extLst>
                <a:ext uri="{FF2B5EF4-FFF2-40B4-BE49-F238E27FC236}">
                  <a16:creationId xmlns:a16="http://schemas.microsoft.com/office/drawing/2014/main" id="{A8E110B1-C641-DF93-9BD5-16C833EFF44A}"/>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9" name="Title 3">
            <a:extLst>
              <a:ext uri="{FF2B5EF4-FFF2-40B4-BE49-F238E27FC236}">
                <a16:creationId xmlns:a16="http://schemas.microsoft.com/office/drawing/2014/main" id="{D149E300-CABD-498B-9FD6-E18FB00AA757}"/>
              </a:ext>
            </a:extLst>
          </p:cNvPr>
          <p:cNvSpPr txBox="1">
            <a:spLocks/>
          </p:cNvSpPr>
          <p:nvPr/>
        </p:nvSpPr>
        <p:spPr>
          <a:xfrm>
            <a:off x="1000517" y="471574"/>
            <a:ext cx="14254967" cy="615553"/>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r>
              <a:rPr lang="fr-FR" sz="4000"/>
              <a:t>4.2 Compléter les fiches actions</a:t>
            </a:r>
          </a:p>
        </p:txBody>
      </p:sp>
      <p:sp>
        <p:nvSpPr>
          <p:cNvPr id="10" name="TextBox 9">
            <a:extLst>
              <a:ext uri="{FF2B5EF4-FFF2-40B4-BE49-F238E27FC236}">
                <a16:creationId xmlns:a16="http://schemas.microsoft.com/office/drawing/2014/main" id="{7AD88454-35CE-C447-B9EF-47A64D264BE2}"/>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1" name="TextBox 10">
            <a:extLst>
              <a:ext uri="{FF2B5EF4-FFF2-40B4-BE49-F238E27FC236}">
                <a16:creationId xmlns:a16="http://schemas.microsoft.com/office/drawing/2014/main" id="{5BF2EFED-7C47-7E6D-F1B2-E3A5D37C78DE}"/>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a:t>
            </a:r>
            <a:r>
              <a:rPr lang="fr-FR" sz="1400" b="1">
                <a:solidFill>
                  <a:srgbClr val="1D4474"/>
                </a:solidFill>
                <a:latin typeface="Calibri" panose="020F0502020204030204" pitchFamily="34" charset="0"/>
                <a:ea typeface="Times New Roman" panose="02020603050405020304" pitchFamily="18" charset="0"/>
              </a:rPr>
              <a:t>6-8</a:t>
            </a:r>
            <a:r>
              <a:rPr lang="fr-FR" sz="1400" b="1">
                <a:solidFill>
                  <a:srgbClr val="1D4474"/>
                </a:solidFill>
                <a:effectLst/>
                <a:latin typeface="Calibri" panose="020F0502020204030204" pitchFamily="34" charset="0"/>
                <a:ea typeface="Times New Roman" panose="02020603050405020304" pitchFamily="18" charset="0"/>
              </a:rPr>
              <a:t> semaines </a:t>
            </a:r>
            <a:endParaRPr lang="fr-FR" sz="1400" b="1">
              <a:solidFill>
                <a:srgbClr val="1D4474"/>
              </a:solidFill>
            </a:endParaRPr>
          </a:p>
        </p:txBody>
      </p:sp>
      <p:pic>
        <p:nvPicPr>
          <p:cNvPr id="2" name="Picture 1">
            <a:extLst>
              <a:ext uri="{FF2B5EF4-FFF2-40B4-BE49-F238E27FC236}">
                <a16:creationId xmlns:a16="http://schemas.microsoft.com/office/drawing/2014/main" id="{6BAB5EAE-F6C8-11CA-E655-0C417051F4B8}"/>
              </a:ext>
            </a:extLst>
          </p:cNvPr>
          <p:cNvPicPr>
            <a:picLocks noChangeAspect="1"/>
          </p:cNvPicPr>
          <p:nvPr/>
        </p:nvPicPr>
        <p:blipFill>
          <a:blip r:embed="rId2"/>
          <a:stretch>
            <a:fillRect/>
          </a:stretch>
        </p:blipFill>
        <p:spPr>
          <a:xfrm>
            <a:off x="2697939" y="2438202"/>
            <a:ext cx="10860122" cy="6106910"/>
          </a:xfrm>
          <a:prstGeom prst="rect">
            <a:avLst/>
          </a:prstGeom>
          <a:ln>
            <a:solidFill>
              <a:schemeClr val="tx1"/>
            </a:solidFill>
          </a:ln>
        </p:spPr>
      </p:pic>
      <p:sp>
        <p:nvSpPr>
          <p:cNvPr id="12" name="TextBox 28">
            <a:extLst>
              <a:ext uri="{FF2B5EF4-FFF2-40B4-BE49-F238E27FC236}">
                <a16:creationId xmlns:a16="http://schemas.microsoft.com/office/drawing/2014/main" id="{EC44AAEB-21EA-E1B5-8435-43E378895E7F}"/>
              </a:ext>
            </a:extLst>
          </p:cNvPr>
          <p:cNvSpPr txBox="1">
            <a:spLocks/>
          </p:cNvSpPr>
          <p:nvPr/>
        </p:nvSpPr>
        <p:spPr>
          <a:xfrm>
            <a:off x="344556" y="1709954"/>
            <a:ext cx="15566888" cy="418275"/>
          </a:xfrm>
          <a:prstGeom prst="roundRect">
            <a:avLst/>
          </a:prstGeom>
          <a:solidFill>
            <a:srgbClr val="FFFDF3"/>
          </a:solidFill>
          <a:ln w="12700">
            <a:solidFill>
              <a:srgbClr val="274084"/>
            </a:solidFill>
            <a:prstDash val="dashDot"/>
          </a:ln>
        </p:spPr>
        <p:txBody>
          <a:bodyPr vert="horz" wrap="square" lIns="91440" tIns="36000" rIns="91440" bIns="45720" rtlCol="0" anchor="t" anchorCtr="0">
            <a:noAutofit/>
          </a:bodyPr>
          <a:lstStyle/>
          <a:p>
            <a:r>
              <a:rPr lang="fr-FR" sz="1600" i="1">
                <a:latin typeface="Marianne" panose="020B0604020202020204"/>
              </a:rPr>
              <a:t>Ci-dessous un exemple de fiche action élaborée lors de la Vague 1.</a:t>
            </a:r>
          </a:p>
        </p:txBody>
      </p:sp>
    </p:spTree>
    <p:extLst>
      <p:ext uri="{BB962C8B-B14F-4D97-AF65-F5344CB8AC3E}">
        <p14:creationId xmlns:p14="http://schemas.microsoft.com/office/powerpoint/2010/main" val="322112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96A29F4E-26D8-402C-9344-8BE43E8E4AA0}"/>
              </a:ext>
            </a:extLst>
          </p:cNvPr>
          <p:cNvSpPr txBox="1">
            <a:spLocks/>
          </p:cNvSpPr>
          <p:nvPr/>
        </p:nvSpPr>
        <p:spPr>
          <a:xfrm>
            <a:off x="10602599" y="1639592"/>
            <a:ext cx="5184576" cy="3692083"/>
          </a:xfrm>
          <a:prstGeom prst="rect">
            <a:avLst/>
          </a:prstGeom>
          <a:solidFill>
            <a:srgbClr val="FFFDF3"/>
          </a:solidFill>
          <a:ln w="12700">
            <a:solidFill>
              <a:srgbClr val="274084"/>
            </a:solidFill>
            <a:prstDash val="dashDot"/>
          </a:ln>
        </p:spPr>
        <p:txBody>
          <a:bodyPr vert="horz" wrap="square" lIns="91440" tIns="360000" rIns="91440" bIns="45720" rtlCol="0" anchor="t" anchorCtr="0">
            <a:noAutofit/>
          </a:bodyPr>
          <a:lstStyle/>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endParaRPr lang="fr-FR" sz="1600">
              <a:latin typeface="Marianne" panose="020B0604020202020204"/>
            </a:endParaRPr>
          </a:p>
          <a:p>
            <a:pPr algn="ctr"/>
            <a:endParaRPr lang="fr-FR" sz="1600">
              <a:latin typeface="Marianne" panose="020B0604020202020204"/>
            </a:endParaRPr>
          </a:p>
        </p:txBody>
      </p:sp>
      <p:pic>
        <p:nvPicPr>
          <p:cNvPr id="160" name="Picture 159">
            <a:extLst>
              <a:ext uri="{FF2B5EF4-FFF2-40B4-BE49-F238E27FC236}">
                <a16:creationId xmlns:a16="http://schemas.microsoft.com/office/drawing/2014/main" id="{76E07035-2D4D-4554-9056-7A87584CC8DD}"/>
              </a:ext>
            </a:extLst>
          </p:cNvPr>
          <p:cNvPicPr>
            <a:picLocks noChangeAspect="1"/>
          </p:cNvPicPr>
          <p:nvPr/>
        </p:nvPicPr>
        <p:blipFill>
          <a:blip r:embed="rId2"/>
          <a:stretch>
            <a:fillRect/>
          </a:stretch>
        </p:blipFill>
        <p:spPr>
          <a:xfrm>
            <a:off x="13292632" y="2102180"/>
            <a:ext cx="2115556" cy="123108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78C352A-075C-4446-90F9-3D9F4157215B}"/>
              </a:ext>
            </a:extLst>
          </p:cNvPr>
          <p:cNvPicPr>
            <a:picLocks noChangeAspect="1"/>
          </p:cNvPicPr>
          <p:nvPr/>
        </p:nvPicPr>
        <p:blipFill>
          <a:blip r:embed="rId3"/>
          <a:stretch>
            <a:fillRect/>
          </a:stretch>
        </p:blipFill>
        <p:spPr>
          <a:xfrm>
            <a:off x="10906798" y="2102180"/>
            <a:ext cx="2117292" cy="1193604"/>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61C0A0AA-A37D-4DF9-8484-88534EE7D578}"/>
              </a:ext>
            </a:extLst>
          </p:cNvPr>
          <p:cNvSpPr txBox="1">
            <a:spLocks/>
          </p:cNvSpPr>
          <p:nvPr/>
        </p:nvSpPr>
        <p:spPr>
          <a:xfrm>
            <a:off x="540832" y="1948687"/>
            <a:ext cx="9387374" cy="3382987"/>
          </a:xfrm>
          <a:prstGeom prst="rect">
            <a:avLst/>
          </a:prstGeom>
          <a:solidFill>
            <a:srgbClr val="EEF0F8"/>
          </a:solidFill>
          <a:ln w="12700">
            <a:solidFill>
              <a:srgbClr val="274084"/>
            </a:solidFill>
            <a:prstDash val="dashDot"/>
          </a:ln>
        </p:spPr>
        <p:txBody>
          <a:bodyPr vert="horz" wrap="square" lIns="91440" tIns="360000" rIns="91440" bIns="45720" rtlCol="0" anchor="t" anchorCtr="0">
            <a:noAutofit/>
          </a:bodyPr>
          <a:lstStyle/>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Prévoir un temps d’instruction des potentiels points durs </a:t>
            </a:r>
            <a:r>
              <a:rPr lang="fr-FR" sz="1400">
                <a:latin typeface="Marianne" panose="020B0604020202020204"/>
                <a:ea typeface="Malgun Gothic Semilight" panose="020B0502040204020203" pitchFamily="34" charset="-128"/>
                <a:cs typeface="Malgun Gothic Semilight" panose="020B0502040204020203" pitchFamily="34" charset="-128"/>
              </a:rPr>
              <a:t>(budget, ressources) ressortis de l’étape 4.2</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Rassembler toutes les fiches actions</a:t>
            </a:r>
            <a:r>
              <a:rPr lang="fr-FR" sz="1400">
                <a:latin typeface="Marianne" panose="020B0604020202020204"/>
                <a:ea typeface="Malgun Gothic Semilight" panose="020B0502040204020203" pitchFamily="34" charset="-128"/>
                <a:cs typeface="Malgun Gothic Semilight" panose="020B0502040204020203" pitchFamily="34" charset="-128"/>
              </a:rPr>
              <a:t> </a:t>
            </a:r>
            <a:r>
              <a:rPr lang="fr-FR" sz="1400" b="1">
                <a:latin typeface="Marianne" panose="020B0604020202020204"/>
                <a:ea typeface="Malgun Gothic Semilight" panose="020B0502040204020203" pitchFamily="34" charset="-128"/>
                <a:cs typeface="Malgun Gothic Semilight" panose="020B0502040204020203" pitchFamily="34" charset="-128"/>
              </a:rPr>
              <a:t>renseignées</a:t>
            </a:r>
            <a:r>
              <a:rPr lang="fr-FR" sz="1400">
                <a:latin typeface="Marianne" panose="020B0604020202020204"/>
                <a:ea typeface="Malgun Gothic Semilight" panose="020B0502040204020203" pitchFamily="34" charset="-128"/>
                <a:cs typeface="Malgun Gothic Semilight" panose="020B0502040204020203" pitchFamily="34" charset="-128"/>
              </a:rPr>
              <a:t> dans le modèle fourni et les trier par dimension</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Consolider tous les leviers triés</a:t>
            </a:r>
            <a:r>
              <a:rPr lang="fr-FR" sz="1400">
                <a:latin typeface="Marianne" panose="020B0604020202020204"/>
                <a:ea typeface="Malgun Gothic Semilight" panose="020B0502040204020203" pitchFamily="34" charset="-128"/>
                <a:cs typeface="Malgun Gothic Semilight" panose="020B0502040204020203" pitchFamily="34" charset="-128"/>
              </a:rPr>
              <a:t> </a:t>
            </a:r>
            <a:r>
              <a:rPr lang="fr-FR" sz="1400" b="1">
                <a:latin typeface="Marianne" panose="020B0604020202020204"/>
                <a:ea typeface="Malgun Gothic Semilight" panose="020B0502040204020203" pitchFamily="34" charset="-128"/>
                <a:cs typeface="Malgun Gothic Semilight" panose="020B0502040204020203" pitchFamily="34" charset="-128"/>
              </a:rPr>
              <a:t>par dimension dans une vision planning </a:t>
            </a:r>
            <a:r>
              <a:rPr lang="fr-FR" sz="1400">
                <a:latin typeface="Marianne" panose="020B0604020202020204"/>
                <a:ea typeface="Malgun Gothic Semilight" panose="020B0502040204020203" pitchFamily="34" charset="-128"/>
                <a:cs typeface="Malgun Gothic Semilight" panose="020B0502040204020203" pitchFamily="34" charset="-128"/>
              </a:rPr>
              <a:t>à l’aide du modèle fourni dans le support de formalisation de feuille de route</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Consolider la vision budgétaire </a:t>
            </a:r>
            <a:r>
              <a:rPr lang="fr-FR" sz="1400">
                <a:latin typeface="Marianne" panose="020B0604020202020204"/>
                <a:ea typeface="Malgun Gothic Semilight" panose="020B0502040204020203" pitchFamily="34" charset="-128"/>
                <a:cs typeface="Malgun Gothic Semilight" panose="020B0502040204020203" pitchFamily="34" charset="-128"/>
              </a:rPr>
              <a:t>de la feuille de route Numérique responsable (nombre de ressources, temps passé par ressource, achats d’équipements, de matériels ou de prestations intellectuelles)</a:t>
            </a:r>
          </a:p>
          <a:p>
            <a:pPr marL="285750" indent="-285750">
              <a:spcBef>
                <a:spcPts val="600"/>
              </a:spcBef>
              <a:buFont typeface="Wingdings" panose="05000000000000000000" pitchFamily="2" charset="2"/>
              <a:buChar char="§"/>
            </a:pPr>
            <a:r>
              <a:rPr lang="fr-FR" sz="1400" b="1">
                <a:latin typeface="Marianne" panose="020B0604020202020204"/>
                <a:ea typeface="Malgun Gothic Semilight" panose="020B0502040204020203" pitchFamily="34" charset="-128"/>
                <a:cs typeface="Malgun Gothic Semilight" panose="020B0502040204020203" pitchFamily="34" charset="-128"/>
              </a:rPr>
              <a:t>Proposer des modalités de gouvernance </a:t>
            </a:r>
            <a:r>
              <a:rPr lang="fr-FR" sz="1400">
                <a:latin typeface="Marianne" panose="020B0604020202020204"/>
                <a:ea typeface="Malgun Gothic Semilight" panose="020B0502040204020203" pitchFamily="34" charset="-128"/>
                <a:cs typeface="Malgun Gothic Semilight" panose="020B0502040204020203" pitchFamily="34" charset="-128"/>
              </a:rPr>
              <a:t>pour le </a:t>
            </a:r>
            <a:r>
              <a:rPr lang="fr-FR" sz="1400" b="1">
                <a:latin typeface="Marianne" panose="020B0604020202020204"/>
                <a:ea typeface="Malgun Gothic Semilight" panose="020B0502040204020203" pitchFamily="34" charset="-128"/>
                <a:cs typeface="Malgun Gothic Semilight" panose="020B0502040204020203" pitchFamily="34" charset="-128"/>
              </a:rPr>
              <a:t>pilotage de la feuille de route dans la durée </a:t>
            </a:r>
            <a:r>
              <a:rPr lang="fr-FR" sz="1400">
                <a:latin typeface="Marianne" panose="020B0604020202020204"/>
                <a:ea typeface="Malgun Gothic Semilight" panose="020B0502040204020203" pitchFamily="34" charset="-128"/>
                <a:cs typeface="Malgun Gothic Semilight" panose="020B0502040204020203" pitchFamily="34" charset="-128"/>
              </a:rPr>
              <a:t>(cf. aux recommandations dans le support de formalisation de feuille de route)</a:t>
            </a:r>
          </a:p>
        </p:txBody>
      </p:sp>
      <p:sp>
        <p:nvSpPr>
          <p:cNvPr id="26" name="Forme libre : forme 142">
            <a:extLst>
              <a:ext uri="{FF2B5EF4-FFF2-40B4-BE49-F238E27FC236}">
                <a16:creationId xmlns:a16="http://schemas.microsoft.com/office/drawing/2014/main" id="{7D98019D-2206-4BE4-9392-F1700BA8AD3C}"/>
              </a:ext>
            </a:extLst>
          </p:cNvPr>
          <p:cNvSpPr/>
          <p:nvPr/>
        </p:nvSpPr>
        <p:spPr>
          <a:xfrm>
            <a:off x="1044888" y="1732664"/>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C72B6"/>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Activités à mener </a:t>
            </a:r>
          </a:p>
        </p:txBody>
      </p:sp>
      <p:sp>
        <p:nvSpPr>
          <p:cNvPr id="35" name="TextBox 34">
            <a:extLst>
              <a:ext uri="{FF2B5EF4-FFF2-40B4-BE49-F238E27FC236}">
                <a16:creationId xmlns:a16="http://schemas.microsoft.com/office/drawing/2014/main" id="{09BAE7FD-AA2F-4D4A-9E90-675465233A5D}"/>
              </a:ext>
            </a:extLst>
          </p:cNvPr>
          <p:cNvSpPr txBox="1">
            <a:spLocks/>
          </p:cNvSpPr>
          <p:nvPr/>
        </p:nvSpPr>
        <p:spPr>
          <a:xfrm>
            <a:off x="540832" y="5924755"/>
            <a:ext cx="9387374" cy="1619018"/>
          </a:xfrm>
          <a:prstGeom prst="rect">
            <a:avLst/>
          </a:prstGeom>
          <a:solidFill>
            <a:srgbClr val="F3FFFE"/>
          </a:solidFill>
          <a:ln w="12700">
            <a:solidFill>
              <a:srgbClr val="274084"/>
            </a:solidFill>
            <a:prstDash val="dashDot"/>
          </a:ln>
        </p:spPr>
        <p:txBody>
          <a:bodyPr vert="horz" wrap="square" lIns="91440" tIns="360000" rIns="91440" bIns="45720" rtlCol="0" anchor="t" anchorCtr="0">
            <a:noAutofit/>
          </a:bodyPr>
          <a:lstStyle/>
          <a:p>
            <a:pPr marL="285750" indent="-285750">
              <a:spcBef>
                <a:spcPts val="600"/>
              </a:spcBef>
              <a:buFont typeface="Wingdings" panose="05000000000000000000" pitchFamily="2" charset="2"/>
              <a:buChar char="§"/>
            </a:pPr>
            <a:r>
              <a:rPr lang="fr-FR" sz="1400">
                <a:latin typeface="Marianne" panose="020B0604020202020204"/>
                <a:ea typeface="Malgun Gothic Semilight" panose="020B0502040204020203" pitchFamily="34" charset="-128"/>
                <a:cs typeface="Malgun Gothic Semilight" panose="020B0502040204020203" pitchFamily="34" charset="-128"/>
              </a:rPr>
              <a:t>S’assurer de la </a:t>
            </a:r>
            <a:r>
              <a:rPr lang="fr-FR" sz="1400" b="1">
                <a:latin typeface="Marianne" panose="020B0604020202020204"/>
                <a:ea typeface="Malgun Gothic Semilight" panose="020B0502040204020203" pitchFamily="34" charset="-128"/>
                <a:cs typeface="Malgun Gothic Semilight" panose="020B0502040204020203" pitchFamily="34" charset="-128"/>
              </a:rPr>
              <a:t>cohérence globale des plans d’actions de chaque levier </a:t>
            </a:r>
            <a:r>
              <a:rPr lang="fr-FR" sz="1400">
                <a:latin typeface="Marianne" panose="020B0604020202020204"/>
                <a:ea typeface="Malgun Gothic Semilight" panose="020B0502040204020203" pitchFamily="34" charset="-128"/>
                <a:cs typeface="Malgun Gothic Semilight" panose="020B0502040204020203" pitchFamily="34" charset="-128"/>
              </a:rPr>
              <a:t>et que la </a:t>
            </a:r>
            <a:r>
              <a:rPr lang="fr-FR" sz="1400" b="1">
                <a:latin typeface="Marianne" panose="020B0604020202020204"/>
                <a:ea typeface="Malgun Gothic Semilight" panose="020B0502040204020203" pitchFamily="34" charset="-128"/>
                <a:cs typeface="Malgun Gothic Semilight" panose="020B0502040204020203" pitchFamily="34" charset="-128"/>
              </a:rPr>
              <a:t>charge allouée </a:t>
            </a:r>
            <a:r>
              <a:rPr lang="fr-FR" sz="1400">
                <a:latin typeface="Marianne" panose="020B0604020202020204"/>
                <a:ea typeface="Malgun Gothic Semilight" panose="020B0502040204020203" pitchFamily="34" charset="-128"/>
                <a:cs typeface="Malgun Gothic Semilight" panose="020B0502040204020203" pitchFamily="34" charset="-128"/>
              </a:rPr>
              <a:t>à chaque responsable/contributeur est </a:t>
            </a:r>
            <a:r>
              <a:rPr lang="fr-FR" sz="1400" b="1">
                <a:latin typeface="Marianne" panose="020B0604020202020204"/>
                <a:ea typeface="Malgun Gothic Semilight" panose="020B0502040204020203" pitchFamily="34" charset="-128"/>
                <a:cs typeface="Malgun Gothic Semilight" panose="020B0502040204020203" pitchFamily="34" charset="-128"/>
              </a:rPr>
              <a:t>cohérente avec une réalité opérationnelle </a:t>
            </a:r>
          </a:p>
          <a:p>
            <a:pPr marL="285750" indent="-285750">
              <a:spcBef>
                <a:spcPts val="600"/>
              </a:spcBef>
              <a:buFont typeface="Wingdings" panose="05000000000000000000" pitchFamily="2" charset="2"/>
              <a:buChar char="§"/>
            </a:pPr>
            <a:r>
              <a:rPr lang="fr-FR" sz="1400">
                <a:latin typeface="Marianne" panose="020B0604020202020204"/>
                <a:ea typeface="Malgun Gothic Semilight" panose="020B0502040204020203" pitchFamily="34" charset="-128"/>
                <a:cs typeface="Malgun Gothic Semilight" panose="020B0502040204020203" pitchFamily="34" charset="-128"/>
              </a:rPr>
              <a:t>Evaluer si </a:t>
            </a:r>
            <a:r>
              <a:rPr lang="fr-FR" sz="1400" b="1">
                <a:latin typeface="Marianne" panose="020B0604020202020204"/>
                <a:ea typeface="Malgun Gothic Semilight" panose="020B0502040204020203" pitchFamily="34" charset="-128"/>
                <a:cs typeface="Malgun Gothic Semilight" panose="020B0502040204020203" pitchFamily="34" charset="-128"/>
              </a:rPr>
              <a:t>certains moyens peuvent être mutualisés </a:t>
            </a:r>
            <a:r>
              <a:rPr lang="fr-FR" sz="1400">
                <a:latin typeface="Marianne" panose="020B0604020202020204"/>
                <a:ea typeface="Malgun Gothic Semilight" panose="020B0502040204020203" pitchFamily="34" charset="-128"/>
                <a:cs typeface="Malgun Gothic Semilight" panose="020B0502040204020203" pitchFamily="34" charset="-128"/>
              </a:rPr>
              <a:t>avec la mise en œuvre d’autres stratégies / chantiers déjà en cours au sein de la collectivité</a:t>
            </a:r>
          </a:p>
          <a:p>
            <a:pPr marL="285750" indent="-285750">
              <a:spcBef>
                <a:spcPts val="600"/>
              </a:spcBef>
              <a:buFont typeface="Wingdings" panose="05000000000000000000" pitchFamily="2" charset="2"/>
              <a:buChar char="§"/>
            </a:pPr>
            <a:endParaRPr lang="fr-FR" sz="1400" b="1">
              <a:latin typeface="Marianne" panose="020B0604020202020204"/>
              <a:ea typeface="Malgun Gothic Semilight" panose="020B0502040204020203" pitchFamily="34" charset="-128"/>
              <a:cs typeface="Malgun Gothic Semilight" panose="020B0502040204020203" pitchFamily="34" charset="-128"/>
            </a:endParaRPr>
          </a:p>
        </p:txBody>
      </p:sp>
      <p:sp>
        <p:nvSpPr>
          <p:cNvPr id="36" name="Forme libre : forme 142">
            <a:extLst>
              <a:ext uri="{FF2B5EF4-FFF2-40B4-BE49-F238E27FC236}">
                <a16:creationId xmlns:a16="http://schemas.microsoft.com/office/drawing/2014/main" id="{10BDA087-E83F-4879-AF1C-9A50E3A321E0}"/>
              </a:ext>
            </a:extLst>
          </p:cNvPr>
          <p:cNvSpPr/>
          <p:nvPr/>
        </p:nvSpPr>
        <p:spPr>
          <a:xfrm>
            <a:off x="1044888" y="5708731"/>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08373"/>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Nos recommandations</a:t>
            </a:r>
          </a:p>
        </p:txBody>
      </p:sp>
      <p:sp>
        <p:nvSpPr>
          <p:cNvPr id="38" name="Forme libre : forme 142">
            <a:extLst>
              <a:ext uri="{FF2B5EF4-FFF2-40B4-BE49-F238E27FC236}">
                <a16:creationId xmlns:a16="http://schemas.microsoft.com/office/drawing/2014/main" id="{59A999E7-CB63-4F21-B2E5-B1AF8F446473}"/>
              </a:ext>
            </a:extLst>
          </p:cNvPr>
          <p:cNvSpPr/>
          <p:nvPr/>
        </p:nvSpPr>
        <p:spPr>
          <a:xfrm>
            <a:off x="11106655" y="1423568"/>
            <a:ext cx="2664296" cy="432048"/>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FFCA05"/>
          </a:solidFill>
          <a:ln w="9525" cap="flat">
            <a:solidFill>
              <a:schemeClr val="bg1"/>
            </a:solidFill>
            <a:prstDash val="solid"/>
            <a:miter/>
          </a:ln>
        </p:spPr>
        <p:txBody>
          <a:bodyPr rtlCol="0" anchor="ctr"/>
          <a:lstStyle/>
          <a:p>
            <a:pPr algn="ctr"/>
            <a:r>
              <a:rPr lang="fr-FR" sz="1600" b="1">
                <a:solidFill>
                  <a:srgbClr val="FFFFFF"/>
                </a:solidFill>
                <a:latin typeface="Marianne" panose="020B0604020202020204"/>
              </a:rPr>
              <a:t>Outils à disposition</a:t>
            </a:r>
          </a:p>
        </p:txBody>
      </p:sp>
      <p:sp>
        <p:nvSpPr>
          <p:cNvPr id="108" name="TextBox 107">
            <a:extLst>
              <a:ext uri="{FF2B5EF4-FFF2-40B4-BE49-F238E27FC236}">
                <a16:creationId xmlns:a16="http://schemas.microsoft.com/office/drawing/2014/main" id="{296C4BB5-43A8-4F8D-BE6C-ECA865343DED}"/>
              </a:ext>
            </a:extLst>
          </p:cNvPr>
          <p:cNvSpPr txBox="1">
            <a:spLocks/>
          </p:cNvSpPr>
          <p:nvPr/>
        </p:nvSpPr>
        <p:spPr>
          <a:xfrm>
            <a:off x="11073805" y="5491171"/>
            <a:ext cx="4719102" cy="1792210"/>
          </a:xfrm>
          <a:prstGeom prst="wedgeRoundRectCallout">
            <a:avLst>
              <a:gd name="adj1" fmla="val -54858"/>
              <a:gd name="adj2" fmla="val 19921"/>
              <a:gd name="adj3" fmla="val 16667"/>
            </a:avLst>
          </a:prstGeom>
          <a:solidFill>
            <a:schemeClr val="bg1">
              <a:lumMod val="95000"/>
            </a:schemeClr>
          </a:solidFill>
          <a:ln w="12700">
            <a:noFill/>
            <a:prstDash val="dashDot"/>
          </a:ln>
        </p:spPr>
        <p:txBody>
          <a:bodyPr vert="horz" wrap="square" lIns="36000" tIns="0" rIns="36000" bIns="0" rtlCol="0" anchor="ctr"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600" b="1" i="0"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Le mot des pilotes</a:t>
            </a:r>
          </a:p>
          <a:p>
            <a:pPr marL="0" marR="0" lvl="0" indent="0" algn="ctr" defTabSz="839876" rtl="0" eaLnBrk="1" fontAlgn="auto" latinLnBrk="0" hangingPunct="1">
              <a:lnSpc>
                <a:spcPct val="100000"/>
              </a:lnSpc>
              <a:spcBef>
                <a:spcPts val="400"/>
              </a:spcBef>
              <a:spcAft>
                <a:spcPts val="0"/>
              </a:spcAft>
              <a:buClrTx/>
              <a:buSzTx/>
              <a:buFontTx/>
              <a:buNone/>
              <a:tabLst/>
              <a:defRPr/>
            </a:pPr>
            <a:r>
              <a:rPr kumimoji="0" lang="fr-FR" sz="1150" b="1" i="1"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 Etablir la feuille de route Numérique responsable nous a  obligé à partager la gouvernance envisagée; dans notre cas le choix a finalement été fait d’inscrire le Numérique responsable dans le plan de sobriété pluriannuel de Grand Chambéry, la DSI étant l’aiguillon mais plus l’animateur du plan de travail qui ne pouvait être que transverse (eau, déchets, bâtiments, voiries, ..). L’exercice “feuille de route” a accru la transversalité de l’action NR. » </a:t>
            </a:r>
          </a:p>
          <a:p>
            <a:pPr marL="0" marR="0" lvl="0" indent="0" algn="ctr" defTabSz="839876" rtl="0" eaLnBrk="1" fontAlgn="auto" latinLnBrk="0" hangingPunct="1">
              <a:lnSpc>
                <a:spcPct val="100000"/>
              </a:lnSpc>
              <a:spcBef>
                <a:spcPts val="600"/>
              </a:spcBef>
              <a:spcAft>
                <a:spcPts val="0"/>
              </a:spcAft>
              <a:buClrTx/>
              <a:buSzTx/>
              <a:buFontTx/>
              <a:buNone/>
              <a:tabLst/>
              <a:defRPr/>
            </a:pPr>
            <a:r>
              <a:rPr kumimoji="0" lang="fr-FR" sz="1200" b="1" i="1"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D. </a:t>
            </a:r>
            <a:r>
              <a:rPr kumimoji="0" lang="fr-FR" sz="1200" b="1" i="1" u="none" strike="noStrike" kern="0" cap="none" spc="0" normalizeH="0" baseline="0" err="1">
                <a:ln>
                  <a:noFill/>
                </a:ln>
                <a:solidFill>
                  <a:srgbClr val="2C3176"/>
                </a:solidFill>
                <a:effectLst/>
                <a:uLnTx/>
                <a:uFillTx/>
                <a:latin typeface="Marianne" panose="020B0604020202020204"/>
                <a:ea typeface="+mn-ea"/>
                <a:cs typeface="Arial" panose="020B0604020202020204" pitchFamily="34" charset="0"/>
              </a:rPr>
              <a:t>Pommat</a:t>
            </a:r>
            <a:r>
              <a:rPr kumimoji="0" lang="fr-FR" sz="1200" b="1" i="1" u="none" strike="noStrike" kern="0" cap="none" spc="0" normalizeH="0" baseline="0">
                <a:ln>
                  <a:noFill/>
                </a:ln>
                <a:solidFill>
                  <a:srgbClr val="2C3176"/>
                </a:solidFill>
                <a:effectLst/>
                <a:uLnTx/>
                <a:uFillTx/>
                <a:latin typeface="Marianne" panose="020B0604020202020204"/>
                <a:ea typeface="+mn-ea"/>
                <a:cs typeface="Arial" panose="020B0604020202020204" pitchFamily="34" charset="0"/>
              </a:rPr>
              <a:t> – Elu délégué au numérique à Grand Chambéry</a:t>
            </a:r>
          </a:p>
        </p:txBody>
      </p:sp>
      <p:grpSp>
        <p:nvGrpSpPr>
          <p:cNvPr id="69" name="Group 68">
            <a:extLst>
              <a:ext uri="{FF2B5EF4-FFF2-40B4-BE49-F238E27FC236}">
                <a16:creationId xmlns:a16="http://schemas.microsoft.com/office/drawing/2014/main" id="{587ACE45-789C-40C5-B140-9F64161F8ECF}"/>
              </a:ext>
            </a:extLst>
          </p:cNvPr>
          <p:cNvGrpSpPr/>
          <p:nvPr/>
        </p:nvGrpSpPr>
        <p:grpSpPr>
          <a:xfrm>
            <a:off x="9459911" y="1711389"/>
            <a:ext cx="731127" cy="636507"/>
            <a:chOff x="7683245" y="177803"/>
            <a:chExt cx="1848326" cy="1609120"/>
          </a:xfrm>
        </p:grpSpPr>
        <p:sp>
          <p:nvSpPr>
            <p:cNvPr id="75" name="Shape 6">
              <a:extLst>
                <a:ext uri="{FF2B5EF4-FFF2-40B4-BE49-F238E27FC236}">
                  <a16:creationId xmlns:a16="http://schemas.microsoft.com/office/drawing/2014/main" id="{6E94D77A-BC6C-4D3B-97DD-4B74D9104EB0}"/>
                </a:ext>
              </a:extLst>
            </p:cNvPr>
            <p:cNvSpPr/>
            <p:nvPr/>
          </p:nvSpPr>
          <p:spPr>
            <a:xfrm>
              <a:off x="7831769" y="177803"/>
              <a:ext cx="1072626" cy="1436548"/>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rgbClr val="000000">
                <a:alpha val="7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6" name="Shape 7">
              <a:extLst>
                <a:ext uri="{FF2B5EF4-FFF2-40B4-BE49-F238E27FC236}">
                  <a16:creationId xmlns:a16="http://schemas.microsoft.com/office/drawing/2014/main" id="{6AC20837-675D-4474-8173-B5F8FB8C6DA3}"/>
                </a:ext>
              </a:extLst>
            </p:cNvPr>
            <p:cNvSpPr/>
            <p:nvPr/>
          </p:nvSpPr>
          <p:spPr>
            <a:xfrm>
              <a:off x="7918945" y="258522"/>
              <a:ext cx="900399" cy="1273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7" name="Freeform 246">
              <a:extLst>
                <a:ext uri="{FF2B5EF4-FFF2-40B4-BE49-F238E27FC236}">
                  <a16:creationId xmlns:a16="http://schemas.microsoft.com/office/drawing/2014/main" id="{745B2044-ECF4-4416-8728-8A6C30B7DB01}"/>
                </a:ext>
              </a:extLst>
            </p:cNvPr>
            <p:cNvSpPr/>
            <p:nvPr/>
          </p:nvSpPr>
          <p:spPr>
            <a:xfrm>
              <a:off x="8031952" y="1107689"/>
              <a:ext cx="671284" cy="271785"/>
            </a:xfrm>
            <a:custGeom>
              <a:avLst/>
              <a:gdLst>
                <a:gd name="connsiteX0" fmla="*/ 0 w 671284"/>
                <a:gd name="connsiteY0" fmla="*/ 251844 h 271785"/>
                <a:gd name="connsiteX1" fmla="*/ 335653 w 671284"/>
                <a:gd name="connsiteY1" fmla="*/ 251844 h 271785"/>
                <a:gd name="connsiteX2" fmla="*/ 335653 w 671284"/>
                <a:gd name="connsiteY2" fmla="*/ 271785 h 271785"/>
                <a:gd name="connsiteX3" fmla="*/ 0 w 671284"/>
                <a:gd name="connsiteY3" fmla="*/ 271785 h 271785"/>
                <a:gd name="connsiteX4" fmla="*/ 0 w 671284"/>
                <a:gd name="connsiteY4" fmla="*/ 251844 h 271785"/>
                <a:gd name="connsiteX5" fmla="*/ 0 w 671284"/>
                <a:gd name="connsiteY5" fmla="*/ 200184 h 271785"/>
                <a:gd name="connsiteX6" fmla="*/ 671284 w 671284"/>
                <a:gd name="connsiteY6" fmla="*/ 200184 h 271785"/>
                <a:gd name="connsiteX7" fmla="*/ 671284 w 671284"/>
                <a:gd name="connsiteY7" fmla="*/ 220141 h 271785"/>
                <a:gd name="connsiteX8" fmla="*/ 0 w 671284"/>
                <a:gd name="connsiteY8" fmla="*/ 220141 h 271785"/>
                <a:gd name="connsiteX9" fmla="*/ 0 w 671284"/>
                <a:gd name="connsiteY9" fmla="*/ 200184 h 271785"/>
                <a:gd name="connsiteX10" fmla="*/ 0 w 671284"/>
                <a:gd name="connsiteY10" fmla="*/ 151752 h 271785"/>
                <a:gd name="connsiteX11" fmla="*/ 671284 w 671284"/>
                <a:gd name="connsiteY11" fmla="*/ 151752 h 271785"/>
                <a:gd name="connsiteX12" fmla="*/ 671284 w 671284"/>
                <a:gd name="connsiteY12" fmla="*/ 171693 h 271785"/>
                <a:gd name="connsiteX13" fmla="*/ 0 w 671284"/>
                <a:gd name="connsiteY13" fmla="*/ 171693 h 271785"/>
                <a:gd name="connsiteX14" fmla="*/ 0 w 671284"/>
                <a:gd name="connsiteY14" fmla="*/ 151752 h 271785"/>
                <a:gd name="connsiteX15" fmla="*/ 0 w 671284"/>
                <a:gd name="connsiteY15" fmla="*/ 100092 h 271785"/>
                <a:gd name="connsiteX16" fmla="*/ 668729 w 671284"/>
                <a:gd name="connsiteY16" fmla="*/ 100092 h 271785"/>
                <a:gd name="connsiteX17" fmla="*/ 668729 w 671284"/>
                <a:gd name="connsiteY17" fmla="*/ 120034 h 271785"/>
                <a:gd name="connsiteX18" fmla="*/ 0 w 671284"/>
                <a:gd name="connsiteY18" fmla="*/ 120034 h 271785"/>
                <a:gd name="connsiteX19" fmla="*/ 0 w 671284"/>
                <a:gd name="connsiteY19" fmla="*/ 51660 h 271785"/>
                <a:gd name="connsiteX20" fmla="*/ 671284 w 671284"/>
                <a:gd name="connsiteY20" fmla="*/ 51660 h 271785"/>
                <a:gd name="connsiteX21" fmla="*/ 671284 w 671284"/>
                <a:gd name="connsiteY21" fmla="*/ 71616 h 271785"/>
                <a:gd name="connsiteX22" fmla="*/ 0 w 671284"/>
                <a:gd name="connsiteY22" fmla="*/ 71616 h 271785"/>
                <a:gd name="connsiteX23" fmla="*/ 0 w 671284"/>
                <a:gd name="connsiteY23" fmla="*/ 51660 h 271785"/>
                <a:gd name="connsiteX24" fmla="*/ 0 w 671284"/>
                <a:gd name="connsiteY24" fmla="*/ 0 h 271785"/>
                <a:gd name="connsiteX25" fmla="*/ 671284 w 671284"/>
                <a:gd name="connsiteY25" fmla="*/ 0 h 271785"/>
                <a:gd name="connsiteX26" fmla="*/ 671284 w 671284"/>
                <a:gd name="connsiteY26" fmla="*/ 19941 h 271785"/>
                <a:gd name="connsiteX27" fmla="*/ 0 w 671284"/>
                <a:gd name="connsiteY27" fmla="*/ 19941 h 2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284" h="271785">
                  <a:moveTo>
                    <a:pt x="0" y="251844"/>
                  </a:moveTo>
                  <a:lnTo>
                    <a:pt x="335653" y="251844"/>
                  </a:lnTo>
                  <a:lnTo>
                    <a:pt x="335653" y="271785"/>
                  </a:lnTo>
                  <a:lnTo>
                    <a:pt x="0" y="271785"/>
                  </a:lnTo>
                  <a:cubicBezTo>
                    <a:pt x="0" y="271785"/>
                    <a:pt x="0" y="251844"/>
                    <a:pt x="0" y="251844"/>
                  </a:cubicBezTo>
                  <a:close/>
                  <a:moveTo>
                    <a:pt x="0" y="200184"/>
                  </a:moveTo>
                  <a:lnTo>
                    <a:pt x="671284" y="200184"/>
                  </a:lnTo>
                  <a:lnTo>
                    <a:pt x="671284" y="220141"/>
                  </a:lnTo>
                  <a:lnTo>
                    <a:pt x="0" y="220141"/>
                  </a:lnTo>
                  <a:cubicBezTo>
                    <a:pt x="0" y="220141"/>
                    <a:pt x="0" y="200184"/>
                    <a:pt x="0" y="200184"/>
                  </a:cubicBezTo>
                  <a:close/>
                  <a:moveTo>
                    <a:pt x="0" y="151752"/>
                  </a:moveTo>
                  <a:lnTo>
                    <a:pt x="671284" y="151752"/>
                  </a:lnTo>
                  <a:lnTo>
                    <a:pt x="671284" y="171693"/>
                  </a:lnTo>
                  <a:lnTo>
                    <a:pt x="0" y="171693"/>
                  </a:lnTo>
                  <a:cubicBezTo>
                    <a:pt x="0" y="171693"/>
                    <a:pt x="0" y="151752"/>
                    <a:pt x="0" y="151752"/>
                  </a:cubicBezTo>
                  <a:close/>
                  <a:moveTo>
                    <a:pt x="0" y="100092"/>
                  </a:moveTo>
                  <a:lnTo>
                    <a:pt x="668729" y="100092"/>
                  </a:lnTo>
                  <a:cubicBezTo>
                    <a:pt x="668729" y="100092"/>
                    <a:pt x="668729" y="120034"/>
                    <a:pt x="668729" y="120034"/>
                  </a:cubicBezTo>
                  <a:lnTo>
                    <a:pt x="0" y="120034"/>
                  </a:lnTo>
                  <a:close/>
                  <a:moveTo>
                    <a:pt x="0" y="51660"/>
                  </a:moveTo>
                  <a:lnTo>
                    <a:pt x="671284" y="51660"/>
                  </a:lnTo>
                  <a:lnTo>
                    <a:pt x="671284" y="71616"/>
                  </a:lnTo>
                  <a:lnTo>
                    <a:pt x="0" y="71616"/>
                  </a:lnTo>
                  <a:cubicBezTo>
                    <a:pt x="0" y="71616"/>
                    <a:pt x="0" y="51660"/>
                    <a:pt x="0" y="51660"/>
                  </a:cubicBezTo>
                  <a:close/>
                  <a:moveTo>
                    <a:pt x="0" y="0"/>
                  </a:moveTo>
                  <a:cubicBezTo>
                    <a:pt x="0" y="0"/>
                    <a:pt x="671284" y="0"/>
                    <a:pt x="671284" y="0"/>
                  </a:cubicBezTo>
                  <a:lnTo>
                    <a:pt x="671284" y="19941"/>
                  </a:lnTo>
                  <a:lnTo>
                    <a:pt x="0" y="19941"/>
                  </a:lnTo>
                  <a:close/>
                </a:path>
              </a:pathLst>
            </a:custGeom>
            <a:solidFill>
              <a:srgbClr val="000000">
                <a:alpha val="7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8" name="Freeform 247">
              <a:extLst>
                <a:ext uri="{FF2B5EF4-FFF2-40B4-BE49-F238E27FC236}">
                  <a16:creationId xmlns:a16="http://schemas.microsoft.com/office/drawing/2014/main" id="{4A1B5131-3A1E-41AB-8A7B-A19FE75B0D78}"/>
                </a:ext>
              </a:extLst>
            </p:cNvPr>
            <p:cNvSpPr/>
            <p:nvPr/>
          </p:nvSpPr>
          <p:spPr>
            <a:xfrm>
              <a:off x="8035181" y="439333"/>
              <a:ext cx="666987" cy="561221"/>
            </a:xfrm>
            <a:custGeom>
              <a:avLst/>
              <a:gdLst>
                <a:gd name="connsiteX0" fmla="*/ 177583 w 666987"/>
                <a:gd name="connsiteY0" fmla="*/ 490774 h 561221"/>
                <a:gd name="connsiteX1" fmla="*/ 666987 w 666987"/>
                <a:gd name="connsiteY1" fmla="*/ 490774 h 561221"/>
                <a:gd name="connsiteX2" fmla="*/ 666987 w 666987"/>
                <a:gd name="connsiteY2" fmla="*/ 512848 h 561221"/>
                <a:gd name="connsiteX3" fmla="*/ 177583 w 666987"/>
                <a:gd name="connsiteY3" fmla="*/ 512848 h 561221"/>
                <a:gd name="connsiteX4" fmla="*/ 177583 w 666987"/>
                <a:gd name="connsiteY4" fmla="*/ 490774 h 561221"/>
                <a:gd name="connsiteX5" fmla="*/ 59431 w 666987"/>
                <a:gd name="connsiteY5" fmla="*/ 454230 h 561221"/>
                <a:gd name="connsiteX6" fmla="*/ 11880 w 666987"/>
                <a:gd name="connsiteY6" fmla="*/ 501782 h 561221"/>
                <a:gd name="connsiteX7" fmla="*/ 59431 w 666987"/>
                <a:gd name="connsiteY7" fmla="*/ 549333 h 561221"/>
                <a:gd name="connsiteX8" fmla="*/ 106981 w 666987"/>
                <a:gd name="connsiteY8" fmla="*/ 501782 h 561221"/>
                <a:gd name="connsiteX9" fmla="*/ 59431 w 666987"/>
                <a:gd name="connsiteY9" fmla="*/ 454230 h 561221"/>
                <a:gd name="connsiteX10" fmla="*/ 59431 w 666987"/>
                <a:gd name="connsiteY10" fmla="*/ 442342 h 561221"/>
                <a:gd name="connsiteX11" fmla="*/ 118862 w 666987"/>
                <a:gd name="connsiteY11" fmla="*/ 501782 h 561221"/>
                <a:gd name="connsiteX12" fmla="*/ 59431 w 666987"/>
                <a:gd name="connsiteY12" fmla="*/ 561221 h 561221"/>
                <a:gd name="connsiteX13" fmla="*/ 0 w 666987"/>
                <a:gd name="connsiteY13" fmla="*/ 501782 h 561221"/>
                <a:gd name="connsiteX14" fmla="*/ 59431 w 666987"/>
                <a:gd name="connsiteY14" fmla="*/ 442342 h 561221"/>
                <a:gd name="connsiteX15" fmla="*/ 177583 w 666987"/>
                <a:gd name="connsiteY15" fmla="*/ 345479 h 561221"/>
                <a:gd name="connsiteX16" fmla="*/ 666987 w 666987"/>
                <a:gd name="connsiteY16" fmla="*/ 345479 h 561221"/>
                <a:gd name="connsiteX17" fmla="*/ 666987 w 666987"/>
                <a:gd name="connsiteY17" fmla="*/ 367552 h 561221"/>
                <a:gd name="connsiteX18" fmla="*/ 177583 w 666987"/>
                <a:gd name="connsiteY18" fmla="*/ 367552 h 561221"/>
                <a:gd name="connsiteX19" fmla="*/ 177583 w 666987"/>
                <a:gd name="connsiteY19" fmla="*/ 345479 h 561221"/>
                <a:gd name="connsiteX20" fmla="*/ 59431 w 666987"/>
                <a:gd name="connsiteY20" fmla="*/ 308935 h 561221"/>
                <a:gd name="connsiteX21" fmla="*/ 11880 w 666987"/>
                <a:gd name="connsiteY21" fmla="*/ 356486 h 561221"/>
                <a:gd name="connsiteX22" fmla="*/ 59431 w 666987"/>
                <a:gd name="connsiteY22" fmla="*/ 404042 h 561221"/>
                <a:gd name="connsiteX23" fmla="*/ 106981 w 666987"/>
                <a:gd name="connsiteY23" fmla="*/ 356486 h 561221"/>
                <a:gd name="connsiteX24" fmla="*/ 59431 w 666987"/>
                <a:gd name="connsiteY24" fmla="*/ 308935 h 561221"/>
                <a:gd name="connsiteX25" fmla="*/ 59431 w 666987"/>
                <a:gd name="connsiteY25" fmla="*/ 297047 h 561221"/>
                <a:gd name="connsiteX26" fmla="*/ 118862 w 666987"/>
                <a:gd name="connsiteY26" fmla="*/ 356486 h 561221"/>
                <a:gd name="connsiteX27" fmla="*/ 59431 w 666987"/>
                <a:gd name="connsiteY27" fmla="*/ 415924 h 561221"/>
                <a:gd name="connsiteX28" fmla="*/ 0 w 666987"/>
                <a:gd name="connsiteY28" fmla="*/ 356486 h 561221"/>
                <a:gd name="connsiteX29" fmla="*/ 59431 w 666987"/>
                <a:gd name="connsiteY29" fmla="*/ 297047 h 561221"/>
                <a:gd name="connsiteX30" fmla="*/ 177583 w 666987"/>
                <a:gd name="connsiteY30" fmla="*/ 196955 h 561221"/>
                <a:gd name="connsiteX31" fmla="*/ 666987 w 666987"/>
                <a:gd name="connsiteY31" fmla="*/ 196955 h 561221"/>
                <a:gd name="connsiteX32" fmla="*/ 666987 w 666987"/>
                <a:gd name="connsiteY32" fmla="*/ 219037 h 561221"/>
                <a:gd name="connsiteX33" fmla="*/ 177583 w 666987"/>
                <a:gd name="connsiteY33" fmla="*/ 219037 h 561221"/>
                <a:gd name="connsiteX34" fmla="*/ 177583 w 666987"/>
                <a:gd name="connsiteY34" fmla="*/ 196955 h 561221"/>
                <a:gd name="connsiteX35" fmla="*/ 59431 w 666987"/>
                <a:gd name="connsiteY35" fmla="*/ 160405 h 561221"/>
                <a:gd name="connsiteX36" fmla="*/ 11880 w 666987"/>
                <a:gd name="connsiteY36" fmla="*/ 207956 h 561221"/>
                <a:gd name="connsiteX37" fmla="*/ 59431 w 666987"/>
                <a:gd name="connsiteY37" fmla="*/ 255506 h 561221"/>
                <a:gd name="connsiteX38" fmla="*/ 106981 w 666987"/>
                <a:gd name="connsiteY38" fmla="*/ 207956 h 561221"/>
                <a:gd name="connsiteX39" fmla="*/ 59431 w 666987"/>
                <a:gd name="connsiteY39" fmla="*/ 160405 h 561221"/>
                <a:gd name="connsiteX40" fmla="*/ 59431 w 666987"/>
                <a:gd name="connsiteY40" fmla="*/ 148524 h 561221"/>
                <a:gd name="connsiteX41" fmla="*/ 118862 w 666987"/>
                <a:gd name="connsiteY41" fmla="*/ 207956 h 561221"/>
                <a:gd name="connsiteX42" fmla="*/ 59431 w 666987"/>
                <a:gd name="connsiteY42" fmla="*/ 267387 h 561221"/>
                <a:gd name="connsiteX43" fmla="*/ 0 w 666987"/>
                <a:gd name="connsiteY43" fmla="*/ 207956 h 561221"/>
                <a:gd name="connsiteX44" fmla="*/ 59431 w 666987"/>
                <a:gd name="connsiteY44" fmla="*/ 148524 h 561221"/>
                <a:gd name="connsiteX45" fmla="*/ 177583 w 666987"/>
                <a:gd name="connsiteY45" fmla="*/ 48432 h 561221"/>
                <a:gd name="connsiteX46" fmla="*/ 666987 w 666987"/>
                <a:gd name="connsiteY46" fmla="*/ 48432 h 561221"/>
                <a:gd name="connsiteX47" fmla="*/ 666987 w 666987"/>
                <a:gd name="connsiteY47" fmla="*/ 70503 h 561221"/>
                <a:gd name="connsiteX48" fmla="*/ 177583 w 666987"/>
                <a:gd name="connsiteY48" fmla="*/ 70503 h 561221"/>
                <a:gd name="connsiteX49" fmla="*/ 59431 w 666987"/>
                <a:gd name="connsiteY49" fmla="*/ 11887 h 561221"/>
                <a:gd name="connsiteX50" fmla="*/ 11880 w 666987"/>
                <a:gd name="connsiteY50" fmla="*/ 59430 h 561221"/>
                <a:gd name="connsiteX51" fmla="*/ 59431 w 666987"/>
                <a:gd name="connsiteY51" fmla="*/ 106984 h 561221"/>
                <a:gd name="connsiteX52" fmla="*/ 106981 w 666987"/>
                <a:gd name="connsiteY52" fmla="*/ 59430 h 561221"/>
                <a:gd name="connsiteX53" fmla="*/ 59431 w 666987"/>
                <a:gd name="connsiteY53" fmla="*/ 11887 h 561221"/>
                <a:gd name="connsiteX54" fmla="*/ 59431 w 666987"/>
                <a:gd name="connsiteY54" fmla="*/ 0 h 561221"/>
                <a:gd name="connsiteX55" fmla="*/ 118862 w 666987"/>
                <a:gd name="connsiteY55" fmla="*/ 59430 h 561221"/>
                <a:gd name="connsiteX56" fmla="*/ 59431 w 666987"/>
                <a:gd name="connsiteY56" fmla="*/ 118871 h 561221"/>
                <a:gd name="connsiteX57" fmla="*/ 0 w 666987"/>
                <a:gd name="connsiteY57" fmla="*/ 59430 h 561221"/>
                <a:gd name="connsiteX58" fmla="*/ 59431 w 666987"/>
                <a:gd name="connsiteY58" fmla="*/ 0 h 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6987" h="561221">
                  <a:moveTo>
                    <a:pt x="177583" y="490774"/>
                  </a:moveTo>
                  <a:lnTo>
                    <a:pt x="666987" y="490774"/>
                  </a:lnTo>
                  <a:lnTo>
                    <a:pt x="666987" y="512848"/>
                  </a:lnTo>
                  <a:lnTo>
                    <a:pt x="177583" y="512848"/>
                  </a:lnTo>
                  <a:cubicBezTo>
                    <a:pt x="177583" y="512848"/>
                    <a:pt x="177583" y="490774"/>
                    <a:pt x="177583" y="490774"/>
                  </a:cubicBezTo>
                  <a:close/>
                  <a:moveTo>
                    <a:pt x="59431" y="454230"/>
                  </a:moveTo>
                  <a:cubicBezTo>
                    <a:pt x="33193" y="454230"/>
                    <a:pt x="11880" y="475557"/>
                    <a:pt x="11880" y="501782"/>
                  </a:cubicBezTo>
                  <a:cubicBezTo>
                    <a:pt x="11880" y="528001"/>
                    <a:pt x="33193" y="549333"/>
                    <a:pt x="59431" y="549333"/>
                  </a:cubicBezTo>
                  <a:cubicBezTo>
                    <a:pt x="85641" y="549333"/>
                    <a:pt x="106981" y="528001"/>
                    <a:pt x="106981" y="501782"/>
                  </a:cubicBezTo>
                  <a:cubicBezTo>
                    <a:pt x="106981" y="475557"/>
                    <a:pt x="85641" y="454230"/>
                    <a:pt x="59431" y="454230"/>
                  </a:cubicBezTo>
                  <a:close/>
                  <a:moveTo>
                    <a:pt x="59431" y="442342"/>
                  </a:moveTo>
                  <a:cubicBezTo>
                    <a:pt x="92189" y="442342"/>
                    <a:pt x="118862" y="469002"/>
                    <a:pt x="118862" y="501782"/>
                  </a:cubicBezTo>
                  <a:cubicBezTo>
                    <a:pt x="118862" y="534550"/>
                    <a:pt x="92189" y="561221"/>
                    <a:pt x="59431" y="561221"/>
                  </a:cubicBezTo>
                  <a:cubicBezTo>
                    <a:pt x="26645" y="561221"/>
                    <a:pt x="0" y="534550"/>
                    <a:pt x="0" y="501782"/>
                  </a:cubicBezTo>
                  <a:cubicBezTo>
                    <a:pt x="0" y="469002"/>
                    <a:pt x="26645" y="442342"/>
                    <a:pt x="59431" y="442342"/>
                  </a:cubicBezTo>
                  <a:close/>
                  <a:moveTo>
                    <a:pt x="177583" y="345479"/>
                  </a:moveTo>
                  <a:lnTo>
                    <a:pt x="666987" y="345479"/>
                  </a:lnTo>
                  <a:lnTo>
                    <a:pt x="666987" y="367552"/>
                  </a:lnTo>
                  <a:lnTo>
                    <a:pt x="177583" y="367552"/>
                  </a:lnTo>
                  <a:cubicBezTo>
                    <a:pt x="177583" y="367552"/>
                    <a:pt x="177583" y="345479"/>
                    <a:pt x="177583" y="345479"/>
                  </a:cubicBezTo>
                  <a:close/>
                  <a:moveTo>
                    <a:pt x="59431" y="308935"/>
                  </a:moveTo>
                  <a:cubicBezTo>
                    <a:pt x="33193" y="308935"/>
                    <a:pt x="11880" y="330261"/>
                    <a:pt x="11880" y="356486"/>
                  </a:cubicBezTo>
                  <a:cubicBezTo>
                    <a:pt x="11880" y="382699"/>
                    <a:pt x="33193" y="404042"/>
                    <a:pt x="59431" y="404042"/>
                  </a:cubicBezTo>
                  <a:cubicBezTo>
                    <a:pt x="85641" y="404042"/>
                    <a:pt x="106981" y="382699"/>
                    <a:pt x="106981" y="356486"/>
                  </a:cubicBezTo>
                  <a:cubicBezTo>
                    <a:pt x="106981" y="330261"/>
                    <a:pt x="85641" y="308935"/>
                    <a:pt x="59431" y="308935"/>
                  </a:cubicBezTo>
                  <a:close/>
                  <a:moveTo>
                    <a:pt x="59431" y="297047"/>
                  </a:moveTo>
                  <a:cubicBezTo>
                    <a:pt x="92189" y="297047"/>
                    <a:pt x="118862" y="323717"/>
                    <a:pt x="118862" y="356486"/>
                  </a:cubicBezTo>
                  <a:cubicBezTo>
                    <a:pt x="118862" y="389254"/>
                    <a:pt x="92189" y="415924"/>
                    <a:pt x="59431" y="415924"/>
                  </a:cubicBezTo>
                  <a:cubicBezTo>
                    <a:pt x="26645" y="415924"/>
                    <a:pt x="0" y="389254"/>
                    <a:pt x="0" y="356486"/>
                  </a:cubicBezTo>
                  <a:cubicBezTo>
                    <a:pt x="0" y="323717"/>
                    <a:pt x="26645" y="297047"/>
                    <a:pt x="59431" y="297047"/>
                  </a:cubicBezTo>
                  <a:close/>
                  <a:moveTo>
                    <a:pt x="177583" y="196955"/>
                  </a:moveTo>
                  <a:lnTo>
                    <a:pt x="666987" y="196955"/>
                  </a:lnTo>
                  <a:lnTo>
                    <a:pt x="666987" y="219037"/>
                  </a:lnTo>
                  <a:lnTo>
                    <a:pt x="177583" y="219037"/>
                  </a:lnTo>
                  <a:cubicBezTo>
                    <a:pt x="177583" y="219037"/>
                    <a:pt x="177583" y="196955"/>
                    <a:pt x="177583" y="196955"/>
                  </a:cubicBezTo>
                  <a:close/>
                  <a:moveTo>
                    <a:pt x="59431" y="160405"/>
                  </a:moveTo>
                  <a:cubicBezTo>
                    <a:pt x="33193" y="160405"/>
                    <a:pt x="11880" y="181740"/>
                    <a:pt x="11880" y="207956"/>
                  </a:cubicBezTo>
                  <a:cubicBezTo>
                    <a:pt x="11880" y="234177"/>
                    <a:pt x="33193" y="255506"/>
                    <a:pt x="59431" y="255506"/>
                  </a:cubicBezTo>
                  <a:cubicBezTo>
                    <a:pt x="85641" y="255506"/>
                    <a:pt x="106981" y="234177"/>
                    <a:pt x="106981" y="207956"/>
                  </a:cubicBezTo>
                  <a:cubicBezTo>
                    <a:pt x="106981" y="181740"/>
                    <a:pt x="85641" y="160405"/>
                    <a:pt x="59431" y="160405"/>
                  </a:cubicBezTo>
                  <a:close/>
                  <a:moveTo>
                    <a:pt x="59431" y="148524"/>
                  </a:moveTo>
                  <a:cubicBezTo>
                    <a:pt x="92189" y="148524"/>
                    <a:pt x="118862" y="175186"/>
                    <a:pt x="118862" y="207956"/>
                  </a:cubicBezTo>
                  <a:cubicBezTo>
                    <a:pt x="118862" y="240725"/>
                    <a:pt x="92189" y="267387"/>
                    <a:pt x="59431" y="267387"/>
                  </a:cubicBezTo>
                  <a:cubicBezTo>
                    <a:pt x="26645" y="267387"/>
                    <a:pt x="0" y="240725"/>
                    <a:pt x="0" y="207956"/>
                  </a:cubicBezTo>
                  <a:cubicBezTo>
                    <a:pt x="0" y="175186"/>
                    <a:pt x="26645" y="148524"/>
                    <a:pt x="59431" y="148524"/>
                  </a:cubicBezTo>
                  <a:close/>
                  <a:moveTo>
                    <a:pt x="177583" y="48432"/>
                  </a:moveTo>
                  <a:cubicBezTo>
                    <a:pt x="177583" y="48432"/>
                    <a:pt x="666987" y="48432"/>
                    <a:pt x="666987" y="48432"/>
                  </a:cubicBezTo>
                  <a:lnTo>
                    <a:pt x="666987" y="70503"/>
                  </a:lnTo>
                  <a:lnTo>
                    <a:pt x="177583" y="70503"/>
                  </a:lnTo>
                  <a:close/>
                  <a:moveTo>
                    <a:pt x="59431" y="11887"/>
                  </a:moveTo>
                  <a:cubicBezTo>
                    <a:pt x="33193" y="11887"/>
                    <a:pt x="11880" y="33218"/>
                    <a:pt x="11880" y="59430"/>
                  </a:cubicBezTo>
                  <a:cubicBezTo>
                    <a:pt x="11880" y="85659"/>
                    <a:pt x="33193" y="106984"/>
                    <a:pt x="59431" y="106984"/>
                  </a:cubicBezTo>
                  <a:cubicBezTo>
                    <a:pt x="85641" y="106984"/>
                    <a:pt x="106981" y="85659"/>
                    <a:pt x="106981" y="59430"/>
                  </a:cubicBezTo>
                  <a:cubicBezTo>
                    <a:pt x="106981" y="33218"/>
                    <a:pt x="85641" y="11887"/>
                    <a:pt x="59431" y="11887"/>
                  </a:cubicBezTo>
                  <a:close/>
                  <a:moveTo>
                    <a:pt x="59431" y="0"/>
                  </a:moveTo>
                  <a:cubicBezTo>
                    <a:pt x="92189" y="0"/>
                    <a:pt x="118862" y="26663"/>
                    <a:pt x="118862" y="59430"/>
                  </a:cubicBezTo>
                  <a:cubicBezTo>
                    <a:pt x="118862" y="92213"/>
                    <a:pt x="92189" y="118871"/>
                    <a:pt x="59431" y="118871"/>
                  </a:cubicBezTo>
                  <a:cubicBezTo>
                    <a:pt x="26645" y="118871"/>
                    <a:pt x="0" y="92213"/>
                    <a:pt x="0" y="59430"/>
                  </a:cubicBezTo>
                  <a:cubicBezTo>
                    <a:pt x="0" y="26663"/>
                    <a:pt x="26645" y="0"/>
                    <a:pt x="59431" y="0"/>
                  </a:cubicBezTo>
                  <a:close/>
                </a:path>
              </a:pathLst>
            </a:custGeom>
            <a:solidFill>
              <a:srgbClr val="000000">
                <a:alpha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79" name="Shape 22">
              <a:extLst>
                <a:ext uri="{FF2B5EF4-FFF2-40B4-BE49-F238E27FC236}">
                  <a16:creationId xmlns:a16="http://schemas.microsoft.com/office/drawing/2014/main" id="{BAFB07F3-AF48-4D7C-9B4F-7FC3CE9D1572}"/>
                </a:ext>
              </a:extLst>
            </p:cNvPr>
            <p:cNvSpPr/>
            <p:nvPr/>
          </p:nvSpPr>
          <p:spPr>
            <a:xfrm>
              <a:off x="8057783" y="597543"/>
              <a:ext cx="106997" cy="7860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0" name="Shape 23">
              <a:extLst>
                <a:ext uri="{FF2B5EF4-FFF2-40B4-BE49-F238E27FC236}">
                  <a16:creationId xmlns:a16="http://schemas.microsoft.com/office/drawing/2014/main" id="{10274F8D-7864-4F95-BC8B-BAD878CAB4F0}"/>
                </a:ext>
              </a:extLst>
            </p:cNvPr>
            <p:cNvSpPr/>
            <p:nvPr/>
          </p:nvSpPr>
          <p:spPr>
            <a:xfrm>
              <a:off x="8374202" y="287581"/>
              <a:ext cx="995372" cy="1346398"/>
            </a:xfrm>
            <a:custGeom>
              <a:avLst/>
              <a:gdLst/>
              <a:ahLst/>
              <a:cxnLst>
                <a:cxn ang="0">
                  <a:pos x="wd2" y="hd2"/>
                </a:cxn>
                <a:cxn ang="5400000">
                  <a:pos x="wd2" y="hd2"/>
                </a:cxn>
                <a:cxn ang="10800000">
                  <a:pos x="wd2" y="hd2"/>
                </a:cxn>
                <a:cxn ang="16200000">
                  <a:pos x="wd2" y="hd2"/>
                </a:cxn>
              </a:cxnLst>
              <a:rect l="0" t="0" r="r" b="b"/>
              <a:pathLst>
                <a:path w="21600" h="21600" extrusionOk="0">
                  <a:moveTo>
                    <a:pt x="21600" y="19756"/>
                  </a:moveTo>
                  <a:lnTo>
                    <a:pt x="3730" y="21600"/>
                  </a:lnTo>
                  <a:lnTo>
                    <a:pt x="0" y="1844"/>
                  </a:lnTo>
                  <a:lnTo>
                    <a:pt x="17870" y="0"/>
                  </a:lnTo>
                  <a:cubicBezTo>
                    <a:pt x="17870" y="0"/>
                    <a:pt x="21600" y="19756"/>
                    <a:pt x="21600" y="19756"/>
                  </a:cubicBezTo>
                  <a:close/>
                </a:path>
              </a:pathLst>
            </a:custGeom>
            <a:solidFill>
              <a:srgbClr val="010101">
                <a:alpha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1" name="Shape 24">
              <a:extLst>
                <a:ext uri="{FF2B5EF4-FFF2-40B4-BE49-F238E27FC236}">
                  <a16:creationId xmlns:a16="http://schemas.microsoft.com/office/drawing/2014/main" id="{40F4E74F-C044-470F-BCAC-1617C732011A}"/>
                </a:ext>
              </a:extLst>
            </p:cNvPr>
            <p:cNvSpPr/>
            <p:nvPr/>
          </p:nvSpPr>
          <p:spPr>
            <a:xfrm>
              <a:off x="8503353" y="397359"/>
              <a:ext cx="1028218" cy="1354689"/>
            </a:xfrm>
            <a:custGeom>
              <a:avLst/>
              <a:gdLst/>
              <a:ahLst/>
              <a:cxnLst>
                <a:cxn ang="0">
                  <a:pos x="wd2" y="hd2"/>
                </a:cxn>
                <a:cxn ang="5400000">
                  <a:pos x="wd2" y="hd2"/>
                </a:cxn>
                <a:cxn ang="10800000">
                  <a:pos x="wd2" y="hd2"/>
                </a:cxn>
                <a:cxn ang="16200000">
                  <a:pos x="wd2" y="hd2"/>
                </a:cxn>
              </a:cxnLst>
              <a:rect l="0" t="0" r="r" b="b"/>
              <a:pathLst>
                <a:path w="21600" h="21600" extrusionOk="0">
                  <a:moveTo>
                    <a:pt x="21600" y="19573"/>
                  </a:moveTo>
                  <a:lnTo>
                    <a:pt x="3452" y="21600"/>
                  </a:lnTo>
                  <a:lnTo>
                    <a:pt x="0" y="2027"/>
                  </a:lnTo>
                  <a:lnTo>
                    <a:pt x="18148" y="0"/>
                  </a:lnTo>
                  <a:cubicBezTo>
                    <a:pt x="18148" y="0"/>
                    <a:pt x="21600" y="19573"/>
                    <a:pt x="21600" y="19573"/>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2" name="Freeform 251">
              <a:extLst>
                <a:ext uri="{FF2B5EF4-FFF2-40B4-BE49-F238E27FC236}">
                  <a16:creationId xmlns:a16="http://schemas.microsoft.com/office/drawing/2014/main" id="{AA665E16-5083-43F4-81EA-3E63CBDFBCD9}"/>
                </a:ext>
              </a:extLst>
            </p:cNvPr>
            <p:cNvSpPr/>
            <p:nvPr/>
          </p:nvSpPr>
          <p:spPr>
            <a:xfrm>
              <a:off x="8606674" y="478079"/>
              <a:ext cx="708751" cy="243187"/>
            </a:xfrm>
            <a:custGeom>
              <a:avLst/>
              <a:gdLst>
                <a:gd name="connsiteX0" fmla="*/ 702569 w 708751"/>
                <a:gd name="connsiteY0" fmla="*/ 93634 h 243187"/>
                <a:gd name="connsiteX1" fmla="*/ 708751 w 708751"/>
                <a:gd name="connsiteY1" fmla="*/ 138244 h 243187"/>
                <a:gd name="connsiteX2" fmla="*/ 15868 w 708751"/>
                <a:gd name="connsiteY2" fmla="*/ 243187 h 243187"/>
                <a:gd name="connsiteX3" fmla="*/ 9686 w 708751"/>
                <a:gd name="connsiteY3" fmla="*/ 198577 h 243187"/>
                <a:gd name="connsiteX4" fmla="*/ 692883 w 708751"/>
                <a:gd name="connsiteY4" fmla="*/ 0 h 243187"/>
                <a:gd name="connsiteX5" fmla="*/ 699065 w 708751"/>
                <a:gd name="connsiteY5" fmla="*/ 44609 h 243187"/>
                <a:gd name="connsiteX6" fmla="*/ 6182 w 708751"/>
                <a:gd name="connsiteY6" fmla="*/ 149552 h 243187"/>
                <a:gd name="connsiteX7" fmla="*/ 0 w 708751"/>
                <a:gd name="connsiteY7" fmla="*/ 104943 h 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751" h="243187">
                  <a:moveTo>
                    <a:pt x="702569" y="93634"/>
                  </a:moveTo>
                  <a:cubicBezTo>
                    <a:pt x="702569" y="93634"/>
                    <a:pt x="708751" y="138244"/>
                    <a:pt x="708751" y="138244"/>
                  </a:cubicBezTo>
                  <a:lnTo>
                    <a:pt x="15868" y="243187"/>
                  </a:lnTo>
                  <a:lnTo>
                    <a:pt x="9686" y="198577"/>
                  </a:lnTo>
                  <a:close/>
                  <a:moveTo>
                    <a:pt x="692883" y="0"/>
                  </a:moveTo>
                  <a:cubicBezTo>
                    <a:pt x="692883" y="0"/>
                    <a:pt x="699065" y="44609"/>
                    <a:pt x="699065" y="44609"/>
                  </a:cubicBezTo>
                  <a:lnTo>
                    <a:pt x="6182" y="149552"/>
                  </a:lnTo>
                  <a:lnTo>
                    <a:pt x="0" y="104943"/>
                  </a:lnTo>
                  <a:close/>
                </a:path>
              </a:pathLst>
            </a:custGeom>
            <a:solidFill>
              <a:srgbClr val="010101">
                <a:alpha val="1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3" name="Shape 27">
              <a:extLst>
                <a:ext uri="{FF2B5EF4-FFF2-40B4-BE49-F238E27FC236}">
                  <a16:creationId xmlns:a16="http://schemas.microsoft.com/office/drawing/2014/main" id="{B5003993-D4E6-4E95-9D0E-400A61837085}"/>
                </a:ext>
              </a:extLst>
            </p:cNvPr>
            <p:cNvSpPr/>
            <p:nvPr/>
          </p:nvSpPr>
          <p:spPr>
            <a:xfrm>
              <a:off x="8645419" y="694406"/>
              <a:ext cx="773557" cy="937658"/>
            </a:xfrm>
            <a:custGeom>
              <a:avLst/>
              <a:gdLst/>
              <a:ahLst/>
              <a:cxnLst>
                <a:cxn ang="0">
                  <a:pos x="wd2" y="hd2"/>
                </a:cxn>
                <a:cxn ang="5400000">
                  <a:pos x="wd2" y="hd2"/>
                </a:cxn>
                <a:cxn ang="10800000">
                  <a:pos x="wd2" y="hd2"/>
                </a:cxn>
                <a:cxn ang="16200000">
                  <a:pos x="wd2" y="hd2"/>
                </a:cxn>
              </a:cxnLst>
              <a:rect l="0" t="0" r="r" b="b"/>
              <a:pathLst>
                <a:path w="21600" h="21600" extrusionOk="0">
                  <a:moveTo>
                    <a:pt x="21600" y="19359"/>
                  </a:moveTo>
                  <a:lnTo>
                    <a:pt x="3141" y="21600"/>
                  </a:lnTo>
                  <a:lnTo>
                    <a:pt x="0" y="2241"/>
                  </a:lnTo>
                  <a:lnTo>
                    <a:pt x="18459" y="0"/>
                  </a:lnTo>
                  <a:cubicBezTo>
                    <a:pt x="18459" y="0"/>
                    <a:pt x="21600" y="19359"/>
                    <a:pt x="21600" y="19359"/>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4" name="Shape 28">
              <a:extLst>
                <a:ext uri="{FF2B5EF4-FFF2-40B4-BE49-F238E27FC236}">
                  <a16:creationId xmlns:a16="http://schemas.microsoft.com/office/drawing/2014/main" id="{03D7E496-BCDF-4CF4-9951-C48A56F66C81}"/>
                </a:ext>
              </a:extLst>
            </p:cNvPr>
            <p:cNvSpPr/>
            <p:nvPr/>
          </p:nvSpPr>
          <p:spPr>
            <a:xfrm>
              <a:off x="8697079" y="823557"/>
              <a:ext cx="635295" cy="398415"/>
            </a:xfrm>
            <a:custGeom>
              <a:avLst/>
              <a:gdLst/>
              <a:ahLst/>
              <a:cxnLst>
                <a:cxn ang="0">
                  <a:pos x="wd2" y="hd2"/>
                </a:cxn>
                <a:cxn ang="5400000">
                  <a:pos x="wd2" y="hd2"/>
                </a:cxn>
                <a:cxn ang="10800000">
                  <a:pos x="wd2" y="hd2"/>
                </a:cxn>
                <a:cxn ang="16200000">
                  <a:pos x="wd2" y="hd2"/>
                </a:cxn>
              </a:cxnLst>
              <a:rect l="0" t="0" r="r" b="b"/>
              <a:pathLst>
                <a:path w="21600" h="21600" extrusionOk="0">
                  <a:moveTo>
                    <a:pt x="9231" y="19360"/>
                  </a:moveTo>
                  <a:lnTo>
                    <a:pt x="4927" y="16639"/>
                  </a:lnTo>
                  <a:lnTo>
                    <a:pt x="378" y="21600"/>
                  </a:lnTo>
                  <a:lnTo>
                    <a:pt x="0" y="20782"/>
                  </a:lnTo>
                  <a:lnTo>
                    <a:pt x="4856" y="15486"/>
                  </a:lnTo>
                  <a:lnTo>
                    <a:pt x="8937" y="18066"/>
                  </a:lnTo>
                  <a:lnTo>
                    <a:pt x="12470" y="7962"/>
                  </a:lnTo>
                  <a:lnTo>
                    <a:pt x="16636" y="9302"/>
                  </a:lnTo>
                  <a:lnTo>
                    <a:pt x="20195" y="1799"/>
                  </a:lnTo>
                  <a:lnTo>
                    <a:pt x="21067" y="0"/>
                  </a:lnTo>
                  <a:lnTo>
                    <a:pt x="21600" y="587"/>
                  </a:lnTo>
                  <a:lnTo>
                    <a:pt x="20730" y="2382"/>
                  </a:lnTo>
                  <a:lnTo>
                    <a:pt x="16912" y="10432"/>
                  </a:lnTo>
                  <a:lnTo>
                    <a:pt x="12813" y="9114"/>
                  </a:lnTo>
                  <a:cubicBezTo>
                    <a:pt x="12813" y="9114"/>
                    <a:pt x="9231" y="19360"/>
                    <a:pt x="9231" y="1936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5" name="Shape 29">
              <a:extLst>
                <a:ext uri="{FF2B5EF4-FFF2-40B4-BE49-F238E27FC236}">
                  <a16:creationId xmlns:a16="http://schemas.microsoft.com/office/drawing/2014/main" id="{688E8CC2-5A6D-4995-BD47-9EE01D0BF6B3}"/>
                </a:ext>
              </a:extLst>
            </p:cNvPr>
            <p:cNvSpPr/>
            <p:nvPr/>
          </p:nvSpPr>
          <p:spPr>
            <a:xfrm>
              <a:off x="8716452" y="1243297"/>
              <a:ext cx="695461" cy="130690"/>
            </a:xfrm>
            <a:custGeom>
              <a:avLst/>
              <a:gdLst/>
              <a:ahLst/>
              <a:cxnLst>
                <a:cxn ang="0">
                  <a:pos x="wd2" y="hd2"/>
                </a:cxn>
                <a:cxn ang="5400000">
                  <a:pos x="wd2" y="hd2"/>
                </a:cxn>
                <a:cxn ang="10800000">
                  <a:pos x="wd2" y="hd2"/>
                </a:cxn>
                <a:cxn ang="16200000">
                  <a:pos x="wd2" y="hd2"/>
                </a:cxn>
              </a:cxnLst>
              <a:rect l="0" t="0" r="r" b="b"/>
              <a:pathLst>
                <a:path w="21600" h="21600" extrusionOk="0">
                  <a:moveTo>
                    <a:pt x="21316" y="21600"/>
                  </a:moveTo>
                  <a:lnTo>
                    <a:pt x="14229" y="3584"/>
                  </a:lnTo>
                  <a:lnTo>
                    <a:pt x="10701" y="15949"/>
                  </a:lnTo>
                  <a:lnTo>
                    <a:pt x="6272" y="4068"/>
                  </a:lnTo>
                  <a:lnTo>
                    <a:pt x="188" y="14948"/>
                  </a:lnTo>
                  <a:lnTo>
                    <a:pt x="0" y="12036"/>
                  </a:lnTo>
                  <a:lnTo>
                    <a:pt x="6335" y="706"/>
                  </a:lnTo>
                  <a:lnTo>
                    <a:pt x="10673" y="12340"/>
                  </a:lnTo>
                  <a:lnTo>
                    <a:pt x="14194" y="0"/>
                  </a:lnTo>
                  <a:lnTo>
                    <a:pt x="21600" y="18830"/>
                  </a:lnTo>
                  <a:cubicBezTo>
                    <a:pt x="21600" y="18830"/>
                    <a:pt x="21316" y="21600"/>
                    <a:pt x="21316" y="21600"/>
                  </a:cubicBezTo>
                  <a:close/>
                </a:path>
              </a:pathLst>
            </a:custGeom>
            <a:solidFill>
              <a:srgbClr val="14B4EB">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6" name="Shape 30">
              <a:extLst>
                <a:ext uri="{FF2B5EF4-FFF2-40B4-BE49-F238E27FC236}">
                  <a16:creationId xmlns:a16="http://schemas.microsoft.com/office/drawing/2014/main" id="{6B5CBD90-FBB2-4499-ACDD-BD4E7514AF34}"/>
                </a:ext>
              </a:extLst>
            </p:cNvPr>
            <p:cNvSpPr/>
            <p:nvPr/>
          </p:nvSpPr>
          <p:spPr>
            <a:xfrm>
              <a:off x="7683245" y="694406"/>
              <a:ext cx="82432" cy="120709"/>
            </a:xfrm>
            <a:custGeom>
              <a:avLst/>
              <a:gdLst/>
              <a:ahLst/>
              <a:cxnLst>
                <a:cxn ang="0">
                  <a:pos x="wd2" y="hd2"/>
                </a:cxn>
                <a:cxn ang="5400000">
                  <a:pos x="wd2" y="hd2"/>
                </a:cxn>
                <a:cxn ang="10800000">
                  <a:pos x="wd2" y="hd2"/>
                </a:cxn>
                <a:cxn ang="16200000">
                  <a:pos x="wd2" y="hd2"/>
                </a:cxn>
              </a:cxnLst>
              <a:rect l="0" t="0" r="r" b="b"/>
              <a:pathLst>
                <a:path w="20136" h="20578" extrusionOk="0">
                  <a:moveTo>
                    <a:pt x="19565" y="15319"/>
                  </a:moveTo>
                  <a:cubicBezTo>
                    <a:pt x="20868" y="17094"/>
                    <a:pt x="19864" y="19269"/>
                    <a:pt x="17317" y="20181"/>
                  </a:cubicBezTo>
                  <a:lnTo>
                    <a:pt x="17317" y="20181"/>
                  </a:lnTo>
                  <a:cubicBezTo>
                    <a:pt x="14769" y="21089"/>
                    <a:pt x="11652" y="20385"/>
                    <a:pt x="10348" y="18608"/>
                  </a:cubicBezTo>
                  <a:lnTo>
                    <a:pt x="569" y="5259"/>
                  </a:lnTo>
                  <a:cubicBezTo>
                    <a:pt x="-732" y="3481"/>
                    <a:pt x="273" y="1305"/>
                    <a:pt x="2820" y="396"/>
                  </a:cubicBezTo>
                  <a:lnTo>
                    <a:pt x="2820" y="396"/>
                  </a:lnTo>
                  <a:cubicBezTo>
                    <a:pt x="5365" y="-511"/>
                    <a:pt x="8486" y="191"/>
                    <a:pt x="9785" y="1969"/>
                  </a:cubicBezTo>
                  <a:cubicBezTo>
                    <a:pt x="9785" y="1969"/>
                    <a:pt x="19565" y="15319"/>
                    <a:pt x="19565" y="15319"/>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89" name="Shape 31">
              <a:extLst>
                <a:ext uri="{FF2B5EF4-FFF2-40B4-BE49-F238E27FC236}">
                  <a16:creationId xmlns:a16="http://schemas.microsoft.com/office/drawing/2014/main" id="{8845AF27-D6BD-4E6D-8FDA-7D3DF0B06850}"/>
                </a:ext>
              </a:extLst>
            </p:cNvPr>
            <p:cNvSpPr/>
            <p:nvPr/>
          </p:nvSpPr>
          <p:spPr>
            <a:xfrm>
              <a:off x="8106214" y="1592005"/>
              <a:ext cx="131704" cy="168026"/>
            </a:xfrm>
            <a:custGeom>
              <a:avLst/>
              <a:gdLst/>
              <a:ahLst/>
              <a:cxnLst>
                <a:cxn ang="0">
                  <a:pos x="wd2" y="hd2"/>
                </a:cxn>
                <a:cxn ang="5400000">
                  <a:pos x="wd2" y="hd2"/>
                </a:cxn>
                <a:cxn ang="10800000">
                  <a:pos x="wd2" y="hd2"/>
                </a:cxn>
                <a:cxn ang="16200000">
                  <a:pos x="wd2" y="hd2"/>
                </a:cxn>
              </a:cxnLst>
              <a:rect l="0" t="0" r="r" b="b"/>
              <a:pathLst>
                <a:path w="21600" h="21600" extrusionOk="0">
                  <a:moveTo>
                    <a:pt x="0" y="8901"/>
                  </a:moveTo>
                  <a:lnTo>
                    <a:pt x="21600" y="21600"/>
                  </a:lnTo>
                  <a:lnTo>
                    <a:pt x="20857" y="0"/>
                  </a:lnTo>
                  <a:cubicBezTo>
                    <a:pt x="20857" y="0"/>
                    <a:pt x="0" y="8901"/>
                    <a:pt x="0" y="890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0" name="Shape 32">
              <a:extLst>
                <a:ext uri="{FF2B5EF4-FFF2-40B4-BE49-F238E27FC236}">
                  <a16:creationId xmlns:a16="http://schemas.microsoft.com/office/drawing/2014/main" id="{A9790A20-5785-4012-A58A-A52549D8A39C}"/>
                </a:ext>
              </a:extLst>
            </p:cNvPr>
            <p:cNvSpPr/>
            <p:nvPr/>
          </p:nvSpPr>
          <p:spPr>
            <a:xfrm>
              <a:off x="7683245" y="752524"/>
              <a:ext cx="550694" cy="909384"/>
            </a:xfrm>
            <a:custGeom>
              <a:avLst/>
              <a:gdLst/>
              <a:ahLst/>
              <a:cxnLst>
                <a:cxn ang="0">
                  <a:pos x="wd2" y="hd2"/>
                </a:cxn>
                <a:cxn ang="5400000">
                  <a:pos x="wd2" y="hd2"/>
                </a:cxn>
                <a:cxn ang="10800000">
                  <a:pos x="wd2" y="hd2"/>
                </a:cxn>
                <a:cxn ang="16200000">
                  <a:pos x="wd2" y="hd2"/>
                </a:cxn>
              </a:cxnLst>
              <a:rect l="0" t="0" r="r" b="b"/>
              <a:pathLst>
                <a:path w="21292" h="21413" extrusionOk="0">
                  <a:moveTo>
                    <a:pt x="21292" y="19863"/>
                  </a:moveTo>
                  <a:cubicBezTo>
                    <a:pt x="21273" y="19836"/>
                    <a:pt x="21255" y="19809"/>
                    <a:pt x="21232" y="19783"/>
                  </a:cubicBezTo>
                  <a:lnTo>
                    <a:pt x="5229" y="722"/>
                  </a:lnTo>
                  <a:cubicBezTo>
                    <a:pt x="4682" y="71"/>
                    <a:pt x="3373" y="-187"/>
                    <a:pt x="2305" y="146"/>
                  </a:cubicBezTo>
                  <a:lnTo>
                    <a:pt x="1184" y="495"/>
                  </a:lnTo>
                  <a:cubicBezTo>
                    <a:pt x="115" y="828"/>
                    <a:pt x="-308" y="1625"/>
                    <a:pt x="238" y="2276"/>
                  </a:cubicBezTo>
                  <a:lnTo>
                    <a:pt x="16243" y="21336"/>
                  </a:lnTo>
                  <a:cubicBezTo>
                    <a:pt x="16265" y="21363"/>
                    <a:pt x="16290" y="21388"/>
                    <a:pt x="16315" y="21413"/>
                  </a:cubicBezTo>
                  <a:cubicBezTo>
                    <a:pt x="16315" y="21413"/>
                    <a:pt x="21292" y="19863"/>
                    <a:pt x="21292" y="19863"/>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1" name="Shape 33">
              <a:extLst>
                <a:ext uri="{FF2B5EF4-FFF2-40B4-BE49-F238E27FC236}">
                  <a16:creationId xmlns:a16="http://schemas.microsoft.com/office/drawing/2014/main" id="{4694679C-E88B-4EA4-B347-0E0B931DB65C}"/>
                </a:ext>
              </a:extLst>
            </p:cNvPr>
            <p:cNvSpPr/>
            <p:nvPr/>
          </p:nvSpPr>
          <p:spPr>
            <a:xfrm>
              <a:off x="8209535" y="1714698"/>
              <a:ext cx="48648" cy="72225"/>
            </a:xfrm>
            <a:custGeom>
              <a:avLst/>
              <a:gdLst/>
              <a:ahLst/>
              <a:cxnLst>
                <a:cxn ang="0">
                  <a:pos x="wd2" y="hd2"/>
                </a:cxn>
                <a:cxn ang="5400000">
                  <a:pos x="wd2" y="hd2"/>
                </a:cxn>
                <a:cxn ang="10800000">
                  <a:pos x="wd2" y="hd2"/>
                </a:cxn>
                <a:cxn ang="16200000">
                  <a:pos x="wd2" y="hd2"/>
                </a:cxn>
              </a:cxnLst>
              <a:rect l="0" t="0" r="r" b="b"/>
              <a:pathLst>
                <a:path w="19445" h="19624" extrusionOk="0">
                  <a:moveTo>
                    <a:pt x="16285" y="7536"/>
                  </a:moveTo>
                  <a:cubicBezTo>
                    <a:pt x="20244" y="12801"/>
                    <a:pt x="20522" y="18093"/>
                    <a:pt x="16899" y="19353"/>
                  </a:cubicBezTo>
                  <a:cubicBezTo>
                    <a:pt x="13276" y="20613"/>
                    <a:pt x="7129" y="17363"/>
                    <a:pt x="3162" y="12094"/>
                  </a:cubicBezTo>
                  <a:cubicBezTo>
                    <a:pt x="-797" y="6824"/>
                    <a:pt x="-1078" y="1531"/>
                    <a:pt x="2545" y="271"/>
                  </a:cubicBezTo>
                  <a:cubicBezTo>
                    <a:pt x="6166" y="-987"/>
                    <a:pt x="12323" y="2261"/>
                    <a:pt x="16285" y="753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2" name="Shape 34">
              <a:extLst>
                <a:ext uri="{FF2B5EF4-FFF2-40B4-BE49-F238E27FC236}">
                  <a16:creationId xmlns:a16="http://schemas.microsoft.com/office/drawing/2014/main" id="{1D16AA4B-7E53-40E3-A4EA-5648667CA4CC}"/>
                </a:ext>
              </a:extLst>
            </p:cNvPr>
            <p:cNvSpPr/>
            <p:nvPr/>
          </p:nvSpPr>
          <p:spPr>
            <a:xfrm>
              <a:off x="7712304" y="820328"/>
              <a:ext cx="398914" cy="433935"/>
            </a:xfrm>
            <a:custGeom>
              <a:avLst/>
              <a:gdLst/>
              <a:ahLst/>
              <a:cxnLst>
                <a:cxn ang="0">
                  <a:pos x="wd2" y="hd2"/>
                </a:cxn>
                <a:cxn ang="5400000">
                  <a:pos x="wd2" y="hd2"/>
                </a:cxn>
                <a:cxn ang="10800000">
                  <a:pos x="wd2" y="hd2"/>
                </a:cxn>
                <a:cxn ang="16200000">
                  <a:pos x="wd2" y="hd2"/>
                </a:cxn>
              </a:cxnLst>
              <a:rect l="0" t="0" r="r" b="b"/>
              <a:pathLst>
                <a:path w="21600" h="21421" extrusionOk="0">
                  <a:moveTo>
                    <a:pt x="21600" y="21050"/>
                  </a:moveTo>
                  <a:cubicBezTo>
                    <a:pt x="20892" y="21486"/>
                    <a:pt x="20260" y="21460"/>
                    <a:pt x="19854" y="21362"/>
                  </a:cubicBezTo>
                  <a:cubicBezTo>
                    <a:pt x="18769" y="21099"/>
                    <a:pt x="18185" y="20064"/>
                    <a:pt x="18121" y="19947"/>
                  </a:cubicBezTo>
                  <a:cubicBezTo>
                    <a:pt x="18036" y="19774"/>
                    <a:pt x="10766" y="4952"/>
                    <a:pt x="9447" y="2600"/>
                  </a:cubicBezTo>
                  <a:cubicBezTo>
                    <a:pt x="8958" y="1728"/>
                    <a:pt x="8537" y="1525"/>
                    <a:pt x="8329" y="1482"/>
                  </a:cubicBezTo>
                  <a:cubicBezTo>
                    <a:pt x="8068" y="1428"/>
                    <a:pt x="7859" y="1569"/>
                    <a:pt x="7851" y="1575"/>
                  </a:cubicBezTo>
                  <a:lnTo>
                    <a:pt x="7712" y="1657"/>
                  </a:lnTo>
                  <a:lnTo>
                    <a:pt x="733" y="4911"/>
                  </a:lnTo>
                  <a:lnTo>
                    <a:pt x="0" y="3603"/>
                  </a:lnTo>
                  <a:lnTo>
                    <a:pt x="6919" y="378"/>
                  </a:lnTo>
                  <a:cubicBezTo>
                    <a:pt x="7156" y="225"/>
                    <a:pt x="7795" y="-114"/>
                    <a:pt x="8632" y="39"/>
                  </a:cubicBezTo>
                  <a:cubicBezTo>
                    <a:pt x="9511" y="201"/>
                    <a:pt x="10267" y="837"/>
                    <a:pt x="10881" y="1932"/>
                  </a:cubicBezTo>
                  <a:cubicBezTo>
                    <a:pt x="12219" y="4318"/>
                    <a:pt x="19279" y="18713"/>
                    <a:pt x="19579" y="19324"/>
                  </a:cubicBezTo>
                  <a:cubicBezTo>
                    <a:pt x="19665" y="19477"/>
                    <a:pt x="19969" y="19872"/>
                    <a:pt x="20271" y="19943"/>
                  </a:cubicBezTo>
                  <a:cubicBezTo>
                    <a:pt x="20320" y="19955"/>
                    <a:pt x="20451" y="19986"/>
                    <a:pt x="20698" y="19833"/>
                  </a:cubicBezTo>
                  <a:cubicBezTo>
                    <a:pt x="20698" y="19833"/>
                    <a:pt x="21600" y="21050"/>
                    <a:pt x="21600" y="21050"/>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93" name="Shape 35">
              <a:extLst>
                <a:ext uri="{FF2B5EF4-FFF2-40B4-BE49-F238E27FC236}">
                  <a16:creationId xmlns:a16="http://schemas.microsoft.com/office/drawing/2014/main" id="{7A20BF78-85A3-4C6E-8142-9FA6904AA499}"/>
                </a:ext>
              </a:extLst>
            </p:cNvPr>
            <p:cNvSpPr/>
            <p:nvPr/>
          </p:nvSpPr>
          <p:spPr>
            <a:xfrm>
              <a:off x="7696160" y="694406"/>
              <a:ext cx="561059" cy="1090406"/>
            </a:xfrm>
            <a:custGeom>
              <a:avLst/>
              <a:gdLst/>
              <a:ahLst/>
              <a:cxnLst>
                <a:cxn ang="0">
                  <a:pos x="wd2" y="hd2"/>
                </a:cxn>
                <a:cxn ang="5400000">
                  <a:pos x="wd2" y="hd2"/>
                </a:cxn>
                <a:cxn ang="10800000">
                  <a:pos x="wd2" y="hd2"/>
                </a:cxn>
                <a:cxn ang="16200000">
                  <a:pos x="wd2" y="hd2"/>
                </a:cxn>
              </a:cxnLst>
              <a:rect l="0" t="0" r="r" b="b"/>
              <a:pathLst>
                <a:path w="21506" h="21555" extrusionOk="0">
                  <a:moveTo>
                    <a:pt x="1984" y="1225"/>
                  </a:moveTo>
                  <a:lnTo>
                    <a:pt x="994" y="227"/>
                  </a:lnTo>
                  <a:cubicBezTo>
                    <a:pt x="806" y="38"/>
                    <a:pt x="379" y="-45"/>
                    <a:pt x="0" y="25"/>
                  </a:cubicBezTo>
                  <a:lnTo>
                    <a:pt x="21348" y="21555"/>
                  </a:lnTo>
                  <a:cubicBezTo>
                    <a:pt x="21600" y="21425"/>
                    <a:pt x="21549" y="21078"/>
                    <a:pt x="21205" y="20730"/>
                  </a:cubicBezTo>
                  <a:cubicBezTo>
                    <a:pt x="21062" y="20587"/>
                    <a:pt x="20891" y="20464"/>
                    <a:pt x="20713" y="20371"/>
                  </a:cubicBezTo>
                  <a:lnTo>
                    <a:pt x="20582" y="17833"/>
                  </a:lnTo>
                  <a:lnTo>
                    <a:pt x="20636" y="17819"/>
                  </a:lnTo>
                  <a:cubicBezTo>
                    <a:pt x="20617" y="17796"/>
                    <a:pt x="20599" y="17773"/>
                    <a:pt x="20577" y="17751"/>
                  </a:cubicBezTo>
                  <a:lnTo>
                    <a:pt x="4711" y="1749"/>
                  </a:lnTo>
                  <a:cubicBezTo>
                    <a:pt x="4199" y="1232"/>
                    <a:pt x="3009" y="1011"/>
                    <a:pt x="1984" y="1225"/>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4" name="Group 93">
            <a:extLst>
              <a:ext uri="{FF2B5EF4-FFF2-40B4-BE49-F238E27FC236}">
                <a16:creationId xmlns:a16="http://schemas.microsoft.com/office/drawing/2014/main" id="{0AF35C03-5822-4DD9-B2C8-1D28E6D73859}"/>
              </a:ext>
            </a:extLst>
          </p:cNvPr>
          <p:cNvGrpSpPr/>
          <p:nvPr/>
        </p:nvGrpSpPr>
        <p:grpSpPr>
          <a:xfrm>
            <a:off x="15330052" y="1425968"/>
            <a:ext cx="745149" cy="589156"/>
            <a:chOff x="16270214" y="6162283"/>
            <a:chExt cx="3207176" cy="2529724"/>
          </a:xfrm>
        </p:grpSpPr>
        <p:sp>
          <p:nvSpPr>
            <p:cNvPr id="95" name="Freeform 118">
              <a:extLst>
                <a:ext uri="{FF2B5EF4-FFF2-40B4-BE49-F238E27FC236}">
                  <a16:creationId xmlns:a16="http://schemas.microsoft.com/office/drawing/2014/main" id="{671D4AA5-EB8B-4AF1-93DF-5A15A66092A9}"/>
                </a:ext>
              </a:extLst>
            </p:cNvPr>
            <p:cNvSpPr/>
            <p:nvPr/>
          </p:nvSpPr>
          <p:spPr>
            <a:xfrm rot="21084094">
              <a:off x="16373721" y="6623383"/>
              <a:ext cx="3103669" cy="1926885"/>
            </a:xfrm>
            <a:custGeom>
              <a:avLst/>
              <a:gdLst>
                <a:gd name="connsiteX0" fmla="*/ 1963441 w 3695778"/>
                <a:gd name="connsiteY0" fmla="*/ 170825 h 2294491"/>
                <a:gd name="connsiteX1" fmla="*/ 3182888 w 3695778"/>
                <a:gd name="connsiteY1" fmla="*/ 681851 h 2294491"/>
                <a:gd name="connsiteX2" fmla="*/ 3134733 w 3695778"/>
                <a:gd name="connsiteY2" fmla="*/ 691885 h 2294491"/>
                <a:gd name="connsiteX3" fmla="*/ 3184271 w 3695778"/>
                <a:gd name="connsiteY3" fmla="*/ 683298 h 2294491"/>
                <a:gd name="connsiteX4" fmla="*/ 3185519 w 3695778"/>
                <a:gd name="connsiteY4" fmla="*/ 684640 h 2294491"/>
                <a:gd name="connsiteX5" fmla="*/ 3193467 w 3695778"/>
                <a:gd name="connsiteY5" fmla="*/ 683297 h 2294491"/>
                <a:gd name="connsiteX6" fmla="*/ 3192201 w 3695778"/>
                <a:gd name="connsiteY6" fmla="*/ 691823 h 2294491"/>
                <a:gd name="connsiteX7" fmla="*/ 3695778 w 3695778"/>
                <a:gd name="connsiteY7" fmla="*/ 1233236 h 2294491"/>
                <a:gd name="connsiteX8" fmla="*/ 3096367 w 3695778"/>
                <a:gd name="connsiteY8" fmla="*/ 1337138 h 2294491"/>
                <a:gd name="connsiteX9" fmla="*/ 2988267 w 3695778"/>
                <a:gd name="connsiteY9" fmla="*/ 2065046 h 2294491"/>
                <a:gd name="connsiteX10" fmla="*/ 1643163 w 3695778"/>
                <a:gd name="connsiteY10" fmla="*/ 2293188 h 2294491"/>
                <a:gd name="connsiteX11" fmla="*/ 1838927 w 3695778"/>
                <a:gd name="connsiteY11" fmla="*/ 970170 h 2294491"/>
                <a:gd name="connsiteX12" fmla="*/ 1841255 w 3695778"/>
                <a:gd name="connsiteY12" fmla="*/ 954439 h 2294491"/>
                <a:gd name="connsiteX13" fmla="*/ 1840003 w 3695778"/>
                <a:gd name="connsiteY13" fmla="*/ 953758 h 2294491"/>
                <a:gd name="connsiteX14" fmla="*/ 1837390 w 3695778"/>
                <a:gd name="connsiteY14" fmla="*/ 971414 h 2294491"/>
                <a:gd name="connsiteX15" fmla="*/ 1641587 w 3695778"/>
                <a:gd name="connsiteY15" fmla="*/ 2294491 h 2294491"/>
                <a:gd name="connsiteX16" fmla="*/ 431127 w 3695778"/>
                <a:gd name="connsiteY16" fmla="*/ 1686789 h 2294491"/>
                <a:gd name="connsiteX17" fmla="*/ 539874 w 3695778"/>
                <a:gd name="connsiteY17" fmla="*/ 954468 h 2294491"/>
                <a:gd name="connsiteX18" fmla="*/ 0 w 3695778"/>
                <a:gd name="connsiteY18" fmla="*/ 682611 h 2294491"/>
                <a:gd name="connsiteX19" fmla="*/ 635087 w 3695778"/>
                <a:gd name="connsiteY19" fmla="*/ 313280 h 2294491"/>
                <a:gd name="connsiteX20" fmla="*/ 636310 w 3695778"/>
                <a:gd name="connsiteY20" fmla="*/ 305046 h 2294491"/>
                <a:gd name="connsiteX21" fmla="*/ 643255 w 3695778"/>
                <a:gd name="connsiteY21" fmla="*/ 308530 h 2294491"/>
                <a:gd name="connsiteX22" fmla="*/ 647722 w 3695778"/>
                <a:gd name="connsiteY22" fmla="*/ 305933 h 2294491"/>
                <a:gd name="connsiteX23" fmla="*/ 646690 w 3695778"/>
                <a:gd name="connsiteY23" fmla="*/ 305372 h 2294491"/>
                <a:gd name="connsiteX24" fmla="*/ 649111 w 3695778"/>
                <a:gd name="connsiteY24" fmla="*/ 305124 h 2294491"/>
                <a:gd name="connsiteX25" fmla="*/ 649248 w 3695778"/>
                <a:gd name="connsiteY25" fmla="*/ 305045 h 2294491"/>
                <a:gd name="connsiteX26" fmla="*/ 649356 w 3695778"/>
                <a:gd name="connsiteY26" fmla="*/ 305099 h 2294491"/>
                <a:gd name="connsiteX27" fmla="*/ 1962094 w 3695778"/>
                <a:gd name="connsiteY27" fmla="*/ 170826 h 2294491"/>
                <a:gd name="connsiteX28" fmla="*/ 1962359 w 3695778"/>
                <a:gd name="connsiteY28" fmla="*/ 170937 h 2294491"/>
                <a:gd name="connsiteX29" fmla="*/ 2496781 w 3695778"/>
                <a:gd name="connsiteY29" fmla="*/ 154556 h 2294491"/>
                <a:gd name="connsiteX30" fmla="*/ 3659188 w 3695778"/>
                <a:gd name="connsiteY30" fmla="*/ 672217 h 2294491"/>
                <a:gd name="connsiteX31" fmla="*/ 3179912 w 3695778"/>
                <a:gd name="connsiteY31" fmla="*/ 679729 h 2294491"/>
                <a:gd name="connsiteX32" fmla="*/ 1962257 w 3695778"/>
                <a:gd name="connsiteY32" fmla="*/ 169507 h 2294491"/>
                <a:gd name="connsiteX33" fmla="*/ 647560 w 3695778"/>
                <a:gd name="connsiteY33" fmla="*/ 303970 h 2294491"/>
                <a:gd name="connsiteX34" fmla="*/ 191161 w 3695778"/>
                <a:gd name="connsiteY34" fmla="*/ 157488 h 2294491"/>
                <a:gd name="connsiteX35" fmla="*/ 1453887 w 3695778"/>
                <a:gd name="connsiteY35" fmla="*/ 0 h 2294491"/>
                <a:gd name="connsiteX36" fmla="*/ 1941074 w 3695778"/>
                <a:gd name="connsiteY36" fmla="*/ 162155 h 2294491"/>
                <a:gd name="connsiteX37" fmla="*/ 1960801 w 3695778"/>
                <a:gd name="connsiteY37" fmla="*/ 168721 h 2294491"/>
                <a:gd name="connsiteX38" fmla="*/ 1983455 w 3695778"/>
                <a:gd name="connsiteY38" fmla="*/ 168122 h 2294491"/>
                <a:gd name="connsiteX39" fmla="*/ 2496781 w 3695778"/>
                <a:gd name="connsiteY39" fmla="*/ 154556 h 22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95778" h="2294491">
                  <a:moveTo>
                    <a:pt x="1963441" y="170825"/>
                  </a:moveTo>
                  <a:cubicBezTo>
                    <a:pt x="1963441" y="170825"/>
                    <a:pt x="3182888" y="681851"/>
                    <a:pt x="3182888" y="681851"/>
                  </a:cubicBezTo>
                  <a:lnTo>
                    <a:pt x="3134733" y="691885"/>
                  </a:lnTo>
                  <a:lnTo>
                    <a:pt x="3184271" y="683298"/>
                  </a:lnTo>
                  <a:lnTo>
                    <a:pt x="3185519" y="684640"/>
                  </a:lnTo>
                  <a:lnTo>
                    <a:pt x="3193467" y="683297"/>
                  </a:lnTo>
                  <a:lnTo>
                    <a:pt x="3192201" y="691823"/>
                  </a:lnTo>
                  <a:lnTo>
                    <a:pt x="3695778" y="1233236"/>
                  </a:lnTo>
                  <a:lnTo>
                    <a:pt x="3096367" y="1337138"/>
                  </a:lnTo>
                  <a:lnTo>
                    <a:pt x="2988267" y="2065046"/>
                  </a:lnTo>
                  <a:lnTo>
                    <a:pt x="1643163" y="2293188"/>
                  </a:lnTo>
                  <a:cubicBezTo>
                    <a:pt x="1643163" y="2293188"/>
                    <a:pt x="1799774" y="1234773"/>
                    <a:pt x="1838927" y="970170"/>
                  </a:cubicBezTo>
                  <a:lnTo>
                    <a:pt x="1841255" y="954439"/>
                  </a:lnTo>
                  <a:lnTo>
                    <a:pt x="1840003" y="953758"/>
                  </a:lnTo>
                  <a:lnTo>
                    <a:pt x="1837390" y="971414"/>
                  </a:lnTo>
                  <a:cubicBezTo>
                    <a:pt x="1798229" y="1236029"/>
                    <a:pt x="1641587" y="2294491"/>
                    <a:pt x="1641587" y="2294491"/>
                  </a:cubicBezTo>
                  <a:lnTo>
                    <a:pt x="431127" y="1686789"/>
                  </a:lnTo>
                  <a:lnTo>
                    <a:pt x="539874" y="954468"/>
                  </a:lnTo>
                  <a:lnTo>
                    <a:pt x="0" y="682611"/>
                  </a:lnTo>
                  <a:lnTo>
                    <a:pt x="635087" y="313280"/>
                  </a:lnTo>
                  <a:lnTo>
                    <a:pt x="636310" y="305046"/>
                  </a:lnTo>
                  <a:lnTo>
                    <a:pt x="643255" y="308530"/>
                  </a:lnTo>
                  <a:lnTo>
                    <a:pt x="647722" y="305933"/>
                  </a:lnTo>
                  <a:lnTo>
                    <a:pt x="646690" y="305372"/>
                  </a:lnTo>
                  <a:lnTo>
                    <a:pt x="649111" y="305124"/>
                  </a:lnTo>
                  <a:lnTo>
                    <a:pt x="649248" y="305045"/>
                  </a:lnTo>
                  <a:lnTo>
                    <a:pt x="649356" y="305099"/>
                  </a:lnTo>
                  <a:lnTo>
                    <a:pt x="1962094" y="170826"/>
                  </a:lnTo>
                  <a:lnTo>
                    <a:pt x="1962359" y="170937"/>
                  </a:lnTo>
                  <a:close/>
                  <a:moveTo>
                    <a:pt x="2496781" y="154556"/>
                  </a:moveTo>
                  <a:lnTo>
                    <a:pt x="3659188" y="672217"/>
                  </a:lnTo>
                  <a:lnTo>
                    <a:pt x="3179912" y="679729"/>
                  </a:lnTo>
                  <a:lnTo>
                    <a:pt x="1962257" y="169507"/>
                  </a:lnTo>
                  <a:lnTo>
                    <a:pt x="647560" y="303970"/>
                  </a:lnTo>
                  <a:lnTo>
                    <a:pt x="191161" y="157488"/>
                  </a:lnTo>
                  <a:lnTo>
                    <a:pt x="1453887" y="0"/>
                  </a:lnTo>
                  <a:cubicBezTo>
                    <a:pt x="1453887" y="0"/>
                    <a:pt x="1843637" y="129724"/>
                    <a:pt x="1941074" y="162155"/>
                  </a:cubicBezTo>
                  <a:lnTo>
                    <a:pt x="1960801" y="168721"/>
                  </a:lnTo>
                  <a:lnTo>
                    <a:pt x="1983455" y="168122"/>
                  </a:lnTo>
                  <a:cubicBezTo>
                    <a:pt x="2086120" y="165409"/>
                    <a:pt x="2496781" y="154556"/>
                    <a:pt x="2496781" y="154556"/>
                  </a:cubicBezTo>
                  <a:close/>
                </a:path>
              </a:pathLst>
            </a:custGeom>
            <a:solidFill>
              <a:srgbClr val="010101">
                <a:alpha val="15000"/>
              </a:srgbClr>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lang="fr-FR" sz="3000">
                <a:solidFill>
                  <a:srgbClr val="FFFFFF"/>
                </a:solidFill>
                <a:effectLst>
                  <a:outerShdw blurRad="38100" dist="12700" dir="5400000" rotWithShape="0">
                    <a:srgbClr val="000000">
                      <a:alpha val="50000"/>
                    </a:srgbClr>
                  </a:outerShdw>
                </a:effectLst>
                <a:latin typeface="Marianne" panose="020B0604020202020204"/>
              </a:endParaRPr>
            </a:p>
          </p:txBody>
        </p:sp>
        <p:grpSp>
          <p:nvGrpSpPr>
            <p:cNvPr id="96" name="Group 95">
              <a:extLst>
                <a:ext uri="{FF2B5EF4-FFF2-40B4-BE49-F238E27FC236}">
                  <a16:creationId xmlns:a16="http://schemas.microsoft.com/office/drawing/2014/main" id="{D83716ED-9ABE-4E60-80B2-1F862C5F5314}"/>
                </a:ext>
              </a:extLst>
            </p:cNvPr>
            <p:cNvGrpSpPr/>
            <p:nvPr/>
          </p:nvGrpSpPr>
          <p:grpSpPr>
            <a:xfrm>
              <a:off x="16348313" y="6693427"/>
              <a:ext cx="2929343" cy="786849"/>
              <a:chOff x="4612843" y="5316904"/>
              <a:chExt cx="2929343" cy="786849"/>
            </a:xfrm>
          </p:grpSpPr>
          <p:sp>
            <p:nvSpPr>
              <p:cNvPr id="161" name="Shape 6">
                <a:extLst>
                  <a:ext uri="{FF2B5EF4-FFF2-40B4-BE49-F238E27FC236}">
                    <a16:creationId xmlns:a16="http://schemas.microsoft.com/office/drawing/2014/main" id="{10913A53-A6D7-467D-8525-E1AAE8A024C4}"/>
                  </a:ext>
                </a:extLst>
              </p:cNvPr>
              <p:cNvSpPr/>
              <p:nvPr/>
            </p:nvSpPr>
            <p:spPr>
              <a:xfrm rot="21084094">
                <a:off x="5039352" y="5441631"/>
                <a:ext cx="2128705" cy="662122"/>
              </a:xfrm>
              <a:custGeom>
                <a:avLst/>
                <a:gdLst/>
                <a:ahLst/>
                <a:cxnLst>
                  <a:cxn ang="0">
                    <a:pos x="wd2" y="hd2"/>
                  </a:cxn>
                  <a:cxn ang="5400000">
                    <a:pos x="wd2" y="hd2"/>
                  </a:cxn>
                  <a:cxn ang="10800000">
                    <a:pos x="wd2" y="hd2"/>
                  </a:cxn>
                  <a:cxn ang="16200000">
                    <a:pos x="wd2" y="hd2"/>
                  </a:cxn>
                </a:cxnLst>
                <a:rect l="0" t="0" r="r" b="b"/>
                <a:pathLst>
                  <a:path w="21600" h="21600" extrusionOk="0">
                    <a:moveTo>
                      <a:pt x="0" y="3686"/>
                    </a:moveTo>
                    <a:lnTo>
                      <a:pt x="11209" y="0"/>
                    </a:lnTo>
                    <a:lnTo>
                      <a:pt x="21600" y="14000"/>
                    </a:lnTo>
                    <a:lnTo>
                      <a:pt x="10255" y="21600"/>
                    </a:lnTo>
                    <a:cubicBezTo>
                      <a:pt x="10255" y="21600"/>
                      <a:pt x="0" y="3686"/>
                      <a:pt x="0" y="368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2" name="Shape 7">
                <a:extLst>
                  <a:ext uri="{FF2B5EF4-FFF2-40B4-BE49-F238E27FC236}">
                    <a16:creationId xmlns:a16="http://schemas.microsoft.com/office/drawing/2014/main" id="{B61DBBA8-36C0-45D6-BA2B-3815A60E0316}"/>
                  </a:ext>
                </a:extLst>
              </p:cNvPr>
              <p:cNvSpPr/>
              <p:nvPr/>
            </p:nvSpPr>
            <p:spPr>
              <a:xfrm rot="21084094">
                <a:off x="6034496" y="5366731"/>
                <a:ext cx="1129093" cy="662122"/>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lnTo>
                      <a:pt x="1862" y="26"/>
                    </a:lnTo>
                    <a:lnTo>
                      <a:pt x="0" y="21405"/>
                    </a:lnTo>
                    <a:lnTo>
                      <a:pt x="210" y="21600"/>
                    </a:lnTo>
                    <a:lnTo>
                      <a:pt x="21600" y="14000"/>
                    </a:lnTo>
                    <a:cubicBezTo>
                      <a:pt x="21600" y="14000"/>
                      <a:pt x="2009" y="0"/>
                      <a:pt x="2009" y="0"/>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3" name="Shape 8">
                <a:extLst>
                  <a:ext uri="{FF2B5EF4-FFF2-40B4-BE49-F238E27FC236}">
                    <a16:creationId xmlns:a16="http://schemas.microsoft.com/office/drawing/2014/main" id="{902797E7-9EB7-4A09-8DF1-C15787EDB85D}"/>
                  </a:ext>
                </a:extLst>
              </p:cNvPr>
              <p:cNvSpPr/>
              <p:nvPr/>
            </p:nvSpPr>
            <p:spPr>
              <a:xfrm rot="21084094">
                <a:off x="4612843" y="5407168"/>
                <a:ext cx="1487925" cy="255270"/>
              </a:xfrm>
              <a:custGeom>
                <a:avLst/>
                <a:gdLst/>
                <a:ahLst/>
                <a:cxnLst>
                  <a:cxn ang="0">
                    <a:pos x="wd2" y="hd2"/>
                  </a:cxn>
                  <a:cxn ang="5400000">
                    <a:pos x="wd2" y="hd2"/>
                  </a:cxn>
                  <a:cxn ang="10800000">
                    <a:pos x="wd2" y="hd2"/>
                  </a:cxn>
                  <a:cxn ang="16200000">
                    <a:pos x="wd2" y="hd2"/>
                  </a:cxn>
                </a:cxnLst>
                <a:rect l="0" t="0" r="r" b="b"/>
                <a:pathLst>
                  <a:path w="21600" h="21600" extrusionOk="0">
                    <a:moveTo>
                      <a:pt x="15394" y="0"/>
                    </a:moveTo>
                    <a:lnTo>
                      <a:pt x="0" y="11191"/>
                    </a:lnTo>
                    <a:lnTo>
                      <a:pt x="5564" y="21600"/>
                    </a:lnTo>
                    <a:lnTo>
                      <a:pt x="21600" y="12040"/>
                    </a:lnTo>
                    <a:cubicBezTo>
                      <a:pt x="21600" y="12040"/>
                      <a:pt x="15394" y="0"/>
                      <a:pt x="15394"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4" name="Shape 9">
                <a:extLst>
                  <a:ext uri="{FF2B5EF4-FFF2-40B4-BE49-F238E27FC236}">
                    <a16:creationId xmlns:a16="http://schemas.microsoft.com/office/drawing/2014/main" id="{EED8DBAC-4766-4B47-8BB6-AAA81B0B2923}"/>
                  </a:ext>
                </a:extLst>
              </p:cNvPr>
              <p:cNvSpPr/>
              <p:nvPr/>
            </p:nvSpPr>
            <p:spPr>
              <a:xfrm rot="21084094">
                <a:off x="6115571" y="5316904"/>
                <a:ext cx="1426615" cy="441033"/>
              </a:xfrm>
              <a:custGeom>
                <a:avLst/>
                <a:gdLst/>
                <a:ahLst/>
                <a:cxnLst>
                  <a:cxn ang="0">
                    <a:pos x="wd2" y="hd2"/>
                  </a:cxn>
                  <a:cxn ang="5400000">
                    <a:pos x="wd2" y="hd2"/>
                  </a:cxn>
                  <a:cxn ang="10800000">
                    <a:pos x="wd2" y="hd2"/>
                  </a:cxn>
                  <a:cxn ang="16200000">
                    <a:pos x="wd2" y="hd2"/>
                  </a:cxn>
                </a:cxnLst>
                <a:rect l="0" t="0" r="r" b="b"/>
                <a:pathLst>
                  <a:path w="21600" h="21600" extrusionOk="0">
                    <a:moveTo>
                      <a:pt x="6820" y="0"/>
                    </a:moveTo>
                    <a:lnTo>
                      <a:pt x="21600" y="21291"/>
                    </a:lnTo>
                    <a:lnTo>
                      <a:pt x="15506" y="21600"/>
                    </a:lnTo>
                    <a:lnTo>
                      <a:pt x="0" y="583"/>
                    </a:lnTo>
                    <a:cubicBezTo>
                      <a:pt x="0" y="583"/>
                      <a:pt x="6820" y="0"/>
                      <a:pt x="6820" y="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7" name="Group 96">
              <a:extLst>
                <a:ext uri="{FF2B5EF4-FFF2-40B4-BE49-F238E27FC236}">
                  <a16:creationId xmlns:a16="http://schemas.microsoft.com/office/drawing/2014/main" id="{BF870252-B496-4991-8D3E-BAD65D4F7D71}"/>
                </a:ext>
              </a:extLst>
            </p:cNvPr>
            <p:cNvGrpSpPr/>
            <p:nvPr/>
          </p:nvGrpSpPr>
          <p:grpSpPr>
            <a:xfrm rot="973300">
              <a:off x="18126222" y="6384184"/>
              <a:ext cx="752103" cy="1060253"/>
              <a:chOff x="8069236" y="642892"/>
              <a:chExt cx="1998329" cy="2817084"/>
            </a:xfrm>
          </p:grpSpPr>
          <p:sp>
            <p:nvSpPr>
              <p:cNvPr id="148" name="Shape 22">
                <a:extLst>
                  <a:ext uri="{FF2B5EF4-FFF2-40B4-BE49-F238E27FC236}">
                    <a16:creationId xmlns:a16="http://schemas.microsoft.com/office/drawing/2014/main" id="{09045294-969F-4586-9B71-6B14E9BF2F45}"/>
                  </a:ext>
                </a:extLst>
              </p:cNvPr>
              <p:cNvSpPr/>
              <p:nvPr/>
            </p:nvSpPr>
            <p:spPr>
              <a:xfrm>
                <a:off x="8069236" y="642892"/>
                <a:ext cx="1998329" cy="2817084"/>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9" name="Shape 23">
                <a:extLst>
                  <a:ext uri="{FF2B5EF4-FFF2-40B4-BE49-F238E27FC236}">
                    <a16:creationId xmlns:a16="http://schemas.microsoft.com/office/drawing/2014/main" id="{E3FA7A06-1F9F-49CB-9611-7575FEFA4BD9}"/>
                  </a:ext>
                </a:extLst>
              </p:cNvPr>
              <p:cNvSpPr/>
              <p:nvPr/>
            </p:nvSpPr>
            <p:spPr>
              <a:xfrm>
                <a:off x="8193958" y="937653"/>
                <a:ext cx="1754183" cy="2264610"/>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0" name="Shape 24">
                <a:extLst>
                  <a:ext uri="{FF2B5EF4-FFF2-40B4-BE49-F238E27FC236}">
                    <a16:creationId xmlns:a16="http://schemas.microsoft.com/office/drawing/2014/main" id="{9B863880-D885-4B79-A1D5-DC21D64E366D}"/>
                  </a:ext>
                </a:extLst>
              </p:cNvPr>
              <p:cNvSpPr/>
              <p:nvPr/>
            </p:nvSpPr>
            <p:spPr>
              <a:xfrm>
                <a:off x="8851659" y="744842"/>
                <a:ext cx="476056" cy="42724"/>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1" name="Shape 25">
                <a:extLst>
                  <a:ext uri="{FF2B5EF4-FFF2-40B4-BE49-F238E27FC236}">
                    <a16:creationId xmlns:a16="http://schemas.microsoft.com/office/drawing/2014/main" id="{28E67953-3D85-4DA7-9261-8B03219F350E}"/>
                  </a:ext>
                </a:extLst>
              </p:cNvPr>
              <p:cNvSpPr/>
              <p:nvPr/>
            </p:nvSpPr>
            <p:spPr>
              <a:xfrm>
                <a:off x="8999080" y="3250980"/>
                <a:ext cx="144391" cy="14444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2" name="Shape 26">
                <a:extLst>
                  <a:ext uri="{FF2B5EF4-FFF2-40B4-BE49-F238E27FC236}">
                    <a16:creationId xmlns:a16="http://schemas.microsoft.com/office/drawing/2014/main" id="{C0DB8206-0ECC-44FA-B91E-63CDF1FE6048}"/>
                  </a:ext>
                </a:extLst>
              </p:cNvPr>
              <p:cNvSpPr/>
              <p:nvPr/>
            </p:nvSpPr>
            <p:spPr>
              <a:xfrm>
                <a:off x="8386721" y="1969563"/>
                <a:ext cx="314328" cy="9582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3" name="Shape 27">
                <a:extLst>
                  <a:ext uri="{FF2B5EF4-FFF2-40B4-BE49-F238E27FC236}">
                    <a16:creationId xmlns:a16="http://schemas.microsoft.com/office/drawing/2014/main" id="{DB0AD1AE-D1FF-44C1-A94A-3EB9AE49D9DA}"/>
                  </a:ext>
                </a:extLst>
              </p:cNvPr>
              <p:cNvSpPr/>
              <p:nvPr/>
            </p:nvSpPr>
            <p:spPr>
              <a:xfrm>
                <a:off x="8749600" y="2196364"/>
                <a:ext cx="314250" cy="7369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96C83C"/>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4" name="Shape 28">
                <a:extLst>
                  <a:ext uri="{FF2B5EF4-FFF2-40B4-BE49-F238E27FC236}">
                    <a16:creationId xmlns:a16="http://schemas.microsoft.com/office/drawing/2014/main" id="{1AC64509-2BE4-4B3F-B4EF-EA77B18151B6}"/>
                  </a:ext>
                </a:extLst>
              </p:cNvPr>
              <p:cNvSpPr/>
              <p:nvPr/>
            </p:nvSpPr>
            <p:spPr>
              <a:xfrm>
                <a:off x="9112479" y="2445840"/>
                <a:ext cx="314328" cy="48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5" name="Shape 29">
                <a:extLst>
                  <a:ext uri="{FF2B5EF4-FFF2-40B4-BE49-F238E27FC236}">
                    <a16:creationId xmlns:a16="http://schemas.microsoft.com/office/drawing/2014/main" id="{97DBD308-8FA9-418E-8680-0D5ADF1AF4E4}"/>
                  </a:ext>
                </a:extLst>
              </p:cNvPr>
              <p:cNvSpPr/>
              <p:nvPr/>
            </p:nvSpPr>
            <p:spPr>
              <a:xfrm>
                <a:off x="9475361" y="2207703"/>
                <a:ext cx="314328" cy="715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6" name="Shape 30">
                <a:extLst>
                  <a:ext uri="{FF2B5EF4-FFF2-40B4-BE49-F238E27FC236}">
                    <a16:creationId xmlns:a16="http://schemas.microsoft.com/office/drawing/2014/main" id="{80BD5430-6CE4-4A72-A2A1-CC7B26E43B47}"/>
                  </a:ext>
                </a:extLst>
              </p:cNvPr>
              <p:cNvSpPr/>
              <p:nvPr/>
            </p:nvSpPr>
            <p:spPr>
              <a:xfrm>
                <a:off x="8386721"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7" name="Shape 31">
                <a:extLst>
                  <a:ext uri="{FF2B5EF4-FFF2-40B4-BE49-F238E27FC236}">
                    <a16:creationId xmlns:a16="http://schemas.microsoft.com/office/drawing/2014/main" id="{6F886D10-C8FD-4C70-BE6A-270064CE79F3}"/>
                  </a:ext>
                </a:extLst>
              </p:cNvPr>
              <p:cNvSpPr/>
              <p:nvPr/>
            </p:nvSpPr>
            <p:spPr>
              <a:xfrm>
                <a:off x="8386721"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8" name="Shape 32">
                <a:extLst>
                  <a:ext uri="{FF2B5EF4-FFF2-40B4-BE49-F238E27FC236}">
                    <a16:creationId xmlns:a16="http://schemas.microsoft.com/office/drawing/2014/main" id="{83E5CED3-7A9E-4A6A-B1E2-C38832742A60}"/>
                  </a:ext>
                </a:extLst>
              </p:cNvPr>
              <p:cNvSpPr/>
              <p:nvPr/>
            </p:nvSpPr>
            <p:spPr>
              <a:xfrm>
                <a:off x="9157842" y="1096381"/>
                <a:ext cx="619458" cy="1576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3CBEB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9" name="Shape 33">
                <a:extLst>
                  <a:ext uri="{FF2B5EF4-FFF2-40B4-BE49-F238E27FC236}">
                    <a16:creationId xmlns:a16="http://schemas.microsoft.com/office/drawing/2014/main" id="{7AB7C364-7F53-43D8-B8FA-67D8F94ABAF3}"/>
                  </a:ext>
                </a:extLst>
              </p:cNvPr>
              <p:cNvSpPr/>
              <p:nvPr/>
            </p:nvSpPr>
            <p:spPr>
              <a:xfrm>
                <a:off x="9157842" y="1289162"/>
                <a:ext cx="619461" cy="349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rgbClr val="7D8287">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8" name="Group 97">
              <a:extLst>
                <a:ext uri="{FF2B5EF4-FFF2-40B4-BE49-F238E27FC236}">
                  <a16:creationId xmlns:a16="http://schemas.microsoft.com/office/drawing/2014/main" id="{12D200B7-7148-4709-B032-9F56F782C259}"/>
                </a:ext>
              </a:extLst>
            </p:cNvPr>
            <p:cNvGrpSpPr/>
            <p:nvPr/>
          </p:nvGrpSpPr>
          <p:grpSpPr>
            <a:xfrm rot="733196">
              <a:off x="17436324" y="6162283"/>
              <a:ext cx="841256" cy="952478"/>
              <a:chOff x="2197689" y="5658698"/>
              <a:chExt cx="654706" cy="741278"/>
            </a:xfrm>
          </p:grpSpPr>
          <p:sp>
            <p:nvSpPr>
              <p:cNvPr id="142" name="Shape 15">
                <a:extLst>
                  <a:ext uri="{FF2B5EF4-FFF2-40B4-BE49-F238E27FC236}">
                    <a16:creationId xmlns:a16="http://schemas.microsoft.com/office/drawing/2014/main" id="{E87682A3-7E8D-48B6-8AF2-EEB853F045DB}"/>
                  </a:ext>
                </a:extLst>
              </p:cNvPr>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3" name="Shape 29">
                <a:extLst>
                  <a:ext uri="{FF2B5EF4-FFF2-40B4-BE49-F238E27FC236}">
                    <a16:creationId xmlns:a16="http://schemas.microsoft.com/office/drawing/2014/main" id="{DDE3FA4F-A66A-4E1C-89C9-CA3C9A54FCA4}"/>
                  </a:ext>
                </a:extLst>
              </p:cNvPr>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4" name="Shape 31">
                <a:extLst>
                  <a:ext uri="{FF2B5EF4-FFF2-40B4-BE49-F238E27FC236}">
                    <a16:creationId xmlns:a16="http://schemas.microsoft.com/office/drawing/2014/main" id="{A306B45E-FF2A-41A4-BC15-61BF6C4113C6}"/>
                  </a:ext>
                </a:extLst>
              </p:cNvPr>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5" name="Freeform 58">
                <a:extLst>
                  <a:ext uri="{FF2B5EF4-FFF2-40B4-BE49-F238E27FC236}">
                    <a16:creationId xmlns:a16="http://schemas.microsoft.com/office/drawing/2014/main" id="{1B733343-13E8-476C-BB91-9B4F4D3736F7}"/>
                  </a:ext>
                </a:extLst>
              </p:cNvPr>
              <p:cNvSpPr/>
              <p:nvPr/>
            </p:nvSpPr>
            <p:spPr>
              <a:xfrm>
                <a:off x="2232987" y="5696358"/>
                <a:ext cx="531536" cy="671942"/>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rgbClr val="6491C8">
                  <a:lumMod val="20000"/>
                  <a:lumOff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6" name="Shape 46">
                <a:extLst>
                  <a:ext uri="{FF2B5EF4-FFF2-40B4-BE49-F238E27FC236}">
                    <a16:creationId xmlns:a16="http://schemas.microsoft.com/office/drawing/2014/main" id="{0F6D7F33-F3B5-4476-9174-2837B9B7EA66}"/>
                  </a:ext>
                </a:extLst>
              </p:cNvPr>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7" name="Freeform 60">
                <a:extLst>
                  <a:ext uri="{FF2B5EF4-FFF2-40B4-BE49-F238E27FC236}">
                    <a16:creationId xmlns:a16="http://schemas.microsoft.com/office/drawing/2014/main" id="{C8ABB1CE-4724-4F02-9576-69A24A0215F8}"/>
                  </a:ext>
                </a:extLst>
              </p:cNvPr>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99" name="Group 98">
              <a:extLst>
                <a:ext uri="{FF2B5EF4-FFF2-40B4-BE49-F238E27FC236}">
                  <a16:creationId xmlns:a16="http://schemas.microsoft.com/office/drawing/2014/main" id="{A219F993-0E64-4CA0-A3A3-96F06998E4A2}"/>
                </a:ext>
              </a:extLst>
            </p:cNvPr>
            <p:cNvGrpSpPr/>
            <p:nvPr/>
          </p:nvGrpSpPr>
          <p:grpSpPr>
            <a:xfrm>
              <a:off x="16696952" y="6516212"/>
              <a:ext cx="1008113" cy="823389"/>
              <a:chOff x="1429850" y="3766265"/>
              <a:chExt cx="968316" cy="790885"/>
            </a:xfrm>
          </p:grpSpPr>
          <p:sp>
            <p:nvSpPr>
              <p:cNvPr id="138" name="Shape 14">
                <a:extLst>
                  <a:ext uri="{FF2B5EF4-FFF2-40B4-BE49-F238E27FC236}">
                    <a16:creationId xmlns:a16="http://schemas.microsoft.com/office/drawing/2014/main" id="{DB9945E6-E350-4BFD-94EF-9140E888E866}"/>
                  </a:ext>
                </a:extLst>
              </p:cNvPr>
              <p:cNvSpPr/>
              <p:nvPr/>
            </p:nvSpPr>
            <p:spPr>
              <a:xfrm>
                <a:off x="1429850" y="3766265"/>
                <a:ext cx="948729" cy="734278"/>
              </a:xfrm>
              <a:custGeom>
                <a:avLst/>
                <a:gdLst/>
                <a:ahLst/>
                <a:cxnLst>
                  <a:cxn ang="0">
                    <a:pos x="wd2" y="hd2"/>
                  </a:cxn>
                  <a:cxn ang="5400000">
                    <a:pos x="wd2" y="hd2"/>
                  </a:cxn>
                  <a:cxn ang="10800000">
                    <a:pos x="wd2" y="hd2"/>
                  </a:cxn>
                  <a:cxn ang="16200000">
                    <a:pos x="wd2" y="hd2"/>
                  </a:cxn>
                </a:cxnLst>
                <a:rect l="0" t="0" r="r" b="b"/>
                <a:pathLst>
                  <a:path w="21442" h="21397" extrusionOk="0">
                    <a:moveTo>
                      <a:pt x="0" y="5529"/>
                    </a:moveTo>
                    <a:lnTo>
                      <a:pt x="3881" y="20249"/>
                    </a:lnTo>
                    <a:cubicBezTo>
                      <a:pt x="4103" y="21123"/>
                      <a:pt x="4833" y="21600"/>
                      <a:pt x="5511" y="21314"/>
                    </a:cubicBezTo>
                    <a:lnTo>
                      <a:pt x="20552" y="14964"/>
                    </a:lnTo>
                    <a:cubicBezTo>
                      <a:pt x="21230" y="14678"/>
                      <a:pt x="21600" y="13737"/>
                      <a:pt x="21378" y="12863"/>
                    </a:cubicBezTo>
                    <a:lnTo>
                      <a:pt x="18111" y="0"/>
                    </a:lnTo>
                    <a:lnTo>
                      <a:pt x="8588" y="4020"/>
                    </a:lnTo>
                    <a:lnTo>
                      <a:pt x="6579" y="2874"/>
                    </a:lnTo>
                    <a:cubicBezTo>
                      <a:pt x="6579" y="2874"/>
                      <a:pt x="0" y="5529"/>
                      <a:pt x="0" y="5529"/>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9" name="Shape 15">
                <a:extLst>
                  <a:ext uri="{FF2B5EF4-FFF2-40B4-BE49-F238E27FC236}">
                    <a16:creationId xmlns:a16="http://schemas.microsoft.com/office/drawing/2014/main" id="{101D69E7-1CCF-4921-9C69-A357C70EAE84}"/>
                  </a:ext>
                </a:extLst>
              </p:cNvPr>
              <p:cNvSpPr/>
              <p:nvPr/>
            </p:nvSpPr>
            <p:spPr>
              <a:xfrm>
                <a:off x="1508615" y="3953332"/>
                <a:ext cx="97738" cy="68290"/>
              </a:xfrm>
              <a:custGeom>
                <a:avLst/>
                <a:gdLst/>
                <a:ahLst/>
                <a:cxnLst>
                  <a:cxn ang="0">
                    <a:pos x="wd2" y="hd2"/>
                  </a:cxn>
                  <a:cxn ang="5400000">
                    <a:pos x="wd2" y="hd2"/>
                  </a:cxn>
                  <a:cxn ang="10800000">
                    <a:pos x="wd2" y="hd2"/>
                  </a:cxn>
                  <a:cxn ang="16200000">
                    <a:pos x="wd2" y="hd2"/>
                  </a:cxn>
                </a:cxnLst>
                <a:rect l="0" t="0" r="r" b="b"/>
                <a:pathLst>
                  <a:path w="21600" h="21600" extrusionOk="0">
                    <a:moveTo>
                      <a:pt x="18658" y="0"/>
                    </a:moveTo>
                    <a:lnTo>
                      <a:pt x="0" y="8744"/>
                    </a:lnTo>
                    <a:lnTo>
                      <a:pt x="2942" y="21600"/>
                    </a:lnTo>
                    <a:lnTo>
                      <a:pt x="21600" y="12857"/>
                    </a:lnTo>
                    <a:cubicBezTo>
                      <a:pt x="21600" y="12857"/>
                      <a:pt x="18658" y="0"/>
                      <a:pt x="18658"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0" name="Shape 16">
                <a:extLst>
                  <a:ext uri="{FF2B5EF4-FFF2-40B4-BE49-F238E27FC236}">
                    <a16:creationId xmlns:a16="http://schemas.microsoft.com/office/drawing/2014/main" id="{65DB29B8-6AC4-461C-8FCA-2A34314585DB}"/>
                  </a:ext>
                </a:extLst>
              </p:cNvPr>
              <p:cNvSpPr/>
              <p:nvPr/>
            </p:nvSpPr>
            <p:spPr>
              <a:xfrm>
                <a:off x="1486462" y="3793340"/>
                <a:ext cx="744717" cy="276189"/>
              </a:xfrm>
              <a:custGeom>
                <a:avLst/>
                <a:gdLst/>
                <a:ahLst/>
                <a:cxnLst>
                  <a:cxn ang="0">
                    <a:pos x="wd2" y="hd2"/>
                  </a:cxn>
                  <a:cxn ang="5400000">
                    <a:pos x="wd2" y="hd2"/>
                  </a:cxn>
                  <a:cxn ang="10800000">
                    <a:pos x="wd2" y="hd2"/>
                  </a:cxn>
                  <a:cxn ang="16200000">
                    <a:pos x="wd2" y="hd2"/>
                  </a:cxn>
                </a:cxnLst>
                <a:rect l="0" t="0" r="r" b="b"/>
                <a:pathLst>
                  <a:path w="21600" h="21600" extrusionOk="0">
                    <a:moveTo>
                      <a:pt x="21287" y="0"/>
                    </a:moveTo>
                    <a:lnTo>
                      <a:pt x="0" y="18793"/>
                    </a:lnTo>
                    <a:lnTo>
                      <a:pt x="313" y="21600"/>
                    </a:lnTo>
                    <a:lnTo>
                      <a:pt x="21600" y="2807"/>
                    </a:lnTo>
                    <a:cubicBezTo>
                      <a:pt x="21600" y="2807"/>
                      <a:pt x="21287" y="0"/>
                      <a:pt x="21287"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1" name="Shape 17">
                <a:extLst>
                  <a:ext uri="{FF2B5EF4-FFF2-40B4-BE49-F238E27FC236}">
                    <a16:creationId xmlns:a16="http://schemas.microsoft.com/office/drawing/2014/main" id="{78EE697E-6B19-4B43-94F2-5029FB2F1312}"/>
                  </a:ext>
                </a:extLst>
              </p:cNvPr>
              <p:cNvSpPr/>
              <p:nvPr/>
            </p:nvSpPr>
            <p:spPr>
              <a:xfrm>
                <a:off x="1476616" y="3822875"/>
                <a:ext cx="921550" cy="734275"/>
              </a:xfrm>
              <a:custGeom>
                <a:avLst/>
                <a:gdLst/>
                <a:ahLst/>
                <a:cxnLst>
                  <a:cxn ang="0">
                    <a:pos x="wd2" y="hd2"/>
                  </a:cxn>
                  <a:cxn ang="5400000">
                    <a:pos x="wd2" y="hd2"/>
                  </a:cxn>
                  <a:cxn ang="10800000">
                    <a:pos x="wd2" y="hd2"/>
                  </a:cxn>
                  <a:cxn ang="16200000">
                    <a:pos x="wd2" y="hd2"/>
                  </a:cxn>
                </a:cxnLst>
                <a:rect l="0" t="0" r="r" b="b"/>
                <a:pathLst>
                  <a:path w="21438" h="21397" extrusionOk="0">
                    <a:moveTo>
                      <a:pt x="0" y="7386"/>
                    </a:moveTo>
                    <a:lnTo>
                      <a:pt x="3362" y="20249"/>
                    </a:lnTo>
                    <a:cubicBezTo>
                      <a:pt x="3591" y="21123"/>
                      <a:pt x="4342" y="21600"/>
                      <a:pt x="5040" y="21314"/>
                    </a:cubicBezTo>
                    <a:lnTo>
                      <a:pt x="20522" y="14964"/>
                    </a:lnTo>
                    <a:cubicBezTo>
                      <a:pt x="21220" y="14678"/>
                      <a:pt x="21600" y="13737"/>
                      <a:pt x="21371" y="12863"/>
                    </a:cubicBezTo>
                    <a:lnTo>
                      <a:pt x="18009" y="0"/>
                    </a:lnTo>
                    <a:cubicBezTo>
                      <a:pt x="18009" y="0"/>
                      <a:pt x="0" y="7386"/>
                      <a:pt x="0" y="7386"/>
                    </a:cubicBezTo>
                    <a:close/>
                  </a:path>
                </a:pathLst>
              </a:custGeom>
              <a:solidFill>
                <a:srgbClr val="6491C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00" name="Group 99">
              <a:extLst>
                <a:ext uri="{FF2B5EF4-FFF2-40B4-BE49-F238E27FC236}">
                  <a16:creationId xmlns:a16="http://schemas.microsoft.com/office/drawing/2014/main" id="{AD9206E5-3B8E-4629-A865-C7BD17331F83}"/>
                </a:ext>
              </a:extLst>
            </p:cNvPr>
            <p:cNvGrpSpPr/>
            <p:nvPr/>
          </p:nvGrpSpPr>
          <p:grpSpPr>
            <a:xfrm>
              <a:off x="17129000" y="6660232"/>
              <a:ext cx="778879" cy="1036742"/>
              <a:chOff x="11021529" y="1378127"/>
              <a:chExt cx="1390506" cy="1850862"/>
            </a:xfrm>
          </p:grpSpPr>
          <p:grpSp>
            <p:nvGrpSpPr>
              <p:cNvPr id="127" name="Group 126">
                <a:extLst>
                  <a:ext uri="{FF2B5EF4-FFF2-40B4-BE49-F238E27FC236}">
                    <a16:creationId xmlns:a16="http://schemas.microsoft.com/office/drawing/2014/main" id="{F5EE8EAC-F33D-473A-9980-0C4EACB80D60}"/>
                  </a:ext>
                </a:extLst>
              </p:cNvPr>
              <p:cNvGrpSpPr/>
              <p:nvPr/>
            </p:nvGrpSpPr>
            <p:grpSpPr>
              <a:xfrm rot="20882609">
                <a:off x="11021529" y="1378127"/>
                <a:ext cx="1390506" cy="1389302"/>
                <a:chOff x="1604726" y="1704855"/>
                <a:chExt cx="1860852" cy="1859240"/>
              </a:xfrm>
            </p:grpSpPr>
            <p:sp>
              <p:nvSpPr>
                <p:cNvPr id="132" name="Shape 6">
                  <a:extLst>
                    <a:ext uri="{FF2B5EF4-FFF2-40B4-BE49-F238E27FC236}">
                      <a16:creationId xmlns:a16="http://schemas.microsoft.com/office/drawing/2014/main" id="{D821C50E-3F30-4391-8961-015510117B4A}"/>
                    </a:ext>
                  </a:extLst>
                </p:cNvPr>
                <p:cNvSpPr/>
                <p:nvPr/>
              </p:nvSpPr>
              <p:spPr>
                <a:xfrm>
                  <a:off x="1604726" y="1704855"/>
                  <a:ext cx="1860852" cy="1859240"/>
                </a:xfrm>
                <a:custGeom>
                  <a:avLst/>
                  <a:gdLst/>
                  <a:ahLst/>
                  <a:cxnLst>
                    <a:cxn ang="0">
                      <a:pos x="wd2" y="hd2"/>
                    </a:cxn>
                    <a:cxn ang="5400000">
                      <a:pos x="wd2" y="hd2"/>
                    </a:cxn>
                    <a:cxn ang="10800000">
                      <a:pos x="wd2" y="hd2"/>
                    </a:cxn>
                    <a:cxn ang="16200000">
                      <a:pos x="wd2" y="hd2"/>
                    </a:cxn>
                  </a:cxnLst>
                  <a:rect l="0" t="0" r="r" b="b"/>
                  <a:pathLst>
                    <a:path w="21600" h="21600" extrusionOk="0">
                      <a:moveTo>
                        <a:pt x="17554" y="13501"/>
                      </a:moveTo>
                      <a:cubicBezTo>
                        <a:pt x="17291" y="13501"/>
                        <a:pt x="17035" y="13527"/>
                        <a:pt x="16787" y="13575"/>
                      </a:cubicBezTo>
                      <a:cubicBezTo>
                        <a:pt x="16737" y="13511"/>
                        <a:pt x="16683" y="13450"/>
                        <a:pt x="16625" y="13391"/>
                      </a:cubicBezTo>
                      <a:lnTo>
                        <a:pt x="16302" y="13068"/>
                      </a:lnTo>
                      <a:cubicBezTo>
                        <a:pt x="16253" y="13007"/>
                        <a:pt x="16200" y="12948"/>
                        <a:pt x="16144" y="12891"/>
                      </a:cubicBezTo>
                      <a:lnTo>
                        <a:pt x="8220" y="4961"/>
                      </a:lnTo>
                      <a:cubicBezTo>
                        <a:pt x="8157" y="4898"/>
                        <a:pt x="8092" y="4841"/>
                        <a:pt x="8024" y="4789"/>
                      </a:cubicBezTo>
                      <a:cubicBezTo>
                        <a:pt x="8068" y="4548"/>
                        <a:pt x="8092" y="4302"/>
                        <a:pt x="8092" y="4050"/>
                      </a:cubicBezTo>
                      <a:cubicBezTo>
                        <a:pt x="8092" y="1813"/>
                        <a:pt x="6281" y="0"/>
                        <a:pt x="4046" y="0"/>
                      </a:cubicBezTo>
                      <a:cubicBezTo>
                        <a:pt x="3562" y="0"/>
                        <a:pt x="3098" y="86"/>
                        <a:pt x="2667" y="242"/>
                      </a:cubicBezTo>
                      <a:lnTo>
                        <a:pt x="5050" y="2627"/>
                      </a:lnTo>
                      <a:cubicBezTo>
                        <a:pt x="5380" y="2957"/>
                        <a:pt x="5380" y="3492"/>
                        <a:pt x="5050" y="3821"/>
                      </a:cubicBezTo>
                      <a:lnTo>
                        <a:pt x="3818" y="5055"/>
                      </a:lnTo>
                      <a:cubicBezTo>
                        <a:pt x="3489" y="5385"/>
                        <a:pt x="2954" y="5385"/>
                        <a:pt x="2625" y="5055"/>
                      </a:cubicBezTo>
                      <a:lnTo>
                        <a:pt x="241" y="2669"/>
                      </a:lnTo>
                      <a:cubicBezTo>
                        <a:pt x="86" y="3100"/>
                        <a:pt x="0" y="3565"/>
                        <a:pt x="0" y="4050"/>
                      </a:cubicBezTo>
                      <a:cubicBezTo>
                        <a:pt x="0" y="6286"/>
                        <a:pt x="1812" y="8099"/>
                        <a:pt x="4046" y="8099"/>
                      </a:cubicBezTo>
                      <a:cubicBezTo>
                        <a:pt x="4309" y="8099"/>
                        <a:pt x="4565" y="8073"/>
                        <a:pt x="4813" y="8025"/>
                      </a:cubicBezTo>
                      <a:cubicBezTo>
                        <a:pt x="4863" y="8089"/>
                        <a:pt x="4917" y="8150"/>
                        <a:pt x="4975" y="8209"/>
                      </a:cubicBezTo>
                      <a:lnTo>
                        <a:pt x="5298" y="8532"/>
                      </a:lnTo>
                      <a:cubicBezTo>
                        <a:pt x="5347" y="8593"/>
                        <a:pt x="5400" y="8652"/>
                        <a:pt x="5456" y="8709"/>
                      </a:cubicBezTo>
                      <a:lnTo>
                        <a:pt x="13380" y="16639"/>
                      </a:lnTo>
                      <a:cubicBezTo>
                        <a:pt x="13443" y="16702"/>
                        <a:pt x="13508" y="16759"/>
                        <a:pt x="13576" y="16811"/>
                      </a:cubicBezTo>
                      <a:cubicBezTo>
                        <a:pt x="13532" y="17052"/>
                        <a:pt x="13508" y="17298"/>
                        <a:pt x="13508" y="17550"/>
                      </a:cubicBezTo>
                      <a:cubicBezTo>
                        <a:pt x="13508" y="19787"/>
                        <a:pt x="15319" y="21600"/>
                        <a:pt x="17554" y="21600"/>
                      </a:cubicBezTo>
                      <a:cubicBezTo>
                        <a:pt x="18038" y="21600"/>
                        <a:pt x="18502" y="21514"/>
                        <a:pt x="18933" y="21358"/>
                      </a:cubicBezTo>
                      <a:lnTo>
                        <a:pt x="16549" y="18973"/>
                      </a:lnTo>
                      <a:cubicBezTo>
                        <a:pt x="16220" y="18643"/>
                        <a:pt x="16220" y="18108"/>
                        <a:pt x="16549" y="17779"/>
                      </a:cubicBezTo>
                      <a:lnTo>
                        <a:pt x="17782" y="16545"/>
                      </a:lnTo>
                      <a:cubicBezTo>
                        <a:pt x="18111" y="16215"/>
                        <a:pt x="18646" y="16215"/>
                        <a:pt x="18975" y="16545"/>
                      </a:cubicBezTo>
                      <a:lnTo>
                        <a:pt x="21359" y="18931"/>
                      </a:lnTo>
                      <a:cubicBezTo>
                        <a:pt x="21514" y="18500"/>
                        <a:pt x="21600" y="18035"/>
                        <a:pt x="21600" y="17550"/>
                      </a:cubicBezTo>
                      <a:cubicBezTo>
                        <a:pt x="21600" y="15314"/>
                        <a:pt x="19788" y="13501"/>
                        <a:pt x="17554" y="13501"/>
                      </a:cubicBezTo>
                      <a:close/>
                    </a:path>
                  </a:pathLst>
                </a:custGeom>
                <a:solidFill>
                  <a:srgbClr val="FFAF28">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3" name="Shape 7">
                  <a:extLst>
                    <a:ext uri="{FF2B5EF4-FFF2-40B4-BE49-F238E27FC236}">
                      <a16:creationId xmlns:a16="http://schemas.microsoft.com/office/drawing/2014/main" id="{746BAD92-2604-4E56-A2EB-FD4757F3ED56}"/>
                    </a:ext>
                  </a:extLst>
                </p:cNvPr>
                <p:cNvSpPr/>
                <p:nvPr/>
              </p:nvSpPr>
              <p:spPr>
                <a:xfrm>
                  <a:off x="1828262" y="1704907"/>
                  <a:ext cx="1631083" cy="1629494"/>
                </a:xfrm>
                <a:custGeom>
                  <a:avLst/>
                  <a:gdLst/>
                  <a:ahLst/>
                  <a:cxnLst>
                    <a:cxn ang="0">
                      <a:pos x="wd2" y="hd2"/>
                    </a:cxn>
                    <a:cxn ang="5400000">
                      <a:pos x="wd2" y="hd2"/>
                    </a:cxn>
                    <a:cxn ang="10800000">
                      <a:pos x="wd2" y="hd2"/>
                    </a:cxn>
                    <a:cxn ang="16200000">
                      <a:pos x="wd2" y="hd2"/>
                    </a:cxn>
                  </a:cxnLst>
                  <a:rect l="0" t="0" r="r" b="b"/>
                  <a:pathLst>
                    <a:path w="21600" h="21600" extrusionOk="0">
                      <a:moveTo>
                        <a:pt x="18605" y="18878"/>
                      </a:moveTo>
                      <a:lnTo>
                        <a:pt x="21325" y="21600"/>
                      </a:lnTo>
                      <a:cubicBezTo>
                        <a:pt x="21502" y="21108"/>
                        <a:pt x="21600" y="20578"/>
                        <a:pt x="21600" y="20025"/>
                      </a:cubicBezTo>
                      <a:cubicBezTo>
                        <a:pt x="21600" y="17473"/>
                        <a:pt x="19533" y="15404"/>
                        <a:pt x="16984" y="15404"/>
                      </a:cubicBezTo>
                      <a:cubicBezTo>
                        <a:pt x="16684" y="15404"/>
                        <a:pt x="16392" y="15434"/>
                        <a:pt x="16109" y="15488"/>
                      </a:cubicBezTo>
                      <a:cubicBezTo>
                        <a:pt x="16051" y="15416"/>
                        <a:pt x="15991" y="15346"/>
                        <a:pt x="15924" y="15280"/>
                      </a:cubicBezTo>
                      <a:lnTo>
                        <a:pt x="15556" y="14911"/>
                      </a:lnTo>
                      <a:cubicBezTo>
                        <a:pt x="15500" y="14841"/>
                        <a:pt x="15440" y="14774"/>
                        <a:pt x="15375" y="14709"/>
                      </a:cubicBezTo>
                      <a:lnTo>
                        <a:pt x="6335" y="5660"/>
                      </a:lnTo>
                      <a:cubicBezTo>
                        <a:pt x="6264" y="5588"/>
                        <a:pt x="6189" y="5524"/>
                        <a:pt x="6111" y="5464"/>
                      </a:cubicBezTo>
                      <a:cubicBezTo>
                        <a:pt x="6162" y="5190"/>
                        <a:pt x="6189" y="4909"/>
                        <a:pt x="6189" y="4621"/>
                      </a:cubicBezTo>
                      <a:cubicBezTo>
                        <a:pt x="6189" y="2069"/>
                        <a:pt x="4123" y="0"/>
                        <a:pt x="1574" y="0"/>
                      </a:cubicBezTo>
                      <a:cubicBezTo>
                        <a:pt x="1021" y="0"/>
                        <a:pt x="491" y="98"/>
                        <a:pt x="0" y="276"/>
                      </a:cubicBezTo>
                      <a:lnTo>
                        <a:pt x="2719" y="2997"/>
                      </a:lnTo>
                      <a:cubicBezTo>
                        <a:pt x="3095" y="3374"/>
                        <a:pt x="3095" y="3984"/>
                        <a:pt x="2719" y="4360"/>
                      </a:cubicBezTo>
                      <a:lnTo>
                        <a:pt x="2050" y="5030"/>
                      </a:lnTo>
                      <a:lnTo>
                        <a:pt x="16662" y="19460"/>
                      </a:lnTo>
                      <a:lnTo>
                        <a:pt x="17244" y="18878"/>
                      </a:lnTo>
                      <a:cubicBezTo>
                        <a:pt x="17620" y="18501"/>
                        <a:pt x="18230" y="18501"/>
                        <a:pt x="18605" y="18878"/>
                      </a:cubicBezTo>
                      <a:close/>
                    </a:path>
                  </a:pathLst>
                </a:custGeom>
                <a:solidFill>
                  <a:srgbClr val="FFAF28">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4" name="Shape 8">
                  <a:extLst>
                    <a:ext uri="{FF2B5EF4-FFF2-40B4-BE49-F238E27FC236}">
                      <a16:creationId xmlns:a16="http://schemas.microsoft.com/office/drawing/2014/main" id="{6DFB7A03-D695-4A8B-879F-4EF85108CED2}"/>
                    </a:ext>
                  </a:extLst>
                </p:cNvPr>
                <p:cNvSpPr/>
                <p:nvPr/>
              </p:nvSpPr>
              <p:spPr>
                <a:xfrm>
                  <a:off x="1728914" y="2772874"/>
                  <a:ext cx="662311" cy="663922"/>
                </a:xfrm>
                <a:custGeom>
                  <a:avLst/>
                  <a:gdLst/>
                  <a:ahLst/>
                  <a:cxnLst>
                    <a:cxn ang="0">
                      <a:pos x="wd2" y="hd2"/>
                    </a:cxn>
                    <a:cxn ang="5400000">
                      <a:pos x="wd2" y="hd2"/>
                    </a:cxn>
                    <a:cxn ang="10800000">
                      <a:pos x="wd2" y="hd2"/>
                    </a:cxn>
                    <a:cxn ang="16200000">
                      <a:pos x="wd2" y="hd2"/>
                    </a:cxn>
                  </a:cxnLst>
                  <a:rect l="0" t="0" r="r" b="b"/>
                  <a:pathLst>
                    <a:path w="21600" h="21600" extrusionOk="0">
                      <a:moveTo>
                        <a:pt x="10181" y="8517"/>
                      </a:moveTo>
                      <a:lnTo>
                        <a:pt x="2386" y="16488"/>
                      </a:lnTo>
                      <a:lnTo>
                        <a:pt x="0" y="19987"/>
                      </a:lnTo>
                      <a:lnTo>
                        <a:pt x="1503" y="21600"/>
                      </a:lnTo>
                      <a:lnTo>
                        <a:pt x="4985" y="19252"/>
                      </a:lnTo>
                      <a:lnTo>
                        <a:pt x="13063" y="11392"/>
                      </a:lnTo>
                      <a:lnTo>
                        <a:pt x="21600" y="2875"/>
                      </a:lnTo>
                      <a:lnTo>
                        <a:pt x="18717" y="0"/>
                      </a:lnTo>
                      <a:cubicBezTo>
                        <a:pt x="18717" y="0"/>
                        <a:pt x="10181" y="8517"/>
                        <a:pt x="10181" y="8517"/>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5" name="Shape 9">
                  <a:extLst>
                    <a:ext uri="{FF2B5EF4-FFF2-40B4-BE49-F238E27FC236}">
                      <a16:creationId xmlns:a16="http://schemas.microsoft.com/office/drawing/2014/main" id="{8631B0C1-3663-41E5-BF9F-3F495F95FC11}"/>
                    </a:ext>
                  </a:extLst>
                </p:cNvPr>
                <p:cNvSpPr/>
                <p:nvPr/>
              </p:nvSpPr>
              <p:spPr>
                <a:xfrm>
                  <a:off x="2573394" y="1804205"/>
                  <a:ext cx="800458" cy="800485"/>
                </a:xfrm>
                <a:custGeom>
                  <a:avLst/>
                  <a:gdLst/>
                  <a:ahLst/>
                  <a:cxnLst>
                    <a:cxn ang="0">
                      <a:pos x="wd2" y="hd2"/>
                    </a:cxn>
                    <a:cxn ang="5400000">
                      <a:pos x="wd2" y="hd2"/>
                    </a:cxn>
                    <a:cxn ang="10800000">
                      <a:pos x="wd2" y="hd2"/>
                    </a:cxn>
                    <a:cxn ang="16200000">
                      <a:pos x="wd2" y="hd2"/>
                    </a:cxn>
                  </a:cxnLst>
                  <a:rect l="0" t="0" r="r" b="b"/>
                  <a:pathLst>
                    <a:path w="21102" h="21102" extrusionOk="0">
                      <a:moveTo>
                        <a:pt x="3084" y="16494"/>
                      </a:moveTo>
                      <a:lnTo>
                        <a:pt x="4606" y="18017"/>
                      </a:lnTo>
                      <a:lnTo>
                        <a:pt x="5807" y="19219"/>
                      </a:lnTo>
                      <a:lnTo>
                        <a:pt x="7691" y="21102"/>
                      </a:lnTo>
                      <a:lnTo>
                        <a:pt x="19608" y="9183"/>
                      </a:lnTo>
                      <a:cubicBezTo>
                        <a:pt x="21600" y="7194"/>
                        <a:pt x="21600" y="3966"/>
                        <a:pt x="19608" y="1973"/>
                      </a:cubicBezTo>
                      <a:lnTo>
                        <a:pt x="19128" y="1493"/>
                      </a:lnTo>
                      <a:cubicBezTo>
                        <a:pt x="17137" y="-498"/>
                        <a:pt x="13908" y="-498"/>
                        <a:pt x="11918" y="1493"/>
                      </a:cubicBezTo>
                      <a:lnTo>
                        <a:pt x="0" y="13410"/>
                      </a:lnTo>
                      <a:lnTo>
                        <a:pt x="1883" y="15293"/>
                      </a:lnTo>
                      <a:cubicBezTo>
                        <a:pt x="1883" y="15293"/>
                        <a:pt x="3084" y="16494"/>
                        <a:pt x="3084" y="16494"/>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6" name="Shape 10">
                  <a:extLst>
                    <a:ext uri="{FF2B5EF4-FFF2-40B4-BE49-F238E27FC236}">
                      <a16:creationId xmlns:a16="http://schemas.microsoft.com/office/drawing/2014/main" id="{AFA6F5DC-D196-41CC-8E5F-809E25B98998}"/>
                    </a:ext>
                  </a:extLst>
                </p:cNvPr>
                <p:cNvSpPr/>
                <p:nvPr/>
              </p:nvSpPr>
              <p:spPr>
                <a:xfrm>
                  <a:off x="1753752" y="2822549"/>
                  <a:ext cx="640698" cy="617352"/>
                </a:xfrm>
                <a:custGeom>
                  <a:avLst/>
                  <a:gdLst/>
                  <a:ahLst/>
                  <a:cxnLst>
                    <a:cxn ang="0">
                      <a:pos x="wd2" y="hd2"/>
                    </a:cxn>
                    <a:cxn ang="5400000">
                      <a:pos x="wd2" y="hd2"/>
                    </a:cxn>
                    <a:cxn ang="10800000">
                      <a:pos x="wd2" y="hd2"/>
                    </a:cxn>
                    <a:cxn ang="16200000">
                      <a:pos x="wd2" y="hd2"/>
                    </a:cxn>
                  </a:cxnLst>
                  <a:rect l="0" t="0" r="r" b="b"/>
                  <a:pathLst>
                    <a:path w="21600" h="21600" extrusionOk="0">
                      <a:moveTo>
                        <a:pt x="20190" y="0"/>
                      </a:moveTo>
                      <a:lnTo>
                        <a:pt x="0" y="20678"/>
                      </a:lnTo>
                      <a:lnTo>
                        <a:pt x="825" y="21600"/>
                      </a:lnTo>
                      <a:lnTo>
                        <a:pt x="4425" y="19074"/>
                      </a:lnTo>
                      <a:lnTo>
                        <a:pt x="12775" y="10622"/>
                      </a:lnTo>
                      <a:lnTo>
                        <a:pt x="21600" y="1463"/>
                      </a:lnTo>
                      <a:cubicBezTo>
                        <a:pt x="21600" y="1463"/>
                        <a:pt x="20190" y="0"/>
                        <a:pt x="20190" y="0"/>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7" name="Shape 11">
                  <a:extLst>
                    <a:ext uri="{FF2B5EF4-FFF2-40B4-BE49-F238E27FC236}">
                      <a16:creationId xmlns:a16="http://schemas.microsoft.com/office/drawing/2014/main" id="{C1CD0E8C-7745-4F92-8944-ADC577B1B281}"/>
                    </a:ext>
                  </a:extLst>
                </p:cNvPr>
                <p:cNvSpPr/>
                <p:nvPr/>
              </p:nvSpPr>
              <p:spPr>
                <a:xfrm>
                  <a:off x="2722420" y="1870439"/>
                  <a:ext cx="653797" cy="730035"/>
                </a:xfrm>
                <a:custGeom>
                  <a:avLst/>
                  <a:gdLst/>
                  <a:ahLst/>
                  <a:cxnLst>
                    <a:cxn ang="0">
                      <a:pos x="wd2" y="hd2"/>
                    </a:cxn>
                    <a:cxn ang="5400000">
                      <a:pos x="wd2" y="hd2"/>
                    </a:cxn>
                    <a:cxn ang="10800000">
                      <a:pos x="wd2" y="hd2"/>
                    </a:cxn>
                    <a:cxn ang="16200000">
                      <a:pos x="wd2" y="hd2"/>
                    </a:cxn>
                  </a:cxnLst>
                  <a:rect l="0" t="0" r="r" b="b"/>
                  <a:pathLst>
                    <a:path w="20994" h="21600" extrusionOk="0">
                      <a:moveTo>
                        <a:pt x="901" y="18138"/>
                      </a:moveTo>
                      <a:lnTo>
                        <a:pt x="2364" y="19487"/>
                      </a:lnTo>
                      <a:lnTo>
                        <a:pt x="4659" y="21600"/>
                      </a:lnTo>
                      <a:lnTo>
                        <a:pt x="19174" y="8223"/>
                      </a:lnTo>
                      <a:cubicBezTo>
                        <a:pt x="21600" y="5990"/>
                        <a:pt x="21600" y="2367"/>
                        <a:pt x="19174" y="131"/>
                      </a:cubicBezTo>
                      <a:lnTo>
                        <a:pt x="19033" y="0"/>
                      </a:lnTo>
                      <a:lnTo>
                        <a:pt x="0" y="17307"/>
                      </a:lnTo>
                      <a:cubicBezTo>
                        <a:pt x="0" y="17307"/>
                        <a:pt x="901" y="18138"/>
                        <a:pt x="901" y="18138"/>
                      </a:cubicBezTo>
                      <a:close/>
                    </a:path>
                  </a:pathLst>
                </a:custGeom>
                <a:solidFill>
                  <a:srgbClr val="6491C8">
                    <a:lumMod val="50000"/>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8" name="Group 127">
                <a:extLst>
                  <a:ext uri="{FF2B5EF4-FFF2-40B4-BE49-F238E27FC236}">
                    <a16:creationId xmlns:a16="http://schemas.microsoft.com/office/drawing/2014/main" id="{4225F33A-0B44-453D-B9E2-573D38B870EB}"/>
                  </a:ext>
                </a:extLst>
              </p:cNvPr>
              <p:cNvGrpSpPr/>
              <p:nvPr/>
            </p:nvGrpSpPr>
            <p:grpSpPr>
              <a:xfrm>
                <a:off x="11469672" y="2318555"/>
                <a:ext cx="910434" cy="910434"/>
                <a:chOff x="4494173" y="4246574"/>
                <a:chExt cx="1353845" cy="1353845"/>
              </a:xfrm>
            </p:grpSpPr>
            <p:sp>
              <p:nvSpPr>
                <p:cNvPr id="129" name="Shape 13">
                  <a:extLst>
                    <a:ext uri="{FF2B5EF4-FFF2-40B4-BE49-F238E27FC236}">
                      <a16:creationId xmlns:a16="http://schemas.microsoft.com/office/drawing/2014/main" id="{8FB01763-F85F-4C87-8E0F-E0B9CC19D661}"/>
                    </a:ext>
                  </a:extLst>
                </p:cNvPr>
                <p:cNvSpPr/>
                <p:nvPr/>
              </p:nvSpPr>
              <p:spPr>
                <a:xfrm>
                  <a:off x="4494173" y="4246574"/>
                  <a:ext cx="1353845" cy="1353845"/>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gradFill>
                  <a:gsLst>
                    <a:gs pos="0">
                      <a:srgbClr val="FFFFFF">
                        <a:lumMod val="95000"/>
                      </a:srgbClr>
                    </a:gs>
                    <a:gs pos="100000">
                      <a:srgbClr val="FFFFFF">
                        <a:lumMod val="65000"/>
                      </a:srgbClr>
                    </a:gs>
                  </a:gsLst>
                  <a:lin ang="2126292"/>
                </a:gradFill>
                <a:ln w="3810">
                  <a:solidFill>
                    <a:srgbClr val="FFFFFF">
                      <a:lumMod val="7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0" name="Shape 14">
                  <a:extLst>
                    <a:ext uri="{FF2B5EF4-FFF2-40B4-BE49-F238E27FC236}">
                      <a16:creationId xmlns:a16="http://schemas.microsoft.com/office/drawing/2014/main" id="{2DBC14DE-9FB5-48CA-AA4F-2F23A1DDBA59}"/>
                    </a:ext>
                  </a:extLst>
                </p:cNvPr>
                <p:cNvSpPr/>
                <p:nvPr/>
              </p:nvSpPr>
              <p:spPr>
                <a:xfrm>
                  <a:off x="4720887" y="4461834"/>
                  <a:ext cx="914443" cy="914452"/>
                </a:xfrm>
                <a:custGeom>
                  <a:avLst/>
                  <a:gdLst/>
                  <a:ahLst/>
                  <a:cxnLst>
                    <a:cxn ang="0">
                      <a:pos x="wd2" y="hd2"/>
                    </a:cxn>
                    <a:cxn ang="5400000">
                      <a:pos x="wd2" y="hd2"/>
                    </a:cxn>
                    <a:cxn ang="10800000">
                      <a:pos x="wd2" y="hd2"/>
                    </a:cxn>
                    <a:cxn ang="16200000">
                      <a:pos x="wd2" y="hd2"/>
                    </a:cxn>
                  </a:cxnLst>
                  <a:rect l="0" t="0" r="r" b="b"/>
                  <a:pathLst>
                    <a:path w="19929" h="19929" extrusionOk="0">
                      <a:moveTo>
                        <a:pt x="8768" y="16401"/>
                      </a:moveTo>
                      <a:cubicBezTo>
                        <a:pt x="5220" y="15741"/>
                        <a:pt x="2869" y="12316"/>
                        <a:pt x="3529" y="8768"/>
                      </a:cubicBezTo>
                      <a:cubicBezTo>
                        <a:pt x="4188" y="5219"/>
                        <a:pt x="7613" y="2869"/>
                        <a:pt x="11161" y="3529"/>
                      </a:cubicBezTo>
                      <a:cubicBezTo>
                        <a:pt x="14710" y="4189"/>
                        <a:pt x="17061" y="7613"/>
                        <a:pt x="16401" y="11161"/>
                      </a:cubicBezTo>
                      <a:cubicBezTo>
                        <a:pt x="15741" y="14709"/>
                        <a:pt x="12317" y="17061"/>
                        <a:pt x="8768" y="16401"/>
                      </a:cubicBezTo>
                      <a:moveTo>
                        <a:pt x="11786" y="169"/>
                      </a:moveTo>
                      <a:cubicBezTo>
                        <a:pt x="6385" y="-835"/>
                        <a:pt x="1174" y="2742"/>
                        <a:pt x="169" y="8143"/>
                      </a:cubicBezTo>
                      <a:cubicBezTo>
                        <a:pt x="-835" y="13544"/>
                        <a:pt x="2742" y="18756"/>
                        <a:pt x="8143" y="19761"/>
                      </a:cubicBezTo>
                      <a:cubicBezTo>
                        <a:pt x="13544" y="20765"/>
                        <a:pt x="18756" y="17187"/>
                        <a:pt x="19761" y="11786"/>
                      </a:cubicBezTo>
                      <a:cubicBezTo>
                        <a:pt x="20765" y="6385"/>
                        <a:pt x="17187" y="1174"/>
                        <a:pt x="11786" y="169"/>
                      </a:cubicBezTo>
                    </a:path>
                  </a:pathLst>
                </a:custGeom>
                <a:gradFill>
                  <a:gsLst>
                    <a:gs pos="0">
                      <a:srgbClr val="FFFFFF"/>
                    </a:gs>
                    <a:gs pos="100000">
                      <a:srgbClr val="FFFFFF">
                        <a:lumMod val="75000"/>
                      </a:srgbClr>
                    </a:gs>
                  </a:gsLst>
                  <a:lin ang="1807757" scaled="0"/>
                </a:gradFill>
                <a:ln w="3810">
                  <a:solidFill>
                    <a:srgbClr val="FFFFFF">
                      <a:lumMod val="85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31" name="Shape 15">
                  <a:extLst>
                    <a:ext uri="{FF2B5EF4-FFF2-40B4-BE49-F238E27FC236}">
                      <a16:creationId xmlns:a16="http://schemas.microsoft.com/office/drawing/2014/main" id="{611BFF74-7866-4FD2-A79C-D51A12DF390C}"/>
                    </a:ext>
                  </a:extLst>
                </p:cNvPr>
                <p:cNvSpPr/>
                <p:nvPr/>
              </p:nvSpPr>
              <p:spPr>
                <a:xfrm>
                  <a:off x="4861633" y="4610859"/>
                  <a:ext cx="629139" cy="629147"/>
                </a:xfrm>
                <a:custGeom>
                  <a:avLst/>
                  <a:gdLst/>
                  <a:ahLst/>
                  <a:cxnLst>
                    <a:cxn ang="0">
                      <a:pos x="wd2" y="hd2"/>
                    </a:cxn>
                    <a:cxn ang="5400000">
                      <a:pos x="wd2" y="hd2"/>
                    </a:cxn>
                    <a:cxn ang="10800000">
                      <a:pos x="wd2" y="hd2"/>
                    </a:cxn>
                    <a:cxn ang="16200000">
                      <a:pos x="wd2" y="hd2"/>
                    </a:cxn>
                  </a:cxnLst>
                  <a:rect l="0" t="0" r="r" b="b"/>
                  <a:pathLst>
                    <a:path w="19929" h="19929" extrusionOk="0">
                      <a:moveTo>
                        <a:pt x="8522" y="17725"/>
                      </a:moveTo>
                      <a:cubicBezTo>
                        <a:pt x="4244" y="16929"/>
                        <a:pt x="1409" y="12799"/>
                        <a:pt x="2203" y="8521"/>
                      </a:cubicBezTo>
                      <a:cubicBezTo>
                        <a:pt x="2999" y="4243"/>
                        <a:pt x="7130" y="1409"/>
                        <a:pt x="11408" y="2205"/>
                      </a:cubicBezTo>
                      <a:cubicBezTo>
                        <a:pt x="15687" y="3000"/>
                        <a:pt x="18521" y="7129"/>
                        <a:pt x="17725" y="11407"/>
                      </a:cubicBezTo>
                      <a:cubicBezTo>
                        <a:pt x="16930" y="15685"/>
                        <a:pt x="12801" y="18520"/>
                        <a:pt x="8522" y="17725"/>
                      </a:cubicBezTo>
                      <a:moveTo>
                        <a:pt x="11786" y="169"/>
                      </a:moveTo>
                      <a:cubicBezTo>
                        <a:pt x="6385" y="-835"/>
                        <a:pt x="1174" y="2742"/>
                        <a:pt x="169" y="8143"/>
                      </a:cubicBezTo>
                      <a:cubicBezTo>
                        <a:pt x="-835" y="13544"/>
                        <a:pt x="2742" y="18756"/>
                        <a:pt x="8143" y="19761"/>
                      </a:cubicBezTo>
                      <a:cubicBezTo>
                        <a:pt x="13544" y="20765"/>
                        <a:pt x="18756" y="17187"/>
                        <a:pt x="19760" y="11786"/>
                      </a:cubicBezTo>
                      <a:cubicBezTo>
                        <a:pt x="20765" y="6385"/>
                        <a:pt x="17187" y="1173"/>
                        <a:pt x="11786" y="169"/>
                      </a:cubicBezTo>
                    </a:path>
                  </a:pathLst>
                </a:custGeom>
                <a:gradFill>
                  <a:gsLst>
                    <a:gs pos="0">
                      <a:srgbClr val="FFFFFF">
                        <a:lumMod val="85000"/>
                      </a:srgbClr>
                    </a:gs>
                    <a:gs pos="100000">
                      <a:srgbClr val="FFFFFF">
                        <a:lumMod val="50000"/>
                      </a:srgbClr>
                    </a:gs>
                  </a:gsLst>
                  <a:lin ang="1807757" scaled="0"/>
                </a:gradFill>
                <a:ln w="3810">
                  <a:solidFill>
                    <a:srgbClr val="FFFFFF">
                      <a:lumMod val="50000"/>
                    </a:srgbClr>
                  </a:solid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109" name="Group 108">
              <a:extLst>
                <a:ext uri="{FF2B5EF4-FFF2-40B4-BE49-F238E27FC236}">
                  <a16:creationId xmlns:a16="http://schemas.microsoft.com/office/drawing/2014/main" id="{C34E2D86-4444-418A-B429-66299EB7EACB}"/>
                </a:ext>
              </a:extLst>
            </p:cNvPr>
            <p:cNvGrpSpPr/>
            <p:nvPr/>
          </p:nvGrpSpPr>
          <p:grpSpPr>
            <a:xfrm>
              <a:off x="17561048" y="6660231"/>
              <a:ext cx="1223082" cy="1008111"/>
              <a:chOff x="1524000" y="3086100"/>
              <a:chExt cx="4739709" cy="3906659"/>
            </a:xfrm>
          </p:grpSpPr>
          <p:sp>
            <p:nvSpPr>
              <p:cNvPr id="115" name="Shape 6">
                <a:extLst>
                  <a:ext uri="{FF2B5EF4-FFF2-40B4-BE49-F238E27FC236}">
                    <a16:creationId xmlns:a16="http://schemas.microsoft.com/office/drawing/2014/main" id="{C499AEE8-AAB0-46F8-B3B0-9766B14C5BBA}"/>
                  </a:ext>
                </a:extLst>
              </p:cNvPr>
              <p:cNvSpPr/>
              <p:nvPr/>
            </p:nvSpPr>
            <p:spPr>
              <a:xfrm>
                <a:off x="4241799" y="4762499"/>
                <a:ext cx="1425677" cy="1020800"/>
              </a:xfrm>
              <a:custGeom>
                <a:avLst/>
                <a:gdLst/>
                <a:ahLst/>
                <a:cxnLst>
                  <a:cxn ang="0">
                    <a:pos x="wd2" y="hd2"/>
                  </a:cxn>
                  <a:cxn ang="5400000">
                    <a:pos x="wd2" y="hd2"/>
                  </a:cxn>
                  <a:cxn ang="10800000">
                    <a:pos x="wd2" y="hd2"/>
                  </a:cxn>
                  <a:cxn ang="16200000">
                    <a:pos x="wd2" y="hd2"/>
                  </a:cxn>
                </a:cxnLst>
                <a:rect l="0" t="0" r="r" b="b"/>
                <a:pathLst>
                  <a:path w="20914" h="20979" extrusionOk="0">
                    <a:moveTo>
                      <a:pt x="17745" y="357"/>
                    </a:moveTo>
                    <a:cubicBezTo>
                      <a:pt x="16530" y="-207"/>
                      <a:pt x="15215" y="-99"/>
                      <a:pt x="14041" y="661"/>
                    </a:cubicBezTo>
                    <a:lnTo>
                      <a:pt x="6523" y="5522"/>
                    </a:lnTo>
                    <a:cubicBezTo>
                      <a:pt x="6278" y="5681"/>
                      <a:pt x="6170" y="6073"/>
                      <a:pt x="6284" y="6398"/>
                    </a:cubicBezTo>
                    <a:cubicBezTo>
                      <a:pt x="6397" y="6724"/>
                      <a:pt x="6688" y="6861"/>
                      <a:pt x="6933" y="6699"/>
                    </a:cubicBezTo>
                    <a:lnTo>
                      <a:pt x="14451" y="1839"/>
                    </a:lnTo>
                    <a:cubicBezTo>
                      <a:pt x="15388" y="1233"/>
                      <a:pt x="16438" y="1146"/>
                      <a:pt x="17406" y="1596"/>
                    </a:cubicBezTo>
                    <a:cubicBezTo>
                      <a:pt x="18374" y="2046"/>
                      <a:pt x="19145" y="2976"/>
                      <a:pt x="19577" y="4219"/>
                    </a:cubicBezTo>
                    <a:cubicBezTo>
                      <a:pt x="20009" y="5462"/>
                      <a:pt x="20051" y="6865"/>
                      <a:pt x="19694" y="8172"/>
                    </a:cubicBezTo>
                    <a:cubicBezTo>
                      <a:pt x="19337" y="9480"/>
                      <a:pt x="18625" y="10532"/>
                      <a:pt x="17687" y="11137"/>
                    </a:cubicBezTo>
                    <a:lnTo>
                      <a:pt x="5103" y="19276"/>
                    </a:lnTo>
                    <a:cubicBezTo>
                      <a:pt x="3649" y="20216"/>
                      <a:pt x="1917" y="19412"/>
                      <a:pt x="1245" y="17483"/>
                    </a:cubicBezTo>
                    <a:cubicBezTo>
                      <a:pt x="575" y="15552"/>
                      <a:pt x="1213" y="13216"/>
                      <a:pt x="2668" y="12275"/>
                    </a:cubicBezTo>
                    <a:lnTo>
                      <a:pt x="13786" y="5086"/>
                    </a:lnTo>
                    <a:cubicBezTo>
                      <a:pt x="14250" y="4786"/>
                      <a:pt x="14771" y="4742"/>
                      <a:pt x="15251" y="4967"/>
                    </a:cubicBezTo>
                    <a:cubicBezTo>
                      <a:pt x="15732" y="5190"/>
                      <a:pt x="16115" y="5653"/>
                      <a:pt x="16330" y="6269"/>
                    </a:cubicBezTo>
                    <a:cubicBezTo>
                      <a:pt x="16544" y="6884"/>
                      <a:pt x="16564" y="7580"/>
                      <a:pt x="16387" y="8229"/>
                    </a:cubicBezTo>
                    <a:cubicBezTo>
                      <a:pt x="16210" y="8877"/>
                      <a:pt x="15857" y="9399"/>
                      <a:pt x="15391" y="9700"/>
                    </a:cubicBezTo>
                    <a:lnTo>
                      <a:pt x="4916" y="16475"/>
                    </a:lnTo>
                    <a:cubicBezTo>
                      <a:pt x="4671" y="16633"/>
                      <a:pt x="4564" y="17025"/>
                      <a:pt x="4677" y="17350"/>
                    </a:cubicBezTo>
                    <a:cubicBezTo>
                      <a:pt x="4790" y="17676"/>
                      <a:pt x="5081" y="17810"/>
                      <a:pt x="5326" y="17652"/>
                    </a:cubicBezTo>
                    <a:lnTo>
                      <a:pt x="15801" y="10879"/>
                    </a:lnTo>
                    <a:cubicBezTo>
                      <a:pt x="16504" y="10424"/>
                      <a:pt x="17038" y="9635"/>
                      <a:pt x="17306" y="8655"/>
                    </a:cubicBezTo>
                    <a:cubicBezTo>
                      <a:pt x="17573" y="7677"/>
                      <a:pt x="17542" y="6625"/>
                      <a:pt x="17218" y="5694"/>
                    </a:cubicBezTo>
                    <a:cubicBezTo>
                      <a:pt x="16894" y="4762"/>
                      <a:pt x="16316" y="4065"/>
                      <a:pt x="15590" y="3727"/>
                    </a:cubicBezTo>
                    <a:cubicBezTo>
                      <a:pt x="14865" y="3390"/>
                      <a:pt x="14078" y="3454"/>
                      <a:pt x="13376" y="3908"/>
                    </a:cubicBezTo>
                    <a:lnTo>
                      <a:pt x="2259" y="11098"/>
                    </a:lnTo>
                    <a:cubicBezTo>
                      <a:pt x="313" y="12355"/>
                      <a:pt x="-540" y="15476"/>
                      <a:pt x="357" y="18057"/>
                    </a:cubicBezTo>
                    <a:cubicBezTo>
                      <a:pt x="1134" y="20288"/>
                      <a:pt x="2969" y="21393"/>
                      <a:pt x="4709" y="20837"/>
                    </a:cubicBezTo>
                    <a:cubicBezTo>
                      <a:pt x="4981" y="20751"/>
                      <a:pt x="5250" y="20624"/>
                      <a:pt x="5513" y="20453"/>
                    </a:cubicBezTo>
                    <a:lnTo>
                      <a:pt x="18098" y="12316"/>
                    </a:lnTo>
                    <a:cubicBezTo>
                      <a:pt x="19272" y="11556"/>
                      <a:pt x="20165" y="10237"/>
                      <a:pt x="20612" y="8599"/>
                    </a:cubicBezTo>
                    <a:cubicBezTo>
                      <a:pt x="21060" y="6961"/>
                      <a:pt x="21008" y="5201"/>
                      <a:pt x="20466" y="3646"/>
                    </a:cubicBezTo>
                    <a:cubicBezTo>
                      <a:pt x="19924" y="2088"/>
                      <a:pt x="18958" y="920"/>
                      <a:pt x="17745" y="357"/>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6" name="Shape 7">
                <a:extLst>
                  <a:ext uri="{FF2B5EF4-FFF2-40B4-BE49-F238E27FC236}">
                    <a16:creationId xmlns:a16="http://schemas.microsoft.com/office/drawing/2014/main" id="{0572A2B3-2151-4120-8CB2-DE77C6BB9D95}"/>
                  </a:ext>
                </a:extLst>
              </p:cNvPr>
              <p:cNvSpPr/>
              <p:nvPr/>
            </p:nvSpPr>
            <p:spPr>
              <a:xfrm>
                <a:off x="1524000" y="3251200"/>
                <a:ext cx="4739709" cy="2751411"/>
              </a:xfrm>
              <a:custGeom>
                <a:avLst/>
                <a:gdLst/>
                <a:ahLst/>
                <a:cxnLst>
                  <a:cxn ang="0">
                    <a:pos x="wd2" y="hd2"/>
                  </a:cxn>
                  <a:cxn ang="5400000">
                    <a:pos x="wd2" y="hd2"/>
                  </a:cxn>
                  <a:cxn ang="10800000">
                    <a:pos x="wd2" y="hd2"/>
                  </a:cxn>
                  <a:cxn ang="16200000">
                    <a:pos x="wd2" y="hd2"/>
                  </a:cxn>
                </a:cxnLst>
                <a:rect l="0" t="0" r="r" b="b"/>
                <a:pathLst>
                  <a:path w="21600" h="21600" extrusionOk="0">
                    <a:moveTo>
                      <a:pt x="20096" y="0"/>
                    </a:moveTo>
                    <a:lnTo>
                      <a:pt x="21600" y="5610"/>
                    </a:lnTo>
                    <a:lnTo>
                      <a:pt x="1504" y="21600"/>
                    </a:lnTo>
                    <a:lnTo>
                      <a:pt x="0" y="15990"/>
                    </a:lnTo>
                    <a:cubicBezTo>
                      <a:pt x="0" y="15990"/>
                      <a:pt x="20096" y="0"/>
                      <a:pt x="20096" y="0"/>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7" name="Freeform 34">
                <a:extLst>
                  <a:ext uri="{FF2B5EF4-FFF2-40B4-BE49-F238E27FC236}">
                    <a16:creationId xmlns:a16="http://schemas.microsoft.com/office/drawing/2014/main" id="{34704317-37DF-44BB-8793-8B157CF76A56}"/>
                  </a:ext>
                </a:extLst>
              </p:cNvPr>
              <p:cNvSpPr/>
              <p:nvPr/>
            </p:nvSpPr>
            <p:spPr>
              <a:xfrm>
                <a:off x="1752599" y="3365500"/>
                <a:ext cx="4009916" cy="2110570"/>
              </a:xfrm>
              <a:custGeom>
                <a:avLst/>
                <a:gdLst>
                  <a:gd name="connsiteX0" fmla="*/ 3938629 w 4009916"/>
                  <a:gd name="connsiteY0" fmla="*/ 0 h 2110570"/>
                  <a:gd name="connsiteX1" fmla="*/ 4009916 w 4009916"/>
                  <a:gd name="connsiteY1" fmla="*/ 154225 h 2110570"/>
                  <a:gd name="connsiteX2" fmla="*/ 3875606 w 4009916"/>
                  <a:gd name="connsiteY2" fmla="*/ 216264 h 2110570"/>
                  <a:gd name="connsiteX3" fmla="*/ 3970094 w 4009916"/>
                  <a:gd name="connsiteY3" fmla="*/ 420827 h 2110570"/>
                  <a:gd name="connsiteX4" fmla="*/ 3886151 w 4009916"/>
                  <a:gd name="connsiteY4" fmla="*/ 459573 h 2110570"/>
                  <a:gd name="connsiteX5" fmla="*/ 3791673 w 4009916"/>
                  <a:gd name="connsiteY5" fmla="*/ 255033 h 2110570"/>
                  <a:gd name="connsiteX6" fmla="*/ 3596995 w 4009916"/>
                  <a:gd name="connsiteY6" fmla="*/ 344956 h 2110570"/>
                  <a:gd name="connsiteX7" fmla="*/ 3690697 w 4009916"/>
                  <a:gd name="connsiteY7" fmla="*/ 547797 h 2110570"/>
                  <a:gd name="connsiteX8" fmla="*/ 3606741 w 4009916"/>
                  <a:gd name="connsiteY8" fmla="*/ 586600 h 2110570"/>
                  <a:gd name="connsiteX9" fmla="*/ 3513048 w 4009916"/>
                  <a:gd name="connsiteY9" fmla="*/ 383731 h 2110570"/>
                  <a:gd name="connsiteX10" fmla="*/ 3328860 w 4009916"/>
                  <a:gd name="connsiteY10" fmla="*/ 468809 h 2110570"/>
                  <a:gd name="connsiteX11" fmla="*/ 3423998 w 4009916"/>
                  <a:gd name="connsiteY11" fmla="*/ 674805 h 2110570"/>
                  <a:gd name="connsiteX12" fmla="*/ 3340054 w 4009916"/>
                  <a:gd name="connsiteY12" fmla="*/ 713568 h 2110570"/>
                  <a:gd name="connsiteX13" fmla="*/ 3244904 w 4009916"/>
                  <a:gd name="connsiteY13" fmla="*/ 507589 h 2110570"/>
                  <a:gd name="connsiteX14" fmla="*/ 3050261 w 4009916"/>
                  <a:gd name="connsiteY14" fmla="*/ 597495 h 2110570"/>
                  <a:gd name="connsiteX15" fmla="*/ 3144598 w 4009916"/>
                  <a:gd name="connsiteY15" fmla="*/ 801798 h 2110570"/>
                  <a:gd name="connsiteX16" fmla="*/ 3060584 w 4009916"/>
                  <a:gd name="connsiteY16" fmla="*/ 840561 h 2110570"/>
                  <a:gd name="connsiteX17" fmla="*/ 2966263 w 4009916"/>
                  <a:gd name="connsiteY17" fmla="*/ 636294 h 2110570"/>
                  <a:gd name="connsiteX18" fmla="*/ 2771633 w 4009916"/>
                  <a:gd name="connsiteY18" fmla="*/ 726195 h 2110570"/>
                  <a:gd name="connsiteX19" fmla="*/ 2865234 w 4009916"/>
                  <a:gd name="connsiteY19" fmla="*/ 928772 h 2110570"/>
                  <a:gd name="connsiteX20" fmla="*/ 2781254 w 4009916"/>
                  <a:gd name="connsiteY20" fmla="*/ 967573 h 2110570"/>
                  <a:gd name="connsiteX21" fmla="*/ 2687661 w 4009916"/>
                  <a:gd name="connsiteY21" fmla="*/ 764982 h 2110570"/>
                  <a:gd name="connsiteX22" fmla="*/ 2503461 w 4009916"/>
                  <a:gd name="connsiteY22" fmla="*/ 850065 h 2110570"/>
                  <a:gd name="connsiteX23" fmla="*/ 2598464 w 4009916"/>
                  <a:gd name="connsiteY23" fmla="*/ 1055824 h 2110570"/>
                  <a:gd name="connsiteX24" fmla="*/ 2514520 w 4009916"/>
                  <a:gd name="connsiteY24" fmla="*/ 1094569 h 2110570"/>
                  <a:gd name="connsiteX25" fmla="*/ 2419511 w 4009916"/>
                  <a:gd name="connsiteY25" fmla="*/ 888842 h 2110570"/>
                  <a:gd name="connsiteX26" fmla="*/ 2224816 w 4009916"/>
                  <a:gd name="connsiteY26" fmla="*/ 978773 h 2110570"/>
                  <a:gd name="connsiteX27" fmla="*/ 2319070 w 4009916"/>
                  <a:gd name="connsiteY27" fmla="*/ 1182811 h 2110570"/>
                  <a:gd name="connsiteX28" fmla="*/ 2235146 w 4009916"/>
                  <a:gd name="connsiteY28" fmla="*/ 1221575 h 2110570"/>
                  <a:gd name="connsiteX29" fmla="*/ 2140890 w 4009916"/>
                  <a:gd name="connsiteY29" fmla="*/ 1017538 h 2110570"/>
                  <a:gd name="connsiteX30" fmla="*/ 1946192 w 4009916"/>
                  <a:gd name="connsiteY30" fmla="*/ 1107470 h 2110570"/>
                  <a:gd name="connsiteX31" fmla="*/ 2039640 w 4009916"/>
                  <a:gd name="connsiteY31" fmla="*/ 1309825 h 2110570"/>
                  <a:gd name="connsiteX32" fmla="*/ 1955738 w 4009916"/>
                  <a:gd name="connsiteY32" fmla="*/ 1348570 h 2110570"/>
                  <a:gd name="connsiteX33" fmla="*/ 1862279 w 4009916"/>
                  <a:gd name="connsiteY33" fmla="*/ 1146230 h 2110570"/>
                  <a:gd name="connsiteX34" fmla="*/ 1678061 w 4009916"/>
                  <a:gd name="connsiteY34" fmla="*/ 1231321 h 2110570"/>
                  <a:gd name="connsiteX35" fmla="*/ 1772981 w 4009916"/>
                  <a:gd name="connsiteY35" fmla="*/ 1436832 h 2110570"/>
                  <a:gd name="connsiteX36" fmla="*/ 1689019 w 4009916"/>
                  <a:gd name="connsiteY36" fmla="*/ 1475598 h 2110570"/>
                  <a:gd name="connsiteX37" fmla="*/ 1594117 w 4009916"/>
                  <a:gd name="connsiteY37" fmla="*/ 1270096 h 2110570"/>
                  <a:gd name="connsiteX38" fmla="*/ 1399440 w 4009916"/>
                  <a:gd name="connsiteY38" fmla="*/ 1360018 h 2110570"/>
                  <a:gd name="connsiteX39" fmla="*/ 1493565 w 4009916"/>
                  <a:gd name="connsiteY39" fmla="*/ 1563809 h 2110570"/>
                  <a:gd name="connsiteX40" fmla="*/ 1409643 w 4009916"/>
                  <a:gd name="connsiteY40" fmla="*/ 1602573 h 2110570"/>
                  <a:gd name="connsiteX41" fmla="*/ 1315524 w 4009916"/>
                  <a:gd name="connsiteY41" fmla="*/ 1398779 h 2110570"/>
                  <a:gd name="connsiteX42" fmla="*/ 1120815 w 4009916"/>
                  <a:gd name="connsiteY42" fmla="*/ 1488717 h 2110570"/>
                  <a:gd name="connsiteX43" fmla="*/ 1214167 w 4009916"/>
                  <a:gd name="connsiteY43" fmla="*/ 1690765 h 2110570"/>
                  <a:gd name="connsiteX44" fmla="*/ 1130245 w 4009916"/>
                  <a:gd name="connsiteY44" fmla="*/ 1729545 h 2110570"/>
                  <a:gd name="connsiteX45" fmla="*/ 1036905 w 4009916"/>
                  <a:gd name="connsiteY45" fmla="*/ 1527475 h 2110570"/>
                  <a:gd name="connsiteX46" fmla="*/ 852686 w 4009916"/>
                  <a:gd name="connsiteY46" fmla="*/ 1612567 h 2110570"/>
                  <a:gd name="connsiteX47" fmla="*/ 947478 w 4009916"/>
                  <a:gd name="connsiteY47" fmla="*/ 1817836 h 2110570"/>
                  <a:gd name="connsiteX48" fmla="*/ 863540 w 4009916"/>
                  <a:gd name="connsiteY48" fmla="*/ 1856541 h 2110570"/>
                  <a:gd name="connsiteX49" fmla="*/ 768762 w 4009916"/>
                  <a:gd name="connsiteY49" fmla="*/ 1651332 h 2110570"/>
                  <a:gd name="connsiteX50" fmla="*/ 574054 w 4009916"/>
                  <a:gd name="connsiteY50" fmla="*/ 1741269 h 2110570"/>
                  <a:gd name="connsiteX51" fmla="*/ 668073 w 4009916"/>
                  <a:gd name="connsiteY51" fmla="*/ 1944806 h 2110570"/>
                  <a:gd name="connsiteX52" fmla="*/ 584114 w 4009916"/>
                  <a:gd name="connsiteY52" fmla="*/ 1983630 h 2110570"/>
                  <a:gd name="connsiteX53" fmla="*/ 490095 w 4009916"/>
                  <a:gd name="connsiteY53" fmla="*/ 1780050 h 2110570"/>
                  <a:gd name="connsiteX54" fmla="*/ 295473 w 4009916"/>
                  <a:gd name="connsiteY54" fmla="*/ 1869947 h 2110570"/>
                  <a:gd name="connsiteX55" fmla="*/ 388723 w 4009916"/>
                  <a:gd name="connsiteY55" fmla="*/ 2071807 h 2110570"/>
                  <a:gd name="connsiteX56" fmla="*/ 304770 w 4009916"/>
                  <a:gd name="connsiteY56" fmla="*/ 2110570 h 2110570"/>
                  <a:gd name="connsiteX57" fmla="*/ 211525 w 4009916"/>
                  <a:gd name="connsiteY57" fmla="*/ 1908723 h 2110570"/>
                  <a:gd name="connsiteX58" fmla="*/ 71287 w 4009916"/>
                  <a:gd name="connsiteY58" fmla="*/ 1973499 h 2110570"/>
                  <a:gd name="connsiteX59" fmla="*/ 0 w 4009916"/>
                  <a:gd name="connsiteY59" fmla="*/ 1819183 h 2110570"/>
                  <a:gd name="connsiteX60" fmla="*/ 97360 w 4009916"/>
                  <a:gd name="connsiteY60" fmla="*/ 1774214 h 2110570"/>
                  <a:gd name="connsiteX61" fmla="*/ 140238 w 4009916"/>
                  <a:gd name="connsiteY61" fmla="*/ 1754409 h 2110570"/>
                  <a:gd name="connsiteX62" fmla="*/ 139700 w 4009916"/>
                  <a:gd name="connsiteY62" fmla="*/ 1753245 h 2110570"/>
                  <a:gd name="connsiteX63" fmla="*/ 223665 w 4009916"/>
                  <a:gd name="connsiteY63" fmla="*/ 1714500 h 2110570"/>
                  <a:gd name="connsiteX64" fmla="*/ 224189 w 4009916"/>
                  <a:gd name="connsiteY64" fmla="*/ 1715634 h 2110570"/>
                  <a:gd name="connsiteX65" fmla="*/ 258425 w 4009916"/>
                  <a:gd name="connsiteY65" fmla="*/ 1699821 h 2110570"/>
                  <a:gd name="connsiteX66" fmla="*/ 812355 w 4009916"/>
                  <a:gd name="connsiteY66" fmla="*/ 1443970 h 2110570"/>
                  <a:gd name="connsiteX67" fmla="*/ 965631 w 4009916"/>
                  <a:gd name="connsiteY67" fmla="*/ 1373175 h 2110570"/>
                  <a:gd name="connsiteX68" fmla="*/ 965200 w 4009916"/>
                  <a:gd name="connsiteY68" fmla="*/ 1372242 h 2110570"/>
                  <a:gd name="connsiteX69" fmla="*/ 1049100 w 4009916"/>
                  <a:gd name="connsiteY69" fmla="*/ 1333500 h 2110570"/>
                  <a:gd name="connsiteX70" fmla="*/ 1049527 w 4009916"/>
                  <a:gd name="connsiteY70" fmla="*/ 1334425 h 2110570"/>
                  <a:gd name="connsiteX71" fmla="*/ 1164818 w 4009916"/>
                  <a:gd name="connsiteY71" fmla="*/ 1281174 h 2110570"/>
                  <a:gd name="connsiteX72" fmla="*/ 1547818 w 4009916"/>
                  <a:gd name="connsiteY72" fmla="*/ 1104273 h 2110570"/>
                  <a:gd name="connsiteX73" fmla="*/ 1791015 w 4009916"/>
                  <a:gd name="connsiteY73" fmla="*/ 991945 h 2110570"/>
                  <a:gd name="connsiteX74" fmla="*/ 1790700 w 4009916"/>
                  <a:gd name="connsiteY74" fmla="*/ 991263 h 2110570"/>
                  <a:gd name="connsiteX75" fmla="*/ 1874625 w 4009916"/>
                  <a:gd name="connsiteY75" fmla="*/ 952500 h 2110570"/>
                  <a:gd name="connsiteX76" fmla="*/ 1874940 w 4009916"/>
                  <a:gd name="connsiteY76" fmla="*/ 953181 h 2110570"/>
                  <a:gd name="connsiteX77" fmla="*/ 2502764 w 4009916"/>
                  <a:gd name="connsiteY77" fmla="*/ 663200 h 2110570"/>
                  <a:gd name="connsiteX78" fmla="*/ 2616393 w 4009916"/>
                  <a:gd name="connsiteY78" fmla="*/ 610717 h 2110570"/>
                  <a:gd name="connsiteX79" fmla="*/ 2616200 w 4009916"/>
                  <a:gd name="connsiteY79" fmla="*/ 610300 h 2110570"/>
                  <a:gd name="connsiteX80" fmla="*/ 2700157 w 4009916"/>
                  <a:gd name="connsiteY80" fmla="*/ 571500 h 2110570"/>
                  <a:gd name="connsiteX81" fmla="*/ 2700358 w 4009916"/>
                  <a:gd name="connsiteY81" fmla="*/ 571935 h 2110570"/>
                  <a:gd name="connsiteX82" fmla="*/ 2902513 w 4009916"/>
                  <a:gd name="connsiteY82" fmla="*/ 478563 h 2110570"/>
                  <a:gd name="connsiteX83" fmla="*/ 3261554 w 4009916"/>
                  <a:gd name="connsiteY83" fmla="*/ 312728 h 2110570"/>
                  <a:gd name="connsiteX84" fmla="*/ 3441805 w 4009916"/>
                  <a:gd name="connsiteY84" fmla="*/ 229474 h 2110570"/>
                  <a:gd name="connsiteX85" fmla="*/ 3441700 w 4009916"/>
                  <a:gd name="connsiteY85" fmla="*/ 229248 h 2110570"/>
                  <a:gd name="connsiteX86" fmla="*/ 3525645 w 4009916"/>
                  <a:gd name="connsiteY86" fmla="*/ 190500 h 2110570"/>
                  <a:gd name="connsiteX87" fmla="*/ 3525740 w 4009916"/>
                  <a:gd name="connsiteY87" fmla="*/ 190706 h 2110570"/>
                  <a:gd name="connsiteX88" fmla="*/ 3674088 w 4009916"/>
                  <a:gd name="connsiteY88" fmla="*/ 122186 h 2110570"/>
                  <a:gd name="connsiteX89" fmla="*/ 3938629 w 4009916"/>
                  <a:gd name="connsiteY89" fmla="*/ 0 h 211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9916" h="2110570">
                    <a:moveTo>
                      <a:pt x="3938629" y="0"/>
                    </a:moveTo>
                    <a:lnTo>
                      <a:pt x="4009916" y="154225"/>
                    </a:lnTo>
                    <a:lnTo>
                      <a:pt x="3875606" y="216264"/>
                    </a:lnTo>
                    <a:lnTo>
                      <a:pt x="3970094" y="420827"/>
                    </a:lnTo>
                    <a:lnTo>
                      <a:pt x="3886151" y="459573"/>
                    </a:lnTo>
                    <a:lnTo>
                      <a:pt x="3791673" y="255033"/>
                    </a:lnTo>
                    <a:lnTo>
                      <a:pt x="3596995" y="344956"/>
                    </a:lnTo>
                    <a:lnTo>
                      <a:pt x="3690697" y="547797"/>
                    </a:lnTo>
                    <a:lnTo>
                      <a:pt x="3606741" y="586600"/>
                    </a:lnTo>
                    <a:lnTo>
                      <a:pt x="3513048" y="383731"/>
                    </a:lnTo>
                    <a:lnTo>
                      <a:pt x="3328860" y="468809"/>
                    </a:lnTo>
                    <a:lnTo>
                      <a:pt x="3423998" y="674805"/>
                    </a:lnTo>
                    <a:lnTo>
                      <a:pt x="3340054" y="713568"/>
                    </a:lnTo>
                    <a:lnTo>
                      <a:pt x="3244904" y="507589"/>
                    </a:lnTo>
                    <a:lnTo>
                      <a:pt x="3050261" y="597495"/>
                    </a:lnTo>
                    <a:lnTo>
                      <a:pt x="3144598" y="801798"/>
                    </a:lnTo>
                    <a:lnTo>
                      <a:pt x="3060584" y="840561"/>
                    </a:lnTo>
                    <a:lnTo>
                      <a:pt x="2966263" y="636294"/>
                    </a:lnTo>
                    <a:lnTo>
                      <a:pt x="2771633" y="726195"/>
                    </a:lnTo>
                    <a:lnTo>
                      <a:pt x="2865234" y="928772"/>
                    </a:lnTo>
                    <a:lnTo>
                      <a:pt x="2781254" y="967573"/>
                    </a:lnTo>
                    <a:lnTo>
                      <a:pt x="2687661" y="764982"/>
                    </a:lnTo>
                    <a:lnTo>
                      <a:pt x="2503461" y="850065"/>
                    </a:lnTo>
                    <a:lnTo>
                      <a:pt x="2598464" y="1055824"/>
                    </a:lnTo>
                    <a:lnTo>
                      <a:pt x="2514520" y="1094569"/>
                    </a:lnTo>
                    <a:lnTo>
                      <a:pt x="2419511" y="888842"/>
                    </a:lnTo>
                    <a:lnTo>
                      <a:pt x="2224816" y="978773"/>
                    </a:lnTo>
                    <a:lnTo>
                      <a:pt x="2319070" y="1182811"/>
                    </a:lnTo>
                    <a:lnTo>
                      <a:pt x="2235146" y="1221575"/>
                    </a:lnTo>
                    <a:lnTo>
                      <a:pt x="2140890" y="1017538"/>
                    </a:lnTo>
                    <a:lnTo>
                      <a:pt x="1946192" y="1107470"/>
                    </a:lnTo>
                    <a:lnTo>
                      <a:pt x="2039640" y="1309825"/>
                    </a:lnTo>
                    <a:lnTo>
                      <a:pt x="1955738" y="1348570"/>
                    </a:lnTo>
                    <a:lnTo>
                      <a:pt x="1862279" y="1146230"/>
                    </a:lnTo>
                    <a:lnTo>
                      <a:pt x="1678061" y="1231321"/>
                    </a:lnTo>
                    <a:lnTo>
                      <a:pt x="1772981" y="1436832"/>
                    </a:lnTo>
                    <a:lnTo>
                      <a:pt x="1689019" y="1475598"/>
                    </a:lnTo>
                    <a:lnTo>
                      <a:pt x="1594117" y="1270096"/>
                    </a:lnTo>
                    <a:lnTo>
                      <a:pt x="1399440" y="1360018"/>
                    </a:lnTo>
                    <a:lnTo>
                      <a:pt x="1493565" y="1563809"/>
                    </a:lnTo>
                    <a:lnTo>
                      <a:pt x="1409643" y="1602573"/>
                    </a:lnTo>
                    <a:lnTo>
                      <a:pt x="1315524" y="1398779"/>
                    </a:lnTo>
                    <a:lnTo>
                      <a:pt x="1120815" y="1488717"/>
                    </a:lnTo>
                    <a:lnTo>
                      <a:pt x="1214167" y="1690765"/>
                    </a:lnTo>
                    <a:lnTo>
                      <a:pt x="1130245" y="1729545"/>
                    </a:lnTo>
                    <a:lnTo>
                      <a:pt x="1036905" y="1527475"/>
                    </a:lnTo>
                    <a:lnTo>
                      <a:pt x="852686" y="1612567"/>
                    </a:lnTo>
                    <a:lnTo>
                      <a:pt x="947478" y="1817836"/>
                    </a:lnTo>
                    <a:lnTo>
                      <a:pt x="863540" y="1856541"/>
                    </a:lnTo>
                    <a:lnTo>
                      <a:pt x="768762" y="1651332"/>
                    </a:lnTo>
                    <a:lnTo>
                      <a:pt x="574054" y="1741269"/>
                    </a:lnTo>
                    <a:lnTo>
                      <a:pt x="668073" y="1944806"/>
                    </a:lnTo>
                    <a:lnTo>
                      <a:pt x="584114" y="1983630"/>
                    </a:lnTo>
                    <a:lnTo>
                      <a:pt x="490095" y="1780050"/>
                    </a:lnTo>
                    <a:lnTo>
                      <a:pt x="295473" y="1869947"/>
                    </a:lnTo>
                    <a:lnTo>
                      <a:pt x="388723" y="2071807"/>
                    </a:lnTo>
                    <a:lnTo>
                      <a:pt x="304770" y="2110570"/>
                    </a:lnTo>
                    <a:lnTo>
                      <a:pt x="211525" y="1908723"/>
                    </a:lnTo>
                    <a:lnTo>
                      <a:pt x="71287" y="1973499"/>
                    </a:lnTo>
                    <a:lnTo>
                      <a:pt x="0" y="1819183"/>
                    </a:lnTo>
                    <a:cubicBezTo>
                      <a:pt x="0" y="1819183"/>
                      <a:pt x="34617" y="1803194"/>
                      <a:pt x="97360" y="1774214"/>
                    </a:cubicBezTo>
                    <a:lnTo>
                      <a:pt x="140238" y="1754409"/>
                    </a:lnTo>
                    <a:lnTo>
                      <a:pt x="139700" y="1753245"/>
                    </a:lnTo>
                    <a:cubicBezTo>
                      <a:pt x="139700" y="1753245"/>
                      <a:pt x="223665" y="1714500"/>
                      <a:pt x="223665" y="1714500"/>
                    </a:cubicBezTo>
                    <a:lnTo>
                      <a:pt x="224189" y="1715634"/>
                    </a:lnTo>
                    <a:lnTo>
                      <a:pt x="258425" y="1699821"/>
                    </a:lnTo>
                    <a:cubicBezTo>
                      <a:pt x="399616" y="1634607"/>
                      <a:pt x="590857" y="1546276"/>
                      <a:pt x="812355" y="1443970"/>
                    </a:cubicBezTo>
                    <a:lnTo>
                      <a:pt x="965631" y="1373175"/>
                    </a:lnTo>
                    <a:lnTo>
                      <a:pt x="965200" y="1372242"/>
                    </a:lnTo>
                    <a:cubicBezTo>
                      <a:pt x="965200" y="1372242"/>
                      <a:pt x="1049100" y="1333500"/>
                      <a:pt x="1049100" y="1333500"/>
                    </a:cubicBezTo>
                    <a:lnTo>
                      <a:pt x="1049527" y="1334425"/>
                    </a:lnTo>
                    <a:lnTo>
                      <a:pt x="1164818" y="1281174"/>
                    </a:lnTo>
                    <a:cubicBezTo>
                      <a:pt x="1288220" y="1224176"/>
                      <a:pt x="1416712" y="1164829"/>
                      <a:pt x="1547818" y="1104273"/>
                    </a:cubicBezTo>
                    <a:lnTo>
                      <a:pt x="1791015" y="991945"/>
                    </a:lnTo>
                    <a:lnTo>
                      <a:pt x="1790700" y="991263"/>
                    </a:lnTo>
                    <a:cubicBezTo>
                      <a:pt x="1790700" y="991263"/>
                      <a:pt x="1874625" y="952500"/>
                      <a:pt x="1874625" y="952500"/>
                    </a:cubicBezTo>
                    <a:lnTo>
                      <a:pt x="1874940" y="953181"/>
                    </a:lnTo>
                    <a:lnTo>
                      <a:pt x="2502764" y="663200"/>
                    </a:lnTo>
                    <a:lnTo>
                      <a:pt x="2616393" y="610717"/>
                    </a:lnTo>
                    <a:lnTo>
                      <a:pt x="2616200" y="610300"/>
                    </a:lnTo>
                    <a:cubicBezTo>
                      <a:pt x="2616200" y="610300"/>
                      <a:pt x="2700157" y="571500"/>
                      <a:pt x="2700157" y="571500"/>
                    </a:cubicBezTo>
                    <a:lnTo>
                      <a:pt x="2700358" y="571935"/>
                    </a:lnTo>
                    <a:lnTo>
                      <a:pt x="2902513" y="478563"/>
                    </a:lnTo>
                    <a:cubicBezTo>
                      <a:pt x="3029979" y="419689"/>
                      <a:pt x="3150661" y="363948"/>
                      <a:pt x="3261554" y="312728"/>
                    </a:cubicBezTo>
                    <a:lnTo>
                      <a:pt x="3441805" y="229474"/>
                    </a:lnTo>
                    <a:lnTo>
                      <a:pt x="3441700" y="229248"/>
                    </a:lnTo>
                    <a:cubicBezTo>
                      <a:pt x="3441700" y="229248"/>
                      <a:pt x="3525645" y="190500"/>
                      <a:pt x="3525645" y="190500"/>
                    </a:cubicBezTo>
                    <a:lnTo>
                      <a:pt x="3525740" y="190706"/>
                    </a:lnTo>
                    <a:lnTo>
                      <a:pt x="3674088" y="122186"/>
                    </a:lnTo>
                    <a:cubicBezTo>
                      <a:pt x="3840052" y="45531"/>
                      <a:pt x="3938629" y="0"/>
                      <a:pt x="3938629" y="0"/>
                    </a:cubicBezTo>
                    <a:close/>
                  </a:path>
                </a:pathLst>
              </a:custGeom>
              <a:solidFill>
                <a:srgbClr val="FFAF28">
                  <a:lumMod val="60000"/>
                  <a:lumOff val="4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8" name="Shape 23">
                <a:extLst>
                  <a:ext uri="{FF2B5EF4-FFF2-40B4-BE49-F238E27FC236}">
                    <a16:creationId xmlns:a16="http://schemas.microsoft.com/office/drawing/2014/main" id="{3872648D-501C-49BC-9056-97EB098D5598}"/>
                  </a:ext>
                </a:extLst>
              </p:cNvPr>
              <p:cNvSpPr/>
              <p:nvPr/>
            </p:nvSpPr>
            <p:spPr>
              <a:xfrm>
                <a:off x="3238500" y="3086100"/>
                <a:ext cx="816094" cy="3902268"/>
              </a:xfrm>
              <a:custGeom>
                <a:avLst/>
                <a:gdLst/>
                <a:ahLst/>
                <a:cxnLst>
                  <a:cxn ang="0">
                    <a:pos x="wd2" y="hd2"/>
                  </a:cxn>
                  <a:cxn ang="5400000">
                    <a:pos x="wd2" y="hd2"/>
                  </a:cxn>
                  <a:cxn ang="10800000">
                    <a:pos x="wd2" y="hd2"/>
                  </a:cxn>
                  <a:cxn ang="16200000">
                    <a:pos x="wd2" y="hd2"/>
                  </a:cxn>
                </a:cxnLst>
                <a:rect l="0" t="0" r="r" b="b"/>
                <a:pathLst>
                  <a:path w="21432" h="21564" extrusionOk="0">
                    <a:moveTo>
                      <a:pt x="21432" y="19142"/>
                    </a:moveTo>
                    <a:lnTo>
                      <a:pt x="18089" y="21564"/>
                    </a:lnTo>
                    <a:lnTo>
                      <a:pt x="11847" y="19411"/>
                    </a:lnTo>
                    <a:lnTo>
                      <a:pt x="23" y="750"/>
                    </a:lnTo>
                    <a:cubicBezTo>
                      <a:pt x="-168" y="448"/>
                      <a:pt x="851" y="167"/>
                      <a:pt x="2288" y="127"/>
                    </a:cubicBezTo>
                    <a:lnTo>
                      <a:pt x="6645" y="4"/>
                    </a:lnTo>
                    <a:cubicBezTo>
                      <a:pt x="8084" y="-36"/>
                      <a:pt x="9416" y="179"/>
                      <a:pt x="9608" y="481"/>
                    </a:cubicBezTo>
                    <a:cubicBezTo>
                      <a:pt x="9608" y="481"/>
                      <a:pt x="21432" y="19142"/>
                      <a:pt x="21432" y="19142"/>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9" name="Shape 24">
                <a:extLst>
                  <a:ext uri="{FF2B5EF4-FFF2-40B4-BE49-F238E27FC236}">
                    <a16:creationId xmlns:a16="http://schemas.microsoft.com/office/drawing/2014/main" id="{F9A119C3-8E47-43AA-B52B-A4C3CB0B898F}"/>
                  </a:ext>
                </a:extLst>
              </p:cNvPr>
              <p:cNvSpPr/>
              <p:nvPr/>
            </p:nvSpPr>
            <p:spPr>
              <a:xfrm>
                <a:off x="3403600" y="3086100"/>
                <a:ext cx="646024" cy="3902268"/>
              </a:xfrm>
              <a:custGeom>
                <a:avLst/>
                <a:gdLst/>
                <a:ahLst/>
                <a:cxnLst>
                  <a:cxn ang="0">
                    <a:pos x="wd2" y="hd2"/>
                  </a:cxn>
                  <a:cxn ang="5400000">
                    <a:pos x="wd2" y="hd2"/>
                  </a:cxn>
                  <a:cxn ang="10800000">
                    <a:pos x="wd2" y="hd2"/>
                  </a:cxn>
                  <a:cxn ang="16200000">
                    <a:pos x="wd2" y="hd2"/>
                  </a:cxn>
                </a:cxnLst>
                <a:rect l="0" t="0" r="r" b="b"/>
                <a:pathLst>
                  <a:path w="21600" h="21564" extrusionOk="0">
                    <a:moveTo>
                      <a:pt x="21600" y="19142"/>
                    </a:moveTo>
                    <a:lnTo>
                      <a:pt x="17344" y="21564"/>
                    </a:lnTo>
                    <a:lnTo>
                      <a:pt x="15424" y="19185"/>
                    </a:lnTo>
                    <a:lnTo>
                      <a:pt x="0" y="65"/>
                    </a:lnTo>
                    <a:lnTo>
                      <a:pt x="2774" y="4"/>
                    </a:lnTo>
                    <a:cubicBezTo>
                      <a:pt x="4605" y="-36"/>
                      <a:pt x="6302" y="179"/>
                      <a:pt x="6546" y="481"/>
                    </a:cubicBezTo>
                    <a:cubicBezTo>
                      <a:pt x="6546" y="481"/>
                      <a:pt x="21600" y="19142"/>
                      <a:pt x="21600" y="19142"/>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0" name="Shape 25">
                <a:extLst>
                  <a:ext uri="{FF2B5EF4-FFF2-40B4-BE49-F238E27FC236}">
                    <a16:creationId xmlns:a16="http://schemas.microsoft.com/office/drawing/2014/main" id="{FED52469-3B69-4EEE-AA5C-44400134DC65}"/>
                  </a:ext>
                </a:extLst>
              </p:cNvPr>
              <p:cNvSpPr/>
              <p:nvPr/>
            </p:nvSpPr>
            <p:spPr>
              <a:xfrm>
                <a:off x="3251200" y="3314699"/>
                <a:ext cx="795675" cy="3669663"/>
              </a:xfrm>
              <a:custGeom>
                <a:avLst/>
                <a:gdLst/>
                <a:ahLst/>
                <a:cxnLst>
                  <a:cxn ang="0">
                    <a:pos x="wd2" y="hd2"/>
                  </a:cxn>
                  <a:cxn ang="5400000">
                    <a:pos x="wd2" y="hd2"/>
                  </a:cxn>
                  <a:cxn ang="10800000">
                    <a:pos x="wd2" y="hd2"/>
                  </a:cxn>
                  <a:cxn ang="16200000">
                    <a:pos x="wd2" y="hd2"/>
                  </a:cxn>
                </a:cxnLst>
                <a:rect l="0" t="0" r="r" b="b"/>
                <a:pathLst>
                  <a:path w="21600" h="21574" extrusionOk="0">
                    <a:moveTo>
                      <a:pt x="21600" y="18997"/>
                    </a:moveTo>
                    <a:lnTo>
                      <a:pt x="18145" y="21574"/>
                    </a:lnTo>
                    <a:lnTo>
                      <a:pt x="11692" y="19283"/>
                    </a:lnTo>
                    <a:lnTo>
                      <a:pt x="0" y="292"/>
                    </a:lnTo>
                    <a:cubicBezTo>
                      <a:pt x="3409" y="63"/>
                      <a:pt x="6694" y="-26"/>
                      <a:pt x="9908" y="6"/>
                    </a:cubicBezTo>
                    <a:cubicBezTo>
                      <a:pt x="9908" y="6"/>
                      <a:pt x="21600" y="18997"/>
                      <a:pt x="21600" y="18997"/>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1" name="Shape 26">
                <a:extLst>
                  <a:ext uri="{FF2B5EF4-FFF2-40B4-BE49-F238E27FC236}">
                    <a16:creationId xmlns:a16="http://schemas.microsoft.com/office/drawing/2014/main" id="{5B78F42B-8665-4E83-8ED8-25FB891C33B7}"/>
                  </a:ext>
                </a:extLst>
              </p:cNvPr>
              <p:cNvSpPr/>
              <p:nvPr/>
            </p:nvSpPr>
            <p:spPr>
              <a:xfrm>
                <a:off x="3441700" y="3314699"/>
                <a:ext cx="615305" cy="3669630"/>
              </a:xfrm>
              <a:custGeom>
                <a:avLst/>
                <a:gdLst/>
                <a:ahLst/>
                <a:cxnLst>
                  <a:cxn ang="0">
                    <a:pos x="wd2" y="hd2"/>
                  </a:cxn>
                  <a:cxn ang="5400000">
                    <a:pos x="wd2" y="hd2"/>
                  </a:cxn>
                  <a:cxn ang="10800000">
                    <a:pos x="wd2" y="hd2"/>
                  </a:cxn>
                  <a:cxn ang="16200000">
                    <a:pos x="wd2" y="hd2"/>
                  </a:cxn>
                </a:cxnLst>
                <a:rect l="0" t="0" r="r" b="b"/>
                <a:pathLst>
                  <a:path w="21600" h="21590" extrusionOk="0">
                    <a:moveTo>
                      <a:pt x="21600" y="19011"/>
                    </a:moveTo>
                    <a:lnTo>
                      <a:pt x="17132" y="21590"/>
                    </a:lnTo>
                    <a:lnTo>
                      <a:pt x="15116" y="19057"/>
                    </a:lnTo>
                    <a:lnTo>
                      <a:pt x="0" y="55"/>
                    </a:lnTo>
                    <a:cubicBezTo>
                      <a:pt x="2190" y="5"/>
                      <a:pt x="4346" y="-10"/>
                      <a:pt x="6480" y="6"/>
                    </a:cubicBezTo>
                    <a:cubicBezTo>
                      <a:pt x="6480" y="6"/>
                      <a:pt x="21600" y="19011"/>
                      <a:pt x="21600" y="19011"/>
                    </a:cubicBezTo>
                    <a:close/>
                  </a:path>
                </a:pathLst>
              </a:custGeom>
              <a:solidFill>
                <a:srgbClr val="D9D9D9"/>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2" name="Shape 27">
                <a:extLst>
                  <a:ext uri="{FF2B5EF4-FFF2-40B4-BE49-F238E27FC236}">
                    <a16:creationId xmlns:a16="http://schemas.microsoft.com/office/drawing/2014/main" id="{D695E386-94AD-4F16-81D5-109E0EA10E4F}"/>
                  </a:ext>
                </a:extLst>
              </p:cNvPr>
              <p:cNvSpPr/>
              <p:nvPr/>
            </p:nvSpPr>
            <p:spPr>
              <a:xfrm>
                <a:off x="3276600" y="3428999"/>
                <a:ext cx="780140" cy="3553799"/>
              </a:xfrm>
              <a:custGeom>
                <a:avLst/>
                <a:gdLst/>
                <a:ahLst/>
                <a:cxnLst>
                  <a:cxn ang="0">
                    <a:pos x="wd2" y="hd2"/>
                  </a:cxn>
                  <a:cxn ang="5400000">
                    <a:pos x="wd2" y="hd2"/>
                  </a:cxn>
                  <a:cxn ang="10800000">
                    <a:pos x="wd2" y="hd2"/>
                  </a:cxn>
                  <a:cxn ang="16200000">
                    <a:pos x="wd2" y="hd2"/>
                  </a:cxn>
                </a:cxnLst>
                <a:rect l="0" t="0" r="r" b="b"/>
                <a:pathLst>
                  <a:path w="21600" h="21568" extrusionOk="0">
                    <a:moveTo>
                      <a:pt x="21600" y="18908"/>
                    </a:moveTo>
                    <a:lnTo>
                      <a:pt x="18076" y="21568"/>
                    </a:lnTo>
                    <a:lnTo>
                      <a:pt x="11495" y="19203"/>
                    </a:lnTo>
                    <a:lnTo>
                      <a:pt x="0" y="306"/>
                    </a:lnTo>
                    <a:cubicBezTo>
                      <a:pt x="3491" y="59"/>
                      <a:pt x="6840" y="-32"/>
                      <a:pt x="10104" y="10"/>
                    </a:cubicBezTo>
                    <a:cubicBezTo>
                      <a:pt x="10104" y="10"/>
                      <a:pt x="21600" y="18908"/>
                      <a:pt x="21600" y="18908"/>
                    </a:cubicBezTo>
                    <a:close/>
                  </a:path>
                </a:pathLst>
              </a:custGeom>
              <a:solidFill>
                <a:srgbClr val="FFAF28">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3" name="Shape 28">
                <a:extLst>
                  <a:ext uri="{FF2B5EF4-FFF2-40B4-BE49-F238E27FC236}">
                    <a16:creationId xmlns:a16="http://schemas.microsoft.com/office/drawing/2014/main" id="{D0852837-D5EF-40EA-ACEF-6BB18D7B02C0}"/>
                  </a:ext>
                </a:extLst>
              </p:cNvPr>
              <p:cNvSpPr/>
              <p:nvPr/>
            </p:nvSpPr>
            <p:spPr>
              <a:xfrm>
                <a:off x="3454400" y="3428999"/>
                <a:ext cx="599954" cy="3553806"/>
              </a:xfrm>
              <a:custGeom>
                <a:avLst/>
                <a:gdLst/>
                <a:ahLst/>
                <a:cxnLst>
                  <a:cxn ang="0">
                    <a:pos x="wd2" y="hd2"/>
                  </a:cxn>
                  <a:cxn ang="5400000">
                    <a:pos x="wd2" y="hd2"/>
                  </a:cxn>
                  <a:cxn ang="10800000">
                    <a:pos x="wd2" y="hd2"/>
                  </a:cxn>
                  <a:cxn ang="16200000">
                    <a:pos x="wd2" y="hd2"/>
                  </a:cxn>
                </a:cxnLst>
                <a:rect l="0" t="0" r="r" b="b"/>
                <a:pathLst>
                  <a:path w="21600" h="21588" extrusionOk="0">
                    <a:moveTo>
                      <a:pt x="21600" y="18925"/>
                    </a:moveTo>
                    <a:lnTo>
                      <a:pt x="17017" y="21588"/>
                    </a:lnTo>
                    <a:lnTo>
                      <a:pt x="14950" y="18973"/>
                    </a:lnTo>
                    <a:lnTo>
                      <a:pt x="0" y="54"/>
                    </a:lnTo>
                    <a:cubicBezTo>
                      <a:pt x="2253" y="2"/>
                      <a:pt x="4466" y="-12"/>
                      <a:pt x="6652" y="10"/>
                    </a:cubicBezTo>
                    <a:cubicBezTo>
                      <a:pt x="6652" y="10"/>
                      <a:pt x="21600" y="18925"/>
                      <a:pt x="21600" y="1892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4" name="Shape 29">
                <a:extLst>
                  <a:ext uri="{FF2B5EF4-FFF2-40B4-BE49-F238E27FC236}">
                    <a16:creationId xmlns:a16="http://schemas.microsoft.com/office/drawing/2014/main" id="{89AB488C-3EF4-4B96-BC7B-A80A826AC3FD}"/>
                  </a:ext>
                </a:extLst>
              </p:cNvPr>
              <p:cNvSpPr/>
              <p:nvPr/>
            </p:nvSpPr>
            <p:spPr>
              <a:xfrm>
                <a:off x="3683000" y="6553200"/>
                <a:ext cx="364949"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3"/>
                    </a:lnTo>
                    <a:cubicBezTo>
                      <a:pt x="3347" y="1539"/>
                      <a:pt x="6924" y="854"/>
                      <a:pt x="10669" y="442"/>
                    </a:cubicBezTo>
                    <a:cubicBezTo>
                      <a:pt x="14416" y="30"/>
                      <a:pt x="18084" y="-87"/>
                      <a:pt x="21600" y="62"/>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5" name="Shape 30">
                <a:extLst>
                  <a:ext uri="{FF2B5EF4-FFF2-40B4-BE49-F238E27FC236}">
                    <a16:creationId xmlns:a16="http://schemas.microsoft.com/office/drawing/2014/main" id="{FD32DA82-B45B-4EED-806E-8179FDA7CD5D}"/>
                  </a:ext>
                </a:extLst>
              </p:cNvPr>
              <p:cNvSpPr/>
              <p:nvPr/>
            </p:nvSpPr>
            <p:spPr>
              <a:xfrm>
                <a:off x="3873500" y="6553200"/>
                <a:ext cx="184683" cy="43955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6716" y="21513"/>
                    </a:lnTo>
                    <a:lnTo>
                      <a:pt x="0" y="442"/>
                    </a:lnTo>
                    <a:cubicBezTo>
                      <a:pt x="7403" y="30"/>
                      <a:pt x="14653" y="-87"/>
                      <a:pt x="21600" y="62"/>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26" name="Shape 31">
                <a:extLst>
                  <a:ext uri="{FF2B5EF4-FFF2-40B4-BE49-F238E27FC236}">
                    <a16:creationId xmlns:a16="http://schemas.microsoft.com/office/drawing/2014/main" id="{F93F64DA-FE2B-4AAC-8666-D41FCC12CC5C}"/>
                  </a:ext>
                </a:extLst>
              </p:cNvPr>
              <p:cNvSpPr/>
              <p:nvPr/>
            </p:nvSpPr>
            <p:spPr>
              <a:xfrm>
                <a:off x="3848100" y="6845299"/>
                <a:ext cx="120559" cy="145209"/>
              </a:xfrm>
              <a:custGeom>
                <a:avLst/>
                <a:gdLst/>
                <a:ahLst/>
                <a:cxnLst>
                  <a:cxn ang="0">
                    <a:pos x="wd2" y="hd2"/>
                  </a:cxn>
                  <a:cxn ang="5400000">
                    <a:pos x="wd2" y="hd2"/>
                  </a:cxn>
                  <a:cxn ang="10800000">
                    <a:pos x="wd2" y="hd2"/>
                  </a:cxn>
                  <a:cxn ang="16200000">
                    <a:pos x="wd2" y="hd2"/>
                  </a:cxn>
                </a:cxnLst>
                <a:rect l="0" t="0" r="r" b="b"/>
                <a:pathLst>
                  <a:path w="21600" h="21513" extrusionOk="0">
                    <a:moveTo>
                      <a:pt x="21600" y="62"/>
                    </a:moveTo>
                    <a:lnTo>
                      <a:pt x="14068" y="21513"/>
                    </a:lnTo>
                    <a:lnTo>
                      <a:pt x="0" y="2447"/>
                    </a:lnTo>
                    <a:cubicBezTo>
                      <a:pt x="3344" y="1534"/>
                      <a:pt x="6925" y="855"/>
                      <a:pt x="10669" y="441"/>
                    </a:cubicBezTo>
                    <a:cubicBezTo>
                      <a:pt x="14410" y="30"/>
                      <a:pt x="18083" y="-87"/>
                      <a:pt x="21600" y="62"/>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10" name="Group 109">
              <a:extLst>
                <a:ext uri="{FF2B5EF4-FFF2-40B4-BE49-F238E27FC236}">
                  <a16:creationId xmlns:a16="http://schemas.microsoft.com/office/drawing/2014/main" id="{006D3463-7A78-496F-8A3B-EF40C0EDEF8A}"/>
                </a:ext>
              </a:extLst>
            </p:cNvPr>
            <p:cNvGrpSpPr/>
            <p:nvPr/>
          </p:nvGrpSpPr>
          <p:grpSpPr>
            <a:xfrm>
              <a:off x="16270214" y="7021296"/>
              <a:ext cx="3120906" cy="1670711"/>
              <a:chOff x="4534744" y="5644773"/>
              <a:chExt cx="3120906" cy="1670711"/>
            </a:xfrm>
          </p:grpSpPr>
          <p:sp>
            <p:nvSpPr>
              <p:cNvPr id="111" name="Shape 10">
                <a:extLst>
                  <a:ext uri="{FF2B5EF4-FFF2-40B4-BE49-F238E27FC236}">
                    <a16:creationId xmlns:a16="http://schemas.microsoft.com/office/drawing/2014/main" id="{56F60795-B012-40E7-B736-1EE6F8CE356C}"/>
                  </a:ext>
                </a:extLst>
              </p:cNvPr>
              <p:cNvSpPr/>
              <p:nvPr/>
            </p:nvSpPr>
            <p:spPr>
              <a:xfrm rot="21084094">
                <a:off x="5987331" y="5799977"/>
                <a:ext cx="1301926" cy="1351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41" y="18539"/>
                    </a:lnTo>
                    <a:lnTo>
                      <a:pt x="21600" y="0"/>
                    </a:lnTo>
                    <a:lnTo>
                      <a:pt x="2850" y="3052"/>
                    </a:lnTo>
                    <a:cubicBezTo>
                      <a:pt x="2850" y="3052"/>
                      <a:pt x="0" y="21600"/>
                      <a:pt x="0" y="21600"/>
                    </a:cubicBezTo>
                    <a:close/>
                  </a:path>
                </a:pathLst>
              </a:custGeom>
              <a:solidFill>
                <a:srgbClr val="945D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2" name="Shape 11">
                <a:extLst>
                  <a:ext uri="{FF2B5EF4-FFF2-40B4-BE49-F238E27FC236}">
                    <a16:creationId xmlns:a16="http://schemas.microsoft.com/office/drawing/2014/main" id="{05027604-6AA8-440C-AB9F-F498832FFCF4}"/>
                  </a:ext>
                </a:extLst>
              </p:cNvPr>
              <p:cNvSpPr/>
              <p:nvPr/>
            </p:nvSpPr>
            <p:spPr>
              <a:xfrm rot="21084094">
                <a:off x="4957893" y="5644773"/>
                <a:ext cx="1188344" cy="1670711"/>
              </a:xfrm>
              <a:custGeom>
                <a:avLst/>
                <a:gdLst/>
                <a:ahLst/>
                <a:cxnLst>
                  <a:cxn ang="0">
                    <a:pos x="wd2" y="hd2"/>
                  </a:cxn>
                  <a:cxn ang="5400000">
                    <a:pos x="wd2" y="hd2"/>
                  </a:cxn>
                  <a:cxn ang="10800000">
                    <a:pos x="wd2" y="hd2"/>
                  </a:cxn>
                  <a:cxn ang="16200000">
                    <a:pos x="wd2" y="hd2"/>
                  </a:cxn>
                </a:cxnLst>
                <a:rect l="0" t="0" r="r" b="b"/>
                <a:pathLst>
                  <a:path w="21600" h="21600" extrusionOk="0">
                    <a:moveTo>
                      <a:pt x="18477" y="21600"/>
                    </a:moveTo>
                    <a:lnTo>
                      <a:pt x="0" y="15002"/>
                    </a:lnTo>
                    <a:lnTo>
                      <a:pt x="3132" y="0"/>
                    </a:lnTo>
                    <a:lnTo>
                      <a:pt x="21600" y="6590"/>
                    </a:lnTo>
                    <a:cubicBezTo>
                      <a:pt x="21600" y="6590"/>
                      <a:pt x="18477" y="21600"/>
                      <a:pt x="18477"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3" name="Shape 12">
                <a:extLst>
                  <a:ext uri="{FF2B5EF4-FFF2-40B4-BE49-F238E27FC236}">
                    <a16:creationId xmlns:a16="http://schemas.microsoft.com/office/drawing/2014/main" id="{959EC185-6DA9-423B-91E6-1BEBCC4EA093}"/>
                  </a:ext>
                </a:extLst>
              </p:cNvPr>
              <p:cNvSpPr/>
              <p:nvPr/>
            </p:nvSpPr>
            <p:spPr>
              <a:xfrm rot="21084094">
                <a:off x="4534744" y="5676058"/>
                <a:ext cx="1557388" cy="826754"/>
              </a:xfrm>
              <a:custGeom>
                <a:avLst/>
                <a:gdLst/>
                <a:ahLst/>
                <a:cxnLst>
                  <a:cxn ang="0">
                    <a:pos x="wd2" y="hd2"/>
                  </a:cxn>
                  <a:cxn ang="5400000">
                    <a:pos x="wd2" y="hd2"/>
                  </a:cxn>
                  <a:cxn ang="10800000">
                    <a:pos x="wd2" y="hd2"/>
                  </a:cxn>
                  <a:cxn ang="16200000">
                    <a:pos x="wd2" y="hd2"/>
                  </a:cxn>
                </a:cxnLst>
                <a:rect l="0" t="0" r="r" b="b"/>
                <a:pathLst>
                  <a:path w="21600" h="21600" extrusionOk="0">
                    <a:moveTo>
                      <a:pt x="14038" y="21600"/>
                    </a:moveTo>
                    <a:lnTo>
                      <a:pt x="0" y="8284"/>
                    </a:lnTo>
                    <a:lnTo>
                      <a:pt x="7562" y="0"/>
                    </a:lnTo>
                    <a:lnTo>
                      <a:pt x="21600" y="13316"/>
                    </a:lnTo>
                    <a:cubicBezTo>
                      <a:pt x="21600" y="13316"/>
                      <a:pt x="14038" y="21600"/>
                      <a:pt x="14038"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14" name="Shape 13">
                <a:extLst>
                  <a:ext uri="{FF2B5EF4-FFF2-40B4-BE49-F238E27FC236}">
                    <a16:creationId xmlns:a16="http://schemas.microsoft.com/office/drawing/2014/main" id="{0FB4DDCF-6AE5-4124-967B-2D873E2CCEBA}"/>
                  </a:ext>
                </a:extLst>
              </p:cNvPr>
              <p:cNvSpPr/>
              <p:nvPr/>
            </p:nvSpPr>
            <p:spPr>
              <a:xfrm rot="21084094">
                <a:off x="6109501" y="5759081"/>
                <a:ext cx="1546149" cy="655381"/>
              </a:xfrm>
              <a:custGeom>
                <a:avLst/>
                <a:gdLst/>
                <a:ahLst/>
                <a:cxnLst>
                  <a:cxn ang="0">
                    <a:pos x="wd2" y="hd2"/>
                  </a:cxn>
                  <a:cxn ang="5400000">
                    <a:pos x="wd2" y="hd2"/>
                  </a:cxn>
                  <a:cxn ang="10800000">
                    <a:pos x="wd2" y="hd2"/>
                  </a:cxn>
                  <a:cxn ang="16200000">
                    <a:pos x="wd2" y="hd2"/>
                  </a:cxn>
                </a:cxnLst>
                <a:rect l="0" t="0" r="r" b="b"/>
                <a:pathLst>
                  <a:path w="21600" h="21600" extrusionOk="0">
                    <a:moveTo>
                      <a:pt x="6001" y="21600"/>
                    </a:moveTo>
                    <a:lnTo>
                      <a:pt x="21600" y="15221"/>
                    </a:lnTo>
                    <a:lnTo>
                      <a:pt x="15599" y="0"/>
                    </a:lnTo>
                    <a:lnTo>
                      <a:pt x="0" y="6379"/>
                    </a:lnTo>
                    <a:cubicBezTo>
                      <a:pt x="0" y="6379"/>
                      <a:pt x="6001" y="21600"/>
                      <a:pt x="6001" y="21600"/>
                    </a:cubicBezTo>
                    <a:close/>
                  </a:path>
                </a:pathLst>
              </a:custGeom>
              <a:solidFill>
                <a:srgbClr val="DD8B0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1" name="Group 220">
            <a:extLst>
              <a:ext uri="{FF2B5EF4-FFF2-40B4-BE49-F238E27FC236}">
                <a16:creationId xmlns:a16="http://schemas.microsoft.com/office/drawing/2014/main" id="{95EBB004-84C4-4A46-91B3-4C0F061CAF5A}"/>
              </a:ext>
            </a:extLst>
          </p:cNvPr>
          <p:cNvGrpSpPr/>
          <p:nvPr/>
        </p:nvGrpSpPr>
        <p:grpSpPr>
          <a:xfrm>
            <a:off x="9490120" y="5564713"/>
            <a:ext cx="670716" cy="648070"/>
            <a:chOff x="1517905" y="1984833"/>
            <a:chExt cx="1180568" cy="1140708"/>
          </a:xfrm>
        </p:grpSpPr>
        <p:grpSp>
          <p:nvGrpSpPr>
            <p:cNvPr id="222" name="Group 221">
              <a:extLst>
                <a:ext uri="{FF2B5EF4-FFF2-40B4-BE49-F238E27FC236}">
                  <a16:creationId xmlns:a16="http://schemas.microsoft.com/office/drawing/2014/main" id="{045F65E7-8D88-4104-B56A-F741CD013BB3}"/>
                </a:ext>
              </a:extLst>
            </p:cNvPr>
            <p:cNvGrpSpPr/>
            <p:nvPr/>
          </p:nvGrpSpPr>
          <p:grpSpPr>
            <a:xfrm>
              <a:off x="1799052" y="2528082"/>
              <a:ext cx="899421" cy="597459"/>
              <a:chOff x="6919266" y="2220698"/>
              <a:chExt cx="3741177" cy="2485162"/>
            </a:xfrm>
          </p:grpSpPr>
          <p:grpSp>
            <p:nvGrpSpPr>
              <p:cNvPr id="228" name="Group 227">
                <a:extLst>
                  <a:ext uri="{FF2B5EF4-FFF2-40B4-BE49-F238E27FC236}">
                    <a16:creationId xmlns:a16="http://schemas.microsoft.com/office/drawing/2014/main" id="{872A2CAB-7763-4B79-B4E4-6A1811F34DA0}"/>
                  </a:ext>
                </a:extLst>
              </p:cNvPr>
              <p:cNvGrpSpPr/>
              <p:nvPr/>
            </p:nvGrpSpPr>
            <p:grpSpPr>
              <a:xfrm>
                <a:off x="6919266" y="3086797"/>
                <a:ext cx="3124130" cy="1619063"/>
                <a:chOff x="6913980" y="3201803"/>
                <a:chExt cx="3124130" cy="1619063"/>
              </a:xfrm>
            </p:grpSpPr>
            <p:sp>
              <p:nvSpPr>
                <p:cNvPr id="239" name="Shape 12">
                  <a:extLst>
                    <a:ext uri="{FF2B5EF4-FFF2-40B4-BE49-F238E27FC236}">
                      <a16:creationId xmlns:a16="http://schemas.microsoft.com/office/drawing/2014/main" id="{881C8D52-C239-4511-A05B-558DF1D616CA}"/>
                    </a:ext>
                  </a:extLst>
                </p:cNvPr>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0" name="Shape 13">
                  <a:extLst>
                    <a:ext uri="{FF2B5EF4-FFF2-40B4-BE49-F238E27FC236}">
                      <a16:creationId xmlns:a16="http://schemas.microsoft.com/office/drawing/2014/main" id="{D14159A1-54B2-4256-9BF9-2F4AF0C81F24}"/>
                    </a:ext>
                  </a:extLst>
                </p:cNvPr>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6491C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1" name="Shape 14">
                  <a:extLst>
                    <a:ext uri="{FF2B5EF4-FFF2-40B4-BE49-F238E27FC236}">
                      <a16:creationId xmlns:a16="http://schemas.microsoft.com/office/drawing/2014/main" id="{2F812701-04C1-4D74-994E-92F9A6BAA4BD}"/>
                    </a:ext>
                  </a:extLst>
                </p:cNvPr>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2" name="Shape 15">
                  <a:extLst>
                    <a:ext uri="{FF2B5EF4-FFF2-40B4-BE49-F238E27FC236}">
                      <a16:creationId xmlns:a16="http://schemas.microsoft.com/office/drawing/2014/main" id="{35FFE474-DE94-48F7-8D3F-C41902AE01B9}"/>
                    </a:ext>
                  </a:extLst>
                </p:cNvPr>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6491C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29" name="Group 228">
                <a:extLst>
                  <a:ext uri="{FF2B5EF4-FFF2-40B4-BE49-F238E27FC236}">
                    <a16:creationId xmlns:a16="http://schemas.microsoft.com/office/drawing/2014/main" id="{259D44FC-FB4D-41C8-B7BB-15E32363B900}"/>
                  </a:ext>
                </a:extLst>
              </p:cNvPr>
              <p:cNvGrpSpPr/>
              <p:nvPr/>
            </p:nvGrpSpPr>
            <p:grpSpPr>
              <a:xfrm>
                <a:off x="7506329" y="2825776"/>
                <a:ext cx="3129148" cy="1619057"/>
                <a:chOff x="4482815" y="5446950"/>
                <a:chExt cx="3129148" cy="1619057"/>
              </a:xfrm>
            </p:grpSpPr>
            <p:sp>
              <p:nvSpPr>
                <p:cNvPr id="235" name="Shape 8">
                  <a:extLst>
                    <a:ext uri="{FF2B5EF4-FFF2-40B4-BE49-F238E27FC236}">
                      <a16:creationId xmlns:a16="http://schemas.microsoft.com/office/drawing/2014/main" id="{D67B2762-FB2D-410B-81D7-9CE920A71A1D}"/>
                    </a:ext>
                  </a:extLst>
                </p:cNvPr>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6" name="Shape 9">
                  <a:extLst>
                    <a:ext uri="{FF2B5EF4-FFF2-40B4-BE49-F238E27FC236}">
                      <a16:creationId xmlns:a16="http://schemas.microsoft.com/office/drawing/2014/main" id="{E6DC3079-4C32-4EAE-A877-E009C29202DC}"/>
                    </a:ext>
                  </a:extLst>
                </p:cNvPr>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A4655">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7" name="Shape 10">
                  <a:extLst>
                    <a:ext uri="{FF2B5EF4-FFF2-40B4-BE49-F238E27FC236}">
                      <a16:creationId xmlns:a16="http://schemas.microsoft.com/office/drawing/2014/main" id="{39E5E97E-8A82-4104-A09A-2D8AE528D58A}"/>
                    </a:ext>
                  </a:extLst>
                </p:cNvPr>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8" name="Shape 11">
                  <a:extLst>
                    <a:ext uri="{FF2B5EF4-FFF2-40B4-BE49-F238E27FC236}">
                      <a16:creationId xmlns:a16="http://schemas.microsoft.com/office/drawing/2014/main" id="{E9567677-6065-4C74-8DCC-E74B67E398FF}"/>
                    </a:ext>
                  </a:extLst>
                </p:cNvPr>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A4655">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230" name="Group 229">
                <a:extLst>
                  <a:ext uri="{FF2B5EF4-FFF2-40B4-BE49-F238E27FC236}">
                    <a16:creationId xmlns:a16="http://schemas.microsoft.com/office/drawing/2014/main" id="{F4FE83CD-D77B-43E5-AAFD-1909BD064FF3}"/>
                  </a:ext>
                </a:extLst>
              </p:cNvPr>
              <p:cNvGrpSpPr/>
              <p:nvPr/>
            </p:nvGrpSpPr>
            <p:grpSpPr>
              <a:xfrm>
                <a:off x="7531301" y="2220698"/>
                <a:ext cx="3129142" cy="1636349"/>
                <a:chOff x="7107934" y="786594"/>
                <a:chExt cx="3129142" cy="1636349"/>
              </a:xfrm>
            </p:grpSpPr>
            <p:sp>
              <p:nvSpPr>
                <p:cNvPr id="231" name="Shape 16">
                  <a:extLst>
                    <a:ext uri="{FF2B5EF4-FFF2-40B4-BE49-F238E27FC236}">
                      <a16:creationId xmlns:a16="http://schemas.microsoft.com/office/drawing/2014/main" id="{F22305BD-3EC0-451B-8D94-25A7A3610856}"/>
                    </a:ext>
                  </a:extLst>
                </p:cNvPr>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2" name="Shape 17">
                  <a:extLst>
                    <a:ext uri="{FF2B5EF4-FFF2-40B4-BE49-F238E27FC236}">
                      <a16:creationId xmlns:a16="http://schemas.microsoft.com/office/drawing/2014/main" id="{D66CC71E-0B20-4C6D-9B8D-EF99E52BA28B}"/>
                    </a:ext>
                  </a:extLst>
                </p:cNvPr>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3" name="Shape 18">
                  <a:extLst>
                    <a:ext uri="{FF2B5EF4-FFF2-40B4-BE49-F238E27FC236}">
                      <a16:creationId xmlns:a16="http://schemas.microsoft.com/office/drawing/2014/main" id="{D5EC1241-7E94-47B2-AEF7-23B1539A9DCE}"/>
                    </a:ext>
                  </a:extLst>
                </p:cNvPr>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4" name="Shape 19">
                  <a:extLst>
                    <a:ext uri="{FF2B5EF4-FFF2-40B4-BE49-F238E27FC236}">
                      <a16:creationId xmlns:a16="http://schemas.microsoft.com/office/drawing/2014/main" id="{237BA064-5681-4482-936C-CA4C0AE6CEA5}"/>
                    </a:ext>
                  </a:extLst>
                </p:cNvPr>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grpSp>
          <p:nvGrpSpPr>
            <p:cNvPr id="223" name="Group 222">
              <a:extLst>
                <a:ext uri="{FF2B5EF4-FFF2-40B4-BE49-F238E27FC236}">
                  <a16:creationId xmlns:a16="http://schemas.microsoft.com/office/drawing/2014/main" id="{55DCAF52-7900-44C4-B03B-051FB44EF734}"/>
                </a:ext>
              </a:extLst>
            </p:cNvPr>
            <p:cNvGrpSpPr/>
            <p:nvPr/>
          </p:nvGrpSpPr>
          <p:grpSpPr>
            <a:xfrm>
              <a:off x="1517905" y="1984833"/>
              <a:ext cx="879236" cy="1056435"/>
              <a:chOff x="3612396" y="467356"/>
              <a:chExt cx="3657220" cy="4394288"/>
            </a:xfrm>
          </p:grpSpPr>
          <p:sp>
            <p:nvSpPr>
              <p:cNvPr id="224" name="Shape 20">
                <a:extLst>
                  <a:ext uri="{FF2B5EF4-FFF2-40B4-BE49-F238E27FC236}">
                    <a16:creationId xmlns:a16="http://schemas.microsoft.com/office/drawing/2014/main" id="{135A4188-A6EA-469E-84F5-FC5970E838AF}"/>
                  </a:ext>
                </a:extLst>
              </p:cNvPr>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chemeClr val="bg1">
                  <a:lumMod val="95000"/>
                </a:scheme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5" name="Shape 25">
                <a:extLst>
                  <a:ext uri="{FF2B5EF4-FFF2-40B4-BE49-F238E27FC236}">
                    <a16:creationId xmlns:a16="http://schemas.microsoft.com/office/drawing/2014/main" id="{7CE7D059-36FC-4913-AFF1-31F7BFA17746}"/>
                  </a:ext>
                </a:extLst>
              </p:cNvPr>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6" name="Freeform 19">
                <a:extLst>
                  <a:ext uri="{FF2B5EF4-FFF2-40B4-BE49-F238E27FC236}">
                    <a16:creationId xmlns:a16="http://schemas.microsoft.com/office/drawing/2014/main" id="{2822B2DC-E750-48DE-ADDA-3185EC56A453}"/>
                  </a:ext>
                </a:extLst>
              </p:cNvPr>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rgbClr val="14B4EB">
                  <a:lumMod val="7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7" name="Freeform 20">
                <a:extLst>
                  <a:ext uri="{FF2B5EF4-FFF2-40B4-BE49-F238E27FC236}">
                    <a16:creationId xmlns:a16="http://schemas.microsoft.com/office/drawing/2014/main" id="{30B93AB5-7E9A-40DD-BAF2-B17FC53BDBD6}"/>
                  </a:ext>
                </a:extLst>
              </p:cNvPr>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rgbClr val="14B4EB">
                  <a:lumMod val="5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4" name="Title 3">
            <a:extLst>
              <a:ext uri="{FF2B5EF4-FFF2-40B4-BE49-F238E27FC236}">
                <a16:creationId xmlns:a16="http://schemas.microsoft.com/office/drawing/2014/main" id="{82BE4620-185D-402C-866C-033B21548974}"/>
              </a:ext>
            </a:extLst>
          </p:cNvPr>
          <p:cNvSpPr>
            <a:spLocks noGrp="1"/>
          </p:cNvSpPr>
          <p:nvPr>
            <p:ph type="title"/>
          </p:nvPr>
        </p:nvSpPr>
        <p:spPr>
          <a:xfrm>
            <a:off x="1000517" y="471574"/>
            <a:ext cx="14254967" cy="615553"/>
          </a:xfrm>
        </p:spPr>
        <p:txBody>
          <a:bodyPr/>
          <a:lstStyle/>
          <a:p>
            <a:r>
              <a:rPr lang="fr-FR" sz="4000"/>
              <a:t>4.3 Formaliser la feuille de route</a:t>
            </a:r>
          </a:p>
        </p:txBody>
      </p:sp>
      <p:grpSp>
        <p:nvGrpSpPr>
          <p:cNvPr id="166" name="Group 165">
            <a:extLst>
              <a:ext uri="{FF2B5EF4-FFF2-40B4-BE49-F238E27FC236}">
                <a16:creationId xmlns:a16="http://schemas.microsoft.com/office/drawing/2014/main" id="{257D72D2-24DB-4F3F-AD6F-20F760C837E0}"/>
              </a:ext>
            </a:extLst>
          </p:cNvPr>
          <p:cNvGrpSpPr/>
          <p:nvPr/>
        </p:nvGrpSpPr>
        <p:grpSpPr>
          <a:xfrm>
            <a:off x="14165759" y="199619"/>
            <a:ext cx="1029938" cy="466191"/>
            <a:chOff x="14085187" y="199619"/>
            <a:chExt cx="1029938" cy="466191"/>
          </a:xfrm>
        </p:grpSpPr>
        <p:cxnSp>
          <p:nvCxnSpPr>
            <p:cNvPr id="167" name="Straight Connector 166">
              <a:extLst>
                <a:ext uri="{FF2B5EF4-FFF2-40B4-BE49-F238E27FC236}">
                  <a16:creationId xmlns:a16="http://schemas.microsoft.com/office/drawing/2014/main" id="{319C2238-0B1F-4816-A3AE-F8612BF071FF}"/>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F763FCD7-1B18-4EE6-A60F-14B5FA581156}"/>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5" name="Oval 174">
              <a:extLst>
                <a:ext uri="{FF2B5EF4-FFF2-40B4-BE49-F238E27FC236}">
                  <a16:creationId xmlns:a16="http://schemas.microsoft.com/office/drawing/2014/main" id="{3E60539C-B3D1-427B-B66E-A756A72A1B57}"/>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176" name="TextBox 175">
              <a:extLst>
                <a:ext uri="{FF2B5EF4-FFF2-40B4-BE49-F238E27FC236}">
                  <a16:creationId xmlns:a16="http://schemas.microsoft.com/office/drawing/2014/main" id="{83447F34-E3EC-4EC6-B494-FE3CD3BB5EDD}"/>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177" name="TextBox 176">
              <a:extLst>
                <a:ext uri="{FF2B5EF4-FFF2-40B4-BE49-F238E27FC236}">
                  <a16:creationId xmlns:a16="http://schemas.microsoft.com/office/drawing/2014/main" id="{9166E821-A956-40DD-B70C-64B07B78275B}"/>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178" name="TextBox 177">
            <a:extLst>
              <a:ext uri="{FF2B5EF4-FFF2-40B4-BE49-F238E27FC236}">
                <a16:creationId xmlns:a16="http://schemas.microsoft.com/office/drawing/2014/main" id="{0CB21E08-D905-4274-8A8F-3528D417E15A}"/>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81" name="TextBox 180">
            <a:extLst>
              <a:ext uri="{FF2B5EF4-FFF2-40B4-BE49-F238E27FC236}">
                <a16:creationId xmlns:a16="http://schemas.microsoft.com/office/drawing/2014/main" id="{4195C4ED-EA98-44AA-9F4F-B5F815BC3F12}"/>
              </a:ext>
            </a:extLst>
          </p:cNvPr>
          <p:cNvSpPr txBox="1"/>
          <p:nvPr/>
        </p:nvSpPr>
        <p:spPr>
          <a:xfrm>
            <a:off x="11765189" y="3855474"/>
            <a:ext cx="2859396" cy="769441"/>
          </a:xfrm>
          <a:prstGeom prst="rect">
            <a:avLst/>
          </a:prstGeom>
          <a:noFill/>
        </p:spPr>
        <p:txBody>
          <a:bodyPr wrap="square">
            <a:spAutoFit/>
          </a:bodyPr>
          <a:lstStyle/>
          <a:p>
            <a:pPr algn="ctr"/>
            <a:r>
              <a:rPr lang="fr-FR" sz="1600" b="1">
                <a:latin typeface="Marianne" panose="020B0604020202020204"/>
              </a:rPr>
              <a:t>Support de formalisation de feuille de route</a:t>
            </a:r>
          </a:p>
          <a:p>
            <a:pPr algn="ctr"/>
            <a:r>
              <a:rPr lang="fr-FR" sz="1200">
                <a:latin typeface="Marianne" panose="020B0604020202020204"/>
              </a:rPr>
              <a:t>(sous format Powerpoint)</a:t>
            </a:r>
          </a:p>
        </p:txBody>
      </p:sp>
      <p:pic>
        <p:nvPicPr>
          <p:cNvPr id="3" name="Picture 2">
            <a:extLst>
              <a:ext uri="{FF2B5EF4-FFF2-40B4-BE49-F238E27FC236}">
                <a16:creationId xmlns:a16="http://schemas.microsoft.com/office/drawing/2014/main" id="{60C4DEB9-0A66-4565-B779-1FBD6F4D7883}"/>
              </a:ext>
            </a:extLst>
          </p:cNvPr>
          <p:cNvPicPr>
            <a:picLocks noChangeAspect="1"/>
          </p:cNvPicPr>
          <p:nvPr/>
        </p:nvPicPr>
        <p:blipFill>
          <a:blip r:embed="rId4"/>
          <a:stretch>
            <a:fillRect/>
          </a:stretch>
        </p:blipFill>
        <p:spPr>
          <a:xfrm>
            <a:off x="12062989" y="2437979"/>
            <a:ext cx="2263796" cy="1273475"/>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844A5B4-E576-3CA4-1907-03CBF8420DB6}"/>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2-3 semaines </a:t>
            </a:r>
            <a:endParaRPr lang="fr-FR" sz="1400" b="1">
              <a:solidFill>
                <a:srgbClr val="1D4474"/>
              </a:solidFill>
            </a:endParaRPr>
          </a:p>
        </p:txBody>
      </p:sp>
      <p:grpSp>
        <p:nvGrpSpPr>
          <p:cNvPr id="10" name="Group 9">
            <a:extLst>
              <a:ext uri="{FF2B5EF4-FFF2-40B4-BE49-F238E27FC236}">
                <a16:creationId xmlns:a16="http://schemas.microsoft.com/office/drawing/2014/main" id="{F7A6866A-8E43-FCFE-2DF3-0986E4AA8FA0}"/>
              </a:ext>
            </a:extLst>
          </p:cNvPr>
          <p:cNvGrpSpPr/>
          <p:nvPr/>
        </p:nvGrpSpPr>
        <p:grpSpPr>
          <a:xfrm>
            <a:off x="10099644" y="6891914"/>
            <a:ext cx="954400" cy="615553"/>
            <a:chOff x="12448483" y="7452319"/>
            <a:chExt cx="1597203" cy="1152128"/>
          </a:xfrm>
        </p:grpSpPr>
        <p:grpSp>
          <p:nvGrpSpPr>
            <p:cNvPr id="11" name="Group 10">
              <a:extLst>
                <a:ext uri="{FF2B5EF4-FFF2-40B4-BE49-F238E27FC236}">
                  <a16:creationId xmlns:a16="http://schemas.microsoft.com/office/drawing/2014/main" id="{8AC1AEF0-5908-1822-7C53-6301C4CDBEA3}"/>
                </a:ext>
              </a:extLst>
            </p:cNvPr>
            <p:cNvGrpSpPr/>
            <p:nvPr/>
          </p:nvGrpSpPr>
          <p:grpSpPr>
            <a:xfrm>
              <a:off x="13024544" y="7452322"/>
              <a:ext cx="1021142" cy="1147186"/>
              <a:chOff x="5727700" y="7734299"/>
              <a:chExt cx="3529167" cy="3964783"/>
            </a:xfrm>
          </p:grpSpPr>
          <p:sp>
            <p:nvSpPr>
              <p:cNvPr id="19" name="Shape 28">
                <a:extLst>
                  <a:ext uri="{FF2B5EF4-FFF2-40B4-BE49-F238E27FC236}">
                    <a16:creationId xmlns:a16="http://schemas.microsoft.com/office/drawing/2014/main" id="{1AB725BC-961E-71C1-37EE-37250B580DFA}"/>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0" name="Shape 29">
                <a:extLst>
                  <a:ext uri="{FF2B5EF4-FFF2-40B4-BE49-F238E27FC236}">
                    <a16:creationId xmlns:a16="http://schemas.microsoft.com/office/drawing/2014/main" id="{65C0FF6A-FD49-F80C-0028-AFDB66E3E777}"/>
                  </a:ext>
                </a:extLst>
              </p:cNvPr>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1" name="Shape 30">
                <a:extLst>
                  <a:ext uri="{FF2B5EF4-FFF2-40B4-BE49-F238E27FC236}">
                    <a16:creationId xmlns:a16="http://schemas.microsoft.com/office/drawing/2014/main" id="{2C208858-2180-88FE-D072-0C5EF28F3495}"/>
                  </a:ext>
                </a:extLst>
              </p:cNvPr>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2" name="Shape 31">
                <a:extLst>
                  <a:ext uri="{FF2B5EF4-FFF2-40B4-BE49-F238E27FC236}">
                    <a16:creationId xmlns:a16="http://schemas.microsoft.com/office/drawing/2014/main" id="{950C9EE5-D93A-1781-9103-42F7DCD58ECE}"/>
                  </a:ext>
                </a:extLst>
              </p:cNvPr>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3" name="Shape 32">
                <a:extLst>
                  <a:ext uri="{FF2B5EF4-FFF2-40B4-BE49-F238E27FC236}">
                    <a16:creationId xmlns:a16="http://schemas.microsoft.com/office/drawing/2014/main" id="{9CA7AB04-189D-3830-12FE-AE385F53E3CB}"/>
                  </a:ext>
                </a:extLst>
              </p:cNvPr>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4" name="Shape 33">
                <a:extLst>
                  <a:ext uri="{FF2B5EF4-FFF2-40B4-BE49-F238E27FC236}">
                    <a16:creationId xmlns:a16="http://schemas.microsoft.com/office/drawing/2014/main" id="{7E320C07-D97A-59A3-0794-63E85C1338A3}"/>
                  </a:ext>
                </a:extLst>
              </p:cNvPr>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7" name="Shape 34">
                <a:extLst>
                  <a:ext uri="{FF2B5EF4-FFF2-40B4-BE49-F238E27FC236}">
                    <a16:creationId xmlns:a16="http://schemas.microsoft.com/office/drawing/2014/main" id="{EDDFEAFA-9F83-7568-F084-082E7474FC95}"/>
                  </a:ext>
                </a:extLst>
              </p:cNvPr>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FFAF28">
                  <a:lumMod val="50000"/>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8" name="Shape 35">
                <a:extLst>
                  <a:ext uri="{FF2B5EF4-FFF2-40B4-BE49-F238E27FC236}">
                    <a16:creationId xmlns:a16="http://schemas.microsoft.com/office/drawing/2014/main" id="{E5478EFA-7A12-B562-FDA9-A80445ED7E74}"/>
                  </a:ext>
                </a:extLst>
              </p:cNvPr>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FAF28">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29" name="Shape 36">
                <a:extLst>
                  <a:ext uri="{FF2B5EF4-FFF2-40B4-BE49-F238E27FC236}">
                    <a16:creationId xmlns:a16="http://schemas.microsoft.com/office/drawing/2014/main" id="{D979F62F-0E61-FE4F-7072-07044CB268C9}"/>
                  </a:ext>
                </a:extLst>
              </p:cNvPr>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rgbClr val="7D8287">
                  <a:lumMod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0" name="Shape 37">
                <a:extLst>
                  <a:ext uri="{FF2B5EF4-FFF2-40B4-BE49-F238E27FC236}">
                    <a16:creationId xmlns:a16="http://schemas.microsoft.com/office/drawing/2014/main" id="{987C5215-6BA4-C394-7552-965B9920B9CA}"/>
                  </a:ext>
                </a:extLst>
              </p:cNvPr>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1" name="Shape 38">
                <a:extLst>
                  <a:ext uri="{FF2B5EF4-FFF2-40B4-BE49-F238E27FC236}">
                    <a16:creationId xmlns:a16="http://schemas.microsoft.com/office/drawing/2014/main" id="{7C378286-ACDF-3A53-8177-88CC5EAFBA8A}"/>
                  </a:ext>
                </a:extLst>
              </p:cNvPr>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rgbClr val="14B4EB"/>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2" name="Shape 39">
                <a:extLst>
                  <a:ext uri="{FF2B5EF4-FFF2-40B4-BE49-F238E27FC236}">
                    <a16:creationId xmlns:a16="http://schemas.microsoft.com/office/drawing/2014/main" id="{C7FE65F6-3C7E-CAED-001E-4D10E4F6E57A}"/>
                  </a:ext>
                </a:extLst>
              </p:cNvPr>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33" name="Shape 40">
                <a:extLst>
                  <a:ext uri="{FF2B5EF4-FFF2-40B4-BE49-F238E27FC236}">
                    <a16:creationId xmlns:a16="http://schemas.microsoft.com/office/drawing/2014/main" id="{31889C65-DBE0-E2C8-716B-28056913A054}"/>
                  </a:ext>
                </a:extLst>
              </p:cNvPr>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nvGrpSpPr>
            <p:cNvPr id="12" name="Group 11">
              <a:extLst>
                <a:ext uri="{FF2B5EF4-FFF2-40B4-BE49-F238E27FC236}">
                  <a16:creationId xmlns:a16="http://schemas.microsoft.com/office/drawing/2014/main" id="{E6DF4C1A-77D6-4AE9-451E-C3DAAFA4AA5E}"/>
                </a:ext>
              </a:extLst>
            </p:cNvPr>
            <p:cNvGrpSpPr/>
            <p:nvPr/>
          </p:nvGrpSpPr>
          <p:grpSpPr>
            <a:xfrm>
              <a:off x="12448483" y="7452319"/>
              <a:ext cx="1085054" cy="1152128"/>
              <a:chOff x="9639300" y="3594099"/>
              <a:chExt cx="3480845" cy="3696020"/>
            </a:xfrm>
          </p:grpSpPr>
          <p:sp>
            <p:nvSpPr>
              <p:cNvPr id="13" name="Shape 11">
                <a:extLst>
                  <a:ext uri="{FF2B5EF4-FFF2-40B4-BE49-F238E27FC236}">
                    <a16:creationId xmlns:a16="http://schemas.microsoft.com/office/drawing/2014/main" id="{E9EF549D-6FB0-9EB9-A6F7-030C8142E121}"/>
                  </a:ext>
                </a:extLst>
              </p:cNvPr>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rgbClr val="FFAF28">
                  <a:lumMod val="7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4" name="Shape 12">
                <a:extLst>
                  <a:ext uri="{FF2B5EF4-FFF2-40B4-BE49-F238E27FC236}">
                    <a16:creationId xmlns:a16="http://schemas.microsoft.com/office/drawing/2014/main" id="{591C6A04-5191-730F-DC4A-33FB70A459F0}"/>
                  </a:ext>
                </a:extLst>
              </p:cNvPr>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5" name="Shape 13">
                <a:extLst>
                  <a:ext uri="{FF2B5EF4-FFF2-40B4-BE49-F238E27FC236}">
                    <a16:creationId xmlns:a16="http://schemas.microsoft.com/office/drawing/2014/main" id="{1F96EA5C-D380-2E4E-41FE-78632CBC38F3}"/>
                  </a:ext>
                </a:extLst>
              </p:cNvPr>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rgbClr val="FA4655">
                  <a:lumMod val="40000"/>
                  <a:lumOff val="6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6" name="Shape 14">
                <a:extLst>
                  <a:ext uri="{FF2B5EF4-FFF2-40B4-BE49-F238E27FC236}">
                    <a16:creationId xmlns:a16="http://schemas.microsoft.com/office/drawing/2014/main" id="{0A78D5B0-A166-75EB-94F6-130855EF7009}"/>
                  </a:ext>
                </a:extLst>
              </p:cNvPr>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7" name="Shape 15">
                <a:extLst>
                  <a:ext uri="{FF2B5EF4-FFF2-40B4-BE49-F238E27FC236}">
                    <a16:creationId xmlns:a16="http://schemas.microsoft.com/office/drawing/2014/main" id="{6F8C2C1F-0D48-636E-8E80-5FC939EAA7BD}"/>
                  </a:ext>
                </a:extLst>
              </p:cNvPr>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rgbClr val="FA4655">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sp>
            <p:nvSpPr>
              <p:cNvPr id="18" name="Shape 16">
                <a:extLst>
                  <a:ext uri="{FF2B5EF4-FFF2-40B4-BE49-F238E27FC236}">
                    <a16:creationId xmlns:a16="http://schemas.microsoft.com/office/drawing/2014/main" id="{163371F2-04B6-C066-E412-7CA9C1DA8F08}"/>
                  </a:ext>
                </a:extLst>
              </p:cNvPr>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fr-FR"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Marianne" panose="020B0604020202020204"/>
                </a:endParaRPr>
              </a:p>
            </p:txBody>
          </p:sp>
        </p:grpSp>
      </p:grpSp>
      <p:sp>
        <p:nvSpPr>
          <p:cNvPr id="34" name="TextBox 33">
            <a:extLst>
              <a:ext uri="{FF2B5EF4-FFF2-40B4-BE49-F238E27FC236}">
                <a16:creationId xmlns:a16="http://schemas.microsoft.com/office/drawing/2014/main" id="{D1E2F299-E173-4934-D0EB-4173D3B170B8}"/>
              </a:ext>
            </a:extLst>
          </p:cNvPr>
          <p:cNvSpPr txBox="1">
            <a:spLocks/>
          </p:cNvSpPr>
          <p:nvPr/>
        </p:nvSpPr>
        <p:spPr>
          <a:xfrm>
            <a:off x="11073805" y="7383130"/>
            <a:ext cx="4700721" cy="1642307"/>
          </a:xfrm>
          <a:prstGeom prst="wedgeRoundRectCallout">
            <a:avLst>
              <a:gd name="adj1" fmla="val -55237"/>
              <a:gd name="adj2" fmla="val -38359"/>
              <a:gd name="adj3" fmla="val 16667"/>
            </a:avLst>
          </a:prstGeom>
          <a:solidFill>
            <a:schemeClr val="accent4">
              <a:lumMod val="60000"/>
              <a:lumOff val="40000"/>
            </a:schemeClr>
          </a:solidFill>
          <a:ln w="12700">
            <a:noFill/>
            <a:prstDash val="dashDot"/>
          </a:ln>
        </p:spPr>
        <p:txBody>
          <a:bodyPr vert="horz" wrap="square" lIns="36000" tIns="0" rIns="36000" bIns="0" rtlCol="0" anchor="t" anchorCtr="0">
            <a:noAutofit/>
          </a:bodyPr>
          <a:lstStyle/>
          <a:p>
            <a:pPr marL="0" marR="0" lvl="0" indent="0" algn="ctr" defTabSz="839876" rtl="0" eaLnBrk="1" fontAlgn="auto" latinLnBrk="0" hangingPunct="1">
              <a:lnSpc>
                <a:spcPct val="100000"/>
              </a:lnSpc>
              <a:spcBef>
                <a:spcPts val="600"/>
              </a:spcBef>
              <a:spcAft>
                <a:spcPts val="0"/>
              </a:spcAft>
              <a:buClrTx/>
              <a:buSzTx/>
              <a:buFontTx/>
              <a:buNone/>
              <a:tabLst/>
              <a:defRPr/>
            </a:pPr>
            <a:r>
              <a:rPr lang="fr-FR" sz="1600" b="1" kern="0">
                <a:solidFill>
                  <a:srgbClr val="2C3176"/>
                </a:solidFill>
                <a:latin typeface="Marianne" panose="020B0604020202020204"/>
                <a:cs typeface="Arial" panose="020B0604020202020204" pitchFamily="34" charset="0"/>
              </a:rPr>
              <a:t>Le mot de la Vague 1</a:t>
            </a:r>
          </a:p>
          <a:p>
            <a:pPr algn="ctr">
              <a:lnSpc>
                <a:spcPct val="107000"/>
              </a:lnSpc>
              <a:spcAft>
                <a:spcPts val="800"/>
              </a:spcAft>
            </a:pPr>
            <a:r>
              <a:rPr lang="fr-FR" sz="1150" b="1" i="1" kern="0">
                <a:solidFill>
                  <a:srgbClr val="2C3176"/>
                </a:solidFill>
                <a:latin typeface="Marianne" panose="020B0604020202020204"/>
                <a:cs typeface="Arial" panose="020B0604020202020204" pitchFamily="34" charset="0"/>
              </a:rPr>
              <a:t>« Cette étape du pas à pas est clé car elle permet une réflexion collective sur les moyens nécessaires pour que la collectivité puisse optimiser la démarche et agir sur les leviers retenus. Avoir ces échanges stratégiques avec les élus et la direction va faciliter la mise en œuvre de la feuille de route. » </a:t>
            </a:r>
            <a:br>
              <a:rPr lang="fr-FR" sz="1150" b="1" i="1" kern="0">
                <a:solidFill>
                  <a:srgbClr val="2C3176"/>
                </a:solidFill>
                <a:latin typeface="Marianne" panose="020B0604020202020204"/>
                <a:cs typeface="Arial" panose="020B0604020202020204" pitchFamily="34" charset="0"/>
              </a:rPr>
            </a:br>
            <a:r>
              <a:rPr lang="fr-FR" sz="1150" b="1" i="1" kern="0">
                <a:solidFill>
                  <a:srgbClr val="2C3176"/>
                </a:solidFill>
                <a:latin typeface="Marianne" panose="020B0604020202020204"/>
                <a:cs typeface="Arial" panose="020B0604020202020204" pitchFamily="34" charset="0"/>
              </a:rPr>
              <a:t>P. Houet – Directrice du pôle administration &amp; ressources – Vals de Saintonge</a:t>
            </a:r>
          </a:p>
          <a:p>
            <a:pPr marL="0" marR="0" algn="ctr">
              <a:lnSpc>
                <a:spcPct val="107000"/>
              </a:lnSpc>
              <a:spcBef>
                <a:spcPts val="0"/>
              </a:spcBef>
              <a:spcAft>
                <a:spcPts val="800"/>
              </a:spcAft>
            </a:pPr>
            <a:endParaRPr lang="fr-FR" sz="1150" b="1" i="1" kern="0">
              <a:solidFill>
                <a:srgbClr val="2C3176"/>
              </a:solidFill>
              <a:latin typeface="Marianne" panose="020B0604020202020204"/>
              <a:cs typeface="Arial" panose="020B0604020202020204" pitchFamily="34" charset="0"/>
            </a:endParaRPr>
          </a:p>
          <a:p>
            <a:pPr marL="0" marR="0" lvl="0" indent="0" algn="ctr" defTabSz="839876" rtl="0" eaLnBrk="1" fontAlgn="auto" latinLnBrk="0" hangingPunct="1">
              <a:lnSpc>
                <a:spcPct val="100000"/>
              </a:lnSpc>
              <a:spcBef>
                <a:spcPts val="600"/>
              </a:spcBef>
              <a:spcAft>
                <a:spcPts val="0"/>
              </a:spcAft>
              <a:buClrTx/>
              <a:buSzTx/>
              <a:buFontTx/>
              <a:buNone/>
              <a:tabLst/>
              <a:defRPr/>
            </a:pPr>
            <a:endParaRPr lang="fr-FR" sz="1600" b="1" kern="0">
              <a:solidFill>
                <a:srgbClr val="2C3176"/>
              </a:solidFill>
              <a:latin typeface="Marianne" panose="020B0604020202020204"/>
              <a:cs typeface="Arial" panose="020B0604020202020204" pitchFamily="34" charset="0"/>
            </a:endParaRPr>
          </a:p>
        </p:txBody>
      </p:sp>
      <p:grpSp>
        <p:nvGrpSpPr>
          <p:cNvPr id="42" name="Group 41">
            <a:extLst>
              <a:ext uri="{FF2B5EF4-FFF2-40B4-BE49-F238E27FC236}">
                <a16:creationId xmlns:a16="http://schemas.microsoft.com/office/drawing/2014/main" id="{4D428DB9-D1FA-C778-8123-DF478F610022}"/>
              </a:ext>
            </a:extLst>
          </p:cNvPr>
          <p:cNvGrpSpPr/>
          <p:nvPr/>
        </p:nvGrpSpPr>
        <p:grpSpPr>
          <a:xfrm>
            <a:off x="12465085" y="4725600"/>
            <a:ext cx="1459605" cy="430601"/>
            <a:chOff x="12657402" y="4624902"/>
            <a:chExt cx="1459605" cy="430601"/>
          </a:xfrm>
        </p:grpSpPr>
        <p:sp>
          <p:nvSpPr>
            <p:cNvPr id="43" name="Rectangle: Rounded Corners 42">
              <a:hlinkClick r:id="rId5"/>
              <a:extLst>
                <a:ext uri="{FF2B5EF4-FFF2-40B4-BE49-F238E27FC236}">
                  <a16:creationId xmlns:a16="http://schemas.microsoft.com/office/drawing/2014/main" id="{8D26A544-5112-7597-CA7F-4E2678E40C03}"/>
                </a:ext>
              </a:extLst>
            </p:cNvPr>
            <p:cNvSpPr/>
            <p:nvPr/>
          </p:nvSpPr>
          <p:spPr>
            <a:xfrm>
              <a:off x="12657402" y="4624902"/>
              <a:ext cx="1312125" cy="302670"/>
            </a:xfrm>
            <a:prstGeom prst="roundRect">
              <a:avLst/>
            </a:prstGeom>
            <a:solidFill>
              <a:srgbClr val="2842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Marianne" panose="020B0604020202020204"/>
                  <a:hlinkClick r:id="rId6"/>
                </a:rPr>
                <a:t>Cliquez ici</a:t>
              </a:r>
              <a:endParaRPr lang="fr-FR" sz="1400" b="1" dirty="0">
                <a:latin typeface="Marianne" panose="020B0604020202020204"/>
              </a:endParaRPr>
            </a:p>
          </p:txBody>
        </p:sp>
        <p:pic>
          <p:nvPicPr>
            <p:cNvPr id="44" name="Graphic 43" descr="Cursor with solid fill">
              <a:extLst>
                <a:ext uri="{FF2B5EF4-FFF2-40B4-BE49-F238E27FC236}">
                  <a16:creationId xmlns:a16="http://schemas.microsoft.com/office/drawing/2014/main" id="{C14120AC-BCD6-6F61-37D2-FACFD7C99DA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63706">
              <a:off x="13812207" y="4750703"/>
              <a:ext cx="304800" cy="304800"/>
            </a:xfrm>
            <a:prstGeom prst="rect">
              <a:avLst/>
            </a:prstGeom>
          </p:spPr>
        </p:pic>
      </p:grpSp>
    </p:spTree>
    <p:extLst>
      <p:ext uri="{BB962C8B-B14F-4D97-AF65-F5344CB8AC3E}">
        <p14:creationId xmlns:p14="http://schemas.microsoft.com/office/powerpoint/2010/main" val="8273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CC4BFF-DB6C-3A5D-E340-28E306EC9F9B}"/>
              </a:ext>
            </a:extLst>
          </p:cNvPr>
          <p:cNvGrpSpPr/>
          <p:nvPr/>
        </p:nvGrpSpPr>
        <p:grpSpPr>
          <a:xfrm>
            <a:off x="14165759" y="199619"/>
            <a:ext cx="1029938" cy="466191"/>
            <a:chOff x="14085187" y="199619"/>
            <a:chExt cx="1029938" cy="466191"/>
          </a:xfrm>
        </p:grpSpPr>
        <p:cxnSp>
          <p:nvCxnSpPr>
            <p:cNvPr id="4" name="Straight Connector 3">
              <a:extLst>
                <a:ext uri="{FF2B5EF4-FFF2-40B4-BE49-F238E27FC236}">
                  <a16:creationId xmlns:a16="http://schemas.microsoft.com/office/drawing/2014/main" id="{0E47734B-7360-632B-65E0-C83EE2C2536B}"/>
                </a:ext>
              </a:extLst>
            </p:cNvPr>
            <p:cNvCxnSpPr>
              <a:cxnSpLocks/>
            </p:cNvCxnSpPr>
            <p:nvPr/>
          </p:nvCxnSpPr>
          <p:spPr>
            <a:xfrm>
              <a:off x="14085187" y="449811"/>
              <a:ext cx="101035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276033B-B7FC-C3B0-600E-44FC3C5EA783}"/>
                </a:ext>
              </a:extLst>
            </p:cNvPr>
            <p:cNvSpPr/>
            <p:nvPr/>
          </p:nvSpPr>
          <p:spPr>
            <a:xfrm>
              <a:off x="14085187" y="233810"/>
              <a:ext cx="432000" cy="432000"/>
            </a:xfrm>
            <a:prstGeom prst="ellipse">
              <a:avLst/>
            </a:prstGeom>
            <a:solidFill>
              <a:srgbClr val="FFCA0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6" name="Oval 5">
              <a:extLst>
                <a:ext uri="{FF2B5EF4-FFF2-40B4-BE49-F238E27FC236}">
                  <a16:creationId xmlns:a16="http://schemas.microsoft.com/office/drawing/2014/main" id="{30034174-5AE0-DBD9-DC7C-986E43686FA8}"/>
                </a:ext>
              </a:extLst>
            </p:cNvPr>
            <p:cNvSpPr/>
            <p:nvPr/>
          </p:nvSpPr>
          <p:spPr>
            <a:xfrm>
              <a:off x="14683125" y="233810"/>
              <a:ext cx="432000" cy="432000"/>
            </a:xfrm>
            <a:prstGeom prst="ellipse">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4000">
                <a:solidFill>
                  <a:srgbClr val="FFFFFF"/>
                </a:solidFill>
                <a:latin typeface="Marianne" panose="020B0604020202020204" charset="0"/>
              </a:endParaRPr>
            </a:p>
          </p:txBody>
        </p:sp>
        <p:sp>
          <p:nvSpPr>
            <p:cNvPr id="7" name="TextBox 6">
              <a:extLst>
                <a:ext uri="{FF2B5EF4-FFF2-40B4-BE49-F238E27FC236}">
                  <a16:creationId xmlns:a16="http://schemas.microsoft.com/office/drawing/2014/main" id="{DC6F21D2-9F83-B4CB-4C50-87A154F2B5E3}"/>
                </a:ext>
              </a:extLst>
            </p:cNvPr>
            <p:cNvSpPr txBox="1"/>
            <p:nvPr/>
          </p:nvSpPr>
          <p:spPr>
            <a:xfrm flipH="1">
              <a:off x="14085187"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04</a:t>
              </a:r>
            </a:p>
          </p:txBody>
        </p:sp>
        <p:sp>
          <p:nvSpPr>
            <p:cNvPr id="8" name="TextBox 7">
              <a:extLst>
                <a:ext uri="{FF2B5EF4-FFF2-40B4-BE49-F238E27FC236}">
                  <a16:creationId xmlns:a16="http://schemas.microsoft.com/office/drawing/2014/main" id="{A8E110B1-C641-DF93-9BD5-16C833EFF44A}"/>
                </a:ext>
              </a:extLst>
            </p:cNvPr>
            <p:cNvSpPr txBox="1"/>
            <p:nvPr/>
          </p:nvSpPr>
          <p:spPr>
            <a:xfrm flipH="1">
              <a:off x="14683124" y="199619"/>
              <a:ext cx="431999" cy="399405"/>
            </a:xfrm>
            <a:prstGeom prst="rect">
              <a:avLst/>
            </a:prstGeom>
            <a:noFill/>
          </p:spPr>
          <p:txBody>
            <a:bodyPr wrap="square" numCol="1" spcCol="457200" rtlCol="0" anchor="ctr">
              <a:spAutoFit/>
            </a:bodyPr>
            <a:lstStyle/>
            <a:p>
              <a:pPr algn="ctr" defTabSz="1219170">
                <a:lnSpc>
                  <a:spcPts val="2667"/>
                </a:lnSpc>
              </a:pPr>
              <a:r>
                <a:rPr lang="fr-FR" sz="1400">
                  <a:solidFill>
                    <a:srgbClr val="FFFFFF"/>
                  </a:solidFill>
                  <a:latin typeface="Marianne" panose="020B0604020202020204" charset="0"/>
                  <a:ea typeface="Montserrat" charset="0"/>
                  <a:cs typeface="Montserrat" charset="0"/>
                </a:rPr>
                <a:t>05</a:t>
              </a:r>
            </a:p>
          </p:txBody>
        </p:sp>
      </p:grpSp>
      <p:sp>
        <p:nvSpPr>
          <p:cNvPr id="9" name="Title 3">
            <a:extLst>
              <a:ext uri="{FF2B5EF4-FFF2-40B4-BE49-F238E27FC236}">
                <a16:creationId xmlns:a16="http://schemas.microsoft.com/office/drawing/2014/main" id="{D149E300-CABD-498B-9FD6-E18FB00AA757}"/>
              </a:ext>
            </a:extLst>
          </p:cNvPr>
          <p:cNvSpPr txBox="1">
            <a:spLocks/>
          </p:cNvSpPr>
          <p:nvPr/>
        </p:nvSpPr>
        <p:spPr>
          <a:xfrm>
            <a:off x="1000517" y="471574"/>
            <a:ext cx="14254967" cy="615553"/>
          </a:xfrm>
          <a:prstGeom prst="rect">
            <a:avLst/>
          </a:prstGeom>
        </p:spPr>
        <p:txBody>
          <a:bodyPr wrap="square" lIns="0" tIns="0" rIns="0" bIns="0">
            <a:spAutoFit/>
          </a:bodyPr>
          <a:lstStyle>
            <a:lvl1pPr algn="ctr">
              <a:defRPr lang="fr-FR" sz="4400" b="1" i="0" kern="1200" dirty="0">
                <a:solidFill>
                  <a:srgbClr val="2C3176"/>
                </a:solidFill>
                <a:latin typeface="Marianne" panose="020B0604020202020204" charset="0"/>
                <a:ea typeface="+mj-ea"/>
                <a:cs typeface="Arial"/>
              </a:defRPr>
            </a:lvl1pPr>
          </a:lstStyle>
          <a:p>
            <a:r>
              <a:rPr lang="fr-FR" sz="4000"/>
              <a:t>4.3 Formaliser la feuille de route</a:t>
            </a:r>
          </a:p>
        </p:txBody>
      </p:sp>
      <p:sp>
        <p:nvSpPr>
          <p:cNvPr id="10" name="TextBox 9">
            <a:extLst>
              <a:ext uri="{FF2B5EF4-FFF2-40B4-BE49-F238E27FC236}">
                <a16:creationId xmlns:a16="http://schemas.microsoft.com/office/drawing/2014/main" id="{7AD88454-35CE-C447-B9EF-47A64D264BE2}"/>
              </a:ext>
            </a:extLst>
          </p:cNvPr>
          <p:cNvSpPr txBox="1"/>
          <p:nvPr/>
        </p:nvSpPr>
        <p:spPr>
          <a:xfrm>
            <a:off x="13575828" y="692825"/>
            <a:ext cx="2209800" cy="307777"/>
          </a:xfrm>
          <a:prstGeom prst="rect">
            <a:avLst/>
          </a:prstGeom>
          <a:noFill/>
        </p:spPr>
        <p:txBody>
          <a:bodyPr wrap="square">
            <a:spAutoFit/>
          </a:bodyPr>
          <a:lstStyle/>
          <a:p>
            <a:pPr algn="ctr"/>
            <a:r>
              <a:rPr lang="fr-FR" sz="1400" b="1" i="1">
                <a:solidFill>
                  <a:srgbClr val="274084"/>
                </a:solidFill>
                <a:latin typeface="Marianne" panose="020B0604020202020204"/>
              </a:rPr>
              <a:t>Phase feuille de route</a:t>
            </a:r>
          </a:p>
        </p:txBody>
      </p:sp>
      <p:sp>
        <p:nvSpPr>
          <p:cNvPr id="11" name="TextBox 10">
            <a:extLst>
              <a:ext uri="{FF2B5EF4-FFF2-40B4-BE49-F238E27FC236}">
                <a16:creationId xmlns:a16="http://schemas.microsoft.com/office/drawing/2014/main" id="{5BF2EFED-7C47-7E6D-F1B2-E3A5D37C78DE}"/>
              </a:ext>
            </a:extLst>
          </p:cNvPr>
          <p:cNvSpPr txBox="1"/>
          <p:nvPr/>
        </p:nvSpPr>
        <p:spPr>
          <a:xfrm>
            <a:off x="6396182" y="1143000"/>
            <a:ext cx="3463636" cy="340519"/>
          </a:xfrm>
          <a:prstGeom prst="roundRect">
            <a:avLst/>
          </a:prstGeom>
          <a:solidFill>
            <a:schemeClr val="bg1">
              <a:lumMod val="95000"/>
            </a:schemeClr>
          </a:solidFill>
        </p:spPr>
        <p:txBody>
          <a:bodyPr wrap="square">
            <a:spAutoFit/>
          </a:bodyPr>
          <a:lstStyle/>
          <a:p>
            <a:pPr algn="ctr"/>
            <a:r>
              <a:rPr lang="fr-FR" sz="1400" b="1">
                <a:solidFill>
                  <a:srgbClr val="1D4474"/>
                </a:solidFill>
                <a:latin typeface="Calibri" panose="020F0502020204030204" pitchFamily="34" charset="0"/>
                <a:ea typeface="Times New Roman" panose="02020603050405020304" pitchFamily="18" charset="0"/>
              </a:rPr>
              <a:t>D</a:t>
            </a:r>
            <a:r>
              <a:rPr lang="fr-FR" sz="1400" b="1">
                <a:solidFill>
                  <a:srgbClr val="1D4474"/>
                </a:solidFill>
                <a:effectLst/>
                <a:latin typeface="Calibri" panose="020F0502020204030204" pitchFamily="34" charset="0"/>
                <a:ea typeface="Times New Roman" panose="02020603050405020304" pitchFamily="18" charset="0"/>
              </a:rPr>
              <a:t>urée recommandée : 2-3 semaines </a:t>
            </a:r>
            <a:endParaRPr lang="fr-FR" sz="1400" b="1">
              <a:solidFill>
                <a:srgbClr val="1D4474"/>
              </a:solidFill>
            </a:endParaRPr>
          </a:p>
        </p:txBody>
      </p:sp>
      <p:pic>
        <p:nvPicPr>
          <p:cNvPr id="15" name="Image 14">
            <a:extLst>
              <a:ext uri="{FF2B5EF4-FFF2-40B4-BE49-F238E27FC236}">
                <a16:creationId xmlns:a16="http://schemas.microsoft.com/office/drawing/2014/main" id="{3E560CB1-26D8-EB06-EB6E-552F331F6F37}"/>
              </a:ext>
            </a:extLst>
          </p:cNvPr>
          <p:cNvPicPr>
            <a:picLocks noChangeAspect="1"/>
          </p:cNvPicPr>
          <p:nvPr/>
        </p:nvPicPr>
        <p:blipFill>
          <a:blip r:embed="rId2"/>
          <a:stretch>
            <a:fillRect/>
          </a:stretch>
        </p:blipFill>
        <p:spPr>
          <a:xfrm>
            <a:off x="2345364" y="2304440"/>
            <a:ext cx="11412586" cy="6435721"/>
          </a:xfrm>
          <a:prstGeom prst="rect">
            <a:avLst/>
          </a:prstGeom>
          <a:ln>
            <a:solidFill>
              <a:schemeClr val="tx1"/>
            </a:solidFill>
          </a:ln>
        </p:spPr>
      </p:pic>
      <p:sp>
        <p:nvSpPr>
          <p:cNvPr id="12" name="TextBox 28">
            <a:extLst>
              <a:ext uri="{FF2B5EF4-FFF2-40B4-BE49-F238E27FC236}">
                <a16:creationId xmlns:a16="http://schemas.microsoft.com/office/drawing/2014/main" id="{B1C49ABB-A30A-7751-26C3-03B6CBC90B74}"/>
              </a:ext>
            </a:extLst>
          </p:cNvPr>
          <p:cNvSpPr txBox="1">
            <a:spLocks/>
          </p:cNvSpPr>
          <p:nvPr/>
        </p:nvSpPr>
        <p:spPr>
          <a:xfrm>
            <a:off x="344556" y="1709954"/>
            <a:ext cx="15566888" cy="418275"/>
          </a:xfrm>
          <a:prstGeom prst="roundRect">
            <a:avLst/>
          </a:prstGeom>
          <a:solidFill>
            <a:srgbClr val="FFFDF3"/>
          </a:solidFill>
          <a:ln w="12700">
            <a:solidFill>
              <a:srgbClr val="274084"/>
            </a:solidFill>
            <a:prstDash val="dashDot"/>
          </a:ln>
        </p:spPr>
        <p:txBody>
          <a:bodyPr vert="horz" wrap="square" lIns="91440" tIns="36000" rIns="91440" bIns="45720" rtlCol="0" anchor="t" anchorCtr="0">
            <a:noAutofit/>
          </a:bodyPr>
          <a:lstStyle/>
          <a:p>
            <a:r>
              <a:rPr lang="fr-FR" sz="1600" i="1">
                <a:latin typeface="Marianne" panose="020B0604020202020204"/>
              </a:rPr>
              <a:t>Ci-dessous un exemple de feuille de route de la Vague 1. </a:t>
            </a:r>
            <a:r>
              <a:rPr lang="fr-FR" sz="1600" i="1" dirty="0">
                <a:latin typeface="Marianne" panose="020B0604020202020204"/>
              </a:rPr>
              <a:t>Elle a été élaborée par la Communauté de communes de Lacq-Orthez.</a:t>
            </a:r>
          </a:p>
        </p:txBody>
      </p:sp>
    </p:spTree>
    <p:extLst>
      <p:ext uri="{BB962C8B-B14F-4D97-AF65-F5344CB8AC3E}">
        <p14:creationId xmlns:p14="http://schemas.microsoft.com/office/powerpoint/2010/main" val="2922688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ABF071EC5FD74EA0222A382BA34C08" ma:contentTypeVersion="12" ma:contentTypeDescription="Create a new document." ma:contentTypeScope="" ma:versionID="6437b9147eb140727f6f4fa3f7f293d0">
  <xsd:schema xmlns:xsd="http://www.w3.org/2001/XMLSchema" xmlns:xs="http://www.w3.org/2001/XMLSchema" xmlns:p="http://schemas.microsoft.com/office/2006/metadata/properties" xmlns:ns2="70a858bc-b19d-4d92-a6f0-3eb7f146635e" xmlns:ns3="b4304807-af67-4394-b1cc-13a8c181bc53" targetNamespace="http://schemas.microsoft.com/office/2006/metadata/properties" ma:root="true" ma:fieldsID="6c16b85eed8d78a614b2263c024838c3" ns2:_="" ns3:_="">
    <xsd:import namespace="70a858bc-b19d-4d92-a6f0-3eb7f146635e"/>
    <xsd:import namespace="b4304807-af67-4394-b1cc-13a8c181bc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58bc-b19d-4d92-a6f0-3eb7f1466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304807-af67-4394-b1cc-13a8c181bc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cde11a9-839a-425a-afe4-dde1e3626ca3}" ma:internalName="TaxCatchAll" ma:showField="CatchAllData" ma:web="b4304807-af67-4394-b1cc-13a8c181bc5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a858bc-b19d-4d92-a6f0-3eb7f146635e">
      <Terms xmlns="http://schemas.microsoft.com/office/infopath/2007/PartnerControls"/>
    </lcf76f155ced4ddcb4097134ff3c332f>
    <TaxCatchAll xmlns="b4304807-af67-4394-b1cc-13a8c181bc53" xsi:nil="true"/>
    <SharedWithUsers xmlns="b4304807-af67-4394-b1cc-13a8c181bc53">
      <UserInfo>
        <DisplayName>BOUVIER, Maelle</DisplayName>
        <AccountId>9</AccountId>
        <AccountType/>
      </UserInfo>
      <UserInfo>
        <DisplayName>FENG, Yucen</DisplayName>
        <AccountId>22</AccountId>
        <AccountType/>
      </UserInfo>
    </SharedWithUsers>
  </documentManagement>
</p:properties>
</file>

<file path=customXml/itemProps1.xml><?xml version="1.0" encoding="utf-8"?>
<ds:datastoreItem xmlns:ds="http://schemas.openxmlformats.org/officeDocument/2006/customXml" ds:itemID="{8E967B43-C0F3-4274-860A-ECC85DC638A7}">
  <ds:schemaRefs>
    <ds:schemaRef ds:uri="70a858bc-b19d-4d92-a6f0-3eb7f146635e"/>
    <ds:schemaRef ds:uri="b4304807-af67-4394-b1cc-13a8c181bc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02D002-7044-4203-B1DD-B3E67234A45F}">
  <ds:schemaRefs>
    <ds:schemaRef ds:uri="http://schemas.microsoft.com/sharepoint/v3/contenttype/forms"/>
  </ds:schemaRefs>
</ds:datastoreItem>
</file>

<file path=customXml/itemProps3.xml><?xml version="1.0" encoding="utf-8"?>
<ds:datastoreItem xmlns:ds="http://schemas.openxmlformats.org/officeDocument/2006/customXml" ds:itemID="{815FE61A-E169-45AB-9C91-45045551FEA8}">
  <ds:schemaRefs>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70a858bc-b19d-4d92-a6f0-3eb7f146635e"/>
    <ds:schemaRef ds:uri="http://schemas.microsoft.com/office/infopath/2007/PartnerControls"/>
    <ds:schemaRef ds:uri="http://purl.org/dc/dcmitype/"/>
    <ds:schemaRef ds:uri="b4304807-af67-4394-b1cc-13a8c181bc5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TotalTime>
  <Words>2857</Words>
  <Application>Microsoft Office PowerPoint</Application>
  <PresentationFormat>Personnalisé</PresentationFormat>
  <Paragraphs>200</Paragraphs>
  <Slides>11</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Malgun Gothic Semilight</vt:lpstr>
      <vt:lpstr>Arial</vt:lpstr>
      <vt:lpstr>Calibri</vt:lpstr>
      <vt:lpstr>Marianne</vt:lpstr>
      <vt:lpstr>Marianne ExtraBold</vt:lpstr>
      <vt:lpstr>Montserrat</vt:lpstr>
      <vt:lpstr>Montserrat Light</vt:lpstr>
      <vt:lpstr>Times New Roman</vt:lpstr>
      <vt:lpstr>Wingdings</vt:lpstr>
      <vt:lpstr>Office Theme</vt:lpstr>
      <vt:lpstr>Présentation PowerPoint</vt:lpstr>
      <vt:lpstr>Rappel du pas à pas méthodologique </vt:lpstr>
      <vt:lpstr>Détail de la phase de feuille de route  du pas à pas méthodologique</vt:lpstr>
      <vt:lpstr>4.1 Sélectionner les leviers</vt:lpstr>
      <vt:lpstr>Présentation PowerPoint</vt:lpstr>
      <vt:lpstr>4.2 Compléter les fiches actions</vt:lpstr>
      <vt:lpstr>Présentation PowerPoint</vt:lpstr>
      <vt:lpstr>4.3 Formaliser la feuille de route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PPT ANCT</dc:title>
  <dc:creator>ANCT</dc:creator>
  <cp:lastModifiedBy>GODEFROY Nathan</cp:lastModifiedBy>
  <cp:revision>3</cp:revision>
  <dcterms:created xsi:type="dcterms:W3CDTF">2022-09-01T08:45:33Z</dcterms:created>
  <dcterms:modified xsi:type="dcterms:W3CDTF">2024-03-21T13:03:28Z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Illustrator 25.0 (Macintosh)</vt:lpwstr>
  </property>
  <property fmtid="{D5CDD505-2E9C-101B-9397-08002B2CF9AE}" pid="4" name="LastSaved">
    <vt:filetime>2022-09-01T00:00:00Z</vt:filetime>
  </property>
  <property fmtid="{D5CDD505-2E9C-101B-9397-08002B2CF9AE}" pid="5" name="ContentTypeId">
    <vt:lpwstr>0x01010069ABF071EC5FD74EA0222A382BA34C08</vt:lpwstr>
  </property>
  <property fmtid="{D5CDD505-2E9C-101B-9397-08002B2CF9AE}" pid="6" name="MediaServiceImageTags">
    <vt:lpwstr/>
  </property>
</Properties>
</file>