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4"/>
  </p:notesMasterIdLst>
  <p:sldIdLst>
    <p:sldId id="421" r:id="rId5"/>
    <p:sldId id="259" r:id="rId6"/>
    <p:sldId id="424" r:id="rId7"/>
    <p:sldId id="262" r:id="rId8"/>
    <p:sldId id="264" r:id="rId9"/>
    <p:sldId id="263" r:id="rId10"/>
    <p:sldId id="265" r:id="rId11"/>
    <p:sldId id="423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767"/>
    <a:srgbClr val="DCB79A"/>
    <a:srgbClr val="DAF0E7"/>
    <a:srgbClr val="86C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77DC1-6985-79F4-BA94-EE9F118A8616}" v="1" dt="2025-07-03T14:32:56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/>
    <p:restoredTop sz="94762"/>
  </p:normalViewPr>
  <p:slideViewPr>
    <p:cSldViewPr snapToGrid="0">
      <p:cViewPr>
        <p:scale>
          <a:sx n="94" d="100"/>
          <a:sy n="94" d="100"/>
        </p:scale>
        <p:origin x="64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251B-04BB-A240-9D19-53DAE70A13C7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A91E-739B-3E46-9699-10C013E9FF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14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A03BE-BE57-3F49-8554-28CD64F797F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4C4FB-F8B7-B873-6F3D-BE2FFC077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DB5F40-C79E-4E56-E689-197C62FF1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C992-1347-ABBF-B37B-E516D7FA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15FEE-A652-091B-031B-506ED739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E1C010-7BF6-C921-94D5-4DDE0FF1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0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BC21A-B064-89FA-CFEA-57E0FC51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A1DFD3-4BD3-F152-DF2B-36F05C94D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B5101-FCB5-08C4-375A-55DD9F43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75975-CE2C-7CFE-A432-412A8953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246F0-CD36-6F6C-CA26-62A77ED1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4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9FD302-5BFD-94D9-C780-B818BC032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C98AF3-8194-7326-F032-360949AE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A0076-8F5A-7531-02AE-9FDEFC84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9BBD37-E5AE-B181-71DA-4E7C168C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F0928-3DEB-7806-8009-BCC8F783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32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8B2C3AF-3485-9C43-ADD7-63D1C29A146E}"/>
              </a:ext>
            </a:extLst>
          </p:cNvPr>
          <p:cNvGrpSpPr/>
          <p:nvPr userDrawn="1"/>
        </p:nvGrpSpPr>
        <p:grpSpPr>
          <a:xfrm>
            <a:off x="0" y="3760"/>
            <a:ext cx="12213190" cy="6854239"/>
            <a:chOff x="0" y="3947"/>
            <a:chExt cx="12801586" cy="719536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D09141-D506-324C-9164-B61FAA3DF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90345" y="486837"/>
              <a:ext cx="4078980" cy="829103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16E4B4F3-3F84-EB45-A776-A03B1E3458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884615"/>
              <a:ext cx="6987096" cy="3314697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1B2F3C1F-FAD0-6547-A0F4-2C57FD4D7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65068" y="3947"/>
              <a:ext cx="2636518" cy="4613908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528F422-E21D-2F47-9622-A393BC41A4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6069" y="2699547"/>
            <a:ext cx="4711785" cy="12002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334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sur plusieurs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F19BE4E-4C9D-334D-BAF1-A2A4C8B1C3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6070" y="4041842"/>
            <a:ext cx="4711785" cy="342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456521" indent="0" algn="ctr">
              <a:buNone/>
              <a:defRPr sz="1997"/>
            </a:lvl2pPr>
            <a:lvl3pPr marL="913042" indent="0" algn="ctr">
              <a:buNone/>
              <a:defRPr sz="1798"/>
            </a:lvl3pPr>
            <a:lvl4pPr marL="1369563" indent="0" algn="ctr">
              <a:buNone/>
              <a:defRPr sz="1598"/>
            </a:lvl4pPr>
            <a:lvl5pPr marL="1826085" indent="0" algn="ctr">
              <a:buNone/>
              <a:defRPr sz="1598"/>
            </a:lvl5pPr>
            <a:lvl6pPr marL="2282606" indent="0" algn="ctr">
              <a:buNone/>
              <a:defRPr sz="1598"/>
            </a:lvl6pPr>
            <a:lvl7pPr marL="2739127" indent="0" algn="ctr">
              <a:buNone/>
              <a:defRPr sz="1598"/>
            </a:lvl7pPr>
            <a:lvl8pPr marL="3195648" indent="0" algn="ctr">
              <a:buNone/>
              <a:defRPr sz="1598"/>
            </a:lvl8pPr>
            <a:lvl9pPr marL="3652169" indent="0" algn="ctr">
              <a:buNone/>
              <a:defRPr sz="1598"/>
            </a:lvl9pPr>
          </a:lstStyle>
          <a:p>
            <a:r>
              <a:rPr lang="fr-FR"/>
              <a:t>Sous-titre de la présentation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2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9209A-D0B4-2F17-2A9F-03BE5B3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1867A-D262-66A1-9396-0B15D611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43F2CC-7EB9-64C0-F385-DA62F7B2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314110-C667-9D1A-938B-1AC7E7D8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0AEA8-53B6-43FA-C510-695B3F91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9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98596-5FE5-46EF-9F31-0AFF0BF0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528B04-FBF5-2311-CC24-F237FC803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5A411-0CFF-D4A6-2D98-4DEF0E76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81596-3F31-AF32-901A-17F38953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26EA1-4E52-8522-0F4D-9101FE5E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8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65074-3145-0611-EF89-E25BFD60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7F76EA-80E5-70C7-3464-4CC449460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08834C-1F71-A46A-7039-DB7F4091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1DCDF6-BDA5-A5AB-7900-26FA0EBC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85A173-5523-D1F7-0ED4-441E018E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06D950-2487-2893-9BC7-29647E1F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5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0FF8B-63C1-17AF-EF2A-2C75BB3E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E8A399-D253-4303-D601-DFB383EC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7FCE8A-7E06-93D2-6A49-714A4FB9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234260-1402-DEBC-6620-56E311E73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84CD81-FBB9-5A48-A4FF-E4EACCC4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CF5139-DCD7-EEF6-DB6E-76562B0E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AF87CF-6E4D-40AD-E50C-0A8CF4FA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523510-BE48-1365-B524-FB123303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7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CF230-2F26-D292-D6E8-E262BC77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80B7EF-7EDB-80A1-D907-91C20736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CE19A9-2116-6469-B82D-0A79AAF3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07C6A-9B4D-F4A4-8C28-46793B99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DD3B93-598B-E96A-C86E-E88AF8D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B975BE-5C2E-7EEB-53DD-85EBDAAB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9059C4-4536-3E19-2488-2D4BA397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9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637D0-2904-3E88-C177-BB942E80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34A2C-B356-38B2-8F03-F704B1BA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A71B2B-5FF7-DC2C-184B-B7679E7DB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ABDBF-24E6-F02C-544D-EE2EACEC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95A722-B4BC-C4BC-F2B7-F7BB5D3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15271E-B88C-A4EE-6CEA-7E0683AD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83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15D4D-F3BE-0155-98FF-237C570C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BFF82A-1DC4-3764-BBDE-E6F9B0053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23E86F-880F-F67E-F32D-320659578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879EB0-DBF8-EA6B-A6AD-5721474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26215-C452-D145-A22E-374829E7686A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12BC17-7351-C78E-C0AF-86B43E38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634EFC-F8DA-8954-95FB-912B29BF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3CC7D-E4BD-174B-9E6E-2B285AA31D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9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FC4769-70E3-8EC0-11A2-3204331D2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03" y="242542"/>
            <a:ext cx="6765165" cy="5137532"/>
          </a:xfrm>
          <a:prstGeom prst="rect">
            <a:avLst/>
          </a:prstGeom>
        </p:spPr>
      </p:pic>
      <p:pic>
        <p:nvPicPr>
          <p:cNvPr id="5" name="Picture 2" descr="Virtuality Web3 Summit 2023 - Exposants - Vue détaillée">
            <a:extLst>
              <a:ext uri="{FF2B5EF4-FFF2-40B4-BE49-F238E27FC236}">
                <a16:creationId xmlns:a16="http://schemas.microsoft.com/office/drawing/2014/main" id="{9795BBC3-B1EF-BF66-BE78-6A69DFAA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23" y="196882"/>
            <a:ext cx="1428560" cy="3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12">
            <a:extLst>
              <a:ext uri="{FF2B5EF4-FFF2-40B4-BE49-F238E27FC236}">
                <a16:creationId xmlns:a16="http://schemas.microsoft.com/office/drawing/2014/main" id="{4E8CFCC6-26A6-F0B2-4309-979AFBD1650F}"/>
              </a:ext>
            </a:extLst>
          </p:cNvPr>
          <p:cNvSpPr txBox="1">
            <a:spLocks/>
          </p:cNvSpPr>
          <p:nvPr/>
        </p:nvSpPr>
        <p:spPr>
          <a:xfrm>
            <a:off x="6481823" y="6039924"/>
            <a:ext cx="5436217" cy="71092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Cahier des charges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pour la conception d’un espace accessible et inclusif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Avril 2025</a:t>
            </a:r>
          </a:p>
        </p:txBody>
      </p:sp>
    </p:spTree>
    <p:extLst>
      <p:ext uri="{BB962C8B-B14F-4D97-AF65-F5344CB8AC3E}">
        <p14:creationId xmlns:p14="http://schemas.microsoft.com/office/powerpoint/2010/main" val="343375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8E0A8A-0DD7-33A5-1254-CF75C4A8558A}"/>
              </a:ext>
            </a:extLst>
          </p:cNvPr>
          <p:cNvSpPr txBox="1"/>
          <p:nvPr/>
        </p:nvSpPr>
        <p:spPr>
          <a:xfrm>
            <a:off x="211276" y="169704"/>
            <a:ext cx="57823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Tableau de synthèse</a:t>
            </a:r>
          </a:p>
          <a:p>
            <a:r>
              <a:rPr lang="fr-FR" b="1" dirty="0">
                <a:latin typeface="Montserrat" pitchFamily="2" charset="77"/>
              </a:rPr>
              <a:t>Présentation des différents types de handicap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04CB9E3-BFF2-FECA-46EB-10114D0DC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00481"/>
              </p:ext>
            </p:extLst>
          </p:nvPr>
        </p:nvGraphicFramePr>
        <p:xfrm>
          <a:off x="304798" y="1531960"/>
          <a:ext cx="11648904" cy="47596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1423">
                  <a:extLst>
                    <a:ext uri="{9D8B030D-6E8A-4147-A177-3AD203B41FA5}">
                      <a16:colId xmlns:a16="http://schemas.microsoft.com/office/drawing/2014/main" val="1623750264"/>
                    </a:ext>
                  </a:extLst>
                </a:gridCol>
                <a:gridCol w="2948838">
                  <a:extLst>
                    <a:ext uri="{9D8B030D-6E8A-4147-A177-3AD203B41FA5}">
                      <a16:colId xmlns:a16="http://schemas.microsoft.com/office/drawing/2014/main" val="606422754"/>
                    </a:ext>
                  </a:extLst>
                </a:gridCol>
                <a:gridCol w="2619633">
                  <a:extLst>
                    <a:ext uri="{9D8B030D-6E8A-4147-A177-3AD203B41FA5}">
                      <a16:colId xmlns:a16="http://schemas.microsoft.com/office/drawing/2014/main" val="4255422876"/>
                    </a:ext>
                  </a:extLst>
                </a:gridCol>
                <a:gridCol w="4379010">
                  <a:extLst>
                    <a:ext uri="{9D8B030D-6E8A-4147-A177-3AD203B41FA5}">
                      <a16:colId xmlns:a16="http://schemas.microsoft.com/office/drawing/2014/main" val="1793949408"/>
                    </a:ext>
                  </a:extLst>
                </a:gridCol>
              </a:tblGrid>
              <a:tr h="34226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Montserrat" pitchFamily="2" charset="77"/>
                        </a:rPr>
                        <a:t>DÉFINITION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Montserrat" pitchFamily="2" charset="77"/>
                        </a:rPr>
                        <a:t>EXEMPLES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Montserrat" pitchFamily="2" charset="77"/>
                        </a:rPr>
                        <a:t>CONSÉQUENCES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11307"/>
                  </a:ext>
                </a:extLst>
              </a:tr>
              <a:tr h="147246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 physique ou moteur</a:t>
                      </a:r>
                    </a:p>
                  </a:txBody>
                  <a:tcPr anchor="ctr"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Il concerne une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atteinte partielle ou totale de la motricité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c’est-à-dire de la capacité à bouger ou à contrôler certains mouvements du corps. Elle peut être liée à des difficultés de communication (usage de la parole).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Paralysie (hémiplégie, paraplégie, tétraplégie)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Amputations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Maladies neuromusculaires (ex : sclérose en plaques, myopathies)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Troubles de l’équilibre ou de la coordination (ex : ataxie)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à se déplacer, à manipuler des objets, à s’habiller, à écrire, etc.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Besoin d’une aide technique (fauteuil roulant, prothèse, orthèse, déambulateur…), humaine (auxiliaire de vie) ou technologique (tablette de communication).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43797"/>
                  </a:ext>
                </a:extLst>
              </a:tr>
              <a:tr h="16669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 sensoriel visuel</a:t>
                      </a:r>
                    </a:p>
                  </a:txBody>
                  <a:tcPr anchor="ctr"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Il concerne une atteinte de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la fonction visuelle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partielle ou totale.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Malvoyance (vision partielle, floue, champs de vision réduit, absence de perception des couleurs)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Cécité (perte totale ou quasi totale de la vue)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Souvent associée à une photophobie 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 à lire, s’orienter, reconnaître des visages, se déplacer en autonomie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Utilisation de moyens de compensation (le toucher, la canne blanche, le chien guide, le braille, des logiciels de lecture vocale)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à supporter des lumières vives.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18681"/>
                  </a:ext>
                </a:extLst>
              </a:tr>
              <a:tr h="127798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 sensoriel auditif</a:t>
                      </a:r>
                    </a:p>
                  </a:txBody>
                  <a:tcPr anchor="ctr"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Il s’agit d’une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atteinte de l’ouïe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partielle (hypoacousie) ou profonde (surdité).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Surdité de naissance partielle ou profonde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Perte auditive liée à l’âge ou à un traumatisme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Absence d’accès à la communication orale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à comprendre la parole (notamment dans le bruit), à communiquer oralement.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Utilisation de moyens adaptés : prothèses auditives, implants cochléaires, lecture labiale, langue des signes (LSF)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4533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F4AD261-F5C5-BD3C-41FE-6BFC2D10AF1D}"/>
              </a:ext>
            </a:extLst>
          </p:cNvPr>
          <p:cNvSpPr txBox="1"/>
          <p:nvPr/>
        </p:nvSpPr>
        <p:spPr>
          <a:xfrm>
            <a:off x="304798" y="1064525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527767"/>
                </a:solidFill>
                <a:latin typeface="Montserrat" pitchFamily="2" charset="77"/>
              </a:rPr>
              <a:t>LES HANDICAPS MOTEURS ET SENSORIELS</a:t>
            </a:r>
          </a:p>
        </p:txBody>
      </p:sp>
    </p:spTree>
    <p:extLst>
      <p:ext uri="{BB962C8B-B14F-4D97-AF65-F5344CB8AC3E}">
        <p14:creationId xmlns:p14="http://schemas.microsoft.com/office/powerpoint/2010/main" val="58497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4C627-A943-6140-6F62-276222D5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B565BD3-406C-30A9-379C-B1F6BE526BD0}"/>
              </a:ext>
            </a:extLst>
          </p:cNvPr>
          <p:cNvSpPr txBox="1"/>
          <p:nvPr/>
        </p:nvSpPr>
        <p:spPr>
          <a:xfrm>
            <a:off x="211276" y="169704"/>
            <a:ext cx="57823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Tableau de synthèse</a:t>
            </a:r>
          </a:p>
          <a:p>
            <a:r>
              <a:rPr lang="fr-FR" b="1" dirty="0">
                <a:latin typeface="Montserrat" pitchFamily="2" charset="77"/>
              </a:rPr>
              <a:t>Présentation des différents types de handicap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642499B-90E4-3C23-82EA-FDCA614A7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72465"/>
              </p:ext>
            </p:extLst>
          </p:nvPr>
        </p:nvGraphicFramePr>
        <p:xfrm>
          <a:off x="304798" y="1652494"/>
          <a:ext cx="11648904" cy="43388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1423">
                  <a:extLst>
                    <a:ext uri="{9D8B030D-6E8A-4147-A177-3AD203B41FA5}">
                      <a16:colId xmlns:a16="http://schemas.microsoft.com/office/drawing/2014/main" val="1623750264"/>
                    </a:ext>
                  </a:extLst>
                </a:gridCol>
                <a:gridCol w="2948838">
                  <a:extLst>
                    <a:ext uri="{9D8B030D-6E8A-4147-A177-3AD203B41FA5}">
                      <a16:colId xmlns:a16="http://schemas.microsoft.com/office/drawing/2014/main" val="606422754"/>
                    </a:ext>
                  </a:extLst>
                </a:gridCol>
                <a:gridCol w="2619633">
                  <a:extLst>
                    <a:ext uri="{9D8B030D-6E8A-4147-A177-3AD203B41FA5}">
                      <a16:colId xmlns:a16="http://schemas.microsoft.com/office/drawing/2014/main" val="4255422876"/>
                    </a:ext>
                  </a:extLst>
                </a:gridCol>
                <a:gridCol w="4379010">
                  <a:extLst>
                    <a:ext uri="{9D8B030D-6E8A-4147-A177-3AD203B41FA5}">
                      <a16:colId xmlns:a16="http://schemas.microsoft.com/office/drawing/2014/main" val="1793949408"/>
                    </a:ext>
                  </a:extLst>
                </a:gridCol>
              </a:tblGrid>
              <a:tr h="33815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Montserrat" pitchFamily="2" charset="77"/>
                        </a:rPr>
                        <a:t>DÉFINITION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Montserrat" pitchFamily="2" charset="77"/>
                        </a:rPr>
                        <a:t>EXEMPLES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Montserrat" pitchFamily="2" charset="77"/>
                        </a:rPr>
                        <a:t>CONSÉQUENCES</a:t>
                      </a:r>
                    </a:p>
                  </a:txBody>
                  <a:tcPr anchor="ctr">
                    <a:solidFill>
                      <a:srgbClr val="527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11307"/>
                  </a:ext>
                </a:extLst>
              </a:tr>
              <a:tr h="107050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 mental</a:t>
                      </a:r>
                    </a:p>
                  </a:txBody>
                  <a:tcPr anchor="ctr"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Il s’agit d’un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 du développement intellectuel qui entraîne des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de compréhension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de réflexion, de mémorisation, de communication ou d’autonomie.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Trisomie 21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Déficience intellectuelle légère à profonde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Troubles du développement global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Chaque handicap mental est différent, il peut y avoir besoin d’un accompagnement adapté pour les apprentissages, la vie sociale ou les démarches quotidiennes. Demandez à la personne ce dont elle a besoin.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3097"/>
                  </a:ext>
                </a:extLst>
              </a:tr>
              <a:tr h="128327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Handicap psychique</a:t>
                      </a:r>
                    </a:p>
                  </a:txBody>
                  <a:tcPr anchor="ctr"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Il résulte de troubles psychiques, souvent invalidants, qui affectent le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comportement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la perception de la réalité, les émotions ou la relation à soi et aux autres.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-    Schizophrénie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Troubles bipolaires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Troubles anxieux sévères ou dépression chronique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Instabilité émotionnelle, difficulté à gérer le stress ou les interactions sociales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Fatigue psychique, troubles de la concentration ou de la motivation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Handicap souvent "invisible", avec des effets fluctuants.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Sentiment d’insécurité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50423"/>
                  </a:ext>
                </a:extLst>
              </a:tr>
              <a:tr h="1646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Troubles du neurodéveloppement</a:t>
                      </a:r>
                    </a:p>
                  </a:txBody>
                  <a:tcPr anchor="ctr"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Il concerne une atteinte partielle ou totale du développement cognitif chez l’enfants qui entraine des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dans les apprentissages 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(lecture, écriture), cognitives (orientation spatio-temporelle, concentration, mémorisation) et dans les relations sociales (émotions)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 du spectre autistique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Dyslexie, dyspraxie, dyscalculie…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 de l’attention avec ou sans hyperactivité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Trouble du comportement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5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à raisonner, résoudre des problèmes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dans les double-tâches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Difficultés d’accès au langage écrit et/ou au langage oral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Peut avoir des difficultés à gérer ses émotions</a:t>
                      </a:r>
                    </a:p>
                  </a:txBody>
                  <a:tcPr anchor="ctr">
                    <a:solidFill>
                      <a:srgbClr val="DA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7383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CB830B6-2C56-C6ED-BC39-4C5C3576800D}"/>
              </a:ext>
            </a:extLst>
          </p:cNvPr>
          <p:cNvSpPr txBox="1"/>
          <p:nvPr/>
        </p:nvSpPr>
        <p:spPr>
          <a:xfrm>
            <a:off x="304798" y="1170687"/>
            <a:ext cx="1023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527767"/>
                </a:solidFill>
                <a:latin typeface="Montserrat" pitchFamily="2" charset="77"/>
              </a:rPr>
              <a:t>LES HANDICAPS MENTAUX, PSYCHIQUES ET TROUBLES DU NEURODÉVELOPPEMENT</a:t>
            </a:r>
          </a:p>
        </p:txBody>
      </p:sp>
    </p:spTree>
    <p:extLst>
      <p:ext uri="{BB962C8B-B14F-4D97-AF65-F5344CB8AC3E}">
        <p14:creationId xmlns:p14="http://schemas.microsoft.com/office/powerpoint/2010/main" val="428193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3A8552A-63B4-153F-3D53-1A2765725671}"/>
              </a:ext>
            </a:extLst>
          </p:cNvPr>
          <p:cNvSpPr/>
          <p:nvPr/>
        </p:nvSpPr>
        <p:spPr>
          <a:xfrm>
            <a:off x="3171463" y="1163712"/>
            <a:ext cx="8275899" cy="542137"/>
          </a:xfrm>
          <a:prstGeom prst="roundRect">
            <a:avLst/>
          </a:prstGeom>
          <a:solidFill>
            <a:srgbClr val="DAF0E7"/>
          </a:solidFill>
          <a:ln w="9525">
            <a:solidFill>
              <a:srgbClr val="527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chemeClr val="tx1"/>
                </a:solidFill>
                <a:latin typeface="Montserrat" pitchFamily="2" charset="77"/>
              </a:rPr>
              <a:t>     Atteinte partielle ou totale de la motricité, c’est-à-dire de la capacité à bouger ou à contrôler certains mouvements du corps.</a:t>
            </a:r>
          </a:p>
          <a:p>
            <a:endParaRPr lang="fr-FR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AF4C75-C615-8B56-EBDB-2F753192B331}"/>
              </a:ext>
            </a:extLst>
          </p:cNvPr>
          <p:cNvSpPr/>
          <p:nvPr/>
        </p:nvSpPr>
        <p:spPr>
          <a:xfrm>
            <a:off x="582316" y="1078254"/>
            <a:ext cx="2714625" cy="542137"/>
          </a:xfrm>
          <a:prstGeom prst="roundRect">
            <a:avLst/>
          </a:prstGeom>
          <a:solidFill>
            <a:srgbClr val="527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ontserrat" pitchFamily="2" charset="77"/>
              </a:rPr>
              <a:t>HANDICAP PHYSIQUE OU MOTEUR</a:t>
            </a:r>
          </a:p>
          <a:p>
            <a:pPr algn="ctr"/>
            <a:endParaRPr lang="fr-FR" sz="1050" b="1" dirty="0">
              <a:latin typeface="Montserrat" pitchFamily="2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90ACC6-01D0-4D77-46D5-2F6A28B5AF86}"/>
              </a:ext>
            </a:extLst>
          </p:cNvPr>
          <p:cNvSpPr txBox="1"/>
          <p:nvPr/>
        </p:nvSpPr>
        <p:spPr>
          <a:xfrm>
            <a:off x="327023" y="240280"/>
            <a:ext cx="9355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Cahier des charges</a:t>
            </a:r>
          </a:p>
          <a:p>
            <a:r>
              <a:rPr lang="fr-FR" sz="1800" b="1" dirty="0">
                <a:latin typeface="Montserrat" pitchFamily="2" charset="77"/>
              </a:rPr>
              <a:t>Concevoir des espaces à destination de personnes en situation de handicap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65DB7AC-9054-E0BE-7E01-78CD0796A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83587"/>
              </p:ext>
            </p:extLst>
          </p:nvPr>
        </p:nvGraphicFramePr>
        <p:xfrm>
          <a:off x="453729" y="1447587"/>
          <a:ext cx="11284542" cy="4689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234">
                  <a:extLst>
                    <a:ext uri="{9D8B030D-6E8A-4147-A177-3AD203B41FA5}">
                      <a16:colId xmlns:a16="http://schemas.microsoft.com/office/drawing/2014/main" val="553755704"/>
                    </a:ext>
                  </a:extLst>
                </a:gridCol>
                <a:gridCol w="2969096">
                  <a:extLst>
                    <a:ext uri="{9D8B030D-6E8A-4147-A177-3AD203B41FA5}">
                      <a16:colId xmlns:a16="http://schemas.microsoft.com/office/drawing/2014/main" val="2689356325"/>
                    </a:ext>
                  </a:extLst>
                </a:gridCol>
                <a:gridCol w="6783212">
                  <a:extLst>
                    <a:ext uri="{9D8B030D-6E8A-4147-A177-3AD203B41FA5}">
                      <a16:colId xmlns:a16="http://schemas.microsoft.com/office/drawing/2014/main" val="1799732166"/>
                    </a:ext>
                  </a:extLst>
                </a:gridCol>
              </a:tblGrid>
              <a:tr h="47276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Thématique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Aménagements possibles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25110"/>
                  </a:ext>
                </a:extLst>
              </a:tr>
              <a:tr h="63299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DÉPLACEMENT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déplacer de manière autonome et fluide malgré des limitations motrices.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strike="no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Aides aux déplacements (poignées, barres d’appuis, rampes 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Ascenseurs adaptés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Voies sans obstacles (sans marche, sols lisses)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Portes légères ou motorisées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15001"/>
                  </a:ext>
                </a:extLst>
              </a:tr>
              <a:tr h="65547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REPÉRAGE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Identifier facilement les lieux, entrées, itinéraires adaptés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Signalétique visuelle adaptée (panneaux clairs, contrastés) situés entre 110cm et 160cm du sol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Plans accessibles avec parcours PMR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Marquage au sol visible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053865"/>
                  </a:ext>
                </a:extLst>
              </a:tr>
              <a:tr h="51297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ORIENTATION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diriger facilement dans un espace inconnu ou complexe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Applications GPS avec indication des parcours accessibles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Plans interactifs à hauteur (Entre 90 et 110 cm du sol)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04064"/>
                  </a:ext>
                </a:extLst>
              </a:tr>
              <a:tr h="51297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Pouvoir interagir facilement avec les autres malgré des contraintes physiques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Postes d’accueil à hauteur adaptée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Tablettes ou claviers adaptés pour la communication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Accès à des outils numériques ergonomiques (souris adaptée, tablette numérique)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91862"/>
                  </a:ext>
                </a:extLst>
              </a:tr>
              <a:tr h="51297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SÉCURITÉ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sentir en sécurité en cas d’urgence ou dans les déplacements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Alarmes sonores et visuelles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Issues de secours accessibles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Évacuation assistée (plans d’évacuation spécifiques, fauteuils d’évacuation)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897400"/>
                  </a:ext>
                </a:extLst>
              </a:tr>
              <a:tr h="51297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EQUIPEMENTS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Utiliser les outils, espaces ou services du lieu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Mobilier réglable (bureaux, plans de travail)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Sanitaires accessibles (barres d’appui, espace de manœuvre, lavabo sans colonne)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Automatismes (portes, interrupteurs,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88706"/>
                  </a:ext>
                </a:extLst>
              </a:tr>
              <a:tr h="51297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Pouvoir prendre part à la vie sociale, professionnelle ou scolaire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Adaptation des postes de travail / études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Accessibilité des lieux de réunion, événements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Assises ergonomiques (avec accoudoirs, larges, réglables en hauteur)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Aide humaine ponctuelle ou régulière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03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0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58414-62F6-B1D9-9C7E-39A72D3AB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AD85C8-842C-FABC-1802-C049D50F825F}"/>
              </a:ext>
            </a:extLst>
          </p:cNvPr>
          <p:cNvSpPr/>
          <p:nvPr/>
        </p:nvSpPr>
        <p:spPr>
          <a:xfrm>
            <a:off x="0" y="5856790"/>
            <a:ext cx="12192000" cy="100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D5455A8-346C-F0CD-5902-1826ADA21B6A}"/>
              </a:ext>
            </a:extLst>
          </p:cNvPr>
          <p:cNvSpPr/>
          <p:nvPr/>
        </p:nvSpPr>
        <p:spPr>
          <a:xfrm>
            <a:off x="2199191" y="879286"/>
            <a:ext cx="3576576" cy="542137"/>
          </a:xfrm>
          <a:prstGeom prst="roundRect">
            <a:avLst/>
          </a:prstGeom>
          <a:solidFill>
            <a:srgbClr val="DAF0E7"/>
          </a:solidFill>
          <a:ln w="9525">
            <a:solidFill>
              <a:srgbClr val="527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chemeClr val="tx1"/>
                </a:solidFill>
                <a:latin typeface="Montserrat" pitchFamily="2" charset="77"/>
              </a:rPr>
              <a:t>     Atteinte de la fonction visuelle, partielle ou totale.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7E3F172-C497-D34D-1CC8-2D1F43CA4F9A}"/>
              </a:ext>
            </a:extLst>
          </p:cNvPr>
          <p:cNvSpPr/>
          <p:nvPr/>
        </p:nvSpPr>
        <p:spPr>
          <a:xfrm>
            <a:off x="582317" y="793828"/>
            <a:ext cx="1817984" cy="542137"/>
          </a:xfrm>
          <a:prstGeom prst="roundRect">
            <a:avLst/>
          </a:prstGeom>
          <a:solidFill>
            <a:srgbClr val="527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ontserrat" pitchFamily="2" charset="77"/>
              </a:rPr>
              <a:t>HANDICAP VISUEL</a:t>
            </a:r>
          </a:p>
          <a:p>
            <a:pPr algn="ctr"/>
            <a:endParaRPr lang="fr-FR" sz="1050" b="1" dirty="0">
              <a:latin typeface="Montserrat" pitchFamily="2" charset="77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2F68AA5-EFDE-B17A-02E9-ED4A9078C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14678"/>
              </p:ext>
            </p:extLst>
          </p:nvPr>
        </p:nvGraphicFramePr>
        <p:xfrm>
          <a:off x="453729" y="1163161"/>
          <a:ext cx="11284542" cy="5565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234">
                  <a:extLst>
                    <a:ext uri="{9D8B030D-6E8A-4147-A177-3AD203B41FA5}">
                      <a16:colId xmlns:a16="http://schemas.microsoft.com/office/drawing/2014/main" val="553755704"/>
                    </a:ext>
                  </a:extLst>
                </a:gridCol>
                <a:gridCol w="1980556">
                  <a:extLst>
                    <a:ext uri="{9D8B030D-6E8A-4147-A177-3AD203B41FA5}">
                      <a16:colId xmlns:a16="http://schemas.microsoft.com/office/drawing/2014/main" val="2689356325"/>
                    </a:ext>
                  </a:extLst>
                </a:gridCol>
                <a:gridCol w="7771752">
                  <a:extLst>
                    <a:ext uri="{9D8B030D-6E8A-4147-A177-3AD203B41FA5}">
                      <a16:colId xmlns:a16="http://schemas.microsoft.com/office/drawing/2014/main" val="179973216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Thématique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Aménagements possibles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2511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DÉPLACEMENT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déplacer sans danger malgré une vision partielle ou absente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strike="no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Aides aux déplacements (poignées, barres d’appuis, rampes )</a:t>
                      </a:r>
                      <a:endParaRPr lang="fr-FR" sz="1000" strike="sngStrike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Bandes de guidage au sol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Mobilier non encombrant et bien positionné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Espace prévu pour le chien-guide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Pas d’obstacle au 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15001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REPÉRAGE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Identifier les lieux, les objets ou les éléments visuels importants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Signalétique en braille et en relief, écrit en police 16 minimum, avec des couleurs contrastées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Contrastes de couleurs sur les portes, plinthes, escaliers, poignées et mobilier contrasté (lunettes des toilettes, chaises, bureaux)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Marquages tactiles au sol, pas de plaques réfléchissantes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053865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ORIENTATION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repérer dans un espace inconnu ou complexe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Plans tactiles ou audio (balises vocales)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Applications GPS vocales adaptées (ex :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Soundscape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Lazarillo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Accueil et guidage humain si nécessaire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04064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Lire, écrire et comprendre les informations transmises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Logiciels de synthèse vocale (ex :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VoiceOver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, JAWS, NVDA)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Documents accessibles (Word agrandi, PDF balisé, formats audio)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Étiquetage en braille ou audio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Imprimer les flyers et les documents en plus grand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Donner des guides d’écritures cartonnés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91862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SÉCURITÉ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Être alerté rapidement en cas d’urgence ou de danger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Alarmes sonores et vibrantes, ne pas laisser la personne seule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Évacuation encadrée par un personnel formé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Obstacles sécurisés (ex : escaliers avec nez contrastés, suppression des objets saillants)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89740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EQUIPEMENTS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Utiliser les outils, équipements ou services du lieu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Claviers braille, plages braille, loupes électroniques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Bornes interactives vocales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Pupitre de lecture sur bureau avec source de lumière directionnelle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Double écran sur l’accueil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Cabines informatiques insonorisées pour lecture hautparleur de l’écran par l’ordinateur (ou mise à disposition d’écouteurs)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88706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Pouvoir participer pleinement à la vie sociale, professionnelle ou scolaire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Adaptation des supports (exposés en braille, audio, numérique lisible)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Accessibilité des plateformes web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Sensibilisation de l'entourage et du personnel (explication des techniques de guide)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03327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359BCE7-980C-D44F-9378-2404AB6533BF}"/>
              </a:ext>
            </a:extLst>
          </p:cNvPr>
          <p:cNvSpPr txBox="1"/>
          <p:nvPr/>
        </p:nvSpPr>
        <p:spPr>
          <a:xfrm>
            <a:off x="453729" y="117170"/>
            <a:ext cx="9355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Cahier des charges</a:t>
            </a:r>
          </a:p>
          <a:p>
            <a:r>
              <a:rPr lang="fr-FR" b="1" dirty="0">
                <a:latin typeface="Montserrat" pitchFamily="2" charset="77"/>
              </a:rPr>
              <a:t>Concevoir des espaces à destination de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297581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66CB-8AC6-48CB-50E3-25B75E1C1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CED3A9C-D1A7-50FC-3B9C-13D185944CFB}"/>
              </a:ext>
            </a:extLst>
          </p:cNvPr>
          <p:cNvSpPr/>
          <p:nvPr/>
        </p:nvSpPr>
        <p:spPr>
          <a:xfrm>
            <a:off x="2349661" y="1103457"/>
            <a:ext cx="4317357" cy="542137"/>
          </a:xfrm>
          <a:prstGeom prst="roundRect">
            <a:avLst/>
          </a:prstGeom>
          <a:solidFill>
            <a:srgbClr val="DAF0E7"/>
          </a:solidFill>
          <a:ln w="9525">
            <a:solidFill>
              <a:srgbClr val="527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chemeClr val="tx1"/>
                </a:solidFill>
                <a:latin typeface="Montserrat" pitchFamily="2" charset="77"/>
              </a:rPr>
              <a:t>     Atteinte de l’ouïe, partielle (hypoacousie) ou totale (surdité).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E1075C9-AE03-5D81-F248-A1AC64467970}"/>
              </a:ext>
            </a:extLst>
          </p:cNvPr>
          <p:cNvSpPr/>
          <p:nvPr/>
        </p:nvSpPr>
        <p:spPr>
          <a:xfrm>
            <a:off x="582316" y="1017999"/>
            <a:ext cx="1917997" cy="542137"/>
          </a:xfrm>
          <a:prstGeom prst="roundRect">
            <a:avLst/>
          </a:prstGeom>
          <a:solidFill>
            <a:srgbClr val="527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ontserrat" pitchFamily="2" charset="77"/>
              </a:rPr>
              <a:t>HANDICAP AUDITIF</a:t>
            </a:r>
          </a:p>
          <a:p>
            <a:pPr algn="ctr"/>
            <a:endParaRPr lang="fr-FR" sz="1050" b="1" dirty="0">
              <a:latin typeface="Montserrat" pitchFamily="2" charset="77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7056479-0DFD-23DE-47C3-774B249A4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46886"/>
              </p:ext>
            </p:extLst>
          </p:nvPr>
        </p:nvGraphicFramePr>
        <p:xfrm>
          <a:off x="453729" y="1387332"/>
          <a:ext cx="11284542" cy="51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234">
                  <a:extLst>
                    <a:ext uri="{9D8B030D-6E8A-4147-A177-3AD203B41FA5}">
                      <a16:colId xmlns:a16="http://schemas.microsoft.com/office/drawing/2014/main" val="553755704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689356325"/>
                    </a:ext>
                  </a:extLst>
                </a:gridCol>
                <a:gridCol w="5880396">
                  <a:extLst>
                    <a:ext uri="{9D8B030D-6E8A-4147-A177-3AD203B41FA5}">
                      <a16:colId xmlns:a16="http://schemas.microsoft.com/office/drawing/2014/main" val="179973216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Thématique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Aménagements possibles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2511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DÉPLACEMENT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déplacer de manière autonome, sans dépendre d’alertes sonores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Signalisation visuelle claire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Écrans d’affichage dans les transports et lieux publics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Applications GPS visuelles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15001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REPÉRAGE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Accéder à l'information visuelle pour compenser l'absence de perception sonore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Pictogrammes compréhensibles et mots simples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Éclairage suffisant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Affichage numérique pour les appels ou instructions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Prise et rappel de rendez-vous par SMS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053865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ORIENTATION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diriger dans des lieux souvent conçus autour de l'information sonore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Plans visuels clairs et bien situés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Possibilité de demander des renseignements écrits ou via tablette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Fléchage lisible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04064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Comprendre et s’exprimer sans recours au langage oral ou en lisant sur les lèvres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Interprètes en langue des signes (LSF) sur rdv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Sous-titrage en temps réel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Applications de transcription écrite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Outils de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visio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avec LSF (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acceo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Plaquette avec icones descriptives de besoins génériques à l’accueil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91862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SÉCURITÉ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Être averti en cas de danger (alarme, évacuation) sans entendre les signaux sonores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Alarmes lumineuses (flash)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Vibrations sur smartphone ou bracelets connectés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Protocoles d'évacuation visuels ou accompagnés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89740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EQUIPEMENTS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Utiliser les services et outils sans barrière auditive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Boucles magnétiques dans les espaces partagés (salles de réunion) ou microphones avec retours audio (à l’accueil par exemple)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Téléphones avec transcription ou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visio</a:t>
                      </a:r>
                      <a:endParaRPr lang="fr-FR" sz="10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Double écran pour suivi en direct des démarches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88706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Participer pleinement à la vie sociale et professionnelle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Accessibilité des réunions (sous-titres, LSF)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Sensibilisation à la communication non verbale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Outils numériques adaptés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Utilisation de mots-clés en LSF (Dico ELIX)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03327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A15D5FB-ED45-932D-AC95-DC89B42D8EF3}"/>
              </a:ext>
            </a:extLst>
          </p:cNvPr>
          <p:cNvSpPr txBox="1"/>
          <p:nvPr/>
        </p:nvSpPr>
        <p:spPr>
          <a:xfrm>
            <a:off x="327023" y="260508"/>
            <a:ext cx="9355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Cahier des charges</a:t>
            </a:r>
          </a:p>
          <a:p>
            <a:r>
              <a:rPr lang="fr-FR" sz="1800" b="1" dirty="0">
                <a:latin typeface="Montserrat" pitchFamily="2" charset="77"/>
              </a:rPr>
              <a:t>Concevoir des espaces à destination de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45408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5ADD4-2746-5749-161D-70CE899A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1A50638-F5D8-E92A-8ADC-4D26A3CCC9EA}"/>
              </a:ext>
            </a:extLst>
          </p:cNvPr>
          <p:cNvSpPr/>
          <p:nvPr/>
        </p:nvSpPr>
        <p:spPr>
          <a:xfrm>
            <a:off x="2199191" y="1174313"/>
            <a:ext cx="8981954" cy="542137"/>
          </a:xfrm>
          <a:prstGeom prst="roundRect">
            <a:avLst/>
          </a:prstGeom>
          <a:solidFill>
            <a:srgbClr val="DAF0E7"/>
          </a:solidFill>
          <a:ln w="9525">
            <a:solidFill>
              <a:srgbClr val="527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chemeClr val="tx1"/>
                </a:solidFill>
                <a:latin typeface="Montserrat" pitchFamily="2" charset="77"/>
              </a:rPr>
              <a:t>     Trouble du développement intellectuel entrainant des difficultés de compréhension, de réflexion, de communication ou d’autonomie.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48A485-ABF2-61A9-15C6-DB4DA1109B19}"/>
              </a:ext>
            </a:extLst>
          </p:cNvPr>
          <p:cNvSpPr/>
          <p:nvPr/>
        </p:nvSpPr>
        <p:spPr>
          <a:xfrm>
            <a:off x="582317" y="1088855"/>
            <a:ext cx="1760833" cy="542137"/>
          </a:xfrm>
          <a:prstGeom prst="roundRect">
            <a:avLst/>
          </a:prstGeom>
          <a:solidFill>
            <a:srgbClr val="527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ontserrat" pitchFamily="2" charset="77"/>
              </a:rPr>
              <a:t>HANDICAP MENTAL</a:t>
            </a:r>
          </a:p>
          <a:p>
            <a:pPr algn="ctr"/>
            <a:endParaRPr lang="fr-FR" sz="1050" b="1" dirty="0">
              <a:latin typeface="Montserrat" pitchFamily="2" charset="77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FB60F76-09D7-FA4D-D87B-FCC5F827D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63478"/>
              </p:ext>
            </p:extLst>
          </p:nvPr>
        </p:nvGraphicFramePr>
        <p:xfrm>
          <a:off x="453729" y="1458188"/>
          <a:ext cx="11421114" cy="4607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778">
                  <a:extLst>
                    <a:ext uri="{9D8B030D-6E8A-4147-A177-3AD203B41FA5}">
                      <a16:colId xmlns:a16="http://schemas.microsoft.com/office/drawing/2014/main" val="553755704"/>
                    </a:ext>
                  </a:extLst>
                </a:gridCol>
                <a:gridCol w="3308898">
                  <a:extLst>
                    <a:ext uri="{9D8B030D-6E8A-4147-A177-3AD203B41FA5}">
                      <a16:colId xmlns:a16="http://schemas.microsoft.com/office/drawing/2014/main" val="2689356325"/>
                    </a:ext>
                  </a:extLst>
                </a:gridCol>
                <a:gridCol w="6561438">
                  <a:extLst>
                    <a:ext uri="{9D8B030D-6E8A-4147-A177-3AD203B41FA5}">
                      <a16:colId xmlns:a16="http://schemas.microsoft.com/office/drawing/2014/main" val="179973216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Thématique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Aménagements possibles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2511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DÉPLACEMENT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déplacer en sécurité et de manière autonome malgré des difficultés de compréhension ou de repérage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Itinéraires simples et balisés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Accompagnement humain si besoin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Pictogrammes, codes couleurs, communication claire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Mobilier arrondi ne présentant pas de danger particulier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15001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REPÉRAGE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Comprendre et identifier les lieux facilement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Signalétique simplifiée et imagée : numéro de porte, pictogrammes universels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Couleurs différenciantes pour les zones (ex : toilettes, sortie)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Plans </a:t>
                      </a:r>
                      <a:r>
                        <a:rPr lang="fr-FR" sz="1000" strike="no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simplifiés sans informations superflues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053865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ORIENTATION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Pouvoir se diriger dans des lieux inconnus ou complexes sans se perdre ou se désorienter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Organisation des espaces de façon logique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Plan d’orientation simplifié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Aide humaine ponctuelle ou dispositifs d’assistance technologique (balises sonores, GPS)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04064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Comprendre les consignes et s’exprimer avec ses propres moyens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Utilisation de langage simple et clair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Pictogrammes, photos ou vidéos explicatives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Temps de réponse allongé et attitude bienveillante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Possibilité d’avoir 2 canaux de communication (information visuelle + auditive)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91862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SÉCURITÉ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Comprendre les situations d’urgence et savoir réagir sans panique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Alarmes visuelles et auditives accompagnées d’images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Exercices d’évacuation adaptés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Présence d’un accompagnant formé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89740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EQUIPEMENTS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Utiliser facilement les équipements malgré des limites de compréhension ou de manipulation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Interfaces simplifiées (ex : bornes tactiles avec images)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Objets facilement reconnaissables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Assistance humaine disponible si nécessaire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88706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Être inclus dans la vie sociale, éducative et professionnelle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Accompagnement individualisé (éducateurs, AVS, ESAT)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Activités adaptées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03327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74CA6CE-EDA8-AA11-BAFC-869147F42424}"/>
              </a:ext>
            </a:extLst>
          </p:cNvPr>
          <p:cNvSpPr txBox="1"/>
          <p:nvPr/>
        </p:nvSpPr>
        <p:spPr>
          <a:xfrm>
            <a:off x="327023" y="240280"/>
            <a:ext cx="9355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Cahier des charges</a:t>
            </a:r>
          </a:p>
          <a:p>
            <a:r>
              <a:rPr lang="fr-FR" sz="1800" b="1" dirty="0">
                <a:latin typeface="Montserrat" pitchFamily="2" charset="77"/>
              </a:rPr>
              <a:t>Concevoir des espaces à destination de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336539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06DC-5C2F-672B-DE62-37E27B57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DDA098F-788A-CC3D-A57A-A0355C173D94}"/>
              </a:ext>
            </a:extLst>
          </p:cNvPr>
          <p:cNvSpPr/>
          <p:nvPr/>
        </p:nvSpPr>
        <p:spPr>
          <a:xfrm>
            <a:off x="2472494" y="1165241"/>
            <a:ext cx="4078432" cy="542137"/>
          </a:xfrm>
          <a:prstGeom prst="roundRect">
            <a:avLst/>
          </a:prstGeom>
          <a:solidFill>
            <a:srgbClr val="DAF0E7"/>
          </a:solidFill>
          <a:ln w="9525">
            <a:solidFill>
              <a:srgbClr val="527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chemeClr val="tx1"/>
                </a:solidFill>
                <a:latin typeface="Montserrat" pitchFamily="2" charset="77"/>
              </a:rPr>
              <a:t>  Trouble affectant le développement cognitif et relationnel.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34FB0F-9FCD-DB8E-A4CC-ABED60798244}"/>
              </a:ext>
            </a:extLst>
          </p:cNvPr>
          <p:cNvSpPr/>
          <p:nvPr/>
        </p:nvSpPr>
        <p:spPr>
          <a:xfrm>
            <a:off x="582316" y="1079783"/>
            <a:ext cx="1917997" cy="542137"/>
          </a:xfrm>
          <a:prstGeom prst="roundRect">
            <a:avLst/>
          </a:prstGeom>
          <a:solidFill>
            <a:srgbClr val="527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ontserrat" pitchFamily="2" charset="77"/>
              </a:rPr>
              <a:t>Troubles du neurodéveloppement</a:t>
            </a:r>
          </a:p>
          <a:p>
            <a:pPr algn="ctr"/>
            <a:endParaRPr lang="fr-FR" sz="1050" b="1" dirty="0">
              <a:latin typeface="Montserrat" pitchFamily="2" charset="77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7B1884-E16D-22DB-F371-A1E1B1472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42917"/>
              </p:ext>
            </p:extLst>
          </p:nvPr>
        </p:nvGraphicFramePr>
        <p:xfrm>
          <a:off x="453729" y="1449116"/>
          <a:ext cx="11284542" cy="4650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234">
                  <a:extLst>
                    <a:ext uri="{9D8B030D-6E8A-4147-A177-3AD203B41FA5}">
                      <a16:colId xmlns:a16="http://schemas.microsoft.com/office/drawing/2014/main" val="553755704"/>
                    </a:ext>
                  </a:extLst>
                </a:gridCol>
                <a:gridCol w="3871912">
                  <a:extLst>
                    <a:ext uri="{9D8B030D-6E8A-4147-A177-3AD203B41FA5}">
                      <a16:colId xmlns:a16="http://schemas.microsoft.com/office/drawing/2014/main" val="2689356325"/>
                    </a:ext>
                  </a:extLst>
                </a:gridCol>
                <a:gridCol w="5880396">
                  <a:extLst>
                    <a:ext uri="{9D8B030D-6E8A-4147-A177-3AD203B41FA5}">
                      <a16:colId xmlns:a16="http://schemas.microsoft.com/office/drawing/2014/main" val="179973216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Thématique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Aménagements possibles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2511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DÉPLACEMENT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déplacer de manière autonome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Signalisation visuelle claire (pictogrammes + mots simples)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Pas de surcharge d’information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latin typeface="Montserrat" pitchFamily="2" charset="77"/>
                        </a:rPr>
                        <a:t>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Écrans d’affichage dans les transports et lieux publics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Applications GPS visuelles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15001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REPÉRAGE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Accéder à l'information visuelle sans se sentir perdu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Pictogrammes compréhensibles avec peu de texte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Éclairage suffisant et couleurs cohérentes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Affichage numérique pour les appels ou instructions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053865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ORIENTATION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diriger dans des lieux en fonction de ses 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Plans visuels clairs et bien situés à manipuler (hauteur 90 cm)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Points de repères (mobilier contrasté, plantes, panneau)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Fléchage lisible + harmonisation de la signalétique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04064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Comprendre et se faire comprendre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Prendre le temps et reformuler, fournir des memos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Espace individuel et insonorisé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Utilisation de support auditif + visuel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Plaquette avec icones descriptives à disposition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91862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SÉCURITÉ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Être averti et accompagné en cas de danger, environnement sécurisé (fugues)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Cheminement lumineux (LED)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Portes sécurisées, non anxiogènes (transparentes)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Protocoles d'évacuation et de sécurité connus des agents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89740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EQUIPEMENTS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Utiliser les services et outils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Possibilité d’utiliser les SMS ou bornes avec pictogrammes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Tableau d’attente et horloge visible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Coin calme ou espace de retrait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88706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Participer pleinement à la vie sociale et professionnelle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Police dyslexique sur les documents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Explication sur double écran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latin typeface="Montserrat" pitchFamily="2" charset="77"/>
                        </a:rPr>
                        <a:t>Outils numériques adaptés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03327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C5ED9FA-9575-84D5-4CDB-216D43518543}"/>
              </a:ext>
            </a:extLst>
          </p:cNvPr>
          <p:cNvSpPr txBox="1"/>
          <p:nvPr/>
        </p:nvSpPr>
        <p:spPr>
          <a:xfrm>
            <a:off x="327023" y="316590"/>
            <a:ext cx="9355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Cahier des charges</a:t>
            </a:r>
          </a:p>
          <a:p>
            <a:r>
              <a:rPr lang="fr-FR" sz="1800" b="1" dirty="0">
                <a:latin typeface="Montserrat" pitchFamily="2" charset="77"/>
              </a:rPr>
              <a:t>Concevoir des espaces à destination de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169910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6D200-655F-7ACA-DEE3-2DB84E7A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3680606-52D9-7571-BB37-BCD334A489D5}"/>
              </a:ext>
            </a:extLst>
          </p:cNvPr>
          <p:cNvSpPr/>
          <p:nvPr/>
        </p:nvSpPr>
        <p:spPr>
          <a:xfrm>
            <a:off x="2326511" y="1218419"/>
            <a:ext cx="9039827" cy="542137"/>
          </a:xfrm>
          <a:prstGeom prst="roundRect">
            <a:avLst/>
          </a:prstGeom>
          <a:solidFill>
            <a:srgbClr val="DAF0E7"/>
          </a:solidFill>
          <a:ln w="9525">
            <a:solidFill>
              <a:srgbClr val="527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0" dirty="0">
                <a:solidFill>
                  <a:schemeClr val="tx1"/>
                </a:solidFill>
                <a:latin typeface="Montserrat" pitchFamily="2" charset="77"/>
              </a:rPr>
              <a:t>     Troubles  psychiques, souvent invalidants, affectant le comportement, la perception de la réalité, les émotions ou la relation à soi et aux autres.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AB997C-DF49-7D04-AD41-150B5F102081}"/>
              </a:ext>
            </a:extLst>
          </p:cNvPr>
          <p:cNvSpPr/>
          <p:nvPr/>
        </p:nvSpPr>
        <p:spPr>
          <a:xfrm>
            <a:off x="582317" y="1132961"/>
            <a:ext cx="1932283" cy="542137"/>
          </a:xfrm>
          <a:prstGeom prst="roundRect">
            <a:avLst/>
          </a:prstGeom>
          <a:solidFill>
            <a:srgbClr val="527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ontserrat" pitchFamily="2" charset="77"/>
              </a:rPr>
              <a:t>HANDICAP PSYCHIQUE</a:t>
            </a:r>
          </a:p>
          <a:p>
            <a:pPr algn="ctr"/>
            <a:endParaRPr lang="fr-FR" sz="1050" b="1" dirty="0">
              <a:latin typeface="Montserrat" pitchFamily="2" charset="77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FC43277-CD28-0975-177C-2CF50FE64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81312"/>
              </p:ext>
            </p:extLst>
          </p:nvPr>
        </p:nvGraphicFramePr>
        <p:xfrm>
          <a:off x="453729" y="1502294"/>
          <a:ext cx="11284542" cy="4760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234">
                  <a:extLst>
                    <a:ext uri="{9D8B030D-6E8A-4147-A177-3AD203B41FA5}">
                      <a16:colId xmlns:a16="http://schemas.microsoft.com/office/drawing/2014/main" val="553755704"/>
                    </a:ext>
                  </a:extLst>
                </a:gridCol>
                <a:gridCol w="2981453">
                  <a:extLst>
                    <a:ext uri="{9D8B030D-6E8A-4147-A177-3AD203B41FA5}">
                      <a16:colId xmlns:a16="http://schemas.microsoft.com/office/drawing/2014/main" val="2689356325"/>
                    </a:ext>
                  </a:extLst>
                </a:gridCol>
                <a:gridCol w="6770855">
                  <a:extLst>
                    <a:ext uri="{9D8B030D-6E8A-4147-A177-3AD203B41FA5}">
                      <a16:colId xmlns:a16="http://schemas.microsoft.com/office/drawing/2014/main" val="179973216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Thématique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Besoins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Montserrat" pitchFamily="2" charset="77"/>
                        </a:rPr>
                        <a:t>Aménagements possibles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1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2511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DÉPLACEMENT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Pouvoir se déplacer sans stress, confusion ou surcharge sensorielle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Espaces calmes et peu stimulants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Possibilité d’accompagnement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Anticipation des trajets pour limiter l’imprévu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Délai de prévenance nécessaire en cas de changements (travaux, déménagement)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15001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REPÉRAGE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repérer sans se sentir perdu ou submergé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Signalétique simple, non surchargée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Repères visuels stables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Itinéraires clairs et prévisibles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053865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ORIENTATION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Éviter l’anxiété liée aux environnements complexes ou imprévus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Possibilité de découvrir les lieux à l’avance (visite guidée, plan virtuel)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Accompagnement si nécessaire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Zones de pause ou de repli identifiée et disponible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04064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Être compris même en cas de trouble de concentration ou d’émotion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Écoute bienveillante et sans jugement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Utilisation d’un langage simple et direct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Donner le temps de répondre, éviter la 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91862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SÉCURITÉ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Se sentir en sécurité sans être envahi par l’angoisse ou la peur du jugement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Interfaces épurées et simples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Éviter les lumières agressives et les bruits forts.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Intégrer des éléments naturels (plantes, bois, lumière naturelle) pour un cadre apaisant.</a:t>
                      </a:r>
                      <a:endParaRPr lang="fr-FR" sz="10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Aide humaine disponible à la demande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Offrir un espace de repli sécurisé pour se calmer en cas de crise</a:t>
                      </a:r>
                      <a:endParaRPr lang="fr-FR" sz="1000" dirty="0">
                        <a:solidFill>
                          <a:schemeClr val="tx1"/>
                        </a:solidFill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897400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EQUIPEMENTS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Utiliser les services sans surcharge cognitive ou sensorielle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strike="noStrike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Espace de travail isolé, en dehors des zones de circulation et ouvert (pas de gens dans le dos)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Importance de ne jamais être seul face aux équipements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88706"/>
                  </a:ext>
                </a:extLst>
              </a:tr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527767"/>
                          </a:solidFill>
                          <a:latin typeface="Montserrat" pitchFamily="2" charset="77"/>
                        </a:rPr>
                        <a:t>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Montserrat" pitchFamily="2" charset="77"/>
                        </a:rPr>
                        <a:t>Pouvoir participer à la vie sociale ou professionnelle sans stigmatisation ni stress excessif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Adaptation des rythmes de travail ou d’activité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Flexibilité des horaires ou consignes (heures creuses, calmes proposées)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Reconnaissance du droit à des temps de repos / isolement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7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03327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1B8D508-6767-2143-C26D-0BFE2DFB3DB9}"/>
              </a:ext>
            </a:extLst>
          </p:cNvPr>
          <p:cNvSpPr txBox="1"/>
          <p:nvPr/>
        </p:nvSpPr>
        <p:spPr>
          <a:xfrm>
            <a:off x="327023" y="294930"/>
            <a:ext cx="9355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527767"/>
                </a:solidFill>
                <a:latin typeface="Montserrat" pitchFamily="2" charset="77"/>
              </a:rPr>
              <a:t>Cahier des charges</a:t>
            </a:r>
          </a:p>
          <a:p>
            <a:r>
              <a:rPr lang="fr-FR" sz="1800" b="1" dirty="0">
                <a:latin typeface="Montserrat" pitchFamily="2" charset="77"/>
              </a:rPr>
              <a:t>Concevoir des espaces à destination de personnes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23263873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0e1149-5b5d-4813-9c1d-9f359cbd8ef4" xsi:nil="true"/>
    <lcf76f155ced4ddcb4097134ff3c332f xmlns="84e72fa8-49f7-4ea5-8d0d-6a7e3b2133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D0FF77FD88F469034AA6D202CE9A5" ma:contentTypeVersion="17" ma:contentTypeDescription="Crée un document." ma:contentTypeScope="" ma:versionID="e65e9c4d49963e8c6d7179cf8ccd53bc">
  <xsd:schema xmlns:xsd="http://www.w3.org/2001/XMLSchema" xmlns:xs="http://www.w3.org/2001/XMLSchema" xmlns:p="http://schemas.microsoft.com/office/2006/metadata/properties" xmlns:ns2="84e72fa8-49f7-4ea5-8d0d-6a7e3b2133d6" xmlns:ns3="360e1149-5b5d-4813-9c1d-9f359cbd8ef4" targetNamespace="http://schemas.microsoft.com/office/2006/metadata/properties" ma:root="true" ma:fieldsID="f8794750955eeaeffd5a89122c6969c4" ns2:_="" ns3:_="">
    <xsd:import namespace="84e72fa8-49f7-4ea5-8d0d-6a7e3b2133d6"/>
    <xsd:import namespace="360e1149-5b5d-4813-9c1d-9f359cbd8e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72fa8-49f7-4ea5-8d0d-6a7e3b2133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e1149-5b5d-4813-9c1d-9f359cbd8ef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b5ded8-b5da-400b-bbec-a48306f34888}" ma:internalName="TaxCatchAll" ma:showField="CatchAllData" ma:web="360e1149-5b5d-4813-9c1d-9f359cbd8e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34714-A08E-49D7-9555-7E262B3A6822}">
  <ds:schemaRefs>
    <ds:schemaRef ds:uri="http://schemas.microsoft.com/office/2006/metadata/properties"/>
    <ds:schemaRef ds:uri="http://schemas.microsoft.com/office/infopath/2007/PartnerControls"/>
    <ds:schemaRef ds:uri="360e1149-5b5d-4813-9c1d-9f359cbd8ef4"/>
    <ds:schemaRef ds:uri="84e72fa8-49f7-4ea5-8d0d-6a7e3b2133d6"/>
  </ds:schemaRefs>
</ds:datastoreItem>
</file>

<file path=customXml/itemProps2.xml><?xml version="1.0" encoding="utf-8"?>
<ds:datastoreItem xmlns:ds="http://schemas.openxmlformats.org/officeDocument/2006/customXml" ds:itemID="{9BC7DDE1-06BD-4473-B5F9-4E39153F44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1D7F4-FB4F-4C21-99AF-95116F19A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72fa8-49f7-4ea5-8d0d-6a7e3b2133d6"/>
    <ds:schemaRef ds:uri="360e1149-5b5d-4813-9c1d-9f359cbd8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9196</TotalTime>
  <Words>2913</Words>
  <Application>Microsoft Office PowerPoint</Application>
  <PresentationFormat>Grand écran</PresentationFormat>
  <Paragraphs>388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Jouault</dc:creator>
  <cp:lastModifiedBy>Clara Jouault</cp:lastModifiedBy>
  <cp:revision>10</cp:revision>
  <dcterms:created xsi:type="dcterms:W3CDTF">2025-04-10T09:17:25Z</dcterms:created>
  <dcterms:modified xsi:type="dcterms:W3CDTF">2025-07-03T14:33:02Z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0x010100AD8D0FF77FD88F469034AA6D202CE9A5</vt:lpwstr>
  </property>
</Properties>
</file>