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comments+xml" PartName="/ppt/comments/comment5.xml"/>
  <Override ContentType="application/vnd.openxmlformats-officedocument.presentationml.comments+xml" PartName="/ppt/comments/comment6.xml"/>
  <Override ContentType="application/vnd.openxmlformats-officedocument.presentationml.comments+xml" PartName="/ppt/comments/comment7.xml"/>
  <Override ContentType="application/vnd.openxmlformats-officedocument.presentationml.comments+xml" PartName="/ppt/comments/comment4.xml"/>
  <Override ContentType="application/vnd.openxmlformats-officedocument.presentationml.comments+xml" PartName="/ppt/comments/comment3.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2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138.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13.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123.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36.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141.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18.xml"/>
  <Override ContentType="application/vnd.openxmlformats-officedocument.presentationml.slide+xml" PartName="/ppt/slides/slide142.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125.xml"/>
  <Override ContentType="application/vnd.openxmlformats-officedocument.presentationml.slide+xml" PartName="/ppt/slides/slide72.xml"/>
  <Override ContentType="application/vnd.openxmlformats-officedocument.presentationml.slide+xml" PartName="/ppt/slides/slide135.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129.xml"/>
  <Override ContentType="application/vnd.openxmlformats-officedocument.presentationml.slide+xml" PartName="/ppt/slides/slide63.xml"/>
  <Override ContentType="application/vnd.openxmlformats-officedocument.presentationml.slide+xml" PartName="/ppt/slides/slide131.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116.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133.xml"/>
  <Override ContentType="application/vnd.openxmlformats-officedocument.presentationml.slide+xml" PartName="/ppt/slides/slide91.xml"/>
  <Override ContentType="application/vnd.openxmlformats-officedocument.presentationml.slide+xml" PartName="/ppt/slides/slide114.xml"/>
  <Override ContentType="application/vnd.openxmlformats-officedocument.presentationml.slide+xml" PartName="/ppt/slides/slide31.xml"/>
  <Override ContentType="application/vnd.openxmlformats-officedocument.presentationml.slide+xml" PartName="/ppt/slides/slide127.xml"/>
  <Override ContentType="application/vnd.openxmlformats-officedocument.presentationml.slide+xml" PartName="/ppt/slides/slide120.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39.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22.xml"/>
  <Override ContentType="application/vnd.openxmlformats-officedocument.presentationml.slide+xml" PartName="/ppt/slides/slide130.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40.xml"/>
  <Override ContentType="application/vnd.openxmlformats-officedocument.presentationml.slide+xml" PartName="/ppt/slides/slide11.xml"/>
  <Override ContentType="application/vnd.openxmlformats-officedocument.presentationml.slide+xml" PartName="/ppt/slides/slide137.xml"/>
  <Override ContentType="application/vnd.openxmlformats-officedocument.presentationml.slide+xml" PartName="/ppt/slides/slide110.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124.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119.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26.xml"/>
  <Override ContentType="application/vnd.openxmlformats-officedocument.presentationml.slide+xml" PartName="/ppt/slides/slide109.xml"/>
  <Override ContentType="application/vnd.openxmlformats-officedocument.presentationml.slide+xml" PartName="/ppt/slides/slide134.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117.xml"/>
  <Override ContentType="application/vnd.openxmlformats-officedocument.presentationml.slide+xml" PartName="/ppt/slides/slide132.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128.xml"/>
  <Override ContentType="application/vnd.openxmlformats-officedocument.presentationml.slide+xml" PartName="/ppt/slides/slide92.xml"/>
  <Override ContentType="application/vnd.openxmlformats-officedocument.presentationml.slide+xml" PartName="/ppt/slides/slide115.xml"/>
  <Override ContentType="application/vnd.openxmlformats-officedocument.presentationml.slide+xml" PartName="/ppt/slides/slide102.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presentationml.notesSlide+xml" PartName="/ppt/notesSlides/notesSlide67.xml"/>
  <Override ContentType="application/vnd.openxmlformats-officedocument.presentationml.notesSlide+xml" PartName="/ppt/notesSlides/notesSlide125.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117.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33.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119.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135.xml"/>
  <Override ContentType="application/vnd.openxmlformats-officedocument.presentationml.notesSlide+xml" PartName="/ppt/notesSlides/notesSlide137.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1.xml"/>
  <Override ContentType="application/vnd.openxmlformats-officedocument.presentationml.notesSlide+xml" PartName="/ppt/notesSlides/notesSlide123.xml"/>
  <Override ContentType="application/vnd.openxmlformats-officedocument.presentationml.notesSlide+xml" PartName="/ppt/notesSlides/notesSlide110.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138.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120.xml"/>
  <Override ContentType="application/vnd.openxmlformats-officedocument.presentationml.notesSlide+xml" PartName="/ppt/notesSlides/notesSlide20.xml"/>
  <Override ContentType="application/vnd.openxmlformats-officedocument.presentationml.notesSlide+xml" PartName="/ppt/notesSlides/notesSlide129.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31.xml"/>
  <Override ContentType="application/vnd.openxmlformats-officedocument.presentationml.notesSlide+xml" PartName="/ppt/notesSlides/notesSlide127.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142.xml"/>
  <Override ContentType="application/vnd.openxmlformats-officedocument.presentationml.notesSlide+xml" PartName="/ppt/notesSlides/notesSlide84.xml"/>
  <Override ContentType="application/vnd.openxmlformats-officedocument.presentationml.notesSlide+xml" PartName="/ppt/notesSlides/notesSlide116.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24.xml"/>
  <Override ContentType="application/vnd.openxmlformats-officedocument.presentationml.notesSlide+xml" PartName="/ppt/notesSlides/notesSlide126.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1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122.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118.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140.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36.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111.xml"/>
  <Override ContentType="application/vnd.openxmlformats-officedocument.presentationml.notesSlide+xml" PartName="/ppt/notesSlides/notesSlide139.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3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21.xml"/>
  <Override ContentType="application/vnd.openxmlformats-officedocument.presentationml.notesSlide+xml" PartName="/ppt/notesSlides/notesSlide6.xml"/>
  <Override ContentType="application/vnd.openxmlformats-officedocument.presentationml.notesSlide+xml" PartName="/ppt/notesSlides/notesSlide128.xml"/>
  <Override ContentType="application/vnd.openxmlformats-officedocument.presentationml.notesSlide+xml" PartName="/ppt/notesSlides/notesSlide79.xml"/>
  <Override ContentType="application/vnd.openxmlformats-officedocument.presentationml.notesSlide+xml" PartName="/ppt/notesSlides/notesSlide132.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 id="348" r:id="rId99"/>
    <p:sldId id="349" r:id="rId100"/>
    <p:sldId id="350" r:id="rId101"/>
    <p:sldId id="351" r:id="rId102"/>
    <p:sldId id="352" r:id="rId103"/>
    <p:sldId id="353" r:id="rId104"/>
    <p:sldId id="354" r:id="rId105"/>
    <p:sldId id="355" r:id="rId106"/>
    <p:sldId id="356" r:id="rId107"/>
    <p:sldId id="357" r:id="rId108"/>
    <p:sldId id="358" r:id="rId109"/>
    <p:sldId id="359" r:id="rId110"/>
    <p:sldId id="360" r:id="rId111"/>
    <p:sldId id="361" r:id="rId112"/>
    <p:sldId id="362" r:id="rId113"/>
    <p:sldId id="363" r:id="rId114"/>
    <p:sldId id="364" r:id="rId115"/>
    <p:sldId id="365" r:id="rId116"/>
    <p:sldId id="366" r:id="rId117"/>
    <p:sldId id="367" r:id="rId118"/>
    <p:sldId id="368" r:id="rId119"/>
    <p:sldId id="369" r:id="rId120"/>
    <p:sldId id="370" r:id="rId121"/>
    <p:sldId id="371" r:id="rId122"/>
    <p:sldId id="372" r:id="rId123"/>
    <p:sldId id="373" r:id="rId124"/>
    <p:sldId id="374" r:id="rId125"/>
    <p:sldId id="375" r:id="rId126"/>
    <p:sldId id="376" r:id="rId127"/>
    <p:sldId id="377" r:id="rId128"/>
    <p:sldId id="378" r:id="rId129"/>
    <p:sldId id="379" r:id="rId130"/>
    <p:sldId id="380" r:id="rId131"/>
    <p:sldId id="381" r:id="rId132"/>
    <p:sldId id="382" r:id="rId133"/>
    <p:sldId id="383" r:id="rId134"/>
    <p:sldId id="384" r:id="rId135"/>
    <p:sldId id="385" r:id="rId136"/>
    <p:sldId id="386" r:id="rId137"/>
    <p:sldId id="387" r:id="rId138"/>
    <p:sldId id="388" r:id="rId139"/>
    <p:sldId id="389" r:id="rId140"/>
    <p:sldId id="390" r:id="rId141"/>
    <p:sldId id="391" r:id="rId142"/>
    <p:sldId id="392" r:id="rId143"/>
    <p:sldId id="393" r:id="rId144"/>
    <p:sldId id="394" r:id="rId145"/>
    <p:sldId id="395" r:id="rId146"/>
    <p:sldId id="396" r:id="rId147"/>
    <p:sldId id="397" r:id="rId148"/>
  </p:sldIdLst>
  <p:sldSz cy="5143500" cx="9144000"/>
  <p:notesSz cx="6858000" cy="9144000"/>
  <p:embeddedFontLst>
    <p:embeddedFont>
      <p:font typeface="Palanquin Medium"/>
      <p:regular r:id="rId149"/>
      <p:bold r:id="rId150"/>
    </p:embeddedFont>
    <p:embeddedFont>
      <p:font typeface="Palanquin Dark"/>
      <p:regular r:id="rId151"/>
      <p:bold r:id="rId152"/>
    </p:embeddedFont>
    <p:embeddedFont>
      <p:font typeface="Poppins"/>
      <p:regular r:id="rId153"/>
      <p:bold r:id="rId154"/>
      <p:italic r:id="rId155"/>
      <p:boldItalic r:id="rId156"/>
    </p:embeddedFont>
    <p:embeddedFont>
      <p:font typeface="Palanquin Light"/>
      <p:regular r:id="rId157"/>
      <p:bold r:id="rId158"/>
    </p:embeddedFont>
    <p:embeddedFont>
      <p:font typeface="Palanquin"/>
      <p:regular r:id="rId159"/>
      <p:bold r:id="rId160"/>
    </p:embeddedFont>
    <p:embeddedFont>
      <p:font typeface="Palanquin SemiBold"/>
      <p:regular r:id="rId161"/>
      <p:bold r:id="rId16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97">
          <p15:clr>
            <a:srgbClr val="747775"/>
          </p15:clr>
        </p15:guide>
        <p15:guide id="2" orient="horz" pos="1620">
          <p15:clr>
            <a:srgbClr val="000000"/>
          </p15:clr>
        </p15:guide>
      </p15:sldGuideLst>
    </p:ext>
    <p:ext uri="GoogleSlidesCustomDataVersion2">
      <go:slidesCustomData xmlns:go="http://customooxmlschemas.google.com/" r:id="rId163" roundtripDataSignature="AMtx7mhdZgpz6zkqptyeayTgK6G/IWPuYA=="/>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7" name="Axelle Gizard"/>
  <p:cmAuthor clrIdx="1" id="1" initials="" lastIdx="1" name="Mehdi Serdidi"/>
  <p:cmAuthor clrIdx="2" id="2" initials="" lastIdx="1" name="Louis Manotte"/>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97"/>
        <p:guide pos="162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07" Type="http://schemas.openxmlformats.org/officeDocument/2006/relationships/slide" Target="slides/slide101.xml"/><Relationship Id="rId106" Type="http://schemas.openxmlformats.org/officeDocument/2006/relationships/slide" Target="slides/slide100.xml"/><Relationship Id="rId105" Type="http://schemas.openxmlformats.org/officeDocument/2006/relationships/slide" Target="slides/slide99.xml"/><Relationship Id="rId104" Type="http://schemas.openxmlformats.org/officeDocument/2006/relationships/slide" Target="slides/slide98.xml"/><Relationship Id="rId109" Type="http://schemas.openxmlformats.org/officeDocument/2006/relationships/slide" Target="slides/slide103.xml"/><Relationship Id="rId108" Type="http://schemas.openxmlformats.org/officeDocument/2006/relationships/slide" Target="slides/slide102.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29" Type="http://schemas.openxmlformats.org/officeDocument/2006/relationships/slide" Target="slides/slide123.xml"/><Relationship Id="rId128" Type="http://schemas.openxmlformats.org/officeDocument/2006/relationships/slide" Target="slides/slide122.xml"/><Relationship Id="rId127" Type="http://schemas.openxmlformats.org/officeDocument/2006/relationships/slide" Target="slides/slide121.xml"/><Relationship Id="rId126" Type="http://schemas.openxmlformats.org/officeDocument/2006/relationships/slide" Target="slides/slide120.xml"/><Relationship Id="rId26" Type="http://schemas.openxmlformats.org/officeDocument/2006/relationships/slide" Target="slides/slide20.xml"/><Relationship Id="rId121" Type="http://schemas.openxmlformats.org/officeDocument/2006/relationships/slide" Target="slides/slide115.xml"/><Relationship Id="rId25" Type="http://schemas.openxmlformats.org/officeDocument/2006/relationships/slide" Target="slides/slide19.xml"/><Relationship Id="rId120" Type="http://schemas.openxmlformats.org/officeDocument/2006/relationships/slide" Target="slides/slide114.xml"/><Relationship Id="rId28" Type="http://schemas.openxmlformats.org/officeDocument/2006/relationships/slide" Target="slides/slide22.xml"/><Relationship Id="rId27" Type="http://schemas.openxmlformats.org/officeDocument/2006/relationships/slide" Target="slides/slide21.xml"/><Relationship Id="rId125" Type="http://schemas.openxmlformats.org/officeDocument/2006/relationships/slide" Target="slides/slide119.xml"/><Relationship Id="rId29" Type="http://schemas.openxmlformats.org/officeDocument/2006/relationships/slide" Target="slides/slide23.xml"/><Relationship Id="rId124" Type="http://schemas.openxmlformats.org/officeDocument/2006/relationships/slide" Target="slides/slide118.xml"/><Relationship Id="rId123" Type="http://schemas.openxmlformats.org/officeDocument/2006/relationships/slide" Target="slides/slide117.xml"/><Relationship Id="rId122" Type="http://schemas.openxmlformats.org/officeDocument/2006/relationships/slide" Target="slides/slide116.xml"/><Relationship Id="rId95" Type="http://schemas.openxmlformats.org/officeDocument/2006/relationships/slide" Target="slides/slide89.xml"/><Relationship Id="rId94" Type="http://schemas.openxmlformats.org/officeDocument/2006/relationships/slide" Target="slides/slide88.xml"/><Relationship Id="rId97" Type="http://schemas.openxmlformats.org/officeDocument/2006/relationships/slide" Target="slides/slide91.xml"/><Relationship Id="rId96" Type="http://schemas.openxmlformats.org/officeDocument/2006/relationships/slide" Target="slides/slide90.xml"/><Relationship Id="rId11" Type="http://schemas.openxmlformats.org/officeDocument/2006/relationships/slide" Target="slides/slide5.xml"/><Relationship Id="rId99" Type="http://schemas.openxmlformats.org/officeDocument/2006/relationships/slide" Target="slides/slide93.xml"/><Relationship Id="rId10" Type="http://schemas.openxmlformats.org/officeDocument/2006/relationships/slide" Target="slides/slide4.xml"/><Relationship Id="rId98" Type="http://schemas.openxmlformats.org/officeDocument/2006/relationships/slide" Target="slides/slide92.xml"/><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slide" Target="slides/slide85.xml"/><Relationship Id="rId90" Type="http://schemas.openxmlformats.org/officeDocument/2006/relationships/slide" Target="slides/slide84.xml"/><Relationship Id="rId93" Type="http://schemas.openxmlformats.org/officeDocument/2006/relationships/slide" Target="slides/slide87.xml"/><Relationship Id="rId92" Type="http://schemas.openxmlformats.org/officeDocument/2006/relationships/slide" Target="slides/slide86.xml"/><Relationship Id="rId118" Type="http://schemas.openxmlformats.org/officeDocument/2006/relationships/slide" Target="slides/slide112.xml"/><Relationship Id="rId117" Type="http://schemas.openxmlformats.org/officeDocument/2006/relationships/slide" Target="slides/slide111.xml"/><Relationship Id="rId116" Type="http://schemas.openxmlformats.org/officeDocument/2006/relationships/slide" Target="slides/slide110.xml"/><Relationship Id="rId115" Type="http://schemas.openxmlformats.org/officeDocument/2006/relationships/slide" Target="slides/slide109.xml"/><Relationship Id="rId119" Type="http://schemas.openxmlformats.org/officeDocument/2006/relationships/slide" Target="slides/slide113.xml"/><Relationship Id="rId15" Type="http://schemas.openxmlformats.org/officeDocument/2006/relationships/slide" Target="slides/slide9.xml"/><Relationship Id="rId110" Type="http://schemas.openxmlformats.org/officeDocument/2006/relationships/slide" Target="slides/slide104.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14" Type="http://schemas.openxmlformats.org/officeDocument/2006/relationships/slide" Target="slides/slide108.xml"/><Relationship Id="rId18" Type="http://schemas.openxmlformats.org/officeDocument/2006/relationships/slide" Target="slides/slide12.xml"/><Relationship Id="rId113" Type="http://schemas.openxmlformats.org/officeDocument/2006/relationships/slide" Target="slides/slide107.xml"/><Relationship Id="rId112" Type="http://schemas.openxmlformats.org/officeDocument/2006/relationships/slide" Target="slides/slide106.xml"/><Relationship Id="rId111" Type="http://schemas.openxmlformats.org/officeDocument/2006/relationships/slide" Target="slides/slide105.xml"/><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slide" Target="slides/slide80.xml"/><Relationship Id="rId85" Type="http://schemas.openxmlformats.org/officeDocument/2006/relationships/slide" Target="slides/slide79.xml"/><Relationship Id="rId88" Type="http://schemas.openxmlformats.org/officeDocument/2006/relationships/slide" Target="slides/slide82.xml"/><Relationship Id="rId150" Type="http://schemas.openxmlformats.org/officeDocument/2006/relationships/font" Target="fonts/PalanquinMedium-bold.fntdata"/><Relationship Id="rId87" Type="http://schemas.openxmlformats.org/officeDocument/2006/relationships/slide" Target="slides/slide81.xml"/><Relationship Id="rId89" Type="http://schemas.openxmlformats.org/officeDocument/2006/relationships/slide" Target="slides/slide83.xml"/><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149" Type="http://schemas.openxmlformats.org/officeDocument/2006/relationships/font" Target="fonts/PalanquinMedium-regular.fntdata"/><Relationship Id="rId4" Type="http://schemas.openxmlformats.org/officeDocument/2006/relationships/commentAuthors" Target="commentAuthors.xml"/><Relationship Id="rId148" Type="http://schemas.openxmlformats.org/officeDocument/2006/relationships/slide" Target="slides/slide142.xml"/><Relationship Id="rId9" Type="http://schemas.openxmlformats.org/officeDocument/2006/relationships/slide" Target="slides/slide3.xml"/><Relationship Id="rId143" Type="http://schemas.openxmlformats.org/officeDocument/2006/relationships/slide" Target="slides/slide137.xml"/><Relationship Id="rId142" Type="http://schemas.openxmlformats.org/officeDocument/2006/relationships/slide" Target="slides/slide136.xml"/><Relationship Id="rId141" Type="http://schemas.openxmlformats.org/officeDocument/2006/relationships/slide" Target="slides/slide135.xml"/><Relationship Id="rId140" Type="http://schemas.openxmlformats.org/officeDocument/2006/relationships/slide" Target="slides/slide134.xml"/><Relationship Id="rId5" Type="http://schemas.openxmlformats.org/officeDocument/2006/relationships/slideMaster" Target="slideMasters/slideMaster1.xml"/><Relationship Id="rId147" Type="http://schemas.openxmlformats.org/officeDocument/2006/relationships/slide" Target="slides/slide141.xml"/><Relationship Id="rId6" Type="http://schemas.openxmlformats.org/officeDocument/2006/relationships/notesMaster" Target="notesMasters/notesMaster1.xml"/><Relationship Id="rId146" Type="http://schemas.openxmlformats.org/officeDocument/2006/relationships/slide" Target="slides/slide140.xml"/><Relationship Id="rId7" Type="http://schemas.openxmlformats.org/officeDocument/2006/relationships/slide" Target="slides/slide1.xml"/><Relationship Id="rId145" Type="http://schemas.openxmlformats.org/officeDocument/2006/relationships/slide" Target="slides/slide139.xml"/><Relationship Id="rId8" Type="http://schemas.openxmlformats.org/officeDocument/2006/relationships/slide" Target="slides/slide2.xml"/><Relationship Id="rId144" Type="http://schemas.openxmlformats.org/officeDocument/2006/relationships/slide" Target="slides/slide138.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139" Type="http://schemas.openxmlformats.org/officeDocument/2006/relationships/slide" Target="slides/slide133.xml"/><Relationship Id="rId138" Type="http://schemas.openxmlformats.org/officeDocument/2006/relationships/slide" Target="slides/slide132.xml"/><Relationship Id="rId137" Type="http://schemas.openxmlformats.org/officeDocument/2006/relationships/slide" Target="slides/slide131.xml"/><Relationship Id="rId132" Type="http://schemas.openxmlformats.org/officeDocument/2006/relationships/slide" Target="slides/slide126.xml"/><Relationship Id="rId131" Type="http://schemas.openxmlformats.org/officeDocument/2006/relationships/slide" Target="slides/slide125.xml"/><Relationship Id="rId130" Type="http://schemas.openxmlformats.org/officeDocument/2006/relationships/slide" Target="slides/slide124.xml"/><Relationship Id="rId136" Type="http://schemas.openxmlformats.org/officeDocument/2006/relationships/slide" Target="slides/slide130.xml"/><Relationship Id="rId135" Type="http://schemas.openxmlformats.org/officeDocument/2006/relationships/slide" Target="slides/slide129.xml"/><Relationship Id="rId134" Type="http://schemas.openxmlformats.org/officeDocument/2006/relationships/slide" Target="slides/slide128.xml"/><Relationship Id="rId133" Type="http://schemas.openxmlformats.org/officeDocument/2006/relationships/slide" Target="slides/slide127.xml"/><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65" Type="http://schemas.openxmlformats.org/officeDocument/2006/relationships/slide" Target="slides/slide59.xml"/><Relationship Id="rId68" Type="http://schemas.openxmlformats.org/officeDocument/2006/relationships/slide" Target="slides/slide62.xml"/><Relationship Id="rId67" Type="http://schemas.openxmlformats.org/officeDocument/2006/relationships/slide" Target="slides/slide61.xml"/><Relationship Id="rId60" Type="http://schemas.openxmlformats.org/officeDocument/2006/relationships/slide" Target="slides/slide54.xml"/><Relationship Id="rId69" Type="http://schemas.openxmlformats.org/officeDocument/2006/relationships/slide" Target="slides/slide63.xml"/><Relationship Id="rId163" Type="http://customschemas.google.com/relationships/presentationmetadata" Target="metadata"/><Relationship Id="rId162" Type="http://schemas.openxmlformats.org/officeDocument/2006/relationships/font" Target="fonts/PalanquinSemiBold-bold.fntdata"/><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161" Type="http://schemas.openxmlformats.org/officeDocument/2006/relationships/font" Target="fonts/PalanquinSemiBold-regular.fntdata"/><Relationship Id="rId54" Type="http://schemas.openxmlformats.org/officeDocument/2006/relationships/slide" Target="slides/slide48.xml"/><Relationship Id="rId160" Type="http://schemas.openxmlformats.org/officeDocument/2006/relationships/font" Target="fonts/Palanquin-bold.fntdata"/><Relationship Id="rId57" Type="http://schemas.openxmlformats.org/officeDocument/2006/relationships/slide" Target="slides/slide51.xml"/><Relationship Id="rId56" Type="http://schemas.openxmlformats.org/officeDocument/2006/relationships/slide" Target="slides/slide50.xml"/><Relationship Id="rId159" Type="http://schemas.openxmlformats.org/officeDocument/2006/relationships/font" Target="fonts/Palanquin-regular.fntdata"/><Relationship Id="rId59" Type="http://schemas.openxmlformats.org/officeDocument/2006/relationships/slide" Target="slides/slide53.xml"/><Relationship Id="rId154" Type="http://schemas.openxmlformats.org/officeDocument/2006/relationships/font" Target="fonts/Poppins-bold.fntdata"/><Relationship Id="rId58" Type="http://schemas.openxmlformats.org/officeDocument/2006/relationships/slide" Target="slides/slide52.xml"/><Relationship Id="rId153" Type="http://schemas.openxmlformats.org/officeDocument/2006/relationships/font" Target="fonts/Poppins-regular.fntdata"/><Relationship Id="rId152" Type="http://schemas.openxmlformats.org/officeDocument/2006/relationships/font" Target="fonts/PalanquinDark-bold.fntdata"/><Relationship Id="rId151" Type="http://schemas.openxmlformats.org/officeDocument/2006/relationships/font" Target="fonts/PalanquinDark-regular.fntdata"/><Relationship Id="rId158" Type="http://schemas.openxmlformats.org/officeDocument/2006/relationships/font" Target="fonts/PalanquinLight-bold.fntdata"/><Relationship Id="rId157" Type="http://schemas.openxmlformats.org/officeDocument/2006/relationships/font" Target="fonts/PalanquinLight-regular.fntdata"/><Relationship Id="rId156" Type="http://schemas.openxmlformats.org/officeDocument/2006/relationships/font" Target="fonts/Poppins-boldItalic.fntdata"/><Relationship Id="rId155" Type="http://schemas.openxmlformats.org/officeDocument/2006/relationships/font" Target="fonts/Poppins-italic.fntdata"/></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4-03-20T13:49:33.229">
    <p:pos x="484" y="496"/>
    <p:text>On pourra aussi intégrer des éléments juridiques ici (sur pourquoi faire un mandat)</p:text>
    <p:extLst>
      <p:ext uri="{C676402C-5697-4E1C-873F-D02D1690AC5C}">
        <p15:threadingInfo timeZoneBias="0"/>
      </p:ext>
      <p:ext uri="http://customooxmlschemas.google.com/">
        <go:slidesCustomData xmlns:go="http://customooxmlschemas.google.com/" commentPostId="AAABfHlTIao"/>
      </p:ext>
    </p:extLs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2" dt="2024-03-20T13:51:26.257">
    <p:pos x="894" y="163"/>
    <p:text>Si c'est possible de rajouter une question, on pourrait avoir à la suite "Dans quelles situations doit-on faire un mandat" (on a des éléments de réponse également dans le doc juridique)</p:text>
    <p:extLst>
      <p:ext uri="{C676402C-5697-4E1C-873F-D02D1690AC5C}">
        <p15:threadingInfo timeZoneBias="0"/>
      </p:ext>
      <p:ext uri="http://customooxmlschemas.google.com/">
        <go:slidesCustomData xmlns:go="http://customooxmlschemas.google.com/" commentPostId="AAABfHt0kHE"/>
      </p:ext>
    </p:extLst>
  </p:cm>
</p:cmLst>
</file>

<file path=ppt/comments/comment3.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3" dt="2024-03-20T13:56:50.556">
    <p:pos x="520" y="162"/>
    <p:text>Ajouter peut-être les fiches tangibles à destination des usagers et leurs traductions ?</p:text>
    <p:extLst>
      <p:ext uri="{C676402C-5697-4E1C-873F-D02D1690AC5C}">
        <p15:threadingInfo timeZoneBias="0"/>
      </p:ext>
      <p:ext uri="http://customooxmlschemas.google.com/">
        <go:slidesCustomData xmlns:go="http://customooxmlschemas.google.com/" commentPostId="AAABfHt0kHM"/>
      </p:ext>
    </p:extLst>
  </p:cm>
</p:cmLst>
</file>

<file path=ppt/comments/comment4.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4" dt="2024-03-20T14:00:36.448">
    <p:pos x="520" y="162"/>
    <p:text>Je pense que c'est un peut trop technique comme modélisation, est-ce qu'on peut pas formaliser ça en parcours plutôt ?</p:text>
    <p:extLst>
      <p:ext uri="{C676402C-5697-4E1C-873F-D02D1690AC5C}">
        <p15:threadingInfo timeZoneBias="0"/>
      </p:ext>
      <p:ext uri="http://customooxmlschemas.google.com/">
        <go:slidesCustomData xmlns:go="http://customooxmlschemas.google.com/" commentPostId="AAABfHt0kG8"/>
      </p:ext>
    </p:extLst>
  </p:cm>
</p:cmLst>
</file>

<file path=ppt/comments/comment5.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5" dt="2024-03-20T14:00:36.448">
    <p:pos x="520" y="162"/>
    <p:text>Je pense que c'est un peut trop technique comme modélisation, est-ce qu'on peut pas formaliser ça en parcours plutôt ?</p:text>
    <p:extLst>
      <p:ext uri="{C676402C-5697-4E1C-873F-D02D1690AC5C}">
        <p15:threadingInfo timeZoneBias="0"/>
      </p:ext>
      <p:ext uri="http://customooxmlschemas.google.com/">
        <go:slidesCustomData xmlns:go="http://customooxmlschemas.google.com/" commentPostId="AAABfHt0kHA"/>
      </p:ext>
    </p:extLst>
  </p:cm>
</p:cmLst>
</file>

<file path=ppt/comments/comment6.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6" dt="2024-09-20T11:47:55.924">
    <p:pos x="1121" y="1376"/>
    <p:text>La démarche est pour Geneviève ou pour Martine ? (si c'est pour Geneviève via Martine, on ne peut pas utiliser AC)</p:text>
    <p:extLst>
      <p:ext uri="{C676402C-5697-4E1C-873F-D02D1690AC5C}">
        <p15:threadingInfo timeZoneBias="0"/>
      </p:ext>
      <p:ext uri="http://customooxmlschemas.google.com/">
        <go:slidesCustomData xmlns:go="http://customooxmlschemas.google.com/" commentPostId="AAABfHt0kHI"/>
      </p:ext>
    </p:extLst>
  </p:cm>
  <p:cm authorId="1" idx="1" dt="2024-09-20T11:47:55.924">
    <p:pos x="1121" y="1376"/>
    <p:text>effectivement, je dirai que le plus simple c'est un aidant qui va à l'EHPAD et on enlève dans cette mise en situation la question de la fille</p:text>
    <p:extLst>
      <p:ext uri="{C676402C-5697-4E1C-873F-D02D1690AC5C}">
        <p15:threadingInfo timeZoneBias="0"/>
      </p:ext>
      <p:ext uri="http://customooxmlschemas.google.com/">
        <go:slidesCustomData xmlns:go="http://customooxmlschemas.google.com/" commentPostId="AAABfHt0kGw"/>
      </p:ext>
    </p:extLst>
  </p:cm>
</p:cmLst>
</file>

<file path=ppt/comments/comment7.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2" idx="1" dt="2024-03-27T10:32:01.195">
    <p:pos x="254" y="218"/>
    <p:text>Oui, tout le module "À la place de" qui est de la mise en situation se fera avec le bac à sable</p:text>
    <p:extLst>
      <p:ext uri="{C676402C-5697-4E1C-873F-D02D1690AC5C}">
        <p15:threadingInfo timeZoneBias="0"/>
      </p:ext>
      <p:ext uri="http://customooxmlschemas.google.com/">
        <go:slidesCustomData xmlns:go="http://customooxmlschemas.google.com/" commentPostId="AAABfHt0kG0"/>
      </p:ext>
    </p:extLst>
  </p:cm>
  <p:cm authorId="0" idx="7" dt="2024-03-27T10:32:01.195">
    <p:pos x="254" y="218"/>
    <p:text>Est-ce qu'un temps de pratique sur le bac à sable est prévu avant le text Pix ?</p:text>
    <p:extLst>
      <p:ext uri="{C676402C-5697-4E1C-873F-D02D1690AC5C}">
        <p15:threadingInfo timeZoneBias="0"/>
      </p:ext>
      <p:ext uri="http://customooxmlschemas.google.com/">
        <go:slidesCustomData xmlns:go="http://customooxmlschemas.google.com/" commentPostId="AAABfHt0kG4"/>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 name="Google Shape;5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10: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9" name="Google Shape;129;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0" name="Shape 1620"/>
        <p:cNvGrpSpPr/>
        <p:nvPr/>
      </p:nvGrpSpPr>
      <p:grpSpPr>
        <a:xfrm>
          <a:off x="0" y="0"/>
          <a:ext cx="0" cy="0"/>
          <a:chOff x="0" y="0"/>
          <a:chExt cx="0" cy="0"/>
        </a:xfrm>
      </p:grpSpPr>
      <p:sp>
        <p:nvSpPr>
          <p:cNvPr id="1621" name="Google Shape;1621;p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22" name="Google Shape;1622;p10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8" name="Shape 1628"/>
        <p:cNvGrpSpPr/>
        <p:nvPr/>
      </p:nvGrpSpPr>
      <p:grpSpPr>
        <a:xfrm>
          <a:off x="0" y="0"/>
          <a:ext cx="0" cy="0"/>
          <a:chOff x="0" y="0"/>
          <a:chExt cx="0" cy="0"/>
        </a:xfrm>
      </p:grpSpPr>
      <p:sp>
        <p:nvSpPr>
          <p:cNvPr id="1629" name="Google Shape;1629;p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30" name="Google Shape;1630;p10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6" name="Shape 1636"/>
        <p:cNvGrpSpPr/>
        <p:nvPr/>
      </p:nvGrpSpPr>
      <p:grpSpPr>
        <a:xfrm>
          <a:off x="0" y="0"/>
          <a:ext cx="0" cy="0"/>
          <a:chOff x="0" y="0"/>
          <a:chExt cx="0" cy="0"/>
        </a:xfrm>
      </p:grpSpPr>
      <p:sp>
        <p:nvSpPr>
          <p:cNvPr id="1637" name="Google Shape;1637;p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38" name="Google Shape;1638;p10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4" name="Shape 1644"/>
        <p:cNvGrpSpPr/>
        <p:nvPr/>
      </p:nvGrpSpPr>
      <p:grpSpPr>
        <a:xfrm>
          <a:off x="0" y="0"/>
          <a:ext cx="0" cy="0"/>
          <a:chOff x="0" y="0"/>
          <a:chExt cx="0" cy="0"/>
        </a:xfrm>
      </p:grpSpPr>
      <p:sp>
        <p:nvSpPr>
          <p:cNvPr id="1645" name="Google Shape;1645;p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46" name="Google Shape;1646;p10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2" name="Shape 1652"/>
        <p:cNvGrpSpPr/>
        <p:nvPr/>
      </p:nvGrpSpPr>
      <p:grpSpPr>
        <a:xfrm>
          <a:off x="0" y="0"/>
          <a:ext cx="0" cy="0"/>
          <a:chOff x="0" y="0"/>
          <a:chExt cx="0" cy="0"/>
        </a:xfrm>
      </p:grpSpPr>
      <p:sp>
        <p:nvSpPr>
          <p:cNvPr id="1653" name="Google Shape;1653;p1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54" name="Google Shape;1654;p10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3" name="Shape 1663"/>
        <p:cNvGrpSpPr/>
        <p:nvPr/>
      </p:nvGrpSpPr>
      <p:grpSpPr>
        <a:xfrm>
          <a:off x="0" y="0"/>
          <a:ext cx="0" cy="0"/>
          <a:chOff x="0" y="0"/>
          <a:chExt cx="0" cy="0"/>
        </a:xfrm>
      </p:grpSpPr>
      <p:sp>
        <p:nvSpPr>
          <p:cNvPr id="1664" name="Google Shape;1664;p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65" name="Google Shape;1665;p10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0" name="Shape 1670"/>
        <p:cNvGrpSpPr/>
        <p:nvPr/>
      </p:nvGrpSpPr>
      <p:grpSpPr>
        <a:xfrm>
          <a:off x="0" y="0"/>
          <a:ext cx="0" cy="0"/>
          <a:chOff x="0" y="0"/>
          <a:chExt cx="0" cy="0"/>
        </a:xfrm>
      </p:grpSpPr>
      <p:sp>
        <p:nvSpPr>
          <p:cNvPr id="1671" name="Google Shape;1671;p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72" name="Google Shape;1672;p10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8" name="Shape 1678"/>
        <p:cNvGrpSpPr/>
        <p:nvPr/>
      </p:nvGrpSpPr>
      <p:grpSpPr>
        <a:xfrm>
          <a:off x="0" y="0"/>
          <a:ext cx="0" cy="0"/>
          <a:chOff x="0" y="0"/>
          <a:chExt cx="0" cy="0"/>
        </a:xfrm>
      </p:grpSpPr>
      <p:sp>
        <p:nvSpPr>
          <p:cNvPr id="1679" name="Google Shape;1679;p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80" name="Google Shape;1680;p10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7" name="Shape 1687"/>
        <p:cNvGrpSpPr/>
        <p:nvPr/>
      </p:nvGrpSpPr>
      <p:grpSpPr>
        <a:xfrm>
          <a:off x="0" y="0"/>
          <a:ext cx="0" cy="0"/>
          <a:chOff x="0" y="0"/>
          <a:chExt cx="0" cy="0"/>
        </a:xfrm>
      </p:grpSpPr>
      <p:sp>
        <p:nvSpPr>
          <p:cNvPr id="1688" name="Google Shape;1688;p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89" name="Google Shape;1689;p10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5" name="Shape 1695"/>
        <p:cNvGrpSpPr/>
        <p:nvPr/>
      </p:nvGrpSpPr>
      <p:grpSpPr>
        <a:xfrm>
          <a:off x="0" y="0"/>
          <a:ext cx="0" cy="0"/>
          <a:chOff x="0" y="0"/>
          <a:chExt cx="0" cy="0"/>
        </a:xfrm>
      </p:grpSpPr>
      <p:sp>
        <p:nvSpPr>
          <p:cNvPr id="1696" name="Google Shape;1696;p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97" name="Google Shape;1697;p1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6" name="Google Shape;146;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6" name="Shape 1706"/>
        <p:cNvGrpSpPr/>
        <p:nvPr/>
      </p:nvGrpSpPr>
      <p:grpSpPr>
        <a:xfrm>
          <a:off x="0" y="0"/>
          <a:ext cx="0" cy="0"/>
          <a:chOff x="0" y="0"/>
          <a:chExt cx="0" cy="0"/>
        </a:xfrm>
      </p:grpSpPr>
      <p:sp>
        <p:nvSpPr>
          <p:cNvPr id="1707" name="Google Shape;1707;p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08" name="Google Shape;1708;p1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7" name="Shape 1717"/>
        <p:cNvGrpSpPr/>
        <p:nvPr/>
      </p:nvGrpSpPr>
      <p:grpSpPr>
        <a:xfrm>
          <a:off x="0" y="0"/>
          <a:ext cx="0" cy="0"/>
          <a:chOff x="0" y="0"/>
          <a:chExt cx="0" cy="0"/>
        </a:xfrm>
      </p:grpSpPr>
      <p:sp>
        <p:nvSpPr>
          <p:cNvPr id="1718" name="Google Shape;1718;p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19" name="Google Shape;1719;p1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6" name="Shape 1726"/>
        <p:cNvGrpSpPr/>
        <p:nvPr/>
      </p:nvGrpSpPr>
      <p:grpSpPr>
        <a:xfrm>
          <a:off x="0" y="0"/>
          <a:ext cx="0" cy="0"/>
          <a:chOff x="0" y="0"/>
          <a:chExt cx="0" cy="0"/>
        </a:xfrm>
      </p:grpSpPr>
      <p:sp>
        <p:nvSpPr>
          <p:cNvPr id="1727" name="Google Shape;1727;p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28" name="Google Shape;1728;p1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3" name="Shape 1733"/>
        <p:cNvGrpSpPr/>
        <p:nvPr/>
      </p:nvGrpSpPr>
      <p:grpSpPr>
        <a:xfrm>
          <a:off x="0" y="0"/>
          <a:ext cx="0" cy="0"/>
          <a:chOff x="0" y="0"/>
          <a:chExt cx="0" cy="0"/>
        </a:xfrm>
      </p:grpSpPr>
      <p:sp>
        <p:nvSpPr>
          <p:cNvPr id="1734" name="Google Shape;1734;p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35" name="Google Shape;1735;p1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1" name="Shape 1741"/>
        <p:cNvGrpSpPr/>
        <p:nvPr/>
      </p:nvGrpSpPr>
      <p:grpSpPr>
        <a:xfrm>
          <a:off x="0" y="0"/>
          <a:ext cx="0" cy="0"/>
          <a:chOff x="0" y="0"/>
          <a:chExt cx="0" cy="0"/>
        </a:xfrm>
      </p:grpSpPr>
      <p:sp>
        <p:nvSpPr>
          <p:cNvPr id="1742" name="Google Shape;1742;p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43" name="Google Shape;1743;p1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8" name="Shape 1748"/>
        <p:cNvGrpSpPr/>
        <p:nvPr/>
      </p:nvGrpSpPr>
      <p:grpSpPr>
        <a:xfrm>
          <a:off x="0" y="0"/>
          <a:ext cx="0" cy="0"/>
          <a:chOff x="0" y="0"/>
          <a:chExt cx="0" cy="0"/>
        </a:xfrm>
      </p:grpSpPr>
      <p:sp>
        <p:nvSpPr>
          <p:cNvPr id="1749" name="Google Shape;1749;p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50" name="Google Shape;1750;p1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6" name="Shape 1756"/>
        <p:cNvGrpSpPr/>
        <p:nvPr/>
      </p:nvGrpSpPr>
      <p:grpSpPr>
        <a:xfrm>
          <a:off x="0" y="0"/>
          <a:ext cx="0" cy="0"/>
          <a:chOff x="0" y="0"/>
          <a:chExt cx="0" cy="0"/>
        </a:xfrm>
      </p:grpSpPr>
      <p:sp>
        <p:nvSpPr>
          <p:cNvPr id="1757" name="Google Shape;1757;p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58" name="Google Shape;1758;p1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4" name="Shape 1764"/>
        <p:cNvGrpSpPr/>
        <p:nvPr/>
      </p:nvGrpSpPr>
      <p:grpSpPr>
        <a:xfrm>
          <a:off x="0" y="0"/>
          <a:ext cx="0" cy="0"/>
          <a:chOff x="0" y="0"/>
          <a:chExt cx="0" cy="0"/>
        </a:xfrm>
      </p:grpSpPr>
      <p:sp>
        <p:nvSpPr>
          <p:cNvPr id="1765" name="Google Shape;1765;p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66" name="Google Shape;1766;p1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2" name="Shape 1772"/>
        <p:cNvGrpSpPr/>
        <p:nvPr/>
      </p:nvGrpSpPr>
      <p:grpSpPr>
        <a:xfrm>
          <a:off x="0" y="0"/>
          <a:ext cx="0" cy="0"/>
          <a:chOff x="0" y="0"/>
          <a:chExt cx="0" cy="0"/>
        </a:xfrm>
      </p:grpSpPr>
      <p:sp>
        <p:nvSpPr>
          <p:cNvPr id="1773" name="Google Shape;1773;p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74" name="Google Shape;1774;p1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0" name="Shape 1780"/>
        <p:cNvGrpSpPr/>
        <p:nvPr/>
      </p:nvGrpSpPr>
      <p:grpSpPr>
        <a:xfrm>
          <a:off x="0" y="0"/>
          <a:ext cx="0" cy="0"/>
          <a:chOff x="0" y="0"/>
          <a:chExt cx="0" cy="0"/>
        </a:xfrm>
      </p:grpSpPr>
      <p:sp>
        <p:nvSpPr>
          <p:cNvPr id="1781" name="Google Shape;1781;p1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82" name="Google Shape;1782;p1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6" name="Google Shape;156;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8" name="Shape 1788"/>
        <p:cNvGrpSpPr/>
        <p:nvPr/>
      </p:nvGrpSpPr>
      <p:grpSpPr>
        <a:xfrm>
          <a:off x="0" y="0"/>
          <a:ext cx="0" cy="0"/>
          <a:chOff x="0" y="0"/>
          <a:chExt cx="0" cy="0"/>
        </a:xfrm>
      </p:grpSpPr>
      <p:sp>
        <p:nvSpPr>
          <p:cNvPr id="1789" name="Google Shape;1789;p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90" name="Google Shape;1790;p1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6" name="Shape 1796"/>
        <p:cNvGrpSpPr/>
        <p:nvPr/>
      </p:nvGrpSpPr>
      <p:grpSpPr>
        <a:xfrm>
          <a:off x="0" y="0"/>
          <a:ext cx="0" cy="0"/>
          <a:chOff x="0" y="0"/>
          <a:chExt cx="0" cy="0"/>
        </a:xfrm>
      </p:grpSpPr>
      <p:sp>
        <p:nvSpPr>
          <p:cNvPr id="1797" name="Google Shape;1797;p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98" name="Google Shape;1798;p1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4" name="Shape 1804"/>
        <p:cNvGrpSpPr/>
        <p:nvPr/>
      </p:nvGrpSpPr>
      <p:grpSpPr>
        <a:xfrm>
          <a:off x="0" y="0"/>
          <a:ext cx="0" cy="0"/>
          <a:chOff x="0" y="0"/>
          <a:chExt cx="0" cy="0"/>
        </a:xfrm>
      </p:grpSpPr>
      <p:sp>
        <p:nvSpPr>
          <p:cNvPr id="1805" name="Google Shape;1805;p1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06" name="Google Shape;1806;p1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2" name="Shape 1812"/>
        <p:cNvGrpSpPr/>
        <p:nvPr/>
      </p:nvGrpSpPr>
      <p:grpSpPr>
        <a:xfrm>
          <a:off x="0" y="0"/>
          <a:ext cx="0" cy="0"/>
          <a:chOff x="0" y="0"/>
          <a:chExt cx="0" cy="0"/>
        </a:xfrm>
      </p:grpSpPr>
      <p:sp>
        <p:nvSpPr>
          <p:cNvPr id="1813" name="Google Shape;1813;p1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14" name="Google Shape;1814;p1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0" name="Shape 1820"/>
        <p:cNvGrpSpPr/>
        <p:nvPr/>
      </p:nvGrpSpPr>
      <p:grpSpPr>
        <a:xfrm>
          <a:off x="0" y="0"/>
          <a:ext cx="0" cy="0"/>
          <a:chOff x="0" y="0"/>
          <a:chExt cx="0" cy="0"/>
        </a:xfrm>
      </p:grpSpPr>
      <p:sp>
        <p:nvSpPr>
          <p:cNvPr id="1821" name="Google Shape;1821;p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22" name="Google Shape;1822;p1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8" name="Shape 1828"/>
        <p:cNvGrpSpPr/>
        <p:nvPr/>
      </p:nvGrpSpPr>
      <p:grpSpPr>
        <a:xfrm>
          <a:off x="0" y="0"/>
          <a:ext cx="0" cy="0"/>
          <a:chOff x="0" y="0"/>
          <a:chExt cx="0" cy="0"/>
        </a:xfrm>
      </p:grpSpPr>
      <p:sp>
        <p:nvSpPr>
          <p:cNvPr id="1829" name="Google Shape;1829;p1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30" name="Google Shape;1830;p1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6" name="Shape 1836"/>
        <p:cNvGrpSpPr/>
        <p:nvPr/>
      </p:nvGrpSpPr>
      <p:grpSpPr>
        <a:xfrm>
          <a:off x="0" y="0"/>
          <a:ext cx="0" cy="0"/>
          <a:chOff x="0" y="0"/>
          <a:chExt cx="0" cy="0"/>
        </a:xfrm>
      </p:grpSpPr>
      <p:sp>
        <p:nvSpPr>
          <p:cNvPr id="1837" name="Google Shape;1837;p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38" name="Google Shape;1838;p1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9" name="Shape 1849"/>
        <p:cNvGrpSpPr/>
        <p:nvPr/>
      </p:nvGrpSpPr>
      <p:grpSpPr>
        <a:xfrm>
          <a:off x="0" y="0"/>
          <a:ext cx="0" cy="0"/>
          <a:chOff x="0" y="0"/>
          <a:chExt cx="0" cy="0"/>
        </a:xfrm>
      </p:grpSpPr>
      <p:sp>
        <p:nvSpPr>
          <p:cNvPr id="1850" name="Google Shape;1850;p1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51" name="Google Shape;1851;p1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2" name="Shape 1862"/>
        <p:cNvGrpSpPr/>
        <p:nvPr/>
      </p:nvGrpSpPr>
      <p:grpSpPr>
        <a:xfrm>
          <a:off x="0" y="0"/>
          <a:ext cx="0" cy="0"/>
          <a:chOff x="0" y="0"/>
          <a:chExt cx="0" cy="0"/>
        </a:xfrm>
      </p:grpSpPr>
      <p:sp>
        <p:nvSpPr>
          <p:cNvPr id="1863" name="Google Shape;1863;p1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64" name="Google Shape;1864;p1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5" name="Shape 1875"/>
        <p:cNvGrpSpPr/>
        <p:nvPr/>
      </p:nvGrpSpPr>
      <p:grpSpPr>
        <a:xfrm>
          <a:off x="0" y="0"/>
          <a:ext cx="0" cy="0"/>
          <a:chOff x="0" y="0"/>
          <a:chExt cx="0" cy="0"/>
        </a:xfrm>
      </p:grpSpPr>
      <p:sp>
        <p:nvSpPr>
          <p:cNvPr id="1876" name="Google Shape;1876;p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77" name="Google Shape;1877;p1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6" name="Google Shape;166;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8" name="Shape 1888"/>
        <p:cNvGrpSpPr/>
        <p:nvPr/>
      </p:nvGrpSpPr>
      <p:grpSpPr>
        <a:xfrm>
          <a:off x="0" y="0"/>
          <a:ext cx="0" cy="0"/>
          <a:chOff x="0" y="0"/>
          <a:chExt cx="0" cy="0"/>
        </a:xfrm>
      </p:grpSpPr>
      <p:sp>
        <p:nvSpPr>
          <p:cNvPr id="1889" name="Google Shape;1889;p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90" name="Google Shape;1890;p1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1" name="Shape 1901"/>
        <p:cNvGrpSpPr/>
        <p:nvPr/>
      </p:nvGrpSpPr>
      <p:grpSpPr>
        <a:xfrm>
          <a:off x="0" y="0"/>
          <a:ext cx="0" cy="0"/>
          <a:chOff x="0" y="0"/>
          <a:chExt cx="0" cy="0"/>
        </a:xfrm>
      </p:grpSpPr>
      <p:sp>
        <p:nvSpPr>
          <p:cNvPr id="1902" name="Google Shape;1902;p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03" name="Google Shape;1903;p1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4" name="Shape 1914"/>
        <p:cNvGrpSpPr/>
        <p:nvPr/>
      </p:nvGrpSpPr>
      <p:grpSpPr>
        <a:xfrm>
          <a:off x="0" y="0"/>
          <a:ext cx="0" cy="0"/>
          <a:chOff x="0" y="0"/>
          <a:chExt cx="0" cy="0"/>
        </a:xfrm>
      </p:grpSpPr>
      <p:sp>
        <p:nvSpPr>
          <p:cNvPr id="1915" name="Google Shape;1915;p1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16" name="Google Shape;1916;p1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7" name="Shape 1927"/>
        <p:cNvGrpSpPr/>
        <p:nvPr/>
      </p:nvGrpSpPr>
      <p:grpSpPr>
        <a:xfrm>
          <a:off x="0" y="0"/>
          <a:ext cx="0" cy="0"/>
          <a:chOff x="0" y="0"/>
          <a:chExt cx="0" cy="0"/>
        </a:xfrm>
      </p:grpSpPr>
      <p:sp>
        <p:nvSpPr>
          <p:cNvPr id="1928" name="Google Shape;1928;p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29" name="Google Shape;1929;p1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0" name="Shape 1940"/>
        <p:cNvGrpSpPr/>
        <p:nvPr/>
      </p:nvGrpSpPr>
      <p:grpSpPr>
        <a:xfrm>
          <a:off x="0" y="0"/>
          <a:ext cx="0" cy="0"/>
          <a:chOff x="0" y="0"/>
          <a:chExt cx="0" cy="0"/>
        </a:xfrm>
      </p:grpSpPr>
      <p:sp>
        <p:nvSpPr>
          <p:cNvPr id="1941" name="Google Shape;1941;p1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42" name="Google Shape;1942;p1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4" name="Shape 1954"/>
        <p:cNvGrpSpPr/>
        <p:nvPr/>
      </p:nvGrpSpPr>
      <p:grpSpPr>
        <a:xfrm>
          <a:off x="0" y="0"/>
          <a:ext cx="0" cy="0"/>
          <a:chOff x="0" y="0"/>
          <a:chExt cx="0" cy="0"/>
        </a:xfrm>
      </p:grpSpPr>
      <p:sp>
        <p:nvSpPr>
          <p:cNvPr id="1955" name="Google Shape;1955;p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56" name="Google Shape;1956;p1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8" name="Shape 1968"/>
        <p:cNvGrpSpPr/>
        <p:nvPr/>
      </p:nvGrpSpPr>
      <p:grpSpPr>
        <a:xfrm>
          <a:off x="0" y="0"/>
          <a:ext cx="0" cy="0"/>
          <a:chOff x="0" y="0"/>
          <a:chExt cx="0" cy="0"/>
        </a:xfrm>
      </p:grpSpPr>
      <p:sp>
        <p:nvSpPr>
          <p:cNvPr id="1969" name="Google Shape;1969;p1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70" name="Google Shape;1970;p1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2" name="Shape 1982"/>
        <p:cNvGrpSpPr/>
        <p:nvPr/>
      </p:nvGrpSpPr>
      <p:grpSpPr>
        <a:xfrm>
          <a:off x="0" y="0"/>
          <a:ext cx="0" cy="0"/>
          <a:chOff x="0" y="0"/>
          <a:chExt cx="0" cy="0"/>
        </a:xfrm>
      </p:grpSpPr>
      <p:sp>
        <p:nvSpPr>
          <p:cNvPr id="1983" name="Google Shape;1983;p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84" name="Google Shape;1984;p1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0" name="Shape 1990"/>
        <p:cNvGrpSpPr/>
        <p:nvPr/>
      </p:nvGrpSpPr>
      <p:grpSpPr>
        <a:xfrm>
          <a:off x="0" y="0"/>
          <a:ext cx="0" cy="0"/>
          <a:chOff x="0" y="0"/>
          <a:chExt cx="0" cy="0"/>
        </a:xfrm>
      </p:grpSpPr>
      <p:sp>
        <p:nvSpPr>
          <p:cNvPr id="1991" name="Google Shape;1991;p1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92" name="Google Shape;1992;p1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7" name="Shape 1997"/>
        <p:cNvGrpSpPr/>
        <p:nvPr/>
      </p:nvGrpSpPr>
      <p:grpSpPr>
        <a:xfrm>
          <a:off x="0" y="0"/>
          <a:ext cx="0" cy="0"/>
          <a:chOff x="0" y="0"/>
          <a:chExt cx="0" cy="0"/>
        </a:xfrm>
      </p:grpSpPr>
      <p:sp>
        <p:nvSpPr>
          <p:cNvPr id="1998" name="Google Shape;1998;p1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99" name="Google Shape;1999;p1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5" name="Google Shape;175;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5" name="Shape 2005"/>
        <p:cNvGrpSpPr/>
        <p:nvPr/>
      </p:nvGrpSpPr>
      <p:grpSpPr>
        <a:xfrm>
          <a:off x="0" y="0"/>
          <a:ext cx="0" cy="0"/>
          <a:chOff x="0" y="0"/>
          <a:chExt cx="0" cy="0"/>
        </a:xfrm>
      </p:grpSpPr>
      <p:sp>
        <p:nvSpPr>
          <p:cNvPr id="2006" name="Google Shape;2006;p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07" name="Google Shape;2007;p1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5" name="Shape 2015"/>
        <p:cNvGrpSpPr/>
        <p:nvPr/>
      </p:nvGrpSpPr>
      <p:grpSpPr>
        <a:xfrm>
          <a:off x="0" y="0"/>
          <a:ext cx="0" cy="0"/>
          <a:chOff x="0" y="0"/>
          <a:chExt cx="0" cy="0"/>
        </a:xfrm>
      </p:grpSpPr>
      <p:sp>
        <p:nvSpPr>
          <p:cNvPr id="2016" name="Google Shape;2016;p1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17" name="Google Shape;2017;p1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2" name="Shape 2022"/>
        <p:cNvGrpSpPr/>
        <p:nvPr/>
      </p:nvGrpSpPr>
      <p:grpSpPr>
        <a:xfrm>
          <a:off x="0" y="0"/>
          <a:ext cx="0" cy="0"/>
          <a:chOff x="0" y="0"/>
          <a:chExt cx="0" cy="0"/>
        </a:xfrm>
      </p:grpSpPr>
      <p:sp>
        <p:nvSpPr>
          <p:cNvPr id="2023" name="Google Shape;2023;p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24" name="Google Shape;2024;p1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6" name="Google Shape;186;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7" name="Google Shape;197;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7" name="Google Shape;207;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6" name="Google Shape;216;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6" name="Google Shape;226;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 name="Google Shape;59;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5" name="Google Shape;235;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4" name="Google Shape;244;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1" name="Google Shape;251;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9" name="Google Shape;259;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7" name="Google Shape;267;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3" name="Google Shape;273;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p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1" name="Google Shape;281;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9" name="Google Shape;299;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8" name="Google Shape;318;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p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6" name="Google Shape;326;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 name="Google Shape;66;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p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4" name="Google Shape;344;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2" name="Google Shape;362;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1" name="Google Shape;371;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p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4" name="Google Shape;384;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p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7" name="Google Shape;407;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p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0" name="Google Shape;430;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p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8" name="Google Shape;438;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p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2" name="Google Shape;462;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p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6" name="Google Shape;486;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p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4" name="Google Shape;494;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 name="Google Shape;7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p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9" name="Google Shape;519;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2" name="Shape 542"/>
        <p:cNvGrpSpPr/>
        <p:nvPr/>
      </p:nvGrpSpPr>
      <p:grpSpPr>
        <a:xfrm>
          <a:off x="0" y="0"/>
          <a:ext cx="0" cy="0"/>
          <a:chOff x="0" y="0"/>
          <a:chExt cx="0" cy="0"/>
        </a:xfrm>
      </p:grpSpPr>
      <p:sp>
        <p:nvSpPr>
          <p:cNvPr id="543" name="Google Shape;543;p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4" name="Google Shape;544;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0" name="Shape 550"/>
        <p:cNvGrpSpPr/>
        <p:nvPr/>
      </p:nvGrpSpPr>
      <p:grpSpPr>
        <a:xfrm>
          <a:off x="0" y="0"/>
          <a:ext cx="0" cy="0"/>
          <a:chOff x="0" y="0"/>
          <a:chExt cx="0" cy="0"/>
        </a:xfrm>
      </p:grpSpPr>
      <p:sp>
        <p:nvSpPr>
          <p:cNvPr id="551" name="Google Shape;551;p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2" name="Google Shape;552;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p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0" name="Google Shape;560;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6" name="Shape 566"/>
        <p:cNvGrpSpPr/>
        <p:nvPr/>
      </p:nvGrpSpPr>
      <p:grpSpPr>
        <a:xfrm>
          <a:off x="0" y="0"/>
          <a:ext cx="0" cy="0"/>
          <a:chOff x="0" y="0"/>
          <a:chExt cx="0" cy="0"/>
        </a:xfrm>
      </p:grpSpPr>
      <p:sp>
        <p:nvSpPr>
          <p:cNvPr id="567" name="Google Shape;567;p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8" name="Google Shape;568;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0" name="Shape 590"/>
        <p:cNvGrpSpPr/>
        <p:nvPr/>
      </p:nvGrpSpPr>
      <p:grpSpPr>
        <a:xfrm>
          <a:off x="0" y="0"/>
          <a:ext cx="0" cy="0"/>
          <a:chOff x="0" y="0"/>
          <a:chExt cx="0" cy="0"/>
        </a:xfrm>
      </p:grpSpPr>
      <p:sp>
        <p:nvSpPr>
          <p:cNvPr id="591" name="Google Shape;591;p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2" name="Google Shape;592;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4" name="Shape 614"/>
        <p:cNvGrpSpPr/>
        <p:nvPr/>
      </p:nvGrpSpPr>
      <p:grpSpPr>
        <a:xfrm>
          <a:off x="0" y="0"/>
          <a:ext cx="0" cy="0"/>
          <a:chOff x="0" y="0"/>
          <a:chExt cx="0" cy="0"/>
        </a:xfrm>
      </p:grpSpPr>
      <p:sp>
        <p:nvSpPr>
          <p:cNvPr id="615" name="Google Shape;615;p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6" name="Google Shape;616;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2" name="Shape 622"/>
        <p:cNvGrpSpPr/>
        <p:nvPr/>
      </p:nvGrpSpPr>
      <p:grpSpPr>
        <a:xfrm>
          <a:off x="0" y="0"/>
          <a:ext cx="0" cy="0"/>
          <a:chOff x="0" y="0"/>
          <a:chExt cx="0" cy="0"/>
        </a:xfrm>
      </p:grpSpPr>
      <p:sp>
        <p:nvSpPr>
          <p:cNvPr id="623" name="Google Shape;623;p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4" name="Google Shape;624;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0" name="Shape 630"/>
        <p:cNvGrpSpPr/>
        <p:nvPr/>
      </p:nvGrpSpPr>
      <p:grpSpPr>
        <a:xfrm>
          <a:off x="0" y="0"/>
          <a:ext cx="0" cy="0"/>
          <a:chOff x="0" y="0"/>
          <a:chExt cx="0" cy="0"/>
        </a:xfrm>
      </p:grpSpPr>
      <p:sp>
        <p:nvSpPr>
          <p:cNvPr id="631" name="Google Shape;631;p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2" name="Google Shape;632;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8" name="Shape 638"/>
        <p:cNvGrpSpPr/>
        <p:nvPr/>
      </p:nvGrpSpPr>
      <p:grpSpPr>
        <a:xfrm>
          <a:off x="0" y="0"/>
          <a:ext cx="0" cy="0"/>
          <a:chOff x="0" y="0"/>
          <a:chExt cx="0" cy="0"/>
        </a:xfrm>
      </p:grpSpPr>
      <p:sp>
        <p:nvSpPr>
          <p:cNvPr id="639" name="Google Shape;639;p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0" name="Google Shape;640;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0" name="Google Shape;80;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6" name="Shape 646"/>
        <p:cNvGrpSpPr/>
        <p:nvPr/>
      </p:nvGrpSpPr>
      <p:grpSpPr>
        <a:xfrm>
          <a:off x="0" y="0"/>
          <a:ext cx="0" cy="0"/>
          <a:chOff x="0" y="0"/>
          <a:chExt cx="0" cy="0"/>
        </a:xfrm>
      </p:grpSpPr>
      <p:sp>
        <p:nvSpPr>
          <p:cNvPr id="647" name="Google Shape;647;p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8" name="Google Shape;648;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4" name="Shape 654"/>
        <p:cNvGrpSpPr/>
        <p:nvPr/>
      </p:nvGrpSpPr>
      <p:grpSpPr>
        <a:xfrm>
          <a:off x="0" y="0"/>
          <a:ext cx="0" cy="0"/>
          <a:chOff x="0" y="0"/>
          <a:chExt cx="0" cy="0"/>
        </a:xfrm>
      </p:grpSpPr>
      <p:sp>
        <p:nvSpPr>
          <p:cNvPr id="655" name="Google Shape;655;p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6" name="Google Shape;656;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2" name="Shape 662"/>
        <p:cNvGrpSpPr/>
        <p:nvPr/>
      </p:nvGrpSpPr>
      <p:grpSpPr>
        <a:xfrm>
          <a:off x="0" y="0"/>
          <a:ext cx="0" cy="0"/>
          <a:chOff x="0" y="0"/>
          <a:chExt cx="0" cy="0"/>
        </a:xfrm>
      </p:grpSpPr>
      <p:sp>
        <p:nvSpPr>
          <p:cNvPr id="663" name="Google Shape;663;p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4" name="Google Shape;664;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0" name="Shape 670"/>
        <p:cNvGrpSpPr/>
        <p:nvPr/>
      </p:nvGrpSpPr>
      <p:grpSpPr>
        <a:xfrm>
          <a:off x="0" y="0"/>
          <a:ext cx="0" cy="0"/>
          <a:chOff x="0" y="0"/>
          <a:chExt cx="0" cy="0"/>
        </a:xfrm>
      </p:grpSpPr>
      <p:sp>
        <p:nvSpPr>
          <p:cNvPr id="671" name="Google Shape;671;p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2" name="Google Shape;672;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8" name="Shape 678"/>
        <p:cNvGrpSpPr/>
        <p:nvPr/>
      </p:nvGrpSpPr>
      <p:grpSpPr>
        <a:xfrm>
          <a:off x="0" y="0"/>
          <a:ext cx="0" cy="0"/>
          <a:chOff x="0" y="0"/>
          <a:chExt cx="0" cy="0"/>
        </a:xfrm>
      </p:grpSpPr>
      <p:sp>
        <p:nvSpPr>
          <p:cNvPr id="679" name="Google Shape;679;p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0" name="Google Shape;680;p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2" name="Shape 702"/>
        <p:cNvGrpSpPr/>
        <p:nvPr/>
      </p:nvGrpSpPr>
      <p:grpSpPr>
        <a:xfrm>
          <a:off x="0" y="0"/>
          <a:ext cx="0" cy="0"/>
          <a:chOff x="0" y="0"/>
          <a:chExt cx="0" cy="0"/>
        </a:xfrm>
      </p:grpSpPr>
      <p:sp>
        <p:nvSpPr>
          <p:cNvPr id="703" name="Google Shape;703;p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4" name="Google Shape;704;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6" name="Shape 726"/>
        <p:cNvGrpSpPr/>
        <p:nvPr/>
      </p:nvGrpSpPr>
      <p:grpSpPr>
        <a:xfrm>
          <a:off x="0" y="0"/>
          <a:ext cx="0" cy="0"/>
          <a:chOff x="0" y="0"/>
          <a:chExt cx="0" cy="0"/>
        </a:xfrm>
      </p:grpSpPr>
      <p:sp>
        <p:nvSpPr>
          <p:cNvPr id="727" name="Google Shape;727;p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8" name="Google Shape;728;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5" name="Shape 745"/>
        <p:cNvGrpSpPr/>
        <p:nvPr/>
      </p:nvGrpSpPr>
      <p:grpSpPr>
        <a:xfrm>
          <a:off x="0" y="0"/>
          <a:ext cx="0" cy="0"/>
          <a:chOff x="0" y="0"/>
          <a:chExt cx="0" cy="0"/>
        </a:xfrm>
      </p:grpSpPr>
      <p:sp>
        <p:nvSpPr>
          <p:cNvPr id="746" name="Google Shape;746;p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47" name="Google Shape;747;p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3" name="Shape 763"/>
        <p:cNvGrpSpPr/>
        <p:nvPr/>
      </p:nvGrpSpPr>
      <p:grpSpPr>
        <a:xfrm>
          <a:off x="0" y="0"/>
          <a:ext cx="0" cy="0"/>
          <a:chOff x="0" y="0"/>
          <a:chExt cx="0" cy="0"/>
        </a:xfrm>
      </p:grpSpPr>
      <p:sp>
        <p:nvSpPr>
          <p:cNvPr id="764" name="Google Shape;764;p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5" name="Google Shape;765;p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p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3" name="Google Shape;783;p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1" name="Google Shape;10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1" name="Shape 791"/>
        <p:cNvGrpSpPr/>
        <p:nvPr/>
      </p:nvGrpSpPr>
      <p:grpSpPr>
        <a:xfrm>
          <a:off x="0" y="0"/>
          <a:ext cx="0" cy="0"/>
          <a:chOff x="0" y="0"/>
          <a:chExt cx="0" cy="0"/>
        </a:xfrm>
      </p:grpSpPr>
      <p:sp>
        <p:nvSpPr>
          <p:cNvPr id="792" name="Google Shape;792;p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93" name="Google Shape;793;p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5" name="Shape 815"/>
        <p:cNvGrpSpPr/>
        <p:nvPr/>
      </p:nvGrpSpPr>
      <p:grpSpPr>
        <a:xfrm>
          <a:off x="0" y="0"/>
          <a:ext cx="0" cy="0"/>
          <a:chOff x="0" y="0"/>
          <a:chExt cx="0" cy="0"/>
        </a:xfrm>
      </p:grpSpPr>
      <p:sp>
        <p:nvSpPr>
          <p:cNvPr id="816" name="Google Shape;816;p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7" name="Google Shape;817;p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9" name="Shape 839"/>
        <p:cNvGrpSpPr/>
        <p:nvPr/>
      </p:nvGrpSpPr>
      <p:grpSpPr>
        <a:xfrm>
          <a:off x="0" y="0"/>
          <a:ext cx="0" cy="0"/>
          <a:chOff x="0" y="0"/>
          <a:chExt cx="0" cy="0"/>
        </a:xfrm>
      </p:grpSpPr>
      <p:sp>
        <p:nvSpPr>
          <p:cNvPr id="840" name="Google Shape;840;p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1" name="Google Shape;841;p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9" name="Shape 849"/>
        <p:cNvGrpSpPr/>
        <p:nvPr/>
      </p:nvGrpSpPr>
      <p:grpSpPr>
        <a:xfrm>
          <a:off x="0" y="0"/>
          <a:ext cx="0" cy="0"/>
          <a:chOff x="0" y="0"/>
          <a:chExt cx="0" cy="0"/>
        </a:xfrm>
      </p:grpSpPr>
      <p:sp>
        <p:nvSpPr>
          <p:cNvPr id="850" name="Google Shape;850;p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51" name="Google Shape;851;p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3" name="Shape 873"/>
        <p:cNvGrpSpPr/>
        <p:nvPr/>
      </p:nvGrpSpPr>
      <p:grpSpPr>
        <a:xfrm>
          <a:off x="0" y="0"/>
          <a:ext cx="0" cy="0"/>
          <a:chOff x="0" y="0"/>
          <a:chExt cx="0" cy="0"/>
        </a:xfrm>
      </p:grpSpPr>
      <p:sp>
        <p:nvSpPr>
          <p:cNvPr id="874" name="Google Shape;874;p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75" name="Google Shape;875;p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7" name="Shape 897"/>
        <p:cNvGrpSpPr/>
        <p:nvPr/>
      </p:nvGrpSpPr>
      <p:grpSpPr>
        <a:xfrm>
          <a:off x="0" y="0"/>
          <a:ext cx="0" cy="0"/>
          <a:chOff x="0" y="0"/>
          <a:chExt cx="0" cy="0"/>
        </a:xfrm>
      </p:grpSpPr>
      <p:sp>
        <p:nvSpPr>
          <p:cNvPr id="898" name="Google Shape;898;p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9" name="Google Shape;899;p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6" name="Shape 906"/>
        <p:cNvGrpSpPr/>
        <p:nvPr/>
      </p:nvGrpSpPr>
      <p:grpSpPr>
        <a:xfrm>
          <a:off x="0" y="0"/>
          <a:ext cx="0" cy="0"/>
          <a:chOff x="0" y="0"/>
          <a:chExt cx="0" cy="0"/>
        </a:xfrm>
      </p:grpSpPr>
      <p:sp>
        <p:nvSpPr>
          <p:cNvPr id="907" name="Google Shape;907;p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08" name="Google Shape;908;p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2" name="Shape 942"/>
        <p:cNvGrpSpPr/>
        <p:nvPr/>
      </p:nvGrpSpPr>
      <p:grpSpPr>
        <a:xfrm>
          <a:off x="0" y="0"/>
          <a:ext cx="0" cy="0"/>
          <a:chOff x="0" y="0"/>
          <a:chExt cx="0" cy="0"/>
        </a:xfrm>
      </p:grpSpPr>
      <p:sp>
        <p:nvSpPr>
          <p:cNvPr id="943" name="Google Shape;943;p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44" name="Google Shape;944;p6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8" name="Shape 978"/>
        <p:cNvGrpSpPr/>
        <p:nvPr/>
      </p:nvGrpSpPr>
      <p:grpSpPr>
        <a:xfrm>
          <a:off x="0" y="0"/>
          <a:ext cx="0" cy="0"/>
          <a:chOff x="0" y="0"/>
          <a:chExt cx="0" cy="0"/>
        </a:xfrm>
      </p:grpSpPr>
      <p:sp>
        <p:nvSpPr>
          <p:cNvPr id="979" name="Google Shape;979;p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0" name="Google Shape;980;p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6" name="Shape 986"/>
        <p:cNvGrpSpPr/>
        <p:nvPr/>
      </p:nvGrpSpPr>
      <p:grpSpPr>
        <a:xfrm>
          <a:off x="0" y="0"/>
          <a:ext cx="0" cy="0"/>
          <a:chOff x="0" y="0"/>
          <a:chExt cx="0" cy="0"/>
        </a:xfrm>
      </p:grpSpPr>
      <p:sp>
        <p:nvSpPr>
          <p:cNvPr id="987" name="Google Shape;987;p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8" name="Google Shape;988;p7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7" name="Google Shape;10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4" name="Shape 994"/>
        <p:cNvGrpSpPr/>
        <p:nvPr/>
      </p:nvGrpSpPr>
      <p:grpSpPr>
        <a:xfrm>
          <a:off x="0" y="0"/>
          <a:ext cx="0" cy="0"/>
          <a:chOff x="0" y="0"/>
          <a:chExt cx="0" cy="0"/>
        </a:xfrm>
      </p:grpSpPr>
      <p:sp>
        <p:nvSpPr>
          <p:cNvPr id="995" name="Google Shape;995;p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6" name="Google Shape;996;p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0" name="Shape 1030"/>
        <p:cNvGrpSpPr/>
        <p:nvPr/>
      </p:nvGrpSpPr>
      <p:grpSpPr>
        <a:xfrm>
          <a:off x="0" y="0"/>
          <a:ext cx="0" cy="0"/>
          <a:chOff x="0" y="0"/>
          <a:chExt cx="0" cy="0"/>
        </a:xfrm>
      </p:grpSpPr>
      <p:sp>
        <p:nvSpPr>
          <p:cNvPr id="1031" name="Google Shape;1031;p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32" name="Google Shape;1032;p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6" name="Shape 1066"/>
        <p:cNvGrpSpPr/>
        <p:nvPr/>
      </p:nvGrpSpPr>
      <p:grpSpPr>
        <a:xfrm>
          <a:off x="0" y="0"/>
          <a:ext cx="0" cy="0"/>
          <a:chOff x="0" y="0"/>
          <a:chExt cx="0" cy="0"/>
        </a:xfrm>
      </p:grpSpPr>
      <p:sp>
        <p:nvSpPr>
          <p:cNvPr id="1067" name="Google Shape;1067;p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68" name="Google Shape;1068;p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4" name="Shape 1074"/>
        <p:cNvGrpSpPr/>
        <p:nvPr/>
      </p:nvGrpSpPr>
      <p:grpSpPr>
        <a:xfrm>
          <a:off x="0" y="0"/>
          <a:ext cx="0" cy="0"/>
          <a:chOff x="0" y="0"/>
          <a:chExt cx="0" cy="0"/>
        </a:xfrm>
      </p:grpSpPr>
      <p:sp>
        <p:nvSpPr>
          <p:cNvPr id="1075" name="Google Shape;1075;p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76" name="Google Shape;1076;p7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6" name="Shape 1086"/>
        <p:cNvGrpSpPr/>
        <p:nvPr/>
      </p:nvGrpSpPr>
      <p:grpSpPr>
        <a:xfrm>
          <a:off x="0" y="0"/>
          <a:ext cx="0" cy="0"/>
          <a:chOff x="0" y="0"/>
          <a:chExt cx="0" cy="0"/>
        </a:xfrm>
      </p:grpSpPr>
      <p:sp>
        <p:nvSpPr>
          <p:cNvPr id="1087" name="Google Shape;1087;p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88" name="Google Shape;1088;p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8" name="Shape 1098"/>
        <p:cNvGrpSpPr/>
        <p:nvPr/>
      </p:nvGrpSpPr>
      <p:grpSpPr>
        <a:xfrm>
          <a:off x="0" y="0"/>
          <a:ext cx="0" cy="0"/>
          <a:chOff x="0" y="0"/>
          <a:chExt cx="0" cy="0"/>
        </a:xfrm>
      </p:grpSpPr>
      <p:sp>
        <p:nvSpPr>
          <p:cNvPr id="1099" name="Google Shape;1099;p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00" name="Google Shape;1100;p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7" name="Shape 1107"/>
        <p:cNvGrpSpPr/>
        <p:nvPr/>
      </p:nvGrpSpPr>
      <p:grpSpPr>
        <a:xfrm>
          <a:off x="0" y="0"/>
          <a:ext cx="0" cy="0"/>
          <a:chOff x="0" y="0"/>
          <a:chExt cx="0" cy="0"/>
        </a:xfrm>
      </p:grpSpPr>
      <p:sp>
        <p:nvSpPr>
          <p:cNvPr id="1108" name="Google Shape;1108;g33bd7f4f20c_0_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09" name="Google Shape;1109;g33bd7f4f20c_0_1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5" name="Shape 1125"/>
        <p:cNvGrpSpPr/>
        <p:nvPr/>
      </p:nvGrpSpPr>
      <p:grpSpPr>
        <a:xfrm>
          <a:off x="0" y="0"/>
          <a:ext cx="0" cy="0"/>
          <a:chOff x="0" y="0"/>
          <a:chExt cx="0" cy="0"/>
        </a:xfrm>
      </p:grpSpPr>
      <p:sp>
        <p:nvSpPr>
          <p:cNvPr id="1126" name="Google Shape;1126;g33bd7f4f20c_0_1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27" name="Google Shape;1127;g33bd7f4f20c_0_16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4" name="Shape 1144"/>
        <p:cNvGrpSpPr/>
        <p:nvPr/>
      </p:nvGrpSpPr>
      <p:grpSpPr>
        <a:xfrm>
          <a:off x="0" y="0"/>
          <a:ext cx="0" cy="0"/>
          <a:chOff x="0" y="0"/>
          <a:chExt cx="0" cy="0"/>
        </a:xfrm>
      </p:grpSpPr>
      <p:sp>
        <p:nvSpPr>
          <p:cNvPr id="1145" name="Google Shape;1145;p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46" name="Google Shape;1146;p7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1" name="Shape 1151"/>
        <p:cNvGrpSpPr/>
        <p:nvPr/>
      </p:nvGrpSpPr>
      <p:grpSpPr>
        <a:xfrm>
          <a:off x="0" y="0"/>
          <a:ext cx="0" cy="0"/>
          <a:chOff x="0" y="0"/>
          <a:chExt cx="0" cy="0"/>
        </a:xfrm>
      </p:grpSpPr>
      <p:sp>
        <p:nvSpPr>
          <p:cNvPr id="1152" name="Google Shape;1152;p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53" name="Google Shape;1153;p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3" name="Google Shape;113;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9" name="Shape 1159"/>
        <p:cNvGrpSpPr/>
        <p:nvPr/>
      </p:nvGrpSpPr>
      <p:grpSpPr>
        <a:xfrm>
          <a:off x="0" y="0"/>
          <a:ext cx="0" cy="0"/>
          <a:chOff x="0" y="0"/>
          <a:chExt cx="0" cy="0"/>
        </a:xfrm>
      </p:grpSpPr>
      <p:sp>
        <p:nvSpPr>
          <p:cNvPr id="1160" name="Google Shape;1160;g33bd7f4f20c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61" name="Google Shape;1161;g33bd7f4f20c_0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0" name="Shape 1180"/>
        <p:cNvGrpSpPr/>
        <p:nvPr/>
      </p:nvGrpSpPr>
      <p:grpSpPr>
        <a:xfrm>
          <a:off x="0" y="0"/>
          <a:ext cx="0" cy="0"/>
          <a:chOff x="0" y="0"/>
          <a:chExt cx="0" cy="0"/>
        </a:xfrm>
      </p:grpSpPr>
      <p:sp>
        <p:nvSpPr>
          <p:cNvPr id="1181" name="Google Shape;1181;g33bd7f4f20c_0_4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82" name="Google Shape;1182;g33bd7f4f20c_0_4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1" name="Shape 1201"/>
        <p:cNvGrpSpPr/>
        <p:nvPr/>
      </p:nvGrpSpPr>
      <p:grpSpPr>
        <a:xfrm>
          <a:off x="0" y="0"/>
          <a:ext cx="0" cy="0"/>
          <a:chOff x="0" y="0"/>
          <a:chExt cx="0" cy="0"/>
        </a:xfrm>
      </p:grpSpPr>
      <p:sp>
        <p:nvSpPr>
          <p:cNvPr id="1202" name="Google Shape;1202;g33bd7f4f20c_0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03" name="Google Shape;1203;g33bd7f4f20c_0_2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2" name="Shape 1222"/>
        <p:cNvGrpSpPr/>
        <p:nvPr/>
      </p:nvGrpSpPr>
      <p:grpSpPr>
        <a:xfrm>
          <a:off x="0" y="0"/>
          <a:ext cx="0" cy="0"/>
          <a:chOff x="0" y="0"/>
          <a:chExt cx="0" cy="0"/>
        </a:xfrm>
      </p:grpSpPr>
      <p:sp>
        <p:nvSpPr>
          <p:cNvPr id="1223" name="Google Shape;1223;g33bd7f4f20c_0_4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24" name="Google Shape;1224;g33bd7f4f20c_0_4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3" name="Shape 1243"/>
        <p:cNvGrpSpPr/>
        <p:nvPr/>
      </p:nvGrpSpPr>
      <p:grpSpPr>
        <a:xfrm>
          <a:off x="0" y="0"/>
          <a:ext cx="0" cy="0"/>
          <a:chOff x="0" y="0"/>
          <a:chExt cx="0" cy="0"/>
        </a:xfrm>
      </p:grpSpPr>
      <p:sp>
        <p:nvSpPr>
          <p:cNvPr id="1244" name="Google Shape;1244;g33bd7f4f20c_0_2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45" name="Google Shape;1245;g33bd7f4f20c_0_2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4" name="Shape 1264"/>
        <p:cNvGrpSpPr/>
        <p:nvPr/>
      </p:nvGrpSpPr>
      <p:grpSpPr>
        <a:xfrm>
          <a:off x="0" y="0"/>
          <a:ext cx="0" cy="0"/>
          <a:chOff x="0" y="0"/>
          <a:chExt cx="0" cy="0"/>
        </a:xfrm>
      </p:grpSpPr>
      <p:sp>
        <p:nvSpPr>
          <p:cNvPr id="1265" name="Google Shape;1265;g33bd7f4f20c_0_4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66" name="Google Shape;1266;g33bd7f4f20c_0_49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5" name="Shape 1285"/>
        <p:cNvGrpSpPr/>
        <p:nvPr/>
      </p:nvGrpSpPr>
      <p:grpSpPr>
        <a:xfrm>
          <a:off x="0" y="0"/>
          <a:ext cx="0" cy="0"/>
          <a:chOff x="0" y="0"/>
          <a:chExt cx="0" cy="0"/>
        </a:xfrm>
      </p:grpSpPr>
      <p:sp>
        <p:nvSpPr>
          <p:cNvPr id="1286" name="Google Shape;1286;g33bd7f4f20c_0_2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87" name="Google Shape;1287;g33bd7f4f20c_0_2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1" name="Shape 1321"/>
        <p:cNvGrpSpPr/>
        <p:nvPr/>
      </p:nvGrpSpPr>
      <p:grpSpPr>
        <a:xfrm>
          <a:off x="0" y="0"/>
          <a:ext cx="0" cy="0"/>
          <a:chOff x="0" y="0"/>
          <a:chExt cx="0" cy="0"/>
        </a:xfrm>
      </p:grpSpPr>
      <p:sp>
        <p:nvSpPr>
          <p:cNvPr id="1322" name="Google Shape;1322;g33bd7f4f20c_0_5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23" name="Google Shape;1323;g33bd7f4f20c_0_5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7" name="Shape 1357"/>
        <p:cNvGrpSpPr/>
        <p:nvPr/>
      </p:nvGrpSpPr>
      <p:grpSpPr>
        <a:xfrm>
          <a:off x="0" y="0"/>
          <a:ext cx="0" cy="0"/>
          <a:chOff x="0" y="0"/>
          <a:chExt cx="0" cy="0"/>
        </a:xfrm>
      </p:grpSpPr>
      <p:sp>
        <p:nvSpPr>
          <p:cNvPr id="1358" name="Google Shape;1358;g33bd7f4f20c_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59" name="Google Shape;1359;g33bd7f4f20c_0_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5" name="Shape 1375"/>
        <p:cNvGrpSpPr/>
        <p:nvPr/>
      </p:nvGrpSpPr>
      <p:grpSpPr>
        <a:xfrm>
          <a:off x="0" y="0"/>
          <a:ext cx="0" cy="0"/>
          <a:chOff x="0" y="0"/>
          <a:chExt cx="0" cy="0"/>
        </a:xfrm>
      </p:grpSpPr>
      <p:sp>
        <p:nvSpPr>
          <p:cNvPr id="1376" name="Google Shape;1376;g33bd7f4f20c_0_5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77" name="Google Shape;1377;g33bd7f4f20c_0_5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1" name="Google Shape;121;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3" name="Shape 1393"/>
        <p:cNvGrpSpPr/>
        <p:nvPr/>
      </p:nvGrpSpPr>
      <p:grpSpPr>
        <a:xfrm>
          <a:off x="0" y="0"/>
          <a:ext cx="0" cy="0"/>
          <a:chOff x="0" y="0"/>
          <a:chExt cx="0" cy="0"/>
        </a:xfrm>
      </p:grpSpPr>
      <p:sp>
        <p:nvSpPr>
          <p:cNvPr id="1394" name="Google Shape;1394;g33bd7f4f20c_0_3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95" name="Google Shape;1395;g33bd7f4f20c_0_3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7" name="Shape 1417"/>
        <p:cNvGrpSpPr/>
        <p:nvPr/>
      </p:nvGrpSpPr>
      <p:grpSpPr>
        <a:xfrm>
          <a:off x="0" y="0"/>
          <a:ext cx="0" cy="0"/>
          <a:chOff x="0" y="0"/>
          <a:chExt cx="0" cy="0"/>
        </a:xfrm>
      </p:grpSpPr>
      <p:sp>
        <p:nvSpPr>
          <p:cNvPr id="1418" name="Google Shape;1418;g33bd7f4f20c_0_3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19" name="Google Shape;1419;g33bd7f4f20c_0_3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3" name="Shape 1453"/>
        <p:cNvGrpSpPr/>
        <p:nvPr/>
      </p:nvGrpSpPr>
      <p:grpSpPr>
        <a:xfrm>
          <a:off x="0" y="0"/>
          <a:ext cx="0" cy="0"/>
          <a:chOff x="0" y="0"/>
          <a:chExt cx="0" cy="0"/>
        </a:xfrm>
      </p:grpSpPr>
      <p:sp>
        <p:nvSpPr>
          <p:cNvPr id="1454" name="Google Shape;1454;g33bd7f4f20c_0_5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55" name="Google Shape;1455;g33bd7f4f20c_0_57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9" name="Shape 1489"/>
        <p:cNvGrpSpPr/>
        <p:nvPr/>
      </p:nvGrpSpPr>
      <p:grpSpPr>
        <a:xfrm>
          <a:off x="0" y="0"/>
          <a:ext cx="0" cy="0"/>
          <a:chOff x="0" y="0"/>
          <a:chExt cx="0" cy="0"/>
        </a:xfrm>
      </p:grpSpPr>
      <p:sp>
        <p:nvSpPr>
          <p:cNvPr id="1490" name="Google Shape;1490;g33bd7f4f20c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91" name="Google Shape;1491;g33bd7f4f20c_0_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1" name="Shape 1501"/>
        <p:cNvGrpSpPr/>
        <p:nvPr/>
      </p:nvGrpSpPr>
      <p:grpSpPr>
        <a:xfrm>
          <a:off x="0" y="0"/>
          <a:ext cx="0" cy="0"/>
          <a:chOff x="0" y="0"/>
          <a:chExt cx="0" cy="0"/>
        </a:xfrm>
      </p:grpSpPr>
      <p:sp>
        <p:nvSpPr>
          <p:cNvPr id="1502" name="Google Shape;1502;g33bd7f4f20c_0_5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03" name="Google Shape;1503;g33bd7f4f20c_0_5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3" name="Shape 1513"/>
        <p:cNvGrpSpPr/>
        <p:nvPr/>
      </p:nvGrpSpPr>
      <p:grpSpPr>
        <a:xfrm>
          <a:off x="0" y="0"/>
          <a:ext cx="0" cy="0"/>
          <a:chOff x="0" y="0"/>
          <a:chExt cx="0" cy="0"/>
        </a:xfrm>
      </p:grpSpPr>
      <p:sp>
        <p:nvSpPr>
          <p:cNvPr id="1514" name="Google Shape;1514;g33bd7f4f20c_0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15" name="Google Shape;1515;g33bd7f4f20c_0_1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5" name="Shape 1555"/>
        <p:cNvGrpSpPr/>
        <p:nvPr/>
      </p:nvGrpSpPr>
      <p:grpSpPr>
        <a:xfrm>
          <a:off x="0" y="0"/>
          <a:ext cx="0" cy="0"/>
          <a:chOff x="0" y="0"/>
          <a:chExt cx="0" cy="0"/>
        </a:xfrm>
      </p:grpSpPr>
      <p:sp>
        <p:nvSpPr>
          <p:cNvPr id="1556" name="Google Shape;1556;g33bd7f4f20c_0_6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57" name="Google Shape;1557;g33bd7f4f20c_0_6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7" name="Shape 1597"/>
        <p:cNvGrpSpPr/>
        <p:nvPr/>
      </p:nvGrpSpPr>
      <p:grpSpPr>
        <a:xfrm>
          <a:off x="0" y="0"/>
          <a:ext cx="0" cy="0"/>
          <a:chOff x="0" y="0"/>
          <a:chExt cx="0" cy="0"/>
        </a:xfrm>
      </p:grpSpPr>
      <p:sp>
        <p:nvSpPr>
          <p:cNvPr id="1598" name="Google Shape;1598;p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99" name="Google Shape;1599;p9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4" name="Shape 1604"/>
        <p:cNvGrpSpPr/>
        <p:nvPr/>
      </p:nvGrpSpPr>
      <p:grpSpPr>
        <a:xfrm>
          <a:off x="0" y="0"/>
          <a:ext cx="0" cy="0"/>
          <a:chOff x="0" y="0"/>
          <a:chExt cx="0" cy="0"/>
        </a:xfrm>
      </p:grpSpPr>
      <p:sp>
        <p:nvSpPr>
          <p:cNvPr id="1605" name="Google Shape;1605;p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06" name="Google Shape;1606;p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2" name="Shape 1612"/>
        <p:cNvGrpSpPr/>
        <p:nvPr/>
      </p:nvGrpSpPr>
      <p:grpSpPr>
        <a:xfrm>
          <a:off x="0" y="0"/>
          <a:ext cx="0" cy="0"/>
          <a:chOff x="0" y="0"/>
          <a:chExt cx="0" cy="0"/>
        </a:xfrm>
      </p:grpSpPr>
      <p:sp>
        <p:nvSpPr>
          <p:cNvPr id="1613" name="Google Shape;1613;p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14" name="Google Shape;1614;p10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145"/>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145"/>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14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rgbClr val="FF3333"/>
                </a:solidFill>
                <a:latin typeface="Palanquin"/>
                <a:ea typeface="Palanquin"/>
                <a:cs typeface="Palanquin"/>
                <a:sym typeface="Palanquin"/>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rgbClr val="FF3333"/>
                </a:solidFill>
                <a:latin typeface="Palanquin"/>
                <a:ea typeface="Palanquin"/>
                <a:cs typeface="Palanquin"/>
                <a:sym typeface="Palanquin"/>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rgbClr val="FF3333"/>
                </a:solidFill>
                <a:latin typeface="Palanquin"/>
                <a:ea typeface="Palanquin"/>
                <a:cs typeface="Palanquin"/>
                <a:sym typeface="Palanquin"/>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rgbClr val="FF3333"/>
                </a:solidFill>
                <a:latin typeface="Palanquin"/>
                <a:ea typeface="Palanquin"/>
                <a:cs typeface="Palanquin"/>
                <a:sym typeface="Palanquin"/>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rgbClr val="FF3333"/>
                </a:solidFill>
                <a:latin typeface="Palanquin"/>
                <a:ea typeface="Palanquin"/>
                <a:cs typeface="Palanquin"/>
                <a:sym typeface="Palanquin"/>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rgbClr val="FF3333"/>
                </a:solidFill>
                <a:latin typeface="Palanquin"/>
                <a:ea typeface="Palanquin"/>
                <a:cs typeface="Palanquin"/>
                <a:sym typeface="Palanquin"/>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rgbClr val="FF3333"/>
                </a:solidFill>
                <a:latin typeface="Palanquin"/>
                <a:ea typeface="Palanquin"/>
                <a:cs typeface="Palanquin"/>
                <a:sym typeface="Palanquin"/>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rgbClr val="FF3333"/>
                </a:solidFill>
                <a:latin typeface="Palanquin"/>
                <a:ea typeface="Palanquin"/>
                <a:cs typeface="Palanquin"/>
                <a:sym typeface="Palanquin"/>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rgbClr val="FF3333"/>
                </a:solidFill>
                <a:latin typeface="Palanquin"/>
                <a:ea typeface="Palanquin"/>
                <a:cs typeface="Palanquin"/>
                <a:sym typeface="Palanquin"/>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54"/>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154"/>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7" name="Google Shape;47;p15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5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146"/>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5" name="Google Shape;15;p14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14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8" name="Google Shape;18;p14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9" name="Google Shape;19;p14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14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p148"/>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3" name="Google Shape;23;p148"/>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4" name="Google Shape;24;p14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14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14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150"/>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150"/>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1" name="Google Shape;31;p15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151"/>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1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152"/>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152"/>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152"/>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152"/>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0" name="Google Shape;40;p15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53"/>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3" name="Google Shape;43;p15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4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14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14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1.xml"/><Relationship Id="rId3" Type="http://schemas.openxmlformats.org/officeDocument/2006/relationships/image" Target="../media/image43.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2.xml"/><Relationship Id="rId3" Type="http://schemas.openxmlformats.org/officeDocument/2006/relationships/image" Target="../media/image16.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3.xml"/><Relationship Id="rId3" Type="http://schemas.openxmlformats.org/officeDocument/2006/relationships/image" Target="../media/image23.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4.xml"/><Relationship Id="rId3" Type="http://schemas.openxmlformats.org/officeDocument/2006/relationships/image" Target="../media/image27.png"/><Relationship Id="rId4" Type="http://schemas.openxmlformats.org/officeDocument/2006/relationships/image" Target="../media/image25.png"/><Relationship Id="rId5" Type="http://schemas.openxmlformats.org/officeDocument/2006/relationships/image" Target="../media/image24.png"/><Relationship Id="rId6" Type="http://schemas.openxmlformats.org/officeDocument/2006/relationships/image" Target="../media/image30.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7.xml"/><Relationship Id="rId3" Type="http://schemas.openxmlformats.org/officeDocument/2006/relationships/comments" Target="../comments/comment4.xml"/><Relationship Id="rId4" Type="http://schemas.openxmlformats.org/officeDocument/2006/relationships/image" Target="../media/image20.png"/><Relationship Id="rId5" Type="http://schemas.openxmlformats.org/officeDocument/2006/relationships/image" Target="../media/image31.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8.xml"/><Relationship Id="rId3" Type="http://schemas.openxmlformats.org/officeDocument/2006/relationships/comments" Target="../comments/comment5.xml"/><Relationship Id="rId4" Type="http://schemas.openxmlformats.org/officeDocument/2006/relationships/image" Target="../media/image15.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9.xml"/><Relationship Id="rId3" Type="http://schemas.openxmlformats.org/officeDocument/2006/relationships/image" Target="../media/image18.png"/><Relationship Id="rId4" Type="http://schemas.openxmlformats.org/officeDocument/2006/relationships/image" Target="../media/image26.png"/><Relationship Id="rId5" Type="http://schemas.openxmlformats.org/officeDocument/2006/relationships/image" Target="../media/image19.png"/><Relationship Id="rId6" Type="http://schemas.openxmlformats.org/officeDocument/2006/relationships/image" Target="../media/image2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0.xml"/><Relationship Id="rId3" Type="http://schemas.openxmlformats.org/officeDocument/2006/relationships/image" Target="../media/image28.png"/><Relationship Id="rId4" Type="http://schemas.openxmlformats.org/officeDocument/2006/relationships/image" Target="../media/image33.png"/><Relationship Id="rId5" Type="http://schemas.openxmlformats.org/officeDocument/2006/relationships/image" Target="../media/image45.png"/><Relationship Id="rId6" Type="http://schemas.openxmlformats.org/officeDocument/2006/relationships/image" Target="../media/image40.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1.xml"/><Relationship Id="rId3" Type="http://schemas.openxmlformats.org/officeDocument/2006/relationships/image" Target="../media/image35.png"/><Relationship Id="rId4" Type="http://schemas.openxmlformats.org/officeDocument/2006/relationships/image" Target="../media/image47.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4.xml"/><Relationship Id="rId3" Type="http://schemas.openxmlformats.org/officeDocument/2006/relationships/image" Target="../media/image41.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5.xml"/><Relationship Id="rId3" Type="http://schemas.openxmlformats.org/officeDocument/2006/relationships/image" Target="../media/image38.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6.xml"/><Relationship Id="rId3" Type="http://schemas.openxmlformats.org/officeDocument/2006/relationships/image" Target="../media/image50.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7.xml"/><Relationship Id="rId3" Type="http://schemas.openxmlformats.org/officeDocument/2006/relationships/image" Target="../media/image39.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8.xml"/><Relationship Id="rId3" Type="http://schemas.openxmlformats.org/officeDocument/2006/relationships/image" Target="../media/image42.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9.xml"/><Relationship Id="rId3" Type="http://schemas.openxmlformats.org/officeDocument/2006/relationships/image" Target="../media/image4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0.xml"/><Relationship Id="rId3" Type="http://schemas.openxmlformats.org/officeDocument/2006/relationships/image" Target="../media/image37.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1.xml"/><Relationship Id="rId3" Type="http://schemas.openxmlformats.org/officeDocument/2006/relationships/image" Target="../media/image46.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2.xml"/><Relationship Id="rId3" Type="http://schemas.openxmlformats.org/officeDocument/2006/relationships/image" Target="../media/image34.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3.xml"/><Relationship Id="rId3" Type="http://schemas.openxmlformats.org/officeDocument/2006/relationships/image" Target="../media/image36.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4.xml"/><Relationship Id="rId3" Type="http://schemas.openxmlformats.org/officeDocument/2006/relationships/image" Target="../media/image44.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5.xml"/><Relationship Id="rId3" Type="http://schemas.openxmlformats.org/officeDocument/2006/relationships/image" Target="../media/image49.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6.xml"/><Relationship Id="rId3" Type="http://schemas.openxmlformats.org/officeDocument/2006/relationships/comments" Target="../comments/comment6.xml"/><Relationship Id="rId4" Type="http://schemas.openxmlformats.org/officeDocument/2006/relationships/image" Target="../media/image51.jp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7.xml"/><Relationship Id="rId3" Type="http://schemas.openxmlformats.org/officeDocument/2006/relationships/image" Target="../media/image51.jp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8.xml"/><Relationship Id="rId3" Type="http://schemas.openxmlformats.org/officeDocument/2006/relationships/image" Target="../media/image51.jp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9.xml"/><Relationship Id="rId3" Type="http://schemas.openxmlformats.org/officeDocument/2006/relationships/image" Target="../media/image5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0.xml"/><Relationship Id="rId3" Type="http://schemas.openxmlformats.org/officeDocument/2006/relationships/image" Target="../media/image51.jp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1.xml"/><Relationship Id="rId3" Type="http://schemas.openxmlformats.org/officeDocument/2006/relationships/image" Target="../media/image51.jp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2.xml"/><Relationship Id="rId3" Type="http://schemas.openxmlformats.org/officeDocument/2006/relationships/image" Target="../media/image51.jp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3.xml"/><Relationship Id="rId3" Type="http://schemas.openxmlformats.org/officeDocument/2006/relationships/image" Target="../media/image51.jp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4.xml"/><Relationship Id="rId3" Type="http://schemas.openxmlformats.org/officeDocument/2006/relationships/image" Target="../media/image51.jp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5.xml"/><Relationship Id="rId3" Type="http://schemas.openxmlformats.org/officeDocument/2006/relationships/image" Target="../media/image51.jp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6.xml"/><Relationship Id="rId3" Type="http://schemas.openxmlformats.org/officeDocument/2006/relationships/image" Target="../media/image51.jp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8.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0.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1.xml"/><Relationship Id="rId3" Type="http://schemas.openxmlformats.org/officeDocument/2006/relationships/comments" Target="../comments/commen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2.xml"/><Relationship Id="rId3" Type="http://schemas.openxmlformats.org/officeDocument/2006/relationships/hyperlink" Target="https://grist.incubateur.anct.gouv.fr/o/anct/forms/e8eZLSs74g2AEvMjvYduKB/309"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comments" Target="../comments/comment1.xml"/><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comments" Target="../comments/commen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 Id="rId3" Type="http://schemas.openxmlformats.org/officeDocument/2006/relationships/image" Target="../media/image1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 Id="rId3" Type="http://schemas.openxmlformats.org/officeDocument/2006/relationships/image" Target="../media/image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 Id="rId3" Type="http://schemas.openxmlformats.org/officeDocument/2006/relationships/image" Target="../media/image32.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 Id="rId3"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 Id="rId3" Type="http://schemas.openxmlformats.org/officeDocument/2006/relationships/image" Target="../media/image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 Id="rId3" Type="http://schemas.openxmlformats.org/officeDocument/2006/relationships/image" Target="../media/image1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 Id="rId3" Type="http://schemas.openxmlformats.org/officeDocument/2006/relationships/image" Target="../media/image1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 Id="rId3" Type="http://schemas.openxmlformats.org/officeDocument/2006/relationships/image" Target="../media/image14.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8.xml"/><Relationship Id="rId3" Type="http://schemas.openxmlformats.org/officeDocument/2006/relationships/image" Target="../media/image21.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2.xml"/><Relationship Id="rId3" Type="http://schemas.openxmlformats.org/officeDocument/2006/relationships/image" Target="../media/image17.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5.xml"/><Relationship Id="rId3" Type="http://schemas.openxmlformats.org/officeDocument/2006/relationships/image" Target="../media/image22.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9.xml"/><Relationship Id="rId3" Type="http://schemas.openxmlformats.org/officeDocument/2006/relationships/comments" Target="../comments/comment3.xml"/><Relationship Id="rId4" Type="http://schemas.openxmlformats.org/officeDocument/2006/relationships/hyperlink" Target="https://www.figma.com/proto/nLpomUha2sNgBYk1ysMP0C/Tutoriel-Aidants-Connect?node-id=2608-155&amp;starting-point-node-id=2608%3A155" TargetMode="External"/><Relationship Id="rId5" Type="http://schemas.openxmlformats.org/officeDocument/2006/relationships/hyperlink" Target="https://drive.google.com/file/d/1m2a7fNjA9n4N0u9OnQaUslJ0Cm6_frj-/view?usp=drive_link" TargetMode="External"/><Relationship Id="rId6" Type="http://schemas.openxmlformats.org/officeDocument/2006/relationships/hyperlink" Target="https://societenumerique.gouv.fr/documents/54/Synth%C3%A8se_SocNum_rapport__la_societe_numerique_fran%C3%A7aise_2022.pdf" TargetMode="External"/><Relationship Id="rId7" Type="http://schemas.openxmlformats.org/officeDocument/2006/relationships/hyperlink" Target="https://www.insee.fr/fr/statistiques/7633654" TargetMode="External"/><Relationship Id="rId8" Type="http://schemas.openxmlformats.org/officeDocument/2006/relationships/hyperlink" Target="https://labo.societenumerique.gouv.fr/fr/articles/d%C3%A9mat%C3%A9rialisation-des-services-publics-o%C3%B9-en-est-on-constats-et-recommandations-de-la-d%C3%A9fenseure-des-droits-rapport/"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3081"/>
        </a:solidFill>
      </p:bgPr>
    </p:bg>
    <p:spTree>
      <p:nvGrpSpPr>
        <p:cNvPr id="53" name="Shape 53"/>
        <p:cNvGrpSpPr/>
        <p:nvPr/>
      </p:nvGrpSpPr>
      <p:grpSpPr>
        <a:xfrm>
          <a:off x="0" y="0"/>
          <a:ext cx="0" cy="0"/>
          <a:chOff x="0" y="0"/>
          <a:chExt cx="0" cy="0"/>
        </a:xfrm>
      </p:grpSpPr>
      <p:sp>
        <p:nvSpPr>
          <p:cNvPr id="54" name="Google Shape;54;p1"/>
          <p:cNvSpPr txBox="1"/>
          <p:nvPr/>
        </p:nvSpPr>
        <p:spPr>
          <a:xfrm>
            <a:off x="394675" y="3794300"/>
            <a:ext cx="7507200" cy="808200"/>
          </a:xfrm>
          <a:prstGeom prst="rect">
            <a:avLst/>
          </a:prstGeom>
          <a:noFill/>
          <a:ln>
            <a:noFill/>
          </a:ln>
        </p:spPr>
        <p:txBody>
          <a:bodyPr anchorCtr="0" anchor="b" bIns="34275" lIns="34275" spcFirstLastPara="1" rIns="34275" wrap="square" tIns="34275">
            <a:no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FFFF"/>
                </a:solidFill>
                <a:highlight>
                  <a:srgbClr val="003081"/>
                </a:highlight>
                <a:latin typeface="Palanquin"/>
                <a:ea typeface="Palanquin"/>
                <a:cs typeface="Palanquin"/>
                <a:sym typeface="Palanquin"/>
              </a:rPr>
              <a:t>Formation — </a:t>
            </a:r>
            <a:endParaRPr b="1" i="0" sz="4800" u="none" cap="none" strike="noStrike">
              <a:solidFill>
                <a:srgbClr val="FFFFFF"/>
              </a:solidFill>
              <a:highlight>
                <a:srgbClr val="003081"/>
              </a:highlight>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FFFF"/>
                </a:solidFill>
                <a:highlight>
                  <a:srgbClr val="003081"/>
                </a:highlight>
                <a:latin typeface="Palanquin"/>
                <a:ea typeface="Palanquin"/>
                <a:cs typeface="Palanquin"/>
                <a:sym typeface="Palanquin"/>
              </a:rPr>
              <a:t>Accompagner mes publics avec Aidants Connect</a:t>
            </a:r>
            <a:endParaRPr b="1" i="0" sz="4800" u="none" cap="none" strike="noStrike">
              <a:solidFill>
                <a:srgbClr val="FFFFFF"/>
              </a:solidFill>
              <a:highlight>
                <a:srgbClr val="003081"/>
              </a:highlight>
              <a:latin typeface="Palanquin"/>
              <a:ea typeface="Palanquin"/>
              <a:cs typeface="Palanquin"/>
              <a:sym typeface="Palanquin"/>
            </a:endParaRPr>
          </a:p>
        </p:txBody>
      </p:sp>
      <p:cxnSp>
        <p:nvCxnSpPr>
          <p:cNvPr id="55" name="Google Shape;55;p1"/>
          <p:cNvCxnSpPr/>
          <p:nvPr/>
        </p:nvCxnSpPr>
        <p:spPr>
          <a:xfrm>
            <a:off x="394684" y="4754907"/>
            <a:ext cx="5021400" cy="0"/>
          </a:xfrm>
          <a:prstGeom prst="straightConnector1">
            <a:avLst/>
          </a:prstGeom>
          <a:noFill/>
          <a:ln cap="flat" cmpd="sng" w="38100">
            <a:solidFill>
              <a:srgbClr val="FF3333"/>
            </a:solidFill>
            <a:prstDash val="solid"/>
            <a:round/>
            <a:headEnd len="sm" w="sm" type="none"/>
            <a:tailEnd len="sm" w="sm" type="none"/>
          </a:ln>
        </p:spPr>
      </p:cxnSp>
      <p:sp>
        <p:nvSpPr>
          <p:cNvPr id="56" name="Google Shape;56;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10"/>
          <p:cNvSpPr/>
          <p:nvPr/>
        </p:nvSpPr>
        <p:spPr>
          <a:xfrm>
            <a:off x="836887" y="1202425"/>
            <a:ext cx="1491300" cy="1091700"/>
          </a:xfrm>
          <a:prstGeom prst="rect">
            <a:avLst/>
          </a:prstGeom>
          <a:solidFill>
            <a:srgbClr val="003081"/>
          </a:solidFill>
          <a:ln>
            <a:noFill/>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fr" sz="1200" u="none" cap="none" strike="noStrike">
                <a:solidFill>
                  <a:srgbClr val="FFFFFF"/>
                </a:solidFill>
                <a:latin typeface="Palanquin"/>
                <a:ea typeface="Palanquin"/>
                <a:cs typeface="Palanquin"/>
                <a:sym typeface="Palanquin"/>
              </a:rPr>
              <a:t>RGPD</a:t>
            </a:r>
            <a:endParaRPr b="0" i="0" sz="1200" u="none" cap="none" strike="noStrike">
              <a:solidFill>
                <a:srgbClr val="FFFFFF"/>
              </a:solidFill>
              <a:latin typeface="Palanquin Light"/>
              <a:ea typeface="Palanquin Light"/>
              <a:cs typeface="Palanquin Light"/>
              <a:sym typeface="Palanquin Light"/>
            </a:endParaRPr>
          </a:p>
        </p:txBody>
      </p:sp>
      <p:sp>
        <p:nvSpPr>
          <p:cNvPr id="132" name="Google Shape;132;p10"/>
          <p:cNvSpPr txBox="1"/>
          <p:nvPr/>
        </p:nvSpPr>
        <p:spPr>
          <a:xfrm>
            <a:off x="2425640" y="1410150"/>
            <a:ext cx="1491300" cy="1091700"/>
          </a:xfrm>
          <a:prstGeom prst="rect">
            <a:avLst/>
          </a:prstGeom>
          <a:solidFill>
            <a:srgbClr val="4077D7"/>
          </a:solidFill>
          <a:ln>
            <a:noFill/>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1" i="0" lang="fr" sz="1200" u="none" cap="none" strike="noStrike">
                <a:solidFill>
                  <a:schemeClr val="lt1"/>
                </a:solidFill>
                <a:latin typeface="Palanquin"/>
                <a:ea typeface="Palanquin"/>
                <a:cs typeface="Palanquin"/>
                <a:sym typeface="Palanquin"/>
              </a:rPr>
              <a:t>Stalker</a:t>
            </a:r>
            <a:endParaRPr b="1" i="0" sz="1200" u="none" cap="none" strike="noStrike">
              <a:solidFill>
                <a:srgbClr val="FFFFFF"/>
              </a:solidFill>
              <a:latin typeface="Palanquin"/>
              <a:ea typeface="Palanquin"/>
              <a:cs typeface="Palanquin"/>
              <a:sym typeface="Palanquin"/>
            </a:endParaRPr>
          </a:p>
        </p:txBody>
      </p:sp>
      <p:sp>
        <p:nvSpPr>
          <p:cNvPr id="133" name="Google Shape;133;p10"/>
          <p:cNvSpPr/>
          <p:nvPr/>
        </p:nvSpPr>
        <p:spPr>
          <a:xfrm>
            <a:off x="4014385" y="1202425"/>
            <a:ext cx="1481400" cy="1091700"/>
          </a:xfrm>
          <a:prstGeom prst="rect">
            <a:avLst/>
          </a:prstGeom>
          <a:solidFill>
            <a:srgbClr val="FD2F27"/>
          </a:solidFill>
          <a:ln>
            <a:noFill/>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fr" sz="1200" u="none" cap="none" strike="noStrike">
                <a:solidFill>
                  <a:schemeClr val="lt1"/>
                </a:solidFill>
                <a:latin typeface="Palanquin"/>
                <a:ea typeface="Palanquin"/>
                <a:cs typeface="Palanquin"/>
                <a:sym typeface="Palanquin"/>
              </a:rPr>
              <a:t>CNIL</a:t>
            </a:r>
            <a:endParaRPr b="1" i="0" sz="1200" u="none" cap="none" strike="noStrike">
              <a:solidFill>
                <a:srgbClr val="FFFFFF"/>
              </a:solidFill>
              <a:latin typeface="Palanquin"/>
              <a:ea typeface="Palanquin"/>
              <a:cs typeface="Palanquin"/>
              <a:sym typeface="Palanquin"/>
            </a:endParaRPr>
          </a:p>
        </p:txBody>
      </p:sp>
      <p:sp>
        <p:nvSpPr>
          <p:cNvPr id="134" name="Google Shape;134;p10"/>
          <p:cNvSpPr/>
          <p:nvPr/>
        </p:nvSpPr>
        <p:spPr>
          <a:xfrm>
            <a:off x="5593207" y="1410150"/>
            <a:ext cx="1491300" cy="1091700"/>
          </a:xfrm>
          <a:prstGeom prst="rect">
            <a:avLst/>
          </a:prstGeom>
          <a:solidFill>
            <a:srgbClr val="003081"/>
          </a:solidFill>
          <a:ln>
            <a:noFill/>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fr" sz="1200" u="none" cap="none" strike="noStrike">
                <a:solidFill>
                  <a:schemeClr val="lt1"/>
                </a:solidFill>
                <a:latin typeface="Palanquin"/>
                <a:ea typeface="Palanquin"/>
                <a:cs typeface="Palanquin"/>
                <a:sym typeface="Palanquin"/>
              </a:rPr>
              <a:t>France Connect</a:t>
            </a:r>
            <a:endParaRPr b="1" i="0" sz="1200" u="none" cap="none" strike="noStrike">
              <a:solidFill>
                <a:srgbClr val="FFFFFF"/>
              </a:solidFill>
              <a:latin typeface="Palanquin"/>
              <a:ea typeface="Palanquin"/>
              <a:cs typeface="Palanquin"/>
              <a:sym typeface="Palanquin"/>
            </a:endParaRPr>
          </a:p>
        </p:txBody>
      </p:sp>
      <p:sp>
        <p:nvSpPr>
          <p:cNvPr id="135" name="Google Shape;135;p10"/>
          <p:cNvSpPr txBox="1"/>
          <p:nvPr/>
        </p:nvSpPr>
        <p:spPr>
          <a:xfrm>
            <a:off x="7191899" y="1202425"/>
            <a:ext cx="1501500" cy="1091700"/>
          </a:xfrm>
          <a:prstGeom prst="rect">
            <a:avLst/>
          </a:prstGeom>
          <a:solidFill>
            <a:srgbClr val="4077D7"/>
          </a:solidFill>
          <a:ln>
            <a:noFill/>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fr" sz="1200" u="none" cap="none" strike="noStrike">
                <a:solidFill>
                  <a:schemeClr val="lt1"/>
                </a:solidFill>
                <a:latin typeface="Palanquin"/>
                <a:ea typeface="Palanquin"/>
                <a:cs typeface="Palanquin"/>
                <a:sym typeface="Palanquin"/>
              </a:rPr>
              <a:t>Fournisseur d’identité</a:t>
            </a:r>
            <a:endParaRPr b="1" i="0" sz="1200" u="none" cap="none" strike="noStrike">
              <a:solidFill>
                <a:srgbClr val="FFFFFF"/>
              </a:solidFill>
              <a:latin typeface="Palanquin"/>
              <a:ea typeface="Palanquin"/>
              <a:cs typeface="Palanquin"/>
              <a:sym typeface="Palanquin"/>
            </a:endParaRPr>
          </a:p>
        </p:txBody>
      </p:sp>
      <p:sp>
        <p:nvSpPr>
          <p:cNvPr id="136" name="Google Shape;136;p10"/>
          <p:cNvSpPr/>
          <p:nvPr/>
        </p:nvSpPr>
        <p:spPr>
          <a:xfrm>
            <a:off x="826900" y="2873583"/>
            <a:ext cx="1491300" cy="1091700"/>
          </a:xfrm>
          <a:prstGeom prst="rect">
            <a:avLst/>
          </a:prstGeom>
          <a:solidFill>
            <a:srgbClr val="FD2F27"/>
          </a:solidFill>
          <a:ln>
            <a:noFill/>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fr" sz="1200" u="none" cap="none" strike="noStrike">
                <a:solidFill>
                  <a:schemeClr val="lt1"/>
                </a:solidFill>
                <a:latin typeface="Palanquin"/>
                <a:ea typeface="Palanquin"/>
                <a:cs typeface="Palanquin"/>
                <a:sym typeface="Palanquin"/>
              </a:rPr>
              <a:t>IRL</a:t>
            </a:r>
            <a:endParaRPr b="1" i="0" sz="1200" u="none" cap="none" strike="noStrike">
              <a:solidFill>
                <a:srgbClr val="FFFFFF"/>
              </a:solidFill>
              <a:latin typeface="Palanquin"/>
              <a:ea typeface="Palanquin"/>
              <a:cs typeface="Palanquin"/>
              <a:sym typeface="Palanquin"/>
            </a:endParaRPr>
          </a:p>
        </p:txBody>
      </p:sp>
      <p:sp>
        <p:nvSpPr>
          <p:cNvPr id="137" name="Google Shape;137;p10"/>
          <p:cNvSpPr/>
          <p:nvPr/>
        </p:nvSpPr>
        <p:spPr>
          <a:xfrm>
            <a:off x="2415654" y="3184933"/>
            <a:ext cx="1491300" cy="1091700"/>
          </a:xfrm>
          <a:prstGeom prst="rect">
            <a:avLst/>
          </a:prstGeom>
          <a:solidFill>
            <a:srgbClr val="003081"/>
          </a:solidFill>
          <a:ln>
            <a:noFill/>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fr" sz="1200" u="none" cap="none" strike="noStrike">
                <a:solidFill>
                  <a:srgbClr val="FFFFFF"/>
                </a:solidFill>
                <a:latin typeface="Palanquin"/>
                <a:ea typeface="Palanquin"/>
                <a:cs typeface="Palanquin"/>
                <a:sym typeface="Palanquin"/>
              </a:rPr>
              <a:t>Illectronisme</a:t>
            </a:r>
            <a:endParaRPr b="1" i="0" sz="1200" u="none" cap="none" strike="noStrike">
              <a:solidFill>
                <a:srgbClr val="FFFFFF"/>
              </a:solidFill>
              <a:latin typeface="Palanquin"/>
              <a:ea typeface="Palanquin"/>
              <a:cs typeface="Palanquin"/>
              <a:sym typeface="Palanquin"/>
            </a:endParaRPr>
          </a:p>
        </p:txBody>
      </p:sp>
      <p:sp>
        <p:nvSpPr>
          <p:cNvPr id="138" name="Google Shape;138;p10"/>
          <p:cNvSpPr txBox="1"/>
          <p:nvPr/>
        </p:nvSpPr>
        <p:spPr>
          <a:xfrm>
            <a:off x="4004407" y="2873583"/>
            <a:ext cx="1491300" cy="1091700"/>
          </a:xfrm>
          <a:prstGeom prst="rect">
            <a:avLst/>
          </a:prstGeom>
          <a:solidFill>
            <a:srgbClr val="4077D7"/>
          </a:solidFill>
          <a:ln>
            <a:noFill/>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fr" sz="1200" u="none" cap="none" strike="noStrike">
                <a:solidFill>
                  <a:schemeClr val="lt1"/>
                </a:solidFill>
                <a:latin typeface="Palanquin"/>
                <a:ea typeface="Palanquin"/>
                <a:cs typeface="Palanquin"/>
                <a:sym typeface="Palanquin"/>
              </a:rPr>
              <a:t>Algorithme</a:t>
            </a:r>
            <a:endParaRPr b="1" i="0" sz="1200" u="none" cap="none" strike="noStrike">
              <a:solidFill>
                <a:srgbClr val="FFFFFF"/>
              </a:solidFill>
              <a:latin typeface="Palanquin"/>
              <a:ea typeface="Palanquin"/>
              <a:cs typeface="Palanquin"/>
              <a:sym typeface="Palanquin"/>
            </a:endParaRPr>
          </a:p>
        </p:txBody>
      </p:sp>
      <p:sp>
        <p:nvSpPr>
          <p:cNvPr id="139" name="Google Shape;139;p10"/>
          <p:cNvSpPr/>
          <p:nvPr/>
        </p:nvSpPr>
        <p:spPr>
          <a:xfrm>
            <a:off x="5593161" y="3184933"/>
            <a:ext cx="1491300" cy="1091700"/>
          </a:xfrm>
          <a:prstGeom prst="rect">
            <a:avLst/>
          </a:prstGeom>
          <a:solidFill>
            <a:srgbClr val="FD2F27"/>
          </a:solidFill>
          <a:ln>
            <a:noFill/>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fr" sz="1200" u="none" cap="none" strike="noStrike">
                <a:solidFill>
                  <a:schemeClr val="lt1"/>
                </a:solidFill>
                <a:latin typeface="Palanquin"/>
                <a:ea typeface="Palanquin"/>
                <a:cs typeface="Palanquin"/>
                <a:sym typeface="Palanquin"/>
              </a:rPr>
              <a:t>UX</a:t>
            </a:r>
            <a:endParaRPr b="1" i="0" sz="1200" u="none" cap="none" strike="noStrike">
              <a:solidFill>
                <a:srgbClr val="FFFFFF"/>
              </a:solidFill>
              <a:latin typeface="Palanquin"/>
              <a:ea typeface="Palanquin"/>
              <a:cs typeface="Palanquin"/>
              <a:sym typeface="Palanquin"/>
            </a:endParaRPr>
          </a:p>
        </p:txBody>
      </p:sp>
      <p:sp>
        <p:nvSpPr>
          <p:cNvPr id="140" name="Google Shape;140;p10"/>
          <p:cNvSpPr/>
          <p:nvPr/>
        </p:nvSpPr>
        <p:spPr>
          <a:xfrm>
            <a:off x="7201888" y="2873583"/>
            <a:ext cx="1491300" cy="1091700"/>
          </a:xfrm>
          <a:prstGeom prst="rect">
            <a:avLst/>
          </a:prstGeom>
          <a:solidFill>
            <a:srgbClr val="003081"/>
          </a:solidFill>
          <a:ln>
            <a:noFill/>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fr" sz="1200" u="none" cap="none" strike="noStrike">
                <a:solidFill>
                  <a:schemeClr val="lt1"/>
                </a:solidFill>
                <a:latin typeface="Palanquin"/>
                <a:ea typeface="Palanquin"/>
                <a:cs typeface="Palanquin"/>
                <a:sym typeface="Palanquin"/>
              </a:rPr>
              <a:t>Noob</a:t>
            </a:r>
            <a:endParaRPr b="1" i="0" sz="1200" u="none" cap="none" strike="noStrike">
              <a:solidFill>
                <a:srgbClr val="FFFFFF"/>
              </a:solidFill>
              <a:latin typeface="Palanquin"/>
              <a:ea typeface="Palanquin"/>
              <a:cs typeface="Palanquin"/>
              <a:sym typeface="Palanquin"/>
            </a:endParaRPr>
          </a:p>
        </p:txBody>
      </p:sp>
      <p:sp>
        <p:nvSpPr>
          <p:cNvPr id="141" name="Google Shape;141;p10"/>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mots du numérique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42" name="Google Shape;142;p10"/>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143" name="Google Shape;143;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3" name="Shape 1623"/>
        <p:cNvGrpSpPr/>
        <p:nvPr/>
      </p:nvGrpSpPr>
      <p:grpSpPr>
        <a:xfrm>
          <a:off x="0" y="0"/>
          <a:ext cx="0" cy="0"/>
          <a:chOff x="0" y="0"/>
          <a:chExt cx="0" cy="0"/>
        </a:xfrm>
      </p:grpSpPr>
      <p:sp>
        <p:nvSpPr>
          <p:cNvPr id="1624" name="Google Shape;1624;p101"/>
          <p:cNvSpPr txBox="1"/>
          <p:nvPr/>
        </p:nvSpPr>
        <p:spPr>
          <a:xfrm>
            <a:off x="1411575" y="1401900"/>
            <a:ext cx="6560100" cy="2339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Utiliser la plateforme Aidants Connect et respecter le cadre juridique</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Remettre dans l’ordre les étapes pour s’identifier</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Remettre dans l’ordre les étapes pour créer un mandat avec un usager</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Remettre dans l’ordre les étapes pour effectuer une démarche avec AC</a:t>
            </a:r>
            <a:endParaRPr b="1" i="0" sz="10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t/>
            </a:r>
            <a:endParaRPr b="1" i="0" sz="10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Éléments juridiques</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FF3333"/>
              </a:buClr>
              <a:buSzPts val="1000"/>
              <a:buFont typeface="Palanquin"/>
              <a:buChar char="➔"/>
            </a:pPr>
            <a:r>
              <a:rPr b="1" i="0" lang="fr" sz="1000" u="none" cap="none" strike="noStrike">
                <a:solidFill>
                  <a:srgbClr val="FF3333"/>
                </a:solidFill>
                <a:latin typeface="Palanquin"/>
                <a:ea typeface="Palanquin"/>
                <a:cs typeface="Palanquin"/>
                <a:sym typeface="Palanquin"/>
              </a:rPr>
              <a:t>Documents à venir et questions en fonction</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t/>
            </a:r>
            <a:endParaRPr b="1" i="0" sz="10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Connaître mes publics</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Sélectionnez la bonne définition de l’illectronisme.</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En 2021, quel était le pourcentage de la population en situation d’illectronisme ? </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En 2022, quel pourcentage de la population de plus de 18 ans était non-internaute ?</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En 2022, quel pourcentage de personnes  s’estiment peu compétentes ou pas  compétentes pour effectuer une démarche  administrative en ligne ?</a:t>
            </a:r>
            <a:endParaRPr b="1" i="0" sz="1000" u="none" cap="none" strike="noStrike">
              <a:solidFill>
                <a:srgbClr val="003081"/>
              </a:solidFill>
              <a:latin typeface="Palanquin"/>
              <a:ea typeface="Palanquin"/>
              <a:cs typeface="Palanquin"/>
              <a:sym typeface="Palanquin"/>
            </a:endParaRPr>
          </a:p>
        </p:txBody>
      </p:sp>
      <p:sp>
        <p:nvSpPr>
          <p:cNvPr id="1625" name="Google Shape;1625;p101"/>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Questions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626" name="Google Shape;1626;p101"/>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Medianalyse</a:t>
            </a:r>
            <a:endParaRPr b="0" i="0" sz="1000" u="none" cap="none" strike="noStrike">
              <a:solidFill>
                <a:srgbClr val="000000"/>
              </a:solidFill>
              <a:latin typeface="Arial"/>
              <a:ea typeface="Arial"/>
              <a:cs typeface="Arial"/>
              <a:sym typeface="Arial"/>
            </a:endParaRPr>
          </a:p>
        </p:txBody>
      </p:sp>
      <p:sp>
        <p:nvSpPr>
          <p:cNvPr id="1627" name="Google Shape;1627;p10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631" name="Shape 1631"/>
        <p:cNvGrpSpPr/>
        <p:nvPr/>
      </p:nvGrpSpPr>
      <p:grpSpPr>
        <a:xfrm>
          <a:off x="0" y="0"/>
          <a:ext cx="0" cy="0"/>
          <a:chOff x="0" y="0"/>
          <a:chExt cx="0" cy="0"/>
        </a:xfrm>
      </p:grpSpPr>
      <p:sp>
        <p:nvSpPr>
          <p:cNvPr id="1632" name="Google Shape;1632;p102"/>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Questions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633" name="Google Shape;1633;p102"/>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Medianalyse</a:t>
            </a:r>
            <a:endParaRPr b="0" i="0" sz="1000" u="none" cap="none" strike="noStrike">
              <a:solidFill>
                <a:srgbClr val="000000"/>
              </a:solidFill>
              <a:latin typeface="Arial"/>
              <a:ea typeface="Arial"/>
              <a:cs typeface="Arial"/>
              <a:sym typeface="Arial"/>
            </a:endParaRPr>
          </a:p>
        </p:txBody>
      </p:sp>
      <p:sp>
        <p:nvSpPr>
          <p:cNvPr id="1634" name="Google Shape;1634;p10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1635" name="Google Shape;1635;p102"/>
          <p:cNvPicPr preferRelativeResize="0"/>
          <p:nvPr/>
        </p:nvPicPr>
        <p:blipFill rotWithShape="1">
          <a:blip r:embed="rId3">
            <a:alphaModFix/>
          </a:blip>
          <a:srcRect b="0" l="0" r="0" t="0"/>
          <a:stretch/>
        </p:blipFill>
        <p:spPr>
          <a:xfrm>
            <a:off x="699075" y="879472"/>
            <a:ext cx="6103861" cy="4111629"/>
          </a:xfrm>
          <a:prstGeom prst="rect">
            <a:avLst/>
          </a:prstGeom>
          <a:noFill/>
          <a:ln>
            <a:noFill/>
          </a:ln>
        </p:spPr>
      </p:pic>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639" name="Shape 1639"/>
        <p:cNvGrpSpPr/>
        <p:nvPr/>
      </p:nvGrpSpPr>
      <p:grpSpPr>
        <a:xfrm>
          <a:off x="0" y="0"/>
          <a:ext cx="0" cy="0"/>
          <a:chOff x="0" y="0"/>
          <a:chExt cx="0" cy="0"/>
        </a:xfrm>
      </p:grpSpPr>
      <p:sp>
        <p:nvSpPr>
          <p:cNvPr id="1640" name="Google Shape;1640;p103"/>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Questions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641" name="Google Shape;1641;p103"/>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Medianalyse</a:t>
            </a:r>
            <a:endParaRPr b="0" i="0" sz="1000" u="none" cap="none" strike="noStrike">
              <a:solidFill>
                <a:srgbClr val="000000"/>
              </a:solidFill>
              <a:latin typeface="Arial"/>
              <a:ea typeface="Arial"/>
              <a:cs typeface="Arial"/>
              <a:sym typeface="Arial"/>
            </a:endParaRPr>
          </a:p>
        </p:txBody>
      </p:sp>
      <p:sp>
        <p:nvSpPr>
          <p:cNvPr id="1642" name="Google Shape;1642;p10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1643" name="Google Shape;1643;p103"/>
          <p:cNvPicPr preferRelativeResize="0"/>
          <p:nvPr/>
        </p:nvPicPr>
        <p:blipFill rotWithShape="1">
          <a:blip r:embed="rId3">
            <a:alphaModFix/>
          </a:blip>
          <a:srcRect b="0" l="0" r="0" t="0"/>
          <a:stretch/>
        </p:blipFill>
        <p:spPr>
          <a:xfrm>
            <a:off x="699075" y="879472"/>
            <a:ext cx="4463524" cy="4111628"/>
          </a:xfrm>
          <a:prstGeom prst="rect">
            <a:avLst/>
          </a:prstGeom>
          <a:noFill/>
          <a:ln>
            <a:noFill/>
          </a:ln>
        </p:spPr>
      </p:pic>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647" name="Shape 1647"/>
        <p:cNvGrpSpPr/>
        <p:nvPr/>
      </p:nvGrpSpPr>
      <p:grpSpPr>
        <a:xfrm>
          <a:off x="0" y="0"/>
          <a:ext cx="0" cy="0"/>
          <a:chOff x="0" y="0"/>
          <a:chExt cx="0" cy="0"/>
        </a:xfrm>
      </p:grpSpPr>
      <p:sp>
        <p:nvSpPr>
          <p:cNvPr id="1648" name="Google Shape;1648;p104"/>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Questions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649" name="Google Shape;1649;p104"/>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Medianalyse</a:t>
            </a:r>
            <a:endParaRPr b="0" i="0" sz="1000" u="none" cap="none" strike="noStrike">
              <a:solidFill>
                <a:srgbClr val="000000"/>
              </a:solidFill>
              <a:latin typeface="Arial"/>
              <a:ea typeface="Arial"/>
              <a:cs typeface="Arial"/>
              <a:sym typeface="Arial"/>
            </a:endParaRPr>
          </a:p>
        </p:txBody>
      </p:sp>
      <p:sp>
        <p:nvSpPr>
          <p:cNvPr id="1650" name="Google Shape;1650;p10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1651" name="Google Shape;1651;p104"/>
          <p:cNvPicPr preferRelativeResize="0"/>
          <p:nvPr/>
        </p:nvPicPr>
        <p:blipFill rotWithShape="1">
          <a:blip r:embed="rId3">
            <a:alphaModFix/>
          </a:blip>
          <a:srcRect b="0" l="0" r="0" t="0"/>
          <a:stretch/>
        </p:blipFill>
        <p:spPr>
          <a:xfrm>
            <a:off x="699075" y="879472"/>
            <a:ext cx="6284793" cy="4111628"/>
          </a:xfrm>
          <a:prstGeom prst="rect">
            <a:avLst/>
          </a:prstGeom>
          <a:noFill/>
          <a:ln>
            <a:noFill/>
          </a:ln>
        </p:spPr>
      </p:pic>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bg>
      <p:bgPr>
        <a:noFill/>
      </p:bgPr>
    </p:bg>
    <p:spTree>
      <p:nvGrpSpPr>
        <p:cNvPr id="1655" name="Shape 1655"/>
        <p:cNvGrpSpPr/>
        <p:nvPr/>
      </p:nvGrpSpPr>
      <p:grpSpPr>
        <a:xfrm>
          <a:off x="0" y="0"/>
          <a:ext cx="0" cy="0"/>
          <a:chOff x="0" y="0"/>
          <a:chExt cx="0" cy="0"/>
        </a:xfrm>
      </p:grpSpPr>
      <p:sp>
        <p:nvSpPr>
          <p:cNvPr id="1656" name="Google Shape;1656;p105"/>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Questions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657" name="Google Shape;1657;p105"/>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Medianalyse</a:t>
            </a:r>
            <a:endParaRPr b="0" i="0" sz="1000" u="none" cap="none" strike="noStrike">
              <a:solidFill>
                <a:srgbClr val="000000"/>
              </a:solidFill>
              <a:latin typeface="Arial"/>
              <a:ea typeface="Arial"/>
              <a:cs typeface="Arial"/>
              <a:sym typeface="Arial"/>
            </a:endParaRPr>
          </a:p>
        </p:txBody>
      </p:sp>
      <p:sp>
        <p:nvSpPr>
          <p:cNvPr id="1658" name="Google Shape;1658;p10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1659" name="Google Shape;1659;p105"/>
          <p:cNvPicPr preferRelativeResize="0"/>
          <p:nvPr/>
        </p:nvPicPr>
        <p:blipFill rotWithShape="1">
          <a:blip r:embed="rId3">
            <a:alphaModFix/>
          </a:blip>
          <a:srcRect b="0" l="0" r="0" t="0"/>
          <a:stretch/>
        </p:blipFill>
        <p:spPr>
          <a:xfrm>
            <a:off x="734875" y="857972"/>
            <a:ext cx="3547383" cy="4111628"/>
          </a:xfrm>
          <a:prstGeom prst="rect">
            <a:avLst/>
          </a:prstGeom>
          <a:noFill/>
          <a:ln>
            <a:noFill/>
          </a:ln>
        </p:spPr>
      </p:pic>
      <p:pic>
        <p:nvPicPr>
          <p:cNvPr id="1660" name="Google Shape;1660;p105"/>
          <p:cNvPicPr preferRelativeResize="0"/>
          <p:nvPr/>
        </p:nvPicPr>
        <p:blipFill rotWithShape="1">
          <a:blip r:embed="rId4">
            <a:alphaModFix/>
          </a:blip>
          <a:srcRect b="0" l="0" r="0" t="0"/>
          <a:stretch/>
        </p:blipFill>
        <p:spPr>
          <a:xfrm>
            <a:off x="4472964" y="904874"/>
            <a:ext cx="3641794" cy="1141832"/>
          </a:xfrm>
          <a:prstGeom prst="rect">
            <a:avLst/>
          </a:prstGeom>
          <a:noFill/>
          <a:ln>
            <a:noFill/>
          </a:ln>
        </p:spPr>
      </p:pic>
      <p:pic>
        <p:nvPicPr>
          <p:cNvPr id="1661" name="Google Shape;1661;p105"/>
          <p:cNvPicPr preferRelativeResize="0"/>
          <p:nvPr/>
        </p:nvPicPr>
        <p:blipFill rotWithShape="1">
          <a:blip r:embed="rId5">
            <a:alphaModFix/>
          </a:blip>
          <a:srcRect b="0" l="0" r="0" t="0"/>
          <a:stretch/>
        </p:blipFill>
        <p:spPr>
          <a:xfrm>
            <a:off x="4470450" y="2131804"/>
            <a:ext cx="3646824" cy="1177042"/>
          </a:xfrm>
          <a:prstGeom prst="rect">
            <a:avLst/>
          </a:prstGeom>
          <a:noFill/>
          <a:ln>
            <a:noFill/>
          </a:ln>
        </p:spPr>
      </p:pic>
      <p:pic>
        <p:nvPicPr>
          <p:cNvPr id="1662" name="Google Shape;1662;p105"/>
          <p:cNvPicPr preferRelativeResize="0"/>
          <p:nvPr/>
        </p:nvPicPr>
        <p:blipFill rotWithShape="1">
          <a:blip r:embed="rId6">
            <a:alphaModFix/>
          </a:blip>
          <a:srcRect b="0" l="0" r="0" t="0"/>
          <a:stretch/>
        </p:blipFill>
        <p:spPr>
          <a:xfrm>
            <a:off x="4477988" y="3393935"/>
            <a:ext cx="3631734" cy="1151892"/>
          </a:xfrm>
          <a:prstGeom prst="rect">
            <a:avLst/>
          </a:prstGeom>
          <a:noFill/>
          <a:ln>
            <a:noFill/>
          </a:ln>
        </p:spPr>
      </p:pic>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1666" name="Shape 1666"/>
        <p:cNvGrpSpPr/>
        <p:nvPr/>
      </p:nvGrpSpPr>
      <p:grpSpPr>
        <a:xfrm>
          <a:off x="0" y="0"/>
          <a:ext cx="0" cy="0"/>
          <a:chOff x="0" y="0"/>
          <a:chExt cx="0" cy="0"/>
        </a:xfrm>
      </p:grpSpPr>
      <p:sp>
        <p:nvSpPr>
          <p:cNvPr id="1667" name="Google Shape;1667;p106"/>
          <p:cNvSpPr txBox="1"/>
          <p:nvPr/>
        </p:nvSpPr>
        <p:spPr>
          <a:xfrm>
            <a:off x="404725" y="347625"/>
            <a:ext cx="7004100" cy="8082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Arborescence</a:t>
            </a:r>
            <a:endParaRPr b="0" i="0" sz="4800" u="none" cap="none" strike="noStrike">
              <a:solidFill>
                <a:srgbClr val="FF3333"/>
              </a:solidFill>
              <a:latin typeface="Palanquin"/>
              <a:ea typeface="Palanquin"/>
              <a:cs typeface="Palanquin"/>
              <a:sym typeface="Palanquin"/>
            </a:endParaRPr>
          </a:p>
        </p:txBody>
      </p:sp>
      <p:cxnSp>
        <p:nvCxnSpPr>
          <p:cNvPr id="1668" name="Google Shape;1668;p106"/>
          <p:cNvCxnSpPr/>
          <p:nvPr/>
        </p:nvCxnSpPr>
        <p:spPr>
          <a:xfrm>
            <a:off x="394684" y="1304382"/>
            <a:ext cx="5021400" cy="0"/>
          </a:xfrm>
          <a:prstGeom prst="straightConnector1">
            <a:avLst/>
          </a:prstGeom>
          <a:noFill/>
          <a:ln cap="flat" cmpd="sng" w="38100">
            <a:solidFill>
              <a:srgbClr val="FF3333"/>
            </a:solidFill>
            <a:prstDash val="solid"/>
            <a:round/>
            <a:headEnd len="sm" w="sm" type="none"/>
            <a:tailEnd len="sm" w="sm" type="none"/>
          </a:ln>
        </p:spPr>
      </p:cxnSp>
      <p:sp>
        <p:nvSpPr>
          <p:cNvPr id="1669" name="Google Shape;1669;p10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3" name="Shape 1673"/>
        <p:cNvGrpSpPr/>
        <p:nvPr/>
      </p:nvGrpSpPr>
      <p:grpSpPr>
        <a:xfrm>
          <a:off x="0" y="0"/>
          <a:ext cx="0" cy="0"/>
          <a:chOff x="0" y="0"/>
          <a:chExt cx="0" cy="0"/>
        </a:xfrm>
      </p:grpSpPr>
      <p:sp>
        <p:nvSpPr>
          <p:cNvPr id="1674" name="Google Shape;1674;p107"/>
          <p:cNvSpPr txBox="1"/>
          <p:nvPr/>
        </p:nvSpPr>
        <p:spPr>
          <a:xfrm>
            <a:off x="1638775" y="1564800"/>
            <a:ext cx="5984700" cy="2471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Parcourir et découvrir les différentes parties de la plateforme Aidants Connect</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Repérer où se situent les captures d’écran</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Tracer sur papier l’arborescence de la plateforme en plaçant les captures d’écrans aux bons endroits</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Tracer également les liens avec les autres outils et services externes (France Connect, carte Aidant, …)</a:t>
            </a:r>
            <a:endParaRPr b="0" i="0" sz="1800" u="none" cap="none" strike="noStrike">
              <a:solidFill>
                <a:srgbClr val="003081"/>
              </a:solidFill>
              <a:latin typeface="Palanquin Medium"/>
              <a:ea typeface="Palanquin Medium"/>
              <a:cs typeface="Palanquin Medium"/>
              <a:sym typeface="Palanquin Medium"/>
            </a:endParaRPr>
          </a:p>
        </p:txBody>
      </p:sp>
      <p:sp>
        <p:nvSpPr>
          <p:cNvPr id="1675" name="Google Shape;1675;p107"/>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La consigne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676" name="Google Shape;1676;p107"/>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Arborescence</a:t>
            </a:r>
            <a:endParaRPr b="0" i="0" sz="1000" u="none" cap="none" strike="noStrike">
              <a:solidFill>
                <a:srgbClr val="000000"/>
              </a:solidFill>
              <a:latin typeface="Arial"/>
              <a:ea typeface="Arial"/>
              <a:cs typeface="Arial"/>
              <a:sym typeface="Arial"/>
            </a:endParaRPr>
          </a:p>
        </p:txBody>
      </p:sp>
      <p:sp>
        <p:nvSpPr>
          <p:cNvPr id="1677" name="Google Shape;1677;p10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1" name="Shape 1681"/>
        <p:cNvGrpSpPr/>
        <p:nvPr/>
      </p:nvGrpSpPr>
      <p:grpSpPr>
        <a:xfrm>
          <a:off x="0" y="0"/>
          <a:ext cx="0" cy="0"/>
          <a:chOff x="0" y="0"/>
          <a:chExt cx="0" cy="0"/>
        </a:xfrm>
      </p:grpSpPr>
      <p:sp>
        <p:nvSpPr>
          <p:cNvPr id="1682" name="Google Shape;1682;p108"/>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Exemples d’arborescences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683" name="Google Shape;1683;p108"/>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Arborescence</a:t>
            </a:r>
            <a:endParaRPr b="0" i="0" sz="1000" u="none" cap="none" strike="noStrike">
              <a:solidFill>
                <a:srgbClr val="000000"/>
              </a:solidFill>
              <a:latin typeface="Arial"/>
              <a:ea typeface="Arial"/>
              <a:cs typeface="Arial"/>
              <a:sym typeface="Arial"/>
            </a:endParaRPr>
          </a:p>
        </p:txBody>
      </p:sp>
      <p:pic>
        <p:nvPicPr>
          <p:cNvPr id="1684" name="Google Shape;1684;p108"/>
          <p:cNvPicPr preferRelativeResize="0"/>
          <p:nvPr/>
        </p:nvPicPr>
        <p:blipFill rotWithShape="1">
          <a:blip r:embed="rId4">
            <a:alphaModFix/>
          </a:blip>
          <a:srcRect b="0" l="0" r="0" t="0"/>
          <a:stretch/>
        </p:blipFill>
        <p:spPr>
          <a:xfrm>
            <a:off x="4157175" y="992825"/>
            <a:ext cx="4858927" cy="3884924"/>
          </a:xfrm>
          <a:prstGeom prst="rect">
            <a:avLst/>
          </a:prstGeom>
          <a:noFill/>
          <a:ln>
            <a:noFill/>
          </a:ln>
        </p:spPr>
      </p:pic>
      <p:pic>
        <p:nvPicPr>
          <p:cNvPr id="1685" name="Google Shape;1685;p108"/>
          <p:cNvPicPr preferRelativeResize="0"/>
          <p:nvPr/>
        </p:nvPicPr>
        <p:blipFill rotWithShape="1">
          <a:blip r:embed="rId5">
            <a:alphaModFix/>
          </a:blip>
          <a:srcRect b="0" l="0" r="0" t="0"/>
          <a:stretch/>
        </p:blipFill>
        <p:spPr>
          <a:xfrm>
            <a:off x="826900" y="955050"/>
            <a:ext cx="4073876" cy="2047974"/>
          </a:xfrm>
          <a:prstGeom prst="rect">
            <a:avLst/>
          </a:prstGeom>
          <a:noFill/>
          <a:ln>
            <a:noFill/>
          </a:ln>
        </p:spPr>
      </p:pic>
      <p:sp>
        <p:nvSpPr>
          <p:cNvPr id="1686" name="Google Shape;1686;p10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0" name="Shape 1690"/>
        <p:cNvGrpSpPr/>
        <p:nvPr/>
      </p:nvGrpSpPr>
      <p:grpSpPr>
        <a:xfrm>
          <a:off x="0" y="0"/>
          <a:ext cx="0" cy="0"/>
          <a:chOff x="0" y="0"/>
          <a:chExt cx="0" cy="0"/>
        </a:xfrm>
      </p:grpSpPr>
      <p:sp>
        <p:nvSpPr>
          <p:cNvPr id="1691" name="Google Shape;1691;p109"/>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Exemples d’arborescences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692" name="Google Shape;1692;p109"/>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Arborescence</a:t>
            </a:r>
            <a:endParaRPr b="0" i="0" sz="1000" u="none" cap="none" strike="noStrike">
              <a:solidFill>
                <a:srgbClr val="000000"/>
              </a:solidFill>
              <a:latin typeface="Arial"/>
              <a:ea typeface="Arial"/>
              <a:cs typeface="Arial"/>
              <a:sym typeface="Arial"/>
            </a:endParaRPr>
          </a:p>
        </p:txBody>
      </p:sp>
      <p:sp>
        <p:nvSpPr>
          <p:cNvPr id="1693" name="Google Shape;1693;p10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1694" name="Google Shape;1694;p109"/>
          <p:cNvPicPr preferRelativeResize="0"/>
          <p:nvPr/>
        </p:nvPicPr>
        <p:blipFill rotWithShape="1">
          <a:blip r:embed="rId4">
            <a:alphaModFix/>
          </a:blip>
          <a:srcRect b="11988" l="7351" r="5135" t="6056"/>
          <a:stretch/>
        </p:blipFill>
        <p:spPr>
          <a:xfrm>
            <a:off x="1738312" y="1023950"/>
            <a:ext cx="5667374" cy="3369450"/>
          </a:xfrm>
          <a:prstGeom prst="rect">
            <a:avLst/>
          </a:prstGeom>
          <a:noFill/>
          <a:ln>
            <a:noFill/>
          </a:ln>
        </p:spPr>
      </p:pic>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8" name="Shape 1698"/>
        <p:cNvGrpSpPr/>
        <p:nvPr/>
      </p:nvGrpSpPr>
      <p:grpSpPr>
        <a:xfrm>
          <a:off x="0" y="0"/>
          <a:ext cx="0" cy="0"/>
          <a:chOff x="0" y="0"/>
          <a:chExt cx="0" cy="0"/>
        </a:xfrm>
      </p:grpSpPr>
      <p:sp>
        <p:nvSpPr>
          <p:cNvPr id="1699" name="Google Shape;1699;p110"/>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screenshots et éléments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700" name="Google Shape;1700;p110"/>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Arborescence</a:t>
            </a:r>
            <a:endParaRPr b="0" i="0" sz="1000" u="none" cap="none" strike="noStrike">
              <a:solidFill>
                <a:srgbClr val="000000"/>
              </a:solidFill>
              <a:latin typeface="Arial"/>
              <a:ea typeface="Arial"/>
              <a:cs typeface="Arial"/>
              <a:sym typeface="Arial"/>
            </a:endParaRPr>
          </a:p>
        </p:txBody>
      </p:sp>
      <p:sp>
        <p:nvSpPr>
          <p:cNvPr id="1701" name="Google Shape;1701;p1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1702" name="Google Shape;1702;p110"/>
          <p:cNvPicPr preferRelativeResize="0"/>
          <p:nvPr/>
        </p:nvPicPr>
        <p:blipFill rotWithShape="1">
          <a:blip r:embed="rId3">
            <a:alphaModFix/>
          </a:blip>
          <a:srcRect b="0" l="0" r="0" t="0"/>
          <a:stretch/>
        </p:blipFill>
        <p:spPr>
          <a:xfrm>
            <a:off x="826900" y="2302750"/>
            <a:ext cx="2993350" cy="2297559"/>
          </a:xfrm>
          <a:prstGeom prst="rect">
            <a:avLst/>
          </a:prstGeom>
          <a:noFill/>
          <a:ln cap="flat" cmpd="sng" w="9525">
            <a:solidFill>
              <a:schemeClr val="dk2"/>
            </a:solidFill>
            <a:prstDash val="solid"/>
            <a:round/>
            <a:headEnd len="sm" w="sm" type="none"/>
            <a:tailEnd len="sm" w="sm" type="none"/>
          </a:ln>
        </p:spPr>
      </p:pic>
      <p:pic>
        <p:nvPicPr>
          <p:cNvPr id="1703" name="Google Shape;1703;p110"/>
          <p:cNvPicPr preferRelativeResize="0"/>
          <p:nvPr/>
        </p:nvPicPr>
        <p:blipFill rotWithShape="1">
          <a:blip r:embed="rId4">
            <a:alphaModFix/>
          </a:blip>
          <a:srcRect b="0" l="0" r="0" t="0"/>
          <a:stretch/>
        </p:blipFill>
        <p:spPr>
          <a:xfrm>
            <a:off x="4149506" y="3029900"/>
            <a:ext cx="2246038" cy="1584800"/>
          </a:xfrm>
          <a:prstGeom prst="rect">
            <a:avLst/>
          </a:prstGeom>
          <a:noFill/>
          <a:ln cap="flat" cmpd="sng" w="9525">
            <a:solidFill>
              <a:schemeClr val="dk2"/>
            </a:solidFill>
            <a:prstDash val="solid"/>
            <a:round/>
            <a:headEnd len="sm" w="sm" type="none"/>
            <a:tailEnd len="sm" w="sm" type="none"/>
          </a:ln>
        </p:spPr>
      </p:pic>
      <p:pic>
        <p:nvPicPr>
          <p:cNvPr id="1704" name="Google Shape;1704;p110"/>
          <p:cNvPicPr preferRelativeResize="0"/>
          <p:nvPr/>
        </p:nvPicPr>
        <p:blipFill rotWithShape="1">
          <a:blip r:embed="rId5">
            <a:alphaModFix/>
          </a:blip>
          <a:srcRect b="0" l="0" r="0" t="0"/>
          <a:stretch/>
        </p:blipFill>
        <p:spPr>
          <a:xfrm>
            <a:off x="4149501" y="1209974"/>
            <a:ext cx="3177050" cy="1584800"/>
          </a:xfrm>
          <a:prstGeom prst="rect">
            <a:avLst/>
          </a:prstGeom>
          <a:noFill/>
          <a:ln cap="flat" cmpd="sng" w="9525">
            <a:solidFill>
              <a:schemeClr val="dk2"/>
            </a:solidFill>
            <a:prstDash val="solid"/>
            <a:round/>
            <a:headEnd len="sm" w="sm" type="none"/>
            <a:tailEnd len="sm" w="sm" type="none"/>
          </a:ln>
        </p:spPr>
      </p:pic>
      <p:pic>
        <p:nvPicPr>
          <p:cNvPr id="1705" name="Google Shape;1705;p110"/>
          <p:cNvPicPr preferRelativeResize="0"/>
          <p:nvPr/>
        </p:nvPicPr>
        <p:blipFill rotWithShape="1">
          <a:blip r:embed="rId6">
            <a:alphaModFix/>
          </a:blip>
          <a:srcRect b="0" l="0" r="0" t="0"/>
          <a:stretch/>
        </p:blipFill>
        <p:spPr>
          <a:xfrm>
            <a:off x="851417" y="1150276"/>
            <a:ext cx="2993343" cy="729268"/>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11"/>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RGPD</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49" name="Google Shape;149;p11"/>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150" name="Google Shape;150;p11"/>
          <p:cNvSpPr txBox="1"/>
          <p:nvPr/>
        </p:nvSpPr>
        <p:spPr>
          <a:xfrm>
            <a:off x="768650" y="2664425"/>
            <a:ext cx="3745200" cy="2031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1000" u="none" cap="none" strike="noStrike">
                <a:solidFill>
                  <a:srgbClr val="FF3333"/>
                </a:solidFill>
                <a:latin typeface="Palanquin"/>
                <a:ea typeface="Palanquin"/>
                <a:cs typeface="Palanquin"/>
                <a:sym typeface="Palanquin"/>
              </a:rPr>
              <a:t>Le RGPD fournit les droits suivants aux usagers :</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t/>
            </a:r>
            <a:endParaRPr b="1" i="0" sz="1000" u="none" cap="none" strike="noStrike">
              <a:solidFill>
                <a:srgbClr val="FF3333"/>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l’information</a:t>
            </a:r>
            <a:r>
              <a:rPr b="0" i="0" lang="fr" sz="1000" u="none" cap="none" strike="noStrike">
                <a:solidFill>
                  <a:srgbClr val="003081"/>
                </a:solidFill>
                <a:latin typeface="Palanquin"/>
                <a:ea typeface="Palanquin"/>
                <a:cs typeface="Palanquin"/>
                <a:sym typeface="Palanquin"/>
              </a:rPr>
              <a:t> (un organisme qui collecte des informations sur vous doit proposer une information claire sur l’utilisation de ces données)</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d’accès</a:t>
            </a:r>
            <a:r>
              <a:rPr b="0" i="0" lang="fr" sz="1000" u="none" cap="none" strike="noStrike">
                <a:solidFill>
                  <a:srgbClr val="003081"/>
                </a:solidFill>
                <a:latin typeface="Palanquin"/>
                <a:ea typeface="Palanquin"/>
                <a:cs typeface="Palanquin"/>
                <a:sym typeface="Palanquin"/>
              </a:rPr>
              <a:t> (vous pouvez obtenir et vérifier les données qu’on organisme détient sur vous)</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de rectification</a:t>
            </a:r>
            <a:r>
              <a:rPr b="0" i="0" lang="fr" sz="1000" u="none" cap="none" strike="noStrike">
                <a:solidFill>
                  <a:srgbClr val="003081"/>
                </a:solidFill>
                <a:latin typeface="Palanquin"/>
                <a:ea typeface="Palanquin"/>
                <a:cs typeface="Palanquin"/>
                <a:sym typeface="Palanquin"/>
              </a:rPr>
              <a:t> (vous pouvez rectifier les informations inexactes vous concernant)</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d’opposition</a:t>
            </a:r>
            <a:r>
              <a:rPr b="0" i="0" lang="fr" sz="1000" u="none" cap="none" strike="noStrike">
                <a:solidFill>
                  <a:srgbClr val="003081"/>
                </a:solidFill>
                <a:latin typeface="Palanquin"/>
                <a:ea typeface="Palanquin"/>
                <a:cs typeface="Palanquin"/>
                <a:sym typeface="Palanquin"/>
              </a:rPr>
              <a:t> (vous pouvez vous opposer à tout moment à ce qu’un organisme utilise certaines de vos données)</a:t>
            </a:r>
            <a:endParaRPr b="0" i="0" sz="1000" u="none" cap="none" strike="noStrike">
              <a:solidFill>
                <a:srgbClr val="003081"/>
              </a:solidFill>
              <a:latin typeface="Palanquin"/>
              <a:ea typeface="Palanquin"/>
              <a:cs typeface="Palanquin"/>
              <a:sym typeface="Palanquin"/>
            </a:endParaRPr>
          </a:p>
        </p:txBody>
      </p:sp>
      <p:sp>
        <p:nvSpPr>
          <p:cNvPr id="151" name="Google Shape;151;p11"/>
          <p:cNvSpPr txBox="1"/>
          <p:nvPr/>
        </p:nvSpPr>
        <p:spPr>
          <a:xfrm>
            <a:off x="768650" y="788175"/>
            <a:ext cx="5690400" cy="1662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fr" sz="2400" u="none" cap="none" strike="noStrike">
                <a:solidFill>
                  <a:srgbClr val="003081"/>
                </a:solidFill>
                <a:latin typeface="Palanquin"/>
                <a:ea typeface="Palanquin"/>
                <a:cs typeface="Palanquin"/>
                <a:sym typeface="Palanquin"/>
              </a:rPr>
              <a:t>« Règlement Général sur la Protection des Données ». Le RGPD encadre le traitement des données personnelles sur le territoire de l’Union européenne.</a:t>
            </a:r>
            <a:endParaRPr b="1" i="0" sz="2400" u="none" cap="none" strike="noStrike">
              <a:solidFill>
                <a:srgbClr val="003081"/>
              </a:solidFill>
              <a:latin typeface="Palanquin"/>
              <a:ea typeface="Palanquin"/>
              <a:cs typeface="Palanquin"/>
              <a:sym typeface="Palanquin"/>
            </a:endParaRPr>
          </a:p>
        </p:txBody>
      </p:sp>
      <p:sp>
        <p:nvSpPr>
          <p:cNvPr id="152" name="Google Shape;152;p11"/>
          <p:cNvSpPr txBox="1"/>
          <p:nvPr/>
        </p:nvSpPr>
        <p:spPr>
          <a:xfrm>
            <a:off x="4618436" y="2969225"/>
            <a:ext cx="3745200" cy="1877700"/>
          </a:xfrm>
          <a:prstGeom prst="rect">
            <a:avLst/>
          </a:prstGeom>
          <a:noFill/>
          <a:ln>
            <a:noFill/>
          </a:ln>
        </p:spPr>
        <p:txBody>
          <a:bodyPr anchorCtr="0" anchor="t" bIns="91425" lIns="91425" spcFirstLastPara="1" rIns="91425" wrap="square" tIns="91425">
            <a:spAutoFit/>
          </a:bodyPr>
          <a:lstStyle/>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la portabilité</a:t>
            </a:r>
            <a:r>
              <a:rPr b="0" i="0" lang="fr" sz="1000" u="none" cap="none" strike="noStrike">
                <a:solidFill>
                  <a:srgbClr val="003081"/>
                </a:solidFill>
                <a:latin typeface="Palanquin"/>
                <a:ea typeface="Palanquin"/>
                <a:cs typeface="Palanquin"/>
                <a:sym typeface="Palanquin"/>
              </a:rPr>
              <a:t> (vous pouvez emporter une copie de vos données pour les réutiliser ailleurs)</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la limitation</a:t>
            </a:r>
            <a:r>
              <a:rPr b="0" i="0" lang="fr" sz="1000" u="none" cap="none" strike="noStrike">
                <a:solidFill>
                  <a:srgbClr val="003081"/>
                </a:solidFill>
                <a:latin typeface="Palanquin"/>
                <a:ea typeface="Palanquin"/>
                <a:cs typeface="Palanquin"/>
                <a:sym typeface="Palanquin"/>
              </a:rPr>
              <a:t> (vous avez le droit de demander à un organisme de geler temporairement l’utilisation de certaines de vos données)</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l’effacement</a:t>
            </a:r>
            <a:r>
              <a:rPr b="0" i="0" lang="fr" sz="1000" u="none" cap="none" strike="noStrike">
                <a:solidFill>
                  <a:srgbClr val="003081"/>
                </a:solidFill>
                <a:latin typeface="Palanquin"/>
                <a:ea typeface="Palanquin"/>
                <a:cs typeface="Palanquin"/>
                <a:sym typeface="Palanquin"/>
              </a:rPr>
              <a:t> (vous pouvez demander à tout moment la suppressions des données vous concernant)</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l’intervention humaine</a:t>
            </a:r>
            <a:r>
              <a:rPr b="0" i="0" lang="fr" sz="1000" u="none" cap="none" strike="noStrike">
                <a:solidFill>
                  <a:srgbClr val="003081"/>
                </a:solidFill>
                <a:latin typeface="Palanquin"/>
                <a:ea typeface="Palanquin"/>
                <a:cs typeface="Palanquin"/>
                <a:sym typeface="Palanquin"/>
              </a:rPr>
              <a:t> (Certaines des décisions vous concernant peuvent être prises par des machines, vous pouvez vous y opposer et demander l’intervention d’un humain)</a:t>
            </a:r>
            <a:endParaRPr b="0" i="0" sz="1000" u="none" cap="none" strike="noStrike">
              <a:solidFill>
                <a:srgbClr val="003081"/>
              </a:solidFill>
              <a:latin typeface="Palanquin"/>
              <a:ea typeface="Palanquin"/>
              <a:cs typeface="Palanquin"/>
              <a:sym typeface="Palanquin"/>
            </a:endParaRPr>
          </a:p>
        </p:txBody>
      </p:sp>
      <p:sp>
        <p:nvSpPr>
          <p:cNvPr id="153" name="Google Shape;153;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9" name="Shape 1709"/>
        <p:cNvGrpSpPr/>
        <p:nvPr/>
      </p:nvGrpSpPr>
      <p:grpSpPr>
        <a:xfrm>
          <a:off x="0" y="0"/>
          <a:ext cx="0" cy="0"/>
          <a:chOff x="0" y="0"/>
          <a:chExt cx="0" cy="0"/>
        </a:xfrm>
      </p:grpSpPr>
      <p:sp>
        <p:nvSpPr>
          <p:cNvPr id="1710" name="Google Shape;1710;p111"/>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screenshots et éléments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711" name="Google Shape;1711;p111"/>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Arborescence</a:t>
            </a:r>
            <a:endParaRPr b="0" i="0" sz="1000" u="none" cap="none" strike="noStrike">
              <a:solidFill>
                <a:srgbClr val="000000"/>
              </a:solidFill>
              <a:latin typeface="Arial"/>
              <a:ea typeface="Arial"/>
              <a:cs typeface="Arial"/>
              <a:sym typeface="Arial"/>
            </a:endParaRPr>
          </a:p>
        </p:txBody>
      </p:sp>
      <p:sp>
        <p:nvSpPr>
          <p:cNvPr id="1712" name="Google Shape;1712;p1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1713" name="Google Shape;1713;p111"/>
          <p:cNvPicPr preferRelativeResize="0"/>
          <p:nvPr/>
        </p:nvPicPr>
        <p:blipFill rotWithShape="1">
          <a:blip r:embed="rId3">
            <a:alphaModFix/>
          </a:blip>
          <a:srcRect b="0" l="0" r="0" t="0"/>
          <a:stretch/>
        </p:blipFill>
        <p:spPr>
          <a:xfrm>
            <a:off x="826899" y="1108048"/>
            <a:ext cx="2907251" cy="1432448"/>
          </a:xfrm>
          <a:prstGeom prst="rect">
            <a:avLst/>
          </a:prstGeom>
          <a:noFill/>
          <a:ln cap="flat" cmpd="sng" w="9525">
            <a:solidFill>
              <a:schemeClr val="dk2"/>
            </a:solidFill>
            <a:prstDash val="solid"/>
            <a:round/>
            <a:headEnd len="sm" w="sm" type="none"/>
            <a:tailEnd len="sm" w="sm" type="none"/>
          </a:ln>
        </p:spPr>
      </p:pic>
      <p:pic>
        <p:nvPicPr>
          <p:cNvPr id="1714" name="Google Shape;1714;p111"/>
          <p:cNvPicPr preferRelativeResize="0"/>
          <p:nvPr/>
        </p:nvPicPr>
        <p:blipFill rotWithShape="1">
          <a:blip r:embed="rId4">
            <a:alphaModFix/>
          </a:blip>
          <a:srcRect b="0" l="0" r="0" t="0"/>
          <a:stretch/>
        </p:blipFill>
        <p:spPr>
          <a:xfrm>
            <a:off x="3906975" y="1108050"/>
            <a:ext cx="1891975" cy="2484450"/>
          </a:xfrm>
          <a:prstGeom prst="rect">
            <a:avLst/>
          </a:prstGeom>
          <a:noFill/>
          <a:ln cap="flat" cmpd="sng" w="9525">
            <a:solidFill>
              <a:schemeClr val="dk2"/>
            </a:solidFill>
            <a:prstDash val="solid"/>
            <a:round/>
            <a:headEnd len="sm" w="sm" type="none"/>
            <a:tailEnd len="sm" w="sm" type="none"/>
          </a:ln>
        </p:spPr>
      </p:pic>
      <p:pic>
        <p:nvPicPr>
          <p:cNvPr id="1715" name="Google Shape;1715;p111"/>
          <p:cNvPicPr preferRelativeResize="0"/>
          <p:nvPr/>
        </p:nvPicPr>
        <p:blipFill rotWithShape="1">
          <a:blip r:embed="rId5">
            <a:alphaModFix/>
          </a:blip>
          <a:srcRect b="0" l="0" r="0" t="0"/>
          <a:stretch/>
        </p:blipFill>
        <p:spPr>
          <a:xfrm>
            <a:off x="3906976" y="3740875"/>
            <a:ext cx="2464339" cy="896075"/>
          </a:xfrm>
          <a:prstGeom prst="rect">
            <a:avLst/>
          </a:prstGeom>
          <a:noFill/>
          <a:ln cap="flat" cmpd="sng" w="9525">
            <a:solidFill>
              <a:schemeClr val="dk2"/>
            </a:solidFill>
            <a:prstDash val="solid"/>
            <a:round/>
            <a:headEnd len="sm" w="sm" type="none"/>
            <a:tailEnd len="sm" w="sm" type="none"/>
          </a:ln>
        </p:spPr>
      </p:pic>
      <p:pic>
        <p:nvPicPr>
          <p:cNvPr id="1716" name="Google Shape;1716;p111"/>
          <p:cNvPicPr preferRelativeResize="0"/>
          <p:nvPr/>
        </p:nvPicPr>
        <p:blipFill rotWithShape="1">
          <a:blip r:embed="rId6">
            <a:alphaModFix/>
          </a:blip>
          <a:srcRect b="0" l="0" r="0" t="0"/>
          <a:stretch/>
        </p:blipFill>
        <p:spPr>
          <a:xfrm>
            <a:off x="826906" y="2640250"/>
            <a:ext cx="2907251" cy="1996699"/>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0" name="Shape 1720"/>
        <p:cNvGrpSpPr/>
        <p:nvPr/>
      </p:nvGrpSpPr>
      <p:grpSpPr>
        <a:xfrm>
          <a:off x="0" y="0"/>
          <a:ext cx="0" cy="0"/>
          <a:chOff x="0" y="0"/>
          <a:chExt cx="0" cy="0"/>
        </a:xfrm>
      </p:grpSpPr>
      <p:sp>
        <p:nvSpPr>
          <p:cNvPr id="1721" name="Google Shape;1721;p112"/>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screenshots et éléments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722" name="Google Shape;1722;p112"/>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Arborescence</a:t>
            </a:r>
            <a:endParaRPr b="0" i="0" sz="1000" u="none" cap="none" strike="noStrike">
              <a:solidFill>
                <a:srgbClr val="000000"/>
              </a:solidFill>
              <a:latin typeface="Arial"/>
              <a:ea typeface="Arial"/>
              <a:cs typeface="Arial"/>
              <a:sym typeface="Arial"/>
            </a:endParaRPr>
          </a:p>
        </p:txBody>
      </p:sp>
      <p:sp>
        <p:nvSpPr>
          <p:cNvPr id="1723" name="Google Shape;1723;p1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1724" name="Google Shape;1724;p112"/>
          <p:cNvPicPr preferRelativeResize="0"/>
          <p:nvPr/>
        </p:nvPicPr>
        <p:blipFill rotWithShape="1">
          <a:blip r:embed="rId3">
            <a:alphaModFix/>
          </a:blip>
          <a:srcRect b="0" l="0" r="0" t="0"/>
          <a:stretch/>
        </p:blipFill>
        <p:spPr>
          <a:xfrm>
            <a:off x="4666447" y="1219527"/>
            <a:ext cx="3046431" cy="1918850"/>
          </a:xfrm>
          <a:prstGeom prst="rect">
            <a:avLst/>
          </a:prstGeom>
          <a:noFill/>
          <a:ln cap="flat" cmpd="sng" w="9525">
            <a:solidFill>
              <a:schemeClr val="dk2"/>
            </a:solidFill>
            <a:prstDash val="solid"/>
            <a:round/>
            <a:headEnd len="sm" w="sm" type="none"/>
            <a:tailEnd len="sm" w="sm" type="none"/>
          </a:ln>
        </p:spPr>
      </p:pic>
      <p:pic>
        <p:nvPicPr>
          <p:cNvPr id="1725" name="Google Shape;1725;p112"/>
          <p:cNvPicPr preferRelativeResize="0"/>
          <p:nvPr/>
        </p:nvPicPr>
        <p:blipFill rotWithShape="1">
          <a:blip r:embed="rId4">
            <a:alphaModFix/>
          </a:blip>
          <a:srcRect b="0" l="0" r="0" t="0"/>
          <a:stretch/>
        </p:blipFill>
        <p:spPr>
          <a:xfrm>
            <a:off x="1065126" y="1219522"/>
            <a:ext cx="3459348" cy="1918857"/>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1729" name="Shape 1729"/>
        <p:cNvGrpSpPr/>
        <p:nvPr/>
      </p:nvGrpSpPr>
      <p:grpSpPr>
        <a:xfrm>
          <a:off x="0" y="0"/>
          <a:ext cx="0" cy="0"/>
          <a:chOff x="0" y="0"/>
          <a:chExt cx="0" cy="0"/>
        </a:xfrm>
      </p:grpSpPr>
      <p:sp>
        <p:nvSpPr>
          <p:cNvPr id="1730" name="Google Shape;1730;p113"/>
          <p:cNvSpPr txBox="1"/>
          <p:nvPr/>
        </p:nvSpPr>
        <p:spPr>
          <a:xfrm>
            <a:off x="404725" y="347625"/>
            <a:ext cx="7004100" cy="8082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En tant que</a:t>
            </a:r>
            <a:endParaRPr b="0" i="0" sz="4800" u="none" cap="none" strike="noStrike">
              <a:solidFill>
                <a:srgbClr val="FF3333"/>
              </a:solidFill>
              <a:latin typeface="Palanquin"/>
              <a:ea typeface="Palanquin"/>
              <a:cs typeface="Palanquin"/>
              <a:sym typeface="Palanquin"/>
            </a:endParaRPr>
          </a:p>
        </p:txBody>
      </p:sp>
      <p:cxnSp>
        <p:nvCxnSpPr>
          <p:cNvPr id="1731" name="Google Shape;1731;p113"/>
          <p:cNvCxnSpPr/>
          <p:nvPr/>
        </p:nvCxnSpPr>
        <p:spPr>
          <a:xfrm>
            <a:off x="394684" y="1304382"/>
            <a:ext cx="5021400" cy="0"/>
          </a:xfrm>
          <a:prstGeom prst="straightConnector1">
            <a:avLst/>
          </a:prstGeom>
          <a:noFill/>
          <a:ln cap="flat" cmpd="sng" w="38100">
            <a:solidFill>
              <a:srgbClr val="FF3333"/>
            </a:solidFill>
            <a:prstDash val="solid"/>
            <a:round/>
            <a:headEnd len="sm" w="sm" type="none"/>
            <a:tailEnd len="sm" w="sm" type="none"/>
          </a:ln>
        </p:spPr>
      </p:cxnSp>
      <p:sp>
        <p:nvSpPr>
          <p:cNvPr id="1732" name="Google Shape;1732;p1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6" name="Shape 1736"/>
        <p:cNvGrpSpPr/>
        <p:nvPr/>
      </p:nvGrpSpPr>
      <p:grpSpPr>
        <a:xfrm>
          <a:off x="0" y="0"/>
          <a:ext cx="0" cy="0"/>
          <a:chOff x="0" y="0"/>
          <a:chExt cx="0" cy="0"/>
        </a:xfrm>
      </p:grpSpPr>
      <p:sp>
        <p:nvSpPr>
          <p:cNvPr id="1737" name="Google Shape;1737;p114"/>
          <p:cNvSpPr txBox="1"/>
          <p:nvPr/>
        </p:nvSpPr>
        <p:spPr>
          <a:xfrm>
            <a:off x="1638775" y="1564800"/>
            <a:ext cx="5984700" cy="2471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Par groupe de 3, vous allez incarner des situations d’accompagnement</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Une personne jouera le conseiller numérique, une personne jouera l’usager accompagné, et une personne observera et fera des retours</a:t>
            </a:r>
            <a:endParaRPr b="0" i="0" sz="1800" u="none" cap="none" strike="noStrike">
              <a:solidFill>
                <a:srgbClr val="003081"/>
              </a:solidFill>
              <a:latin typeface="Palanquin Medium"/>
              <a:ea typeface="Palanquin Medium"/>
              <a:cs typeface="Palanquin Medium"/>
              <a:sym typeface="Palanquin Medium"/>
            </a:endParaRPr>
          </a:p>
        </p:txBody>
      </p:sp>
      <p:sp>
        <p:nvSpPr>
          <p:cNvPr id="1738" name="Google Shape;1738;p114"/>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La consigne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739" name="Google Shape;1739;p114"/>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
        <p:nvSpPr>
          <p:cNvPr id="1740" name="Google Shape;1740;p1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4" name="Shape 1744"/>
        <p:cNvGrpSpPr/>
        <p:nvPr/>
      </p:nvGrpSpPr>
      <p:grpSpPr>
        <a:xfrm>
          <a:off x="0" y="0"/>
          <a:ext cx="0" cy="0"/>
          <a:chOff x="0" y="0"/>
          <a:chExt cx="0" cy="0"/>
        </a:xfrm>
      </p:grpSpPr>
      <p:sp>
        <p:nvSpPr>
          <p:cNvPr id="1745" name="Google Shape;1745;p1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1746" name="Google Shape;1746;p115"/>
          <p:cNvPicPr preferRelativeResize="0"/>
          <p:nvPr/>
        </p:nvPicPr>
        <p:blipFill rotWithShape="1">
          <a:blip r:embed="rId3">
            <a:alphaModFix/>
          </a:blip>
          <a:srcRect b="0" l="0" r="0" t="0"/>
          <a:stretch/>
        </p:blipFill>
        <p:spPr>
          <a:xfrm>
            <a:off x="1999625" y="152400"/>
            <a:ext cx="6583807" cy="4838701"/>
          </a:xfrm>
          <a:prstGeom prst="rect">
            <a:avLst/>
          </a:prstGeom>
          <a:noFill/>
          <a:ln>
            <a:noFill/>
          </a:ln>
        </p:spPr>
      </p:pic>
      <p:sp>
        <p:nvSpPr>
          <p:cNvPr id="1747" name="Google Shape;1747;p115"/>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1" name="Shape 1751"/>
        <p:cNvGrpSpPr/>
        <p:nvPr/>
      </p:nvGrpSpPr>
      <p:grpSpPr>
        <a:xfrm>
          <a:off x="0" y="0"/>
          <a:ext cx="0" cy="0"/>
          <a:chOff x="0" y="0"/>
          <a:chExt cx="0" cy="0"/>
        </a:xfrm>
      </p:grpSpPr>
      <p:sp>
        <p:nvSpPr>
          <p:cNvPr id="1752" name="Google Shape;1752;p1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753" name="Google Shape;1753;p116"/>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754" name="Google Shape;1754;p116"/>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pic>
        <p:nvPicPr>
          <p:cNvPr id="1755" name="Google Shape;1755;p116"/>
          <p:cNvPicPr preferRelativeResize="0"/>
          <p:nvPr/>
        </p:nvPicPr>
        <p:blipFill rotWithShape="1">
          <a:blip r:embed="rId3">
            <a:alphaModFix/>
          </a:blip>
          <a:srcRect b="0" l="0" r="0" t="0"/>
          <a:stretch/>
        </p:blipFill>
        <p:spPr>
          <a:xfrm>
            <a:off x="907675" y="879472"/>
            <a:ext cx="7328650" cy="4111630"/>
          </a:xfrm>
          <a:prstGeom prst="rect">
            <a:avLst/>
          </a:prstGeom>
          <a:noFill/>
          <a:ln>
            <a:noFill/>
          </a:ln>
        </p:spPr>
      </p:pic>
    </p:spTree>
  </p:cSld>
  <p:clrMapOvr>
    <a:masterClrMapping/>
  </p:clrMapOvr>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9" name="Shape 1759"/>
        <p:cNvGrpSpPr/>
        <p:nvPr/>
      </p:nvGrpSpPr>
      <p:grpSpPr>
        <a:xfrm>
          <a:off x="0" y="0"/>
          <a:ext cx="0" cy="0"/>
          <a:chOff x="0" y="0"/>
          <a:chExt cx="0" cy="0"/>
        </a:xfrm>
      </p:grpSpPr>
      <p:sp>
        <p:nvSpPr>
          <p:cNvPr id="1760" name="Google Shape;1760;p1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761" name="Google Shape;1761;p117"/>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1762" name="Google Shape;1762;p117"/>
          <p:cNvPicPr preferRelativeResize="0"/>
          <p:nvPr/>
        </p:nvPicPr>
        <p:blipFill rotWithShape="1">
          <a:blip r:embed="rId3">
            <a:alphaModFix/>
          </a:blip>
          <a:srcRect b="0" l="0" r="0" t="0"/>
          <a:stretch/>
        </p:blipFill>
        <p:spPr>
          <a:xfrm>
            <a:off x="1664329" y="879472"/>
            <a:ext cx="5815342" cy="4111629"/>
          </a:xfrm>
          <a:prstGeom prst="rect">
            <a:avLst/>
          </a:prstGeom>
          <a:noFill/>
          <a:ln>
            <a:noFill/>
          </a:ln>
        </p:spPr>
      </p:pic>
      <p:sp>
        <p:nvSpPr>
          <p:cNvPr id="1763" name="Google Shape;1763;p117"/>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7" name="Shape 1767"/>
        <p:cNvGrpSpPr/>
        <p:nvPr/>
      </p:nvGrpSpPr>
      <p:grpSpPr>
        <a:xfrm>
          <a:off x="0" y="0"/>
          <a:ext cx="0" cy="0"/>
          <a:chOff x="0" y="0"/>
          <a:chExt cx="0" cy="0"/>
        </a:xfrm>
      </p:grpSpPr>
      <p:sp>
        <p:nvSpPr>
          <p:cNvPr id="1768" name="Google Shape;1768;p118"/>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À la place de</a:t>
            </a:r>
            <a:endParaRPr b="0" i="0" sz="1000" u="none" cap="none" strike="noStrike">
              <a:solidFill>
                <a:srgbClr val="000000"/>
              </a:solidFill>
              <a:latin typeface="Arial"/>
              <a:ea typeface="Arial"/>
              <a:cs typeface="Arial"/>
              <a:sym typeface="Arial"/>
            </a:endParaRPr>
          </a:p>
        </p:txBody>
      </p:sp>
      <p:sp>
        <p:nvSpPr>
          <p:cNvPr id="1769" name="Google Shape;1769;p1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770" name="Google Shape;1770;p118"/>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1771" name="Google Shape;1771;p118"/>
          <p:cNvPicPr preferRelativeResize="0"/>
          <p:nvPr/>
        </p:nvPicPr>
        <p:blipFill rotWithShape="1">
          <a:blip r:embed="rId3">
            <a:alphaModFix/>
          </a:blip>
          <a:srcRect b="0" l="0" r="0" t="0"/>
          <a:stretch/>
        </p:blipFill>
        <p:spPr>
          <a:xfrm>
            <a:off x="1664325" y="879472"/>
            <a:ext cx="5815342" cy="4111629"/>
          </a:xfrm>
          <a:prstGeom prst="rect">
            <a:avLst/>
          </a:prstGeom>
          <a:noFill/>
          <a:ln>
            <a:noFill/>
          </a:ln>
        </p:spPr>
      </p:pic>
    </p:spTree>
  </p:cSld>
  <p:clrMapOvr>
    <a:masterClrMapping/>
  </p:clrMapOvr>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5" name="Shape 1775"/>
        <p:cNvGrpSpPr/>
        <p:nvPr/>
      </p:nvGrpSpPr>
      <p:grpSpPr>
        <a:xfrm>
          <a:off x="0" y="0"/>
          <a:ext cx="0" cy="0"/>
          <a:chOff x="0" y="0"/>
          <a:chExt cx="0" cy="0"/>
        </a:xfrm>
      </p:grpSpPr>
      <p:sp>
        <p:nvSpPr>
          <p:cNvPr id="1776" name="Google Shape;1776;p1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777" name="Google Shape;1777;p119"/>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1778" name="Google Shape;1778;p119"/>
          <p:cNvPicPr preferRelativeResize="0"/>
          <p:nvPr/>
        </p:nvPicPr>
        <p:blipFill rotWithShape="1">
          <a:blip r:embed="rId3">
            <a:alphaModFix/>
          </a:blip>
          <a:srcRect b="0" l="0" r="0" t="0"/>
          <a:stretch/>
        </p:blipFill>
        <p:spPr>
          <a:xfrm>
            <a:off x="1664329" y="879472"/>
            <a:ext cx="5815342" cy="4111629"/>
          </a:xfrm>
          <a:prstGeom prst="rect">
            <a:avLst/>
          </a:prstGeom>
          <a:noFill/>
          <a:ln>
            <a:noFill/>
          </a:ln>
        </p:spPr>
      </p:pic>
      <p:sp>
        <p:nvSpPr>
          <p:cNvPr id="1779" name="Google Shape;1779;p119"/>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3" name="Shape 1783"/>
        <p:cNvGrpSpPr/>
        <p:nvPr/>
      </p:nvGrpSpPr>
      <p:grpSpPr>
        <a:xfrm>
          <a:off x="0" y="0"/>
          <a:ext cx="0" cy="0"/>
          <a:chOff x="0" y="0"/>
          <a:chExt cx="0" cy="0"/>
        </a:xfrm>
      </p:grpSpPr>
      <p:sp>
        <p:nvSpPr>
          <p:cNvPr id="1784" name="Google Shape;1784;p1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785" name="Google Shape;1785;p120"/>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1786" name="Google Shape;1786;p120"/>
          <p:cNvPicPr preferRelativeResize="0"/>
          <p:nvPr/>
        </p:nvPicPr>
        <p:blipFill rotWithShape="1">
          <a:blip r:embed="rId3">
            <a:alphaModFix/>
          </a:blip>
          <a:srcRect b="0" l="0" r="0" t="0"/>
          <a:stretch/>
        </p:blipFill>
        <p:spPr>
          <a:xfrm>
            <a:off x="1664329" y="879472"/>
            <a:ext cx="5815342" cy="4111629"/>
          </a:xfrm>
          <a:prstGeom prst="rect">
            <a:avLst/>
          </a:prstGeom>
          <a:noFill/>
          <a:ln>
            <a:noFill/>
          </a:ln>
        </p:spPr>
      </p:pic>
      <p:sp>
        <p:nvSpPr>
          <p:cNvPr id="1787" name="Google Shape;1787;p120"/>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12"/>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Stalker</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59" name="Google Shape;159;p12"/>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160" name="Google Shape;160;p12"/>
          <p:cNvSpPr txBox="1"/>
          <p:nvPr/>
        </p:nvSpPr>
        <p:spPr>
          <a:xfrm>
            <a:off x="768650" y="3278787"/>
            <a:ext cx="3745200" cy="1723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FF3333"/>
                </a:solidFill>
                <a:latin typeface="Palanquin"/>
                <a:ea typeface="Palanquin"/>
                <a:cs typeface="Palanquin"/>
                <a:sym typeface="Palanquin"/>
              </a:rPr>
              <a:t>Derrière cette image un peu péjorative peut se cacher une simple curiosité, une (petite) pulsion et parfois virer à la véritable obsession.</a:t>
            </a:r>
            <a:r>
              <a:rPr b="1" i="0" lang="fr" sz="1000" u="none" cap="none" strike="noStrike">
                <a:solidFill>
                  <a:srgbClr val="003081"/>
                </a:solidFill>
                <a:latin typeface="Palanquin"/>
                <a:ea typeface="Palanquin"/>
                <a:cs typeface="Palanquin"/>
                <a:sym typeface="Palanquin"/>
              </a:rPr>
              <a:t> </a:t>
            </a:r>
            <a:endParaRPr b="1" i="0" sz="10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t/>
            </a:r>
            <a:endParaRPr b="1" i="0" sz="10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a:ea typeface="Palanquin"/>
                <a:cs typeface="Palanquin"/>
                <a:sym typeface="Palanquin"/>
              </a:rPr>
              <a:t>Une “pêche aux infos” facilitée par l'ensemble des traces que nous laissons en ligne à travers nos publications et activités sur les réseaux sociaux. Exemples : taper nom et prénom dans un moteur de recherche, lire le profil Linkedin, se créer un faux compte sur Instagram, ...</a:t>
            </a:r>
            <a:endParaRPr b="0" i="0" sz="10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t/>
            </a:r>
            <a:endParaRPr b="1" i="0" sz="1000" u="none" cap="none" strike="noStrike">
              <a:solidFill>
                <a:srgbClr val="003081"/>
              </a:solidFill>
              <a:latin typeface="Palanquin"/>
              <a:ea typeface="Palanquin"/>
              <a:cs typeface="Palanquin"/>
              <a:sym typeface="Palanquin"/>
            </a:endParaRPr>
          </a:p>
        </p:txBody>
      </p:sp>
      <p:sp>
        <p:nvSpPr>
          <p:cNvPr id="161" name="Google Shape;161;p12"/>
          <p:cNvSpPr txBox="1"/>
          <p:nvPr/>
        </p:nvSpPr>
        <p:spPr>
          <a:xfrm>
            <a:off x="768650" y="788175"/>
            <a:ext cx="56904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fr" sz="2400" u="none" cap="none" strike="noStrike">
                <a:solidFill>
                  <a:srgbClr val="003081"/>
                </a:solidFill>
                <a:latin typeface="Palanquin"/>
                <a:ea typeface="Palanquin"/>
                <a:cs typeface="Palanquin"/>
                <a:sym typeface="Palanquin"/>
              </a:rPr>
              <a:t>Littéralement, le stalking signifie “traque furtive” en français.</a:t>
            </a:r>
            <a:endParaRPr b="1" i="0" sz="2400" u="none" cap="none" strike="noStrike">
              <a:solidFill>
                <a:srgbClr val="003081"/>
              </a:solidFill>
              <a:latin typeface="Palanquin"/>
              <a:ea typeface="Palanquin"/>
              <a:cs typeface="Palanquin"/>
              <a:sym typeface="Palanquin"/>
            </a:endParaRPr>
          </a:p>
        </p:txBody>
      </p:sp>
      <p:pic>
        <p:nvPicPr>
          <p:cNvPr id="162" name="Google Shape;162;p12"/>
          <p:cNvPicPr preferRelativeResize="0"/>
          <p:nvPr/>
        </p:nvPicPr>
        <p:blipFill rotWithShape="1">
          <a:blip r:embed="rId3">
            <a:alphaModFix/>
          </a:blip>
          <a:srcRect b="0" l="4852" r="0" t="0"/>
          <a:stretch/>
        </p:blipFill>
        <p:spPr>
          <a:xfrm>
            <a:off x="5985800" y="1950025"/>
            <a:ext cx="2616399" cy="2749750"/>
          </a:xfrm>
          <a:prstGeom prst="rect">
            <a:avLst/>
          </a:prstGeom>
          <a:noFill/>
          <a:ln>
            <a:noFill/>
          </a:ln>
        </p:spPr>
      </p:pic>
      <p:sp>
        <p:nvSpPr>
          <p:cNvPr id="163" name="Google Shape;163;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1" name="Shape 1791"/>
        <p:cNvGrpSpPr/>
        <p:nvPr/>
      </p:nvGrpSpPr>
      <p:grpSpPr>
        <a:xfrm>
          <a:off x="0" y="0"/>
          <a:ext cx="0" cy="0"/>
          <a:chOff x="0" y="0"/>
          <a:chExt cx="0" cy="0"/>
        </a:xfrm>
      </p:grpSpPr>
      <p:sp>
        <p:nvSpPr>
          <p:cNvPr id="1792" name="Google Shape;1792;p1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793" name="Google Shape;1793;p121"/>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1794" name="Google Shape;1794;p121"/>
          <p:cNvPicPr preferRelativeResize="0"/>
          <p:nvPr/>
        </p:nvPicPr>
        <p:blipFill rotWithShape="1">
          <a:blip r:embed="rId3">
            <a:alphaModFix/>
          </a:blip>
          <a:srcRect b="0" l="0" r="0" t="0"/>
          <a:stretch/>
        </p:blipFill>
        <p:spPr>
          <a:xfrm>
            <a:off x="3158120" y="879472"/>
            <a:ext cx="2827760" cy="4111628"/>
          </a:xfrm>
          <a:prstGeom prst="rect">
            <a:avLst/>
          </a:prstGeom>
          <a:noFill/>
          <a:ln>
            <a:noFill/>
          </a:ln>
        </p:spPr>
      </p:pic>
      <p:sp>
        <p:nvSpPr>
          <p:cNvPr id="1795" name="Google Shape;1795;p121"/>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9" name="Shape 1799"/>
        <p:cNvGrpSpPr/>
        <p:nvPr/>
      </p:nvGrpSpPr>
      <p:grpSpPr>
        <a:xfrm>
          <a:off x="0" y="0"/>
          <a:ext cx="0" cy="0"/>
          <a:chOff x="0" y="0"/>
          <a:chExt cx="0" cy="0"/>
        </a:xfrm>
      </p:grpSpPr>
      <p:sp>
        <p:nvSpPr>
          <p:cNvPr id="1800" name="Google Shape;1800;p1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801" name="Google Shape;1801;p122"/>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1802" name="Google Shape;1802;p122"/>
          <p:cNvPicPr preferRelativeResize="0"/>
          <p:nvPr/>
        </p:nvPicPr>
        <p:blipFill rotWithShape="1">
          <a:blip r:embed="rId3">
            <a:alphaModFix/>
          </a:blip>
          <a:srcRect b="0" l="0" r="0" t="0"/>
          <a:stretch/>
        </p:blipFill>
        <p:spPr>
          <a:xfrm>
            <a:off x="1674764" y="879472"/>
            <a:ext cx="5794472" cy="4111628"/>
          </a:xfrm>
          <a:prstGeom prst="rect">
            <a:avLst/>
          </a:prstGeom>
          <a:noFill/>
          <a:ln>
            <a:noFill/>
          </a:ln>
        </p:spPr>
      </p:pic>
      <p:sp>
        <p:nvSpPr>
          <p:cNvPr id="1803" name="Google Shape;1803;p122"/>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7" name="Shape 1807"/>
        <p:cNvGrpSpPr/>
        <p:nvPr/>
      </p:nvGrpSpPr>
      <p:grpSpPr>
        <a:xfrm>
          <a:off x="0" y="0"/>
          <a:ext cx="0" cy="0"/>
          <a:chOff x="0" y="0"/>
          <a:chExt cx="0" cy="0"/>
        </a:xfrm>
      </p:grpSpPr>
      <p:sp>
        <p:nvSpPr>
          <p:cNvPr id="1808" name="Google Shape;1808;p1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809" name="Google Shape;1809;p123"/>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1810" name="Google Shape;1810;p123"/>
          <p:cNvPicPr preferRelativeResize="0"/>
          <p:nvPr/>
        </p:nvPicPr>
        <p:blipFill rotWithShape="1">
          <a:blip r:embed="rId3">
            <a:alphaModFix/>
          </a:blip>
          <a:srcRect b="0" l="0" r="0" t="0"/>
          <a:stretch/>
        </p:blipFill>
        <p:spPr>
          <a:xfrm>
            <a:off x="1667755" y="879472"/>
            <a:ext cx="5808490" cy="4111628"/>
          </a:xfrm>
          <a:prstGeom prst="rect">
            <a:avLst/>
          </a:prstGeom>
          <a:noFill/>
          <a:ln>
            <a:noFill/>
          </a:ln>
        </p:spPr>
      </p:pic>
      <p:sp>
        <p:nvSpPr>
          <p:cNvPr id="1811" name="Google Shape;1811;p123"/>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5" name="Shape 1815"/>
        <p:cNvGrpSpPr/>
        <p:nvPr/>
      </p:nvGrpSpPr>
      <p:grpSpPr>
        <a:xfrm>
          <a:off x="0" y="0"/>
          <a:ext cx="0" cy="0"/>
          <a:chOff x="0" y="0"/>
          <a:chExt cx="0" cy="0"/>
        </a:xfrm>
      </p:grpSpPr>
      <p:sp>
        <p:nvSpPr>
          <p:cNvPr id="1816" name="Google Shape;1816;p1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817" name="Google Shape;1817;p124"/>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1818" name="Google Shape;1818;p124"/>
          <p:cNvPicPr preferRelativeResize="0"/>
          <p:nvPr/>
        </p:nvPicPr>
        <p:blipFill rotWithShape="1">
          <a:blip r:embed="rId3">
            <a:alphaModFix/>
          </a:blip>
          <a:srcRect b="0" l="0" r="0" t="0"/>
          <a:stretch/>
        </p:blipFill>
        <p:spPr>
          <a:xfrm>
            <a:off x="3052575" y="803522"/>
            <a:ext cx="2913975" cy="4111628"/>
          </a:xfrm>
          <a:prstGeom prst="rect">
            <a:avLst/>
          </a:prstGeom>
          <a:noFill/>
          <a:ln>
            <a:noFill/>
          </a:ln>
        </p:spPr>
      </p:pic>
      <p:sp>
        <p:nvSpPr>
          <p:cNvPr id="1819" name="Google Shape;1819;p124"/>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3" name="Shape 1823"/>
        <p:cNvGrpSpPr/>
        <p:nvPr/>
      </p:nvGrpSpPr>
      <p:grpSpPr>
        <a:xfrm>
          <a:off x="0" y="0"/>
          <a:ext cx="0" cy="0"/>
          <a:chOff x="0" y="0"/>
          <a:chExt cx="0" cy="0"/>
        </a:xfrm>
      </p:grpSpPr>
      <p:sp>
        <p:nvSpPr>
          <p:cNvPr id="1824" name="Google Shape;1824;p1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825" name="Google Shape;1825;p125"/>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1826" name="Google Shape;1826;p125"/>
          <p:cNvPicPr preferRelativeResize="0"/>
          <p:nvPr/>
        </p:nvPicPr>
        <p:blipFill rotWithShape="1">
          <a:blip r:embed="rId3">
            <a:alphaModFix/>
          </a:blip>
          <a:srcRect b="0" l="0" r="0" t="0"/>
          <a:stretch/>
        </p:blipFill>
        <p:spPr>
          <a:xfrm>
            <a:off x="1660313" y="796622"/>
            <a:ext cx="5823386" cy="4111629"/>
          </a:xfrm>
          <a:prstGeom prst="rect">
            <a:avLst/>
          </a:prstGeom>
          <a:noFill/>
          <a:ln>
            <a:noFill/>
          </a:ln>
        </p:spPr>
      </p:pic>
      <p:sp>
        <p:nvSpPr>
          <p:cNvPr id="1827" name="Google Shape;1827;p125"/>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1" name="Shape 1831"/>
        <p:cNvGrpSpPr/>
        <p:nvPr/>
      </p:nvGrpSpPr>
      <p:grpSpPr>
        <a:xfrm>
          <a:off x="0" y="0"/>
          <a:ext cx="0" cy="0"/>
          <a:chOff x="0" y="0"/>
          <a:chExt cx="0" cy="0"/>
        </a:xfrm>
      </p:grpSpPr>
      <p:sp>
        <p:nvSpPr>
          <p:cNvPr id="1832" name="Google Shape;1832;p1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833" name="Google Shape;1833;p126"/>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1834" name="Google Shape;1834;p126"/>
          <p:cNvPicPr preferRelativeResize="0"/>
          <p:nvPr/>
        </p:nvPicPr>
        <p:blipFill rotWithShape="1">
          <a:blip r:embed="rId3">
            <a:alphaModFix/>
          </a:blip>
          <a:srcRect b="0" l="0" r="0" t="0"/>
          <a:stretch/>
        </p:blipFill>
        <p:spPr>
          <a:xfrm>
            <a:off x="1662319" y="879472"/>
            <a:ext cx="5819361" cy="4111629"/>
          </a:xfrm>
          <a:prstGeom prst="rect">
            <a:avLst/>
          </a:prstGeom>
          <a:noFill/>
          <a:ln>
            <a:noFill/>
          </a:ln>
        </p:spPr>
      </p:pic>
      <p:sp>
        <p:nvSpPr>
          <p:cNvPr id="1835" name="Google Shape;1835;p126"/>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9" name="Shape 1839"/>
        <p:cNvGrpSpPr/>
        <p:nvPr/>
      </p:nvGrpSpPr>
      <p:grpSpPr>
        <a:xfrm>
          <a:off x="0" y="0"/>
          <a:ext cx="0" cy="0"/>
          <a:chOff x="0" y="0"/>
          <a:chExt cx="0" cy="0"/>
        </a:xfrm>
      </p:grpSpPr>
      <p:sp>
        <p:nvSpPr>
          <p:cNvPr id="1840" name="Google Shape;1840;p127"/>
          <p:cNvSpPr/>
          <p:nvPr/>
        </p:nvSpPr>
        <p:spPr>
          <a:xfrm>
            <a:off x="1456500" y="1630275"/>
            <a:ext cx="6264000" cy="2565600"/>
          </a:xfrm>
          <a:prstGeom prst="rect">
            <a:avLst/>
          </a:prstGeom>
          <a:solidFill>
            <a:srgbClr val="1A458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1" name="Google Shape;1841;p127"/>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situations d’accompagnement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842" name="Google Shape;1842;p127"/>
          <p:cNvSpPr txBox="1"/>
          <p:nvPr/>
        </p:nvSpPr>
        <p:spPr>
          <a:xfrm>
            <a:off x="1780400" y="2185175"/>
            <a:ext cx="3644100" cy="161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Medium"/>
                <a:ea typeface="Palanquin Medium"/>
                <a:cs typeface="Palanquin Medium"/>
                <a:sym typeface="Palanquin Medium"/>
              </a:rPr>
              <a:t>Impossible pour Geneviève, 97 ans, de mettre à jour son dossier APA qui finance son EHPAD. Elle ne déclare plus ses impôts car elle n’a pas d’adresse email. Sa fille, Martine n’en a pas non plus et vient vous voir pour la démarche de Geneviève.</a:t>
            </a:r>
            <a:endParaRPr b="0" i="0" sz="1800" u="none" cap="none" strike="noStrike">
              <a:solidFill>
                <a:schemeClr val="lt1"/>
              </a:solidFill>
              <a:latin typeface="Palanquin Medium"/>
              <a:ea typeface="Palanquin Medium"/>
              <a:cs typeface="Palanquin Medium"/>
              <a:sym typeface="Palanquin Medium"/>
            </a:endParaRPr>
          </a:p>
        </p:txBody>
      </p:sp>
      <p:sp>
        <p:nvSpPr>
          <p:cNvPr id="1843" name="Google Shape;1843;p127"/>
          <p:cNvSpPr/>
          <p:nvPr/>
        </p:nvSpPr>
        <p:spPr>
          <a:xfrm rot="-214840">
            <a:off x="1278872" y="1377074"/>
            <a:ext cx="2718808" cy="469521"/>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de Geneviève</a:t>
            </a:r>
            <a:endParaRPr b="0" i="0" sz="1800" u="none" cap="none" strike="noStrike">
              <a:solidFill>
                <a:schemeClr val="lt1"/>
              </a:solidFill>
              <a:latin typeface="Palanquin SemiBold"/>
              <a:ea typeface="Palanquin SemiBold"/>
              <a:cs typeface="Palanquin SemiBold"/>
              <a:sym typeface="Palanquin SemiBold"/>
            </a:endParaRPr>
          </a:p>
        </p:txBody>
      </p:sp>
      <p:grpSp>
        <p:nvGrpSpPr>
          <p:cNvPr id="1844" name="Google Shape;1844;p127"/>
          <p:cNvGrpSpPr/>
          <p:nvPr/>
        </p:nvGrpSpPr>
        <p:grpSpPr>
          <a:xfrm rot="269274">
            <a:off x="5544320" y="2001243"/>
            <a:ext cx="1823639" cy="1823639"/>
            <a:chOff x="5461075" y="1727475"/>
            <a:chExt cx="1990200" cy="1990200"/>
          </a:xfrm>
        </p:grpSpPr>
        <p:sp>
          <p:nvSpPr>
            <p:cNvPr id="1845" name="Google Shape;1845;p127"/>
            <p:cNvSpPr/>
            <p:nvPr/>
          </p:nvSpPr>
          <p:spPr>
            <a:xfrm>
              <a:off x="5461075" y="1727475"/>
              <a:ext cx="1990200" cy="1990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846" name="Google Shape;1846;p127"/>
            <p:cNvPicPr preferRelativeResize="0"/>
            <p:nvPr/>
          </p:nvPicPr>
          <p:blipFill rotWithShape="1">
            <a:blip r:embed="rId4">
              <a:alphaModFix/>
            </a:blip>
            <a:srcRect b="0" l="0" r="0" t="0"/>
            <a:stretch/>
          </p:blipFill>
          <p:spPr>
            <a:xfrm>
              <a:off x="5876750" y="2017387"/>
              <a:ext cx="1158850" cy="1483750"/>
            </a:xfrm>
            <a:prstGeom prst="rect">
              <a:avLst/>
            </a:prstGeom>
            <a:noFill/>
            <a:ln>
              <a:noFill/>
            </a:ln>
          </p:spPr>
        </p:pic>
      </p:grpSp>
      <p:sp>
        <p:nvSpPr>
          <p:cNvPr id="1847" name="Google Shape;1847;p1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848" name="Google Shape;1848;p127"/>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2" name="Shape 1852"/>
        <p:cNvGrpSpPr/>
        <p:nvPr/>
      </p:nvGrpSpPr>
      <p:grpSpPr>
        <a:xfrm>
          <a:off x="0" y="0"/>
          <a:ext cx="0" cy="0"/>
          <a:chOff x="0" y="0"/>
          <a:chExt cx="0" cy="0"/>
        </a:xfrm>
      </p:grpSpPr>
      <p:sp>
        <p:nvSpPr>
          <p:cNvPr id="1853" name="Google Shape;1853;p128"/>
          <p:cNvSpPr/>
          <p:nvPr/>
        </p:nvSpPr>
        <p:spPr>
          <a:xfrm>
            <a:off x="1456500" y="1630275"/>
            <a:ext cx="6264000" cy="28488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54" name="Google Shape;1854;p128"/>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situations d’accompagnement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855" name="Google Shape;1855;p128"/>
          <p:cNvSpPr txBox="1"/>
          <p:nvPr/>
        </p:nvSpPr>
        <p:spPr>
          <a:xfrm>
            <a:off x="1780400" y="2333650"/>
            <a:ext cx="3558300" cy="161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Medium"/>
                <a:ea typeface="Palanquin Medium"/>
                <a:cs typeface="Palanquin Medium"/>
                <a:sym typeface="Palanquin Medium"/>
              </a:rPr>
              <a:t>À 62 ans, Rosalie est à l’aube de sa retraite et doit urgemment se créer un compte auprès de la CARSAT, et elle n’est pas autonome dans la réalisation de cette démarche.</a:t>
            </a:r>
            <a:endParaRPr b="0" i="0" sz="1800" u="none" cap="none" strike="noStrike">
              <a:solidFill>
                <a:schemeClr val="lt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Medium"/>
                <a:ea typeface="Palanquin Medium"/>
                <a:cs typeface="Palanquin Medium"/>
                <a:sym typeface="Palanquin Medium"/>
              </a:rPr>
              <a:t>Elle a déjà un mandat concernant son logement.</a:t>
            </a:r>
            <a:endParaRPr b="0" i="0" sz="1800" u="none" cap="none" strike="noStrike">
              <a:solidFill>
                <a:schemeClr val="lt1"/>
              </a:solidFill>
              <a:latin typeface="Palanquin Medium"/>
              <a:ea typeface="Palanquin Medium"/>
              <a:cs typeface="Palanquin Medium"/>
              <a:sym typeface="Palanquin Medium"/>
            </a:endParaRPr>
          </a:p>
        </p:txBody>
      </p:sp>
      <p:sp>
        <p:nvSpPr>
          <p:cNvPr id="1856" name="Google Shape;1856;p128"/>
          <p:cNvSpPr/>
          <p:nvPr/>
        </p:nvSpPr>
        <p:spPr>
          <a:xfrm rot="-214840">
            <a:off x="1278872" y="1377074"/>
            <a:ext cx="2718808" cy="469521"/>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de Rosalie</a:t>
            </a:r>
            <a:endParaRPr b="0" i="0" sz="1800" u="none" cap="none" strike="noStrike">
              <a:solidFill>
                <a:schemeClr val="lt1"/>
              </a:solidFill>
              <a:latin typeface="Palanquin SemiBold"/>
              <a:ea typeface="Palanquin SemiBold"/>
              <a:cs typeface="Palanquin SemiBold"/>
              <a:sym typeface="Palanquin SemiBold"/>
            </a:endParaRPr>
          </a:p>
        </p:txBody>
      </p:sp>
      <p:grpSp>
        <p:nvGrpSpPr>
          <p:cNvPr id="1857" name="Google Shape;1857;p128"/>
          <p:cNvGrpSpPr/>
          <p:nvPr/>
        </p:nvGrpSpPr>
        <p:grpSpPr>
          <a:xfrm rot="269274">
            <a:off x="5544320" y="2115255"/>
            <a:ext cx="1823639" cy="1823639"/>
            <a:chOff x="5461075" y="1727475"/>
            <a:chExt cx="1990200" cy="1990200"/>
          </a:xfrm>
        </p:grpSpPr>
        <p:sp>
          <p:nvSpPr>
            <p:cNvPr id="1858" name="Google Shape;1858;p128"/>
            <p:cNvSpPr/>
            <p:nvPr/>
          </p:nvSpPr>
          <p:spPr>
            <a:xfrm>
              <a:off x="5461075" y="1727475"/>
              <a:ext cx="1990200" cy="1990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859" name="Google Shape;1859;p128"/>
            <p:cNvPicPr preferRelativeResize="0"/>
            <p:nvPr/>
          </p:nvPicPr>
          <p:blipFill rotWithShape="1">
            <a:blip r:embed="rId3">
              <a:alphaModFix/>
            </a:blip>
            <a:srcRect b="0" l="0" r="0" t="0"/>
            <a:stretch/>
          </p:blipFill>
          <p:spPr>
            <a:xfrm>
              <a:off x="5876750" y="2017387"/>
              <a:ext cx="1158850" cy="1483750"/>
            </a:xfrm>
            <a:prstGeom prst="rect">
              <a:avLst/>
            </a:prstGeom>
            <a:noFill/>
            <a:ln>
              <a:noFill/>
            </a:ln>
          </p:spPr>
        </p:pic>
      </p:grpSp>
      <p:sp>
        <p:nvSpPr>
          <p:cNvPr id="1860" name="Google Shape;1860;p1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861" name="Google Shape;1861;p128"/>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5" name="Shape 1865"/>
        <p:cNvGrpSpPr/>
        <p:nvPr/>
      </p:nvGrpSpPr>
      <p:grpSpPr>
        <a:xfrm>
          <a:off x="0" y="0"/>
          <a:ext cx="0" cy="0"/>
          <a:chOff x="0" y="0"/>
          <a:chExt cx="0" cy="0"/>
        </a:xfrm>
      </p:grpSpPr>
      <p:sp>
        <p:nvSpPr>
          <p:cNvPr id="1866" name="Google Shape;1866;p129"/>
          <p:cNvSpPr/>
          <p:nvPr/>
        </p:nvSpPr>
        <p:spPr>
          <a:xfrm>
            <a:off x="1456500" y="1630275"/>
            <a:ext cx="6264000" cy="2848800"/>
          </a:xfrm>
          <a:prstGeom prst="rect">
            <a:avLst/>
          </a:prstGeom>
          <a:solidFill>
            <a:srgbClr val="1A458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7" name="Google Shape;1867;p129"/>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situations d’accompagnement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868" name="Google Shape;1868;p129"/>
          <p:cNvSpPr txBox="1"/>
          <p:nvPr/>
        </p:nvSpPr>
        <p:spPr>
          <a:xfrm>
            <a:off x="1780400" y="2333650"/>
            <a:ext cx="3558300" cy="161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Medium"/>
                <a:ea typeface="Palanquin Medium"/>
                <a:cs typeface="Palanquin Medium"/>
                <a:sym typeface="Palanquin Medium"/>
              </a:rPr>
              <a:t>Jimmy est un jeune majeur, il vit en zone rurale éloignée. Sans aides d’aucune part, il doit rapidement toucher des aides au logement pour ne pas se retrouver à la rue. Il ne sait pas comment s’y prendre.</a:t>
            </a:r>
            <a:endParaRPr b="0" i="0" sz="1800" u="none" cap="none" strike="noStrike">
              <a:solidFill>
                <a:schemeClr val="lt1"/>
              </a:solidFill>
              <a:latin typeface="Palanquin Medium"/>
              <a:ea typeface="Palanquin Medium"/>
              <a:cs typeface="Palanquin Medium"/>
              <a:sym typeface="Palanquin Medium"/>
            </a:endParaRPr>
          </a:p>
        </p:txBody>
      </p:sp>
      <p:sp>
        <p:nvSpPr>
          <p:cNvPr id="1869" name="Google Shape;1869;p129"/>
          <p:cNvSpPr/>
          <p:nvPr/>
        </p:nvSpPr>
        <p:spPr>
          <a:xfrm rot="-214840">
            <a:off x="1278872" y="1377074"/>
            <a:ext cx="2718808" cy="469521"/>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de Jimmy</a:t>
            </a:r>
            <a:endParaRPr b="0" i="0" sz="1800" u="none" cap="none" strike="noStrike">
              <a:solidFill>
                <a:schemeClr val="lt1"/>
              </a:solidFill>
              <a:latin typeface="Palanquin SemiBold"/>
              <a:ea typeface="Palanquin SemiBold"/>
              <a:cs typeface="Palanquin SemiBold"/>
              <a:sym typeface="Palanquin SemiBold"/>
            </a:endParaRPr>
          </a:p>
        </p:txBody>
      </p:sp>
      <p:grpSp>
        <p:nvGrpSpPr>
          <p:cNvPr id="1870" name="Google Shape;1870;p129"/>
          <p:cNvGrpSpPr/>
          <p:nvPr/>
        </p:nvGrpSpPr>
        <p:grpSpPr>
          <a:xfrm rot="269274">
            <a:off x="5544320" y="2115255"/>
            <a:ext cx="1823639" cy="1823639"/>
            <a:chOff x="5461075" y="1727475"/>
            <a:chExt cx="1990200" cy="1990200"/>
          </a:xfrm>
        </p:grpSpPr>
        <p:sp>
          <p:nvSpPr>
            <p:cNvPr id="1871" name="Google Shape;1871;p129"/>
            <p:cNvSpPr/>
            <p:nvPr/>
          </p:nvSpPr>
          <p:spPr>
            <a:xfrm>
              <a:off x="5461075" y="1727475"/>
              <a:ext cx="1990200" cy="1990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872" name="Google Shape;1872;p129"/>
            <p:cNvPicPr preferRelativeResize="0"/>
            <p:nvPr/>
          </p:nvPicPr>
          <p:blipFill rotWithShape="1">
            <a:blip r:embed="rId3">
              <a:alphaModFix/>
            </a:blip>
            <a:srcRect b="0" l="0" r="0" t="0"/>
            <a:stretch/>
          </p:blipFill>
          <p:spPr>
            <a:xfrm>
              <a:off x="5876750" y="2017387"/>
              <a:ext cx="1158850" cy="1483750"/>
            </a:xfrm>
            <a:prstGeom prst="rect">
              <a:avLst/>
            </a:prstGeom>
            <a:noFill/>
            <a:ln>
              <a:noFill/>
            </a:ln>
          </p:spPr>
        </p:pic>
      </p:grpSp>
      <p:sp>
        <p:nvSpPr>
          <p:cNvPr id="1873" name="Google Shape;1873;p1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874" name="Google Shape;1874;p129"/>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8" name="Shape 1878"/>
        <p:cNvGrpSpPr/>
        <p:nvPr/>
      </p:nvGrpSpPr>
      <p:grpSpPr>
        <a:xfrm>
          <a:off x="0" y="0"/>
          <a:ext cx="0" cy="0"/>
          <a:chOff x="0" y="0"/>
          <a:chExt cx="0" cy="0"/>
        </a:xfrm>
      </p:grpSpPr>
      <p:sp>
        <p:nvSpPr>
          <p:cNvPr id="1879" name="Google Shape;1879;p130"/>
          <p:cNvSpPr/>
          <p:nvPr/>
        </p:nvSpPr>
        <p:spPr>
          <a:xfrm>
            <a:off x="1456500" y="1630275"/>
            <a:ext cx="6264000" cy="2848800"/>
          </a:xfrm>
          <a:prstGeom prst="rect">
            <a:avLst/>
          </a:prstGeom>
          <a:solidFill>
            <a:srgbClr val="00308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0" name="Google Shape;1880;p130"/>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situations d’accompagnement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881" name="Google Shape;1881;p130"/>
          <p:cNvSpPr txBox="1"/>
          <p:nvPr/>
        </p:nvSpPr>
        <p:spPr>
          <a:xfrm>
            <a:off x="1780400" y="2333650"/>
            <a:ext cx="3300900" cy="161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Medium"/>
                <a:ea typeface="Palanquin Medium"/>
                <a:cs typeface="Palanquin Medium"/>
                <a:sym typeface="Palanquin Medium"/>
              </a:rPr>
              <a:t>Michel souhaite être accompagné pour continuer à remplir son dossier de retraite. Il l’a déjà commencé avec l’un de vos collègues habilité Aidants Connect mais celui-ci est en congé.</a:t>
            </a:r>
            <a:endParaRPr b="0" i="0" sz="1800" u="none" cap="none" strike="noStrike">
              <a:solidFill>
                <a:schemeClr val="lt1"/>
              </a:solidFill>
              <a:latin typeface="Palanquin Medium"/>
              <a:ea typeface="Palanquin Medium"/>
              <a:cs typeface="Palanquin Medium"/>
              <a:sym typeface="Palanquin Medium"/>
            </a:endParaRPr>
          </a:p>
        </p:txBody>
      </p:sp>
      <p:sp>
        <p:nvSpPr>
          <p:cNvPr id="1882" name="Google Shape;1882;p130"/>
          <p:cNvSpPr/>
          <p:nvPr/>
        </p:nvSpPr>
        <p:spPr>
          <a:xfrm rot="-214840">
            <a:off x="1278872" y="1377074"/>
            <a:ext cx="2718808" cy="469521"/>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de Michel</a:t>
            </a:r>
            <a:endParaRPr b="0" i="0" sz="1800" u="none" cap="none" strike="noStrike">
              <a:solidFill>
                <a:schemeClr val="lt1"/>
              </a:solidFill>
              <a:latin typeface="Palanquin SemiBold"/>
              <a:ea typeface="Palanquin SemiBold"/>
              <a:cs typeface="Palanquin SemiBold"/>
              <a:sym typeface="Palanquin SemiBold"/>
            </a:endParaRPr>
          </a:p>
        </p:txBody>
      </p:sp>
      <p:grpSp>
        <p:nvGrpSpPr>
          <p:cNvPr id="1883" name="Google Shape;1883;p130"/>
          <p:cNvGrpSpPr/>
          <p:nvPr/>
        </p:nvGrpSpPr>
        <p:grpSpPr>
          <a:xfrm rot="269274">
            <a:off x="5544320" y="2115255"/>
            <a:ext cx="1823639" cy="1823639"/>
            <a:chOff x="5461075" y="1727475"/>
            <a:chExt cx="1990200" cy="1990200"/>
          </a:xfrm>
        </p:grpSpPr>
        <p:sp>
          <p:nvSpPr>
            <p:cNvPr id="1884" name="Google Shape;1884;p130"/>
            <p:cNvSpPr/>
            <p:nvPr/>
          </p:nvSpPr>
          <p:spPr>
            <a:xfrm>
              <a:off x="5461075" y="1727475"/>
              <a:ext cx="1990200" cy="1990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885" name="Google Shape;1885;p130"/>
            <p:cNvPicPr preferRelativeResize="0"/>
            <p:nvPr/>
          </p:nvPicPr>
          <p:blipFill rotWithShape="1">
            <a:blip r:embed="rId3">
              <a:alphaModFix/>
            </a:blip>
            <a:srcRect b="0" l="0" r="0" t="0"/>
            <a:stretch/>
          </p:blipFill>
          <p:spPr>
            <a:xfrm>
              <a:off x="5876750" y="2017387"/>
              <a:ext cx="1158850" cy="1483750"/>
            </a:xfrm>
            <a:prstGeom prst="rect">
              <a:avLst/>
            </a:prstGeom>
            <a:noFill/>
            <a:ln>
              <a:noFill/>
            </a:ln>
          </p:spPr>
        </p:pic>
      </p:grpSp>
      <p:sp>
        <p:nvSpPr>
          <p:cNvPr id="1886" name="Google Shape;1886;p1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887" name="Google Shape;1887;p130"/>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13"/>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CNIL</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69" name="Google Shape;169;p13"/>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170" name="Google Shape;170;p13"/>
          <p:cNvSpPr txBox="1"/>
          <p:nvPr/>
        </p:nvSpPr>
        <p:spPr>
          <a:xfrm>
            <a:off x="768650" y="3429818"/>
            <a:ext cx="3745200" cy="1416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fr" sz="1000" u="none" cap="none" strike="noStrike">
                <a:solidFill>
                  <a:srgbClr val="003081"/>
                </a:solidFill>
                <a:latin typeface="Palanquin"/>
                <a:ea typeface="Palanquin"/>
                <a:cs typeface="Palanquin"/>
                <a:sym typeface="Palanquin"/>
              </a:rPr>
              <a:t>Structurée autour de quatre valeurs fondatrices – indépendance, conviction, expertise, collégialité – </a:t>
            </a:r>
            <a:r>
              <a:rPr b="1" i="0" lang="fr" sz="1000" u="none" cap="none" strike="noStrike">
                <a:solidFill>
                  <a:srgbClr val="FF3333"/>
                </a:solidFill>
                <a:latin typeface="Palanquin"/>
                <a:ea typeface="Palanquin"/>
                <a:cs typeface="Palanquin"/>
                <a:sym typeface="Palanquin"/>
              </a:rPr>
              <a:t>la CNIL est une autorité administrative indépendante chargée de préserver les libertés individuelles</a:t>
            </a:r>
            <a:r>
              <a:rPr b="0" i="0" lang="fr" sz="1000" u="none" cap="none" strike="noStrike">
                <a:solidFill>
                  <a:srgbClr val="003081"/>
                </a:solidFill>
                <a:latin typeface="Palanquin"/>
                <a:ea typeface="Palanquin"/>
                <a:cs typeface="Palanquin"/>
                <a:sym typeface="Palanquin"/>
              </a:rPr>
              <a:t> à l’ère du tout numérique, en accompagnant et en contrôlant l’usage des données personnelles.</a:t>
            </a:r>
            <a:endParaRPr b="0" i="0" sz="10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a:ea typeface="Palanquin"/>
                <a:cs typeface="Palanquin"/>
                <a:sym typeface="Palanquin"/>
              </a:rPr>
              <a:t>C’est notamment la CNIL qui veille à ce que les entreprises, structures et individus respectent le RGPD.</a:t>
            </a:r>
            <a:endParaRPr b="0" i="0" sz="1000" u="none" cap="none" strike="noStrike">
              <a:solidFill>
                <a:srgbClr val="003081"/>
              </a:solidFill>
              <a:latin typeface="Palanquin"/>
              <a:ea typeface="Palanquin"/>
              <a:cs typeface="Palanquin"/>
              <a:sym typeface="Palanquin"/>
            </a:endParaRPr>
          </a:p>
        </p:txBody>
      </p:sp>
      <p:sp>
        <p:nvSpPr>
          <p:cNvPr id="171" name="Google Shape;171;p13"/>
          <p:cNvSpPr txBox="1"/>
          <p:nvPr/>
        </p:nvSpPr>
        <p:spPr>
          <a:xfrm>
            <a:off x="768650" y="788175"/>
            <a:ext cx="4943400" cy="1662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fr" sz="2400" u="none" cap="none" strike="noStrike">
                <a:solidFill>
                  <a:srgbClr val="003081"/>
                </a:solidFill>
                <a:latin typeface="Palanquin"/>
                <a:ea typeface="Palanquin"/>
                <a:cs typeface="Palanquin"/>
                <a:sym typeface="Palanquin"/>
              </a:rPr>
              <a:t>La CNIL (Commission Nationale </a:t>
            </a:r>
            <a:br>
              <a:rPr b="1" i="0" lang="fr" sz="2400" u="none" cap="none" strike="noStrike">
                <a:solidFill>
                  <a:srgbClr val="003081"/>
                </a:solidFill>
                <a:latin typeface="Palanquin"/>
                <a:ea typeface="Palanquin"/>
                <a:cs typeface="Palanquin"/>
                <a:sym typeface="Palanquin"/>
              </a:rPr>
            </a:br>
            <a:r>
              <a:rPr b="1" i="0" lang="fr" sz="2400" u="none" cap="none" strike="noStrike">
                <a:solidFill>
                  <a:srgbClr val="003081"/>
                </a:solidFill>
                <a:latin typeface="Palanquin"/>
                <a:ea typeface="Palanquin"/>
                <a:cs typeface="Palanquin"/>
                <a:sym typeface="Palanquin"/>
              </a:rPr>
              <a:t>de l'Informatique et des Libertés) est une autorité administrative indépendante française.</a:t>
            </a:r>
            <a:endParaRPr b="1" i="0" sz="2400" u="none" cap="none" strike="noStrike">
              <a:solidFill>
                <a:srgbClr val="003081"/>
              </a:solidFill>
              <a:latin typeface="Palanquin"/>
              <a:ea typeface="Palanquin"/>
              <a:cs typeface="Palanquin"/>
              <a:sym typeface="Palanquin"/>
            </a:endParaRPr>
          </a:p>
        </p:txBody>
      </p:sp>
      <p:sp>
        <p:nvSpPr>
          <p:cNvPr id="172" name="Google Shape;172;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1" name="Shape 1891"/>
        <p:cNvGrpSpPr/>
        <p:nvPr/>
      </p:nvGrpSpPr>
      <p:grpSpPr>
        <a:xfrm>
          <a:off x="0" y="0"/>
          <a:ext cx="0" cy="0"/>
          <a:chOff x="0" y="0"/>
          <a:chExt cx="0" cy="0"/>
        </a:xfrm>
      </p:grpSpPr>
      <p:sp>
        <p:nvSpPr>
          <p:cNvPr id="1892" name="Google Shape;1892;p131"/>
          <p:cNvSpPr/>
          <p:nvPr/>
        </p:nvSpPr>
        <p:spPr>
          <a:xfrm>
            <a:off x="1456500" y="1630275"/>
            <a:ext cx="6264000" cy="28488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93" name="Google Shape;1893;p131"/>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situations d’accompagnement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894" name="Google Shape;1894;p131"/>
          <p:cNvSpPr txBox="1"/>
          <p:nvPr/>
        </p:nvSpPr>
        <p:spPr>
          <a:xfrm>
            <a:off x="1780400" y="2333650"/>
            <a:ext cx="3558300" cy="161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Medium"/>
                <a:ea typeface="Palanquin Medium"/>
                <a:cs typeface="Palanquin Medium"/>
                <a:sym typeface="Palanquin Medium"/>
              </a:rPr>
              <a:t>Paul doit s’actualiser sur Pôle Emploi avant ce soir minuit, et vient vous voir car il ne sait pas faire. Il ne semble pas capable de le faire, même avec votre aide.</a:t>
            </a:r>
            <a:endParaRPr b="0" i="0" sz="1800" u="none" cap="none" strike="noStrike">
              <a:solidFill>
                <a:schemeClr val="lt1"/>
              </a:solidFill>
              <a:latin typeface="Palanquin Medium"/>
              <a:ea typeface="Palanquin Medium"/>
              <a:cs typeface="Palanquin Medium"/>
              <a:sym typeface="Palanquin Medium"/>
            </a:endParaRPr>
          </a:p>
        </p:txBody>
      </p:sp>
      <p:sp>
        <p:nvSpPr>
          <p:cNvPr id="1895" name="Google Shape;1895;p131"/>
          <p:cNvSpPr/>
          <p:nvPr/>
        </p:nvSpPr>
        <p:spPr>
          <a:xfrm rot="-214840">
            <a:off x="1278872" y="1377074"/>
            <a:ext cx="2718808" cy="469521"/>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de Paul</a:t>
            </a:r>
            <a:endParaRPr b="0" i="0" sz="1800" u="none" cap="none" strike="noStrike">
              <a:solidFill>
                <a:schemeClr val="lt1"/>
              </a:solidFill>
              <a:latin typeface="Palanquin SemiBold"/>
              <a:ea typeface="Palanquin SemiBold"/>
              <a:cs typeface="Palanquin SemiBold"/>
              <a:sym typeface="Palanquin SemiBold"/>
            </a:endParaRPr>
          </a:p>
        </p:txBody>
      </p:sp>
      <p:grpSp>
        <p:nvGrpSpPr>
          <p:cNvPr id="1896" name="Google Shape;1896;p131"/>
          <p:cNvGrpSpPr/>
          <p:nvPr/>
        </p:nvGrpSpPr>
        <p:grpSpPr>
          <a:xfrm rot="269274">
            <a:off x="5544320" y="2115255"/>
            <a:ext cx="1823639" cy="1823639"/>
            <a:chOff x="5461075" y="1727475"/>
            <a:chExt cx="1990200" cy="1990200"/>
          </a:xfrm>
        </p:grpSpPr>
        <p:sp>
          <p:nvSpPr>
            <p:cNvPr id="1897" name="Google Shape;1897;p131"/>
            <p:cNvSpPr/>
            <p:nvPr/>
          </p:nvSpPr>
          <p:spPr>
            <a:xfrm>
              <a:off x="5461075" y="1727475"/>
              <a:ext cx="1990200" cy="1990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898" name="Google Shape;1898;p131"/>
            <p:cNvPicPr preferRelativeResize="0"/>
            <p:nvPr/>
          </p:nvPicPr>
          <p:blipFill rotWithShape="1">
            <a:blip r:embed="rId3">
              <a:alphaModFix/>
            </a:blip>
            <a:srcRect b="0" l="0" r="0" t="0"/>
            <a:stretch/>
          </p:blipFill>
          <p:spPr>
            <a:xfrm>
              <a:off x="5876750" y="2017387"/>
              <a:ext cx="1158850" cy="1483750"/>
            </a:xfrm>
            <a:prstGeom prst="rect">
              <a:avLst/>
            </a:prstGeom>
            <a:noFill/>
            <a:ln>
              <a:noFill/>
            </a:ln>
          </p:spPr>
        </p:pic>
      </p:grpSp>
      <p:sp>
        <p:nvSpPr>
          <p:cNvPr id="1899" name="Google Shape;1899;p1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900" name="Google Shape;1900;p131"/>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4" name="Shape 1904"/>
        <p:cNvGrpSpPr/>
        <p:nvPr/>
      </p:nvGrpSpPr>
      <p:grpSpPr>
        <a:xfrm>
          <a:off x="0" y="0"/>
          <a:ext cx="0" cy="0"/>
          <a:chOff x="0" y="0"/>
          <a:chExt cx="0" cy="0"/>
        </a:xfrm>
      </p:grpSpPr>
      <p:sp>
        <p:nvSpPr>
          <p:cNvPr id="1905" name="Google Shape;1905;p132"/>
          <p:cNvSpPr/>
          <p:nvPr/>
        </p:nvSpPr>
        <p:spPr>
          <a:xfrm>
            <a:off x="1304100" y="1630275"/>
            <a:ext cx="7041600" cy="2848800"/>
          </a:xfrm>
          <a:prstGeom prst="rect">
            <a:avLst/>
          </a:prstGeom>
          <a:solidFill>
            <a:srgbClr val="1A458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6" name="Google Shape;1906;p132"/>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situations d’accompagnement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907" name="Google Shape;1907;p132"/>
          <p:cNvSpPr txBox="1"/>
          <p:nvPr/>
        </p:nvSpPr>
        <p:spPr>
          <a:xfrm>
            <a:off x="1628000" y="2333650"/>
            <a:ext cx="4605300" cy="161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Medium"/>
                <a:ea typeface="Palanquin Medium"/>
                <a:cs typeface="Palanquin Medium"/>
                <a:sym typeface="Palanquin Medium"/>
              </a:rPr>
              <a:t>Angela a fait l'acquisition d’un nouveau véhicule.</a:t>
            </a:r>
            <a:endParaRPr b="0" i="0" sz="1800" u="none" cap="none" strike="noStrike">
              <a:solidFill>
                <a:schemeClr val="lt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Medium"/>
                <a:ea typeface="Palanquin Medium"/>
                <a:cs typeface="Palanquin Medium"/>
                <a:sym typeface="Palanquin Medium"/>
              </a:rPr>
              <a:t>Elle doit obtenir une carte grise. La préfecture l’a dirigée vers la démarche en ligne mais elle ne parvient pas à la réaliser seule. Elle amène ses papiers et vous utilisez votre ordinateur pour l’accompagner dans sa démarche.</a:t>
            </a:r>
            <a:endParaRPr b="0" i="0" sz="1800" u="none" cap="none" strike="noStrike">
              <a:solidFill>
                <a:schemeClr val="lt1"/>
              </a:solidFill>
              <a:latin typeface="Palanquin Medium"/>
              <a:ea typeface="Palanquin Medium"/>
              <a:cs typeface="Palanquin Medium"/>
              <a:sym typeface="Palanquin Medium"/>
            </a:endParaRPr>
          </a:p>
        </p:txBody>
      </p:sp>
      <p:sp>
        <p:nvSpPr>
          <p:cNvPr id="1908" name="Google Shape;1908;p132"/>
          <p:cNvSpPr/>
          <p:nvPr/>
        </p:nvSpPr>
        <p:spPr>
          <a:xfrm rot="-214840">
            <a:off x="1126472" y="1377074"/>
            <a:ext cx="2718808" cy="469521"/>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d’Angela</a:t>
            </a:r>
            <a:endParaRPr b="0" i="0" sz="1800" u="none" cap="none" strike="noStrike">
              <a:solidFill>
                <a:schemeClr val="lt1"/>
              </a:solidFill>
              <a:latin typeface="Palanquin SemiBold"/>
              <a:ea typeface="Palanquin SemiBold"/>
              <a:cs typeface="Palanquin SemiBold"/>
              <a:sym typeface="Palanquin SemiBold"/>
            </a:endParaRPr>
          </a:p>
        </p:txBody>
      </p:sp>
      <p:grpSp>
        <p:nvGrpSpPr>
          <p:cNvPr id="1909" name="Google Shape;1909;p132"/>
          <p:cNvGrpSpPr/>
          <p:nvPr/>
        </p:nvGrpSpPr>
        <p:grpSpPr>
          <a:xfrm rot="269469">
            <a:off x="6402859" y="2293860"/>
            <a:ext cx="1466504" cy="1466504"/>
            <a:chOff x="5461075" y="1727475"/>
            <a:chExt cx="1990200" cy="1990200"/>
          </a:xfrm>
        </p:grpSpPr>
        <p:sp>
          <p:nvSpPr>
            <p:cNvPr id="1910" name="Google Shape;1910;p132"/>
            <p:cNvSpPr/>
            <p:nvPr/>
          </p:nvSpPr>
          <p:spPr>
            <a:xfrm>
              <a:off x="5461075" y="1727475"/>
              <a:ext cx="1990200" cy="1990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911" name="Google Shape;1911;p132"/>
            <p:cNvPicPr preferRelativeResize="0"/>
            <p:nvPr/>
          </p:nvPicPr>
          <p:blipFill rotWithShape="1">
            <a:blip r:embed="rId3">
              <a:alphaModFix/>
            </a:blip>
            <a:srcRect b="0" l="0" r="0" t="0"/>
            <a:stretch/>
          </p:blipFill>
          <p:spPr>
            <a:xfrm>
              <a:off x="5876750" y="2017387"/>
              <a:ext cx="1158850" cy="1483750"/>
            </a:xfrm>
            <a:prstGeom prst="rect">
              <a:avLst/>
            </a:prstGeom>
            <a:noFill/>
            <a:ln>
              <a:noFill/>
            </a:ln>
          </p:spPr>
        </p:pic>
      </p:grpSp>
      <p:sp>
        <p:nvSpPr>
          <p:cNvPr id="1912" name="Google Shape;1912;p1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913" name="Google Shape;1913;p132"/>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7" name="Shape 1917"/>
        <p:cNvGrpSpPr/>
        <p:nvPr/>
      </p:nvGrpSpPr>
      <p:grpSpPr>
        <a:xfrm>
          <a:off x="0" y="0"/>
          <a:ext cx="0" cy="0"/>
          <a:chOff x="0" y="0"/>
          <a:chExt cx="0" cy="0"/>
        </a:xfrm>
      </p:grpSpPr>
      <p:sp>
        <p:nvSpPr>
          <p:cNvPr id="1918" name="Google Shape;1918;p133"/>
          <p:cNvSpPr/>
          <p:nvPr/>
        </p:nvSpPr>
        <p:spPr>
          <a:xfrm>
            <a:off x="1304100" y="1630275"/>
            <a:ext cx="7041600" cy="28488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9" name="Google Shape;1919;p133"/>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situations d’accompagnement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920" name="Google Shape;1920;p133"/>
          <p:cNvSpPr txBox="1"/>
          <p:nvPr/>
        </p:nvSpPr>
        <p:spPr>
          <a:xfrm>
            <a:off x="1628000" y="2333650"/>
            <a:ext cx="4605300" cy="161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Medium"/>
                <a:ea typeface="Palanquin Medium"/>
                <a:cs typeface="Palanquin Medium"/>
                <a:sym typeface="Palanquin Medium"/>
              </a:rPr>
              <a:t>Jordy, un jeune homme que vous accompagnez depuis quelques temps pour les démarches concernant son insertion professionnelle vous annonce qu’il déménage et souhaite se faire accompagner par une nouvelle structure sur les mêmes démarches.</a:t>
            </a:r>
            <a:endParaRPr b="0" i="0" sz="1800" u="none" cap="none" strike="noStrike">
              <a:solidFill>
                <a:schemeClr val="lt1"/>
              </a:solidFill>
              <a:latin typeface="Palanquin Medium"/>
              <a:ea typeface="Palanquin Medium"/>
              <a:cs typeface="Palanquin Medium"/>
              <a:sym typeface="Palanquin Medium"/>
            </a:endParaRPr>
          </a:p>
        </p:txBody>
      </p:sp>
      <p:sp>
        <p:nvSpPr>
          <p:cNvPr id="1921" name="Google Shape;1921;p133"/>
          <p:cNvSpPr/>
          <p:nvPr/>
        </p:nvSpPr>
        <p:spPr>
          <a:xfrm rot="-214840">
            <a:off x="1126472" y="1377074"/>
            <a:ext cx="2718808" cy="469521"/>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de Jordy</a:t>
            </a:r>
            <a:endParaRPr b="0" i="0" sz="1800" u="none" cap="none" strike="noStrike">
              <a:solidFill>
                <a:schemeClr val="lt1"/>
              </a:solidFill>
              <a:latin typeface="Palanquin SemiBold"/>
              <a:ea typeface="Palanquin SemiBold"/>
              <a:cs typeface="Palanquin SemiBold"/>
              <a:sym typeface="Palanquin SemiBold"/>
            </a:endParaRPr>
          </a:p>
        </p:txBody>
      </p:sp>
      <p:grpSp>
        <p:nvGrpSpPr>
          <p:cNvPr id="1922" name="Google Shape;1922;p133"/>
          <p:cNvGrpSpPr/>
          <p:nvPr/>
        </p:nvGrpSpPr>
        <p:grpSpPr>
          <a:xfrm rot="269469">
            <a:off x="6402859" y="2293860"/>
            <a:ext cx="1466504" cy="1466504"/>
            <a:chOff x="5461075" y="1727475"/>
            <a:chExt cx="1990200" cy="1990200"/>
          </a:xfrm>
        </p:grpSpPr>
        <p:sp>
          <p:nvSpPr>
            <p:cNvPr id="1923" name="Google Shape;1923;p133"/>
            <p:cNvSpPr/>
            <p:nvPr/>
          </p:nvSpPr>
          <p:spPr>
            <a:xfrm>
              <a:off x="5461075" y="1727475"/>
              <a:ext cx="1990200" cy="1990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924" name="Google Shape;1924;p133"/>
            <p:cNvPicPr preferRelativeResize="0"/>
            <p:nvPr/>
          </p:nvPicPr>
          <p:blipFill rotWithShape="1">
            <a:blip r:embed="rId3">
              <a:alphaModFix/>
            </a:blip>
            <a:srcRect b="0" l="0" r="0" t="0"/>
            <a:stretch/>
          </p:blipFill>
          <p:spPr>
            <a:xfrm>
              <a:off x="5876750" y="2017387"/>
              <a:ext cx="1158850" cy="1483750"/>
            </a:xfrm>
            <a:prstGeom prst="rect">
              <a:avLst/>
            </a:prstGeom>
            <a:noFill/>
            <a:ln>
              <a:noFill/>
            </a:ln>
          </p:spPr>
        </p:pic>
      </p:grpSp>
      <p:sp>
        <p:nvSpPr>
          <p:cNvPr id="1925" name="Google Shape;1925;p1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926" name="Google Shape;1926;p133"/>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0" name="Shape 1930"/>
        <p:cNvGrpSpPr/>
        <p:nvPr/>
      </p:nvGrpSpPr>
      <p:grpSpPr>
        <a:xfrm>
          <a:off x="0" y="0"/>
          <a:ext cx="0" cy="0"/>
          <a:chOff x="0" y="0"/>
          <a:chExt cx="0" cy="0"/>
        </a:xfrm>
      </p:grpSpPr>
      <p:sp>
        <p:nvSpPr>
          <p:cNvPr id="1931" name="Google Shape;1931;p134"/>
          <p:cNvSpPr/>
          <p:nvPr/>
        </p:nvSpPr>
        <p:spPr>
          <a:xfrm>
            <a:off x="1456500" y="1630275"/>
            <a:ext cx="6264000" cy="2848800"/>
          </a:xfrm>
          <a:prstGeom prst="rect">
            <a:avLst/>
          </a:prstGeom>
          <a:solidFill>
            <a:srgbClr val="00308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2" name="Google Shape;1932;p134"/>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situations d’accompagnement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933" name="Google Shape;1933;p134"/>
          <p:cNvSpPr txBox="1"/>
          <p:nvPr/>
        </p:nvSpPr>
        <p:spPr>
          <a:xfrm>
            <a:off x="1780400" y="2333638"/>
            <a:ext cx="3644100" cy="161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Medium"/>
                <a:ea typeface="Palanquin Medium"/>
                <a:cs typeface="Palanquin Medium"/>
                <a:sym typeface="Palanquin Medium"/>
              </a:rPr>
              <a:t>Depuis la dématérialisation des déclarations de revenus pour les impôts, Ali se retrouve coincé. Maîtrisant peu la langue française et n’étant pas à l’aise avec les outils numériques, il vous demande de l’accompagner pour se connecter au site des impôts.</a:t>
            </a:r>
            <a:endParaRPr b="0" i="0" sz="1800" u="none" cap="none" strike="noStrike">
              <a:solidFill>
                <a:schemeClr val="lt1"/>
              </a:solidFill>
              <a:latin typeface="Palanquin Medium"/>
              <a:ea typeface="Palanquin Medium"/>
              <a:cs typeface="Palanquin Medium"/>
              <a:sym typeface="Palanquin Medium"/>
            </a:endParaRPr>
          </a:p>
        </p:txBody>
      </p:sp>
      <p:sp>
        <p:nvSpPr>
          <p:cNvPr id="1934" name="Google Shape;1934;p134"/>
          <p:cNvSpPr/>
          <p:nvPr/>
        </p:nvSpPr>
        <p:spPr>
          <a:xfrm rot="-214840">
            <a:off x="1278872" y="1377074"/>
            <a:ext cx="2718808" cy="469521"/>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de Ali</a:t>
            </a:r>
            <a:endParaRPr b="0" i="0" sz="1800" u="none" cap="none" strike="noStrike">
              <a:solidFill>
                <a:schemeClr val="lt1"/>
              </a:solidFill>
              <a:latin typeface="Palanquin SemiBold"/>
              <a:ea typeface="Palanquin SemiBold"/>
              <a:cs typeface="Palanquin SemiBold"/>
              <a:sym typeface="Palanquin SemiBold"/>
            </a:endParaRPr>
          </a:p>
        </p:txBody>
      </p:sp>
      <p:grpSp>
        <p:nvGrpSpPr>
          <p:cNvPr id="1935" name="Google Shape;1935;p134"/>
          <p:cNvGrpSpPr/>
          <p:nvPr/>
        </p:nvGrpSpPr>
        <p:grpSpPr>
          <a:xfrm rot="269274">
            <a:off x="5544320" y="2115255"/>
            <a:ext cx="1823639" cy="1823639"/>
            <a:chOff x="5461075" y="1727475"/>
            <a:chExt cx="1990200" cy="1990200"/>
          </a:xfrm>
        </p:grpSpPr>
        <p:sp>
          <p:nvSpPr>
            <p:cNvPr id="1936" name="Google Shape;1936;p134"/>
            <p:cNvSpPr/>
            <p:nvPr/>
          </p:nvSpPr>
          <p:spPr>
            <a:xfrm>
              <a:off x="5461075" y="1727475"/>
              <a:ext cx="1990200" cy="1990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937" name="Google Shape;1937;p134"/>
            <p:cNvPicPr preferRelativeResize="0"/>
            <p:nvPr/>
          </p:nvPicPr>
          <p:blipFill rotWithShape="1">
            <a:blip r:embed="rId3">
              <a:alphaModFix/>
            </a:blip>
            <a:srcRect b="0" l="0" r="0" t="0"/>
            <a:stretch/>
          </p:blipFill>
          <p:spPr>
            <a:xfrm>
              <a:off x="5876750" y="2017387"/>
              <a:ext cx="1158850" cy="1483750"/>
            </a:xfrm>
            <a:prstGeom prst="rect">
              <a:avLst/>
            </a:prstGeom>
            <a:noFill/>
            <a:ln>
              <a:noFill/>
            </a:ln>
          </p:spPr>
        </p:pic>
      </p:grpSp>
      <p:sp>
        <p:nvSpPr>
          <p:cNvPr id="1938" name="Google Shape;1938;p1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939" name="Google Shape;1939;p134"/>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3" name="Shape 1943"/>
        <p:cNvGrpSpPr/>
        <p:nvPr/>
      </p:nvGrpSpPr>
      <p:grpSpPr>
        <a:xfrm>
          <a:off x="0" y="0"/>
          <a:ext cx="0" cy="0"/>
          <a:chOff x="0" y="0"/>
          <a:chExt cx="0" cy="0"/>
        </a:xfrm>
      </p:grpSpPr>
      <p:sp>
        <p:nvSpPr>
          <p:cNvPr id="1944" name="Google Shape;1944;p135"/>
          <p:cNvSpPr/>
          <p:nvPr/>
        </p:nvSpPr>
        <p:spPr>
          <a:xfrm>
            <a:off x="1304100" y="1630275"/>
            <a:ext cx="7041600" cy="28488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5" name="Google Shape;1945;p135"/>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situations d’accompagnement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946" name="Google Shape;1946;p135"/>
          <p:cNvSpPr txBox="1"/>
          <p:nvPr/>
        </p:nvSpPr>
        <p:spPr>
          <a:xfrm>
            <a:off x="1628000" y="2333650"/>
            <a:ext cx="4605300" cy="161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Medium"/>
                <a:ea typeface="Palanquin Medium"/>
                <a:cs typeface="Palanquin Medium"/>
                <a:sym typeface="Palanquin Medium"/>
              </a:rPr>
              <a:t>Angela Claire Louise Dubois, peu autonome dans la réalisation de ses démarches en ligne, vous demande de l’accompagner pour l’ouverture de ses droits à la retraite. </a:t>
            </a:r>
            <a:endParaRPr b="0" i="0" sz="1800" u="none" cap="none" strike="noStrike">
              <a:solidFill>
                <a:schemeClr val="lt1"/>
              </a:solidFill>
              <a:latin typeface="Palanquin Medium"/>
              <a:ea typeface="Palanquin Medium"/>
              <a:cs typeface="Palanquin Medium"/>
              <a:sym typeface="Palanquin Medium"/>
            </a:endParaRPr>
          </a:p>
        </p:txBody>
      </p:sp>
      <p:sp>
        <p:nvSpPr>
          <p:cNvPr id="1947" name="Google Shape;1947;p135"/>
          <p:cNvSpPr/>
          <p:nvPr/>
        </p:nvSpPr>
        <p:spPr>
          <a:xfrm rot="-214838">
            <a:off x="1125712" y="1352761"/>
            <a:ext cx="3497027" cy="469521"/>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de Angela Claire</a:t>
            </a:r>
            <a:endParaRPr b="0" i="0" sz="1800" u="none" cap="none" strike="noStrike">
              <a:solidFill>
                <a:schemeClr val="lt1"/>
              </a:solidFill>
              <a:latin typeface="Palanquin SemiBold"/>
              <a:ea typeface="Palanquin SemiBold"/>
              <a:cs typeface="Palanquin SemiBold"/>
              <a:sym typeface="Palanquin SemiBold"/>
            </a:endParaRPr>
          </a:p>
        </p:txBody>
      </p:sp>
      <p:grpSp>
        <p:nvGrpSpPr>
          <p:cNvPr id="1948" name="Google Shape;1948;p135"/>
          <p:cNvGrpSpPr/>
          <p:nvPr/>
        </p:nvGrpSpPr>
        <p:grpSpPr>
          <a:xfrm rot="269469">
            <a:off x="6402859" y="2293860"/>
            <a:ext cx="1466504" cy="1466504"/>
            <a:chOff x="5461075" y="1727475"/>
            <a:chExt cx="1990200" cy="1990200"/>
          </a:xfrm>
        </p:grpSpPr>
        <p:sp>
          <p:nvSpPr>
            <p:cNvPr id="1949" name="Google Shape;1949;p135"/>
            <p:cNvSpPr/>
            <p:nvPr/>
          </p:nvSpPr>
          <p:spPr>
            <a:xfrm>
              <a:off x="5461075" y="1727475"/>
              <a:ext cx="1990200" cy="1990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950" name="Google Shape;1950;p135"/>
            <p:cNvPicPr preferRelativeResize="0"/>
            <p:nvPr/>
          </p:nvPicPr>
          <p:blipFill rotWithShape="1">
            <a:blip r:embed="rId3">
              <a:alphaModFix/>
            </a:blip>
            <a:srcRect b="0" l="0" r="0" t="0"/>
            <a:stretch/>
          </p:blipFill>
          <p:spPr>
            <a:xfrm>
              <a:off x="5876750" y="2017387"/>
              <a:ext cx="1158850" cy="1483750"/>
            </a:xfrm>
            <a:prstGeom prst="rect">
              <a:avLst/>
            </a:prstGeom>
            <a:noFill/>
            <a:ln>
              <a:noFill/>
            </a:ln>
          </p:spPr>
        </p:pic>
      </p:grpSp>
      <p:sp>
        <p:nvSpPr>
          <p:cNvPr id="1951" name="Google Shape;1951;p1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952" name="Google Shape;1952;p135"/>
          <p:cNvSpPr/>
          <p:nvPr/>
        </p:nvSpPr>
        <p:spPr>
          <a:xfrm rot="436">
            <a:off x="838950" y="811450"/>
            <a:ext cx="2363700" cy="3663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bac à sable</a:t>
            </a:r>
            <a:endParaRPr b="0" i="0" sz="1800" u="none" cap="none" strike="noStrike">
              <a:solidFill>
                <a:schemeClr val="lt1"/>
              </a:solidFill>
              <a:latin typeface="Palanquin SemiBold"/>
              <a:ea typeface="Palanquin SemiBold"/>
              <a:cs typeface="Palanquin SemiBold"/>
              <a:sym typeface="Palanquin SemiBold"/>
            </a:endParaRPr>
          </a:p>
        </p:txBody>
      </p:sp>
      <p:sp>
        <p:nvSpPr>
          <p:cNvPr id="1953" name="Google Shape;1953;p135"/>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7" name="Shape 1957"/>
        <p:cNvGrpSpPr/>
        <p:nvPr/>
      </p:nvGrpSpPr>
      <p:grpSpPr>
        <a:xfrm>
          <a:off x="0" y="0"/>
          <a:ext cx="0" cy="0"/>
          <a:chOff x="0" y="0"/>
          <a:chExt cx="0" cy="0"/>
        </a:xfrm>
      </p:grpSpPr>
      <p:sp>
        <p:nvSpPr>
          <p:cNvPr id="1958" name="Google Shape;1958;p136"/>
          <p:cNvSpPr/>
          <p:nvPr/>
        </p:nvSpPr>
        <p:spPr>
          <a:xfrm>
            <a:off x="1304100" y="1630275"/>
            <a:ext cx="7041600" cy="2848800"/>
          </a:xfrm>
          <a:prstGeom prst="rect">
            <a:avLst/>
          </a:prstGeom>
          <a:solidFill>
            <a:srgbClr val="00308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9" name="Google Shape;1959;p136"/>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situations d’accompagnement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960" name="Google Shape;1960;p136"/>
          <p:cNvSpPr txBox="1"/>
          <p:nvPr/>
        </p:nvSpPr>
        <p:spPr>
          <a:xfrm>
            <a:off x="1628000" y="2333650"/>
            <a:ext cx="4605300" cy="161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fr" sz="1800" u="none" cap="none" strike="noStrike">
                <a:solidFill>
                  <a:schemeClr val="lt1"/>
                </a:solidFill>
                <a:latin typeface="Palanquin Medium"/>
                <a:ea typeface="Palanquin Medium"/>
                <a:cs typeface="Palanquin Medium"/>
                <a:sym typeface="Palanquin Medium"/>
              </a:rPr>
              <a:t>Angela vient à nouveau vous voir quelques semaines plus tard pour changer sa carte grise.</a:t>
            </a:r>
            <a:endParaRPr b="0" i="0" sz="1800" u="none" cap="none" strike="noStrike">
              <a:solidFill>
                <a:schemeClr val="lt1"/>
              </a:solidFill>
              <a:latin typeface="Palanquin Medium"/>
              <a:ea typeface="Palanquin Medium"/>
              <a:cs typeface="Palanquin Medium"/>
              <a:sym typeface="Palanquin Medium"/>
            </a:endParaRPr>
          </a:p>
        </p:txBody>
      </p:sp>
      <p:grpSp>
        <p:nvGrpSpPr>
          <p:cNvPr id="1961" name="Google Shape;1961;p136"/>
          <p:cNvGrpSpPr/>
          <p:nvPr/>
        </p:nvGrpSpPr>
        <p:grpSpPr>
          <a:xfrm rot="269469">
            <a:off x="6402859" y="2293860"/>
            <a:ext cx="1466504" cy="1466504"/>
            <a:chOff x="5461075" y="1727475"/>
            <a:chExt cx="1990200" cy="1990200"/>
          </a:xfrm>
        </p:grpSpPr>
        <p:sp>
          <p:nvSpPr>
            <p:cNvPr id="1962" name="Google Shape;1962;p136"/>
            <p:cNvSpPr/>
            <p:nvPr/>
          </p:nvSpPr>
          <p:spPr>
            <a:xfrm>
              <a:off x="5461075" y="1727475"/>
              <a:ext cx="1990200" cy="1990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963" name="Google Shape;1963;p136"/>
            <p:cNvPicPr preferRelativeResize="0"/>
            <p:nvPr/>
          </p:nvPicPr>
          <p:blipFill rotWithShape="1">
            <a:blip r:embed="rId3">
              <a:alphaModFix/>
            </a:blip>
            <a:srcRect b="0" l="0" r="0" t="0"/>
            <a:stretch/>
          </p:blipFill>
          <p:spPr>
            <a:xfrm>
              <a:off x="5876750" y="2017387"/>
              <a:ext cx="1158850" cy="1483750"/>
            </a:xfrm>
            <a:prstGeom prst="rect">
              <a:avLst/>
            </a:prstGeom>
            <a:noFill/>
            <a:ln>
              <a:noFill/>
            </a:ln>
          </p:spPr>
        </p:pic>
      </p:grpSp>
      <p:sp>
        <p:nvSpPr>
          <p:cNvPr id="1964" name="Google Shape;1964;p1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965" name="Google Shape;1965;p136"/>
          <p:cNvSpPr/>
          <p:nvPr/>
        </p:nvSpPr>
        <p:spPr>
          <a:xfrm rot="436">
            <a:off x="838950" y="811450"/>
            <a:ext cx="2363700" cy="3663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bac à sable</a:t>
            </a:r>
            <a:endParaRPr b="0" i="0" sz="1800" u="none" cap="none" strike="noStrike">
              <a:solidFill>
                <a:schemeClr val="lt1"/>
              </a:solidFill>
              <a:latin typeface="Palanquin SemiBold"/>
              <a:ea typeface="Palanquin SemiBold"/>
              <a:cs typeface="Palanquin SemiBold"/>
              <a:sym typeface="Palanquin SemiBold"/>
            </a:endParaRPr>
          </a:p>
        </p:txBody>
      </p:sp>
      <p:sp>
        <p:nvSpPr>
          <p:cNvPr id="1966" name="Google Shape;1966;p136"/>
          <p:cNvSpPr/>
          <p:nvPr/>
        </p:nvSpPr>
        <p:spPr>
          <a:xfrm rot="-214838">
            <a:off x="1125712" y="1352761"/>
            <a:ext cx="3497027" cy="469521"/>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de Angela Claire</a:t>
            </a:r>
            <a:endParaRPr b="0" i="0" sz="1800" u="none" cap="none" strike="noStrike">
              <a:solidFill>
                <a:schemeClr val="lt1"/>
              </a:solidFill>
              <a:latin typeface="Palanquin SemiBold"/>
              <a:ea typeface="Palanquin SemiBold"/>
              <a:cs typeface="Palanquin SemiBold"/>
              <a:sym typeface="Palanquin SemiBold"/>
            </a:endParaRPr>
          </a:p>
        </p:txBody>
      </p:sp>
      <p:sp>
        <p:nvSpPr>
          <p:cNvPr id="1967" name="Google Shape;1967;p136"/>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1" name="Shape 1971"/>
        <p:cNvGrpSpPr/>
        <p:nvPr/>
      </p:nvGrpSpPr>
      <p:grpSpPr>
        <a:xfrm>
          <a:off x="0" y="0"/>
          <a:ext cx="0" cy="0"/>
          <a:chOff x="0" y="0"/>
          <a:chExt cx="0" cy="0"/>
        </a:xfrm>
      </p:grpSpPr>
      <p:sp>
        <p:nvSpPr>
          <p:cNvPr id="1972" name="Google Shape;1972;p137"/>
          <p:cNvSpPr/>
          <p:nvPr/>
        </p:nvSpPr>
        <p:spPr>
          <a:xfrm>
            <a:off x="1304100" y="1630275"/>
            <a:ext cx="7041600" cy="28488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3" name="Google Shape;1973;p137"/>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situations d’accompagnement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974" name="Google Shape;1974;p137"/>
          <p:cNvSpPr txBox="1"/>
          <p:nvPr/>
        </p:nvSpPr>
        <p:spPr>
          <a:xfrm>
            <a:off x="1628000" y="2333650"/>
            <a:ext cx="4605300" cy="161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fr" sz="1800" u="none" cap="none" strike="noStrike">
                <a:solidFill>
                  <a:schemeClr val="lt1"/>
                </a:solidFill>
                <a:latin typeface="Palanquin Medium"/>
                <a:ea typeface="Palanquin Medium"/>
                <a:cs typeface="Palanquin Medium"/>
                <a:sym typeface="Palanquin Medium"/>
              </a:rPr>
              <a:t>Quelques semaines plus tard, Angela vous annonce qu’elle déménage et souhaite que vous révoquiez son mandat au sein de votre structure.</a:t>
            </a:r>
            <a:endParaRPr b="0" i="0" sz="1800" u="none" cap="none" strike="noStrike">
              <a:solidFill>
                <a:schemeClr val="lt1"/>
              </a:solidFill>
              <a:latin typeface="Palanquin Medium"/>
              <a:ea typeface="Palanquin Medium"/>
              <a:cs typeface="Palanquin Medium"/>
              <a:sym typeface="Palanquin Medium"/>
            </a:endParaRPr>
          </a:p>
        </p:txBody>
      </p:sp>
      <p:grpSp>
        <p:nvGrpSpPr>
          <p:cNvPr id="1975" name="Google Shape;1975;p137"/>
          <p:cNvGrpSpPr/>
          <p:nvPr/>
        </p:nvGrpSpPr>
        <p:grpSpPr>
          <a:xfrm rot="269469">
            <a:off x="6402859" y="2293860"/>
            <a:ext cx="1466504" cy="1466504"/>
            <a:chOff x="5461075" y="1727475"/>
            <a:chExt cx="1990200" cy="1990200"/>
          </a:xfrm>
        </p:grpSpPr>
        <p:sp>
          <p:nvSpPr>
            <p:cNvPr id="1976" name="Google Shape;1976;p137"/>
            <p:cNvSpPr/>
            <p:nvPr/>
          </p:nvSpPr>
          <p:spPr>
            <a:xfrm>
              <a:off x="5461075" y="1727475"/>
              <a:ext cx="1990200" cy="1990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977" name="Google Shape;1977;p137"/>
            <p:cNvPicPr preferRelativeResize="0"/>
            <p:nvPr/>
          </p:nvPicPr>
          <p:blipFill rotWithShape="1">
            <a:blip r:embed="rId3">
              <a:alphaModFix/>
            </a:blip>
            <a:srcRect b="0" l="0" r="0" t="0"/>
            <a:stretch/>
          </p:blipFill>
          <p:spPr>
            <a:xfrm>
              <a:off x="5876750" y="2017387"/>
              <a:ext cx="1158850" cy="1483750"/>
            </a:xfrm>
            <a:prstGeom prst="rect">
              <a:avLst/>
            </a:prstGeom>
            <a:noFill/>
            <a:ln>
              <a:noFill/>
            </a:ln>
          </p:spPr>
        </p:pic>
      </p:grpSp>
      <p:sp>
        <p:nvSpPr>
          <p:cNvPr id="1978" name="Google Shape;1978;p1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979" name="Google Shape;1979;p137"/>
          <p:cNvSpPr/>
          <p:nvPr/>
        </p:nvSpPr>
        <p:spPr>
          <a:xfrm rot="436">
            <a:off x="838950" y="811450"/>
            <a:ext cx="2363700" cy="3663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bac à sable</a:t>
            </a:r>
            <a:endParaRPr b="0" i="0" sz="1800" u="none" cap="none" strike="noStrike">
              <a:solidFill>
                <a:schemeClr val="lt1"/>
              </a:solidFill>
              <a:latin typeface="Palanquin SemiBold"/>
              <a:ea typeface="Palanquin SemiBold"/>
              <a:cs typeface="Palanquin SemiBold"/>
              <a:sym typeface="Palanquin SemiBold"/>
            </a:endParaRPr>
          </a:p>
        </p:txBody>
      </p:sp>
      <p:sp>
        <p:nvSpPr>
          <p:cNvPr id="1980" name="Google Shape;1980;p137"/>
          <p:cNvSpPr/>
          <p:nvPr/>
        </p:nvSpPr>
        <p:spPr>
          <a:xfrm rot="-214838">
            <a:off x="1125712" y="1352761"/>
            <a:ext cx="3497027" cy="469521"/>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de Angela Claire</a:t>
            </a:r>
            <a:endParaRPr b="0" i="0" sz="1800" u="none" cap="none" strike="noStrike">
              <a:solidFill>
                <a:schemeClr val="lt1"/>
              </a:solidFill>
              <a:latin typeface="Palanquin SemiBold"/>
              <a:ea typeface="Palanquin SemiBold"/>
              <a:cs typeface="Palanquin SemiBold"/>
              <a:sym typeface="Palanquin SemiBold"/>
            </a:endParaRPr>
          </a:p>
        </p:txBody>
      </p:sp>
      <p:sp>
        <p:nvSpPr>
          <p:cNvPr id="1981" name="Google Shape;1981;p137"/>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5" name="Shape 1985"/>
        <p:cNvGrpSpPr/>
        <p:nvPr/>
      </p:nvGrpSpPr>
      <p:grpSpPr>
        <a:xfrm>
          <a:off x="0" y="0"/>
          <a:ext cx="0" cy="0"/>
          <a:chOff x="0" y="0"/>
          <a:chExt cx="0" cy="0"/>
        </a:xfrm>
      </p:grpSpPr>
      <p:sp>
        <p:nvSpPr>
          <p:cNvPr id="1986" name="Google Shape;1986;p138"/>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bonnes pratiques à mettre en place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987" name="Google Shape;1987;p1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988" name="Google Shape;1988;p138"/>
          <p:cNvSpPr txBox="1"/>
          <p:nvPr/>
        </p:nvSpPr>
        <p:spPr>
          <a:xfrm>
            <a:off x="1048300" y="1238350"/>
            <a:ext cx="6300900" cy="34641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 À remplir à la fin de l’activité ]</a:t>
            </a:r>
            <a:endParaRPr b="0" i="0" sz="1800" u="none" cap="none" strike="noStrike">
              <a:solidFill>
                <a:srgbClr val="003081"/>
              </a:solidFill>
              <a:latin typeface="Palanquin Medium"/>
              <a:ea typeface="Palanquin Medium"/>
              <a:cs typeface="Palanquin Medium"/>
              <a:sym typeface="Palanquin Medium"/>
            </a:endParaRPr>
          </a:p>
        </p:txBody>
      </p:sp>
      <p:sp>
        <p:nvSpPr>
          <p:cNvPr id="1989" name="Google Shape;1989;p138"/>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1993" name="Shape 1993"/>
        <p:cNvGrpSpPr/>
        <p:nvPr/>
      </p:nvGrpSpPr>
      <p:grpSpPr>
        <a:xfrm>
          <a:off x="0" y="0"/>
          <a:ext cx="0" cy="0"/>
          <a:chOff x="0" y="0"/>
          <a:chExt cx="0" cy="0"/>
        </a:xfrm>
      </p:grpSpPr>
      <p:sp>
        <p:nvSpPr>
          <p:cNvPr id="1994" name="Google Shape;1994;p139"/>
          <p:cNvSpPr txBox="1"/>
          <p:nvPr/>
        </p:nvSpPr>
        <p:spPr>
          <a:xfrm>
            <a:off x="404725" y="347625"/>
            <a:ext cx="7004100" cy="8082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Start, stop, continue</a:t>
            </a:r>
            <a:endParaRPr b="0" i="0" sz="4800" u="none" cap="none" strike="noStrike">
              <a:solidFill>
                <a:srgbClr val="FF3333"/>
              </a:solidFill>
              <a:latin typeface="Palanquin"/>
              <a:ea typeface="Palanquin"/>
              <a:cs typeface="Palanquin"/>
              <a:sym typeface="Palanquin"/>
            </a:endParaRPr>
          </a:p>
        </p:txBody>
      </p:sp>
      <p:cxnSp>
        <p:nvCxnSpPr>
          <p:cNvPr id="1995" name="Google Shape;1995;p139"/>
          <p:cNvCxnSpPr/>
          <p:nvPr/>
        </p:nvCxnSpPr>
        <p:spPr>
          <a:xfrm>
            <a:off x="394684" y="1304382"/>
            <a:ext cx="5021400" cy="0"/>
          </a:xfrm>
          <a:prstGeom prst="straightConnector1">
            <a:avLst/>
          </a:prstGeom>
          <a:noFill/>
          <a:ln cap="flat" cmpd="sng" w="38100">
            <a:solidFill>
              <a:srgbClr val="FF3333"/>
            </a:solidFill>
            <a:prstDash val="solid"/>
            <a:round/>
            <a:headEnd len="sm" w="sm" type="none"/>
            <a:tailEnd len="sm" w="sm" type="none"/>
          </a:ln>
        </p:spPr>
      </p:cxnSp>
      <p:sp>
        <p:nvSpPr>
          <p:cNvPr id="1996" name="Google Shape;1996;p13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0" name="Shape 2000"/>
        <p:cNvGrpSpPr/>
        <p:nvPr/>
      </p:nvGrpSpPr>
      <p:grpSpPr>
        <a:xfrm>
          <a:off x="0" y="0"/>
          <a:ext cx="0" cy="0"/>
          <a:chOff x="0" y="0"/>
          <a:chExt cx="0" cy="0"/>
        </a:xfrm>
      </p:grpSpPr>
      <p:sp>
        <p:nvSpPr>
          <p:cNvPr id="2001" name="Google Shape;2001;p140"/>
          <p:cNvSpPr txBox="1"/>
          <p:nvPr/>
        </p:nvSpPr>
        <p:spPr>
          <a:xfrm>
            <a:off x="1638775" y="1564800"/>
            <a:ext cx="5984700" cy="2471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Écrivez sur des post-its 3 points de réflexions individuels sur votre pratique professionnelle</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1" marL="9144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Start : ce que je vais commencer à faire</a:t>
            </a:r>
            <a:endParaRPr b="0" i="0" sz="1800" u="none" cap="none" strike="noStrike">
              <a:solidFill>
                <a:srgbClr val="003081"/>
              </a:solidFill>
              <a:latin typeface="Palanquin Medium"/>
              <a:ea typeface="Palanquin Medium"/>
              <a:cs typeface="Palanquin Medium"/>
              <a:sym typeface="Palanquin Medium"/>
            </a:endParaRPr>
          </a:p>
          <a:p>
            <a:pPr indent="-342900" lvl="1" marL="9144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Stop : ce que je vais arrêter de faire</a:t>
            </a:r>
            <a:endParaRPr b="0" i="0" sz="1800" u="none" cap="none" strike="noStrike">
              <a:solidFill>
                <a:srgbClr val="003081"/>
              </a:solidFill>
              <a:latin typeface="Palanquin Medium"/>
              <a:ea typeface="Palanquin Medium"/>
              <a:cs typeface="Palanquin Medium"/>
              <a:sym typeface="Palanquin Medium"/>
            </a:endParaRPr>
          </a:p>
          <a:p>
            <a:pPr indent="-342900" lvl="1" marL="9144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Continue : ce que vous allez continuer à faire</a:t>
            </a:r>
            <a:endParaRPr b="0" i="0" sz="1800" u="none" cap="none" strike="noStrike">
              <a:solidFill>
                <a:srgbClr val="003081"/>
              </a:solidFill>
              <a:latin typeface="Palanquin Medium"/>
              <a:ea typeface="Palanquin Medium"/>
              <a:cs typeface="Palanquin Medium"/>
              <a:sym typeface="Palanquin Medium"/>
            </a:endParaRPr>
          </a:p>
        </p:txBody>
      </p:sp>
      <p:sp>
        <p:nvSpPr>
          <p:cNvPr id="2002" name="Google Shape;2002;p140"/>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Start, stop, continue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003" name="Google Shape;2003;p140"/>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Start, stop, continue</a:t>
            </a:r>
            <a:endParaRPr b="0" i="0" sz="1000" u="none" cap="none" strike="noStrike">
              <a:solidFill>
                <a:srgbClr val="000000"/>
              </a:solidFill>
              <a:latin typeface="Arial"/>
              <a:ea typeface="Arial"/>
              <a:cs typeface="Arial"/>
              <a:sym typeface="Arial"/>
            </a:endParaRPr>
          </a:p>
        </p:txBody>
      </p:sp>
      <p:sp>
        <p:nvSpPr>
          <p:cNvPr id="2004" name="Google Shape;2004;p14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14"/>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France Connect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78" name="Google Shape;178;p14"/>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179" name="Google Shape;179;p14"/>
          <p:cNvSpPr txBox="1"/>
          <p:nvPr/>
        </p:nvSpPr>
        <p:spPr>
          <a:xfrm>
            <a:off x="768650" y="3890950"/>
            <a:ext cx="3668700" cy="954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FF3333"/>
                </a:solidFill>
                <a:latin typeface="Palanquin"/>
                <a:ea typeface="Palanquin"/>
                <a:cs typeface="Palanquin"/>
                <a:sym typeface="Palanquin"/>
              </a:rPr>
              <a:t>Sur un site qui dispose du bouton France Connect, au lieu de créer un compte et d'avoir à retenir un mot de passe supplémentaire, vous pouvez vous connecter grâce à l'une des six options que France Connect propose via un compte que vous possédez déjà.</a:t>
            </a:r>
            <a:r>
              <a:rPr b="0" i="0" lang="fr" sz="1000" u="none" cap="none" strike="noStrike">
                <a:solidFill>
                  <a:srgbClr val="003081"/>
                </a:solidFill>
                <a:latin typeface="Palanquin Medium"/>
                <a:ea typeface="Palanquin Medium"/>
                <a:cs typeface="Palanquin Medium"/>
                <a:sym typeface="Palanquin Medium"/>
              </a:rPr>
              <a:t> </a:t>
            </a:r>
            <a:endParaRPr b="0" i="0" sz="1000" u="none" cap="none" strike="noStrike">
              <a:solidFill>
                <a:srgbClr val="003081"/>
              </a:solidFill>
              <a:latin typeface="Palanquin Medium"/>
              <a:ea typeface="Palanquin Medium"/>
              <a:cs typeface="Palanquin Medium"/>
              <a:sym typeface="Palanquin Medium"/>
            </a:endParaRPr>
          </a:p>
        </p:txBody>
      </p:sp>
      <p:sp>
        <p:nvSpPr>
          <p:cNvPr id="180" name="Google Shape;180;p14"/>
          <p:cNvSpPr txBox="1"/>
          <p:nvPr/>
        </p:nvSpPr>
        <p:spPr>
          <a:xfrm>
            <a:off x="768650" y="788175"/>
            <a:ext cx="5427300" cy="2401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2400" u="none" cap="none" strike="noStrike">
                <a:solidFill>
                  <a:srgbClr val="003081"/>
                </a:solidFill>
                <a:latin typeface="Palanquin"/>
                <a:ea typeface="Palanquin"/>
                <a:cs typeface="Palanquin"/>
                <a:sym typeface="Palanquin"/>
              </a:rPr>
              <a:t>FranceConnect est la solution de </a:t>
            </a:r>
            <a:br>
              <a:rPr b="1" i="0" lang="fr" sz="2400" u="none" cap="none" strike="noStrike">
                <a:solidFill>
                  <a:srgbClr val="003081"/>
                </a:solidFill>
                <a:latin typeface="Palanquin"/>
                <a:ea typeface="Palanquin"/>
                <a:cs typeface="Palanquin"/>
                <a:sym typeface="Palanquin"/>
              </a:rPr>
            </a:br>
            <a:r>
              <a:rPr b="1" i="0" lang="fr" sz="2400" u="none" cap="none" strike="noStrike">
                <a:solidFill>
                  <a:srgbClr val="003081"/>
                </a:solidFill>
                <a:latin typeface="Palanquin"/>
                <a:ea typeface="Palanquin"/>
                <a:cs typeface="Palanquin"/>
                <a:sym typeface="Palanquin"/>
              </a:rPr>
              <a:t>l'État pour faciliter la connexion à </a:t>
            </a:r>
            <a:br>
              <a:rPr b="1" i="0" lang="fr" sz="2400" u="none" cap="none" strike="noStrike">
                <a:solidFill>
                  <a:srgbClr val="003081"/>
                </a:solidFill>
                <a:latin typeface="Palanquin"/>
                <a:ea typeface="Palanquin"/>
                <a:cs typeface="Palanquin"/>
                <a:sym typeface="Palanquin"/>
              </a:rPr>
            </a:br>
            <a:r>
              <a:rPr b="1" i="0" lang="fr" sz="2400" u="none" cap="none" strike="noStrike">
                <a:solidFill>
                  <a:srgbClr val="003081"/>
                </a:solidFill>
                <a:latin typeface="Palanquin"/>
                <a:ea typeface="Palanquin"/>
                <a:cs typeface="Palanquin"/>
                <a:sym typeface="Palanquin"/>
              </a:rPr>
              <a:t>vos services et démarches en ligne. </a:t>
            </a:r>
            <a:br>
              <a:rPr b="1" i="0" lang="fr" sz="2400" u="none" cap="none" strike="noStrike">
                <a:solidFill>
                  <a:srgbClr val="003081"/>
                </a:solidFill>
                <a:latin typeface="Palanquin"/>
                <a:ea typeface="Palanquin"/>
                <a:cs typeface="Palanquin"/>
                <a:sym typeface="Palanquin"/>
              </a:rPr>
            </a:br>
            <a:r>
              <a:rPr b="1" i="0" lang="fr" sz="2400" u="none" cap="none" strike="noStrike">
                <a:solidFill>
                  <a:srgbClr val="003081"/>
                </a:solidFill>
                <a:latin typeface="Palanquin"/>
                <a:ea typeface="Palanquin"/>
                <a:cs typeface="Palanquin"/>
                <a:sym typeface="Palanquin"/>
              </a:rPr>
              <a:t>Il permet d'accéder à plus de 1400 services en utilisant un compte et un mot de passe que vous possédez déjà.</a:t>
            </a:r>
            <a:endParaRPr b="1" i="0" sz="2400" u="none" cap="none" strike="noStrike">
              <a:solidFill>
                <a:srgbClr val="003081"/>
              </a:solidFill>
              <a:latin typeface="Palanquin"/>
              <a:ea typeface="Palanquin"/>
              <a:cs typeface="Palanquin"/>
              <a:sym typeface="Palanquin"/>
            </a:endParaRPr>
          </a:p>
        </p:txBody>
      </p:sp>
      <p:sp>
        <p:nvSpPr>
          <p:cNvPr id="181" name="Google Shape;181;p14"/>
          <p:cNvSpPr txBox="1"/>
          <p:nvPr/>
        </p:nvSpPr>
        <p:spPr>
          <a:xfrm>
            <a:off x="4584450" y="3890950"/>
            <a:ext cx="3668700" cy="954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Medium"/>
                <a:ea typeface="Palanquin Medium"/>
                <a:cs typeface="Palanquin Medium"/>
                <a:sym typeface="Palanquin Medium"/>
              </a:rPr>
              <a:t>Au choix : le compte impots.gouv.fr, ameli.fr, l'Identité Numérique La Poste, msa.fr et Yris.</a:t>
            </a:r>
            <a:endParaRPr b="0" i="0" sz="10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Medium"/>
                <a:ea typeface="Palanquin Medium"/>
                <a:cs typeface="Palanquin Medium"/>
                <a:sym typeface="Palanquin Medium"/>
              </a:rPr>
              <a:t>France Connect est le service sur lequel se base Aidants Connect, en permettant de prendre la main sur une démarche d’un tiers en se connectant à son compte via France Connect.</a:t>
            </a:r>
            <a:endParaRPr b="0" i="0" sz="1000" u="none" cap="none" strike="noStrike">
              <a:solidFill>
                <a:srgbClr val="003081"/>
              </a:solidFill>
              <a:latin typeface="Palanquin Medium"/>
              <a:ea typeface="Palanquin Medium"/>
              <a:cs typeface="Palanquin Medium"/>
              <a:sym typeface="Palanquin Medium"/>
            </a:endParaRPr>
          </a:p>
        </p:txBody>
      </p:sp>
      <p:pic>
        <p:nvPicPr>
          <p:cNvPr id="182" name="Google Shape;182;p14"/>
          <p:cNvPicPr preferRelativeResize="0"/>
          <p:nvPr/>
        </p:nvPicPr>
        <p:blipFill rotWithShape="1">
          <a:blip r:embed="rId3">
            <a:alphaModFix/>
          </a:blip>
          <a:srcRect b="13810" l="12361" r="12353" t="13809"/>
          <a:stretch/>
        </p:blipFill>
        <p:spPr>
          <a:xfrm>
            <a:off x="6398150" y="1356075"/>
            <a:ext cx="2187900" cy="1130650"/>
          </a:xfrm>
          <a:prstGeom prst="rect">
            <a:avLst/>
          </a:prstGeom>
          <a:noFill/>
          <a:ln>
            <a:noFill/>
          </a:ln>
        </p:spPr>
      </p:pic>
      <p:sp>
        <p:nvSpPr>
          <p:cNvPr id="183" name="Google Shape;183;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8" name="Shape 2008"/>
        <p:cNvGrpSpPr/>
        <p:nvPr/>
      </p:nvGrpSpPr>
      <p:grpSpPr>
        <a:xfrm>
          <a:off x="0" y="0"/>
          <a:ext cx="0" cy="0"/>
          <a:chOff x="0" y="0"/>
          <a:chExt cx="0" cy="0"/>
        </a:xfrm>
      </p:grpSpPr>
      <p:cxnSp>
        <p:nvCxnSpPr>
          <p:cNvPr id="2009" name="Google Shape;2009;p141"/>
          <p:cNvCxnSpPr/>
          <p:nvPr/>
        </p:nvCxnSpPr>
        <p:spPr>
          <a:xfrm>
            <a:off x="3048000" y="8975"/>
            <a:ext cx="0" cy="5143500"/>
          </a:xfrm>
          <a:prstGeom prst="straightConnector1">
            <a:avLst/>
          </a:prstGeom>
          <a:noFill/>
          <a:ln cap="flat" cmpd="sng" w="28575">
            <a:solidFill>
              <a:srgbClr val="003081"/>
            </a:solidFill>
            <a:prstDash val="dash"/>
            <a:round/>
            <a:headEnd len="sm" w="sm" type="none"/>
            <a:tailEnd len="sm" w="sm" type="none"/>
          </a:ln>
        </p:spPr>
      </p:cxnSp>
      <p:cxnSp>
        <p:nvCxnSpPr>
          <p:cNvPr id="2010" name="Google Shape;2010;p141"/>
          <p:cNvCxnSpPr/>
          <p:nvPr/>
        </p:nvCxnSpPr>
        <p:spPr>
          <a:xfrm>
            <a:off x="6096000" y="8975"/>
            <a:ext cx="0" cy="5143500"/>
          </a:xfrm>
          <a:prstGeom prst="straightConnector1">
            <a:avLst/>
          </a:prstGeom>
          <a:noFill/>
          <a:ln cap="flat" cmpd="sng" w="28575">
            <a:solidFill>
              <a:srgbClr val="003081"/>
            </a:solidFill>
            <a:prstDash val="dash"/>
            <a:round/>
            <a:headEnd len="sm" w="sm" type="none"/>
            <a:tailEnd len="sm" w="sm" type="none"/>
          </a:ln>
        </p:spPr>
      </p:cxnSp>
      <p:sp>
        <p:nvSpPr>
          <p:cNvPr id="2011" name="Google Shape;2011;p141"/>
          <p:cNvSpPr txBox="1"/>
          <p:nvPr/>
        </p:nvSpPr>
        <p:spPr>
          <a:xfrm>
            <a:off x="771450" y="331050"/>
            <a:ext cx="1505100" cy="5310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0000"/>
              </a:buClr>
              <a:buSzPts val="2200"/>
              <a:buFont typeface="Arial"/>
              <a:buNone/>
            </a:pPr>
            <a:r>
              <a:rPr b="1" i="0" lang="fr" sz="3000" u="none" cap="none" strike="noStrike">
                <a:solidFill>
                  <a:srgbClr val="FFFFFF"/>
                </a:solidFill>
                <a:highlight>
                  <a:srgbClr val="003081"/>
                </a:highlight>
                <a:latin typeface="Palanquin"/>
                <a:ea typeface="Palanquin"/>
                <a:cs typeface="Palanquin"/>
                <a:sym typeface="Palanquin"/>
              </a:rPr>
              <a:t>START</a:t>
            </a:r>
            <a:endParaRPr b="0" i="0" sz="3000" u="none" cap="none" strike="noStrike">
              <a:solidFill>
                <a:srgbClr val="FFFFFF"/>
              </a:solidFill>
              <a:highlight>
                <a:srgbClr val="003081"/>
              </a:highlight>
              <a:latin typeface="Palanquin"/>
              <a:ea typeface="Palanquin"/>
              <a:cs typeface="Palanquin"/>
              <a:sym typeface="Palanquin"/>
            </a:endParaRPr>
          </a:p>
        </p:txBody>
      </p:sp>
      <p:sp>
        <p:nvSpPr>
          <p:cNvPr id="2012" name="Google Shape;2012;p141"/>
          <p:cNvSpPr txBox="1"/>
          <p:nvPr/>
        </p:nvSpPr>
        <p:spPr>
          <a:xfrm>
            <a:off x="3819450" y="331050"/>
            <a:ext cx="1505100" cy="5310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0000"/>
              </a:buClr>
              <a:buSzPts val="2200"/>
              <a:buFont typeface="Arial"/>
              <a:buNone/>
            </a:pPr>
            <a:r>
              <a:rPr b="1" i="0" lang="fr" sz="3000" u="none" cap="none" strike="noStrike">
                <a:solidFill>
                  <a:srgbClr val="FFFFFF"/>
                </a:solidFill>
                <a:highlight>
                  <a:srgbClr val="003081"/>
                </a:highlight>
                <a:latin typeface="Palanquin"/>
                <a:ea typeface="Palanquin"/>
                <a:cs typeface="Palanquin"/>
                <a:sym typeface="Palanquin"/>
              </a:rPr>
              <a:t>STOP</a:t>
            </a:r>
            <a:endParaRPr b="0" i="0" sz="3000" u="none" cap="none" strike="noStrike">
              <a:solidFill>
                <a:srgbClr val="FFFFFF"/>
              </a:solidFill>
              <a:highlight>
                <a:srgbClr val="003081"/>
              </a:highlight>
              <a:latin typeface="Palanquin"/>
              <a:ea typeface="Palanquin"/>
              <a:cs typeface="Palanquin"/>
              <a:sym typeface="Palanquin"/>
            </a:endParaRPr>
          </a:p>
        </p:txBody>
      </p:sp>
      <p:sp>
        <p:nvSpPr>
          <p:cNvPr id="2013" name="Google Shape;2013;p141"/>
          <p:cNvSpPr txBox="1"/>
          <p:nvPr/>
        </p:nvSpPr>
        <p:spPr>
          <a:xfrm>
            <a:off x="6484625" y="331050"/>
            <a:ext cx="2270700" cy="5310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0000"/>
              </a:buClr>
              <a:buSzPts val="2200"/>
              <a:buFont typeface="Arial"/>
              <a:buNone/>
            </a:pPr>
            <a:r>
              <a:rPr b="1" i="0" lang="fr" sz="3000" u="none" cap="none" strike="noStrike">
                <a:solidFill>
                  <a:srgbClr val="FFFFFF"/>
                </a:solidFill>
                <a:highlight>
                  <a:srgbClr val="003081"/>
                </a:highlight>
                <a:latin typeface="Palanquin"/>
                <a:ea typeface="Palanquin"/>
                <a:cs typeface="Palanquin"/>
                <a:sym typeface="Palanquin"/>
              </a:rPr>
              <a:t>CONTINUE</a:t>
            </a:r>
            <a:endParaRPr b="0" i="0" sz="3000" u="none" cap="none" strike="noStrike">
              <a:solidFill>
                <a:srgbClr val="FFFFFF"/>
              </a:solidFill>
              <a:highlight>
                <a:srgbClr val="003081"/>
              </a:highlight>
              <a:latin typeface="Palanquin"/>
              <a:ea typeface="Palanquin"/>
              <a:cs typeface="Palanquin"/>
              <a:sym typeface="Palanquin"/>
            </a:endParaRPr>
          </a:p>
        </p:txBody>
      </p:sp>
      <p:sp>
        <p:nvSpPr>
          <p:cNvPr id="2014" name="Google Shape;2014;p14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2018" name="Shape 2018"/>
        <p:cNvGrpSpPr/>
        <p:nvPr/>
      </p:nvGrpSpPr>
      <p:grpSpPr>
        <a:xfrm>
          <a:off x="0" y="0"/>
          <a:ext cx="0" cy="0"/>
          <a:chOff x="0" y="0"/>
          <a:chExt cx="0" cy="0"/>
        </a:xfrm>
      </p:grpSpPr>
      <p:sp>
        <p:nvSpPr>
          <p:cNvPr id="2019" name="Google Shape;2019;p142"/>
          <p:cNvSpPr txBox="1"/>
          <p:nvPr/>
        </p:nvSpPr>
        <p:spPr>
          <a:xfrm>
            <a:off x="404725" y="347625"/>
            <a:ext cx="7004100" cy="8082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Test d’habilitation PIX</a:t>
            </a:r>
            <a:endParaRPr b="0" i="0" sz="4800" u="none" cap="none" strike="noStrike">
              <a:solidFill>
                <a:srgbClr val="FF3333"/>
              </a:solidFill>
              <a:latin typeface="Palanquin"/>
              <a:ea typeface="Palanquin"/>
              <a:cs typeface="Palanquin"/>
              <a:sym typeface="Palanquin"/>
            </a:endParaRPr>
          </a:p>
        </p:txBody>
      </p:sp>
      <p:cxnSp>
        <p:nvCxnSpPr>
          <p:cNvPr id="2020" name="Google Shape;2020;p142"/>
          <p:cNvCxnSpPr/>
          <p:nvPr/>
        </p:nvCxnSpPr>
        <p:spPr>
          <a:xfrm>
            <a:off x="394684" y="1304382"/>
            <a:ext cx="5021400" cy="0"/>
          </a:xfrm>
          <a:prstGeom prst="straightConnector1">
            <a:avLst/>
          </a:prstGeom>
          <a:noFill/>
          <a:ln cap="flat" cmpd="sng" w="38100">
            <a:solidFill>
              <a:srgbClr val="FF3333"/>
            </a:solidFill>
            <a:prstDash val="solid"/>
            <a:round/>
            <a:headEnd len="sm" w="sm" type="none"/>
            <a:tailEnd len="sm" w="sm" type="none"/>
          </a:ln>
        </p:spPr>
      </p:cxnSp>
      <p:sp>
        <p:nvSpPr>
          <p:cNvPr id="2021" name="Google Shape;2021;p14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5" name="Shape 2025"/>
        <p:cNvGrpSpPr/>
        <p:nvPr/>
      </p:nvGrpSpPr>
      <p:grpSpPr>
        <a:xfrm>
          <a:off x="0" y="0"/>
          <a:ext cx="0" cy="0"/>
          <a:chOff x="0" y="0"/>
          <a:chExt cx="0" cy="0"/>
        </a:xfrm>
      </p:grpSpPr>
      <p:sp>
        <p:nvSpPr>
          <p:cNvPr id="2026" name="Google Shape;2026;p143"/>
          <p:cNvSpPr txBox="1"/>
          <p:nvPr/>
        </p:nvSpPr>
        <p:spPr>
          <a:xfrm>
            <a:off x="1638775" y="1564800"/>
            <a:ext cx="5984700" cy="2471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Rendez vous sur </a:t>
            </a:r>
            <a:r>
              <a:rPr b="1" i="1" lang="fr" sz="1800" u="sng" cap="none" strike="noStrike">
                <a:solidFill>
                  <a:schemeClr val="hlink"/>
                </a:solidFill>
                <a:latin typeface="Palanquin"/>
                <a:ea typeface="Palanquin"/>
                <a:cs typeface="Palanquin"/>
                <a:sym typeface="Palanquin"/>
                <a:hlinkClick r:id="rId3"/>
              </a:rPr>
              <a:t>https://grist.incubateur.anct.gouv.fr/o/anct/forms/e8eZLSs74g2AEvMjvYduKB/309</a:t>
            </a:r>
            <a:br>
              <a:rPr b="1" i="1" lang="fr" sz="1800" u="none" cap="none" strike="noStrike">
                <a:solidFill>
                  <a:srgbClr val="003081"/>
                </a:solidFill>
                <a:latin typeface="Palanquin"/>
                <a:ea typeface="Palanquin"/>
                <a:cs typeface="Palanquin"/>
                <a:sym typeface="Palanquin"/>
              </a:rPr>
            </a:br>
            <a:r>
              <a:rPr b="0" i="0" lang="fr" sz="1800" u="none" cap="none" strike="noStrike">
                <a:solidFill>
                  <a:srgbClr val="003081"/>
                </a:solidFill>
                <a:latin typeface="Palanquin Medium"/>
                <a:ea typeface="Palanquin Medium"/>
                <a:cs typeface="Palanquin Medium"/>
                <a:sym typeface="Palanquin Medium"/>
              </a:rPr>
              <a:t>et répondez aux questions afin d’obtenir votre habilitation.</a:t>
            </a:r>
            <a:endParaRPr b="0" i="0" sz="1800" u="none" cap="none" strike="noStrike">
              <a:solidFill>
                <a:srgbClr val="003081"/>
              </a:solidFill>
              <a:latin typeface="Palanquin Medium"/>
              <a:ea typeface="Palanquin Medium"/>
              <a:cs typeface="Palanquin Medium"/>
              <a:sym typeface="Palanquin Medium"/>
            </a:endParaRPr>
          </a:p>
        </p:txBody>
      </p:sp>
      <p:sp>
        <p:nvSpPr>
          <p:cNvPr id="2027" name="Google Shape;2027;p143"/>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Test d’habilitation PIX</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028" name="Google Shape;2028;p143"/>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Test d’habilitation PIX</a:t>
            </a:r>
            <a:endParaRPr b="0" i="0" sz="1000" u="none" cap="none" strike="noStrike">
              <a:solidFill>
                <a:srgbClr val="000000"/>
              </a:solidFill>
              <a:latin typeface="Arial"/>
              <a:ea typeface="Arial"/>
              <a:cs typeface="Arial"/>
              <a:sym typeface="Arial"/>
            </a:endParaRPr>
          </a:p>
        </p:txBody>
      </p:sp>
      <p:sp>
        <p:nvSpPr>
          <p:cNvPr id="2029" name="Google Shape;2029;p14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15"/>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Fournisseur d’identité</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89" name="Google Shape;189;p15"/>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190" name="Google Shape;190;p15"/>
          <p:cNvSpPr txBox="1"/>
          <p:nvPr/>
        </p:nvSpPr>
        <p:spPr>
          <a:xfrm>
            <a:off x="768650" y="788175"/>
            <a:ext cx="4484400" cy="2031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2400" u="none" cap="none" strike="noStrike">
                <a:solidFill>
                  <a:srgbClr val="003081"/>
                </a:solidFill>
                <a:latin typeface="Palanquin"/>
                <a:ea typeface="Palanquin"/>
                <a:cs typeface="Palanquin"/>
                <a:sym typeface="Palanquin"/>
              </a:rPr>
              <a:t>Les Fournisseurs d’identité sont les services avec lesquels il est possible de s’identifier sur France Connect, et donc sur Aidants Connect.</a:t>
            </a:r>
            <a:endParaRPr b="1" i="0" sz="2400" u="none" cap="none" strike="noStrike">
              <a:solidFill>
                <a:srgbClr val="003081"/>
              </a:solidFill>
              <a:latin typeface="Palanquin"/>
              <a:ea typeface="Palanquin"/>
              <a:cs typeface="Palanquin"/>
              <a:sym typeface="Palanquin"/>
            </a:endParaRPr>
          </a:p>
        </p:txBody>
      </p:sp>
      <p:sp>
        <p:nvSpPr>
          <p:cNvPr id="191" name="Google Shape;191;p15"/>
          <p:cNvSpPr txBox="1"/>
          <p:nvPr/>
        </p:nvSpPr>
        <p:spPr>
          <a:xfrm>
            <a:off x="768650" y="3575259"/>
            <a:ext cx="3668700" cy="12621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FF3333"/>
                </a:solidFill>
                <a:latin typeface="Palanquin"/>
                <a:ea typeface="Palanquin"/>
                <a:cs typeface="Palanquin"/>
                <a:sym typeface="Palanquin"/>
              </a:rPr>
              <a:t>Afin que l’aidant puisse réaliser une démarche à l’aide d’Aidants Connect, l’usager doit nécessairement avoir un compte (ou s’en créer un) sur l’une des plateformes liées à France Connect (plateformes ci-après désignées par : fournisseur d’identité).</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Medium"/>
                <a:ea typeface="Palanquin Medium"/>
                <a:cs typeface="Palanquin Medium"/>
                <a:sym typeface="Palanquin Medium"/>
              </a:rPr>
              <a:t>Au choix : le compte impots.gouv.fr, ameli.fr, l'Identité Numérique La Poste, msa.fr, Yris et France Identité.</a:t>
            </a:r>
            <a:endParaRPr b="1" i="0" sz="1000" u="none" cap="none" strike="noStrike">
              <a:solidFill>
                <a:srgbClr val="FF3333"/>
              </a:solidFill>
              <a:latin typeface="Palanquin"/>
              <a:ea typeface="Palanquin"/>
              <a:cs typeface="Palanquin"/>
              <a:sym typeface="Palanquin"/>
            </a:endParaRPr>
          </a:p>
        </p:txBody>
      </p:sp>
      <p:sp>
        <p:nvSpPr>
          <p:cNvPr id="192" name="Google Shape;192;p15"/>
          <p:cNvSpPr txBox="1"/>
          <p:nvPr/>
        </p:nvSpPr>
        <p:spPr>
          <a:xfrm>
            <a:off x="4584450" y="3575250"/>
            <a:ext cx="3668700" cy="9543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Medium"/>
                <a:ea typeface="Palanquin Medium"/>
                <a:cs typeface="Palanquin Medium"/>
                <a:sym typeface="Palanquin Medium"/>
              </a:rPr>
              <a:t>La création d’un compte auprès d’un fournisseur d’identité s’effectue en fonction du profil de l’usager, de sa situation ou des informations personnelles dont il ou elle dispose. Il est donc important de connaîtres les prérequis à la création de compte sur ces fournisseurs d’identités.</a:t>
            </a:r>
            <a:endParaRPr b="0" i="0" sz="1000" u="none" cap="none" strike="noStrike">
              <a:solidFill>
                <a:srgbClr val="003081"/>
              </a:solidFill>
              <a:latin typeface="Palanquin Medium"/>
              <a:ea typeface="Palanquin Medium"/>
              <a:cs typeface="Palanquin Medium"/>
              <a:sym typeface="Palanquin Medium"/>
            </a:endParaRPr>
          </a:p>
        </p:txBody>
      </p:sp>
      <p:pic>
        <p:nvPicPr>
          <p:cNvPr id="193" name="Google Shape;193;p15"/>
          <p:cNvPicPr preferRelativeResize="0"/>
          <p:nvPr/>
        </p:nvPicPr>
        <p:blipFill rotWithShape="1">
          <a:blip r:embed="rId3">
            <a:alphaModFix/>
          </a:blip>
          <a:srcRect b="0" l="0" r="0" t="0"/>
          <a:stretch/>
        </p:blipFill>
        <p:spPr>
          <a:xfrm>
            <a:off x="5859560" y="844212"/>
            <a:ext cx="2595629" cy="1808126"/>
          </a:xfrm>
          <a:prstGeom prst="rect">
            <a:avLst/>
          </a:prstGeom>
          <a:noFill/>
          <a:ln>
            <a:noFill/>
          </a:ln>
        </p:spPr>
      </p:pic>
      <p:sp>
        <p:nvSpPr>
          <p:cNvPr id="194" name="Google Shape;194;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16"/>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IRL</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00" name="Google Shape;200;p16"/>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201" name="Google Shape;201;p16"/>
          <p:cNvSpPr txBox="1"/>
          <p:nvPr/>
        </p:nvSpPr>
        <p:spPr>
          <a:xfrm>
            <a:off x="768650" y="788175"/>
            <a:ext cx="3631200" cy="1662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2400" u="none" cap="none" strike="noStrike">
                <a:solidFill>
                  <a:srgbClr val="003081"/>
                </a:solidFill>
                <a:latin typeface="Palanquin"/>
                <a:ea typeface="Palanquin"/>
                <a:cs typeface="Palanquin"/>
                <a:sym typeface="Palanquin"/>
              </a:rPr>
              <a:t>Cet acronyme signifie </a:t>
            </a:r>
            <a:br>
              <a:rPr b="1" i="0" lang="fr" sz="2400" u="none" cap="none" strike="noStrike">
                <a:solidFill>
                  <a:srgbClr val="003081"/>
                </a:solidFill>
                <a:latin typeface="Palanquin"/>
                <a:ea typeface="Palanquin"/>
                <a:cs typeface="Palanquin"/>
                <a:sym typeface="Palanquin"/>
              </a:rPr>
            </a:br>
            <a:r>
              <a:rPr b="1" i="0" lang="fr" sz="2400" u="none" cap="none" strike="noStrike">
                <a:solidFill>
                  <a:srgbClr val="003081"/>
                </a:solidFill>
                <a:latin typeface="Palanquin"/>
                <a:ea typeface="Palanquin"/>
                <a:cs typeface="Palanquin"/>
                <a:sym typeface="Palanquin"/>
              </a:rPr>
              <a:t>«In Real Life», qu’on pourrait traduire par «Dans la Vraie Vie».</a:t>
            </a:r>
            <a:endParaRPr b="1" i="0" sz="2400" u="none" cap="none" strike="noStrike">
              <a:solidFill>
                <a:srgbClr val="003081"/>
              </a:solidFill>
              <a:latin typeface="Palanquin"/>
              <a:ea typeface="Palanquin"/>
              <a:cs typeface="Palanquin"/>
              <a:sym typeface="Palanquin"/>
            </a:endParaRPr>
          </a:p>
        </p:txBody>
      </p:sp>
      <p:sp>
        <p:nvSpPr>
          <p:cNvPr id="202" name="Google Shape;202;p16"/>
          <p:cNvSpPr txBox="1"/>
          <p:nvPr/>
        </p:nvSpPr>
        <p:spPr>
          <a:xfrm>
            <a:off x="768650" y="3575259"/>
            <a:ext cx="3668700" cy="12621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FF3333"/>
                </a:solidFill>
                <a:latin typeface="Palanquin"/>
                <a:ea typeface="Palanquin"/>
                <a:cs typeface="Palanquin"/>
                <a:sym typeface="Palanquin"/>
              </a:rPr>
              <a:t>Il s’agit d’un sigle utilisé sur les réseaux sociaux pour désigner une rencontre « réelle » (au sens physiquement dans un lieu géographique déterminé) par opposition à « la vie virtuelle » sur Internet. </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Medium"/>
                <a:ea typeface="Palanquin Medium"/>
                <a:cs typeface="Palanquin Medium"/>
                <a:sym typeface="Palanquin Medium"/>
              </a:rPr>
              <a:t>De façon péjorative, l'expression sert à qualifier certains styles de vie ou activités jugé·es plus importantes, utiles ou « authentiques ».</a:t>
            </a:r>
            <a:endParaRPr b="1" i="0" sz="1000" u="none" cap="none" strike="noStrike">
              <a:solidFill>
                <a:srgbClr val="FF3333"/>
              </a:solidFill>
              <a:latin typeface="Palanquin"/>
              <a:ea typeface="Palanquin"/>
              <a:cs typeface="Palanquin"/>
              <a:sym typeface="Palanquin"/>
            </a:endParaRPr>
          </a:p>
        </p:txBody>
      </p:sp>
      <p:pic>
        <p:nvPicPr>
          <p:cNvPr id="203" name="Google Shape;203;p16"/>
          <p:cNvPicPr preferRelativeResize="0"/>
          <p:nvPr/>
        </p:nvPicPr>
        <p:blipFill rotWithShape="1">
          <a:blip r:embed="rId3">
            <a:alphaModFix/>
          </a:blip>
          <a:srcRect b="0" l="0" r="0" t="0"/>
          <a:stretch/>
        </p:blipFill>
        <p:spPr>
          <a:xfrm>
            <a:off x="5313325" y="2225221"/>
            <a:ext cx="3339650" cy="2504754"/>
          </a:xfrm>
          <a:prstGeom prst="rect">
            <a:avLst/>
          </a:prstGeom>
          <a:noFill/>
          <a:ln>
            <a:noFill/>
          </a:ln>
        </p:spPr>
      </p:pic>
      <p:sp>
        <p:nvSpPr>
          <p:cNvPr id="204" name="Google Shape;204;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17"/>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Illectronisme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10" name="Google Shape;210;p17"/>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211" name="Google Shape;211;p17"/>
          <p:cNvSpPr txBox="1"/>
          <p:nvPr/>
        </p:nvSpPr>
        <p:spPr>
          <a:xfrm>
            <a:off x="768650" y="788175"/>
            <a:ext cx="5013300" cy="2401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1800" u="none" cap="none" strike="noStrike">
                <a:solidFill>
                  <a:srgbClr val="003081"/>
                </a:solidFill>
                <a:latin typeface="Palanquin"/>
                <a:ea typeface="Palanquin"/>
                <a:cs typeface="Palanquin"/>
                <a:sym typeface="Palanquin"/>
              </a:rPr>
              <a:t>L’illectronisme est la situation d'une personne ne possédant pas les compétences numériques de base </a:t>
            </a:r>
            <a:r>
              <a:rPr b="0" i="0" lang="fr" sz="1800" u="none" cap="none" strike="noStrike">
                <a:solidFill>
                  <a:srgbClr val="003081"/>
                </a:solidFill>
                <a:latin typeface="Palanquin Medium"/>
                <a:ea typeface="Palanquin Medium"/>
                <a:cs typeface="Palanquin Medium"/>
                <a:sym typeface="Palanquin Medium"/>
              </a:rPr>
              <a:t>(rechercher des informations en ligne, communiquer en ligne, utiliser des logiciels, protéger sa vie privée, résoudre des problèmes en ligne)</a:t>
            </a:r>
            <a:r>
              <a:rPr b="1" i="0" lang="fr" sz="1800" u="none" cap="none" strike="noStrike">
                <a:solidFill>
                  <a:srgbClr val="003081"/>
                </a:solidFill>
                <a:latin typeface="Palanquin"/>
                <a:ea typeface="Palanquin"/>
                <a:cs typeface="Palanquin"/>
                <a:sym typeface="Palanquin"/>
              </a:rPr>
              <a:t> ou ne se servant pas d'Internet </a:t>
            </a:r>
            <a:r>
              <a:rPr b="0" i="0" lang="fr" sz="1800" u="none" cap="none" strike="noStrike">
                <a:solidFill>
                  <a:srgbClr val="003081"/>
                </a:solidFill>
                <a:latin typeface="Palanquin Medium"/>
                <a:ea typeface="Palanquin Medium"/>
                <a:cs typeface="Palanquin Medium"/>
                <a:sym typeface="Palanquin Medium"/>
              </a:rPr>
              <a:t>(incapacité ou impossibilité matérielle de l'utiliser dans les trois derniers mois).</a:t>
            </a:r>
            <a:endParaRPr b="0" i="0" sz="1800" u="none" cap="none" strike="noStrike">
              <a:solidFill>
                <a:srgbClr val="003081"/>
              </a:solidFill>
              <a:latin typeface="Palanquin Medium"/>
              <a:ea typeface="Palanquin Medium"/>
              <a:cs typeface="Palanquin Medium"/>
              <a:sym typeface="Palanquin Medium"/>
            </a:endParaRPr>
          </a:p>
        </p:txBody>
      </p:sp>
      <p:sp>
        <p:nvSpPr>
          <p:cNvPr id="212" name="Google Shape;212;p17"/>
          <p:cNvSpPr txBox="1"/>
          <p:nvPr/>
        </p:nvSpPr>
        <p:spPr>
          <a:xfrm>
            <a:off x="768650" y="3575250"/>
            <a:ext cx="3843300" cy="12621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FF3333"/>
                </a:solidFill>
                <a:latin typeface="Palanquin"/>
                <a:ea typeface="Palanquin"/>
                <a:cs typeface="Palanquin"/>
                <a:sym typeface="Palanquin"/>
              </a:rPr>
              <a:t>D’après une étude de l’INSEE publiée en 2023, 15,4 % de la population française serait en situation d'illectronisme en 2021.</a:t>
            </a:r>
            <a:endParaRPr b="1" i="0" sz="1000" u="none" cap="none" strike="noStrike">
              <a:solidFill>
                <a:srgbClr val="FF3333"/>
              </a:solidFill>
              <a:latin typeface="Palanquin"/>
              <a:ea typeface="Palanquin"/>
              <a:cs typeface="Palanquin"/>
              <a:sym typeface="Palanquin"/>
            </a:endParaRPr>
          </a:p>
        </p:txBody>
      </p:sp>
      <p:sp>
        <p:nvSpPr>
          <p:cNvPr id="213" name="Google Shape;213;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18"/>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Algorithme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19" name="Google Shape;219;p18"/>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220" name="Google Shape;220;p18"/>
          <p:cNvSpPr txBox="1"/>
          <p:nvPr/>
        </p:nvSpPr>
        <p:spPr>
          <a:xfrm>
            <a:off x="768650" y="788175"/>
            <a:ext cx="4430400" cy="2031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2400" u="none" cap="none" strike="noStrike">
                <a:solidFill>
                  <a:srgbClr val="003081"/>
                </a:solidFill>
                <a:latin typeface="Palanquin"/>
                <a:ea typeface="Palanquin"/>
                <a:cs typeface="Palanquin"/>
                <a:sym typeface="Palanquin"/>
              </a:rPr>
              <a:t>Un algorithme une suite finie et non ambiguë d’opérations ou d'instructions permettant de résoudre une classe de problèmes.</a:t>
            </a:r>
            <a:endParaRPr b="1" i="0" sz="2400" u="none" cap="none" strike="noStrike">
              <a:solidFill>
                <a:srgbClr val="003081"/>
              </a:solidFill>
              <a:latin typeface="Palanquin"/>
              <a:ea typeface="Palanquin"/>
              <a:cs typeface="Palanquin"/>
              <a:sym typeface="Palanquin"/>
            </a:endParaRPr>
          </a:p>
        </p:txBody>
      </p:sp>
      <p:sp>
        <p:nvSpPr>
          <p:cNvPr id="221" name="Google Shape;221;p18"/>
          <p:cNvSpPr txBox="1"/>
          <p:nvPr/>
        </p:nvSpPr>
        <p:spPr>
          <a:xfrm>
            <a:off x="768650" y="3575259"/>
            <a:ext cx="3668700" cy="12621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FF3333"/>
                </a:solidFill>
                <a:latin typeface="Palanquin"/>
                <a:ea typeface="Palanquin"/>
                <a:cs typeface="Palanquin"/>
                <a:sym typeface="Palanquin"/>
              </a:rPr>
              <a:t>On retrouve aujourd'hui des algorithmes dans</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FF3333"/>
                </a:solidFill>
                <a:latin typeface="Palanquin"/>
                <a:ea typeface="Palanquin"/>
                <a:cs typeface="Palanquin"/>
                <a:sym typeface="Palanquin"/>
              </a:rPr>
              <a:t>de nombreuses applications telles que le fonctionnement des ordinateurs, la cryptographie, la planification et l'utilisation des ressources, le traitement d'images, etc. </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Medium"/>
                <a:ea typeface="Palanquin Medium"/>
                <a:cs typeface="Palanquin Medium"/>
                <a:sym typeface="Palanquin Medium"/>
              </a:rPr>
              <a:t>La prédation de nos traces d’activités permet à certains d’entre eux de réaliser des classements, sélectionner des informations et en déduire un profil, en général de consommation, ensuite utilisé ou exploité commercialement.</a:t>
            </a:r>
            <a:endParaRPr b="0" i="0" sz="1000" u="none" cap="none" strike="noStrike">
              <a:solidFill>
                <a:srgbClr val="003081"/>
              </a:solidFill>
              <a:latin typeface="Palanquin Medium"/>
              <a:ea typeface="Palanquin Medium"/>
              <a:cs typeface="Palanquin Medium"/>
              <a:sym typeface="Palanquin Medium"/>
            </a:endParaRPr>
          </a:p>
        </p:txBody>
      </p:sp>
      <p:pic>
        <p:nvPicPr>
          <p:cNvPr id="222" name="Google Shape;222;p18"/>
          <p:cNvPicPr preferRelativeResize="0"/>
          <p:nvPr/>
        </p:nvPicPr>
        <p:blipFill rotWithShape="1">
          <a:blip r:embed="rId3">
            <a:alphaModFix/>
          </a:blip>
          <a:srcRect b="0" l="0" r="0" t="0"/>
          <a:stretch/>
        </p:blipFill>
        <p:spPr>
          <a:xfrm>
            <a:off x="5542975" y="1572922"/>
            <a:ext cx="3111550" cy="3157041"/>
          </a:xfrm>
          <a:prstGeom prst="rect">
            <a:avLst/>
          </a:prstGeom>
          <a:noFill/>
          <a:ln>
            <a:noFill/>
          </a:ln>
        </p:spPr>
      </p:pic>
      <p:sp>
        <p:nvSpPr>
          <p:cNvPr id="223" name="Google Shape;223;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19"/>
          <p:cNvSpPr txBox="1"/>
          <p:nvPr/>
        </p:nvSpPr>
        <p:spPr>
          <a:xfrm>
            <a:off x="768650" y="3575250"/>
            <a:ext cx="3101700" cy="12621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FF3333"/>
                </a:solidFill>
                <a:latin typeface="Palanquin"/>
                <a:ea typeface="Palanquin"/>
                <a:cs typeface="Palanquin"/>
                <a:sym typeface="Palanquin"/>
              </a:rPr>
              <a:t>Le UX, c'est une approche, plus qu'une discipline. L'approche, c'est de mettre l'utilisateur·trice final·e d'un produit au centre du développement d'un jeu, d'un utilitaire, d'un site Internet. </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br>
              <a:rPr b="1" i="0" lang="fr" sz="1000" u="none" cap="none" strike="noStrike">
                <a:solidFill>
                  <a:srgbClr val="FF3333"/>
                </a:solidFill>
                <a:latin typeface="Palanquin"/>
                <a:ea typeface="Palanquin"/>
                <a:cs typeface="Palanquin"/>
                <a:sym typeface="Palanquin"/>
              </a:rPr>
            </a:br>
            <a:r>
              <a:rPr b="0" i="0" lang="fr" sz="1000" u="none" cap="none" strike="noStrike">
                <a:solidFill>
                  <a:srgbClr val="003081"/>
                </a:solidFill>
                <a:latin typeface="Palanquin Medium"/>
                <a:ea typeface="Palanquin Medium"/>
                <a:cs typeface="Palanquin Medium"/>
                <a:sym typeface="Palanquin Medium"/>
              </a:rPr>
              <a:t>Il peut exister une tension entre les intentions (commerciales) des producteur·trices et la satisfaction de réels besoins des utilisateur·trices.</a:t>
            </a:r>
            <a:endParaRPr b="0" i="0" sz="1000" u="none" cap="none" strike="noStrike">
              <a:solidFill>
                <a:srgbClr val="003081"/>
              </a:solidFill>
              <a:latin typeface="Palanquin Medium"/>
              <a:ea typeface="Palanquin Medium"/>
              <a:cs typeface="Palanquin Medium"/>
              <a:sym typeface="Palanquin Medium"/>
            </a:endParaRPr>
          </a:p>
        </p:txBody>
      </p:sp>
      <p:sp>
        <p:nvSpPr>
          <p:cNvPr id="229" name="Google Shape;229;p19"/>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UX</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30" name="Google Shape;230;p19"/>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231" name="Google Shape;231;p19"/>
          <p:cNvSpPr txBox="1"/>
          <p:nvPr/>
        </p:nvSpPr>
        <p:spPr>
          <a:xfrm>
            <a:off x="768650" y="788175"/>
            <a:ext cx="6599100" cy="2031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2400" u="none" cap="none" strike="noStrike">
                <a:solidFill>
                  <a:srgbClr val="003081"/>
                </a:solidFill>
                <a:latin typeface="Palanquin"/>
                <a:ea typeface="Palanquin"/>
                <a:cs typeface="Palanquin"/>
                <a:sym typeface="Palanquin"/>
              </a:rPr>
              <a:t>L'expérience utilisateur (en anglais, User eXperience, abrégée UX) est la qualité du vécu de l'utilisateur·trice dans des environnements numériques. C'est une notion qui englobe l’ergonomie des logiciels et leur utilisabilité.</a:t>
            </a:r>
            <a:endParaRPr b="1" i="0" sz="2400" u="none" cap="none" strike="noStrike">
              <a:solidFill>
                <a:srgbClr val="003081"/>
              </a:solidFill>
              <a:latin typeface="Palanquin"/>
              <a:ea typeface="Palanquin"/>
              <a:cs typeface="Palanquin"/>
              <a:sym typeface="Palanquin"/>
            </a:endParaRPr>
          </a:p>
        </p:txBody>
      </p:sp>
      <p:sp>
        <p:nvSpPr>
          <p:cNvPr id="232" name="Google Shape;232;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60" name="Shape 60"/>
        <p:cNvGrpSpPr/>
        <p:nvPr/>
      </p:nvGrpSpPr>
      <p:grpSpPr>
        <a:xfrm>
          <a:off x="0" y="0"/>
          <a:ext cx="0" cy="0"/>
          <a:chOff x="0" y="0"/>
          <a:chExt cx="0" cy="0"/>
        </a:xfrm>
      </p:grpSpPr>
      <p:sp>
        <p:nvSpPr>
          <p:cNvPr id="61" name="Google Shape;61;p2"/>
          <p:cNvSpPr txBox="1"/>
          <p:nvPr/>
        </p:nvSpPr>
        <p:spPr>
          <a:xfrm>
            <a:off x="404725" y="1074085"/>
            <a:ext cx="7004100" cy="808200"/>
          </a:xfrm>
          <a:prstGeom prst="rect">
            <a:avLst/>
          </a:prstGeom>
          <a:noFill/>
          <a:ln>
            <a:noFill/>
          </a:ln>
        </p:spPr>
        <p:txBody>
          <a:bodyPr anchorCtr="0" anchor="b" bIns="34275" lIns="34275" spcFirstLastPara="1" rIns="34275" wrap="square" tIns="34275">
            <a:no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Qui ? Quoi ? Pourquoi ? Comment ?</a:t>
            </a:r>
            <a:endParaRPr b="0" i="0" sz="4800" u="none" cap="none" strike="noStrike">
              <a:solidFill>
                <a:srgbClr val="FF3333"/>
              </a:solidFill>
              <a:latin typeface="Palanquin"/>
              <a:ea typeface="Palanquin"/>
              <a:cs typeface="Palanquin"/>
              <a:sym typeface="Palanquin"/>
            </a:endParaRPr>
          </a:p>
        </p:txBody>
      </p:sp>
      <p:cxnSp>
        <p:nvCxnSpPr>
          <p:cNvPr id="62" name="Google Shape;62;p2"/>
          <p:cNvCxnSpPr/>
          <p:nvPr/>
        </p:nvCxnSpPr>
        <p:spPr>
          <a:xfrm>
            <a:off x="394684" y="2030842"/>
            <a:ext cx="5021400" cy="0"/>
          </a:xfrm>
          <a:prstGeom prst="straightConnector1">
            <a:avLst/>
          </a:prstGeom>
          <a:noFill/>
          <a:ln cap="flat" cmpd="sng" w="38100">
            <a:solidFill>
              <a:srgbClr val="FF3333"/>
            </a:solidFill>
            <a:prstDash val="solid"/>
            <a:round/>
            <a:headEnd len="sm" w="sm" type="none"/>
            <a:tailEnd len="sm" w="sm" type="none"/>
          </a:ln>
        </p:spPr>
      </p:cxnSp>
      <p:sp>
        <p:nvSpPr>
          <p:cNvPr id="63" name="Google Shape;63;p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20"/>
          <p:cNvSpPr txBox="1"/>
          <p:nvPr/>
        </p:nvSpPr>
        <p:spPr>
          <a:xfrm>
            <a:off x="768650" y="3575250"/>
            <a:ext cx="2848500" cy="12621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FF3333"/>
                </a:solidFill>
                <a:latin typeface="Palanquin"/>
                <a:ea typeface="Palanquin"/>
                <a:cs typeface="Palanquin"/>
                <a:sym typeface="Palanquin"/>
              </a:rPr>
              <a:t>Ce terme est surtout utilisé comme insulte dans les jeux vidéo pour désigner un joueur </a:t>
            </a:r>
            <a:br>
              <a:rPr b="1" i="0" lang="fr" sz="1000" u="none" cap="none" strike="noStrike">
                <a:solidFill>
                  <a:srgbClr val="FF3333"/>
                </a:solidFill>
                <a:latin typeface="Palanquin"/>
                <a:ea typeface="Palanquin"/>
                <a:cs typeface="Palanquin"/>
                <a:sym typeface="Palanquin"/>
              </a:rPr>
            </a:br>
            <a:r>
              <a:rPr b="1" i="0" lang="fr" sz="1000" u="none" cap="none" strike="noStrike">
                <a:solidFill>
                  <a:srgbClr val="FF3333"/>
                </a:solidFill>
                <a:latin typeface="Palanquin"/>
                <a:ea typeface="Palanquin"/>
                <a:cs typeface="Palanquin"/>
                <a:sym typeface="Palanquin"/>
              </a:rPr>
              <a:t>ou une joueuse  qui cherche à acquérir des compétences sans y parvenir. </a:t>
            </a:r>
            <a:br>
              <a:rPr b="1" i="0" lang="fr" sz="1000" u="none" cap="none" strike="noStrike">
                <a:solidFill>
                  <a:srgbClr val="FF3333"/>
                </a:solidFill>
                <a:latin typeface="Palanquin"/>
                <a:ea typeface="Palanquin"/>
                <a:cs typeface="Palanquin"/>
                <a:sym typeface="Palanquin"/>
              </a:rPr>
            </a:br>
            <a:br>
              <a:rPr b="1" i="0" lang="fr" sz="1000" u="none" cap="none" strike="noStrike">
                <a:solidFill>
                  <a:srgbClr val="FF3333"/>
                </a:solidFill>
                <a:latin typeface="Palanquin"/>
                <a:ea typeface="Palanquin"/>
                <a:cs typeface="Palanquin"/>
                <a:sym typeface="Palanquin"/>
              </a:rPr>
            </a:br>
            <a:r>
              <a:rPr b="0" i="0" lang="fr" sz="1000" u="none" cap="none" strike="noStrike">
                <a:solidFill>
                  <a:srgbClr val="003081"/>
                </a:solidFill>
                <a:latin typeface="Palanquin Medium"/>
                <a:ea typeface="Palanquin Medium"/>
                <a:cs typeface="Palanquin Medium"/>
                <a:sym typeface="Palanquin Medium"/>
              </a:rPr>
              <a:t>C’est par exemple le cas dans les MMORPG </a:t>
            </a:r>
            <a:br>
              <a:rPr b="0" i="0" lang="fr" sz="1000" u="none" cap="none" strike="noStrike">
                <a:solidFill>
                  <a:srgbClr val="003081"/>
                </a:solidFill>
                <a:latin typeface="Palanquin Medium"/>
                <a:ea typeface="Palanquin Medium"/>
                <a:cs typeface="Palanquin Medium"/>
                <a:sym typeface="Palanquin Medium"/>
              </a:rPr>
            </a:br>
            <a:r>
              <a:rPr b="0" i="0" lang="fr" sz="1000" u="none" cap="none" strike="noStrike">
                <a:solidFill>
                  <a:srgbClr val="003081"/>
                </a:solidFill>
                <a:latin typeface="Palanquin Medium"/>
                <a:ea typeface="Palanquin Medium"/>
                <a:cs typeface="Palanquin Medium"/>
                <a:sym typeface="Palanquin Medium"/>
              </a:rPr>
              <a:t>(Jeu de rôle en ligne massivement multijoueur).</a:t>
            </a:r>
            <a:endParaRPr b="0" i="0" sz="1000" u="none" cap="none" strike="noStrike">
              <a:solidFill>
                <a:srgbClr val="003081"/>
              </a:solidFill>
              <a:latin typeface="Palanquin Medium"/>
              <a:ea typeface="Palanquin Medium"/>
              <a:cs typeface="Palanquin Medium"/>
              <a:sym typeface="Palanquin Medium"/>
            </a:endParaRPr>
          </a:p>
        </p:txBody>
      </p:sp>
      <p:sp>
        <p:nvSpPr>
          <p:cNvPr id="238" name="Google Shape;238;p20"/>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Noob</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39" name="Google Shape;239;p20"/>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240" name="Google Shape;240;p20"/>
          <p:cNvSpPr txBox="1"/>
          <p:nvPr/>
        </p:nvSpPr>
        <p:spPr>
          <a:xfrm>
            <a:off x="768650" y="788175"/>
            <a:ext cx="4820400" cy="1293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2400" u="none" cap="none" strike="noStrike">
                <a:solidFill>
                  <a:srgbClr val="003081"/>
                </a:solidFill>
                <a:latin typeface="Palanquin"/>
                <a:ea typeface="Palanquin"/>
                <a:cs typeface="Palanquin"/>
                <a:sym typeface="Palanquin"/>
              </a:rPr>
              <a:t>Dans l’argot d’internet, le noob est l'abréviation péjorative de newbie, le débutant, le néophyte.</a:t>
            </a:r>
            <a:endParaRPr b="1" i="0" sz="2400" u="none" cap="none" strike="noStrike">
              <a:solidFill>
                <a:srgbClr val="003081"/>
              </a:solidFill>
              <a:latin typeface="Palanquin"/>
              <a:ea typeface="Palanquin"/>
              <a:cs typeface="Palanquin"/>
              <a:sym typeface="Palanquin"/>
            </a:endParaRPr>
          </a:p>
        </p:txBody>
      </p:sp>
      <p:sp>
        <p:nvSpPr>
          <p:cNvPr id="241" name="Google Shape;241;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245" name="Shape 245"/>
        <p:cNvGrpSpPr/>
        <p:nvPr/>
      </p:nvGrpSpPr>
      <p:grpSpPr>
        <a:xfrm>
          <a:off x="0" y="0"/>
          <a:ext cx="0" cy="0"/>
          <a:chOff x="0" y="0"/>
          <a:chExt cx="0" cy="0"/>
        </a:xfrm>
      </p:grpSpPr>
      <p:sp>
        <p:nvSpPr>
          <p:cNvPr id="246" name="Google Shape;246;p21"/>
          <p:cNvSpPr txBox="1"/>
          <p:nvPr/>
        </p:nvSpPr>
        <p:spPr>
          <a:xfrm>
            <a:off x="404725" y="347625"/>
            <a:ext cx="7004100" cy="8082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Quiz META</a:t>
            </a:r>
            <a:endParaRPr b="0" i="0" sz="4800" u="none" cap="none" strike="noStrike">
              <a:solidFill>
                <a:srgbClr val="FF3333"/>
              </a:solidFill>
              <a:latin typeface="Palanquin"/>
              <a:ea typeface="Palanquin"/>
              <a:cs typeface="Palanquin"/>
              <a:sym typeface="Palanquin"/>
            </a:endParaRPr>
          </a:p>
        </p:txBody>
      </p:sp>
      <p:cxnSp>
        <p:nvCxnSpPr>
          <p:cNvPr id="247" name="Google Shape;247;p21"/>
          <p:cNvCxnSpPr/>
          <p:nvPr/>
        </p:nvCxnSpPr>
        <p:spPr>
          <a:xfrm>
            <a:off x="394684" y="1304382"/>
            <a:ext cx="5021400" cy="0"/>
          </a:xfrm>
          <a:prstGeom prst="straightConnector1">
            <a:avLst/>
          </a:prstGeom>
          <a:noFill/>
          <a:ln cap="flat" cmpd="sng" w="38100">
            <a:solidFill>
              <a:srgbClr val="FF3333"/>
            </a:solidFill>
            <a:prstDash val="solid"/>
            <a:round/>
            <a:headEnd len="sm" w="sm" type="none"/>
            <a:tailEnd len="sm" w="sm" type="none"/>
          </a:ln>
        </p:spPr>
      </p:cxnSp>
      <p:sp>
        <p:nvSpPr>
          <p:cNvPr id="248" name="Google Shape;248;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52" name="Shape 252"/>
        <p:cNvGrpSpPr/>
        <p:nvPr/>
      </p:nvGrpSpPr>
      <p:grpSpPr>
        <a:xfrm>
          <a:off x="0" y="0"/>
          <a:ext cx="0" cy="0"/>
          <a:chOff x="0" y="0"/>
          <a:chExt cx="0" cy="0"/>
        </a:xfrm>
      </p:grpSpPr>
      <p:sp>
        <p:nvSpPr>
          <p:cNvPr id="253" name="Google Shape;253;p22"/>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254" name="Google Shape;254;p22"/>
          <p:cNvSpPr txBox="1"/>
          <p:nvPr/>
        </p:nvSpPr>
        <p:spPr>
          <a:xfrm>
            <a:off x="1638775" y="1336200"/>
            <a:ext cx="5984700" cy="2471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fr" sz="2400" u="none" cap="none" strike="noStrike">
                <a:solidFill>
                  <a:srgbClr val="FF3333"/>
                </a:solidFill>
                <a:latin typeface="Palanquin"/>
                <a:ea typeface="Palanquin"/>
                <a:cs typeface="Palanquin"/>
                <a:sym typeface="Palanquin"/>
              </a:rPr>
              <a:t>Les 3 grands thèmes du quiz :</a:t>
            </a:r>
            <a:endParaRPr b="1" i="0" sz="24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Aidants Connect (son utilité, à quel besoin il répond, le déploiement et la stratégie associée des services publics)</a:t>
            </a:r>
            <a:endParaRPr b="0" i="0" sz="18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Le cadre juridique (RGPD, responsabilités d’action sur Aidants Connect)</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France Connect (le fonctionnement du dispositif, les fournisseurs d’identité, les services publics associés)</a:t>
            </a:r>
            <a:endParaRPr b="0" i="0" sz="1800" u="none" cap="none" strike="noStrike">
              <a:solidFill>
                <a:srgbClr val="003081"/>
              </a:solidFill>
              <a:latin typeface="Palanquin Medium"/>
              <a:ea typeface="Palanquin Medium"/>
              <a:cs typeface="Palanquin Medium"/>
              <a:sym typeface="Palanquin Medium"/>
            </a:endParaRPr>
          </a:p>
        </p:txBody>
      </p:sp>
      <p:sp>
        <p:nvSpPr>
          <p:cNvPr id="255" name="Google Shape;255;p22"/>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Quiz META</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56" name="Google Shape;256;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23"/>
          <p:cNvSpPr txBox="1"/>
          <p:nvPr/>
        </p:nvSpPr>
        <p:spPr>
          <a:xfrm>
            <a:off x="1638775" y="1564800"/>
            <a:ext cx="5984700" cy="2471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À partir de vos connaissances, répondez individuellement aux questions</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Tout au long du quiz, il y a un classement ! Répondez juste et gagnez des points pour remporter la partie !</a:t>
            </a:r>
            <a:endParaRPr b="0" i="0" sz="1800" u="none" cap="none" strike="noStrike">
              <a:solidFill>
                <a:srgbClr val="003081"/>
              </a:solidFill>
              <a:latin typeface="Palanquin Medium"/>
              <a:ea typeface="Palanquin Medium"/>
              <a:cs typeface="Palanquin Medium"/>
              <a:sym typeface="Palanquin Medium"/>
            </a:endParaRPr>
          </a:p>
        </p:txBody>
      </p:sp>
      <p:sp>
        <p:nvSpPr>
          <p:cNvPr id="262" name="Google Shape;262;p23"/>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La consigne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63" name="Google Shape;263;p23"/>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264" name="Google Shape;264;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68" name="Shape 268"/>
        <p:cNvGrpSpPr/>
        <p:nvPr/>
      </p:nvGrpSpPr>
      <p:grpSpPr>
        <a:xfrm>
          <a:off x="0" y="0"/>
          <a:ext cx="0" cy="0"/>
          <a:chOff x="0" y="0"/>
          <a:chExt cx="0" cy="0"/>
        </a:xfrm>
      </p:grpSpPr>
      <p:sp>
        <p:nvSpPr>
          <p:cNvPr id="269" name="Google Shape;269;p24"/>
          <p:cNvSpPr txBox="1"/>
          <p:nvPr/>
        </p:nvSpPr>
        <p:spPr>
          <a:xfrm>
            <a:off x="149550" y="86850"/>
            <a:ext cx="6841200" cy="4579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fr" sz="1200" u="none" cap="none" strike="noStrike">
                <a:solidFill>
                  <a:srgbClr val="FF3333"/>
                </a:solidFill>
                <a:latin typeface="Palanquin"/>
                <a:ea typeface="Palanquin"/>
                <a:cs typeface="Palanquin"/>
                <a:sym typeface="Palanquin"/>
              </a:rPr>
              <a:t>Liste des questions du quiz : </a:t>
            </a:r>
            <a:endParaRPr b="1" i="0" sz="12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Quels sont les principaux intérêts d’Aidants Connect ? </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Quel est l’élément juridique nécessaire avant toute démarche pour le compte d’un usager ?</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Qu’est-ce que permet Aidants Connect ?</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Pour quels usagers peut-on utiliser Aidants Connect ?</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Pour se connecter à son espace Aidants Connect, l’aidant utilise :</a:t>
            </a:r>
            <a:endParaRPr b="1" i="0" sz="12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L’aidant est responsable de…</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Que signifie “RGPD” ?</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Parmi ces données, lesquelles sont des données personnelles ? </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Parmi ces données, lesquelles sont des données personnelles sensibles ?</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FF3333"/>
              </a:buClr>
              <a:buSzPts val="1200"/>
              <a:buFont typeface="Palanquin"/>
              <a:buChar char="➔"/>
            </a:pPr>
            <a:r>
              <a:rPr b="1" i="0" lang="fr" sz="1200" u="none" cap="none" strike="noStrike">
                <a:solidFill>
                  <a:srgbClr val="FF3333"/>
                </a:solidFill>
                <a:latin typeface="Palanquin"/>
                <a:ea typeface="Palanquin"/>
                <a:cs typeface="Palanquin"/>
                <a:sym typeface="Palanquin"/>
              </a:rPr>
              <a:t>Parmi ces données, lesquelles sont des données personnelles biométriques ?</a:t>
            </a:r>
            <a:endParaRPr b="1" i="0" sz="1200" u="none" cap="none" strike="noStrike">
              <a:solidFill>
                <a:srgbClr val="FF3333"/>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Quels sont les différents droits que les personnes peuvent exercer auprès des organismes qui utilisent leurs données personnelles dans le cadre du RGPD ?</a:t>
            </a:r>
            <a:endParaRPr b="1" i="0" sz="12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Quels sont les services fournisseurs d’identité France Connect ?</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France Connect permet seulement de naviguer entre les sites des fournisseurs d’identité. Vrai ou Faux ?</a:t>
            </a:r>
            <a:endParaRPr b="1" i="0" sz="12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3081"/>
              </a:solidFill>
              <a:latin typeface="Palanquin"/>
              <a:ea typeface="Palanquin"/>
              <a:cs typeface="Palanquin"/>
              <a:sym typeface="Palanquin"/>
            </a:endParaRPr>
          </a:p>
        </p:txBody>
      </p:sp>
      <p:sp>
        <p:nvSpPr>
          <p:cNvPr id="270" name="Google Shape;270;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25"/>
          <p:cNvSpPr txBox="1"/>
          <p:nvPr/>
        </p:nvSpPr>
        <p:spPr>
          <a:xfrm>
            <a:off x="889625" y="1825500"/>
            <a:ext cx="78000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400"/>
              <a:buFont typeface="Arial"/>
              <a:buNone/>
            </a:pPr>
            <a:r>
              <a:rPr b="1" i="0" lang="fr" sz="3400" u="none" cap="none" strike="noStrike">
                <a:solidFill>
                  <a:srgbClr val="FF3333"/>
                </a:solidFill>
                <a:latin typeface="Palanquin"/>
                <a:ea typeface="Palanquin"/>
                <a:cs typeface="Palanquin"/>
                <a:sym typeface="Palanquin"/>
              </a:rPr>
              <a:t>Aidants Connect </a:t>
            </a:r>
            <a:endParaRPr b="1" i="0" sz="3400" u="none" cap="none" strike="noStrike">
              <a:solidFill>
                <a:srgbClr val="FF3333"/>
              </a:solidFill>
              <a:latin typeface="Palanquin"/>
              <a:ea typeface="Palanquin"/>
              <a:cs typeface="Palanquin"/>
              <a:sym typeface="Palanquin"/>
            </a:endParaRPr>
          </a:p>
        </p:txBody>
      </p:sp>
      <p:sp>
        <p:nvSpPr>
          <p:cNvPr id="276" name="Google Shape;276;p25"/>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277" name="Google Shape;277;p25"/>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Partie 1</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78" name="Google Shape;278;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26"/>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Quels sont les principaux intérêts d’Aidants Connect ?</a:t>
            </a:r>
            <a:endParaRPr b="1" i="0" sz="3000" u="none" cap="none" strike="noStrike">
              <a:solidFill>
                <a:srgbClr val="003081"/>
              </a:solidFill>
              <a:latin typeface="Palanquin"/>
              <a:ea typeface="Palanquin"/>
              <a:cs typeface="Palanquin"/>
              <a:sym typeface="Palanquin"/>
            </a:endParaRPr>
          </a:p>
        </p:txBody>
      </p:sp>
      <p:grpSp>
        <p:nvGrpSpPr>
          <p:cNvPr id="284" name="Google Shape;284;p26"/>
          <p:cNvGrpSpPr/>
          <p:nvPr/>
        </p:nvGrpSpPr>
        <p:grpSpPr>
          <a:xfrm rot="260">
            <a:off x="678334" y="2749553"/>
            <a:ext cx="3806641" cy="640060"/>
            <a:chOff x="5332275" y="1695525"/>
            <a:chExt cx="2881200" cy="1915200"/>
          </a:xfrm>
        </p:grpSpPr>
        <p:sp>
          <p:nvSpPr>
            <p:cNvPr id="285" name="Google Shape;285;p2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86" name="Google Shape;286;p2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Désigner depuis chez soi un aidant pour faire les démarches à sa place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87" name="Google Shape;287;p26"/>
          <p:cNvGrpSpPr/>
          <p:nvPr/>
        </p:nvGrpSpPr>
        <p:grpSpPr>
          <a:xfrm rot="260">
            <a:off x="4659032" y="2749553"/>
            <a:ext cx="3806641" cy="640060"/>
            <a:chOff x="5332275" y="1695525"/>
            <a:chExt cx="2881200" cy="1915200"/>
          </a:xfrm>
        </p:grpSpPr>
        <p:sp>
          <p:nvSpPr>
            <p:cNvPr id="288" name="Google Shape;288;p2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89" name="Google Shape;289;p2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Avoir accès au statut et à l’avancement de toutes les démarches d’un usager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90" name="Google Shape;290;p26"/>
          <p:cNvGrpSpPr/>
          <p:nvPr/>
        </p:nvGrpSpPr>
        <p:grpSpPr>
          <a:xfrm rot="260">
            <a:off x="678334" y="3557679"/>
            <a:ext cx="3806641" cy="640060"/>
            <a:chOff x="5332275" y="1695525"/>
            <a:chExt cx="2881200" cy="1915200"/>
          </a:xfrm>
        </p:grpSpPr>
        <p:sp>
          <p:nvSpPr>
            <p:cNvPr id="291" name="Google Shape;291;p2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292" name="Google Shape;292;p26"/>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Réaliser des démarches administratives en ligne de manière légale et sécurisée pour le compte de personnes</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93" name="Google Shape;293;p26"/>
          <p:cNvGrpSpPr/>
          <p:nvPr/>
        </p:nvGrpSpPr>
        <p:grpSpPr>
          <a:xfrm rot="260">
            <a:off x="4659032" y="3557679"/>
            <a:ext cx="3806641" cy="640060"/>
            <a:chOff x="5332275" y="1695525"/>
            <a:chExt cx="2881200" cy="1915200"/>
          </a:xfrm>
        </p:grpSpPr>
        <p:sp>
          <p:nvSpPr>
            <p:cNvPr id="294" name="Google Shape;294;p2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95" name="Google Shape;295;p2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Garantir un accompagnement humain aux personnes qui ne peuvent pas faire leurs démarches</a:t>
              </a:r>
              <a:endParaRPr b="0" i="0" sz="1100" u="none" cap="none" strike="noStrike">
                <a:solidFill>
                  <a:schemeClr val="lt1"/>
                </a:solidFill>
                <a:latin typeface="Palanquin Medium"/>
                <a:ea typeface="Palanquin Medium"/>
                <a:cs typeface="Palanquin Medium"/>
                <a:sym typeface="Palanquin Medium"/>
              </a:endParaRPr>
            </a:p>
          </p:txBody>
        </p:sp>
      </p:grpSp>
      <p:sp>
        <p:nvSpPr>
          <p:cNvPr id="296" name="Google Shape;296;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27"/>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400"/>
              <a:buFont typeface="Arial"/>
              <a:buNone/>
            </a:pPr>
            <a:r>
              <a:t/>
            </a:r>
            <a:endParaRPr b="1" i="0" sz="3400" u="none" cap="none" strike="noStrike">
              <a:solidFill>
                <a:srgbClr val="003081"/>
              </a:solidFill>
              <a:latin typeface="Palanquin"/>
              <a:ea typeface="Palanquin"/>
              <a:cs typeface="Palanquin"/>
              <a:sym typeface="Palanquin"/>
            </a:endParaRPr>
          </a:p>
        </p:txBody>
      </p:sp>
      <p:grpSp>
        <p:nvGrpSpPr>
          <p:cNvPr id="302" name="Google Shape;302;p27"/>
          <p:cNvGrpSpPr/>
          <p:nvPr/>
        </p:nvGrpSpPr>
        <p:grpSpPr>
          <a:xfrm rot="260">
            <a:off x="678334" y="2749553"/>
            <a:ext cx="3806641" cy="640060"/>
            <a:chOff x="5332275" y="1695525"/>
            <a:chExt cx="2881200" cy="1915200"/>
          </a:xfrm>
        </p:grpSpPr>
        <p:sp>
          <p:nvSpPr>
            <p:cNvPr id="303" name="Google Shape;303;p2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304" name="Google Shape;304;p2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Désigner depuis chez soi un aidant pour faire les démarches à sa place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305" name="Google Shape;305;p27"/>
          <p:cNvGrpSpPr/>
          <p:nvPr/>
        </p:nvGrpSpPr>
        <p:grpSpPr>
          <a:xfrm rot="260">
            <a:off x="4659032" y="2749553"/>
            <a:ext cx="3806641" cy="640060"/>
            <a:chOff x="5332275" y="1695525"/>
            <a:chExt cx="2881200" cy="1915200"/>
          </a:xfrm>
        </p:grpSpPr>
        <p:sp>
          <p:nvSpPr>
            <p:cNvPr id="306" name="Google Shape;306;p2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307" name="Google Shape;307;p2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Avoir accès au statut et à l’avancement de toutes les démarches d’un usager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308" name="Google Shape;308;p27"/>
          <p:cNvGrpSpPr/>
          <p:nvPr/>
        </p:nvGrpSpPr>
        <p:grpSpPr>
          <a:xfrm rot="260">
            <a:off x="678334" y="3557679"/>
            <a:ext cx="3806641" cy="640060"/>
            <a:chOff x="5332275" y="1695525"/>
            <a:chExt cx="2881200" cy="1915200"/>
          </a:xfrm>
        </p:grpSpPr>
        <p:sp>
          <p:nvSpPr>
            <p:cNvPr id="309" name="Google Shape;309;p2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310" name="Google Shape;310;p27"/>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Réaliser des démarches administratives en ligne de manière légale et sécurisée pour le compte de personnes</a:t>
              </a:r>
              <a:endParaRPr b="0" i="0" sz="1100" u="none" cap="none" strike="noStrike">
                <a:solidFill>
                  <a:schemeClr val="lt1"/>
                </a:solidFill>
                <a:latin typeface="Palanquin Medium"/>
                <a:ea typeface="Palanquin Medium"/>
                <a:cs typeface="Palanquin Medium"/>
                <a:sym typeface="Palanquin Medium"/>
              </a:endParaRPr>
            </a:p>
          </p:txBody>
        </p:sp>
      </p:grpSp>
      <p:sp>
        <p:nvSpPr>
          <p:cNvPr id="311" name="Google Shape;311;p27"/>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Quels sont les principaux intérêts d’Aidants Connect ?</a:t>
            </a:r>
            <a:endParaRPr b="1" i="0" sz="3000" u="none" cap="none" strike="noStrike">
              <a:solidFill>
                <a:srgbClr val="003081"/>
              </a:solidFill>
              <a:latin typeface="Palanquin"/>
              <a:ea typeface="Palanquin"/>
              <a:cs typeface="Palanquin"/>
              <a:sym typeface="Palanquin"/>
            </a:endParaRPr>
          </a:p>
        </p:txBody>
      </p:sp>
      <p:grpSp>
        <p:nvGrpSpPr>
          <p:cNvPr id="312" name="Google Shape;312;p27"/>
          <p:cNvGrpSpPr/>
          <p:nvPr/>
        </p:nvGrpSpPr>
        <p:grpSpPr>
          <a:xfrm rot="260">
            <a:off x="4659032" y="3557679"/>
            <a:ext cx="3806641" cy="640060"/>
            <a:chOff x="5332275" y="1695525"/>
            <a:chExt cx="2881200" cy="1915200"/>
          </a:xfrm>
        </p:grpSpPr>
        <p:sp>
          <p:nvSpPr>
            <p:cNvPr id="313" name="Google Shape;313;p2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314" name="Google Shape;314;p2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Garantir un accompagnement humain aux personnes qui ne peuvent pas faire leurs démarches</a:t>
              </a:r>
              <a:endParaRPr b="0" i="0" sz="1100" u="none" cap="none" strike="noStrike">
                <a:solidFill>
                  <a:schemeClr val="lt1"/>
                </a:solidFill>
                <a:latin typeface="Palanquin Medium"/>
                <a:ea typeface="Palanquin Medium"/>
                <a:cs typeface="Palanquin Medium"/>
                <a:sym typeface="Palanquin Medium"/>
              </a:endParaRPr>
            </a:p>
          </p:txBody>
        </p:sp>
      </p:grpSp>
      <p:sp>
        <p:nvSpPr>
          <p:cNvPr id="315" name="Google Shape;315;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28"/>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C’est quoi Aidants Connect ?</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321" name="Google Shape;321;p28"/>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322" name="Google Shape;322;p28"/>
          <p:cNvSpPr txBox="1"/>
          <p:nvPr/>
        </p:nvSpPr>
        <p:spPr>
          <a:xfrm>
            <a:off x="2714575" y="2022825"/>
            <a:ext cx="5834400" cy="2471100"/>
          </a:xfrm>
          <a:prstGeom prst="rect">
            <a:avLst/>
          </a:prstGeom>
          <a:noFill/>
          <a:ln>
            <a:noFill/>
          </a:ln>
        </p:spPr>
        <p:txBody>
          <a:bodyPr anchorCtr="0" anchor="ctr" bIns="91425" lIns="91425" spcFirstLastPara="1" rIns="91425" wrap="square" tIns="91425">
            <a:noAutofit/>
          </a:bodyPr>
          <a:lstStyle/>
          <a:p>
            <a:pPr indent="-31750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Une plateforme qui permet de créer des mandats juridiques dématérialisés pour encadrer l’accompagnement des usagers</a:t>
            </a:r>
            <a:br>
              <a:rPr b="0" i="0" lang="fr" sz="1400" u="none" cap="none" strike="noStrike">
                <a:solidFill>
                  <a:srgbClr val="003081"/>
                </a:solidFill>
                <a:latin typeface="Palanquin Medium"/>
                <a:ea typeface="Palanquin Medium"/>
                <a:cs typeface="Palanquin Medium"/>
                <a:sym typeface="Palanquin Medium"/>
              </a:rPr>
            </a:br>
            <a:endParaRPr b="0" i="0" sz="1400" u="none" cap="none" strike="noStrike">
              <a:solidFill>
                <a:srgbClr val="003081"/>
              </a:solidFill>
              <a:latin typeface="Palanquin Medium"/>
              <a:ea typeface="Palanquin Medium"/>
              <a:cs typeface="Palanquin Medium"/>
              <a:sym typeface="Palanquin Medium"/>
            </a:endParaRPr>
          </a:p>
          <a:p>
            <a:pPr indent="-31750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Une plateforme qui évite à l’aidant de conserver les données de connexion des usagers</a:t>
            </a:r>
            <a:br>
              <a:rPr b="0" i="0" lang="fr" sz="1400" u="none" cap="none" strike="noStrike">
                <a:solidFill>
                  <a:srgbClr val="003081"/>
                </a:solidFill>
                <a:latin typeface="Palanquin Medium"/>
                <a:ea typeface="Palanquin Medium"/>
                <a:cs typeface="Palanquin Medium"/>
                <a:sym typeface="Palanquin Medium"/>
              </a:rPr>
            </a:br>
            <a:endParaRPr b="0" i="0" sz="1400" u="none" cap="none" strike="noStrike">
              <a:solidFill>
                <a:srgbClr val="003081"/>
              </a:solidFill>
              <a:latin typeface="Palanquin Medium"/>
              <a:ea typeface="Palanquin Medium"/>
              <a:cs typeface="Palanquin Medium"/>
              <a:sym typeface="Palanquin Medium"/>
            </a:endParaRPr>
          </a:p>
          <a:p>
            <a:pPr indent="-31750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Une plateforme gratuite pour les aidants et les usagers</a:t>
            </a:r>
            <a:br>
              <a:rPr b="0" i="0" lang="fr" sz="1400" u="none" cap="none" strike="noStrike">
                <a:solidFill>
                  <a:srgbClr val="003081"/>
                </a:solidFill>
                <a:latin typeface="Palanquin Medium"/>
                <a:ea typeface="Palanquin Medium"/>
                <a:cs typeface="Palanquin Medium"/>
                <a:sym typeface="Palanquin Medium"/>
              </a:rPr>
            </a:br>
            <a:endParaRPr b="0" i="0" sz="1400" u="none" cap="none" strike="noStrike">
              <a:solidFill>
                <a:srgbClr val="003081"/>
              </a:solidFill>
              <a:latin typeface="Palanquin Medium"/>
              <a:ea typeface="Palanquin Medium"/>
              <a:cs typeface="Palanquin Medium"/>
              <a:sym typeface="Palanquin Medium"/>
            </a:endParaRPr>
          </a:p>
          <a:p>
            <a:pPr indent="-31750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Une plateforme sécurisée avec un système de double authentification pour la connexion des aidants</a:t>
            </a:r>
            <a:br>
              <a:rPr b="0" i="0" lang="fr" sz="1400" u="none" cap="none" strike="noStrike">
                <a:solidFill>
                  <a:srgbClr val="003081"/>
                </a:solidFill>
                <a:latin typeface="Palanquin Medium"/>
                <a:ea typeface="Palanquin Medium"/>
                <a:cs typeface="Palanquin Medium"/>
                <a:sym typeface="Palanquin Medium"/>
              </a:rPr>
            </a:br>
            <a:endParaRPr b="0" i="0" sz="1400" u="none" cap="none" strike="noStrike">
              <a:solidFill>
                <a:srgbClr val="003081"/>
              </a:solidFill>
              <a:latin typeface="Palanquin Medium"/>
              <a:ea typeface="Palanquin Medium"/>
              <a:cs typeface="Palanquin Medium"/>
              <a:sym typeface="Palanquin Medium"/>
            </a:endParaRPr>
          </a:p>
          <a:p>
            <a:pPr indent="-31750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Une plateforme certifiée et financée par l’État</a:t>
            </a:r>
            <a:endParaRPr b="0" i="0" sz="1400" u="none" cap="none" strike="noStrike">
              <a:solidFill>
                <a:srgbClr val="003081"/>
              </a:solidFill>
              <a:latin typeface="Palanquin Medium"/>
              <a:ea typeface="Palanquin Medium"/>
              <a:cs typeface="Palanquin Medium"/>
              <a:sym typeface="Palanquin Medium"/>
            </a:endParaRPr>
          </a:p>
        </p:txBody>
      </p:sp>
      <p:sp>
        <p:nvSpPr>
          <p:cNvPr id="323" name="Google Shape;323;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29"/>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Quel est l’élément juridique nécessaire avant toute démarche pour le compte d’un usager ?</a:t>
            </a:r>
            <a:endParaRPr b="1" i="0" sz="3000" u="none" cap="none" strike="noStrike">
              <a:solidFill>
                <a:srgbClr val="003081"/>
              </a:solidFill>
              <a:latin typeface="Palanquin"/>
              <a:ea typeface="Palanquin"/>
              <a:cs typeface="Palanquin"/>
              <a:sym typeface="Palanquin"/>
            </a:endParaRPr>
          </a:p>
        </p:txBody>
      </p:sp>
      <p:grpSp>
        <p:nvGrpSpPr>
          <p:cNvPr id="329" name="Google Shape;329;p29"/>
          <p:cNvGrpSpPr/>
          <p:nvPr/>
        </p:nvGrpSpPr>
        <p:grpSpPr>
          <a:xfrm rot="260">
            <a:off x="678334" y="2749553"/>
            <a:ext cx="3806641" cy="640060"/>
            <a:chOff x="5332275" y="1695525"/>
            <a:chExt cx="2881200" cy="1915200"/>
          </a:xfrm>
        </p:grpSpPr>
        <p:sp>
          <p:nvSpPr>
            <p:cNvPr id="330" name="Google Shape;330;p2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331" name="Google Shape;331;p29"/>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Un contrat </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332" name="Google Shape;332;p29"/>
          <p:cNvGrpSpPr/>
          <p:nvPr/>
        </p:nvGrpSpPr>
        <p:grpSpPr>
          <a:xfrm rot="260">
            <a:off x="4659032" y="2749553"/>
            <a:ext cx="3806641" cy="640060"/>
            <a:chOff x="5332275" y="1695525"/>
            <a:chExt cx="2881200" cy="1915200"/>
          </a:xfrm>
        </p:grpSpPr>
        <p:sp>
          <p:nvSpPr>
            <p:cNvPr id="333" name="Google Shape;333;p2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334" name="Google Shape;334;p29"/>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Un mandat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335" name="Google Shape;335;p29"/>
          <p:cNvGrpSpPr/>
          <p:nvPr/>
        </p:nvGrpSpPr>
        <p:grpSpPr>
          <a:xfrm rot="260">
            <a:off x="678334" y="3557679"/>
            <a:ext cx="3806641" cy="640060"/>
            <a:chOff x="5332275" y="1695525"/>
            <a:chExt cx="2881200" cy="1915200"/>
          </a:xfrm>
        </p:grpSpPr>
        <p:sp>
          <p:nvSpPr>
            <p:cNvPr id="336" name="Google Shape;336;p2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337" name="Google Shape;337;p29"/>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Un courrier recommandé</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338" name="Google Shape;338;p29"/>
          <p:cNvGrpSpPr/>
          <p:nvPr/>
        </p:nvGrpSpPr>
        <p:grpSpPr>
          <a:xfrm rot="260">
            <a:off x="4659032" y="3557679"/>
            <a:ext cx="3806641" cy="640060"/>
            <a:chOff x="5332275" y="1695525"/>
            <a:chExt cx="2881200" cy="1915200"/>
          </a:xfrm>
        </p:grpSpPr>
        <p:sp>
          <p:nvSpPr>
            <p:cNvPr id="339" name="Google Shape;339;p2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340" name="Google Shape;340;p29"/>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Un accord verbal</a:t>
              </a:r>
              <a:endParaRPr b="0" i="0" sz="1100" u="none" cap="none" strike="noStrike">
                <a:solidFill>
                  <a:schemeClr val="lt1"/>
                </a:solidFill>
                <a:latin typeface="Palanquin Medium"/>
                <a:ea typeface="Palanquin Medium"/>
                <a:cs typeface="Palanquin Medium"/>
                <a:sym typeface="Palanquin Medium"/>
              </a:endParaRPr>
            </a:p>
          </p:txBody>
        </p:sp>
      </p:grpSp>
      <p:sp>
        <p:nvSpPr>
          <p:cNvPr id="341" name="Google Shape;341;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3"/>
          <p:cNvSpPr txBox="1"/>
          <p:nvPr/>
        </p:nvSpPr>
        <p:spPr>
          <a:xfrm>
            <a:off x="1419450" y="182550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400"/>
              <a:buFont typeface="Arial"/>
              <a:buNone/>
            </a:pPr>
            <a:r>
              <a:rPr b="1" i="0" lang="fr" sz="3400" u="none" cap="none" strike="noStrike">
                <a:solidFill>
                  <a:srgbClr val="003081"/>
                </a:solidFill>
                <a:latin typeface="Palanquin"/>
                <a:ea typeface="Palanquin"/>
                <a:cs typeface="Palanquin"/>
                <a:sym typeface="Palanquin"/>
              </a:rPr>
              <a:t>Qui suis-je ?</a:t>
            </a:r>
            <a:endParaRPr b="1" i="0" sz="3400" u="none" cap="none" strike="noStrike">
              <a:solidFill>
                <a:srgbClr val="003081"/>
              </a:solidFill>
              <a:latin typeface="Palanquin"/>
              <a:ea typeface="Palanquin"/>
              <a:cs typeface="Palanquin"/>
              <a:sym typeface="Palanquin"/>
            </a:endParaRPr>
          </a:p>
        </p:txBody>
      </p:sp>
      <p:sp>
        <p:nvSpPr>
          <p:cNvPr id="69" name="Google Shape;69;p3"/>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 ? Quoi ? Pourquoi ? Comment ?</a:t>
            </a:r>
            <a:endParaRPr b="0" i="0" sz="1000" u="none" cap="none" strike="noStrike">
              <a:solidFill>
                <a:srgbClr val="000000"/>
              </a:solidFill>
              <a:latin typeface="Arial"/>
              <a:ea typeface="Arial"/>
              <a:cs typeface="Arial"/>
              <a:sym typeface="Arial"/>
            </a:endParaRPr>
          </a:p>
        </p:txBody>
      </p:sp>
      <p:sp>
        <p:nvSpPr>
          <p:cNvPr id="70" name="Google Shape;70;p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30"/>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Quel est l’élément juridique nécessaire avant toute démarche pour le compte d’un usager ?</a:t>
            </a:r>
            <a:endParaRPr b="1" i="0" sz="3000" u="none" cap="none" strike="noStrike">
              <a:solidFill>
                <a:srgbClr val="003081"/>
              </a:solidFill>
              <a:latin typeface="Palanquin"/>
              <a:ea typeface="Palanquin"/>
              <a:cs typeface="Palanquin"/>
              <a:sym typeface="Palanquin"/>
            </a:endParaRPr>
          </a:p>
        </p:txBody>
      </p:sp>
      <p:grpSp>
        <p:nvGrpSpPr>
          <p:cNvPr id="347" name="Google Shape;347;p30"/>
          <p:cNvGrpSpPr/>
          <p:nvPr/>
        </p:nvGrpSpPr>
        <p:grpSpPr>
          <a:xfrm rot="260">
            <a:off x="678334" y="2749553"/>
            <a:ext cx="3806641" cy="640060"/>
            <a:chOff x="5332275" y="1695525"/>
            <a:chExt cx="2881200" cy="1915200"/>
          </a:xfrm>
        </p:grpSpPr>
        <p:sp>
          <p:nvSpPr>
            <p:cNvPr id="348" name="Google Shape;348;p3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349" name="Google Shape;349;p3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Un contrat </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350" name="Google Shape;350;p30"/>
          <p:cNvGrpSpPr/>
          <p:nvPr/>
        </p:nvGrpSpPr>
        <p:grpSpPr>
          <a:xfrm rot="260">
            <a:off x="4659032" y="2749553"/>
            <a:ext cx="3806641" cy="640060"/>
            <a:chOff x="5332275" y="1695525"/>
            <a:chExt cx="2881200" cy="1915200"/>
          </a:xfrm>
        </p:grpSpPr>
        <p:sp>
          <p:nvSpPr>
            <p:cNvPr id="351" name="Google Shape;351;p30"/>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352" name="Google Shape;352;p30"/>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Un mandat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353" name="Google Shape;353;p30"/>
          <p:cNvGrpSpPr/>
          <p:nvPr/>
        </p:nvGrpSpPr>
        <p:grpSpPr>
          <a:xfrm rot="260">
            <a:off x="678334" y="3557679"/>
            <a:ext cx="3806641" cy="640060"/>
            <a:chOff x="5332275" y="1695525"/>
            <a:chExt cx="2881200" cy="1915200"/>
          </a:xfrm>
        </p:grpSpPr>
        <p:sp>
          <p:nvSpPr>
            <p:cNvPr id="354" name="Google Shape;354;p3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355" name="Google Shape;355;p30"/>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Un courrier recommandé</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356" name="Google Shape;356;p30"/>
          <p:cNvGrpSpPr/>
          <p:nvPr/>
        </p:nvGrpSpPr>
        <p:grpSpPr>
          <a:xfrm rot="260">
            <a:off x="4659032" y="3557679"/>
            <a:ext cx="3806641" cy="640060"/>
            <a:chOff x="5332275" y="1695525"/>
            <a:chExt cx="2881200" cy="1915200"/>
          </a:xfrm>
        </p:grpSpPr>
        <p:sp>
          <p:nvSpPr>
            <p:cNvPr id="357" name="Google Shape;357;p3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358" name="Google Shape;358;p3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Un accord verbal</a:t>
              </a:r>
              <a:endParaRPr b="0" i="0" sz="1100" u="none" cap="none" strike="noStrike">
                <a:solidFill>
                  <a:schemeClr val="lt1"/>
                </a:solidFill>
                <a:latin typeface="Palanquin Medium"/>
                <a:ea typeface="Palanquin Medium"/>
                <a:cs typeface="Palanquin Medium"/>
                <a:sym typeface="Palanquin Medium"/>
              </a:endParaRPr>
            </a:p>
          </p:txBody>
        </p:sp>
      </p:grpSp>
      <p:sp>
        <p:nvSpPr>
          <p:cNvPr id="359" name="Google Shape;359;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31"/>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 mandat Aidants Connect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365" name="Google Shape;365;p31"/>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366" name="Google Shape;366;p31"/>
          <p:cNvSpPr txBox="1"/>
          <p:nvPr/>
        </p:nvSpPr>
        <p:spPr>
          <a:xfrm>
            <a:off x="768650" y="788175"/>
            <a:ext cx="4484400" cy="2031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2400" u="none" cap="none" strike="noStrike">
                <a:solidFill>
                  <a:srgbClr val="003081"/>
                </a:solidFill>
                <a:latin typeface="Palanquin"/>
                <a:ea typeface="Palanquin"/>
                <a:cs typeface="Palanquin"/>
                <a:sym typeface="Palanquin"/>
              </a:rPr>
              <a:t>Le mandat Aidants Connect sécurise les aidant·es dans les démarches qu’ils ou elles accomplissent au nom de l’usager.</a:t>
            </a:r>
            <a:endParaRPr b="1" i="0" sz="2400" u="none" cap="none" strike="noStrike">
              <a:solidFill>
                <a:srgbClr val="003081"/>
              </a:solidFill>
              <a:latin typeface="Palanquin"/>
              <a:ea typeface="Palanquin"/>
              <a:cs typeface="Palanquin"/>
              <a:sym typeface="Palanquin"/>
            </a:endParaRPr>
          </a:p>
        </p:txBody>
      </p:sp>
      <p:sp>
        <p:nvSpPr>
          <p:cNvPr id="367" name="Google Shape;367;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368" name="Google Shape;368;p31"/>
          <p:cNvPicPr preferRelativeResize="0"/>
          <p:nvPr/>
        </p:nvPicPr>
        <p:blipFill rotWithShape="1">
          <a:blip r:embed="rId4">
            <a:alphaModFix/>
          </a:blip>
          <a:srcRect b="0" l="0" r="0" t="0"/>
          <a:stretch/>
        </p:blipFill>
        <p:spPr>
          <a:xfrm>
            <a:off x="5557850" y="464797"/>
            <a:ext cx="2914608" cy="4107947"/>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cxnSp>
        <p:nvCxnSpPr>
          <p:cNvPr id="373" name="Google Shape;373;p32"/>
          <p:cNvCxnSpPr/>
          <p:nvPr/>
        </p:nvCxnSpPr>
        <p:spPr>
          <a:xfrm>
            <a:off x="4107525" y="3948950"/>
            <a:ext cx="2490000" cy="0"/>
          </a:xfrm>
          <a:prstGeom prst="straightConnector1">
            <a:avLst/>
          </a:prstGeom>
          <a:noFill/>
          <a:ln cap="flat" cmpd="sng" w="38100">
            <a:solidFill>
              <a:srgbClr val="FF3333"/>
            </a:solidFill>
            <a:prstDash val="solid"/>
            <a:round/>
            <a:headEnd len="med" w="med" type="triangle"/>
            <a:tailEnd len="med" w="med" type="triangle"/>
          </a:ln>
        </p:spPr>
      </p:cxnSp>
      <p:sp>
        <p:nvSpPr>
          <p:cNvPr id="374" name="Google Shape;374;p32"/>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375" name="Google Shape;375;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376" name="Google Shape;376;p32"/>
          <p:cNvSpPr txBox="1"/>
          <p:nvPr/>
        </p:nvSpPr>
        <p:spPr>
          <a:xfrm>
            <a:off x="768650" y="867175"/>
            <a:ext cx="4011300" cy="1262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fr" sz="1800" u="none" cap="none" strike="noStrike">
                <a:solidFill>
                  <a:srgbClr val="FF3333"/>
                </a:solidFill>
                <a:latin typeface="Palanquin"/>
                <a:ea typeface="Palanquin"/>
                <a:cs typeface="Palanquin"/>
                <a:sym typeface="Palanquin"/>
              </a:rPr>
              <a:t>En pratique, le mandat est conclu entre une structure habilitée « Aidants Connect » et l’usager·ère. Ce mandat précise le champ d’action et la durée pendant laquelle les aidant·es de la structure peuvent agir au nom de l’usager·ère.</a:t>
            </a:r>
            <a:endParaRPr b="1" i="0" sz="1800" u="none" cap="none" strike="noStrike">
              <a:solidFill>
                <a:srgbClr val="FF3333"/>
              </a:solidFill>
              <a:latin typeface="Palanquin"/>
              <a:ea typeface="Palanquin"/>
              <a:cs typeface="Palanquin"/>
              <a:sym typeface="Palanquin"/>
            </a:endParaRPr>
          </a:p>
        </p:txBody>
      </p:sp>
      <p:sp>
        <p:nvSpPr>
          <p:cNvPr id="377" name="Google Shape;377;p32"/>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 mandat Aidants Connect</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378" name="Google Shape;378;p32"/>
          <p:cNvPicPr preferRelativeResize="0"/>
          <p:nvPr/>
        </p:nvPicPr>
        <p:blipFill rotWithShape="1">
          <a:blip r:embed="rId3">
            <a:alphaModFix/>
          </a:blip>
          <a:srcRect b="0" l="0" r="0" t="0"/>
          <a:stretch/>
        </p:blipFill>
        <p:spPr>
          <a:xfrm rot="291922">
            <a:off x="4936956" y="3245111"/>
            <a:ext cx="831138" cy="1171431"/>
          </a:xfrm>
          <a:prstGeom prst="rect">
            <a:avLst/>
          </a:prstGeom>
          <a:noFill/>
          <a:ln cap="flat" cmpd="sng" w="9525">
            <a:solidFill>
              <a:schemeClr val="dk1"/>
            </a:solidFill>
            <a:prstDash val="solid"/>
            <a:round/>
            <a:headEnd len="sm" w="sm" type="none"/>
            <a:tailEnd len="sm" w="sm" type="none"/>
          </a:ln>
        </p:spPr>
      </p:pic>
      <p:sp>
        <p:nvSpPr>
          <p:cNvPr id="379" name="Google Shape;379;p32"/>
          <p:cNvSpPr txBox="1"/>
          <p:nvPr/>
        </p:nvSpPr>
        <p:spPr>
          <a:xfrm>
            <a:off x="2577000" y="3714200"/>
            <a:ext cx="1430700" cy="469500"/>
          </a:xfrm>
          <a:prstGeom prst="rect">
            <a:avLst/>
          </a:prstGeom>
          <a:solidFill>
            <a:srgbClr val="1B499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fr" sz="1800" u="none" cap="none" strike="noStrike">
                <a:solidFill>
                  <a:schemeClr val="lt1"/>
                </a:solidFill>
                <a:latin typeface="Palanquin"/>
                <a:ea typeface="Palanquin"/>
                <a:cs typeface="Palanquin"/>
                <a:sym typeface="Palanquin"/>
              </a:rPr>
              <a:t>Structure</a:t>
            </a:r>
            <a:endParaRPr b="1" i="0" sz="1800" u="none" cap="none" strike="noStrike">
              <a:solidFill>
                <a:schemeClr val="lt1"/>
              </a:solidFill>
              <a:latin typeface="Palanquin"/>
              <a:ea typeface="Palanquin"/>
              <a:cs typeface="Palanquin"/>
              <a:sym typeface="Palanquin"/>
            </a:endParaRPr>
          </a:p>
        </p:txBody>
      </p:sp>
      <p:sp>
        <p:nvSpPr>
          <p:cNvPr id="380" name="Google Shape;380;p32"/>
          <p:cNvSpPr txBox="1"/>
          <p:nvPr/>
        </p:nvSpPr>
        <p:spPr>
          <a:xfrm>
            <a:off x="6697350" y="3714200"/>
            <a:ext cx="1430700" cy="469500"/>
          </a:xfrm>
          <a:prstGeom prst="rect">
            <a:avLst/>
          </a:prstGeom>
          <a:solidFill>
            <a:srgbClr val="1B499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fr" sz="1800" u="none" cap="none" strike="noStrike">
                <a:solidFill>
                  <a:schemeClr val="lt1"/>
                </a:solidFill>
                <a:latin typeface="Palanquin"/>
                <a:ea typeface="Palanquin"/>
                <a:cs typeface="Palanquin"/>
                <a:sym typeface="Palanquin"/>
              </a:rPr>
              <a:t>Usager</a:t>
            </a:r>
            <a:endParaRPr b="1" i="0" sz="1800" u="none" cap="none" strike="noStrike">
              <a:solidFill>
                <a:schemeClr val="lt1"/>
              </a:solidFill>
              <a:latin typeface="Palanquin"/>
              <a:ea typeface="Palanquin"/>
              <a:cs typeface="Palanquin"/>
              <a:sym typeface="Palanquin"/>
            </a:endParaRPr>
          </a:p>
        </p:txBody>
      </p:sp>
      <p:sp>
        <p:nvSpPr>
          <p:cNvPr id="381" name="Google Shape;381;p32"/>
          <p:cNvSpPr txBox="1"/>
          <p:nvPr/>
        </p:nvSpPr>
        <p:spPr>
          <a:xfrm>
            <a:off x="4781475" y="4449675"/>
            <a:ext cx="1142100" cy="3303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fr" sz="1800" u="none" cap="none" strike="noStrike">
                <a:solidFill>
                  <a:srgbClr val="FF3333"/>
                </a:solidFill>
                <a:latin typeface="Palanquin"/>
                <a:ea typeface="Palanquin"/>
                <a:cs typeface="Palanquin"/>
                <a:sym typeface="Palanquin"/>
              </a:rPr>
              <a:t>Mandat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33"/>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Qu’est-ce que permet </a:t>
            </a:r>
            <a:endParaRPr b="1" i="0" sz="3000" u="none" cap="none" strike="noStrike">
              <a:solidFill>
                <a:srgbClr val="00308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Aidants Connect ?</a:t>
            </a:r>
            <a:endParaRPr b="1" i="0" sz="3000" u="none" cap="none" strike="noStrike">
              <a:solidFill>
                <a:srgbClr val="003081"/>
              </a:solidFill>
              <a:latin typeface="Palanquin"/>
              <a:ea typeface="Palanquin"/>
              <a:cs typeface="Palanquin"/>
              <a:sym typeface="Palanquin"/>
            </a:endParaRPr>
          </a:p>
        </p:txBody>
      </p:sp>
      <p:sp>
        <p:nvSpPr>
          <p:cNvPr id="387" name="Google Shape;387;p33"/>
          <p:cNvSpPr/>
          <p:nvPr/>
        </p:nvSpPr>
        <p:spPr>
          <a:xfrm rot="260">
            <a:off x="678334" y="2396218"/>
            <a:ext cx="3806641" cy="64006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388" name="Google Shape;388;p33"/>
          <p:cNvSpPr txBox="1"/>
          <p:nvPr/>
        </p:nvSpPr>
        <p:spPr>
          <a:xfrm rot="248">
            <a:off x="504325" y="2396225"/>
            <a:ext cx="4154700" cy="6399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Créer un mandat unique, au nom de l'aidant, pour accompagner tous les usagers de la structure</a:t>
            </a:r>
            <a:endParaRPr b="0" i="0" sz="1400" u="none" cap="none" strike="noStrike">
              <a:solidFill>
                <a:schemeClr val="lt1"/>
              </a:solidFill>
              <a:latin typeface="Palanquin Medium"/>
              <a:ea typeface="Palanquin Medium"/>
              <a:cs typeface="Palanquin Medium"/>
              <a:sym typeface="Palanquin Medium"/>
            </a:endParaRPr>
          </a:p>
        </p:txBody>
      </p:sp>
      <p:grpSp>
        <p:nvGrpSpPr>
          <p:cNvPr id="389" name="Google Shape;389;p33"/>
          <p:cNvGrpSpPr/>
          <p:nvPr/>
        </p:nvGrpSpPr>
        <p:grpSpPr>
          <a:xfrm rot="260">
            <a:off x="4659032" y="2396218"/>
            <a:ext cx="3806641" cy="640060"/>
            <a:chOff x="5332275" y="1695525"/>
            <a:chExt cx="2881200" cy="1915200"/>
          </a:xfrm>
        </p:grpSpPr>
        <p:sp>
          <p:nvSpPr>
            <p:cNvPr id="390" name="Google Shape;390;p3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391" name="Google Shape;391;p3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Passer outre certains documents nécessaires pour réaliser une démarche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392" name="Google Shape;392;p33"/>
          <p:cNvGrpSpPr/>
          <p:nvPr/>
        </p:nvGrpSpPr>
        <p:grpSpPr>
          <a:xfrm rot="260">
            <a:off x="678334" y="3161144"/>
            <a:ext cx="3806641" cy="640060"/>
            <a:chOff x="5332275" y="1695525"/>
            <a:chExt cx="2881200" cy="1915200"/>
          </a:xfrm>
        </p:grpSpPr>
        <p:sp>
          <p:nvSpPr>
            <p:cNvPr id="393" name="Google Shape;393;p3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394" name="Google Shape;394;p3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Résoudre les blocages administratifs, comme Administration+</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395" name="Google Shape;395;p33"/>
          <p:cNvGrpSpPr/>
          <p:nvPr/>
        </p:nvGrpSpPr>
        <p:grpSpPr>
          <a:xfrm rot="260">
            <a:off x="4659032" y="3161144"/>
            <a:ext cx="3806641" cy="640060"/>
            <a:chOff x="5332275" y="1695525"/>
            <a:chExt cx="2881200" cy="1915200"/>
          </a:xfrm>
        </p:grpSpPr>
        <p:sp>
          <p:nvSpPr>
            <p:cNvPr id="396" name="Google Shape;396;p3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397" name="Google Shape;397;p3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Stocker les mots de passe des usagers coffre-fort numérique </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398" name="Google Shape;398;p33"/>
          <p:cNvGrpSpPr/>
          <p:nvPr/>
        </p:nvGrpSpPr>
        <p:grpSpPr>
          <a:xfrm rot="260">
            <a:off x="678334" y="3926069"/>
            <a:ext cx="3806641" cy="640060"/>
            <a:chOff x="5332275" y="1695525"/>
            <a:chExt cx="2881200" cy="1915200"/>
          </a:xfrm>
        </p:grpSpPr>
        <p:sp>
          <p:nvSpPr>
            <p:cNvPr id="399" name="Google Shape;399;p3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00" name="Google Shape;400;p3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Rester connecté en permanence aux comptes des usagers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401" name="Google Shape;401;p33"/>
          <p:cNvGrpSpPr/>
          <p:nvPr/>
        </p:nvGrpSpPr>
        <p:grpSpPr>
          <a:xfrm rot="260">
            <a:off x="4659032" y="3926069"/>
            <a:ext cx="3806641" cy="640060"/>
            <a:chOff x="5332275" y="1695525"/>
            <a:chExt cx="2881200" cy="1915200"/>
          </a:xfrm>
        </p:grpSpPr>
        <p:sp>
          <p:nvSpPr>
            <p:cNvPr id="402" name="Google Shape;402;p3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03" name="Google Shape;403;p3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Encadrer juridiquement l’accompagnement aux démarches</a:t>
              </a:r>
              <a:endParaRPr b="0" i="0" sz="1400" u="none" cap="none" strike="noStrike">
                <a:solidFill>
                  <a:schemeClr val="lt1"/>
                </a:solidFill>
                <a:latin typeface="Palanquin Medium"/>
                <a:ea typeface="Palanquin Medium"/>
                <a:cs typeface="Palanquin Medium"/>
                <a:sym typeface="Palanquin Medium"/>
              </a:endParaRPr>
            </a:p>
          </p:txBody>
        </p:sp>
      </p:grpSp>
      <p:sp>
        <p:nvSpPr>
          <p:cNvPr id="404" name="Google Shape;404;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sp>
        <p:nvSpPr>
          <p:cNvPr id="409" name="Google Shape;409;p34"/>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Qu’est-ce que permet </a:t>
            </a:r>
            <a:endParaRPr b="1" i="0" sz="3000" u="none" cap="none" strike="noStrike">
              <a:solidFill>
                <a:srgbClr val="00308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Aidants Connect ?</a:t>
            </a:r>
            <a:endParaRPr b="1" i="0" sz="3000" u="none" cap="none" strike="noStrike">
              <a:solidFill>
                <a:srgbClr val="003081"/>
              </a:solidFill>
              <a:latin typeface="Palanquin"/>
              <a:ea typeface="Palanquin"/>
              <a:cs typeface="Palanquin"/>
              <a:sym typeface="Palanquin"/>
            </a:endParaRPr>
          </a:p>
        </p:txBody>
      </p:sp>
      <p:grpSp>
        <p:nvGrpSpPr>
          <p:cNvPr id="410" name="Google Shape;410;p34"/>
          <p:cNvGrpSpPr/>
          <p:nvPr/>
        </p:nvGrpSpPr>
        <p:grpSpPr>
          <a:xfrm rot="260">
            <a:off x="4659032" y="2396218"/>
            <a:ext cx="3806641" cy="640060"/>
            <a:chOff x="5332275" y="1695525"/>
            <a:chExt cx="2881200" cy="1915200"/>
          </a:xfrm>
        </p:grpSpPr>
        <p:sp>
          <p:nvSpPr>
            <p:cNvPr id="411" name="Google Shape;411;p3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12" name="Google Shape;412;p3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Passer outre certains documents nécessaires pour réaliser une démarche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413" name="Google Shape;413;p34"/>
          <p:cNvGrpSpPr/>
          <p:nvPr/>
        </p:nvGrpSpPr>
        <p:grpSpPr>
          <a:xfrm rot="260">
            <a:off x="678334" y="3161144"/>
            <a:ext cx="3806641" cy="640060"/>
            <a:chOff x="5332275" y="1695525"/>
            <a:chExt cx="2881200" cy="1915200"/>
          </a:xfrm>
        </p:grpSpPr>
        <p:sp>
          <p:nvSpPr>
            <p:cNvPr id="414" name="Google Shape;414;p3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15" name="Google Shape;415;p3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Résoudre les blocages administratifs, comme Administration+</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416" name="Google Shape;416;p34"/>
          <p:cNvGrpSpPr/>
          <p:nvPr/>
        </p:nvGrpSpPr>
        <p:grpSpPr>
          <a:xfrm rot="260">
            <a:off x="4659032" y="3161144"/>
            <a:ext cx="3806641" cy="640060"/>
            <a:chOff x="5332275" y="1695525"/>
            <a:chExt cx="2881200" cy="1915200"/>
          </a:xfrm>
        </p:grpSpPr>
        <p:sp>
          <p:nvSpPr>
            <p:cNvPr id="417" name="Google Shape;417;p3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18" name="Google Shape;418;p3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Stocker les mots de passe des usagers coffre-fort numérique </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419" name="Google Shape;419;p34"/>
          <p:cNvGrpSpPr/>
          <p:nvPr/>
        </p:nvGrpSpPr>
        <p:grpSpPr>
          <a:xfrm rot="260">
            <a:off x="678334" y="3926069"/>
            <a:ext cx="3806641" cy="640060"/>
            <a:chOff x="5332275" y="1695525"/>
            <a:chExt cx="2881200" cy="1915200"/>
          </a:xfrm>
        </p:grpSpPr>
        <p:sp>
          <p:nvSpPr>
            <p:cNvPr id="420" name="Google Shape;420;p3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21" name="Google Shape;421;p3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Rester connecté en permanence aux comptes des usagers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422" name="Google Shape;422;p34"/>
          <p:cNvGrpSpPr/>
          <p:nvPr/>
        </p:nvGrpSpPr>
        <p:grpSpPr>
          <a:xfrm rot="260">
            <a:off x="4659032" y="3926069"/>
            <a:ext cx="3806641" cy="640060"/>
            <a:chOff x="5332275" y="1695525"/>
            <a:chExt cx="2881200" cy="1915200"/>
          </a:xfrm>
        </p:grpSpPr>
        <p:sp>
          <p:nvSpPr>
            <p:cNvPr id="423" name="Google Shape;423;p3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24" name="Google Shape;424;p34"/>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Encadrer juridiquement l’accompagnement aux démarches</a:t>
              </a:r>
              <a:endParaRPr b="0" i="0" sz="1400" u="none" cap="none" strike="noStrike">
                <a:solidFill>
                  <a:schemeClr val="lt1"/>
                </a:solidFill>
                <a:latin typeface="Palanquin Medium"/>
                <a:ea typeface="Palanquin Medium"/>
                <a:cs typeface="Palanquin Medium"/>
                <a:sym typeface="Palanquin Medium"/>
              </a:endParaRPr>
            </a:p>
          </p:txBody>
        </p:sp>
      </p:grpSp>
      <p:sp>
        <p:nvSpPr>
          <p:cNvPr id="425" name="Google Shape;425;p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426" name="Google Shape;426;p34"/>
          <p:cNvSpPr/>
          <p:nvPr/>
        </p:nvSpPr>
        <p:spPr>
          <a:xfrm rot="271">
            <a:off x="678334" y="2396224"/>
            <a:ext cx="3806700" cy="640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27" name="Google Shape;427;p34"/>
          <p:cNvSpPr txBox="1"/>
          <p:nvPr/>
        </p:nvSpPr>
        <p:spPr>
          <a:xfrm rot="248">
            <a:off x="504325" y="2396225"/>
            <a:ext cx="4154700" cy="6399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Créer un mandat unique, au nom de l'aidant, pour accompagner tous les usagers de la structure</a:t>
            </a:r>
            <a:endParaRPr b="0" i="0" sz="1400" u="none" cap="none" strike="noStrike">
              <a:solidFill>
                <a:schemeClr val="lt1"/>
              </a:solidFill>
              <a:latin typeface="Palanquin Medium"/>
              <a:ea typeface="Palanquin Medium"/>
              <a:cs typeface="Palanquin Medium"/>
              <a:sym typeface="Palanquin Medium"/>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p35"/>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Ce que </a:t>
            </a:r>
            <a:r>
              <a:rPr b="1" i="0" lang="fr" sz="2600" u="none" cap="none" strike="noStrike">
                <a:solidFill>
                  <a:srgbClr val="FFFFFF"/>
                </a:solidFill>
                <a:highlight>
                  <a:srgbClr val="FF3333"/>
                </a:highlight>
                <a:latin typeface="Palanquin"/>
                <a:ea typeface="Palanquin"/>
                <a:cs typeface="Palanquin"/>
                <a:sym typeface="Palanquin"/>
              </a:rPr>
              <a:t> N’EST PAS </a:t>
            </a:r>
            <a:r>
              <a:rPr b="1" i="0" lang="fr" sz="2600" u="none" cap="none" strike="noStrike">
                <a:solidFill>
                  <a:srgbClr val="FFFFFF"/>
                </a:solidFill>
                <a:highlight>
                  <a:srgbClr val="003081"/>
                </a:highlight>
                <a:latin typeface="Palanquin"/>
                <a:ea typeface="Palanquin"/>
                <a:cs typeface="Palanquin"/>
                <a:sym typeface="Palanquin"/>
              </a:rPr>
              <a:t> Aidants Connect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433" name="Google Shape;433;p35"/>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434" name="Google Shape;434;p35"/>
          <p:cNvSpPr txBox="1"/>
          <p:nvPr/>
        </p:nvSpPr>
        <p:spPr>
          <a:xfrm>
            <a:off x="2714575" y="1922975"/>
            <a:ext cx="5834400" cy="2471100"/>
          </a:xfrm>
          <a:prstGeom prst="rect">
            <a:avLst/>
          </a:prstGeom>
          <a:noFill/>
          <a:ln>
            <a:noFill/>
          </a:ln>
        </p:spPr>
        <p:txBody>
          <a:bodyPr anchorCtr="0" anchor="ctr" bIns="91425" lIns="91425" spcFirstLastPara="1" rIns="91425" wrap="square" tIns="91425">
            <a:noAutofit/>
          </a:bodyPr>
          <a:lstStyle/>
          <a:p>
            <a:pPr indent="-31750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 “super compte” qui donne accès aux comptes des usagers</a:t>
            </a:r>
            <a:br>
              <a:rPr b="0" i="0" lang="fr" sz="1400" u="none" cap="none" strike="noStrike">
                <a:solidFill>
                  <a:srgbClr val="003081"/>
                </a:solidFill>
                <a:latin typeface="Palanquin Medium"/>
                <a:ea typeface="Palanquin Medium"/>
                <a:cs typeface="Palanquin Medium"/>
                <a:sym typeface="Palanquin Medium"/>
              </a:rPr>
            </a:br>
            <a:endParaRPr b="0" i="0" sz="1400" u="none" cap="none" strike="noStrike">
              <a:solidFill>
                <a:srgbClr val="003081"/>
              </a:solidFill>
              <a:latin typeface="Palanquin Medium"/>
              <a:ea typeface="Palanquin Medium"/>
              <a:cs typeface="Palanquin Medium"/>
              <a:sym typeface="Palanquin Medium"/>
            </a:endParaRPr>
          </a:p>
          <a:p>
            <a:pPr indent="-31750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 mandat unique pour réaliser toutes les démarches administratives de tous les usagers de la structure</a:t>
            </a:r>
            <a:br>
              <a:rPr b="0" i="0" lang="fr" sz="1400" u="none" cap="none" strike="noStrike">
                <a:solidFill>
                  <a:srgbClr val="003081"/>
                </a:solidFill>
                <a:latin typeface="Palanquin Medium"/>
                <a:ea typeface="Palanquin Medium"/>
                <a:cs typeface="Palanquin Medium"/>
                <a:sym typeface="Palanquin Medium"/>
              </a:rPr>
            </a:br>
            <a:endParaRPr b="0" i="0" sz="1400" u="none" cap="none" strike="noStrike">
              <a:solidFill>
                <a:srgbClr val="003081"/>
              </a:solidFill>
              <a:latin typeface="Palanquin Medium"/>
              <a:ea typeface="Palanquin Medium"/>
              <a:cs typeface="Palanquin Medium"/>
              <a:sym typeface="Palanquin Medium"/>
            </a:endParaRPr>
          </a:p>
          <a:p>
            <a:pPr indent="-31750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 passe droit aux documents justificatifs demandés pour les démarches administratives</a:t>
            </a:r>
            <a:br>
              <a:rPr b="0" i="0" lang="fr" sz="1400" u="none" cap="none" strike="noStrike">
                <a:solidFill>
                  <a:srgbClr val="003081"/>
                </a:solidFill>
                <a:latin typeface="Palanquin Medium"/>
                <a:ea typeface="Palanquin Medium"/>
                <a:cs typeface="Palanquin Medium"/>
                <a:sym typeface="Palanquin Medium"/>
              </a:rPr>
            </a:br>
            <a:endParaRPr b="0" i="0" sz="1400" u="none" cap="none" strike="noStrike">
              <a:solidFill>
                <a:srgbClr val="003081"/>
              </a:solidFill>
              <a:latin typeface="Palanquin Medium"/>
              <a:ea typeface="Palanquin Medium"/>
              <a:cs typeface="Palanquin Medium"/>
              <a:sym typeface="Palanquin Medium"/>
            </a:endParaRPr>
          </a:p>
          <a:p>
            <a:pPr indent="-31750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Une solution clef en main qui permet de résoudre les blocages administratifs, similaire à Administration+</a:t>
            </a:r>
            <a:br>
              <a:rPr b="0" i="0" lang="fr" sz="1400" u="none" cap="none" strike="noStrike">
                <a:solidFill>
                  <a:srgbClr val="003081"/>
                </a:solidFill>
                <a:latin typeface="Palanquin Medium"/>
                <a:ea typeface="Palanquin Medium"/>
                <a:cs typeface="Palanquin Medium"/>
                <a:sym typeface="Palanquin Medium"/>
              </a:rPr>
            </a:br>
            <a:endParaRPr b="0" i="0" sz="1400" u="none" cap="none" strike="noStrike">
              <a:solidFill>
                <a:srgbClr val="003081"/>
              </a:solidFill>
              <a:latin typeface="Palanquin Medium"/>
              <a:ea typeface="Palanquin Medium"/>
              <a:cs typeface="Palanquin Medium"/>
              <a:sym typeface="Palanquin Medium"/>
            </a:endParaRPr>
          </a:p>
          <a:p>
            <a:pPr indent="-31750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Une coffre-fort numérique ou un coffre-fort de mots de passe</a:t>
            </a:r>
            <a:br>
              <a:rPr b="0" i="0" lang="fr" sz="1400" u="none" cap="none" strike="noStrike">
                <a:solidFill>
                  <a:srgbClr val="003081"/>
                </a:solidFill>
                <a:latin typeface="Palanquin Medium"/>
                <a:ea typeface="Palanquin Medium"/>
                <a:cs typeface="Palanquin Medium"/>
                <a:sym typeface="Palanquin Medium"/>
              </a:rPr>
            </a:br>
            <a:endParaRPr b="0" i="0" sz="1400" u="none" cap="none" strike="noStrike">
              <a:solidFill>
                <a:srgbClr val="003081"/>
              </a:solidFill>
              <a:latin typeface="Palanquin Medium"/>
              <a:ea typeface="Palanquin Medium"/>
              <a:cs typeface="Palanquin Medium"/>
              <a:sym typeface="Palanquin Medium"/>
            </a:endParaRPr>
          </a:p>
          <a:p>
            <a:pPr indent="-31750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 moyen de rester connecté en permanence à tous les comptes des usagers</a:t>
            </a:r>
            <a:endParaRPr b="0" i="0" sz="1400" u="none" cap="none" strike="noStrike">
              <a:solidFill>
                <a:srgbClr val="003081"/>
              </a:solidFill>
              <a:latin typeface="Palanquin Medium"/>
              <a:ea typeface="Palanquin Medium"/>
              <a:cs typeface="Palanquin Medium"/>
              <a:sym typeface="Palanquin Medium"/>
            </a:endParaRPr>
          </a:p>
        </p:txBody>
      </p:sp>
      <p:sp>
        <p:nvSpPr>
          <p:cNvPr id="435" name="Google Shape;435;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36"/>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Pour quels usagers peut-on utiliser Aidants Connect ?</a:t>
            </a:r>
            <a:endParaRPr b="1" i="0" sz="3000" u="none" cap="none" strike="noStrike">
              <a:solidFill>
                <a:srgbClr val="003081"/>
              </a:solidFill>
              <a:latin typeface="Palanquin"/>
              <a:ea typeface="Palanquin"/>
              <a:cs typeface="Palanquin"/>
              <a:sym typeface="Palanquin"/>
            </a:endParaRPr>
          </a:p>
        </p:txBody>
      </p:sp>
      <p:grpSp>
        <p:nvGrpSpPr>
          <p:cNvPr id="441" name="Google Shape;441;p36"/>
          <p:cNvGrpSpPr/>
          <p:nvPr/>
        </p:nvGrpSpPr>
        <p:grpSpPr>
          <a:xfrm rot="260">
            <a:off x="678334" y="2396218"/>
            <a:ext cx="3806641" cy="640060"/>
            <a:chOff x="5332275" y="1695525"/>
            <a:chExt cx="2881200" cy="1915200"/>
          </a:xfrm>
        </p:grpSpPr>
        <p:sp>
          <p:nvSpPr>
            <p:cNvPr id="442" name="Google Shape;442;p3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43" name="Google Shape;443;p3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peu autonomes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444" name="Google Shape;444;p36"/>
          <p:cNvGrpSpPr/>
          <p:nvPr/>
        </p:nvGrpSpPr>
        <p:grpSpPr>
          <a:xfrm rot="260">
            <a:off x="4659032" y="2396218"/>
            <a:ext cx="3806641" cy="640060"/>
            <a:chOff x="5332275" y="1695525"/>
            <a:chExt cx="2881200" cy="1915200"/>
          </a:xfrm>
        </p:grpSpPr>
        <p:sp>
          <p:nvSpPr>
            <p:cNvPr id="445" name="Google Shape;445;p3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46" name="Google Shape;446;p3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en situation d’illectronisme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447" name="Google Shape;447;p36"/>
          <p:cNvGrpSpPr/>
          <p:nvPr/>
        </p:nvGrpSpPr>
        <p:grpSpPr>
          <a:xfrm rot="260">
            <a:off x="678334" y="3161144"/>
            <a:ext cx="3806641" cy="640060"/>
            <a:chOff x="5332275" y="1695525"/>
            <a:chExt cx="2881200" cy="1915200"/>
          </a:xfrm>
        </p:grpSpPr>
        <p:sp>
          <p:nvSpPr>
            <p:cNvPr id="448" name="Google Shape;448;p3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49" name="Google Shape;449;p3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sous tutelle ou curatelle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450" name="Google Shape;450;p36"/>
          <p:cNvGrpSpPr/>
          <p:nvPr/>
        </p:nvGrpSpPr>
        <p:grpSpPr>
          <a:xfrm rot="260">
            <a:off x="4659032" y="3161145"/>
            <a:ext cx="3813209" cy="640060"/>
            <a:chOff x="5332275" y="1695525"/>
            <a:chExt cx="2886171" cy="1915200"/>
          </a:xfrm>
        </p:grpSpPr>
        <p:sp>
          <p:nvSpPr>
            <p:cNvPr id="451" name="Google Shape;451;p3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52" name="Google Shape;452;p36"/>
            <p:cNvSpPr txBox="1"/>
            <p:nvPr/>
          </p:nvSpPr>
          <p:spPr>
            <a:xfrm>
              <a:off x="5337246" y="1874158"/>
              <a:ext cx="28812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en manque de confiance avec qui vous effectuez partiellement la démarche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453" name="Google Shape;453;p36"/>
          <p:cNvGrpSpPr/>
          <p:nvPr/>
        </p:nvGrpSpPr>
        <p:grpSpPr>
          <a:xfrm rot="260">
            <a:off x="678334" y="3926069"/>
            <a:ext cx="3806641" cy="640060"/>
            <a:chOff x="5332275" y="1695525"/>
            <a:chExt cx="2881200" cy="1915200"/>
          </a:xfrm>
        </p:grpSpPr>
        <p:sp>
          <p:nvSpPr>
            <p:cNvPr id="454" name="Google Shape;454;p3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55" name="Google Shape;455;p3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qui veulent faire une démarche pour un proche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456" name="Google Shape;456;p36"/>
          <p:cNvGrpSpPr/>
          <p:nvPr/>
        </p:nvGrpSpPr>
        <p:grpSpPr>
          <a:xfrm rot="260">
            <a:off x="4659032" y="3926069"/>
            <a:ext cx="3806641" cy="640060"/>
            <a:chOff x="5332275" y="1695525"/>
            <a:chExt cx="2881200" cy="1915200"/>
          </a:xfrm>
        </p:grpSpPr>
        <p:sp>
          <p:nvSpPr>
            <p:cNvPr id="457" name="Google Shape;457;p3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58" name="Google Shape;458;p3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avec qui vous n’arrivez pas à communiquer</a:t>
              </a:r>
              <a:endParaRPr b="0" i="0" sz="1400" u="none" cap="none" strike="noStrike">
                <a:solidFill>
                  <a:schemeClr val="lt1"/>
                </a:solidFill>
                <a:latin typeface="Palanquin Medium"/>
                <a:ea typeface="Palanquin Medium"/>
                <a:cs typeface="Palanquin Medium"/>
                <a:sym typeface="Palanquin Medium"/>
              </a:endParaRPr>
            </a:p>
          </p:txBody>
        </p:sp>
      </p:grpSp>
      <p:sp>
        <p:nvSpPr>
          <p:cNvPr id="459" name="Google Shape;459;p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37"/>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Pour quels usagers peut-on utiliser Aidants Connect ?</a:t>
            </a:r>
            <a:endParaRPr b="1" i="0" sz="3000" u="none" cap="none" strike="noStrike">
              <a:solidFill>
                <a:srgbClr val="003081"/>
              </a:solidFill>
              <a:latin typeface="Palanquin"/>
              <a:ea typeface="Palanquin"/>
              <a:cs typeface="Palanquin"/>
              <a:sym typeface="Palanquin"/>
            </a:endParaRPr>
          </a:p>
        </p:txBody>
      </p:sp>
      <p:grpSp>
        <p:nvGrpSpPr>
          <p:cNvPr id="465" name="Google Shape;465;p37"/>
          <p:cNvGrpSpPr/>
          <p:nvPr/>
        </p:nvGrpSpPr>
        <p:grpSpPr>
          <a:xfrm rot="260">
            <a:off x="678334" y="2396218"/>
            <a:ext cx="3806641" cy="640060"/>
            <a:chOff x="5332275" y="1695525"/>
            <a:chExt cx="2881200" cy="1915200"/>
          </a:xfrm>
        </p:grpSpPr>
        <p:sp>
          <p:nvSpPr>
            <p:cNvPr id="466" name="Google Shape;466;p3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67" name="Google Shape;467;p3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peu autonomes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468" name="Google Shape;468;p37"/>
          <p:cNvGrpSpPr/>
          <p:nvPr/>
        </p:nvGrpSpPr>
        <p:grpSpPr>
          <a:xfrm rot="260">
            <a:off x="4659032" y="2396218"/>
            <a:ext cx="3806641" cy="640060"/>
            <a:chOff x="5332275" y="1695525"/>
            <a:chExt cx="2881200" cy="1915200"/>
          </a:xfrm>
        </p:grpSpPr>
        <p:sp>
          <p:nvSpPr>
            <p:cNvPr id="469" name="Google Shape;469;p3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70" name="Google Shape;470;p3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en situation d’illectronisme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471" name="Google Shape;471;p37"/>
          <p:cNvGrpSpPr/>
          <p:nvPr/>
        </p:nvGrpSpPr>
        <p:grpSpPr>
          <a:xfrm rot="260">
            <a:off x="678334" y="3161144"/>
            <a:ext cx="3806641" cy="640060"/>
            <a:chOff x="5332275" y="1695525"/>
            <a:chExt cx="2881200" cy="1915200"/>
          </a:xfrm>
        </p:grpSpPr>
        <p:sp>
          <p:nvSpPr>
            <p:cNvPr id="472" name="Google Shape;472;p3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73" name="Google Shape;473;p3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sous tutelle ou curatelle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474" name="Google Shape;474;p37"/>
          <p:cNvGrpSpPr/>
          <p:nvPr/>
        </p:nvGrpSpPr>
        <p:grpSpPr>
          <a:xfrm rot="260">
            <a:off x="4658900" y="3161144"/>
            <a:ext cx="3806774" cy="640060"/>
            <a:chOff x="5332175" y="1695525"/>
            <a:chExt cx="2881300" cy="1915200"/>
          </a:xfrm>
        </p:grpSpPr>
        <p:sp>
          <p:nvSpPr>
            <p:cNvPr id="475" name="Google Shape;475;p3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76" name="Google Shape;476;p37"/>
            <p:cNvSpPr txBox="1"/>
            <p:nvPr/>
          </p:nvSpPr>
          <p:spPr>
            <a:xfrm>
              <a:off x="5332175" y="1874160"/>
              <a:ext cx="28812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en manque de confiance avec qui vous effectuez partiellement la démarche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477" name="Google Shape;477;p37"/>
          <p:cNvGrpSpPr/>
          <p:nvPr/>
        </p:nvGrpSpPr>
        <p:grpSpPr>
          <a:xfrm rot="260">
            <a:off x="678334" y="3926069"/>
            <a:ext cx="3806641" cy="640060"/>
            <a:chOff x="5332275" y="1695525"/>
            <a:chExt cx="2881200" cy="1915200"/>
          </a:xfrm>
        </p:grpSpPr>
        <p:sp>
          <p:nvSpPr>
            <p:cNvPr id="478" name="Google Shape;478;p3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79" name="Google Shape;479;p3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qui veulent faire une démarche pour un proche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480" name="Google Shape;480;p37"/>
          <p:cNvGrpSpPr/>
          <p:nvPr/>
        </p:nvGrpSpPr>
        <p:grpSpPr>
          <a:xfrm rot="260">
            <a:off x="4659032" y="3926069"/>
            <a:ext cx="3806641" cy="640060"/>
            <a:chOff x="5332275" y="1695525"/>
            <a:chExt cx="2881200" cy="1915200"/>
          </a:xfrm>
        </p:grpSpPr>
        <p:sp>
          <p:nvSpPr>
            <p:cNvPr id="481" name="Google Shape;481;p3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82" name="Google Shape;482;p3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avec qui vous n’arrivez pas à communiquer</a:t>
              </a:r>
              <a:endParaRPr b="0" i="0" sz="1400" u="none" cap="none" strike="noStrike">
                <a:solidFill>
                  <a:schemeClr val="lt1"/>
                </a:solidFill>
                <a:latin typeface="Palanquin Medium"/>
                <a:ea typeface="Palanquin Medium"/>
                <a:cs typeface="Palanquin Medium"/>
                <a:sym typeface="Palanquin Medium"/>
              </a:endParaRPr>
            </a:p>
          </p:txBody>
        </p:sp>
      </p:grpSp>
      <p:sp>
        <p:nvSpPr>
          <p:cNvPr id="483" name="Google Shape;483;p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7" name="Shape 487"/>
        <p:cNvGrpSpPr/>
        <p:nvPr/>
      </p:nvGrpSpPr>
      <p:grpSpPr>
        <a:xfrm>
          <a:off x="0" y="0"/>
          <a:ext cx="0" cy="0"/>
          <a:chOff x="0" y="0"/>
          <a:chExt cx="0" cy="0"/>
        </a:xfrm>
      </p:grpSpPr>
      <p:sp>
        <p:nvSpPr>
          <p:cNvPr id="488" name="Google Shape;488;p38"/>
          <p:cNvSpPr txBox="1"/>
          <p:nvPr/>
        </p:nvSpPr>
        <p:spPr>
          <a:xfrm>
            <a:off x="826900" y="257572"/>
            <a:ext cx="6427500" cy="8697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Aidants Connect pour favoriser l’autonomisation des usagers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489" name="Google Shape;489;p38"/>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490" name="Google Shape;490;p38"/>
          <p:cNvSpPr txBox="1"/>
          <p:nvPr/>
        </p:nvSpPr>
        <p:spPr>
          <a:xfrm>
            <a:off x="2826950" y="2110250"/>
            <a:ext cx="5721600" cy="2471100"/>
          </a:xfrm>
          <a:prstGeom prst="rect">
            <a:avLst/>
          </a:prstGeom>
          <a:noFill/>
          <a:ln>
            <a:noFill/>
          </a:ln>
        </p:spPr>
        <p:txBody>
          <a:bodyPr anchorCtr="0" anchor="ctr" bIns="91425" lIns="91425" spcFirstLastPara="1" rIns="91425" wrap="square" tIns="91425">
            <a:noAutofit/>
          </a:bodyPr>
          <a:lstStyle/>
          <a:p>
            <a:pPr indent="-304800" lvl="0" marL="457200" marR="0" rtl="0" algn="l">
              <a:lnSpc>
                <a:spcPct val="100000"/>
              </a:lnSpc>
              <a:spcBef>
                <a:spcPts val="0"/>
              </a:spcBef>
              <a:spcAft>
                <a:spcPts val="0"/>
              </a:spcAft>
              <a:buClr>
                <a:srgbClr val="003081"/>
              </a:buClr>
              <a:buSzPts val="1200"/>
              <a:buFont typeface="Palanquin Medium"/>
              <a:buChar char="➔"/>
            </a:pPr>
            <a:r>
              <a:rPr b="0" i="0" lang="fr" sz="1200" u="none" cap="none" strike="noStrike">
                <a:solidFill>
                  <a:srgbClr val="003081"/>
                </a:solidFill>
                <a:latin typeface="Palanquin Medium"/>
                <a:ea typeface="Palanquin Medium"/>
                <a:cs typeface="Palanquin Medium"/>
                <a:sym typeface="Palanquin Medium"/>
              </a:rPr>
              <a:t>Le mandat Aidants Connect rassure l’usager et sécurise l’accompagnement, il peut notamment être utilisé dans le cadre de démarches urgentes pour garantir l’accès aux droits des plus vulnérables</a:t>
            </a:r>
            <a:br>
              <a:rPr b="0" i="0" lang="fr" sz="1200" u="none" cap="none" strike="noStrike">
                <a:solidFill>
                  <a:srgbClr val="003081"/>
                </a:solidFill>
                <a:latin typeface="Palanquin Medium"/>
                <a:ea typeface="Palanquin Medium"/>
                <a:cs typeface="Palanquin Medium"/>
                <a:sym typeface="Palanquin Medium"/>
              </a:rPr>
            </a:br>
            <a:endParaRPr b="0" i="0" sz="1200" u="none" cap="none" strike="noStrike">
              <a:solidFill>
                <a:srgbClr val="003081"/>
              </a:solidFill>
              <a:latin typeface="Palanquin Medium"/>
              <a:ea typeface="Palanquin Medium"/>
              <a:cs typeface="Palanquin Medium"/>
              <a:sym typeface="Palanquin Medium"/>
            </a:endParaRPr>
          </a:p>
          <a:p>
            <a:pPr indent="-304800" lvl="0" marL="457200" marR="0" rtl="0" algn="l">
              <a:lnSpc>
                <a:spcPct val="100000"/>
              </a:lnSpc>
              <a:spcBef>
                <a:spcPts val="0"/>
              </a:spcBef>
              <a:spcAft>
                <a:spcPts val="0"/>
              </a:spcAft>
              <a:buClr>
                <a:srgbClr val="003081"/>
              </a:buClr>
              <a:buSzPts val="1200"/>
              <a:buFont typeface="Palanquin Medium"/>
              <a:buChar char="➔"/>
            </a:pPr>
            <a:r>
              <a:rPr b="0" i="0" lang="fr" sz="1200" u="none" cap="none" strike="noStrike">
                <a:solidFill>
                  <a:srgbClr val="003081"/>
                </a:solidFill>
                <a:latin typeface="Palanquin Medium"/>
                <a:ea typeface="Palanquin Medium"/>
                <a:cs typeface="Palanquin Medium"/>
                <a:sym typeface="Palanquin Medium"/>
              </a:rPr>
              <a:t>L’usager peut reprendre la main à tout moment et effectuer lui-même une partie de la démarche</a:t>
            </a:r>
            <a:br>
              <a:rPr b="0" i="0" lang="fr" sz="1200" u="none" cap="none" strike="noStrike">
                <a:solidFill>
                  <a:srgbClr val="003081"/>
                </a:solidFill>
                <a:latin typeface="Palanquin Medium"/>
                <a:ea typeface="Palanquin Medium"/>
                <a:cs typeface="Palanquin Medium"/>
                <a:sym typeface="Palanquin Medium"/>
              </a:rPr>
            </a:br>
            <a:endParaRPr b="0" i="0" sz="1200" u="none" cap="none" strike="noStrike">
              <a:solidFill>
                <a:srgbClr val="003081"/>
              </a:solidFill>
              <a:latin typeface="Palanquin Medium"/>
              <a:ea typeface="Palanquin Medium"/>
              <a:cs typeface="Palanquin Medium"/>
              <a:sym typeface="Palanquin Medium"/>
            </a:endParaRPr>
          </a:p>
          <a:p>
            <a:pPr indent="-304800" lvl="0" marL="457200" marR="0" rtl="0" algn="l">
              <a:lnSpc>
                <a:spcPct val="100000"/>
              </a:lnSpc>
              <a:spcBef>
                <a:spcPts val="0"/>
              </a:spcBef>
              <a:spcAft>
                <a:spcPts val="0"/>
              </a:spcAft>
              <a:buClr>
                <a:srgbClr val="003081"/>
              </a:buClr>
              <a:buSzPts val="1200"/>
              <a:buFont typeface="Palanquin Medium"/>
              <a:buChar char="➔"/>
            </a:pPr>
            <a:r>
              <a:rPr b="0" i="0" lang="fr" sz="1200" u="none" cap="none" strike="noStrike">
                <a:solidFill>
                  <a:srgbClr val="003081"/>
                </a:solidFill>
                <a:latin typeface="Palanquin Medium"/>
                <a:ea typeface="Palanquin Medium"/>
                <a:cs typeface="Palanquin Medium"/>
                <a:sym typeface="Palanquin Medium"/>
              </a:rPr>
              <a:t>La création d’un mandat peut permettre de détecter la volonté de l’usager à devenir autonome</a:t>
            </a:r>
            <a:br>
              <a:rPr b="0" i="0" lang="fr" sz="1200" u="none" cap="none" strike="noStrike">
                <a:solidFill>
                  <a:srgbClr val="003081"/>
                </a:solidFill>
                <a:latin typeface="Palanquin Medium"/>
                <a:ea typeface="Palanquin Medium"/>
                <a:cs typeface="Palanquin Medium"/>
                <a:sym typeface="Palanquin Medium"/>
              </a:rPr>
            </a:br>
            <a:endParaRPr b="0" i="0" sz="1200" u="none" cap="none" strike="noStrike">
              <a:solidFill>
                <a:srgbClr val="003081"/>
              </a:solidFill>
              <a:latin typeface="Palanquin Medium"/>
              <a:ea typeface="Palanquin Medium"/>
              <a:cs typeface="Palanquin Medium"/>
              <a:sym typeface="Palanquin Medium"/>
            </a:endParaRPr>
          </a:p>
          <a:p>
            <a:pPr indent="-304800" lvl="0" marL="457200" marR="0" rtl="0" algn="l">
              <a:lnSpc>
                <a:spcPct val="100000"/>
              </a:lnSpc>
              <a:spcBef>
                <a:spcPts val="0"/>
              </a:spcBef>
              <a:spcAft>
                <a:spcPts val="0"/>
              </a:spcAft>
              <a:buClr>
                <a:srgbClr val="003081"/>
              </a:buClr>
              <a:buSzPts val="1200"/>
              <a:buFont typeface="Palanquin Medium"/>
              <a:buChar char="➔"/>
            </a:pPr>
            <a:r>
              <a:rPr b="0" i="0" lang="fr" sz="1200" u="none" cap="none" strike="noStrike">
                <a:solidFill>
                  <a:srgbClr val="003081"/>
                </a:solidFill>
                <a:latin typeface="Palanquin Medium"/>
                <a:ea typeface="Palanquin Medium"/>
                <a:cs typeface="Palanquin Medium"/>
                <a:sym typeface="Palanquin Medium"/>
              </a:rPr>
              <a:t>L’usager peut être redirigé vers un médiateur numérique ou conseiller numérique au sein ou en dehors de la structure et se voir proposer des ateliers pour aider à la prise en main d’équipements informatiques</a:t>
            </a:r>
            <a:br>
              <a:rPr b="0" i="0" lang="fr" sz="1200" u="none" cap="none" strike="noStrike">
                <a:solidFill>
                  <a:srgbClr val="003081"/>
                </a:solidFill>
                <a:latin typeface="Palanquin Medium"/>
                <a:ea typeface="Palanquin Medium"/>
                <a:cs typeface="Palanquin Medium"/>
                <a:sym typeface="Palanquin Medium"/>
              </a:rPr>
            </a:br>
            <a:endParaRPr b="0" i="0" sz="1200" u="none" cap="none" strike="noStrike">
              <a:solidFill>
                <a:srgbClr val="003081"/>
              </a:solidFill>
              <a:latin typeface="Palanquin Medium"/>
              <a:ea typeface="Palanquin Medium"/>
              <a:cs typeface="Palanquin Medium"/>
              <a:sym typeface="Palanquin Medium"/>
            </a:endParaRPr>
          </a:p>
          <a:p>
            <a:pPr indent="-304800" lvl="0" marL="457200" marR="0" rtl="0" algn="l">
              <a:lnSpc>
                <a:spcPct val="100000"/>
              </a:lnSpc>
              <a:spcBef>
                <a:spcPts val="0"/>
              </a:spcBef>
              <a:spcAft>
                <a:spcPts val="0"/>
              </a:spcAft>
              <a:buClr>
                <a:srgbClr val="003081"/>
              </a:buClr>
              <a:buSzPts val="1200"/>
              <a:buFont typeface="Palanquin Medium"/>
              <a:buChar char="➔"/>
            </a:pPr>
            <a:r>
              <a:rPr b="0" i="0" lang="fr" sz="1200" u="none" cap="none" strike="noStrike">
                <a:solidFill>
                  <a:srgbClr val="003081"/>
                </a:solidFill>
                <a:latin typeface="Palanquin Medium"/>
                <a:ea typeface="Palanquin Medium"/>
                <a:cs typeface="Palanquin Medium"/>
                <a:sym typeface="Palanquin Medium"/>
              </a:rPr>
              <a:t>Il n’est pas forcément nécessaire de créer un mandat long pour effectuer des démarches récurrentes, un mandat court peut être facilement renouvelé</a:t>
            </a:r>
            <a:endParaRPr b="0" i="0" sz="1200" u="none" cap="none" strike="noStrike">
              <a:solidFill>
                <a:srgbClr val="003081"/>
              </a:solidFill>
              <a:latin typeface="Palanquin Medium"/>
              <a:ea typeface="Palanquin Medium"/>
              <a:cs typeface="Palanquin Medium"/>
              <a:sym typeface="Palanquin Medium"/>
            </a:endParaRPr>
          </a:p>
        </p:txBody>
      </p:sp>
      <p:sp>
        <p:nvSpPr>
          <p:cNvPr id="491" name="Google Shape;491;p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p39"/>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Dans quelles situations l’aidant doit-il créer un mandat ?</a:t>
            </a:r>
            <a:endParaRPr b="1" i="0" sz="3000" u="none" cap="none" strike="noStrike">
              <a:solidFill>
                <a:srgbClr val="003081"/>
              </a:solidFill>
              <a:latin typeface="Palanquin"/>
              <a:ea typeface="Palanquin"/>
              <a:cs typeface="Palanquin"/>
              <a:sym typeface="Palanquin"/>
            </a:endParaRPr>
          </a:p>
        </p:txBody>
      </p:sp>
      <p:grpSp>
        <p:nvGrpSpPr>
          <p:cNvPr id="497" name="Google Shape;497;p39"/>
          <p:cNvGrpSpPr/>
          <p:nvPr/>
        </p:nvGrpSpPr>
        <p:grpSpPr>
          <a:xfrm rot="260">
            <a:off x="678334" y="2396218"/>
            <a:ext cx="3806641" cy="640060"/>
            <a:chOff x="5332275" y="1695525"/>
            <a:chExt cx="2881200" cy="1915200"/>
          </a:xfrm>
        </p:grpSpPr>
        <p:sp>
          <p:nvSpPr>
            <p:cNvPr id="498" name="Google Shape;498;p3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99" name="Google Shape;499;p39"/>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Quand l’aidant complète un formulaire avec les données de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00" name="Google Shape;500;p39"/>
          <p:cNvGrpSpPr/>
          <p:nvPr/>
        </p:nvGrpSpPr>
        <p:grpSpPr>
          <a:xfrm rot="260">
            <a:off x="4659032" y="2396218"/>
            <a:ext cx="3806641" cy="640060"/>
            <a:chOff x="5332275" y="1695525"/>
            <a:chExt cx="2881200" cy="1915200"/>
          </a:xfrm>
        </p:grpSpPr>
        <p:sp>
          <p:nvSpPr>
            <p:cNvPr id="501" name="Google Shape;501;p3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02" name="Google Shape;502;p39"/>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Quand l’aidant effectue toute une démarche pour le compte de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03" name="Google Shape;503;p39"/>
          <p:cNvGrpSpPr/>
          <p:nvPr/>
        </p:nvGrpSpPr>
        <p:grpSpPr>
          <a:xfrm rot="260">
            <a:off x="678334" y="3161144"/>
            <a:ext cx="3806641" cy="640060"/>
            <a:chOff x="5332275" y="1695525"/>
            <a:chExt cx="2881200" cy="1915200"/>
          </a:xfrm>
        </p:grpSpPr>
        <p:sp>
          <p:nvSpPr>
            <p:cNvPr id="504" name="Google Shape;504;p3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05" name="Google Shape;505;p39"/>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0" i="0" lang="fr" sz="1400" u="none" cap="none" strike="noStrike">
                  <a:solidFill>
                    <a:schemeClr val="lt1"/>
                  </a:solidFill>
                  <a:latin typeface="Palanquin Medium"/>
                  <a:ea typeface="Palanquin Medium"/>
                  <a:cs typeface="Palanquin Medium"/>
                  <a:sym typeface="Palanquin Medium"/>
                </a:rPr>
                <a:t>Quand l’usager effectue sa démarche devant l’aidant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06" name="Google Shape;506;p39"/>
          <p:cNvGrpSpPr/>
          <p:nvPr/>
        </p:nvGrpSpPr>
        <p:grpSpPr>
          <a:xfrm rot="260">
            <a:off x="4659032" y="3161144"/>
            <a:ext cx="3806641" cy="640060"/>
            <a:chOff x="5332275" y="1695525"/>
            <a:chExt cx="2881200" cy="1915200"/>
          </a:xfrm>
        </p:grpSpPr>
        <p:sp>
          <p:nvSpPr>
            <p:cNvPr id="507" name="Google Shape;507;p3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08" name="Google Shape;508;p39"/>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Quand l’aidant crée un identifiant de connexion pour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09" name="Google Shape;509;p39"/>
          <p:cNvGrpSpPr/>
          <p:nvPr/>
        </p:nvGrpSpPr>
        <p:grpSpPr>
          <a:xfrm rot="260">
            <a:off x="678334" y="3926069"/>
            <a:ext cx="3806641" cy="640060"/>
            <a:chOff x="5332275" y="1695525"/>
            <a:chExt cx="2881200" cy="1915200"/>
          </a:xfrm>
        </p:grpSpPr>
        <p:sp>
          <p:nvSpPr>
            <p:cNvPr id="510" name="Google Shape;510;p3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11" name="Google Shape;511;p39"/>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Quand l’usager demande de faire une démarche pour un de ses proches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12" name="Google Shape;512;p39"/>
          <p:cNvGrpSpPr/>
          <p:nvPr/>
        </p:nvGrpSpPr>
        <p:grpSpPr>
          <a:xfrm rot="260">
            <a:off x="4659032" y="3926069"/>
            <a:ext cx="3806641" cy="640060"/>
            <a:chOff x="5332275" y="1695525"/>
            <a:chExt cx="2881200" cy="1915200"/>
          </a:xfrm>
        </p:grpSpPr>
        <p:sp>
          <p:nvSpPr>
            <p:cNvPr id="513" name="Google Shape;513;p3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14" name="Google Shape;514;p39"/>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Quand l’usager n’a pas de démarche à effectuer</a:t>
              </a:r>
              <a:endParaRPr b="0" i="0" sz="1400" u="none" cap="none" strike="noStrike">
                <a:solidFill>
                  <a:schemeClr val="lt1"/>
                </a:solidFill>
                <a:latin typeface="Palanquin Medium"/>
                <a:ea typeface="Palanquin Medium"/>
                <a:cs typeface="Palanquin Medium"/>
                <a:sym typeface="Palanquin Medium"/>
              </a:endParaRPr>
            </a:p>
          </p:txBody>
        </p:sp>
      </p:grpSp>
      <p:sp>
        <p:nvSpPr>
          <p:cNvPr id="515" name="Google Shape;515;p3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516" name="Google Shape;516;p39"/>
          <p:cNvSpPr txBox="1"/>
          <p:nvPr/>
        </p:nvSpPr>
        <p:spPr>
          <a:xfrm>
            <a:off x="-1310050" y="-1477500"/>
            <a:ext cx="5143800" cy="1477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 sz="1200" u="none" cap="none" strike="noStrike">
                <a:solidFill>
                  <a:srgbClr val="CC0000"/>
                </a:solidFill>
                <a:latin typeface="Poppins"/>
                <a:ea typeface="Poppins"/>
                <a:cs typeface="Poppins"/>
                <a:sym typeface="Poppins"/>
              </a:rPr>
              <a:t>- Quand l’usager effectue sa démarche devant moi </a:t>
            </a:r>
            <a:br>
              <a:rPr b="0" i="0" lang="fr" sz="1200" u="none" cap="none" strike="noStrike">
                <a:solidFill>
                  <a:srgbClr val="CC0000"/>
                </a:solidFill>
                <a:latin typeface="Poppins"/>
                <a:ea typeface="Poppins"/>
                <a:cs typeface="Poppins"/>
                <a:sym typeface="Poppins"/>
              </a:rPr>
            </a:br>
            <a:r>
              <a:rPr b="0" i="0" lang="fr" sz="1200" u="none" cap="none" strike="noStrike">
                <a:solidFill>
                  <a:srgbClr val="CC0000"/>
                </a:solidFill>
                <a:latin typeface="Poppins"/>
                <a:ea typeface="Poppins"/>
                <a:cs typeface="Poppins"/>
                <a:sym typeface="Poppins"/>
              </a:rPr>
              <a:t>- Quand l’usager me demande de faire une démarche pour un de ses proches</a:t>
            </a:r>
            <a:br>
              <a:rPr b="0" i="0" lang="fr" sz="1200" u="none" cap="none" strike="noStrike">
                <a:solidFill>
                  <a:schemeClr val="dk1"/>
                </a:solidFill>
                <a:latin typeface="Poppins"/>
                <a:ea typeface="Poppins"/>
                <a:cs typeface="Poppins"/>
                <a:sym typeface="Poppins"/>
              </a:rPr>
            </a:br>
            <a:r>
              <a:rPr b="0" i="0" lang="fr" sz="1200" u="none" cap="none" strike="noStrike">
                <a:solidFill>
                  <a:srgbClr val="6AA84F"/>
                </a:solidFill>
                <a:latin typeface="Poppins"/>
                <a:ea typeface="Poppins"/>
                <a:cs typeface="Poppins"/>
                <a:sym typeface="Poppins"/>
              </a:rPr>
              <a:t>- Quand je complète un formulaire avec les données de l’usager</a:t>
            </a:r>
            <a:br>
              <a:rPr b="0" i="0" lang="fr" sz="1200" u="none" cap="none" strike="noStrike">
                <a:solidFill>
                  <a:srgbClr val="6AA84F"/>
                </a:solidFill>
                <a:latin typeface="Poppins"/>
                <a:ea typeface="Poppins"/>
                <a:cs typeface="Poppins"/>
                <a:sym typeface="Poppins"/>
              </a:rPr>
            </a:br>
            <a:r>
              <a:rPr b="0" i="0" lang="fr" sz="1200" u="none" cap="none" strike="noStrike">
                <a:solidFill>
                  <a:srgbClr val="6AA84F"/>
                </a:solidFill>
                <a:latin typeface="Poppins"/>
                <a:ea typeface="Poppins"/>
                <a:cs typeface="Poppins"/>
                <a:sym typeface="Poppins"/>
              </a:rPr>
              <a:t>- Quand j’effectue toute une démarche pour le compte de l’usager</a:t>
            </a:r>
            <a:br>
              <a:rPr b="0" i="0" lang="fr" sz="1200" u="none" cap="none" strike="noStrike">
                <a:solidFill>
                  <a:srgbClr val="6AA84F"/>
                </a:solidFill>
                <a:latin typeface="Poppins"/>
                <a:ea typeface="Poppins"/>
                <a:cs typeface="Poppins"/>
                <a:sym typeface="Poppins"/>
              </a:rPr>
            </a:br>
            <a:r>
              <a:rPr b="0" i="0" lang="fr" sz="1200" u="none" cap="none" strike="noStrike">
                <a:solidFill>
                  <a:srgbClr val="6AA84F"/>
                </a:solidFill>
                <a:latin typeface="Poppins"/>
                <a:ea typeface="Poppins"/>
                <a:cs typeface="Poppins"/>
                <a:sym typeface="Poppins"/>
              </a:rPr>
              <a:t>- Quand je crée un identifiant de connexion pour l’usager</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4"/>
          <p:cNvSpPr txBox="1"/>
          <p:nvPr/>
        </p:nvSpPr>
        <p:spPr>
          <a:xfrm>
            <a:off x="1638775" y="1336200"/>
            <a:ext cx="5984700" cy="2471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fr" sz="2400" u="none" cap="none" strike="noStrike">
                <a:solidFill>
                  <a:srgbClr val="FF3333"/>
                </a:solidFill>
                <a:latin typeface="Palanquin"/>
                <a:ea typeface="Palanquin"/>
                <a:cs typeface="Palanquin"/>
                <a:sym typeface="Palanquin"/>
              </a:rPr>
              <a:t>L’objectif de la formation :</a:t>
            </a:r>
            <a:endParaRPr b="1" i="0" sz="24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Permettre aux professionnels de recevoir l’habilitation Aidants Connect. Cette habilitation leur permet d’utiliser la plateforme Aidants Connect pour accompagner les usagers dans la réalisation de leurs démarches administratives, en garantissant un cadre légal et sécurisé respectant le RGPD.</a:t>
            </a:r>
            <a:endParaRPr b="0" i="0" sz="1800" u="none" cap="none" strike="noStrike">
              <a:solidFill>
                <a:srgbClr val="003081"/>
              </a:solidFill>
              <a:latin typeface="Palanquin Medium"/>
              <a:ea typeface="Palanquin Medium"/>
              <a:cs typeface="Palanquin Medium"/>
              <a:sym typeface="Palanquin Medium"/>
            </a:endParaRPr>
          </a:p>
        </p:txBody>
      </p:sp>
      <p:sp>
        <p:nvSpPr>
          <p:cNvPr id="76" name="Google Shape;76;p4"/>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 ? Quoi ? Pourquoi ? Comment ?</a:t>
            </a:r>
            <a:endParaRPr b="0" i="0" sz="1000" u="none" cap="none" strike="noStrike">
              <a:solidFill>
                <a:srgbClr val="000000"/>
              </a:solidFill>
              <a:latin typeface="Arial"/>
              <a:ea typeface="Arial"/>
              <a:cs typeface="Arial"/>
              <a:sym typeface="Arial"/>
            </a:endParaRPr>
          </a:p>
        </p:txBody>
      </p:sp>
      <p:sp>
        <p:nvSpPr>
          <p:cNvPr id="77" name="Google Shape;77;p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sp>
        <p:nvSpPr>
          <p:cNvPr id="521" name="Google Shape;521;p40"/>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Dans quelles situations l’aidant doit-il créer un mandat ?</a:t>
            </a:r>
            <a:endParaRPr b="1" i="0" sz="3000" u="none" cap="none" strike="noStrike">
              <a:solidFill>
                <a:srgbClr val="003081"/>
              </a:solidFill>
              <a:latin typeface="Palanquin"/>
              <a:ea typeface="Palanquin"/>
              <a:cs typeface="Palanquin"/>
              <a:sym typeface="Palanquin"/>
            </a:endParaRPr>
          </a:p>
        </p:txBody>
      </p:sp>
      <p:grpSp>
        <p:nvGrpSpPr>
          <p:cNvPr id="522" name="Google Shape;522;p40"/>
          <p:cNvGrpSpPr/>
          <p:nvPr/>
        </p:nvGrpSpPr>
        <p:grpSpPr>
          <a:xfrm rot="260">
            <a:off x="678334" y="2396218"/>
            <a:ext cx="3806641" cy="640060"/>
            <a:chOff x="5332275" y="1695525"/>
            <a:chExt cx="2881200" cy="1915200"/>
          </a:xfrm>
        </p:grpSpPr>
        <p:sp>
          <p:nvSpPr>
            <p:cNvPr id="523" name="Google Shape;523;p40"/>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24" name="Google Shape;524;p40"/>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Quand l’aidant complète un formulaire avec les données de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25" name="Google Shape;525;p40"/>
          <p:cNvGrpSpPr/>
          <p:nvPr/>
        </p:nvGrpSpPr>
        <p:grpSpPr>
          <a:xfrm rot="260">
            <a:off x="4659032" y="2396218"/>
            <a:ext cx="3806641" cy="640060"/>
            <a:chOff x="5332275" y="1695525"/>
            <a:chExt cx="2881200" cy="1915200"/>
          </a:xfrm>
        </p:grpSpPr>
        <p:sp>
          <p:nvSpPr>
            <p:cNvPr id="526" name="Google Shape;526;p40"/>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27" name="Google Shape;527;p40"/>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Quand l’aidant effectue toute une démarche pour le compte de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28" name="Google Shape;528;p40"/>
          <p:cNvGrpSpPr/>
          <p:nvPr/>
        </p:nvGrpSpPr>
        <p:grpSpPr>
          <a:xfrm rot="260">
            <a:off x="678334" y="3161144"/>
            <a:ext cx="3806641" cy="640060"/>
            <a:chOff x="5332275" y="1695525"/>
            <a:chExt cx="2881200" cy="1915200"/>
          </a:xfrm>
        </p:grpSpPr>
        <p:sp>
          <p:nvSpPr>
            <p:cNvPr id="529" name="Google Shape;529;p4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30" name="Google Shape;530;p4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Quand l’usager effectue sa démarche devant l’aidant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31" name="Google Shape;531;p40"/>
          <p:cNvGrpSpPr/>
          <p:nvPr/>
        </p:nvGrpSpPr>
        <p:grpSpPr>
          <a:xfrm rot="260">
            <a:off x="4659032" y="3161144"/>
            <a:ext cx="3806641" cy="640060"/>
            <a:chOff x="5332275" y="1695525"/>
            <a:chExt cx="2881200" cy="1915200"/>
          </a:xfrm>
        </p:grpSpPr>
        <p:sp>
          <p:nvSpPr>
            <p:cNvPr id="532" name="Google Shape;532;p40"/>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33" name="Google Shape;533;p40"/>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Quand l’aidant crée un identifiant de connexion pour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34" name="Google Shape;534;p40"/>
          <p:cNvGrpSpPr/>
          <p:nvPr/>
        </p:nvGrpSpPr>
        <p:grpSpPr>
          <a:xfrm rot="260">
            <a:off x="678334" y="3926069"/>
            <a:ext cx="3806641" cy="640060"/>
            <a:chOff x="5332275" y="1695525"/>
            <a:chExt cx="2881200" cy="1915200"/>
          </a:xfrm>
        </p:grpSpPr>
        <p:sp>
          <p:nvSpPr>
            <p:cNvPr id="535" name="Google Shape;535;p4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36" name="Google Shape;536;p4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Quand l’usager demande de faire une démarche pour un de ses proches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37" name="Google Shape;537;p40"/>
          <p:cNvGrpSpPr/>
          <p:nvPr/>
        </p:nvGrpSpPr>
        <p:grpSpPr>
          <a:xfrm rot="260">
            <a:off x="4659032" y="3926069"/>
            <a:ext cx="3806641" cy="640060"/>
            <a:chOff x="5332275" y="1695525"/>
            <a:chExt cx="2881200" cy="1915200"/>
          </a:xfrm>
        </p:grpSpPr>
        <p:sp>
          <p:nvSpPr>
            <p:cNvPr id="538" name="Google Shape;538;p4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39" name="Google Shape;539;p4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Quand l’usager n’a pas de démarche à effectuer</a:t>
              </a:r>
              <a:endParaRPr b="0" i="0" sz="1400" u="none" cap="none" strike="noStrike">
                <a:solidFill>
                  <a:schemeClr val="lt1"/>
                </a:solidFill>
                <a:latin typeface="Palanquin Medium"/>
                <a:ea typeface="Palanquin Medium"/>
                <a:cs typeface="Palanquin Medium"/>
                <a:sym typeface="Palanquin Medium"/>
              </a:endParaRPr>
            </a:p>
          </p:txBody>
        </p:sp>
      </p:grpSp>
      <p:sp>
        <p:nvSpPr>
          <p:cNvPr id="540" name="Google Shape;540;p4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541" name="Google Shape;541;p40"/>
          <p:cNvSpPr txBox="1"/>
          <p:nvPr/>
        </p:nvSpPr>
        <p:spPr>
          <a:xfrm>
            <a:off x="-1310050" y="-1477500"/>
            <a:ext cx="5143800" cy="1477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 sz="1200" u="none" cap="none" strike="noStrike">
                <a:solidFill>
                  <a:srgbClr val="CC0000"/>
                </a:solidFill>
                <a:latin typeface="Poppins"/>
                <a:ea typeface="Poppins"/>
                <a:cs typeface="Poppins"/>
                <a:sym typeface="Poppins"/>
              </a:rPr>
              <a:t>- Quand l’usager effectue sa démarche devant moi </a:t>
            </a:r>
            <a:br>
              <a:rPr b="0" i="0" lang="fr" sz="1200" u="none" cap="none" strike="noStrike">
                <a:solidFill>
                  <a:srgbClr val="CC0000"/>
                </a:solidFill>
                <a:latin typeface="Poppins"/>
                <a:ea typeface="Poppins"/>
                <a:cs typeface="Poppins"/>
                <a:sym typeface="Poppins"/>
              </a:rPr>
            </a:br>
            <a:r>
              <a:rPr b="0" i="0" lang="fr" sz="1200" u="none" cap="none" strike="noStrike">
                <a:solidFill>
                  <a:srgbClr val="CC0000"/>
                </a:solidFill>
                <a:latin typeface="Poppins"/>
                <a:ea typeface="Poppins"/>
                <a:cs typeface="Poppins"/>
                <a:sym typeface="Poppins"/>
              </a:rPr>
              <a:t>- Quand l’usager me demande de faire une démarche pour un de ses proches</a:t>
            </a:r>
            <a:br>
              <a:rPr b="0" i="0" lang="fr" sz="1200" u="none" cap="none" strike="noStrike">
                <a:solidFill>
                  <a:schemeClr val="dk1"/>
                </a:solidFill>
                <a:latin typeface="Poppins"/>
                <a:ea typeface="Poppins"/>
                <a:cs typeface="Poppins"/>
                <a:sym typeface="Poppins"/>
              </a:rPr>
            </a:br>
            <a:r>
              <a:rPr b="0" i="0" lang="fr" sz="1200" u="none" cap="none" strike="noStrike">
                <a:solidFill>
                  <a:srgbClr val="6AA84F"/>
                </a:solidFill>
                <a:latin typeface="Poppins"/>
                <a:ea typeface="Poppins"/>
                <a:cs typeface="Poppins"/>
                <a:sym typeface="Poppins"/>
              </a:rPr>
              <a:t>- Quand je complète un formulaire avec les données de l’usager</a:t>
            </a:r>
            <a:br>
              <a:rPr b="0" i="0" lang="fr" sz="1200" u="none" cap="none" strike="noStrike">
                <a:solidFill>
                  <a:srgbClr val="6AA84F"/>
                </a:solidFill>
                <a:latin typeface="Poppins"/>
                <a:ea typeface="Poppins"/>
                <a:cs typeface="Poppins"/>
                <a:sym typeface="Poppins"/>
              </a:rPr>
            </a:br>
            <a:r>
              <a:rPr b="0" i="0" lang="fr" sz="1200" u="none" cap="none" strike="noStrike">
                <a:solidFill>
                  <a:srgbClr val="6AA84F"/>
                </a:solidFill>
                <a:latin typeface="Poppins"/>
                <a:ea typeface="Poppins"/>
                <a:cs typeface="Poppins"/>
                <a:sym typeface="Poppins"/>
              </a:rPr>
              <a:t>- Quand j’effectue toute une démarche pour le compte de l’usager</a:t>
            </a:r>
            <a:br>
              <a:rPr b="0" i="0" lang="fr" sz="1200" u="none" cap="none" strike="noStrike">
                <a:solidFill>
                  <a:srgbClr val="6AA84F"/>
                </a:solidFill>
                <a:latin typeface="Poppins"/>
                <a:ea typeface="Poppins"/>
                <a:cs typeface="Poppins"/>
                <a:sym typeface="Poppins"/>
              </a:rPr>
            </a:br>
            <a:r>
              <a:rPr b="0" i="0" lang="fr" sz="1200" u="none" cap="none" strike="noStrike">
                <a:solidFill>
                  <a:srgbClr val="6AA84F"/>
                </a:solidFill>
                <a:latin typeface="Poppins"/>
                <a:ea typeface="Poppins"/>
                <a:cs typeface="Poppins"/>
                <a:sym typeface="Poppins"/>
              </a:rPr>
              <a:t>- Quand je crée un identifiant de connexion pour l’usager</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5" name="Shape 545"/>
        <p:cNvGrpSpPr/>
        <p:nvPr/>
      </p:nvGrpSpPr>
      <p:grpSpPr>
        <a:xfrm>
          <a:off x="0" y="0"/>
          <a:ext cx="0" cy="0"/>
          <a:chOff x="0" y="0"/>
          <a:chExt cx="0" cy="0"/>
        </a:xfrm>
      </p:grpSpPr>
      <p:sp>
        <p:nvSpPr>
          <p:cNvPr id="546" name="Google Shape;546;p41"/>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Dans quelle situations créer un mandat ?</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547" name="Google Shape;547;p41"/>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548" name="Google Shape;548;p4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549" name="Google Shape;549;p41"/>
          <p:cNvSpPr txBox="1"/>
          <p:nvPr/>
        </p:nvSpPr>
        <p:spPr>
          <a:xfrm>
            <a:off x="826900" y="1107300"/>
            <a:ext cx="5447700" cy="3798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1200"/>
              </a:spcBef>
              <a:spcAft>
                <a:spcPts val="0"/>
              </a:spcAft>
              <a:buClr>
                <a:schemeClr val="dk1"/>
              </a:buClr>
              <a:buSzPts val="1100"/>
              <a:buFont typeface="Arial"/>
              <a:buNone/>
            </a:pPr>
            <a:r>
              <a:rPr b="1" i="1" lang="fr" sz="1800" u="none" cap="none" strike="noStrike">
                <a:solidFill>
                  <a:srgbClr val="1B4991"/>
                </a:solidFill>
                <a:latin typeface="Arial"/>
                <a:ea typeface="Arial"/>
                <a:cs typeface="Arial"/>
                <a:sym typeface="Arial"/>
              </a:rPr>
              <a:t>“Je fais avec”</a:t>
            </a:r>
            <a:endParaRPr b="1" i="1" sz="1800" u="none" cap="none" strike="noStrike">
              <a:solidFill>
                <a:srgbClr val="1B4991"/>
              </a:solidFill>
              <a:latin typeface="Arial"/>
              <a:ea typeface="Arial"/>
              <a:cs typeface="Arial"/>
              <a:sym typeface="Arial"/>
            </a:endParaRPr>
          </a:p>
          <a:p>
            <a:pPr indent="0" lvl="0" marL="0" marR="0" rtl="0" algn="l">
              <a:lnSpc>
                <a:spcPct val="115000"/>
              </a:lnSpc>
              <a:spcBef>
                <a:spcPts val="1200"/>
              </a:spcBef>
              <a:spcAft>
                <a:spcPts val="1200"/>
              </a:spcAft>
              <a:buClr>
                <a:srgbClr val="000000"/>
              </a:buClr>
              <a:buSzPts val="1200"/>
              <a:buFont typeface="Arial"/>
              <a:buNone/>
            </a:pPr>
            <a:r>
              <a:rPr b="0" i="0" lang="fr" sz="1200" u="none" cap="none" strike="noStrike">
                <a:solidFill>
                  <a:srgbClr val="1B4991"/>
                </a:solidFill>
                <a:latin typeface="Arial"/>
                <a:ea typeface="Arial"/>
                <a:cs typeface="Arial"/>
                <a:sym typeface="Arial"/>
              </a:rPr>
              <a:t>Si vous accompagnez l’usager dans sa démarche en ligne, en sa présence, sans ma- nipuler ses données ou prendre la main sur l’outil informatique, un mandat n’est pas indispensable. Il est néanmoins recommandé, de façon préventive, dans le cas où l’usager se retournerait contre le professionnel ou la structure, et qu’une action en justice serait engagée. Le mandat fait alors preuve du consentement donné par l’usager.</a:t>
            </a:r>
            <a:endParaRPr b="1" i="1" sz="1800" u="none" cap="none" strike="noStrike">
              <a:solidFill>
                <a:srgbClr val="1B4991"/>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3" name="Shape 553"/>
        <p:cNvGrpSpPr/>
        <p:nvPr/>
      </p:nvGrpSpPr>
      <p:grpSpPr>
        <a:xfrm>
          <a:off x="0" y="0"/>
          <a:ext cx="0" cy="0"/>
          <a:chOff x="0" y="0"/>
          <a:chExt cx="0" cy="0"/>
        </a:xfrm>
      </p:grpSpPr>
      <p:sp>
        <p:nvSpPr>
          <p:cNvPr id="554" name="Google Shape;554;p42"/>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Dans quelle situations créer un mandat ?</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555" name="Google Shape;555;p42"/>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556" name="Google Shape;556;p4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557" name="Google Shape;557;p42"/>
          <p:cNvSpPr txBox="1"/>
          <p:nvPr/>
        </p:nvSpPr>
        <p:spPr>
          <a:xfrm>
            <a:off x="826900" y="1107300"/>
            <a:ext cx="5233500" cy="3798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1800"/>
              <a:buFont typeface="Arial"/>
              <a:buNone/>
            </a:pPr>
            <a:r>
              <a:rPr b="1" i="1" lang="fr" sz="1800" u="none" cap="none" strike="noStrike">
                <a:solidFill>
                  <a:srgbClr val="1B4991"/>
                </a:solidFill>
                <a:latin typeface="Arial"/>
                <a:ea typeface="Arial"/>
                <a:cs typeface="Arial"/>
                <a:sym typeface="Arial"/>
              </a:rPr>
              <a:t>“ Je fais pour le compte de...” en présence de l’usager</a:t>
            </a:r>
            <a:endParaRPr b="1" i="1" sz="1800" u="none" cap="none" strike="noStrike">
              <a:solidFill>
                <a:srgbClr val="1B4991"/>
              </a:solidFill>
              <a:latin typeface="Arial"/>
              <a:ea typeface="Arial"/>
              <a:cs typeface="Arial"/>
              <a:sym typeface="Arial"/>
            </a:endParaRPr>
          </a:p>
          <a:p>
            <a:pPr indent="0" lvl="0" marL="0" marR="0" rtl="0" algn="l">
              <a:lnSpc>
                <a:spcPct val="115000"/>
              </a:lnSpc>
              <a:spcBef>
                <a:spcPts val="1200"/>
              </a:spcBef>
              <a:spcAft>
                <a:spcPts val="0"/>
              </a:spcAft>
              <a:buClr>
                <a:srgbClr val="000000"/>
              </a:buClr>
              <a:buSzPts val="1200"/>
              <a:buFont typeface="Arial"/>
              <a:buNone/>
            </a:pPr>
            <a:r>
              <a:rPr b="0" i="0" lang="fr" sz="1200" u="none" cap="none" strike="noStrike">
                <a:solidFill>
                  <a:srgbClr val="1B4991"/>
                </a:solidFill>
                <a:latin typeface="Arial"/>
                <a:ea typeface="Arial"/>
                <a:cs typeface="Arial"/>
                <a:sym typeface="Arial"/>
              </a:rPr>
              <a:t>Dès lors que vous prenez la main sur tout ou une partie de la démarche demandée par l’usager, vous agissez en son nom et faites “pour le compte de” au regard de la loi. Il peut s’agir de :</a:t>
            </a:r>
            <a:br>
              <a:rPr b="0" i="0" lang="fr" sz="1200" u="none" cap="none" strike="noStrike">
                <a:solidFill>
                  <a:srgbClr val="1B4991"/>
                </a:solidFill>
                <a:latin typeface="Arial"/>
                <a:ea typeface="Arial"/>
                <a:cs typeface="Arial"/>
                <a:sym typeface="Arial"/>
              </a:rPr>
            </a:br>
            <a:br>
              <a:rPr b="0" i="0" lang="fr" sz="1200" u="none" cap="none" strike="noStrike">
                <a:solidFill>
                  <a:srgbClr val="1B4991"/>
                </a:solidFill>
                <a:latin typeface="Arial"/>
                <a:ea typeface="Arial"/>
                <a:cs typeface="Arial"/>
                <a:sym typeface="Arial"/>
              </a:rPr>
            </a:br>
            <a:r>
              <a:rPr b="0" i="0" lang="fr" sz="1200" u="none" cap="none" strike="noStrike">
                <a:solidFill>
                  <a:srgbClr val="1B4991"/>
                </a:solidFill>
                <a:latin typeface="Arial"/>
                <a:ea typeface="Arial"/>
                <a:cs typeface="Arial"/>
                <a:sym typeface="Arial"/>
              </a:rPr>
              <a:t>• Renseigner les identifiants de l’usager ;</a:t>
            </a:r>
            <a:br>
              <a:rPr b="0" i="0" lang="fr" sz="1200" u="none" cap="none" strike="noStrike">
                <a:solidFill>
                  <a:srgbClr val="1B4991"/>
                </a:solidFill>
                <a:latin typeface="Arial"/>
                <a:ea typeface="Arial"/>
                <a:cs typeface="Arial"/>
                <a:sym typeface="Arial"/>
              </a:rPr>
            </a:br>
            <a:r>
              <a:rPr b="0" i="0" lang="fr" sz="1200" u="none" cap="none" strike="noStrike">
                <a:solidFill>
                  <a:srgbClr val="1B4991"/>
                </a:solidFill>
                <a:latin typeface="Arial"/>
                <a:ea typeface="Arial"/>
                <a:cs typeface="Arial"/>
                <a:sym typeface="Arial"/>
              </a:rPr>
              <a:t>• Compléter tout ou une partie d’un formulaire avec les données de l’usager ; </a:t>
            </a:r>
            <a:br>
              <a:rPr b="0" i="0" lang="fr" sz="1200" u="none" cap="none" strike="noStrike">
                <a:solidFill>
                  <a:srgbClr val="1B4991"/>
                </a:solidFill>
                <a:latin typeface="Arial"/>
                <a:ea typeface="Arial"/>
                <a:cs typeface="Arial"/>
                <a:sym typeface="Arial"/>
              </a:rPr>
            </a:br>
            <a:r>
              <a:rPr b="0" i="0" lang="fr" sz="1200" u="none" cap="none" strike="noStrike">
                <a:solidFill>
                  <a:srgbClr val="1B4991"/>
                </a:solidFill>
                <a:latin typeface="Arial"/>
                <a:ea typeface="Arial"/>
                <a:cs typeface="Arial"/>
                <a:sym typeface="Arial"/>
              </a:rPr>
              <a:t>• Valider les données renseignées par l’usager</a:t>
            </a:r>
            <a:endParaRPr b="0" i="0" sz="1200" u="none" cap="none" strike="noStrike">
              <a:solidFill>
                <a:srgbClr val="1B4991"/>
              </a:solidFill>
              <a:latin typeface="Arial"/>
              <a:ea typeface="Arial"/>
              <a:cs typeface="Arial"/>
              <a:sym typeface="Arial"/>
            </a:endParaRPr>
          </a:p>
          <a:p>
            <a:pPr indent="0" lvl="0" marL="0" marR="0" rtl="0" algn="l">
              <a:lnSpc>
                <a:spcPct val="115000"/>
              </a:lnSpc>
              <a:spcBef>
                <a:spcPts val="1200"/>
              </a:spcBef>
              <a:spcAft>
                <a:spcPts val="1200"/>
              </a:spcAft>
              <a:buClr>
                <a:srgbClr val="000000"/>
              </a:buClr>
              <a:buSzPts val="1200"/>
              <a:buFont typeface="Arial"/>
              <a:buNone/>
            </a:pPr>
            <a:r>
              <a:rPr b="0" i="0" lang="fr" sz="1200" u="none" cap="none" strike="noStrike">
                <a:solidFill>
                  <a:srgbClr val="1B4991"/>
                </a:solidFill>
                <a:latin typeface="Arial"/>
                <a:ea typeface="Arial"/>
                <a:cs typeface="Arial"/>
                <a:sym typeface="Arial"/>
              </a:rPr>
              <a:t>Si vous effectuez une ou plusieurs de ses actions, le mandat est indispensable. Il permet à la personne concernée de contrôler les usages qui sont faits de ses données et au professionnel de poser clairement le cadre et les règles de l’accompagne- ment qu’il propose.</a:t>
            </a:r>
            <a:endParaRPr b="1" i="1" sz="1800" u="none" cap="none" strike="noStrike">
              <a:solidFill>
                <a:srgbClr val="1B4991"/>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43"/>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Dans quelle situations créer un mandat ?</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563" name="Google Shape;563;p43"/>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564" name="Google Shape;564;p4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565" name="Google Shape;565;p43"/>
          <p:cNvSpPr txBox="1"/>
          <p:nvPr/>
        </p:nvSpPr>
        <p:spPr>
          <a:xfrm>
            <a:off x="826900" y="1107300"/>
            <a:ext cx="5084100" cy="1119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1" lang="fr" sz="1800" u="none" cap="none" strike="noStrike">
                <a:solidFill>
                  <a:srgbClr val="1B4991"/>
                </a:solidFill>
                <a:latin typeface="Arial"/>
                <a:ea typeface="Arial"/>
                <a:cs typeface="Arial"/>
                <a:sym typeface="Arial"/>
              </a:rPr>
              <a:t>“ Je fais pour le compte de...” en l’absence de l’usager</a:t>
            </a:r>
            <a:endParaRPr b="1" i="1" sz="1800" u="none" cap="none" strike="noStrike">
              <a:solidFill>
                <a:srgbClr val="1B499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fr" sz="1100" u="none" cap="none" strike="noStrike">
                <a:solidFill>
                  <a:schemeClr val="dk1"/>
                </a:solidFill>
                <a:latin typeface="Arial"/>
                <a:ea typeface="Arial"/>
                <a:cs typeface="Arial"/>
                <a:sym typeface="Arial"/>
              </a:rPr>
              <a:t>						</a:t>
            </a:r>
            <a:endParaRPr b="0" i="0" sz="1100" u="none" cap="none" strike="noStrike">
              <a:solidFill>
                <a:schemeClr val="dk1"/>
              </a:solidFill>
              <a:latin typeface="Arial"/>
              <a:ea typeface="Arial"/>
              <a:cs typeface="Arial"/>
              <a:sym typeface="Arial"/>
            </a:endParaRPr>
          </a:p>
          <a:p>
            <a:pPr indent="0" lvl="0" marL="0" marR="0" rtl="0" algn="l">
              <a:lnSpc>
                <a:spcPct val="115000"/>
              </a:lnSpc>
              <a:spcBef>
                <a:spcPts val="1200"/>
              </a:spcBef>
              <a:spcAft>
                <a:spcPts val="0"/>
              </a:spcAft>
              <a:buClr>
                <a:schemeClr val="dk1"/>
              </a:buClr>
              <a:buSzPts val="1100"/>
              <a:buFont typeface="Arial"/>
              <a:buNone/>
            </a:pPr>
            <a:r>
              <a:rPr b="0" i="0" lang="fr" sz="1200" u="none" cap="none" strike="noStrike">
                <a:solidFill>
                  <a:srgbClr val="1B4991"/>
                </a:solidFill>
                <a:latin typeface="Arial"/>
                <a:ea typeface="Arial"/>
                <a:cs typeface="Arial"/>
                <a:sym typeface="Arial"/>
              </a:rPr>
              <a:t>Si l’usager ne peut pas se déplacer physiquement dans la structure et que vous réalisez la démarche en son nom, le mandat est indispensable. L’usager doit être en capacité de donner son consentement oral et la version papier du mandat doit lui être remise à postériori.</a:t>
            </a:r>
            <a:endParaRPr b="0" i="0" sz="1200" u="none" cap="none" strike="noStrike">
              <a:solidFill>
                <a:srgbClr val="1B4991"/>
              </a:solidFill>
              <a:latin typeface="Arial"/>
              <a:ea typeface="Arial"/>
              <a:cs typeface="Arial"/>
              <a:sym typeface="Arial"/>
            </a:endParaRPr>
          </a:p>
          <a:p>
            <a:pPr indent="0" lvl="0" marL="0" marR="0" rtl="0" algn="l">
              <a:lnSpc>
                <a:spcPct val="115000"/>
              </a:lnSpc>
              <a:spcBef>
                <a:spcPts val="1200"/>
              </a:spcBef>
              <a:spcAft>
                <a:spcPts val="0"/>
              </a:spcAft>
              <a:buClr>
                <a:schemeClr val="dk1"/>
              </a:buClr>
              <a:buSzPts val="1100"/>
              <a:buFont typeface="Arial"/>
              <a:buNone/>
            </a:pPr>
            <a:r>
              <a:rPr b="0" i="0" lang="fr" sz="1100" u="none" cap="none" strike="noStrike">
                <a:solidFill>
                  <a:schemeClr val="dk1"/>
                </a:solidFill>
                <a:latin typeface="Arial"/>
                <a:ea typeface="Arial"/>
                <a:cs typeface="Arial"/>
                <a:sym typeface="Arial"/>
              </a:rPr>
              <a:t>					</a:t>
            </a:r>
            <a:endParaRPr b="0" i="0" sz="11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chemeClr val="dk1"/>
                </a:solidFill>
                <a:latin typeface="Arial"/>
                <a:ea typeface="Arial"/>
                <a:cs typeface="Arial"/>
                <a:sym typeface="Arial"/>
              </a:rPr>
              <a:t>				</a:t>
            </a:r>
            <a:endParaRPr b="0" i="0" sz="11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chemeClr val="dk1"/>
                </a:solidFill>
                <a:latin typeface="Arial"/>
                <a:ea typeface="Arial"/>
                <a:cs typeface="Arial"/>
                <a:sym typeface="Arial"/>
              </a:rPr>
              <a:t>			</a:t>
            </a:r>
            <a:endParaRPr b="0" i="0" sz="11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chemeClr val="dk1"/>
                </a:solidFill>
                <a:latin typeface="Arial"/>
                <a:ea typeface="Arial"/>
                <a:cs typeface="Arial"/>
                <a:sym typeface="Arial"/>
              </a:rPr>
              <a:t>		</a:t>
            </a:r>
            <a:endParaRPr b="0" i="0" sz="11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chemeClr val="dk1"/>
                </a:solidFill>
                <a:latin typeface="Arial"/>
                <a:ea typeface="Arial"/>
                <a:cs typeface="Arial"/>
                <a:sym typeface="Arial"/>
              </a:rPr>
              <a:t>	 </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9" name="Shape 569"/>
        <p:cNvGrpSpPr/>
        <p:nvPr/>
      </p:nvGrpSpPr>
      <p:grpSpPr>
        <a:xfrm>
          <a:off x="0" y="0"/>
          <a:ext cx="0" cy="0"/>
          <a:chOff x="0" y="0"/>
          <a:chExt cx="0" cy="0"/>
        </a:xfrm>
      </p:grpSpPr>
      <p:sp>
        <p:nvSpPr>
          <p:cNvPr id="570" name="Google Shape;570;p44"/>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Pour se connecter à son espace Aidants Connect, l’aidant utilise :</a:t>
            </a:r>
            <a:endParaRPr b="1" i="0" sz="3000" u="none" cap="none" strike="noStrike">
              <a:solidFill>
                <a:srgbClr val="003081"/>
              </a:solidFill>
              <a:latin typeface="Palanquin"/>
              <a:ea typeface="Palanquin"/>
              <a:cs typeface="Palanquin"/>
              <a:sym typeface="Palanquin"/>
            </a:endParaRPr>
          </a:p>
        </p:txBody>
      </p:sp>
      <p:grpSp>
        <p:nvGrpSpPr>
          <p:cNvPr id="571" name="Google Shape;571;p44"/>
          <p:cNvGrpSpPr/>
          <p:nvPr/>
        </p:nvGrpSpPr>
        <p:grpSpPr>
          <a:xfrm rot="260">
            <a:off x="678334" y="2396218"/>
            <a:ext cx="3806641" cy="640060"/>
            <a:chOff x="5332275" y="1695525"/>
            <a:chExt cx="2881200" cy="1915200"/>
          </a:xfrm>
        </p:grpSpPr>
        <p:sp>
          <p:nvSpPr>
            <p:cNvPr id="572" name="Google Shape;572;p4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73" name="Google Shape;573;p4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une adresse email professionnelle et nominative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74" name="Google Shape;574;p44"/>
          <p:cNvGrpSpPr/>
          <p:nvPr/>
        </p:nvGrpSpPr>
        <p:grpSpPr>
          <a:xfrm rot="260">
            <a:off x="4659032" y="2396218"/>
            <a:ext cx="3806641" cy="640060"/>
            <a:chOff x="5332275" y="1695525"/>
            <a:chExt cx="2881200" cy="1915200"/>
          </a:xfrm>
        </p:grpSpPr>
        <p:sp>
          <p:nvSpPr>
            <p:cNvPr id="575" name="Google Shape;575;p4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76" name="Google Shape;576;p4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un mot de passe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77" name="Google Shape;577;p44"/>
          <p:cNvGrpSpPr/>
          <p:nvPr/>
        </p:nvGrpSpPr>
        <p:grpSpPr>
          <a:xfrm rot="260">
            <a:off x="678334" y="3161144"/>
            <a:ext cx="3806641" cy="640060"/>
            <a:chOff x="5332275" y="1695525"/>
            <a:chExt cx="2881200" cy="1915200"/>
          </a:xfrm>
        </p:grpSpPr>
        <p:sp>
          <p:nvSpPr>
            <p:cNvPr id="578" name="Google Shape;578;p4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79" name="Google Shape;579;p4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un code généré par la carte </a:t>
              </a:r>
              <a:br>
                <a:rPr b="0" i="0" lang="fr" sz="1400" u="none" cap="none" strike="noStrike">
                  <a:solidFill>
                    <a:schemeClr val="lt1"/>
                  </a:solidFill>
                  <a:latin typeface="Palanquin Medium"/>
                  <a:ea typeface="Palanquin Medium"/>
                  <a:cs typeface="Palanquin Medium"/>
                  <a:sym typeface="Palanquin Medium"/>
                </a:rPr>
              </a:br>
              <a:r>
                <a:rPr b="0" i="0" lang="fr" sz="1400" u="none" cap="none" strike="noStrike">
                  <a:solidFill>
                    <a:schemeClr val="lt1"/>
                  </a:solidFill>
                  <a:latin typeface="Palanquin Medium"/>
                  <a:ea typeface="Palanquin Medium"/>
                  <a:cs typeface="Palanquin Medium"/>
                  <a:sym typeface="Palanquin Medium"/>
                </a:rPr>
                <a:t>Aidants Connect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80" name="Google Shape;580;p44"/>
          <p:cNvGrpSpPr/>
          <p:nvPr/>
        </p:nvGrpSpPr>
        <p:grpSpPr>
          <a:xfrm rot="260">
            <a:off x="4659032" y="3161144"/>
            <a:ext cx="3806641" cy="640060"/>
            <a:chOff x="5332275" y="1695525"/>
            <a:chExt cx="2881200" cy="1915200"/>
          </a:xfrm>
        </p:grpSpPr>
        <p:sp>
          <p:nvSpPr>
            <p:cNvPr id="581" name="Google Shape;581;p4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82" name="Google Shape;582;p4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un lien de connexion envoyé par email</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83" name="Google Shape;583;p44"/>
          <p:cNvGrpSpPr/>
          <p:nvPr/>
        </p:nvGrpSpPr>
        <p:grpSpPr>
          <a:xfrm rot="260">
            <a:off x="678334" y="3926069"/>
            <a:ext cx="3806641" cy="640060"/>
            <a:chOff x="5332275" y="1695525"/>
            <a:chExt cx="2881200" cy="1915200"/>
          </a:xfrm>
        </p:grpSpPr>
        <p:sp>
          <p:nvSpPr>
            <p:cNvPr id="584" name="Google Shape;584;p4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85" name="Google Shape;585;p4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France Connect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86" name="Google Shape;586;p44"/>
          <p:cNvGrpSpPr/>
          <p:nvPr/>
        </p:nvGrpSpPr>
        <p:grpSpPr>
          <a:xfrm rot="260">
            <a:off x="4659032" y="3926069"/>
            <a:ext cx="3806641" cy="640060"/>
            <a:chOff x="5332275" y="1695525"/>
            <a:chExt cx="2881200" cy="1915200"/>
          </a:xfrm>
        </p:grpSpPr>
        <p:sp>
          <p:nvSpPr>
            <p:cNvPr id="587" name="Google Shape;587;p4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88" name="Google Shape;588;p4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une empreinte digitale</a:t>
              </a:r>
              <a:endParaRPr b="0" i="0" sz="1400" u="none" cap="none" strike="noStrike">
                <a:solidFill>
                  <a:schemeClr val="lt1"/>
                </a:solidFill>
                <a:latin typeface="Palanquin Medium"/>
                <a:ea typeface="Palanquin Medium"/>
                <a:cs typeface="Palanquin Medium"/>
                <a:sym typeface="Palanquin Medium"/>
              </a:endParaRPr>
            </a:p>
          </p:txBody>
        </p:sp>
      </p:grpSp>
      <p:sp>
        <p:nvSpPr>
          <p:cNvPr id="589" name="Google Shape;589;p4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3" name="Shape 593"/>
        <p:cNvGrpSpPr/>
        <p:nvPr/>
      </p:nvGrpSpPr>
      <p:grpSpPr>
        <a:xfrm>
          <a:off x="0" y="0"/>
          <a:ext cx="0" cy="0"/>
          <a:chOff x="0" y="0"/>
          <a:chExt cx="0" cy="0"/>
        </a:xfrm>
      </p:grpSpPr>
      <p:sp>
        <p:nvSpPr>
          <p:cNvPr id="594" name="Google Shape;594;p45"/>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Pour se connecter à son espace Aidants Connect, l’aidant utilise :</a:t>
            </a:r>
            <a:endParaRPr b="1" i="0" sz="3000" u="none" cap="none" strike="noStrike">
              <a:solidFill>
                <a:srgbClr val="003081"/>
              </a:solidFill>
              <a:latin typeface="Palanquin"/>
              <a:ea typeface="Palanquin"/>
              <a:cs typeface="Palanquin"/>
              <a:sym typeface="Palanquin"/>
            </a:endParaRPr>
          </a:p>
        </p:txBody>
      </p:sp>
      <p:grpSp>
        <p:nvGrpSpPr>
          <p:cNvPr id="595" name="Google Shape;595;p45"/>
          <p:cNvGrpSpPr/>
          <p:nvPr/>
        </p:nvGrpSpPr>
        <p:grpSpPr>
          <a:xfrm rot="260">
            <a:off x="678334" y="2396218"/>
            <a:ext cx="3806641" cy="640060"/>
            <a:chOff x="5332275" y="1695525"/>
            <a:chExt cx="2881200" cy="1915200"/>
          </a:xfrm>
        </p:grpSpPr>
        <p:sp>
          <p:nvSpPr>
            <p:cNvPr id="596" name="Google Shape;596;p45"/>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97" name="Google Shape;597;p45"/>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une adresse email professionnelle et nominative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98" name="Google Shape;598;p45"/>
          <p:cNvGrpSpPr/>
          <p:nvPr/>
        </p:nvGrpSpPr>
        <p:grpSpPr>
          <a:xfrm rot="260">
            <a:off x="4659032" y="2396218"/>
            <a:ext cx="3806641" cy="640060"/>
            <a:chOff x="5332275" y="1695525"/>
            <a:chExt cx="2881200" cy="1915200"/>
          </a:xfrm>
        </p:grpSpPr>
        <p:sp>
          <p:nvSpPr>
            <p:cNvPr id="599" name="Google Shape;599;p4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00" name="Google Shape;600;p4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un mot de passe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01" name="Google Shape;601;p45"/>
          <p:cNvGrpSpPr/>
          <p:nvPr/>
        </p:nvGrpSpPr>
        <p:grpSpPr>
          <a:xfrm rot="260">
            <a:off x="678334" y="3161144"/>
            <a:ext cx="3806641" cy="640060"/>
            <a:chOff x="5332275" y="1695525"/>
            <a:chExt cx="2881200" cy="1915200"/>
          </a:xfrm>
        </p:grpSpPr>
        <p:sp>
          <p:nvSpPr>
            <p:cNvPr id="602" name="Google Shape;602;p45"/>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03" name="Google Shape;603;p45"/>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un code généré par la carte </a:t>
              </a:r>
              <a:br>
                <a:rPr b="0" i="0" lang="fr" sz="1400" u="none" cap="none" strike="noStrike">
                  <a:solidFill>
                    <a:schemeClr val="lt1"/>
                  </a:solidFill>
                  <a:latin typeface="Palanquin Medium"/>
                  <a:ea typeface="Palanquin Medium"/>
                  <a:cs typeface="Palanquin Medium"/>
                  <a:sym typeface="Palanquin Medium"/>
                </a:rPr>
              </a:br>
              <a:r>
                <a:rPr b="0" i="0" lang="fr" sz="1400" u="none" cap="none" strike="noStrike">
                  <a:solidFill>
                    <a:schemeClr val="lt1"/>
                  </a:solidFill>
                  <a:latin typeface="Palanquin Medium"/>
                  <a:ea typeface="Palanquin Medium"/>
                  <a:cs typeface="Palanquin Medium"/>
                  <a:sym typeface="Palanquin Medium"/>
                </a:rPr>
                <a:t>Aidants Connect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04" name="Google Shape;604;p45"/>
          <p:cNvGrpSpPr/>
          <p:nvPr/>
        </p:nvGrpSpPr>
        <p:grpSpPr>
          <a:xfrm rot="260">
            <a:off x="4659032" y="3161144"/>
            <a:ext cx="3806641" cy="640060"/>
            <a:chOff x="5332275" y="1695525"/>
            <a:chExt cx="2881200" cy="1915200"/>
          </a:xfrm>
        </p:grpSpPr>
        <p:sp>
          <p:nvSpPr>
            <p:cNvPr id="605" name="Google Shape;605;p45"/>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06" name="Google Shape;606;p45"/>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un lien de connexion envoyé par email</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07" name="Google Shape;607;p45"/>
          <p:cNvGrpSpPr/>
          <p:nvPr/>
        </p:nvGrpSpPr>
        <p:grpSpPr>
          <a:xfrm rot="260">
            <a:off x="678334" y="3926069"/>
            <a:ext cx="3806641" cy="640060"/>
            <a:chOff x="5332275" y="1695525"/>
            <a:chExt cx="2881200" cy="1915200"/>
          </a:xfrm>
        </p:grpSpPr>
        <p:sp>
          <p:nvSpPr>
            <p:cNvPr id="608" name="Google Shape;608;p4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09" name="Google Shape;609;p4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France Connect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10" name="Google Shape;610;p45"/>
          <p:cNvGrpSpPr/>
          <p:nvPr/>
        </p:nvGrpSpPr>
        <p:grpSpPr>
          <a:xfrm rot="260">
            <a:off x="4659032" y="3926069"/>
            <a:ext cx="3806641" cy="640060"/>
            <a:chOff x="5332275" y="1695525"/>
            <a:chExt cx="2881200" cy="1915200"/>
          </a:xfrm>
        </p:grpSpPr>
        <p:sp>
          <p:nvSpPr>
            <p:cNvPr id="611" name="Google Shape;611;p4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12" name="Google Shape;612;p4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une empreinte digitale</a:t>
              </a:r>
              <a:endParaRPr b="0" i="0" sz="1400" u="none" cap="none" strike="noStrike">
                <a:solidFill>
                  <a:schemeClr val="lt1"/>
                </a:solidFill>
                <a:latin typeface="Palanquin Medium"/>
                <a:ea typeface="Palanquin Medium"/>
                <a:cs typeface="Palanquin Medium"/>
                <a:sym typeface="Palanquin Medium"/>
              </a:endParaRPr>
            </a:p>
          </p:txBody>
        </p:sp>
      </p:grpSp>
      <p:sp>
        <p:nvSpPr>
          <p:cNvPr id="613" name="Google Shape;613;p4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7" name="Shape 617"/>
        <p:cNvGrpSpPr/>
        <p:nvPr/>
      </p:nvGrpSpPr>
      <p:grpSpPr>
        <a:xfrm>
          <a:off x="0" y="0"/>
          <a:ext cx="0" cy="0"/>
          <a:chOff x="0" y="0"/>
          <a:chExt cx="0" cy="0"/>
        </a:xfrm>
      </p:grpSpPr>
      <p:sp>
        <p:nvSpPr>
          <p:cNvPr id="618" name="Google Shape;618;p46"/>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L’identification de l’Aidant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619" name="Google Shape;619;p46"/>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620" name="Google Shape;620;p4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621" name="Google Shape;621;p46"/>
          <p:cNvPicPr preferRelativeResize="0"/>
          <p:nvPr/>
        </p:nvPicPr>
        <p:blipFill rotWithShape="1">
          <a:blip r:embed="rId3">
            <a:alphaModFix/>
          </a:blip>
          <a:srcRect b="0" l="0" r="0" t="0"/>
          <a:stretch/>
        </p:blipFill>
        <p:spPr>
          <a:xfrm>
            <a:off x="1556325" y="784222"/>
            <a:ext cx="5783611" cy="4111629"/>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5" name="Shape 625"/>
        <p:cNvGrpSpPr/>
        <p:nvPr/>
      </p:nvGrpSpPr>
      <p:grpSpPr>
        <a:xfrm>
          <a:off x="0" y="0"/>
          <a:ext cx="0" cy="0"/>
          <a:chOff x="0" y="0"/>
          <a:chExt cx="0" cy="0"/>
        </a:xfrm>
      </p:grpSpPr>
      <p:sp>
        <p:nvSpPr>
          <p:cNvPr id="626" name="Google Shape;626;p47"/>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L’identification de l’Aidant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627" name="Google Shape;627;p47"/>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628" name="Google Shape;628;p4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629" name="Google Shape;629;p47"/>
          <p:cNvPicPr preferRelativeResize="0"/>
          <p:nvPr/>
        </p:nvPicPr>
        <p:blipFill rotWithShape="1">
          <a:blip r:embed="rId3">
            <a:alphaModFix/>
          </a:blip>
          <a:srcRect b="0" l="0" r="0" t="0"/>
          <a:stretch/>
        </p:blipFill>
        <p:spPr>
          <a:xfrm>
            <a:off x="1556325" y="784222"/>
            <a:ext cx="5794939" cy="4111628"/>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3" name="Shape 633"/>
        <p:cNvGrpSpPr/>
        <p:nvPr/>
      </p:nvGrpSpPr>
      <p:grpSpPr>
        <a:xfrm>
          <a:off x="0" y="0"/>
          <a:ext cx="0" cy="0"/>
          <a:chOff x="0" y="0"/>
          <a:chExt cx="0" cy="0"/>
        </a:xfrm>
      </p:grpSpPr>
      <p:sp>
        <p:nvSpPr>
          <p:cNvPr id="634" name="Google Shape;634;p48"/>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L’identification de l’Aidant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635" name="Google Shape;635;p48"/>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636" name="Google Shape;636;p4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637" name="Google Shape;637;p48"/>
          <p:cNvPicPr preferRelativeResize="0"/>
          <p:nvPr/>
        </p:nvPicPr>
        <p:blipFill rotWithShape="1">
          <a:blip r:embed="rId3">
            <a:alphaModFix/>
          </a:blip>
          <a:srcRect b="0" l="0" r="0" t="0"/>
          <a:stretch/>
        </p:blipFill>
        <p:spPr>
          <a:xfrm>
            <a:off x="1556325" y="784222"/>
            <a:ext cx="5779592" cy="4111629"/>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1" name="Shape 641"/>
        <p:cNvGrpSpPr/>
        <p:nvPr/>
      </p:nvGrpSpPr>
      <p:grpSpPr>
        <a:xfrm>
          <a:off x="0" y="0"/>
          <a:ext cx="0" cy="0"/>
          <a:chOff x="0" y="0"/>
          <a:chExt cx="0" cy="0"/>
        </a:xfrm>
      </p:grpSpPr>
      <p:sp>
        <p:nvSpPr>
          <p:cNvPr id="642" name="Google Shape;642;p49"/>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L’identification de l’Aidant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643" name="Google Shape;643;p49"/>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644" name="Google Shape;644;p4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645" name="Google Shape;645;p49"/>
          <p:cNvPicPr preferRelativeResize="0"/>
          <p:nvPr/>
        </p:nvPicPr>
        <p:blipFill rotWithShape="1">
          <a:blip r:embed="rId3">
            <a:alphaModFix/>
          </a:blip>
          <a:srcRect b="0" l="0" r="0" t="0"/>
          <a:stretch/>
        </p:blipFill>
        <p:spPr>
          <a:xfrm>
            <a:off x="1556325" y="784222"/>
            <a:ext cx="5789270" cy="411162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5"/>
          <p:cNvSpPr/>
          <p:nvPr/>
        </p:nvSpPr>
        <p:spPr>
          <a:xfrm>
            <a:off x="2233200" y="1011400"/>
            <a:ext cx="6056700" cy="16710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t/>
            </a:r>
            <a:endParaRPr b="0" i="0" sz="1000" u="none" cap="none" strike="noStrike">
              <a:solidFill>
                <a:srgbClr val="003081"/>
              </a:solidFill>
              <a:latin typeface="Palanquin"/>
              <a:ea typeface="Palanquin"/>
              <a:cs typeface="Palanquin"/>
              <a:sym typeface="Palanquin"/>
            </a:endParaRPr>
          </a:p>
        </p:txBody>
      </p:sp>
      <p:cxnSp>
        <p:nvCxnSpPr>
          <p:cNvPr id="83" name="Google Shape;83;p5"/>
          <p:cNvCxnSpPr/>
          <p:nvPr/>
        </p:nvCxnSpPr>
        <p:spPr>
          <a:xfrm>
            <a:off x="1162600" y="1317909"/>
            <a:ext cx="6992700" cy="0"/>
          </a:xfrm>
          <a:prstGeom prst="straightConnector1">
            <a:avLst/>
          </a:prstGeom>
          <a:noFill/>
          <a:ln cap="flat" cmpd="sng" w="28575">
            <a:solidFill>
              <a:srgbClr val="FD2F27"/>
            </a:solidFill>
            <a:prstDash val="solid"/>
            <a:round/>
            <a:headEnd len="sm" w="sm" type="none"/>
            <a:tailEnd len="med" w="med" type="triangle"/>
          </a:ln>
        </p:spPr>
      </p:cxnSp>
      <p:sp>
        <p:nvSpPr>
          <p:cNvPr id="84" name="Google Shape;84;p5"/>
          <p:cNvSpPr/>
          <p:nvPr/>
        </p:nvSpPr>
        <p:spPr>
          <a:xfrm>
            <a:off x="2688975" y="1119925"/>
            <a:ext cx="1215300" cy="14703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rgbClr val="FFFFFF"/>
                </a:solidFill>
                <a:latin typeface="Palanquin"/>
                <a:ea typeface="Palanquin"/>
                <a:cs typeface="Palanquin"/>
                <a:sym typeface="Palanquin"/>
              </a:rPr>
              <a:t>Brise-glace</a:t>
            </a:r>
            <a:endParaRPr b="0" i="0" sz="1000" u="none" cap="none" strike="noStrike">
              <a:solidFill>
                <a:srgbClr val="FFFFFF"/>
              </a:solidFill>
              <a:latin typeface="Palanquin Light"/>
              <a:ea typeface="Palanquin Light"/>
              <a:cs typeface="Palanquin Light"/>
              <a:sym typeface="Palanquin Light"/>
            </a:endParaRPr>
          </a:p>
        </p:txBody>
      </p:sp>
      <p:sp>
        <p:nvSpPr>
          <p:cNvPr id="85" name="Google Shape;85;p5"/>
          <p:cNvSpPr txBox="1"/>
          <p:nvPr/>
        </p:nvSpPr>
        <p:spPr>
          <a:xfrm>
            <a:off x="3983550" y="1119925"/>
            <a:ext cx="1215300" cy="1470300"/>
          </a:xfrm>
          <a:prstGeom prst="rect">
            <a:avLst/>
          </a:prstGeom>
          <a:solidFill>
            <a:srgbClr val="00308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chemeClr val="lt1"/>
                </a:solidFill>
                <a:latin typeface="Palanquin"/>
                <a:ea typeface="Palanquin"/>
                <a:cs typeface="Palanquin"/>
                <a:sym typeface="Palanquin"/>
              </a:rPr>
              <a:t>Quiz sur la thématique</a:t>
            </a:r>
            <a:endParaRPr b="1" i="0" sz="2000" u="sng" cap="none" strike="noStrike">
              <a:solidFill>
                <a:srgbClr val="FFFFFF"/>
              </a:solidFill>
              <a:latin typeface="Palanquin Dark"/>
              <a:ea typeface="Palanquin Dark"/>
              <a:cs typeface="Palanquin Dark"/>
              <a:sym typeface="Palanquin Dark"/>
            </a:endParaRPr>
          </a:p>
        </p:txBody>
      </p:sp>
      <p:sp>
        <p:nvSpPr>
          <p:cNvPr id="86" name="Google Shape;86;p5"/>
          <p:cNvSpPr/>
          <p:nvPr/>
        </p:nvSpPr>
        <p:spPr>
          <a:xfrm>
            <a:off x="5278125" y="1119925"/>
            <a:ext cx="1215300" cy="14703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chemeClr val="lt1"/>
                </a:solidFill>
                <a:latin typeface="Palanquin"/>
                <a:ea typeface="Palanquin"/>
                <a:cs typeface="Palanquin"/>
                <a:sym typeface="Palanquin"/>
              </a:rPr>
              <a:t>Quiz débrief</a:t>
            </a:r>
            <a:endParaRPr b="1" i="0" sz="1000" u="none" cap="none" strike="noStrike">
              <a:solidFill>
                <a:schemeClr val="lt1"/>
              </a:solidFill>
              <a:latin typeface="Palanquin"/>
              <a:ea typeface="Palanquin"/>
              <a:cs typeface="Palanquin"/>
              <a:sym typeface="Palanquin"/>
            </a:endParaRPr>
          </a:p>
        </p:txBody>
      </p:sp>
      <p:sp>
        <p:nvSpPr>
          <p:cNvPr id="87" name="Google Shape;87;p5"/>
          <p:cNvSpPr/>
          <p:nvPr/>
        </p:nvSpPr>
        <p:spPr>
          <a:xfrm>
            <a:off x="6579150" y="1119925"/>
            <a:ext cx="1215300" cy="1470300"/>
          </a:xfrm>
          <a:prstGeom prst="rect">
            <a:avLst/>
          </a:prstGeom>
          <a:solidFill>
            <a:srgbClr val="00308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rgbClr val="FFFFFF"/>
                </a:solidFill>
                <a:latin typeface="Palanquin"/>
                <a:ea typeface="Palanquin"/>
                <a:cs typeface="Palanquin"/>
                <a:sym typeface="Palanquin"/>
              </a:rPr>
              <a:t>Analyse de documentations</a:t>
            </a:r>
            <a:endParaRPr b="1" i="0" sz="1000" u="none" cap="none" strike="noStrike">
              <a:solidFill>
                <a:srgbClr val="003081"/>
              </a:solidFill>
              <a:latin typeface="Palanquin"/>
              <a:ea typeface="Palanquin"/>
              <a:cs typeface="Palanquin"/>
              <a:sym typeface="Palanquin"/>
            </a:endParaRPr>
          </a:p>
        </p:txBody>
      </p:sp>
      <p:sp>
        <p:nvSpPr>
          <p:cNvPr id="88" name="Google Shape;88;p5"/>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 ? Quoi ? Pourquoi ? Comment ?</a:t>
            </a:r>
            <a:endParaRPr b="0" i="0" sz="1000" u="none" cap="none" strike="noStrike">
              <a:solidFill>
                <a:srgbClr val="000000"/>
              </a:solidFill>
              <a:latin typeface="Arial"/>
              <a:ea typeface="Arial"/>
              <a:cs typeface="Arial"/>
              <a:sym typeface="Arial"/>
            </a:endParaRPr>
          </a:p>
        </p:txBody>
      </p:sp>
      <p:sp>
        <p:nvSpPr>
          <p:cNvPr id="89" name="Google Shape;89;p5"/>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Déroulé de la journée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90" name="Google Shape;90;p5"/>
          <p:cNvSpPr/>
          <p:nvPr/>
        </p:nvSpPr>
        <p:spPr>
          <a:xfrm>
            <a:off x="2233200" y="3114400"/>
            <a:ext cx="6056700" cy="16710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t/>
            </a:r>
            <a:endParaRPr b="0" i="0" sz="1000" u="none" cap="none" strike="noStrike">
              <a:solidFill>
                <a:srgbClr val="003081"/>
              </a:solidFill>
              <a:latin typeface="Palanquin"/>
              <a:ea typeface="Palanquin"/>
              <a:cs typeface="Palanquin"/>
              <a:sym typeface="Palanquin"/>
            </a:endParaRPr>
          </a:p>
        </p:txBody>
      </p:sp>
      <p:cxnSp>
        <p:nvCxnSpPr>
          <p:cNvPr id="91" name="Google Shape;91;p5"/>
          <p:cNvCxnSpPr/>
          <p:nvPr/>
        </p:nvCxnSpPr>
        <p:spPr>
          <a:xfrm>
            <a:off x="1162600" y="3344709"/>
            <a:ext cx="6992700" cy="0"/>
          </a:xfrm>
          <a:prstGeom prst="straightConnector1">
            <a:avLst/>
          </a:prstGeom>
          <a:noFill/>
          <a:ln cap="flat" cmpd="sng" w="28575">
            <a:solidFill>
              <a:srgbClr val="FD2F27"/>
            </a:solidFill>
            <a:prstDash val="solid"/>
            <a:round/>
            <a:headEnd len="sm" w="sm" type="none"/>
            <a:tailEnd len="med" w="med" type="triangle"/>
          </a:ln>
        </p:spPr>
      </p:cxnSp>
      <p:sp>
        <p:nvSpPr>
          <p:cNvPr id="92" name="Google Shape;92;p5"/>
          <p:cNvSpPr/>
          <p:nvPr/>
        </p:nvSpPr>
        <p:spPr>
          <a:xfrm>
            <a:off x="2688975" y="3146725"/>
            <a:ext cx="1215300" cy="1470300"/>
          </a:xfrm>
          <a:prstGeom prst="rect">
            <a:avLst/>
          </a:prstGeom>
          <a:solidFill>
            <a:srgbClr val="00308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rgbClr val="FFFFFF"/>
                </a:solidFill>
                <a:latin typeface="Palanquin"/>
                <a:ea typeface="Palanquin"/>
                <a:cs typeface="Palanquin"/>
                <a:sym typeface="Palanquin"/>
              </a:rPr>
              <a:t>Arborescence du parcours Aidants Connect</a:t>
            </a:r>
            <a:endParaRPr b="0" i="0" sz="1000" u="none" cap="none" strike="noStrike">
              <a:solidFill>
                <a:srgbClr val="FFFFFF"/>
              </a:solidFill>
              <a:latin typeface="Palanquin Light"/>
              <a:ea typeface="Palanquin Light"/>
              <a:cs typeface="Palanquin Light"/>
              <a:sym typeface="Palanquin Light"/>
            </a:endParaRPr>
          </a:p>
        </p:txBody>
      </p:sp>
      <p:sp>
        <p:nvSpPr>
          <p:cNvPr id="93" name="Google Shape;93;p5"/>
          <p:cNvSpPr txBox="1"/>
          <p:nvPr/>
        </p:nvSpPr>
        <p:spPr>
          <a:xfrm>
            <a:off x="3983550" y="3146725"/>
            <a:ext cx="1215300" cy="14703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chemeClr val="lt1"/>
                </a:solidFill>
                <a:latin typeface="Palanquin"/>
                <a:ea typeface="Palanquin"/>
                <a:cs typeface="Palanquin"/>
                <a:sym typeface="Palanquin"/>
              </a:rPr>
              <a:t>Mise en situation</a:t>
            </a:r>
            <a:endParaRPr b="1" i="0" sz="2000" u="sng" cap="none" strike="noStrike">
              <a:solidFill>
                <a:srgbClr val="FFFFFF"/>
              </a:solidFill>
              <a:latin typeface="Palanquin Dark"/>
              <a:ea typeface="Palanquin Dark"/>
              <a:cs typeface="Palanquin Dark"/>
              <a:sym typeface="Palanquin Dark"/>
            </a:endParaRPr>
          </a:p>
        </p:txBody>
      </p:sp>
      <p:sp>
        <p:nvSpPr>
          <p:cNvPr id="94" name="Google Shape;94;p5"/>
          <p:cNvSpPr/>
          <p:nvPr/>
        </p:nvSpPr>
        <p:spPr>
          <a:xfrm>
            <a:off x="5278125" y="3146725"/>
            <a:ext cx="1215300" cy="1470300"/>
          </a:xfrm>
          <a:prstGeom prst="rect">
            <a:avLst/>
          </a:prstGeom>
          <a:solidFill>
            <a:srgbClr val="00308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chemeClr val="lt1"/>
                </a:solidFill>
                <a:latin typeface="Palanquin"/>
                <a:ea typeface="Palanquin"/>
                <a:cs typeface="Palanquin"/>
                <a:sym typeface="Palanquin"/>
              </a:rPr>
              <a:t>Projection sur vos pratiques professionnelles</a:t>
            </a:r>
            <a:endParaRPr b="1" i="0" sz="1000" u="none" cap="none" strike="noStrike">
              <a:solidFill>
                <a:schemeClr val="lt1"/>
              </a:solidFill>
              <a:latin typeface="Palanquin"/>
              <a:ea typeface="Palanquin"/>
              <a:cs typeface="Palanquin"/>
              <a:sym typeface="Palanquin"/>
            </a:endParaRPr>
          </a:p>
        </p:txBody>
      </p:sp>
      <p:sp>
        <p:nvSpPr>
          <p:cNvPr id="95" name="Google Shape;95;p5"/>
          <p:cNvSpPr/>
          <p:nvPr/>
        </p:nvSpPr>
        <p:spPr>
          <a:xfrm>
            <a:off x="6579150" y="3146725"/>
            <a:ext cx="1215300" cy="14703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chemeClr val="lt1"/>
                </a:solidFill>
                <a:latin typeface="Palanquin"/>
                <a:ea typeface="Palanquin"/>
                <a:cs typeface="Palanquin"/>
                <a:sym typeface="Palanquin"/>
              </a:rPr>
              <a:t>Passage du test PIX pour l’habilitation</a:t>
            </a:r>
            <a:endParaRPr b="1" i="0" sz="1800" u="none" cap="none" strike="noStrike">
              <a:solidFill>
                <a:srgbClr val="FFFFFF"/>
              </a:solidFill>
              <a:latin typeface="Palanquin"/>
              <a:ea typeface="Palanquin"/>
              <a:cs typeface="Palanquin"/>
              <a:sym typeface="Palanquin"/>
            </a:endParaRPr>
          </a:p>
        </p:txBody>
      </p:sp>
      <p:sp>
        <p:nvSpPr>
          <p:cNvPr id="96" name="Google Shape;96;p5"/>
          <p:cNvSpPr txBox="1"/>
          <p:nvPr/>
        </p:nvSpPr>
        <p:spPr>
          <a:xfrm>
            <a:off x="1079545" y="1291032"/>
            <a:ext cx="11133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 sz="1200" u="none" cap="none" strike="noStrike">
                <a:solidFill>
                  <a:srgbClr val="FF3333"/>
                </a:solidFill>
                <a:latin typeface="Palanquin Medium"/>
                <a:ea typeface="Palanquin Medium"/>
                <a:cs typeface="Palanquin Medium"/>
                <a:sym typeface="Palanquin Medium"/>
              </a:rPr>
              <a:t>Première demi-journée </a:t>
            </a:r>
            <a:br>
              <a:rPr b="0" i="1" lang="fr" sz="1200" u="none" cap="none" strike="noStrike">
                <a:solidFill>
                  <a:srgbClr val="FF3333"/>
                </a:solidFill>
                <a:latin typeface="Palanquin Medium"/>
                <a:ea typeface="Palanquin Medium"/>
                <a:cs typeface="Palanquin Medium"/>
                <a:sym typeface="Palanquin Medium"/>
              </a:rPr>
            </a:br>
            <a:r>
              <a:rPr b="0" i="1" lang="fr" sz="1200" u="none" cap="none" strike="noStrike">
                <a:solidFill>
                  <a:srgbClr val="FF3333"/>
                </a:solidFill>
                <a:latin typeface="Palanquin Medium"/>
                <a:ea typeface="Palanquin Medium"/>
                <a:cs typeface="Palanquin Medium"/>
                <a:sym typeface="Palanquin Medium"/>
              </a:rPr>
              <a:t>- 3h</a:t>
            </a:r>
            <a:endParaRPr b="0" i="1" sz="1200" u="none" cap="none" strike="noStrike">
              <a:solidFill>
                <a:srgbClr val="FF3333"/>
              </a:solidFill>
              <a:latin typeface="Palanquin Medium"/>
              <a:ea typeface="Palanquin Medium"/>
              <a:cs typeface="Palanquin Medium"/>
              <a:sym typeface="Palanquin Medium"/>
            </a:endParaRPr>
          </a:p>
        </p:txBody>
      </p:sp>
      <p:sp>
        <p:nvSpPr>
          <p:cNvPr id="97" name="Google Shape;97;p5"/>
          <p:cNvSpPr txBox="1"/>
          <p:nvPr/>
        </p:nvSpPr>
        <p:spPr>
          <a:xfrm>
            <a:off x="1079545" y="3317832"/>
            <a:ext cx="11133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 sz="1200" u="none" cap="none" strike="noStrike">
                <a:solidFill>
                  <a:srgbClr val="FF3333"/>
                </a:solidFill>
                <a:latin typeface="Palanquin Medium"/>
                <a:ea typeface="Palanquin Medium"/>
                <a:cs typeface="Palanquin Medium"/>
                <a:sym typeface="Palanquin Medium"/>
              </a:rPr>
              <a:t>Deuxième demi-journée</a:t>
            </a:r>
            <a:r>
              <a:rPr b="0" i="1" lang="fr" sz="1200" u="none" cap="none" strike="noStrike">
                <a:solidFill>
                  <a:srgbClr val="FF3333"/>
                </a:solidFill>
                <a:latin typeface="Palanquin Medium"/>
                <a:ea typeface="Palanquin Medium"/>
                <a:cs typeface="Palanquin Medium"/>
                <a:sym typeface="Palanquin Medium"/>
              </a:rPr>
              <a:t> </a:t>
            </a:r>
            <a:br>
              <a:rPr b="0" i="1" lang="fr" sz="1200" u="none" cap="none" strike="noStrike">
                <a:solidFill>
                  <a:srgbClr val="FF3333"/>
                </a:solidFill>
                <a:latin typeface="Palanquin Medium"/>
                <a:ea typeface="Palanquin Medium"/>
                <a:cs typeface="Palanquin Medium"/>
                <a:sym typeface="Palanquin Medium"/>
              </a:rPr>
            </a:br>
            <a:r>
              <a:rPr b="0" i="1" lang="fr" sz="1200" u="none" cap="none" strike="noStrike">
                <a:solidFill>
                  <a:srgbClr val="FF3333"/>
                </a:solidFill>
                <a:latin typeface="Palanquin Medium"/>
                <a:ea typeface="Palanquin Medium"/>
                <a:cs typeface="Palanquin Medium"/>
                <a:sym typeface="Palanquin Medium"/>
              </a:rPr>
              <a:t>- 3h</a:t>
            </a:r>
            <a:endParaRPr b="0" i="1" sz="1200" u="none" cap="none" strike="noStrike">
              <a:solidFill>
                <a:srgbClr val="FF3333"/>
              </a:solidFill>
              <a:latin typeface="Palanquin Medium"/>
              <a:ea typeface="Palanquin Medium"/>
              <a:cs typeface="Palanquin Medium"/>
              <a:sym typeface="Palanquin Medium"/>
            </a:endParaRPr>
          </a:p>
        </p:txBody>
      </p:sp>
      <p:sp>
        <p:nvSpPr>
          <p:cNvPr id="98" name="Google Shape;98;p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9" name="Shape 649"/>
        <p:cNvGrpSpPr/>
        <p:nvPr/>
      </p:nvGrpSpPr>
      <p:grpSpPr>
        <a:xfrm>
          <a:off x="0" y="0"/>
          <a:ext cx="0" cy="0"/>
          <a:chOff x="0" y="0"/>
          <a:chExt cx="0" cy="0"/>
        </a:xfrm>
      </p:grpSpPr>
      <p:sp>
        <p:nvSpPr>
          <p:cNvPr id="650" name="Google Shape;650;p50"/>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L’identification de l’Aidant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651" name="Google Shape;651;p50"/>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652" name="Google Shape;652;p5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653" name="Google Shape;653;p50"/>
          <p:cNvPicPr preferRelativeResize="0"/>
          <p:nvPr/>
        </p:nvPicPr>
        <p:blipFill rotWithShape="1">
          <a:blip r:embed="rId3">
            <a:alphaModFix/>
          </a:blip>
          <a:srcRect b="0" l="0" r="0" t="0"/>
          <a:stretch/>
        </p:blipFill>
        <p:spPr>
          <a:xfrm>
            <a:off x="1556325" y="784222"/>
            <a:ext cx="5798966" cy="4111628"/>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7" name="Shape 657"/>
        <p:cNvGrpSpPr/>
        <p:nvPr/>
      </p:nvGrpSpPr>
      <p:grpSpPr>
        <a:xfrm>
          <a:off x="0" y="0"/>
          <a:ext cx="0" cy="0"/>
          <a:chOff x="0" y="0"/>
          <a:chExt cx="0" cy="0"/>
        </a:xfrm>
      </p:grpSpPr>
      <p:sp>
        <p:nvSpPr>
          <p:cNvPr id="658" name="Google Shape;658;p51"/>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L’identification de l’Aidant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659" name="Google Shape;659;p51"/>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660" name="Google Shape;660;p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661" name="Google Shape;661;p51"/>
          <p:cNvPicPr preferRelativeResize="0"/>
          <p:nvPr/>
        </p:nvPicPr>
        <p:blipFill rotWithShape="1">
          <a:blip r:embed="rId3">
            <a:alphaModFix/>
          </a:blip>
          <a:srcRect b="0" l="0" r="0" t="0"/>
          <a:stretch/>
        </p:blipFill>
        <p:spPr>
          <a:xfrm>
            <a:off x="1556325" y="784222"/>
            <a:ext cx="5779592" cy="4111629"/>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5" name="Shape 665"/>
        <p:cNvGrpSpPr/>
        <p:nvPr/>
      </p:nvGrpSpPr>
      <p:grpSpPr>
        <a:xfrm>
          <a:off x="0" y="0"/>
          <a:ext cx="0" cy="0"/>
          <a:chOff x="0" y="0"/>
          <a:chExt cx="0" cy="0"/>
        </a:xfrm>
      </p:grpSpPr>
      <p:sp>
        <p:nvSpPr>
          <p:cNvPr id="666" name="Google Shape;666;p52"/>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L’identification de l’Aidant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667" name="Google Shape;667;p52"/>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668" name="Google Shape;668;p5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669" name="Google Shape;669;p52"/>
          <p:cNvPicPr preferRelativeResize="0"/>
          <p:nvPr/>
        </p:nvPicPr>
        <p:blipFill rotWithShape="1">
          <a:blip r:embed="rId3">
            <a:alphaModFix/>
          </a:blip>
          <a:srcRect b="0" l="0" r="0" t="0"/>
          <a:stretch/>
        </p:blipFill>
        <p:spPr>
          <a:xfrm>
            <a:off x="1556325" y="784222"/>
            <a:ext cx="5786885" cy="4111628"/>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3" name="Shape 673"/>
        <p:cNvGrpSpPr/>
        <p:nvPr/>
      </p:nvGrpSpPr>
      <p:grpSpPr>
        <a:xfrm>
          <a:off x="0" y="0"/>
          <a:ext cx="0" cy="0"/>
          <a:chOff x="0" y="0"/>
          <a:chExt cx="0" cy="0"/>
        </a:xfrm>
      </p:grpSpPr>
      <p:sp>
        <p:nvSpPr>
          <p:cNvPr id="674" name="Google Shape;674;p53"/>
          <p:cNvSpPr txBox="1"/>
          <p:nvPr/>
        </p:nvSpPr>
        <p:spPr>
          <a:xfrm>
            <a:off x="889625" y="1825500"/>
            <a:ext cx="78000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400"/>
              <a:buFont typeface="Arial"/>
              <a:buNone/>
            </a:pPr>
            <a:r>
              <a:rPr b="1" i="0" lang="fr" sz="3400" u="none" cap="none" strike="noStrike">
                <a:solidFill>
                  <a:srgbClr val="FF3333"/>
                </a:solidFill>
                <a:latin typeface="Palanquin"/>
                <a:ea typeface="Palanquin"/>
                <a:cs typeface="Palanquin"/>
                <a:sym typeface="Palanquin"/>
              </a:rPr>
              <a:t>Cadre juridique </a:t>
            </a:r>
            <a:endParaRPr b="1" i="0" sz="3400" u="none" cap="none" strike="noStrike">
              <a:solidFill>
                <a:srgbClr val="FF3333"/>
              </a:solidFill>
              <a:latin typeface="Palanquin"/>
              <a:ea typeface="Palanquin"/>
              <a:cs typeface="Palanquin"/>
              <a:sym typeface="Palanquin"/>
            </a:endParaRPr>
          </a:p>
        </p:txBody>
      </p:sp>
      <p:sp>
        <p:nvSpPr>
          <p:cNvPr id="675" name="Google Shape;675;p53"/>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676" name="Google Shape;676;p53"/>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Partie 2</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677" name="Google Shape;677;p5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1" name="Shape 681"/>
        <p:cNvGrpSpPr/>
        <p:nvPr/>
      </p:nvGrpSpPr>
      <p:grpSpPr>
        <a:xfrm>
          <a:off x="0" y="0"/>
          <a:ext cx="0" cy="0"/>
          <a:chOff x="0" y="0"/>
          <a:chExt cx="0" cy="0"/>
        </a:xfrm>
      </p:grpSpPr>
      <p:sp>
        <p:nvSpPr>
          <p:cNvPr id="682" name="Google Shape;682;p54"/>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L’aidant est responsable de…</a:t>
            </a:r>
            <a:endParaRPr b="1" i="0" sz="3000" u="none" cap="none" strike="noStrike">
              <a:solidFill>
                <a:srgbClr val="003081"/>
              </a:solidFill>
              <a:latin typeface="Palanquin"/>
              <a:ea typeface="Palanquin"/>
              <a:cs typeface="Palanquin"/>
              <a:sym typeface="Palanquin"/>
            </a:endParaRPr>
          </a:p>
        </p:txBody>
      </p:sp>
      <p:grpSp>
        <p:nvGrpSpPr>
          <p:cNvPr id="683" name="Google Shape;683;p54"/>
          <p:cNvGrpSpPr/>
          <p:nvPr/>
        </p:nvGrpSpPr>
        <p:grpSpPr>
          <a:xfrm rot="260">
            <a:off x="678334" y="2396218"/>
            <a:ext cx="3806641" cy="640060"/>
            <a:chOff x="5332275" y="1695525"/>
            <a:chExt cx="2881200" cy="1915200"/>
          </a:xfrm>
        </p:grpSpPr>
        <p:sp>
          <p:nvSpPr>
            <p:cNvPr id="684" name="Google Shape;684;p5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85" name="Google Shape;685;p5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La bonne compréhension du mandat par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86" name="Google Shape;686;p54"/>
          <p:cNvGrpSpPr/>
          <p:nvPr/>
        </p:nvGrpSpPr>
        <p:grpSpPr>
          <a:xfrm rot="260">
            <a:off x="4659032" y="2396218"/>
            <a:ext cx="3806641" cy="640060"/>
            <a:chOff x="5332275" y="1695525"/>
            <a:chExt cx="2881200" cy="1915200"/>
          </a:xfrm>
        </p:grpSpPr>
        <p:sp>
          <p:nvSpPr>
            <p:cNvPr id="687" name="Google Shape;687;p5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88" name="Google Shape;688;p5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L’exactitude des informations données par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89" name="Google Shape;689;p54"/>
          <p:cNvGrpSpPr/>
          <p:nvPr/>
        </p:nvGrpSpPr>
        <p:grpSpPr>
          <a:xfrm rot="260">
            <a:off x="678334" y="3161144"/>
            <a:ext cx="3806641" cy="640060"/>
            <a:chOff x="5332275" y="1695525"/>
            <a:chExt cx="2881200" cy="1915200"/>
          </a:xfrm>
        </p:grpSpPr>
        <p:sp>
          <p:nvSpPr>
            <p:cNvPr id="690" name="Google Shape;690;p5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91" name="Google Shape;691;p5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La protection des données personnelles de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92" name="Google Shape;692;p54"/>
          <p:cNvGrpSpPr/>
          <p:nvPr/>
        </p:nvGrpSpPr>
        <p:grpSpPr>
          <a:xfrm rot="260">
            <a:off x="4659032" y="3161144"/>
            <a:ext cx="3806641" cy="640060"/>
            <a:chOff x="5332275" y="1695525"/>
            <a:chExt cx="2881200" cy="1915200"/>
          </a:xfrm>
        </p:grpSpPr>
        <p:sp>
          <p:nvSpPr>
            <p:cNvPr id="693" name="Google Shape;693;p5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94" name="Google Shape;694;p5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La sécurisation de son espace Aidants Connect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95" name="Google Shape;695;p54"/>
          <p:cNvGrpSpPr/>
          <p:nvPr/>
        </p:nvGrpSpPr>
        <p:grpSpPr>
          <a:xfrm rot="260">
            <a:off x="678334" y="3926069"/>
            <a:ext cx="3806641" cy="640060"/>
            <a:chOff x="5332275" y="1695525"/>
            <a:chExt cx="2881200" cy="1915200"/>
          </a:xfrm>
        </p:grpSpPr>
        <p:sp>
          <p:nvSpPr>
            <p:cNvPr id="696" name="Google Shape;696;p5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97" name="Google Shape;697;p5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La désactivation de son compte Aidants Connect à son départ de la structure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98" name="Google Shape;698;p54"/>
          <p:cNvGrpSpPr/>
          <p:nvPr/>
        </p:nvGrpSpPr>
        <p:grpSpPr>
          <a:xfrm rot="260">
            <a:off x="4659032" y="3926069"/>
            <a:ext cx="3806641" cy="640060"/>
            <a:chOff x="5332275" y="1695525"/>
            <a:chExt cx="2881200" cy="1915200"/>
          </a:xfrm>
        </p:grpSpPr>
        <p:sp>
          <p:nvSpPr>
            <p:cNvPr id="699" name="Google Shape;699;p5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00" name="Google Shape;700;p5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Sa carte Aidants Connect personnelle</a:t>
              </a:r>
              <a:endParaRPr b="0" i="0" sz="1400" u="none" cap="none" strike="noStrike">
                <a:solidFill>
                  <a:schemeClr val="lt1"/>
                </a:solidFill>
                <a:latin typeface="Palanquin Medium"/>
                <a:ea typeface="Palanquin Medium"/>
                <a:cs typeface="Palanquin Medium"/>
                <a:sym typeface="Palanquin Medium"/>
              </a:endParaRPr>
            </a:p>
          </p:txBody>
        </p:sp>
      </p:grpSp>
      <p:sp>
        <p:nvSpPr>
          <p:cNvPr id="701" name="Google Shape;701;p5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5" name="Shape 705"/>
        <p:cNvGrpSpPr/>
        <p:nvPr/>
      </p:nvGrpSpPr>
      <p:grpSpPr>
        <a:xfrm>
          <a:off x="0" y="0"/>
          <a:ext cx="0" cy="0"/>
          <a:chOff x="0" y="0"/>
          <a:chExt cx="0" cy="0"/>
        </a:xfrm>
      </p:grpSpPr>
      <p:sp>
        <p:nvSpPr>
          <p:cNvPr id="706" name="Google Shape;706;p55"/>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L’aidant est responsable de…</a:t>
            </a:r>
            <a:endParaRPr b="1" i="0" sz="3000" u="none" cap="none" strike="noStrike">
              <a:solidFill>
                <a:srgbClr val="003081"/>
              </a:solidFill>
              <a:latin typeface="Palanquin"/>
              <a:ea typeface="Palanquin"/>
              <a:cs typeface="Palanquin"/>
              <a:sym typeface="Palanquin"/>
            </a:endParaRPr>
          </a:p>
        </p:txBody>
      </p:sp>
      <p:grpSp>
        <p:nvGrpSpPr>
          <p:cNvPr id="707" name="Google Shape;707;p55"/>
          <p:cNvGrpSpPr/>
          <p:nvPr/>
        </p:nvGrpSpPr>
        <p:grpSpPr>
          <a:xfrm rot="260">
            <a:off x="678334" y="2396218"/>
            <a:ext cx="3806641" cy="640060"/>
            <a:chOff x="5332275" y="1695525"/>
            <a:chExt cx="2881200" cy="1915200"/>
          </a:xfrm>
        </p:grpSpPr>
        <p:sp>
          <p:nvSpPr>
            <p:cNvPr id="708" name="Google Shape;708;p55"/>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09" name="Google Shape;709;p55"/>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La bonne compréhension du mandat par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710" name="Google Shape;710;p55"/>
          <p:cNvGrpSpPr/>
          <p:nvPr/>
        </p:nvGrpSpPr>
        <p:grpSpPr>
          <a:xfrm rot="260">
            <a:off x="4659032" y="2396218"/>
            <a:ext cx="3806641" cy="640060"/>
            <a:chOff x="5332275" y="1695525"/>
            <a:chExt cx="2881200" cy="1915200"/>
          </a:xfrm>
        </p:grpSpPr>
        <p:sp>
          <p:nvSpPr>
            <p:cNvPr id="711" name="Google Shape;711;p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12" name="Google Shape;712;p5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L’exactitude des informations données par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713" name="Google Shape;713;p55"/>
          <p:cNvGrpSpPr/>
          <p:nvPr/>
        </p:nvGrpSpPr>
        <p:grpSpPr>
          <a:xfrm rot="260">
            <a:off x="678334" y="3161144"/>
            <a:ext cx="3806641" cy="640060"/>
            <a:chOff x="5332275" y="1695525"/>
            <a:chExt cx="2881200" cy="1915200"/>
          </a:xfrm>
        </p:grpSpPr>
        <p:sp>
          <p:nvSpPr>
            <p:cNvPr id="714" name="Google Shape;714;p55"/>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15" name="Google Shape;715;p55"/>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La protection des données personnelles de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716" name="Google Shape;716;p55"/>
          <p:cNvGrpSpPr/>
          <p:nvPr/>
        </p:nvGrpSpPr>
        <p:grpSpPr>
          <a:xfrm rot="260">
            <a:off x="4659032" y="3161144"/>
            <a:ext cx="3806641" cy="640060"/>
            <a:chOff x="5332275" y="1695525"/>
            <a:chExt cx="2881200" cy="1915200"/>
          </a:xfrm>
        </p:grpSpPr>
        <p:sp>
          <p:nvSpPr>
            <p:cNvPr id="717" name="Google Shape;717;p55"/>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18" name="Google Shape;718;p55"/>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La sécurisation de son espace Aidants Connect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719" name="Google Shape;719;p55"/>
          <p:cNvGrpSpPr/>
          <p:nvPr/>
        </p:nvGrpSpPr>
        <p:grpSpPr>
          <a:xfrm rot="260">
            <a:off x="678334" y="3926069"/>
            <a:ext cx="3806641" cy="640060"/>
            <a:chOff x="5332275" y="1695525"/>
            <a:chExt cx="2881200" cy="1915200"/>
          </a:xfrm>
        </p:grpSpPr>
        <p:sp>
          <p:nvSpPr>
            <p:cNvPr id="720" name="Google Shape;720;p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21" name="Google Shape;721;p5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La désactivation de son compte Aidants Connect à son départ de la structure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722" name="Google Shape;722;p55"/>
          <p:cNvGrpSpPr/>
          <p:nvPr/>
        </p:nvGrpSpPr>
        <p:grpSpPr>
          <a:xfrm rot="260">
            <a:off x="4659032" y="3926069"/>
            <a:ext cx="3806641" cy="640060"/>
            <a:chOff x="5332275" y="1695525"/>
            <a:chExt cx="2881200" cy="1915200"/>
          </a:xfrm>
        </p:grpSpPr>
        <p:sp>
          <p:nvSpPr>
            <p:cNvPr id="723" name="Google Shape;723;p55"/>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24" name="Google Shape;724;p55"/>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Sa carte Aidants Connect personnelle</a:t>
              </a:r>
              <a:endParaRPr b="0" i="0" sz="1400" u="none" cap="none" strike="noStrike">
                <a:solidFill>
                  <a:schemeClr val="lt1"/>
                </a:solidFill>
                <a:latin typeface="Palanquin Medium"/>
                <a:ea typeface="Palanquin Medium"/>
                <a:cs typeface="Palanquin Medium"/>
                <a:sym typeface="Palanquin Medium"/>
              </a:endParaRPr>
            </a:p>
          </p:txBody>
        </p:sp>
      </p:grpSp>
      <p:sp>
        <p:nvSpPr>
          <p:cNvPr id="725" name="Google Shape;725;p5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9" name="Shape 729"/>
        <p:cNvGrpSpPr/>
        <p:nvPr/>
      </p:nvGrpSpPr>
      <p:grpSpPr>
        <a:xfrm>
          <a:off x="0" y="0"/>
          <a:ext cx="0" cy="0"/>
          <a:chOff x="0" y="0"/>
          <a:chExt cx="0" cy="0"/>
        </a:xfrm>
      </p:grpSpPr>
      <p:sp>
        <p:nvSpPr>
          <p:cNvPr id="730" name="Google Shape;730;p56"/>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responsabilités de chacun</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731" name="Google Shape;731;p56"/>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732" name="Google Shape;732;p56"/>
          <p:cNvSpPr txBox="1"/>
          <p:nvPr/>
        </p:nvSpPr>
        <p:spPr>
          <a:xfrm>
            <a:off x="1471000" y="836450"/>
            <a:ext cx="38943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fr" sz="1800" u="none" cap="none" strike="noStrike">
                <a:solidFill>
                  <a:srgbClr val="FF3333"/>
                </a:solidFill>
                <a:latin typeface="Palanquin"/>
                <a:ea typeface="Palanquin"/>
                <a:cs typeface="Palanquin"/>
                <a:sym typeface="Palanquin"/>
              </a:rPr>
              <a:t>L’Aidant habilité Aidants Connect</a:t>
            </a:r>
            <a:endParaRPr b="0" i="0" sz="1400" u="none" cap="none" strike="noStrike">
              <a:solidFill>
                <a:srgbClr val="000000"/>
              </a:solidFill>
              <a:latin typeface="Arial"/>
              <a:ea typeface="Arial"/>
              <a:cs typeface="Arial"/>
              <a:sym typeface="Arial"/>
            </a:endParaRPr>
          </a:p>
        </p:txBody>
      </p:sp>
      <p:cxnSp>
        <p:nvCxnSpPr>
          <p:cNvPr id="733" name="Google Shape;733;p56"/>
          <p:cNvCxnSpPr/>
          <p:nvPr/>
        </p:nvCxnSpPr>
        <p:spPr>
          <a:xfrm>
            <a:off x="1545200" y="1250450"/>
            <a:ext cx="5599200" cy="0"/>
          </a:xfrm>
          <a:prstGeom prst="straightConnector1">
            <a:avLst/>
          </a:prstGeom>
          <a:noFill/>
          <a:ln cap="flat" cmpd="sng" w="19050">
            <a:solidFill>
              <a:srgbClr val="FF3333"/>
            </a:solidFill>
            <a:prstDash val="solid"/>
            <a:round/>
            <a:headEnd len="sm" w="sm" type="none"/>
            <a:tailEnd len="sm" w="sm" type="none"/>
          </a:ln>
        </p:spPr>
      </p:cxnSp>
      <p:sp>
        <p:nvSpPr>
          <p:cNvPr id="734" name="Google Shape;734;p56"/>
          <p:cNvSpPr txBox="1"/>
          <p:nvPr/>
        </p:nvSpPr>
        <p:spPr>
          <a:xfrm>
            <a:off x="1493968" y="1331325"/>
            <a:ext cx="24429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 sz="1200" u="none" cap="none" strike="noStrike">
                <a:solidFill>
                  <a:srgbClr val="003081"/>
                </a:solidFill>
                <a:latin typeface="Palanquin Medium"/>
                <a:ea typeface="Palanquin Medium"/>
                <a:cs typeface="Palanquin Medium"/>
                <a:sym typeface="Palanquin Medium"/>
              </a:rPr>
              <a:t>Veiller à la bonne compréhension du mandat par l’usager</a:t>
            </a:r>
            <a:endParaRPr b="0" i="0" sz="1400" u="none" cap="none" strike="noStrike">
              <a:solidFill>
                <a:srgbClr val="000000"/>
              </a:solidFill>
              <a:latin typeface="Arial"/>
              <a:ea typeface="Arial"/>
              <a:cs typeface="Arial"/>
              <a:sym typeface="Arial"/>
            </a:endParaRPr>
          </a:p>
        </p:txBody>
      </p:sp>
      <p:sp>
        <p:nvSpPr>
          <p:cNvPr id="735" name="Google Shape;735;p56"/>
          <p:cNvSpPr txBox="1"/>
          <p:nvPr/>
        </p:nvSpPr>
        <p:spPr>
          <a:xfrm>
            <a:off x="4164520" y="1331325"/>
            <a:ext cx="24429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 sz="1200" u="none" cap="none" strike="noStrike">
                <a:solidFill>
                  <a:srgbClr val="003081"/>
                </a:solidFill>
                <a:latin typeface="Palanquin Medium"/>
                <a:ea typeface="Palanquin Medium"/>
                <a:cs typeface="Palanquin Medium"/>
                <a:sym typeface="Palanquin Medium"/>
              </a:rPr>
              <a:t>Protéger les données personnelles de l’usager</a:t>
            </a:r>
            <a:endParaRPr b="0" i="0" sz="1400" u="none" cap="none" strike="noStrike">
              <a:solidFill>
                <a:srgbClr val="000000"/>
              </a:solidFill>
              <a:latin typeface="Arial"/>
              <a:ea typeface="Arial"/>
              <a:cs typeface="Arial"/>
              <a:sym typeface="Arial"/>
            </a:endParaRPr>
          </a:p>
        </p:txBody>
      </p:sp>
      <p:sp>
        <p:nvSpPr>
          <p:cNvPr id="736" name="Google Shape;736;p56"/>
          <p:cNvSpPr txBox="1"/>
          <p:nvPr/>
        </p:nvSpPr>
        <p:spPr>
          <a:xfrm>
            <a:off x="6391869" y="1331325"/>
            <a:ext cx="20184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 sz="1200" u="none" cap="none" strike="noStrike">
                <a:solidFill>
                  <a:srgbClr val="003081"/>
                </a:solidFill>
                <a:latin typeface="Palanquin Medium"/>
                <a:ea typeface="Palanquin Medium"/>
                <a:cs typeface="Palanquin Medium"/>
                <a:sym typeface="Palanquin Medium"/>
              </a:rPr>
              <a:t>Sécuriser son compte Aidants Connect</a:t>
            </a:r>
            <a:endParaRPr b="0" i="0" sz="1400" u="none" cap="none" strike="noStrike">
              <a:solidFill>
                <a:srgbClr val="000000"/>
              </a:solidFill>
              <a:latin typeface="Arial"/>
              <a:ea typeface="Arial"/>
              <a:cs typeface="Arial"/>
              <a:sym typeface="Arial"/>
            </a:endParaRPr>
          </a:p>
        </p:txBody>
      </p:sp>
      <p:sp>
        <p:nvSpPr>
          <p:cNvPr id="737" name="Google Shape;737;p56"/>
          <p:cNvSpPr txBox="1"/>
          <p:nvPr/>
        </p:nvSpPr>
        <p:spPr>
          <a:xfrm>
            <a:off x="1471000" y="2217700"/>
            <a:ext cx="49929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fr" sz="1800" u="none" cap="none" strike="noStrike">
                <a:solidFill>
                  <a:srgbClr val="FF3333"/>
                </a:solidFill>
                <a:latin typeface="Palanquin"/>
                <a:ea typeface="Palanquin"/>
                <a:cs typeface="Palanquin"/>
                <a:sym typeface="Palanquin"/>
              </a:rPr>
              <a:t>Le référent Aidants Connect de la structure</a:t>
            </a:r>
            <a:endParaRPr b="0" i="0" sz="1400" u="none" cap="none" strike="noStrike">
              <a:solidFill>
                <a:srgbClr val="000000"/>
              </a:solidFill>
              <a:latin typeface="Arial"/>
              <a:ea typeface="Arial"/>
              <a:cs typeface="Arial"/>
              <a:sym typeface="Arial"/>
            </a:endParaRPr>
          </a:p>
        </p:txBody>
      </p:sp>
      <p:cxnSp>
        <p:nvCxnSpPr>
          <p:cNvPr id="738" name="Google Shape;738;p56"/>
          <p:cNvCxnSpPr/>
          <p:nvPr/>
        </p:nvCxnSpPr>
        <p:spPr>
          <a:xfrm>
            <a:off x="1545200" y="2631700"/>
            <a:ext cx="5599200" cy="0"/>
          </a:xfrm>
          <a:prstGeom prst="straightConnector1">
            <a:avLst/>
          </a:prstGeom>
          <a:noFill/>
          <a:ln cap="flat" cmpd="sng" w="19050">
            <a:solidFill>
              <a:srgbClr val="FF3333"/>
            </a:solidFill>
            <a:prstDash val="solid"/>
            <a:round/>
            <a:headEnd len="sm" w="sm" type="none"/>
            <a:tailEnd len="sm" w="sm" type="none"/>
          </a:ln>
        </p:spPr>
      </p:cxnSp>
      <p:sp>
        <p:nvSpPr>
          <p:cNvPr id="739" name="Google Shape;739;p56"/>
          <p:cNvSpPr txBox="1"/>
          <p:nvPr/>
        </p:nvSpPr>
        <p:spPr>
          <a:xfrm>
            <a:off x="1493968" y="2712575"/>
            <a:ext cx="24429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 sz="1200" u="none" cap="none" strike="noStrike">
                <a:solidFill>
                  <a:srgbClr val="003081"/>
                </a:solidFill>
                <a:latin typeface="Palanquin Medium"/>
                <a:ea typeface="Palanquin Medium"/>
                <a:cs typeface="Palanquin Medium"/>
                <a:sym typeface="Palanquin Medium"/>
              </a:rPr>
              <a:t>Résilier les comptes Aidants Connect des Aidants lors de leur départ de la structure</a:t>
            </a:r>
            <a:endParaRPr b="0" i="0" sz="1400" u="none" cap="none" strike="noStrike">
              <a:solidFill>
                <a:srgbClr val="000000"/>
              </a:solidFill>
              <a:latin typeface="Arial"/>
              <a:ea typeface="Arial"/>
              <a:cs typeface="Arial"/>
              <a:sym typeface="Arial"/>
            </a:endParaRPr>
          </a:p>
        </p:txBody>
      </p:sp>
      <p:sp>
        <p:nvSpPr>
          <p:cNvPr id="740" name="Google Shape;740;p56"/>
          <p:cNvSpPr txBox="1"/>
          <p:nvPr/>
        </p:nvSpPr>
        <p:spPr>
          <a:xfrm>
            <a:off x="4164524" y="2712575"/>
            <a:ext cx="20997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 sz="1200" u="none" cap="none" strike="noStrike">
                <a:solidFill>
                  <a:srgbClr val="003081"/>
                </a:solidFill>
                <a:latin typeface="Palanquin Medium"/>
                <a:ea typeface="Palanquin Medium"/>
                <a:cs typeface="Palanquin Medium"/>
                <a:sym typeface="Palanquin Medium"/>
              </a:rPr>
              <a:t>Veiller à la bonne utilisation de l’outil par les aidants</a:t>
            </a:r>
            <a:endParaRPr b="0" i="0" sz="1400" u="none" cap="none" strike="noStrike">
              <a:solidFill>
                <a:srgbClr val="000000"/>
              </a:solidFill>
              <a:latin typeface="Arial"/>
              <a:ea typeface="Arial"/>
              <a:cs typeface="Arial"/>
              <a:sym typeface="Arial"/>
            </a:endParaRPr>
          </a:p>
        </p:txBody>
      </p:sp>
      <p:sp>
        <p:nvSpPr>
          <p:cNvPr id="741" name="Google Shape;741;p56"/>
          <p:cNvSpPr txBox="1"/>
          <p:nvPr/>
        </p:nvSpPr>
        <p:spPr>
          <a:xfrm>
            <a:off x="1471000" y="3598950"/>
            <a:ext cx="38943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fr" sz="1800" u="none" cap="none" strike="noStrike">
                <a:solidFill>
                  <a:srgbClr val="FF3333"/>
                </a:solidFill>
                <a:latin typeface="Palanquin"/>
                <a:ea typeface="Palanquin"/>
                <a:cs typeface="Palanquin"/>
                <a:sym typeface="Palanquin"/>
              </a:rPr>
              <a:t>L’usager</a:t>
            </a:r>
            <a:endParaRPr b="0" i="0" sz="1400" u="none" cap="none" strike="noStrike">
              <a:solidFill>
                <a:srgbClr val="000000"/>
              </a:solidFill>
              <a:latin typeface="Arial"/>
              <a:ea typeface="Arial"/>
              <a:cs typeface="Arial"/>
              <a:sym typeface="Arial"/>
            </a:endParaRPr>
          </a:p>
        </p:txBody>
      </p:sp>
      <p:cxnSp>
        <p:nvCxnSpPr>
          <p:cNvPr id="742" name="Google Shape;742;p56"/>
          <p:cNvCxnSpPr/>
          <p:nvPr/>
        </p:nvCxnSpPr>
        <p:spPr>
          <a:xfrm>
            <a:off x="1545200" y="4012950"/>
            <a:ext cx="5599200" cy="0"/>
          </a:xfrm>
          <a:prstGeom prst="straightConnector1">
            <a:avLst/>
          </a:prstGeom>
          <a:noFill/>
          <a:ln cap="flat" cmpd="sng" w="19050">
            <a:solidFill>
              <a:srgbClr val="FF3333"/>
            </a:solidFill>
            <a:prstDash val="solid"/>
            <a:round/>
            <a:headEnd len="sm" w="sm" type="none"/>
            <a:tailEnd len="sm" w="sm" type="none"/>
          </a:ln>
        </p:spPr>
      </p:cxnSp>
      <p:sp>
        <p:nvSpPr>
          <p:cNvPr id="743" name="Google Shape;743;p56"/>
          <p:cNvSpPr txBox="1"/>
          <p:nvPr/>
        </p:nvSpPr>
        <p:spPr>
          <a:xfrm>
            <a:off x="1493968" y="4093825"/>
            <a:ext cx="24429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 sz="1200" u="none" cap="none" strike="noStrike">
                <a:solidFill>
                  <a:srgbClr val="003081"/>
                </a:solidFill>
                <a:latin typeface="Palanquin Medium"/>
                <a:ea typeface="Palanquin Medium"/>
                <a:cs typeface="Palanquin Medium"/>
                <a:sym typeface="Palanquin Medium"/>
              </a:rPr>
              <a:t>Donner des informations administratives justes à l’aidant</a:t>
            </a:r>
            <a:endParaRPr b="0" i="0" sz="1400" u="none" cap="none" strike="noStrike">
              <a:solidFill>
                <a:srgbClr val="000000"/>
              </a:solidFill>
              <a:latin typeface="Arial"/>
              <a:ea typeface="Arial"/>
              <a:cs typeface="Arial"/>
              <a:sym typeface="Arial"/>
            </a:endParaRPr>
          </a:p>
        </p:txBody>
      </p:sp>
      <p:sp>
        <p:nvSpPr>
          <p:cNvPr id="744" name="Google Shape;744;p5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8" name="Shape 748"/>
        <p:cNvGrpSpPr/>
        <p:nvPr/>
      </p:nvGrpSpPr>
      <p:grpSpPr>
        <a:xfrm>
          <a:off x="0" y="0"/>
          <a:ext cx="0" cy="0"/>
          <a:chOff x="0" y="0"/>
          <a:chExt cx="0" cy="0"/>
        </a:xfrm>
      </p:grpSpPr>
      <p:sp>
        <p:nvSpPr>
          <p:cNvPr id="749" name="Google Shape;749;p57"/>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Que signifie “RGPD” ?</a:t>
            </a:r>
            <a:endParaRPr b="1" i="0" sz="3000" u="none" cap="none" strike="noStrike">
              <a:solidFill>
                <a:srgbClr val="003081"/>
              </a:solidFill>
              <a:latin typeface="Palanquin"/>
              <a:ea typeface="Palanquin"/>
              <a:cs typeface="Palanquin"/>
              <a:sym typeface="Palanquin"/>
            </a:endParaRPr>
          </a:p>
        </p:txBody>
      </p:sp>
      <p:grpSp>
        <p:nvGrpSpPr>
          <p:cNvPr id="750" name="Google Shape;750;p57"/>
          <p:cNvGrpSpPr/>
          <p:nvPr/>
        </p:nvGrpSpPr>
        <p:grpSpPr>
          <a:xfrm rot="260">
            <a:off x="678334" y="2754601"/>
            <a:ext cx="3806641" cy="640060"/>
            <a:chOff x="5332275" y="1695525"/>
            <a:chExt cx="2881200" cy="1915200"/>
          </a:xfrm>
        </p:grpSpPr>
        <p:sp>
          <p:nvSpPr>
            <p:cNvPr id="751" name="Google Shape;751;p5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52" name="Google Shape;752;p5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Réglementation Globale de la Privatisation des Données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753" name="Google Shape;753;p57"/>
          <p:cNvGrpSpPr/>
          <p:nvPr/>
        </p:nvGrpSpPr>
        <p:grpSpPr>
          <a:xfrm rot="260">
            <a:off x="4659032" y="2754601"/>
            <a:ext cx="3806641" cy="640060"/>
            <a:chOff x="5332275" y="1695525"/>
            <a:chExt cx="2881200" cy="1915200"/>
          </a:xfrm>
        </p:grpSpPr>
        <p:sp>
          <p:nvSpPr>
            <p:cNvPr id="754" name="Google Shape;754;p5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55" name="Google Shape;755;p5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Règlement Général sur la Protection des Données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756" name="Google Shape;756;p57"/>
          <p:cNvGrpSpPr/>
          <p:nvPr/>
        </p:nvGrpSpPr>
        <p:grpSpPr>
          <a:xfrm rot="260">
            <a:off x="678334" y="3562727"/>
            <a:ext cx="3806641" cy="640060"/>
            <a:chOff x="5332275" y="1695525"/>
            <a:chExt cx="2881200" cy="1915200"/>
          </a:xfrm>
        </p:grpSpPr>
        <p:sp>
          <p:nvSpPr>
            <p:cNvPr id="757" name="Google Shape;757;p5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58" name="Google Shape;758;p5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Régie Générale de la Préservation des Données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759" name="Google Shape;759;p57"/>
          <p:cNvGrpSpPr/>
          <p:nvPr/>
        </p:nvGrpSpPr>
        <p:grpSpPr>
          <a:xfrm rot="260">
            <a:off x="4659032" y="3562727"/>
            <a:ext cx="3806641" cy="640060"/>
            <a:chOff x="5332275" y="1695525"/>
            <a:chExt cx="2881200" cy="1915200"/>
          </a:xfrm>
        </p:grpSpPr>
        <p:sp>
          <p:nvSpPr>
            <p:cNvPr id="760" name="Google Shape;760;p5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61" name="Google Shape;761;p5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Réglementation Générale </a:t>
              </a:r>
              <a:br>
                <a:rPr b="0" i="0" lang="fr" sz="1400" u="none" cap="none" strike="noStrike">
                  <a:solidFill>
                    <a:schemeClr val="lt1"/>
                  </a:solidFill>
                  <a:latin typeface="Palanquin Medium"/>
                  <a:ea typeface="Palanquin Medium"/>
                  <a:cs typeface="Palanquin Medium"/>
                  <a:sym typeface="Palanquin Medium"/>
                </a:rPr>
              </a:br>
              <a:r>
                <a:rPr b="0" i="0" lang="fr" sz="1400" u="none" cap="none" strike="noStrike">
                  <a:solidFill>
                    <a:schemeClr val="lt1"/>
                  </a:solidFill>
                  <a:latin typeface="Palanquin Medium"/>
                  <a:ea typeface="Palanquin Medium"/>
                  <a:cs typeface="Palanquin Medium"/>
                  <a:sym typeface="Palanquin Medium"/>
                </a:rPr>
                <a:t>du Profilage Déterminé</a:t>
              </a:r>
              <a:endParaRPr b="0" i="0" sz="1400" u="none" cap="none" strike="noStrike">
                <a:solidFill>
                  <a:schemeClr val="lt1"/>
                </a:solidFill>
                <a:latin typeface="Palanquin Medium"/>
                <a:ea typeface="Palanquin Medium"/>
                <a:cs typeface="Palanquin Medium"/>
                <a:sym typeface="Palanquin Medium"/>
              </a:endParaRPr>
            </a:p>
          </p:txBody>
        </p:sp>
      </p:grpSp>
      <p:sp>
        <p:nvSpPr>
          <p:cNvPr id="762" name="Google Shape;762;p5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6" name="Shape 766"/>
        <p:cNvGrpSpPr/>
        <p:nvPr/>
      </p:nvGrpSpPr>
      <p:grpSpPr>
        <a:xfrm>
          <a:off x="0" y="0"/>
          <a:ext cx="0" cy="0"/>
          <a:chOff x="0" y="0"/>
          <a:chExt cx="0" cy="0"/>
        </a:xfrm>
      </p:grpSpPr>
      <p:sp>
        <p:nvSpPr>
          <p:cNvPr id="767" name="Google Shape;767;p58"/>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Que signifie “RGPD” ?</a:t>
            </a:r>
            <a:endParaRPr b="1" i="0" sz="3000" u="none" cap="none" strike="noStrike">
              <a:solidFill>
                <a:srgbClr val="003081"/>
              </a:solidFill>
              <a:latin typeface="Palanquin"/>
              <a:ea typeface="Palanquin"/>
              <a:cs typeface="Palanquin"/>
              <a:sym typeface="Palanquin"/>
            </a:endParaRPr>
          </a:p>
        </p:txBody>
      </p:sp>
      <p:grpSp>
        <p:nvGrpSpPr>
          <p:cNvPr id="768" name="Google Shape;768;p58"/>
          <p:cNvGrpSpPr/>
          <p:nvPr/>
        </p:nvGrpSpPr>
        <p:grpSpPr>
          <a:xfrm rot="260">
            <a:off x="678334" y="2754601"/>
            <a:ext cx="3806641" cy="640060"/>
            <a:chOff x="5332275" y="1695525"/>
            <a:chExt cx="2881200" cy="1915200"/>
          </a:xfrm>
        </p:grpSpPr>
        <p:sp>
          <p:nvSpPr>
            <p:cNvPr id="769" name="Google Shape;769;p5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70" name="Google Shape;770;p5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Réglementation Globale de la Privatisation des Données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771" name="Google Shape;771;p58"/>
          <p:cNvGrpSpPr/>
          <p:nvPr/>
        </p:nvGrpSpPr>
        <p:grpSpPr>
          <a:xfrm rot="260">
            <a:off x="4659032" y="2754601"/>
            <a:ext cx="3806641" cy="640060"/>
            <a:chOff x="5332275" y="1695525"/>
            <a:chExt cx="2881200" cy="1915200"/>
          </a:xfrm>
        </p:grpSpPr>
        <p:sp>
          <p:nvSpPr>
            <p:cNvPr id="772" name="Google Shape;772;p58"/>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73" name="Google Shape;773;p58"/>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Règlement Général sur la Protection des Données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774" name="Google Shape;774;p58"/>
          <p:cNvGrpSpPr/>
          <p:nvPr/>
        </p:nvGrpSpPr>
        <p:grpSpPr>
          <a:xfrm rot="260">
            <a:off x="678334" y="3562727"/>
            <a:ext cx="3806641" cy="640060"/>
            <a:chOff x="5332275" y="1695525"/>
            <a:chExt cx="2881200" cy="1915200"/>
          </a:xfrm>
        </p:grpSpPr>
        <p:sp>
          <p:nvSpPr>
            <p:cNvPr id="775" name="Google Shape;775;p5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76" name="Google Shape;776;p5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Régie Générale de la Préservation des Données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777" name="Google Shape;777;p58"/>
          <p:cNvGrpSpPr/>
          <p:nvPr/>
        </p:nvGrpSpPr>
        <p:grpSpPr>
          <a:xfrm rot="260">
            <a:off x="4659032" y="3562727"/>
            <a:ext cx="3806641" cy="640060"/>
            <a:chOff x="5332275" y="1695525"/>
            <a:chExt cx="2881200" cy="1915200"/>
          </a:xfrm>
        </p:grpSpPr>
        <p:sp>
          <p:nvSpPr>
            <p:cNvPr id="778" name="Google Shape;778;p5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79" name="Google Shape;779;p5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Réglementation Générale </a:t>
              </a:r>
              <a:br>
                <a:rPr b="0" i="0" lang="fr" sz="1400" u="none" cap="none" strike="noStrike">
                  <a:solidFill>
                    <a:schemeClr val="lt1"/>
                  </a:solidFill>
                  <a:latin typeface="Palanquin Medium"/>
                  <a:ea typeface="Palanquin Medium"/>
                  <a:cs typeface="Palanquin Medium"/>
                  <a:sym typeface="Palanquin Medium"/>
                </a:rPr>
              </a:br>
              <a:r>
                <a:rPr b="0" i="0" lang="fr" sz="1400" u="none" cap="none" strike="noStrike">
                  <a:solidFill>
                    <a:schemeClr val="lt1"/>
                  </a:solidFill>
                  <a:latin typeface="Palanquin Medium"/>
                  <a:ea typeface="Palanquin Medium"/>
                  <a:cs typeface="Palanquin Medium"/>
                  <a:sym typeface="Palanquin Medium"/>
                </a:rPr>
                <a:t>du Profilage Déterminé</a:t>
              </a:r>
              <a:endParaRPr b="0" i="0" sz="1400" u="none" cap="none" strike="noStrike">
                <a:solidFill>
                  <a:schemeClr val="lt1"/>
                </a:solidFill>
                <a:latin typeface="Palanquin Medium"/>
                <a:ea typeface="Palanquin Medium"/>
                <a:cs typeface="Palanquin Medium"/>
                <a:sym typeface="Palanquin Medium"/>
              </a:endParaRPr>
            </a:p>
          </p:txBody>
        </p:sp>
      </p:grpSp>
      <p:sp>
        <p:nvSpPr>
          <p:cNvPr id="780" name="Google Shape;780;p5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4" name="Shape 784"/>
        <p:cNvGrpSpPr/>
        <p:nvPr/>
      </p:nvGrpSpPr>
      <p:grpSpPr>
        <a:xfrm>
          <a:off x="0" y="0"/>
          <a:ext cx="0" cy="0"/>
          <a:chOff x="0" y="0"/>
          <a:chExt cx="0" cy="0"/>
        </a:xfrm>
      </p:grpSpPr>
      <p:sp>
        <p:nvSpPr>
          <p:cNvPr id="785" name="Google Shape;785;p59"/>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RGPD</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786" name="Google Shape;786;p59"/>
          <p:cNvSpPr txBox="1"/>
          <p:nvPr/>
        </p:nvSpPr>
        <p:spPr>
          <a:xfrm>
            <a:off x="768650" y="2664425"/>
            <a:ext cx="3745200" cy="2031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1000" u="none" cap="none" strike="noStrike">
                <a:solidFill>
                  <a:srgbClr val="FF3333"/>
                </a:solidFill>
                <a:latin typeface="Palanquin"/>
                <a:ea typeface="Palanquin"/>
                <a:cs typeface="Palanquin"/>
                <a:sym typeface="Palanquin"/>
              </a:rPr>
              <a:t>Le RGPD fournit les droits suivants aux usagers :</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t/>
            </a:r>
            <a:endParaRPr b="1" i="0" sz="1000" u="none" cap="none" strike="noStrike">
              <a:solidFill>
                <a:srgbClr val="FF3333"/>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l’information</a:t>
            </a:r>
            <a:r>
              <a:rPr b="0" i="0" lang="fr" sz="1000" u="none" cap="none" strike="noStrike">
                <a:solidFill>
                  <a:srgbClr val="003081"/>
                </a:solidFill>
                <a:latin typeface="Palanquin"/>
                <a:ea typeface="Palanquin"/>
                <a:cs typeface="Palanquin"/>
                <a:sym typeface="Palanquin"/>
              </a:rPr>
              <a:t> (un organisme qui collecte des informations sur vous doit proposer une information claire sur l’utilisation de ces données)</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d’accès</a:t>
            </a:r>
            <a:r>
              <a:rPr b="0" i="0" lang="fr" sz="1000" u="none" cap="none" strike="noStrike">
                <a:solidFill>
                  <a:srgbClr val="003081"/>
                </a:solidFill>
                <a:latin typeface="Palanquin"/>
                <a:ea typeface="Palanquin"/>
                <a:cs typeface="Palanquin"/>
                <a:sym typeface="Palanquin"/>
              </a:rPr>
              <a:t> (vous pouvez obtenir et vérifier les données qu’on organisme détient sur vous)</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de rectification</a:t>
            </a:r>
            <a:r>
              <a:rPr b="0" i="0" lang="fr" sz="1000" u="none" cap="none" strike="noStrike">
                <a:solidFill>
                  <a:srgbClr val="003081"/>
                </a:solidFill>
                <a:latin typeface="Palanquin"/>
                <a:ea typeface="Palanquin"/>
                <a:cs typeface="Palanquin"/>
                <a:sym typeface="Palanquin"/>
              </a:rPr>
              <a:t> (vous pouvez rectifier les informations inexactes vous concernant)</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d’opposition</a:t>
            </a:r>
            <a:r>
              <a:rPr b="0" i="0" lang="fr" sz="1000" u="none" cap="none" strike="noStrike">
                <a:solidFill>
                  <a:srgbClr val="003081"/>
                </a:solidFill>
                <a:latin typeface="Palanquin"/>
                <a:ea typeface="Palanquin"/>
                <a:cs typeface="Palanquin"/>
                <a:sym typeface="Palanquin"/>
              </a:rPr>
              <a:t> (vous pouvez vous opposer à tout moment à ce qu’un organisme utilise certaines de vos données)</a:t>
            </a:r>
            <a:endParaRPr b="0" i="0" sz="1000" u="none" cap="none" strike="noStrike">
              <a:solidFill>
                <a:srgbClr val="003081"/>
              </a:solidFill>
              <a:latin typeface="Palanquin"/>
              <a:ea typeface="Palanquin"/>
              <a:cs typeface="Palanquin"/>
              <a:sym typeface="Palanquin"/>
            </a:endParaRPr>
          </a:p>
        </p:txBody>
      </p:sp>
      <p:sp>
        <p:nvSpPr>
          <p:cNvPr id="787" name="Google Shape;787;p59"/>
          <p:cNvSpPr txBox="1"/>
          <p:nvPr/>
        </p:nvSpPr>
        <p:spPr>
          <a:xfrm>
            <a:off x="768650" y="788175"/>
            <a:ext cx="5690400" cy="1662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fr" sz="2400" u="none" cap="none" strike="noStrike">
                <a:solidFill>
                  <a:srgbClr val="003081"/>
                </a:solidFill>
                <a:latin typeface="Palanquin"/>
                <a:ea typeface="Palanquin"/>
                <a:cs typeface="Palanquin"/>
                <a:sym typeface="Palanquin"/>
              </a:rPr>
              <a:t>« Règlement Général sur la Protection des Données ». Le RGPD encadre le traitement des données personnelles sur le territoire de l’Union européenne.</a:t>
            </a:r>
            <a:endParaRPr b="1" i="0" sz="2400" u="none" cap="none" strike="noStrike">
              <a:solidFill>
                <a:srgbClr val="003081"/>
              </a:solidFill>
              <a:latin typeface="Palanquin"/>
              <a:ea typeface="Palanquin"/>
              <a:cs typeface="Palanquin"/>
              <a:sym typeface="Palanquin"/>
            </a:endParaRPr>
          </a:p>
        </p:txBody>
      </p:sp>
      <p:sp>
        <p:nvSpPr>
          <p:cNvPr id="788" name="Google Shape;788;p59"/>
          <p:cNvSpPr txBox="1"/>
          <p:nvPr/>
        </p:nvSpPr>
        <p:spPr>
          <a:xfrm>
            <a:off x="4618436" y="2969225"/>
            <a:ext cx="3745200" cy="1877700"/>
          </a:xfrm>
          <a:prstGeom prst="rect">
            <a:avLst/>
          </a:prstGeom>
          <a:noFill/>
          <a:ln>
            <a:noFill/>
          </a:ln>
        </p:spPr>
        <p:txBody>
          <a:bodyPr anchorCtr="0" anchor="t" bIns="91425" lIns="91425" spcFirstLastPara="1" rIns="91425" wrap="square" tIns="91425">
            <a:spAutoFit/>
          </a:bodyPr>
          <a:lstStyle/>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la portabilité</a:t>
            </a:r>
            <a:r>
              <a:rPr b="0" i="0" lang="fr" sz="1000" u="none" cap="none" strike="noStrike">
                <a:solidFill>
                  <a:srgbClr val="003081"/>
                </a:solidFill>
                <a:latin typeface="Palanquin"/>
                <a:ea typeface="Palanquin"/>
                <a:cs typeface="Palanquin"/>
                <a:sym typeface="Palanquin"/>
              </a:rPr>
              <a:t> (vous pouvez emporter une copie de vos données pour les réutiliser ailleurs)</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la limitation</a:t>
            </a:r>
            <a:r>
              <a:rPr b="0" i="0" lang="fr" sz="1000" u="none" cap="none" strike="noStrike">
                <a:solidFill>
                  <a:srgbClr val="003081"/>
                </a:solidFill>
                <a:latin typeface="Palanquin"/>
                <a:ea typeface="Palanquin"/>
                <a:cs typeface="Palanquin"/>
                <a:sym typeface="Palanquin"/>
              </a:rPr>
              <a:t> (vous avez le droit de demander à un organisme de geler temporairement l’utilisation de certaines de vos données)</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l’effacement</a:t>
            </a:r>
            <a:r>
              <a:rPr b="0" i="0" lang="fr" sz="1000" u="none" cap="none" strike="noStrike">
                <a:solidFill>
                  <a:srgbClr val="003081"/>
                </a:solidFill>
                <a:latin typeface="Palanquin"/>
                <a:ea typeface="Palanquin"/>
                <a:cs typeface="Palanquin"/>
                <a:sym typeface="Palanquin"/>
              </a:rPr>
              <a:t> (vous pouvez demander à tout moment la suppressions des données vous concernant)</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l’intervention humaine</a:t>
            </a:r>
            <a:r>
              <a:rPr b="0" i="0" lang="fr" sz="1000" u="none" cap="none" strike="noStrike">
                <a:solidFill>
                  <a:srgbClr val="003081"/>
                </a:solidFill>
                <a:latin typeface="Palanquin"/>
                <a:ea typeface="Palanquin"/>
                <a:cs typeface="Palanquin"/>
                <a:sym typeface="Palanquin"/>
              </a:rPr>
              <a:t> (Certaines des décisions vous concernant peuvent être prises par des machines, vous pouvez vous y opposer et demander l’intervention d’un humain)</a:t>
            </a:r>
            <a:endParaRPr b="0" i="0" sz="1000" u="none" cap="none" strike="noStrike">
              <a:solidFill>
                <a:srgbClr val="003081"/>
              </a:solidFill>
              <a:latin typeface="Palanquin"/>
              <a:ea typeface="Palanquin"/>
              <a:cs typeface="Palanquin"/>
              <a:sym typeface="Palanquin"/>
            </a:endParaRPr>
          </a:p>
        </p:txBody>
      </p:sp>
      <p:sp>
        <p:nvSpPr>
          <p:cNvPr id="789" name="Google Shape;789;p59"/>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790" name="Google Shape;790;p5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6"/>
          <p:cNvSpPr txBox="1"/>
          <p:nvPr/>
        </p:nvSpPr>
        <p:spPr>
          <a:xfrm>
            <a:off x="1419450" y="182550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400"/>
              <a:buFont typeface="Arial"/>
              <a:buNone/>
            </a:pPr>
            <a:r>
              <a:rPr b="1" i="0" lang="fr" sz="3400" u="none" cap="none" strike="noStrike">
                <a:solidFill>
                  <a:srgbClr val="003081"/>
                </a:solidFill>
                <a:latin typeface="Palanquin"/>
                <a:ea typeface="Palanquin"/>
                <a:cs typeface="Palanquin"/>
                <a:sym typeface="Palanquin"/>
              </a:rPr>
              <a:t>Encouragement  à la participation, règles/attentes comportement, accessibilité</a:t>
            </a:r>
            <a:endParaRPr b="1" i="0" sz="3400" u="none" cap="none" strike="noStrike">
              <a:solidFill>
                <a:srgbClr val="003081"/>
              </a:solidFill>
              <a:latin typeface="Palanquin"/>
              <a:ea typeface="Palanquin"/>
              <a:cs typeface="Palanquin"/>
              <a:sym typeface="Palanquin"/>
            </a:endParaRPr>
          </a:p>
        </p:txBody>
      </p:sp>
      <p:sp>
        <p:nvSpPr>
          <p:cNvPr id="104" name="Google Shape;104;p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4" name="Shape 794"/>
        <p:cNvGrpSpPr/>
        <p:nvPr/>
      </p:nvGrpSpPr>
      <p:grpSpPr>
        <a:xfrm>
          <a:off x="0" y="0"/>
          <a:ext cx="0" cy="0"/>
          <a:chOff x="0" y="0"/>
          <a:chExt cx="0" cy="0"/>
        </a:xfrm>
      </p:grpSpPr>
      <p:sp>
        <p:nvSpPr>
          <p:cNvPr id="795" name="Google Shape;795;p60"/>
          <p:cNvSpPr txBox="1"/>
          <p:nvPr/>
        </p:nvSpPr>
        <p:spPr>
          <a:xfrm>
            <a:off x="1252050" y="265150"/>
            <a:ext cx="66399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Parmi ces données, lesquelles sont des données personnelles ?</a:t>
            </a:r>
            <a:endParaRPr b="1" i="0" sz="3000" u="none" cap="none" strike="noStrike">
              <a:solidFill>
                <a:srgbClr val="003081"/>
              </a:solidFill>
              <a:latin typeface="Palanquin"/>
              <a:ea typeface="Palanquin"/>
              <a:cs typeface="Palanquin"/>
              <a:sym typeface="Palanquin"/>
            </a:endParaRPr>
          </a:p>
        </p:txBody>
      </p:sp>
      <p:grpSp>
        <p:nvGrpSpPr>
          <p:cNvPr id="796" name="Google Shape;796;p60"/>
          <p:cNvGrpSpPr/>
          <p:nvPr/>
        </p:nvGrpSpPr>
        <p:grpSpPr>
          <a:xfrm rot="260">
            <a:off x="678334" y="2190518"/>
            <a:ext cx="3806641" cy="640060"/>
            <a:chOff x="5332275" y="1695525"/>
            <a:chExt cx="2881200" cy="1915200"/>
          </a:xfrm>
        </p:grpSpPr>
        <p:sp>
          <p:nvSpPr>
            <p:cNvPr id="797" name="Google Shape;797;p6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98" name="Google Shape;798;p6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L’adresse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799" name="Google Shape;799;p60"/>
          <p:cNvGrpSpPr/>
          <p:nvPr/>
        </p:nvGrpSpPr>
        <p:grpSpPr>
          <a:xfrm rot="260">
            <a:off x="4659032" y="2190518"/>
            <a:ext cx="3806641" cy="640060"/>
            <a:chOff x="5332275" y="1695525"/>
            <a:chExt cx="2881200" cy="1915200"/>
          </a:xfrm>
        </p:grpSpPr>
        <p:sp>
          <p:nvSpPr>
            <p:cNvPr id="800" name="Google Shape;800;p6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01" name="Google Shape;801;p6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 numéro de téléphone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02" name="Google Shape;802;p60"/>
          <p:cNvGrpSpPr/>
          <p:nvPr/>
        </p:nvGrpSpPr>
        <p:grpSpPr>
          <a:xfrm rot="260">
            <a:off x="678334" y="2998644"/>
            <a:ext cx="3806641" cy="640060"/>
            <a:chOff x="5332275" y="1695525"/>
            <a:chExt cx="2881200" cy="1915200"/>
          </a:xfrm>
        </p:grpSpPr>
        <p:sp>
          <p:nvSpPr>
            <p:cNvPr id="803" name="Google Shape;803;p6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04" name="Google Shape;804;p6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Prénom</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05" name="Google Shape;805;p60"/>
          <p:cNvGrpSpPr/>
          <p:nvPr/>
        </p:nvGrpSpPr>
        <p:grpSpPr>
          <a:xfrm rot="260">
            <a:off x="4659032" y="2998644"/>
            <a:ext cx="3806641" cy="640060"/>
            <a:chOff x="5332275" y="1695525"/>
            <a:chExt cx="2881200" cy="1915200"/>
          </a:xfrm>
        </p:grpSpPr>
        <p:sp>
          <p:nvSpPr>
            <p:cNvPr id="806" name="Google Shape;806;p6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07" name="Google Shape;807;p6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Mot de passe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08" name="Google Shape;808;p60"/>
          <p:cNvGrpSpPr/>
          <p:nvPr/>
        </p:nvGrpSpPr>
        <p:grpSpPr>
          <a:xfrm rot="260">
            <a:off x="678334" y="3806769"/>
            <a:ext cx="3806641" cy="640060"/>
            <a:chOff x="5332275" y="1695525"/>
            <a:chExt cx="2881200" cy="1915200"/>
          </a:xfrm>
        </p:grpSpPr>
        <p:sp>
          <p:nvSpPr>
            <p:cNvPr id="809" name="Google Shape;809;p6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10" name="Google Shape;810;p6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Selfie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11" name="Google Shape;811;p60"/>
          <p:cNvGrpSpPr/>
          <p:nvPr/>
        </p:nvGrpSpPr>
        <p:grpSpPr>
          <a:xfrm rot="260">
            <a:off x="4659032" y="3806769"/>
            <a:ext cx="3806641" cy="640060"/>
            <a:chOff x="5332275" y="1695525"/>
            <a:chExt cx="2881200" cy="1915200"/>
          </a:xfrm>
        </p:grpSpPr>
        <p:sp>
          <p:nvSpPr>
            <p:cNvPr id="812" name="Google Shape;812;p6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13" name="Google Shape;813;p6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adresse e-mail</a:t>
              </a:r>
              <a:endParaRPr b="0" i="0" sz="1400" u="none" cap="none" strike="noStrike">
                <a:solidFill>
                  <a:schemeClr val="lt1"/>
                </a:solidFill>
                <a:latin typeface="Palanquin Medium"/>
                <a:ea typeface="Palanquin Medium"/>
                <a:cs typeface="Palanquin Medium"/>
                <a:sym typeface="Palanquin Medium"/>
              </a:endParaRPr>
            </a:p>
          </p:txBody>
        </p:sp>
      </p:grpSp>
      <p:sp>
        <p:nvSpPr>
          <p:cNvPr id="814" name="Google Shape;814;p6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sp>
        <p:nvSpPr>
          <p:cNvPr id="819" name="Google Shape;819;p61"/>
          <p:cNvSpPr txBox="1"/>
          <p:nvPr/>
        </p:nvSpPr>
        <p:spPr>
          <a:xfrm>
            <a:off x="1252050" y="265150"/>
            <a:ext cx="66399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Parmi ces données, lesquelles sont des données personnelles ?</a:t>
            </a:r>
            <a:endParaRPr b="1" i="0" sz="3000" u="none" cap="none" strike="noStrike">
              <a:solidFill>
                <a:srgbClr val="003081"/>
              </a:solidFill>
              <a:latin typeface="Palanquin"/>
              <a:ea typeface="Palanquin"/>
              <a:cs typeface="Palanquin"/>
              <a:sym typeface="Palanquin"/>
            </a:endParaRPr>
          </a:p>
        </p:txBody>
      </p:sp>
      <p:grpSp>
        <p:nvGrpSpPr>
          <p:cNvPr id="820" name="Google Shape;820;p61"/>
          <p:cNvGrpSpPr/>
          <p:nvPr/>
        </p:nvGrpSpPr>
        <p:grpSpPr>
          <a:xfrm rot="260">
            <a:off x="678334" y="2190518"/>
            <a:ext cx="3806641" cy="640060"/>
            <a:chOff x="5332275" y="1695525"/>
            <a:chExt cx="2881200" cy="1915200"/>
          </a:xfrm>
        </p:grpSpPr>
        <p:sp>
          <p:nvSpPr>
            <p:cNvPr id="821" name="Google Shape;821;p6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22" name="Google Shape;822;p6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L’adresse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23" name="Google Shape;823;p61"/>
          <p:cNvGrpSpPr/>
          <p:nvPr/>
        </p:nvGrpSpPr>
        <p:grpSpPr>
          <a:xfrm rot="260">
            <a:off x="4659032" y="2190518"/>
            <a:ext cx="3806641" cy="640060"/>
            <a:chOff x="5332275" y="1695525"/>
            <a:chExt cx="2881200" cy="1915200"/>
          </a:xfrm>
        </p:grpSpPr>
        <p:sp>
          <p:nvSpPr>
            <p:cNvPr id="824" name="Google Shape;824;p6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25" name="Google Shape;825;p6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 numéro de téléphone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26" name="Google Shape;826;p61"/>
          <p:cNvGrpSpPr/>
          <p:nvPr/>
        </p:nvGrpSpPr>
        <p:grpSpPr>
          <a:xfrm rot="260">
            <a:off x="678334" y="2998644"/>
            <a:ext cx="3806641" cy="640060"/>
            <a:chOff x="5332275" y="1695525"/>
            <a:chExt cx="2881200" cy="1915200"/>
          </a:xfrm>
        </p:grpSpPr>
        <p:sp>
          <p:nvSpPr>
            <p:cNvPr id="827" name="Google Shape;827;p6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28" name="Google Shape;828;p6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Prénom</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29" name="Google Shape;829;p61"/>
          <p:cNvGrpSpPr/>
          <p:nvPr/>
        </p:nvGrpSpPr>
        <p:grpSpPr>
          <a:xfrm rot="260">
            <a:off x="4659032" y="2998644"/>
            <a:ext cx="3806641" cy="640060"/>
            <a:chOff x="5332275" y="1695525"/>
            <a:chExt cx="2881200" cy="1915200"/>
          </a:xfrm>
        </p:grpSpPr>
        <p:sp>
          <p:nvSpPr>
            <p:cNvPr id="830" name="Google Shape;830;p6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31" name="Google Shape;831;p6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Mot de passe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32" name="Google Shape;832;p61"/>
          <p:cNvGrpSpPr/>
          <p:nvPr/>
        </p:nvGrpSpPr>
        <p:grpSpPr>
          <a:xfrm rot="260">
            <a:off x="678334" y="3806769"/>
            <a:ext cx="3806641" cy="640060"/>
            <a:chOff x="5332275" y="1695525"/>
            <a:chExt cx="2881200" cy="1915200"/>
          </a:xfrm>
        </p:grpSpPr>
        <p:sp>
          <p:nvSpPr>
            <p:cNvPr id="833" name="Google Shape;833;p6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34" name="Google Shape;834;p6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Selfie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35" name="Google Shape;835;p61"/>
          <p:cNvGrpSpPr/>
          <p:nvPr/>
        </p:nvGrpSpPr>
        <p:grpSpPr>
          <a:xfrm rot="260">
            <a:off x="4659032" y="3806769"/>
            <a:ext cx="3806641" cy="640060"/>
            <a:chOff x="5332275" y="1695525"/>
            <a:chExt cx="2881200" cy="1915200"/>
          </a:xfrm>
        </p:grpSpPr>
        <p:sp>
          <p:nvSpPr>
            <p:cNvPr id="836" name="Google Shape;836;p6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37" name="Google Shape;837;p6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adresse e-mail</a:t>
              </a:r>
              <a:endParaRPr b="0" i="0" sz="1400" u="none" cap="none" strike="noStrike">
                <a:solidFill>
                  <a:schemeClr val="lt1"/>
                </a:solidFill>
                <a:latin typeface="Palanquin Medium"/>
                <a:ea typeface="Palanquin Medium"/>
                <a:cs typeface="Palanquin Medium"/>
                <a:sym typeface="Palanquin Medium"/>
              </a:endParaRPr>
            </a:p>
          </p:txBody>
        </p:sp>
      </p:grpSp>
      <p:sp>
        <p:nvSpPr>
          <p:cNvPr id="838" name="Google Shape;838;p6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2" name="Shape 842"/>
        <p:cNvGrpSpPr/>
        <p:nvPr/>
      </p:nvGrpSpPr>
      <p:grpSpPr>
        <a:xfrm>
          <a:off x="0" y="0"/>
          <a:ext cx="0" cy="0"/>
          <a:chOff x="0" y="0"/>
          <a:chExt cx="0" cy="0"/>
        </a:xfrm>
      </p:grpSpPr>
      <p:sp>
        <p:nvSpPr>
          <p:cNvPr id="843" name="Google Shape;843;p62"/>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Données personnelles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844" name="Google Shape;844;p62"/>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845" name="Google Shape;845;p62"/>
          <p:cNvSpPr txBox="1"/>
          <p:nvPr/>
        </p:nvSpPr>
        <p:spPr>
          <a:xfrm>
            <a:off x="768650" y="3051450"/>
            <a:ext cx="3745200" cy="1723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1000" u="none" cap="none" strike="noStrike">
                <a:solidFill>
                  <a:srgbClr val="FF3333"/>
                </a:solidFill>
                <a:latin typeface="Palanquin"/>
                <a:ea typeface="Palanquin"/>
                <a:cs typeface="Palanquin"/>
                <a:sym typeface="Palanquin"/>
              </a:rPr>
              <a:t>Comme les données personnelles concernent des personnes, celles-ci doivent en conserver la maîtrise.</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Une personne physique peut être identifiée :</a:t>
            </a:r>
            <a:endParaRPr b="1" i="0" sz="1000" u="none" cap="none" strike="noStrike">
              <a:solidFill>
                <a:srgbClr val="003081"/>
              </a:solidFill>
              <a:latin typeface="Palanquin"/>
              <a:ea typeface="Palanquin"/>
              <a:cs typeface="Palanquin"/>
              <a:sym typeface="Palanquin"/>
            </a:endParaRPr>
          </a:p>
          <a:p>
            <a:pPr indent="0" lvl="0" marL="457200" marR="0" rtl="0" algn="l">
              <a:lnSpc>
                <a:spcPct val="100000"/>
              </a:lnSpc>
              <a:spcBef>
                <a:spcPts val="0"/>
              </a:spcBef>
              <a:spcAft>
                <a:spcPts val="0"/>
              </a:spcAft>
              <a:buClr>
                <a:srgbClr val="000000"/>
              </a:buClr>
              <a:buSzPts val="1000"/>
              <a:buFont typeface="Arial"/>
              <a:buNone/>
            </a:pPr>
            <a:r>
              <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directement</a:t>
            </a:r>
            <a:r>
              <a:rPr b="0" i="0" lang="fr" sz="1000" u="none" cap="none" strike="noStrike">
                <a:solidFill>
                  <a:srgbClr val="003081"/>
                </a:solidFill>
                <a:latin typeface="Palanquin"/>
                <a:ea typeface="Palanquin"/>
                <a:cs typeface="Palanquin"/>
                <a:sym typeface="Palanquin"/>
              </a:rPr>
              <a:t> (exemple : nom et prénom) ;</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indirectement</a:t>
            </a:r>
            <a:r>
              <a:rPr b="0" i="0" lang="fr" sz="1000" u="none" cap="none" strike="noStrike">
                <a:solidFill>
                  <a:srgbClr val="003081"/>
                </a:solidFill>
                <a:latin typeface="Palanquin"/>
                <a:ea typeface="Palanquin"/>
                <a:cs typeface="Palanquin"/>
                <a:sym typeface="Palanquin"/>
              </a:rPr>
              <a:t> (exemple : par un numéro de téléphone ou de plaque  d’immatriculation, un identifiant tel que le numéro de sécurité sociale,  une adresse postale ou courriel, mais aussi la voix ou l’image).</a:t>
            </a:r>
            <a:endParaRPr b="0" i="0" sz="1000" u="none" cap="none" strike="noStrike">
              <a:solidFill>
                <a:srgbClr val="003081"/>
              </a:solidFill>
              <a:latin typeface="Palanquin"/>
              <a:ea typeface="Palanquin"/>
              <a:cs typeface="Palanquin"/>
              <a:sym typeface="Palanquin"/>
            </a:endParaRPr>
          </a:p>
        </p:txBody>
      </p:sp>
      <p:sp>
        <p:nvSpPr>
          <p:cNvPr id="846" name="Google Shape;846;p62"/>
          <p:cNvSpPr txBox="1"/>
          <p:nvPr/>
        </p:nvSpPr>
        <p:spPr>
          <a:xfrm>
            <a:off x="768650" y="788175"/>
            <a:ext cx="5690400" cy="1662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fr" sz="2400" u="none" cap="none" strike="noStrike">
                <a:solidFill>
                  <a:srgbClr val="003081"/>
                </a:solidFill>
                <a:latin typeface="Palanquin"/>
                <a:ea typeface="Palanquin"/>
                <a:cs typeface="Palanquin"/>
                <a:sym typeface="Palanquin"/>
              </a:rPr>
              <a:t>Une donnée personnelle est toute information se rapportant à une personne physique identifiée ou identifiable.</a:t>
            </a:r>
            <a:endParaRPr b="1" i="0" sz="2400" u="none" cap="none" strike="noStrike">
              <a:solidFill>
                <a:srgbClr val="003081"/>
              </a:solidFill>
              <a:latin typeface="Palanquin"/>
              <a:ea typeface="Palanquin"/>
              <a:cs typeface="Palanquin"/>
              <a:sym typeface="Palanquin"/>
            </a:endParaRPr>
          </a:p>
        </p:txBody>
      </p:sp>
      <p:pic>
        <p:nvPicPr>
          <p:cNvPr id="847" name="Google Shape;847;p62"/>
          <p:cNvPicPr preferRelativeResize="0"/>
          <p:nvPr/>
        </p:nvPicPr>
        <p:blipFill rotWithShape="1">
          <a:blip r:embed="rId3">
            <a:alphaModFix/>
          </a:blip>
          <a:srcRect b="13866" l="13944" r="13654" t="0"/>
          <a:stretch/>
        </p:blipFill>
        <p:spPr>
          <a:xfrm>
            <a:off x="6411725" y="1766275"/>
            <a:ext cx="1714774" cy="2040125"/>
          </a:xfrm>
          <a:prstGeom prst="rect">
            <a:avLst/>
          </a:prstGeom>
          <a:noFill/>
          <a:ln>
            <a:noFill/>
          </a:ln>
        </p:spPr>
      </p:pic>
      <p:sp>
        <p:nvSpPr>
          <p:cNvPr id="848" name="Google Shape;848;p6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2" name="Shape 852"/>
        <p:cNvGrpSpPr/>
        <p:nvPr/>
      </p:nvGrpSpPr>
      <p:grpSpPr>
        <a:xfrm>
          <a:off x="0" y="0"/>
          <a:ext cx="0" cy="0"/>
          <a:chOff x="0" y="0"/>
          <a:chExt cx="0" cy="0"/>
        </a:xfrm>
      </p:grpSpPr>
      <p:sp>
        <p:nvSpPr>
          <p:cNvPr id="853" name="Google Shape;853;p63"/>
          <p:cNvSpPr txBox="1"/>
          <p:nvPr/>
        </p:nvSpPr>
        <p:spPr>
          <a:xfrm>
            <a:off x="637125" y="265150"/>
            <a:ext cx="78696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Parmi ces données, lesquelles sont des données personnelles sensibles ?</a:t>
            </a:r>
            <a:endParaRPr b="1" i="0" sz="3000" u="none" cap="none" strike="noStrike">
              <a:solidFill>
                <a:srgbClr val="003081"/>
              </a:solidFill>
              <a:latin typeface="Palanquin"/>
              <a:ea typeface="Palanquin"/>
              <a:cs typeface="Palanquin"/>
              <a:sym typeface="Palanquin"/>
            </a:endParaRPr>
          </a:p>
        </p:txBody>
      </p:sp>
      <p:grpSp>
        <p:nvGrpSpPr>
          <p:cNvPr id="854" name="Google Shape;854;p63"/>
          <p:cNvGrpSpPr/>
          <p:nvPr/>
        </p:nvGrpSpPr>
        <p:grpSpPr>
          <a:xfrm rot="260">
            <a:off x="678334" y="2190518"/>
            <a:ext cx="3806641" cy="640060"/>
            <a:chOff x="5332275" y="1695525"/>
            <a:chExt cx="2881200" cy="1915200"/>
          </a:xfrm>
        </p:grpSpPr>
        <p:sp>
          <p:nvSpPr>
            <p:cNvPr id="855" name="Google Shape;855;p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56" name="Google Shape;856;p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Code de carte bancaire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57" name="Google Shape;857;p63"/>
          <p:cNvGrpSpPr/>
          <p:nvPr/>
        </p:nvGrpSpPr>
        <p:grpSpPr>
          <a:xfrm rot="260">
            <a:off x="4659032" y="2190518"/>
            <a:ext cx="3806641" cy="640060"/>
            <a:chOff x="5332275" y="1695525"/>
            <a:chExt cx="2881200" cy="1915200"/>
          </a:xfrm>
        </p:grpSpPr>
        <p:sp>
          <p:nvSpPr>
            <p:cNvPr id="858" name="Google Shape;858;p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59" name="Google Shape;859;p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Extrait de casier judiciaire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60" name="Google Shape;860;p63"/>
          <p:cNvGrpSpPr/>
          <p:nvPr/>
        </p:nvGrpSpPr>
        <p:grpSpPr>
          <a:xfrm rot="260">
            <a:off x="678334" y="2998644"/>
            <a:ext cx="3806641" cy="640060"/>
            <a:chOff x="5332275" y="1695525"/>
            <a:chExt cx="2881200" cy="1915200"/>
          </a:xfrm>
        </p:grpSpPr>
        <p:sp>
          <p:nvSpPr>
            <p:cNvPr id="861" name="Google Shape;861;p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62" name="Google Shape;862;p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Certificat médical</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63" name="Google Shape;863;p63"/>
          <p:cNvGrpSpPr/>
          <p:nvPr/>
        </p:nvGrpSpPr>
        <p:grpSpPr>
          <a:xfrm rot="260">
            <a:off x="4659032" y="2998644"/>
            <a:ext cx="3806641" cy="640060"/>
            <a:chOff x="5332275" y="1695525"/>
            <a:chExt cx="2881200" cy="1915200"/>
          </a:xfrm>
        </p:grpSpPr>
        <p:sp>
          <p:nvSpPr>
            <p:cNvPr id="864" name="Google Shape;864;p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65" name="Google Shape;865;p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Couleur de peau</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66" name="Google Shape;866;p63"/>
          <p:cNvGrpSpPr/>
          <p:nvPr/>
        </p:nvGrpSpPr>
        <p:grpSpPr>
          <a:xfrm rot="260">
            <a:off x="678334" y="3806769"/>
            <a:ext cx="3806641" cy="640060"/>
            <a:chOff x="5332275" y="1695525"/>
            <a:chExt cx="2881200" cy="1915200"/>
          </a:xfrm>
        </p:grpSpPr>
        <p:sp>
          <p:nvSpPr>
            <p:cNvPr id="867" name="Google Shape;867;p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68" name="Google Shape;868;p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Appartenance à un parti politique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69" name="Google Shape;869;p63"/>
          <p:cNvGrpSpPr/>
          <p:nvPr/>
        </p:nvGrpSpPr>
        <p:grpSpPr>
          <a:xfrm rot="260">
            <a:off x="4659032" y="3806769"/>
            <a:ext cx="3806641" cy="640060"/>
            <a:chOff x="5332275" y="1695525"/>
            <a:chExt cx="2881200" cy="1915200"/>
          </a:xfrm>
        </p:grpSpPr>
        <p:sp>
          <p:nvSpPr>
            <p:cNvPr id="870" name="Google Shape;870;p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71" name="Google Shape;871;p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Numéro de sécurité sociale</a:t>
              </a:r>
              <a:endParaRPr b="0" i="0" sz="1400" u="none" cap="none" strike="noStrike">
                <a:solidFill>
                  <a:schemeClr val="lt1"/>
                </a:solidFill>
                <a:latin typeface="Palanquin Medium"/>
                <a:ea typeface="Palanquin Medium"/>
                <a:cs typeface="Palanquin Medium"/>
                <a:sym typeface="Palanquin Medium"/>
              </a:endParaRPr>
            </a:p>
          </p:txBody>
        </p:sp>
      </p:grpSp>
      <p:sp>
        <p:nvSpPr>
          <p:cNvPr id="872" name="Google Shape;872;p6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6" name="Shape 876"/>
        <p:cNvGrpSpPr/>
        <p:nvPr/>
      </p:nvGrpSpPr>
      <p:grpSpPr>
        <a:xfrm>
          <a:off x="0" y="0"/>
          <a:ext cx="0" cy="0"/>
          <a:chOff x="0" y="0"/>
          <a:chExt cx="0" cy="0"/>
        </a:xfrm>
      </p:grpSpPr>
      <p:sp>
        <p:nvSpPr>
          <p:cNvPr id="877" name="Google Shape;877;p64"/>
          <p:cNvSpPr txBox="1"/>
          <p:nvPr/>
        </p:nvSpPr>
        <p:spPr>
          <a:xfrm>
            <a:off x="637125" y="265150"/>
            <a:ext cx="78696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Parmi ces données, lesquelles sont des données personnelles sensibles ?</a:t>
            </a:r>
            <a:endParaRPr b="1" i="0" sz="3000" u="none" cap="none" strike="noStrike">
              <a:solidFill>
                <a:srgbClr val="003081"/>
              </a:solidFill>
              <a:latin typeface="Palanquin"/>
              <a:ea typeface="Palanquin"/>
              <a:cs typeface="Palanquin"/>
              <a:sym typeface="Palanquin"/>
            </a:endParaRPr>
          </a:p>
        </p:txBody>
      </p:sp>
      <p:grpSp>
        <p:nvGrpSpPr>
          <p:cNvPr id="878" name="Google Shape;878;p64"/>
          <p:cNvGrpSpPr/>
          <p:nvPr/>
        </p:nvGrpSpPr>
        <p:grpSpPr>
          <a:xfrm rot="260">
            <a:off x="678334" y="2190518"/>
            <a:ext cx="3806641" cy="640060"/>
            <a:chOff x="5332275" y="1695525"/>
            <a:chExt cx="2881200" cy="1915200"/>
          </a:xfrm>
        </p:grpSpPr>
        <p:sp>
          <p:nvSpPr>
            <p:cNvPr id="879" name="Google Shape;879;p6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80" name="Google Shape;880;p6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Code de carte bancaire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81" name="Google Shape;881;p64"/>
          <p:cNvGrpSpPr/>
          <p:nvPr/>
        </p:nvGrpSpPr>
        <p:grpSpPr>
          <a:xfrm rot="260">
            <a:off x="4659032" y="2190518"/>
            <a:ext cx="3806641" cy="640060"/>
            <a:chOff x="5332275" y="1695525"/>
            <a:chExt cx="2881200" cy="1915200"/>
          </a:xfrm>
        </p:grpSpPr>
        <p:sp>
          <p:nvSpPr>
            <p:cNvPr id="882" name="Google Shape;882;p6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83" name="Google Shape;883;p6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Extrait de casier judiciaire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84" name="Google Shape;884;p64"/>
          <p:cNvGrpSpPr/>
          <p:nvPr/>
        </p:nvGrpSpPr>
        <p:grpSpPr>
          <a:xfrm rot="260">
            <a:off x="678334" y="2998644"/>
            <a:ext cx="3806641" cy="640060"/>
            <a:chOff x="5332275" y="1695525"/>
            <a:chExt cx="2881200" cy="1915200"/>
          </a:xfrm>
        </p:grpSpPr>
        <p:sp>
          <p:nvSpPr>
            <p:cNvPr id="885" name="Google Shape;885;p6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86" name="Google Shape;886;p64"/>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Certificat médical</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87" name="Google Shape;887;p64"/>
          <p:cNvGrpSpPr/>
          <p:nvPr/>
        </p:nvGrpSpPr>
        <p:grpSpPr>
          <a:xfrm rot="260">
            <a:off x="4659032" y="2998644"/>
            <a:ext cx="3806641" cy="640060"/>
            <a:chOff x="5332275" y="1695525"/>
            <a:chExt cx="2881200" cy="1915200"/>
          </a:xfrm>
        </p:grpSpPr>
        <p:sp>
          <p:nvSpPr>
            <p:cNvPr id="888" name="Google Shape;888;p6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89" name="Google Shape;889;p64"/>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Couleur de peau</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90" name="Google Shape;890;p64"/>
          <p:cNvGrpSpPr/>
          <p:nvPr/>
        </p:nvGrpSpPr>
        <p:grpSpPr>
          <a:xfrm rot="260">
            <a:off x="678334" y="3806769"/>
            <a:ext cx="3806641" cy="640060"/>
            <a:chOff x="5332275" y="1695525"/>
            <a:chExt cx="2881200" cy="1915200"/>
          </a:xfrm>
        </p:grpSpPr>
        <p:sp>
          <p:nvSpPr>
            <p:cNvPr id="891" name="Google Shape;891;p6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92" name="Google Shape;892;p64"/>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Appartenance à un parti politique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93" name="Google Shape;893;p64"/>
          <p:cNvGrpSpPr/>
          <p:nvPr/>
        </p:nvGrpSpPr>
        <p:grpSpPr>
          <a:xfrm rot="260">
            <a:off x="4659032" y="3806769"/>
            <a:ext cx="3806641" cy="640060"/>
            <a:chOff x="5332275" y="1695525"/>
            <a:chExt cx="2881200" cy="1915200"/>
          </a:xfrm>
        </p:grpSpPr>
        <p:sp>
          <p:nvSpPr>
            <p:cNvPr id="894" name="Google Shape;894;p6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95" name="Google Shape;895;p6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Numéro de sécurité sociale</a:t>
              </a:r>
              <a:endParaRPr b="0" i="0" sz="1400" u="none" cap="none" strike="noStrike">
                <a:solidFill>
                  <a:schemeClr val="lt1"/>
                </a:solidFill>
                <a:latin typeface="Palanquin Medium"/>
                <a:ea typeface="Palanquin Medium"/>
                <a:cs typeface="Palanquin Medium"/>
                <a:sym typeface="Palanquin Medium"/>
              </a:endParaRPr>
            </a:p>
          </p:txBody>
        </p:sp>
      </p:grpSp>
      <p:sp>
        <p:nvSpPr>
          <p:cNvPr id="896" name="Google Shape;896;p6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0" name="Shape 900"/>
        <p:cNvGrpSpPr/>
        <p:nvPr/>
      </p:nvGrpSpPr>
      <p:grpSpPr>
        <a:xfrm>
          <a:off x="0" y="0"/>
          <a:ext cx="0" cy="0"/>
          <a:chOff x="0" y="0"/>
          <a:chExt cx="0" cy="0"/>
        </a:xfrm>
      </p:grpSpPr>
      <p:sp>
        <p:nvSpPr>
          <p:cNvPr id="901" name="Google Shape;901;p65"/>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Données personnelles sensibles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902" name="Google Shape;902;p65"/>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903" name="Google Shape;903;p65"/>
          <p:cNvSpPr txBox="1"/>
          <p:nvPr/>
        </p:nvSpPr>
        <p:spPr>
          <a:xfrm>
            <a:off x="768650" y="2864175"/>
            <a:ext cx="3745200" cy="1877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1000" u="none" cap="none" strike="noStrike">
                <a:solidFill>
                  <a:srgbClr val="FF3333"/>
                </a:solidFill>
                <a:latin typeface="Palanquin"/>
                <a:ea typeface="Palanquin"/>
                <a:cs typeface="Palanquin"/>
                <a:sym typeface="Palanquin"/>
              </a:rPr>
              <a:t>Les données personnelles sensibles sont les suivantes :</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t/>
            </a:r>
            <a:endParaRPr b="1" i="0" sz="1000" u="none" cap="none" strike="noStrike">
              <a:solidFill>
                <a:srgbClr val="FF3333"/>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les données relatives à la santé des individus ;</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les données concernant la vie sexuelle ou l'orientation sexuelle ;</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les données qui révèlent une prétendue origine raciale ou ethnique ;</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les opinions politiques, les convictions religieuses, philosophiques ou l'appartenance syndicale ;</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les données génétiques et biométriques utilisées aux fins d'identifier une personne de manière unique.</a:t>
            </a:r>
            <a:endParaRPr b="1" i="0" sz="1000" u="none" cap="none" strike="noStrike">
              <a:solidFill>
                <a:srgbClr val="003081"/>
              </a:solidFill>
              <a:latin typeface="Palanquin"/>
              <a:ea typeface="Palanquin"/>
              <a:cs typeface="Palanquin"/>
              <a:sym typeface="Palanquin"/>
            </a:endParaRPr>
          </a:p>
        </p:txBody>
      </p:sp>
      <p:sp>
        <p:nvSpPr>
          <p:cNvPr id="904" name="Google Shape;904;p65"/>
          <p:cNvSpPr txBox="1"/>
          <p:nvPr/>
        </p:nvSpPr>
        <p:spPr>
          <a:xfrm>
            <a:off x="768650" y="788175"/>
            <a:ext cx="5690400" cy="1262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1400" u="none" cap="none" strike="noStrike">
                <a:solidFill>
                  <a:srgbClr val="003081"/>
                </a:solidFill>
                <a:latin typeface="Palanquin"/>
                <a:ea typeface="Palanquin"/>
                <a:cs typeface="Palanquin"/>
                <a:sym typeface="Palanquin"/>
              </a:rPr>
              <a:t>Certaines données sont considérées comme particulièrement sensibles. </a:t>
            </a:r>
            <a:r>
              <a:rPr b="1" i="0" lang="fr" sz="1400" u="none" cap="none" strike="noStrike">
                <a:solidFill>
                  <a:schemeClr val="lt1"/>
                </a:solidFill>
                <a:highlight>
                  <a:srgbClr val="FF3333"/>
                </a:highlight>
                <a:latin typeface="Palanquin"/>
                <a:ea typeface="Palanquin"/>
                <a:cs typeface="Palanquin"/>
                <a:sym typeface="Palanquin"/>
              </a:rPr>
              <a:t>Le RGPD interdit de recueillir ou d’utiliser ces données,</a:t>
            </a:r>
            <a:r>
              <a:rPr b="1" i="0" lang="fr" sz="1400" u="none" cap="none" strike="noStrike">
                <a:solidFill>
                  <a:srgbClr val="003081"/>
                </a:solidFill>
                <a:latin typeface="Palanquin"/>
                <a:ea typeface="Palanquin"/>
                <a:cs typeface="Palanquin"/>
                <a:sym typeface="Palanquin"/>
              </a:rPr>
              <a:t> sauf, notamment, si la personne concernée a donné son consentement exprès  (démarche active, explicite et de préférence écrite, qui doit être libre, spécifique, et informée).</a:t>
            </a:r>
            <a:endParaRPr b="1" i="0" sz="1400" u="none" cap="none" strike="noStrike">
              <a:solidFill>
                <a:srgbClr val="003081"/>
              </a:solidFill>
              <a:latin typeface="Palanquin"/>
              <a:ea typeface="Palanquin"/>
              <a:cs typeface="Palanquin"/>
              <a:sym typeface="Palanquin"/>
            </a:endParaRPr>
          </a:p>
        </p:txBody>
      </p:sp>
      <p:sp>
        <p:nvSpPr>
          <p:cNvPr id="905" name="Google Shape;905;p6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9" name="Shape 909"/>
        <p:cNvGrpSpPr/>
        <p:nvPr/>
      </p:nvGrpSpPr>
      <p:grpSpPr>
        <a:xfrm>
          <a:off x="0" y="0"/>
          <a:ext cx="0" cy="0"/>
          <a:chOff x="0" y="0"/>
          <a:chExt cx="0" cy="0"/>
        </a:xfrm>
      </p:grpSpPr>
      <p:sp>
        <p:nvSpPr>
          <p:cNvPr id="910" name="Google Shape;910;p66"/>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fr" sz="1800" u="none" cap="none" strike="noStrike">
                <a:solidFill>
                  <a:srgbClr val="003081"/>
                </a:solidFill>
                <a:latin typeface="Palanquin"/>
                <a:ea typeface="Palanquin"/>
                <a:cs typeface="Palanquin"/>
                <a:sym typeface="Palanquin"/>
              </a:rPr>
              <a:t>Quels sont les différents droits que les personnes peuvent exercer auprès des organismes qui utilisent leurs données personnelles dans le cadre du RGPD ?</a:t>
            </a:r>
            <a:endParaRPr b="1" i="0" sz="1800" u="none" cap="none" strike="noStrike">
              <a:solidFill>
                <a:srgbClr val="003081"/>
              </a:solidFill>
              <a:latin typeface="Palanquin"/>
              <a:ea typeface="Palanquin"/>
              <a:cs typeface="Palanquin"/>
              <a:sym typeface="Palanquin"/>
            </a:endParaRPr>
          </a:p>
        </p:txBody>
      </p:sp>
      <p:grpSp>
        <p:nvGrpSpPr>
          <p:cNvPr id="911" name="Google Shape;911;p66"/>
          <p:cNvGrpSpPr/>
          <p:nvPr/>
        </p:nvGrpSpPr>
        <p:grpSpPr>
          <a:xfrm rot="260">
            <a:off x="678343" y="2444142"/>
            <a:ext cx="3806641" cy="462712"/>
            <a:chOff x="5332275" y="1695525"/>
            <a:chExt cx="2881200" cy="1915200"/>
          </a:xfrm>
        </p:grpSpPr>
        <p:sp>
          <p:nvSpPr>
            <p:cNvPr id="912" name="Google Shape;912;p6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13" name="Google Shape;913;p6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d’accès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14" name="Google Shape;914;p66"/>
          <p:cNvGrpSpPr/>
          <p:nvPr/>
        </p:nvGrpSpPr>
        <p:grpSpPr>
          <a:xfrm rot="260">
            <a:off x="4659037" y="2997242"/>
            <a:ext cx="3806641" cy="462712"/>
            <a:chOff x="5332275" y="1695525"/>
            <a:chExt cx="2881200" cy="1915200"/>
          </a:xfrm>
        </p:grpSpPr>
        <p:sp>
          <p:nvSpPr>
            <p:cNvPr id="915" name="Google Shape;915;p6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16" name="Google Shape;916;p6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à la limitation</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17" name="Google Shape;917;p66"/>
          <p:cNvGrpSpPr/>
          <p:nvPr/>
        </p:nvGrpSpPr>
        <p:grpSpPr>
          <a:xfrm rot="260">
            <a:off x="678343" y="3550347"/>
            <a:ext cx="3806641" cy="462712"/>
            <a:chOff x="5332275" y="1695525"/>
            <a:chExt cx="2881200" cy="1915200"/>
          </a:xfrm>
        </p:grpSpPr>
        <p:sp>
          <p:nvSpPr>
            <p:cNvPr id="918" name="Google Shape;918;p6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19" name="Google Shape;919;p6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de rectification</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20" name="Google Shape;920;p66"/>
          <p:cNvGrpSpPr/>
          <p:nvPr/>
        </p:nvGrpSpPr>
        <p:grpSpPr>
          <a:xfrm rot="260">
            <a:off x="4659037" y="3550347"/>
            <a:ext cx="3806641" cy="462712"/>
            <a:chOff x="5332275" y="1695525"/>
            <a:chExt cx="2881200" cy="1915200"/>
          </a:xfrm>
        </p:grpSpPr>
        <p:sp>
          <p:nvSpPr>
            <p:cNvPr id="921" name="Google Shape;921;p6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22" name="Google Shape;922;p6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à l’effacement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23" name="Google Shape;923;p66"/>
          <p:cNvGrpSpPr/>
          <p:nvPr/>
        </p:nvGrpSpPr>
        <p:grpSpPr>
          <a:xfrm rot="260">
            <a:off x="678343" y="4103451"/>
            <a:ext cx="3806641" cy="462712"/>
            <a:chOff x="5332275" y="1695525"/>
            <a:chExt cx="2881200" cy="1915200"/>
          </a:xfrm>
        </p:grpSpPr>
        <p:sp>
          <p:nvSpPr>
            <p:cNvPr id="924" name="Google Shape;924;p6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25" name="Google Shape;925;p6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d’opposition</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26" name="Google Shape;926;p66"/>
          <p:cNvGrpSpPr/>
          <p:nvPr/>
        </p:nvGrpSpPr>
        <p:grpSpPr>
          <a:xfrm rot="260">
            <a:off x="4659037" y="4103451"/>
            <a:ext cx="3806641" cy="462712"/>
            <a:chOff x="5332275" y="1695525"/>
            <a:chExt cx="2881200" cy="1915200"/>
          </a:xfrm>
        </p:grpSpPr>
        <p:sp>
          <p:nvSpPr>
            <p:cNvPr id="927" name="Google Shape;927;p6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28" name="Google Shape;928;p6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à l’intervention humaine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29" name="Google Shape;929;p66"/>
          <p:cNvGrpSpPr/>
          <p:nvPr/>
        </p:nvGrpSpPr>
        <p:grpSpPr>
          <a:xfrm rot="260">
            <a:off x="678343" y="1891038"/>
            <a:ext cx="3806641" cy="462712"/>
            <a:chOff x="5332275" y="1695525"/>
            <a:chExt cx="2881200" cy="1915200"/>
          </a:xfrm>
        </p:grpSpPr>
        <p:sp>
          <p:nvSpPr>
            <p:cNvPr id="930" name="Google Shape;930;p6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31" name="Google Shape;931;p6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à l’information</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32" name="Google Shape;932;p66"/>
          <p:cNvGrpSpPr/>
          <p:nvPr/>
        </p:nvGrpSpPr>
        <p:grpSpPr>
          <a:xfrm rot="260">
            <a:off x="4659037" y="2444138"/>
            <a:ext cx="3806641" cy="462712"/>
            <a:chOff x="5332275" y="1695525"/>
            <a:chExt cx="2881200" cy="1915200"/>
          </a:xfrm>
        </p:grpSpPr>
        <p:sp>
          <p:nvSpPr>
            <p:cNvPr id="933" name="Google Shape;933;p6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34" name="Google Shape;934;p6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à la portabilité</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35" name="Google Shape;935;p66"/>
          <p:cNvGrpSpPr/>
          <p:nvPr/>
        </p:nvGrpSpPr>
        <p:grpSpPr>
          <a:xfrm rot="260">
            <a:off x="678343" y="2997242"/>
            <a:ext cx="3806641" cy="462712"/>
            <a:chOff x="5332275" y="1695525"/>
            <a:chExt cx="2881200" cy="1915200"/>
          </a:xfrm>
        </p:grpSpPr>
        <p:sp>
          <p:nvSpPr>
            <p:cNvPr id="936" name="Google Shape;936;p6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37" name="Google Shape;937;p6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au partage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38" name="Google Shape;938;p66"/>
          <p:cNvGrpSpPr/>
          <p:nvPr/>
        </p:nvGrpSpPr>
        <p:grpSpPr>
          <a:xfrm rot="260">
            <a:off x="4659037" y="1891038"/>
            <a:ext cx="3806641" cy="462712"/>
            <a:chOff x="5332275" y="1695525"/>
            <a:chExt cx="2881200" cy="1915200"/>
          </a:xfrm>
        </p:grpSpPr>
        <p:sp>
          <p:nvSpPr>
            <p:cNvPr id="939" name="Google Shape;939;p6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40" name="Google Shape;940;p6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d’anticipation</a:t>
              </a:r>
              <a:endParaRPr b="0" i="0" sz="1400" u="none" cap="none" strike="noStrike">
                <a:solidFill>
                  <a:schemeClr val="lt1"/>
                </a:solidFill>
                <a:latin typeface="Palanquin Medium"/>
                <a:ea typeface="Palanquin Medium"/>
                <a:cs typeface="Palanquin Medium"/>
                <a:sym typeface="Palanquin Medium"/>
              </a:endParaRPr>
            </a:p>
          </p:txBody>
        </p:sp>
      </p:grpSp>
      <p:sp>
        <p:nvSpPr>
          <p:cNvPr id="941" name="Google Shape;941;p6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5" name="Shape 945"/>
        <p:cNvGrpSpPr/>
        <p:nvPr/>
      </p:nvGrpSpPr>
      <p:grpSpPr>
        <a:xfrm>
          <a:off x="0" y="0"/>
          <a:ext cx="0" cy="0"/>
          <a:chOff x="0" y="0"/>
          <a:chExt cx="0" cy="0"/>
        </a:xfrm>
      </p:grpSpPr>
      <p:sp>
        <p:nvSpPr>
          <p:cNvPr id="946" name="Google Shape;946;p67"/>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fr" sz="1800" u="none" cap="none" strike="noStrike">
                <a:solidFill>
                  <a:srgbClr val="003081"/>
                </a:solidFill>
                <a:latin typeface="Palanquin"/>
                <a:ea typeface="Palanquin"/>
                <a:cs typeface="Palanquin"/>
                <a:sym typeface="Palanquin"/>
              </a:rPr>
              <a:t>Quels sont les différents droits que les personnes peuvent exercer auprès des organismes qui utilisent leurs données personnelles dans le cadre du RGPD ?</a:t>
            </a:r>
            <a:endParaRPr b="1" i="0" sz="1800" u="none" cap="none" strike="noStrike">
              <a:solidFill>
                <a:srgbClr val="003081"/>
              </a:solidFill>
              <a:latin typeface="Palanquin"/>
              <a:ea typeface="Palanquin"/>
              <a:cs typeface="Palanquin"/>
              <a:sym typeface="Palanquin"/>
            </a:endParaRPr>
          </a:p>
        </p:txBody>
      </p:sp>
      <p:grpSp>
        <p:nvGrpSpPr>
          <p:cNvPr id="947" name="Google Shape;947;p67"/>
          <p:cNvGrpSpPr/>
          <p:nvPr/>
        </p:nvGrpSpPr>
        <p:grpSpPr>
          <a:xfrm rot="260">
            <a:off x="678343" y="2444142"/>
            <a:ext cx="3806641" cy="462712"/>
            <a:chOff x="5332275" y="1695525"/>
            <a:chExt cx="2881200" cy="1915200"/>
          </a:xfrm>
        </p:grpSpPr>
        <p:sp>
          <p:nvSpPr>
            <p:cNvPr id="948" name="Google Shape;948;p6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49" name="Google Shape;949;p6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d’accès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50" name="Google Shape;950;p67"/>
          <p:cNvGrpSpPr/>
          <p:nvPr/>
        </p:nvGrpSpPr>
        <p:grpSpPr>
          <a:xfrm rot="260">
            <a:off x="4659037" y="2997242"/>
            <a:ext cx="3806641" cy="462712"/>
            <a:chOff x="5332275" y="1695525"/>
            <a:chExt cx="2881200" cy="1915200"/>
          </a:xfrm>
        </p:grpSpPr>
        <p:sp>
          <p:nvSpPr>
            <p:cNvPr id="951" name="Google Shape;951;p6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52" name="Google Shape;952;p6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à la limitation</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53" name="Google Shape;953;p67"/>
          <p:cNvGrpSpPr/>
          <p:nvPr/>
        </p:nvGrpSpPr>
        <p:grpSpPr>
          <a:xfrm rot="260">
            <a:off x="678343" y="3550347"/>
            <a:ext cx="3806641" cy="462712"/>
            <a:chOff x="5332275" y="1695525"/>
            <a:chExt cx="2881200" cy="1915200"/>
          </a:xfrm>
        </p:grpSpPr>
        <p:sp>
          <p:nvSpPr>
            <p:cNvPr id="954" name="Google Shape;954;p6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55" name="Google Shape;955;p6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de rectification</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56" name="Google Shape;956;p67"/>
          <p:cNvGrpSpPr/>
          <p:nvPr/>
        </p:nvGrpSpPr>
        <p:grpSpPr>
          <a:xfrm rot="260">
            <a:off x="4659037" y="3550347"/>
            <a:ext cx="3806641" cy="462712"/>
            <a:chOff x="5332275" y="1695525"/>
            <a:chExt cx="2881200" cy="1915200"/>
          </a:xfrm>
        </p:grpSpPr>
        <p:sp>
          <p:nvSpPr>
            <p:cNvPr id="957" name="Google Shape;957;p6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58" name="Google Shape;958;p6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à l’effacement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59" name="Google Shape;959;p67"/>
          <p:cNvGrpSpPr/>
          <p:nvPr/>
        </p:nvGrpSpPr>
        <p:grpSpPr>
          <a:xfrm rot="260">
            <a:off x="678343" y="4103451"/>
            <a:ext cx="3806641" cy="462712"/>
            <a:chOff x="5332275" y="1695525"/>
            <a:chExt cx="2881200" cy="1915200"/>
          </a:xfrm>
        </p:grpSpPr>
        <p:sp>
          <p:nvSpPr>
            <p:cNvPr id="960" name="Google Shape;960;p6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61" name="Google Shape;961;p6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d’opposition</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62" name="Google Shape;962;p67"/>
          <p:cNvGrpSpPr/>
          <p:nvPr/>
        </p:nvGrpSpPr>
        <p:grpSpPr>
          <a:xfrm rot="260">
            <a:off x="4659037" y="4103451"/>
            <a:ext cx="3806641" cy="462712"/>
            <a:chOff x="5332275" y="1695525"/>
            <a:chExt cx="2881200" cy="1915200"/>
          </a:xfrm>
        </p:grpSpPr>
        <p:sp>
          <p:nvSpPr>
            <p:cNvPr id="963" name="Google Shape;963;p6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64" name="Google Shape;964;p6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à l’intervention humaine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65" name="Google Shape;965;p67"/>
          <p:cNvGrpSpPr/>
          <p:nvPr/>
        </p:nvGrpSpPr>
        <p:grpSpPr>
          <a:xfrm rot="260">
            <a:off x="678343" y="1891038"/>
            <a:ext cx="3806641" cy="462712"/>
            <a:chOff x="5332275" y="1695525"/>
            <a:chExt cx="2881200" cy="1915200"/>
          </a:xfrm>
        </p:grpSpPr>
        <p:sp>
          <p:nvSpPr>
            <p:cNvPr id="966" name="Google Shape;966;p6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67" name="Google Shape;967;p6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à l’information</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68" name="Google Shape;968;p67"/>
          <p:cNvGrpSpPr/>
          <p:nvPr/>
        </p:nvGrpSpPr>
        <p:grpSpPr>
          <a:xfrm rot="260">
            <a:off x="4659037" y="2444138"/>
            <a:ext cx="3806641" cy="462712"/>
            <a:chOff x="5332275" y="1695525"/>
            <a:chExt cx="2881200" cy="1915200"/>
          </a:xfrm>
        </p:grpSpPr>
        <p:sp>
          <p:nvSpPr>
            <p:cNvPr id="969" name="Google Shape;969;p6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70" name="Google Shape;970;p6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à la portabilité</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71" name="Google Shape;971;p67"/>
          <p:cNvGrpSpPr/>
          <p:nvPr/>
        </p:nvGrpSpPr>
        <p:grpSpPr>
          <a:xfrm rot="260">
            <a:off x="678343" y="2997242"/>
            <a:ext cx="3806641" cy="462712"/>
            <a:chOff x="5332275" y="1695525"/>
            <a:chExt cx="2881200" cy="1915200"/>
          </a:xfrm>
        </p:grpSpPr>
        <p:sp>
          <p:nvSpPr>
            <p:cNvPr id="972" name="Google Shape;972;p6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73" name="Google Shape;973;p6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au partage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74" name="Google Shape;974;p67"/>
          <p:cNvGrpSpPr/>
          <p:nvPr/>
        </p:nvGrpSpPr>
        <p:grpSpPr>
          <a:xfrm rot="260">
            <a:off x="4659037" y="1891038"/>
            <a:ext cx="3806641" cy="462712"/>
            <a:chOff x="5332275" y="1695525"/>
            <a:chExt cx="2881200" cy="1915200"/>
          </a:xfrm>
        </p:grpSpPr>
        <p:sp>
          <p:nvSpPr>
            <p:cNvPr id="975" name="Google Shape;975;p6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76" name="Google Shape;976;p6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d’anticipation</a:t>
              </a:r>
              <a:endParaRPr b="0" i="0" sz="1400" u="none" cap="none" strike="noStrike">
                <a:solidFill>
                  <a:schemeClr val="lt1"/>
                </a:solidFill>
                <a:latin typeface="Palanquin Medium"/>
                <a:ea typeface="Palanquin Medium"/>
                <a:cs typeface="Palanquin Medium"/>
                <a:sym typeface="Palanquin Medium"/>
              </a:endParaRPr>
            </a:p>
          </p:txBody>
        </p:sp>
      </p:grpSp>
      <p:sp>
        <p:nvSpPr>
          <p:cNvPr id="977" name="Google Shape;977;p6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1" name="Shape 981"/>
        <p:cNvGrpSpPr/>
        <p:nvPr/>
      </p:nvGrpSpPr>
      <p:grpSpPr>
        <a:xfrm>
          <a:off x="0" y="0"/>
          <a:ext cx="0" cy="0"/>
          <a:chOff x="0" y="0"/>
          <a:chExt cx="0" cy="0"/>
        </a:xfrm>
      </p:grpSpPr>
      <p:sp>
        <p:nvSpPr>
          <p:cNvPr id="982" name="Google Shape;982;p68"/>
          <p:cNvSpPr txBox="1"/>
          <p:nvPr/>
        </p:nvSpPr>
        <p:spPr>
          <a:xfrm>
            <a:off x="826900" y="257575"/>
            <a:ext cx="74118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droits des personnes dans le cadre du RGPD</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983" name="Google Shape;983;p68"/>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pic>
        <p:nvPicPr>
          <p:cNvPr id="984" name="Google Shape;984;p68"/>
          <p:cNvPicPr preferRelativeResize="0"/>
          <p:nvPr/>
        </p:nvPicPr>
        <p:blipFill rotWithShape="1">
          <a:blip r:embed="rId3">
            <a:alphaModFix/>
          </a:blip>
          <a:srcRect b="0" l="0" r="0" t="0"/>
          <a:stretch/>
        </p:blipFill>
        <p:spPr>
          <a:xfrm>
            <a:off x="1660309" y="884425"/>
            <a:ext cx="5823380" cy="4111625"/>
          </a:xfrm>
          <a:prstGeom prst="rect">
            <a:avLst/>
          </a:prstGeom>
          <a:noFill/>
          <a:ln>
            <a:noFill/>
          </a:ln>
        </p:spPr>
      </p:pic>
      <p:sp>
        <p:nvSpPr>
          <p:cNvPr id="985" name="Google Shape;985;p6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9" name="Shape 989"/>
        <p:cNvGrpSpPr/>
        <p:nvPr/>
      </p:nvGrpSpPr>
      <p:grpSpPr>
        <a:xfrm>
          <a:off x="0" y="0"/>
          <a:ext cx="0" cy="0"/>
          <a:chOff x="0" y="0"/>
          <a:chExt cx="0" cy="0"/>
        </a:xfrm>
      </p:grpSpPr>
      <p:sp>
        <p:nvSpPr>
          <p:cNvPr id="990" name="Google Shape;990;p70"/>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Partie 3</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991" name="Google Shape;991;p70"/>
          <p:cNvSpPr txBox="1"/>
          <p:nvPr/>
        </p:nvSpPr>
        <p:spPr>
          <a:xfrm>
            <a:off x="889625" y="1825500"/>
            <a:ext cx="78000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400"/>
              <a:buFont typeface="Arial"/>
              <a:buNone/>
            </a:pPr>
            <a:r>
              <a:rPr b="1" i="0" lang="fr" sz="3400" u="none" cap="none" strike="noStrike">
                <a:solidFill>
                  <a:srgbClr val="FF3333"/>
                </a:solidFill>
                <a:latin typeface="Palanquin"/>
                <a:ea typeface="Palanquin"/>
                <a:cs typeface="Palanquin"/>
                <a:sym typeface="Palanquin"/>
              </a:rPr>
              <a:t>France Connect</a:t>
            </a:r>
            <a:endParaRPr b="1" i="0" sz="3400" u="none" cap="none" strike="noStrike">
              <a:solidFill>
                <a:srgbClr val="FF3333"/>
              </a:solidFill>
              <a:latin typeface="Palanquin"/>
              <a:ea typeface="Palanquin"/>
              <a:cs typeface="Palanquin"/>
              <a:sym typeface="Palanquin"/>
            </a:endParaRPr>
          </a:p>
        </p:txBody>
      </p:sp>
      <p:sp>
        <p:nvSpPr>
          <p:cNvPr id="992" name="Google Shape;992;p70"/>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993" name="Google Shape;993;p7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7"/>
          <p:cNvSpPr txBox="1"/>
          <p:nvPr/>
        </p:nvSpPr>
        <p:spPr>
          <a:xfrm>
            <a:off x="1419450" y="182550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400"/>
              <a:buFont typeface="Arial"/>
              <a:buNone/>
            </a:pPr>
            <a:r>
              <a:rPr b="1" i="0" lang="fr" sz="3400" u="none" cap="none" strike="noStrike">
                <a:solidFill>
                  <a:srgbClr val="003081"/>
                </a:solidFill>
                <a:latin typeface="Palanquin"/>
                <a:ea typeface="Palanquin"/>
                <a:cs typeface="Palanquin"/>
                <a:sym typeface="Palanquin"/>
              </a:rPr>
              <a:t>Des questions avant de commencer ?</a:t>
            </a:r>
            <a:endParaRPr b="1" i="0" sz="3400" u="none" cap="none" strike="noStrike">
              <a:solidFill>
                <a:srgbClr val="003081"/>
              </a:solidFill>
              <a:latin typeface="Palanquin"/>
              <a:ea typeface="Palanquin"/>
              <a:cs typeface="Palanquin"/>
              <a:sym typeface="Palanquin"/>
            </a:endParaRPr>
          </a:p>
        </p:txBody>
      </p:sp>
      <p:sp>
        <p:nvSpPr>
          <p:cNvPr id="110" name="Google Shape;110;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7" name="Shape 997"/>
        <p:cNvGrpSpPr/>
        <p:nvPr/>
      </p:nvGrpSpPr>
      <p:grpSpPr>
        <a:xfrm>
          <a:off x="0" y="0"/>
          <a:ext cx="0" cy="0"/>
          <a:chOff x="0" y="0"/>
          <a:chExt cx="0" cy="0"/>
        </a:xfrm>
      </p:grpSpPr>
      <p:sp>
        <p:nvSpPr>
          <p:cNvPr id="998" name="Google Shape;998;p71"/>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Quels sont les services fournisseurs d’identité France Connect ?</a:t>
            </a:r>
            <a:endParaRPr b="1" i="0" sz="3000" u="none" cap="none" strike="noStrike">
              <a:solidFill>
                <a:srgbClr val="003081"/>
              </a:solidFill>
              <a:latin typeface="Palanquin"/>
              <a:ea typeface="Palanquin"/>
              <a:cs typeface="Palanquin"/>
              <a:sym typeface="Palanquin"/>
            </a:endParaRPr>
          </a:p>
        </p:txBody>
      </p:sp>
      <p:grpSp>
        <p:nvGrpSpPr>
          <p:cNvPr id="999" name="Google Shape;999;p71"/>
          <p:cNvGrpSpPr/>
          <p:nvPr/>
        </p:nvGrpSpPr>
        <p:grpSpPr>
          <a:xfrm rot="260">
            <a:off x="678343" y="2444142"/>
            <a:ext cx="3806641" cy="462712"/>
            <a:chOff x="5332275" y="1695525"/>
            <a:chExt cx="2881200" cy="1915200"/>
          </a:xfrm>
        </p:grpSpPr>
        <p:sp>
          <p:nvSpPr>
            <p:cNvPr id="1000" name="Google Shape;1000;p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01" name="Google Shape;1001;p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impots.gouv.fr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02" name="Google Shape;1002;p71"/>
          <p:cNvGrpSpPr/>
          <p:nvPr/>
        </p:nvGrpSpPr>
        <p:grpSpPr>
          <a:xfrm rot="260">
            <a:off x="4659037" y="2997242"/>
            <a:ext cx="3806641" cy="462712"/>
            <a:chOff x="5332275" y="1695525"/>
            <a:chExt cx="2881200" cy="1915200"/>
          </a:xfrm>
        </p:grpSpPr>
        <p:sp>
          <p:nvSpPr>
            <p:cNvPr id="1003" name="Google Shape;1003;p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04" name="Google Shape;1004;p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ameli</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05" name="Google Shape;1005;p71"/>
          <p:cNvGrpSpPr/>
          <p:nvPr/>
        </p:nvGrpSpPr>
        <p:grpSpPr>
          <a:xfrm rot="260">
            <a:off x="678343" y="3550347"/>
            <a:ext cx="3806641" cy="462712"/>
            <a:chOff x="5332275" y="1695525"/>
            <a:chExt cx="2881200" cy="1915200"/>
          </a:xfrm>
        </p:grpSpPr>
        <p:sp>
          <p:nvSpPr>
            <p:cNvPr id="1006" name="Google Shape;1006;p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07" name="Google Shape;1007;p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msa.fr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08" name="Google Shape;1008;p71"/>
          <p:cNvGrpSpPr/>
          <p:nvPr/>
        </p:nvGrpSpPr>
        <p:grpSpPr>
          <a:xfrm rot="260">
            <a:off x="4659037" y="3550347"/>
            <a:ext cx="3806641" cy="462712"/>
            <a:chOff x="5332275" y="1695525"/>
            <a:chExt cx="2881200" cy="1915200"/>
          </a:xfrm>
        </p:grpSpPr>
        <p:sp>
          <p:nvSpPr>
            <p:cNvPr id="1009" name="Google Shape;1009;p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10" name="Google Shape;1010;p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Yris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11" name="Google Shape;1011;p71"/>
          <p:cNvGrpSpPr/>
          <p:nvPr/>
        </p:nvGrpSpPr>
        <p:grpSpPr>
          <a:xfrm rot="260">
            <a:off x="678343" y="4103451"/>
            <a:ext cx="3806641" cy="462712"/>
            <a:chOff x="5332275" y="1695525"/>
            <a:chExt cx="2881200" cy="1915200"/>
          </a:xfrm>
        </p:grpSpPr>
        <p:sp>
          <p:nvSpPr>
            <p:cNvPr id="1012" name="Google Shape;1012;p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13" name="Google Shape;1013;p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Aidants Connect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14" name="Google Shape;1014;p71"/>
          <p:cNvGrpSpPr/>
          <p:nvPr/>
        </p:nvGrpSpPr>
        <p:grpSpPr>
          <a:xfrm rot="260">
            <a:off x="4659037" y="4103451"/>
            <a:ext cx="3806641" cy="462712"/>
            <a:chOff x="5332275" y="1695525"/>
            <a:chExt cx="2881200" cy="1915200"/>
          </a:xfrm>
        </p:grpSpPr>
        <p:sp>
          <p:nvSpPr>
            <p:cNvPr id="1015" name="Google Shape;1015;p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16" name="Google Shape;1016;p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data.gouv.fr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17" name="Google Shape;1017;p71"/>
          <p:cNvGrpSpPr/>
          <p:nvPr/>
        </p:nvGrpSpPr>
        <p:grpSpPr>
          <a:xfrm rot="260">
            <a:off x="678343" y="1891038"/>
            <a:ext cx="3806641" cy="462712"/>
            <a:chOff x="5332275" y="1695525"/>
            <a:chExt cx="2881200" cy="1915200"/>
          </a:xfrm>
        </p:grpSpPr>
        <p:sp>
          <p:nvSpPr>
            <p:cNvPr id="1018" name="Google Shape;1018;p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19" name="Google Shape;1019;p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France identité</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20" name="Google Shape;1020;p71"/>
          <p:cNvGrpSpPr/>
          <p:nvPr/>
        </p:nvGrpSpPr>
        <p:grpSpPr>
          <a:xfrm rot="260">
            <a:off x="4659037" y="2444138"/>
            <a:ext cx="3806641" cy="462712"/>
            <a:chOff x="5332275" y="1695525"/>
            <a:chExt cx="2881200" cy="1915200"/>
          </a:xfrm>
        </p:grpSpPr>
        <p:sp>
          <p:nvSpPr>
            <p:cNvPr id="1021" name="Google Shape;1021;p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22" name="Google Shape;1022;p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ANTS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23" name="Google Shape;1023;p71"/>
          <p:cNvGrpSpPr/>
          <p:nvPr/>
        </p:nvGrpSpPr>
        <p:grpSpPr>
          <a:xfrm rot="260">
            <a:off x="678343" y="2997242"/>
            <a:ext cx="3806641" cy="462712"/>
            <a:chOff x="5332275" y="1695525"/>
            <a:chExt cx="2881200" cy="1915200"/>
          </a:xfrm>
        </p:grpSpPr>
        <p:sp>
          <p:nvSpPr>
            <p:cNvPr id="1024" name="Google Shape;1024;p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25" name="Google Shape;1025;p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legifrance.fr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26" name="Google Shape;1026;p71"/>
          <p:cNvGrpSpPr/>
          <p:nvPr/>
        </p:nvGrpSpPr>
        <p:grpSpPr>
          <a:xfrm rot="260">
            <a:off x="4659037" y="1891038"/>
            <a:ext cx="3806641" cy="462712"/>
            <a:chOff x="5332275" y="1695525"/>
            <a:chExt cx="2881200" cy="1915200"/>
          </a:xfrm>
        </p:grpSpPr>
        <p:sp>
          <p:nvSpPr>
            <p:cNvPr id="1027" name="Google Shape;1027;p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28" name="Google Shape;1028;p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l’Identité Numérique La Poste</a:t>
              </a:r>
              <a:endParaRPr b="0" i="0" sz="1400" u="none" cap="none" strike="noStrike">
                <a:solidFill>
                  <a:schemeClr val="lt1"/>
                </a:solidFill>
                <a:latin typeface="Palanquin Medium"/>
                <a:ea typeface="Palanquin Medium"/>
                <a:cs typeface="Palanquin Medium"/>
                <a:sym typeface="Palanquin Medium"/>
              </a:endParaRPr>
            </a:p>
          </p:txBody>
        </p:sp>
      </p:grpSp>
      <p:sp>
        <p:nvSpPr>
          <p:cNvPr id="1029" name="Google Shape;1029;p7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3" name="Shape 1033"/>
        <p:cNvGrpSpPr/>
        <p:nvPr/>
      </p:nvGrpSpPr>
      <p:grpSpPr>
        <a:xfrm>
          <a:off x="0" y="0"/>
          <a:ext cx="0" cy="0"/>
          <a:chOff x="0" y="0"/>
          <a:chExt cx="0" cy="0"/>
        </a:xfrm>
      </p:grpSpPr>
      <p:sp>
        <p:nvSpPr>
          <p:cNvPr id="1034" name="Google Shape;1034;p72"/>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Quels sont les services fournisseurs d’identité France Connect ?</a:t>
            </a:r>
            <a:endParaRPr b="1" i="0" sz="3000" u="none" cap="none" strike="noStrike">
              <a:solidFill>
                <a:srgbClr val="003081"/>
              </a:solidFill>
              <a:latin typeface="Palanquin"/>
              <a:ea typeface="Palanquin"/>
              <a:cs typeface="Palanquin"/>
              <a:sym typeface="Palanquin"/>
            </a:endParaRPr>
          </a:p>
        </p:txBody>
      </p:sp>
      <p:grpSp>
        <p:nvGrpSpPr>
          <p:cNvPr id="1035" name="Google Shape;1035;p72"/>
          <p:cNvGrpSpPr/>
          <p:nvPr/>
        </p:nvGrpSpPr>
        <p:grpSpPr>
          <a:xfrm rot="260">
            <a:off x="678343" y="2444142"/>
            <a:ext cx="3806641" cy="462712"/>
            <a:chOff x="5332275" y="1695525"/>
            <a:chExt cx="2881200" cy="1915200"/>
          </a:xfrm>
        </p:grpSpPr>
        <p:sp>
          <p:nvSpPr>
            <p:cNvPr id="1036" name="Google Shape;1036;p72"/>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37" name="Google Shape;1037;p72"/>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impots.gouv.fr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38" name="Google Shape;1038;p72"/>
          <p:cNvGrpSpPr/>
          <p:nvPr/>
        </p:nvGrpSpPr>
        <p:grpSpPr>
          <a:xfrm rot="260">
            <a:off x="4659037" y="2997242"/>
            <a:ext cx="3806641" cy="462712"/>
            <a:chOff x="5332275" y="1695525"/>
            <a:chExt cx="2881200" cy="1915200"/>
          </a:xfrm>
        </p:grpSpPr>
        <p:sp>
          <p:nvSpPr>
            <p:cNvPr id="1039" name="Google Shape;1039;p72"/>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40" name="Google Shape;1040;p72"/>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ameli</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41" name="Google Shape;1041;p72"/>
          <p:cNvGrpSpPr/>
          <p:nvPr/>
        </p:nvGrpSpPr>
        <p:grpSpPr>
          <a:xfrm rot="260">
            <a:off x="678343" y="3550347"/>
            <a:ext cx="3806641" cy="462712"/>
            <a:chOff x="5332275" y="1695525"/>
            <a:chExt cx="2881200" cy="1915200"/>
          </a:xfrm>
        </p:grpSpPr>
        <p:sp>
          <p:nvSpPr>
            <p:cNvPr id="1042" name="Google Shape;1042;p72"/>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43" name="Google Shape;1043;p72"/>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msa.fr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44" name="Google Shape;1044;p72"/>
          <p:cNvGrpSpPr/>
          <p:nvPr/>
        </p:nvGrpSpPr>
        <p:grpSpPr>
          <a:xfrm rot="260">
            <a:off x="4659037" y="3550347"/>
            <a:ext cx="3806641" cy="462712"/>
            <a:chOff x="5332275" y="1695525"/>
            <a:chExt cx="2881200" cy="1915200"/>
          </a:xfrm>
        </p:grpSpPr>
        <p:sp>
          <p:nvSpPr>
            <p:cNvPr id="1045" name="Google Shape;1045;p72"/>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46" name="Google Shape;1046;p72"/>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Yris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47" name="Google Shape;1047;p72"/>
          <p:cNvGrpSpPr/>
          <p:nvPr/>
        </p:nvGrpSpPr>
        <p:grpSpPr>
          <a:xfrm rot="260">
            <a:off x="678343" y="4103451"/>
            <a:ext cx="3806641" cy="462712"/>
            <a:chOff x="5332275" y="1695525"/>
            <a:chExt cx="2881200" cy="1915200"/>
          </a:xfrm>
        </p:grpSpPr>
        <p:sp>
          <p:nvSpPr>
            <p:cNvPr id="1048" name="Google Shape;1048;p72"/>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49" name="Google Shape;1049;p72"/>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Aidants Connect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50" name="Google Shape;1050;p72"/>
          <p:cNvGrpSpPr/>
          <p:nvPr/>
        </p:nvGrpSpPr>
        <p:grpSpPr>
          <a:xfrm rot="260">
            <a:off x="4659037" y="4103451"/>
            <a:ext cx="3806641" cy="462712"/>
            <a:chOff x="5332275" y="1695525"/>
            <a:chExt cx="2881200" cy="1915200"/>
          </a:xfrm>
        </p:grpSpPr>
        <p:sp>
          <p:nvSpPr>
            <p:cNvPr id="1051" name="Google Shape;1051;p72"/>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52" name="Google Shape;1052;p72"/>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data.gouv.fr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53" name="Google Shape;1053;p72"/>
          <p:cNvGrpSpPr/>
          <p:nvPr/>
        </p:nvGrpSpPr>
        <p:grpSpPr>
          <a:xfrm rot="260">
            <a:off x="678343" y="1891038"/>
            <a:ext cx="3806641" cy="462712"/>
            <a:chOff x="5332275" y="1695525"/>
            <a:chExt cx="2881200" cy="1915200"/>
          </a:xfrm>
        </p:grpSpPr>
        <p:sp>
          <p:nvSpPr>
            <p:cNvPr id="1054" name="Google Shape;1054;p72"/>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55" name="Google Shape;1055;p72"/>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France identité</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56" name="Google Shape;1056;p72"/>
          <p:cNvGrpSpPr/>
          <p:nvPr/>
        </p:nvGrpSpPr>
        <p:grpSpPr>
          <a:xfrm rot="260">
            <a:off x="4659037" y="2444138"/>
            <a:ext cx="3806641" cy="462712"/>
            <a:chOff x="5332275" y="1695525"/>
            <a:chExt cx="2881200" cy="1915200"/>
          </a:xfrm>
        </p:grpSpPr>
        <p:sp>
          <p:nvSpPr>
            <p:cNvPr id="1057" name="Google Shape;1057;p72"/>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58" name="Google Shape;1058;p72"/>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ANTS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59" name="Google Shape;1059;p72"/>
          <p:cNvGrpSpPr/>
          <p:nvPr/>
        </p:nvGrpSpPr>
        <p:grpSpPr>
          <a:xfrm rot="260">
            <a:off x="678343" y="2997242"/>
            <a:ext cx="3806641" cy="462712"/>
            <a:chOff x="5332275" y="1695525"/>
            <a:chExt cx="2881200" cy="1915200"/>
          </a:xfrm>
        </p:grpSpPr>
        <p:sp>
          <p:nvSpPr>
            <p:cNvPr id="1060" name="Google Shape;1060;p72"/>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61" name="Google Shape;1061;p72"/>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legifrance.fr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62" name="Google Shape;1062;p72"/>
          <p:cNvGrpSpPr/>
          <p:nvPr/>
        </p:nvGrpSpPr>
        <p:grpSpPr>
          <a:xfrm rot="260">
            <a:off x="4659037" y="1891038"/>
            <a:ext cx="3806641" cy="462712"/>
            <a:chOff x="5332275" y="1695525"/>
            <a:chExt cx="2881200" cy="1915200"/>
          </a:xfrm>
        </p:grpSpPr>
        <p:sp>
          <p:nvSpPr>
            <p:cNvPr id="1063" name="Google Shape;1063;p72"/>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64" name="Google Shape;1064;p72"/>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l’Identité Numérique La Poste</a:t>
              </a:r>
              <a:endParaRPr b="0" i="0" sz="1400" u="none" cap="none" strike="noStrike">
                <a:solidFill>
                  <a:schemeClr val="lt1"/>
                </a:solidFill>
                <a:latin typeface="Palanquin Medium"/>
                <a:ea typeface="Palanquin Medium"/>
                <a:cs typeface="Palanquin Medium"/>
                <a:sym typeface="Palanquin Medium"/>
              </a:endParaRPr>
            </a:p>
          </p:txBody>
        </p:sp>
      </p:grpSp>
      <p:sp>
        <p:nvSpPr>
          <p:cNvPr id="1065" name="Google Shape;1065;p7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9" name="Shape 1069"/>
        <p:cNvGrpSpPr/>
        <p:nvPr/>
      </p:nvGrpSpPr>
      <p:grpSpPr>
        <a:xfrm>
          <a:off x="0" y="0"/>
          <a:ext cx="0" cy="0"/>
          <a:chOff x="0" y="0"/>
          <a:chExt cx="0" cy="0"/>
        </a:xfrm>
      </p:grpSpPr>
      <p:sp>
        <p:nvSpPr>
          <p:cNvPr id="1070" name="Google Shape;1070;p73"/>
          <p:cNvSpPr txBox="1"/>
          <p:nvPr/>
        </p:nvSpPr>
        <p:spPr>
          <a:xfrm>
            <a:off x="826900" y="257575"/>
            <a:ext cx="74118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Fournisseurs d’identité</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071" name="Google Shape;1071;p73"/>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1072" name="Google Shape;1072;p7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1073" name="Google Shape;1073;p73"/>
          <p:cNvPicPr preferRelativeResize="0"/>
          <p:nvPr/>
        </p:nvPicPr>
        <p:blipFill rotWithShape="1">
          <a:blip r:embed="rId3">
            <a:alphaModFix/>
          </a:blip>
          <a:srcRect b="0" l="0" r="0" t="15546"/>
          <a:stretch/>
        </p:blipFill>
        <p:spPr>
          <a:xfrm>
            <a:off x="851625" y="756410"/>
            <a:ext cx="8169523" cy="3877477"/>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7" name="Shape 1077"/>
        <p:cNvGrpSpPr/>
        <p:nvPr/>
      </p:nvGrpSpPr>
      <p:grpSpPr>
        <a:xfrm>
          <a:off x="0" y="0"/>
          <a:ext cx="0" cy="0"/>
          <a:chOff x="0" y="0"/>
          <a:chExt cx="0" cy="0"/>
        </a:xfrm>
      </p:grpSpPr>
      <p:sp>
        <p:nvSpPr>
          <p:cNvPr id="1078" name="Google Shape;1078;p74"/>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France Connect permet seulement de naviguer entre les sites des fournisseurs d’identité.</a:t>
            </a:r>
            <a:endParaRPr b="1" i="0" sz="3000" u="none" cap="none" strike="noStrike">
              <a:solidFill>
                <a:srgbClr val="003081"/>
              </a:solidFill>
              <a:latin typeface="Palanquin"/>
              <a:ea typeface="Palanquin"/>
              <a:cs typeface="Palanquin"/>
              <a:sym typeface="Palanquin"/>
            </a:endParaRPr>
          </a:p>
        </p:txBody>
      </p:sp>
      <p:grpSp>
        <p:nvGrpSpPr>
          <p:cNvPr id="1079" name="Google Shape;1079;p74"/>
          <p:cNvGrpSpPr/>
          <p:nvPr/>
        </p:nvGrpSpPr>
        <p:grpSpPr>
          <a:xfrm rot="260">
            <a:off x="678334" y="3161143"/>
            <a:ext cx="3806641" cy="640060"/>
            <a:chOff x="5332275" y="1695525"/>
            <a:chExt cx="2881200" cy="1915200"/>
          </a:xfrm>
        </p:grpSpPr>
        <p:sp>
          <p:nvSpPr>
            <p:cNvPr id="1080" name="Google Shape;1080;p7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81" name="Google Shape;1081;p7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Vrai</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82" name="Google Shape;1082;p74"/>
          <p:cNvGrpSpPr/>
          <p:nvPr/>
        </p:nvGrpSpPr>
        <p:grpSpPr>
          <a:xfrm rot="260">
            <a:off x="4659032" y="3161143"/>
            <a:ext cx="3806641" cy="640060"/>
            <a:chOff x="5332275" y="1695525"/>
            <a:chExt cx="2881200" cy="1915200"/>
          </a:xfrm>
        </p:grpSpPr>
        <p:sp>
          <p:nvSpPr>
            <p:cNvPr id="1083" name="Google Shape;1083;p7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84" name="Google Shape;1084;p7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Faux</a:t>
              </a:r>
              <a:endParaRPr b="0" i="0" sz="1400" u="none" cap="none" strike="noStrike">
                <a:solidFill>
                  <a:schemeClr val="lt1"/>
                </a:solidFill>
                <a:latin typeface="Palanquin Medium"/>
                <a:ea typeface="Palanquin Medium"/>
                <a:cs typeface="Palanquin Medium"/>
                <a:sym typeface="Palanquin Medium"/>
              </a:endParaRPr>
            </a:p>
          </p:txBody>
        </p:sp>
      </p:grpSp>
      <p:sp>
        <p:nvSpPr>
          <p:cNvPr id="1085" name="Google Shape;1085;p7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9" name="Shape 1089"/>
        <p:cNvGrpSpPr/>
        <p:nvPr/>
      </p:nvGrpSpPr>
      <p:grpSpPr>
        <a:xfrm>
          <a:off x="0" y="0"/>
          <a:ext cx="0" cy="0"/>
          <a:chOff x="0" y="0"/>
          <a:chExt cx="0" cy="0"/>
        </a:xfrm>
      </p:grpSpPr>
      <p:sp>
        <p:nvSpPr>
          <p:cNvPr id="1090" name="Google Shape;1090;p75"/>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France Connect permet seulement de naviguer entre les sites des fournisseurs d’identité.</a:t>
            </a:r>
            <a:endParaRPr b="1" i="0" sz="3000" u="none" cap="none" strike="noStrike">
              <a:solidFill>
                <a:srgbClr val="003081"/>
              </a:solidFill>
              <a:latin typeface="Palanquin"/>
              <a:ea typeface="Palanquin"/>
              <a:cs typeface="Palanquin"/>
              <a:sym typeface="Palanquin"/>
            </a:endParaRPr>
          </a:p>
        </p:txBody>
      </p:sp>
      <p:grpSp>
        <p:nvGrpSpPr>
          <p:cNvPr id="1091" name="Google Shape;1091;p75"/>
          <p:cNvGrpSpPr/>
          <p:nvPr/>
        </p:nvGrpSpPr>
        <p:grpSpPr>
          <a:xfrm rot="260">
            <a:off x="678334" y="3161143"/>
            <a:ext cx="3806641" cy="640060"/>
            <a:chOff x="5332275" y="1695525"/>
            <a:chExt cx="2881200" cy="1915200"/>
          </a:xfrm>
        </p:grpSpPr>
        <p:sp>
          <p:nvSpPr>
            <p:cNvPr id="1092" name="Google Shape;1092;p7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93" name="Google Shape;1093;p7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Vrai</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94" name="Google Shape;1094;p75"/>
          <p:cNvGrpSpPr/>
          <p:nvPr/>
        </p:nvGrpSpPr>
        <p:grpSpPr>
          <a:xfrm rot="260">
            <a:off x="4659032" y="3161143"/>
            <a:ext cx="3806641" cy="640060"/>
            <a:chOff x="5332275" y="1695525"/>
            <a:chExt cx="2881200" cy="1915200"/>
          </a:xfrm>
        </p:grpSpPr>
        <p:sp>
          <p:nvSpPr>
            <p:cNvPr id="1095" name="Google Shape;1095;p75"/>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96" name="Google Shape;1096;p75"/>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Faux</a:t>
              </a:r>
              <a:endParaRPr b="0" i="0" sz="1400" u="none" cap="none" strike="noStrike">
                <a:solidFill>
                  <a:schemeClr val="lt1"/>
                </a:solidFill>
                <a:latin typeface="Palanquin Medium"/>
                <a:ea typeface="Palanquin Medium"/>
                <a:cs typeface="Palanquin Medium"/>
                <a:sym typeface="Palanquin Medium"/>
              </a:endParaRPr>
            </a:p>
          </p:txBody>
        </p:sp>
      </p:grpSp>
      <p:sp>
        <p:nvSpPr>
          <p:cNvPr id="1097" name="Google Shape;1097;p7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1" name="Shape 1101"/>
        <p:cNvGrpSpPr/>
        <p:nvPr/>
      </p:nvGrpSpPr>
      <p:grpSpPr>
        <a:xfrm>
          <a:off x="0" y="0"/>
          <a:ext cx="0" cy="0"/>
          <a:chOff x="0" y="0"/>
          <a:chExt cx="0" cy="0"/>
        </a:xfrm>
      </p:grpSpPr>
      <p:sp>
        <p:nvSpPr>
          <p:cNvPr id="1102" name="Google Shape;1102;p76"/>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FRANCE CONNECT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103" name="Google Shape;1103;p76"/>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1104" name="Google Shape;1104;p76"/>
          <p:cNvSpPr txBox="1"/>
          <p:nvPr/>
        </p:nvSpPr>
        <p:spPr>
          <a:xfrm>
            <a:off x="826900" y="2230500"/>
            <a:ext cx="2992800" cy="255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1400" u="none" cap="none" strike="noStrike">
                <a:solidFill>
                  <a:srgbClr val="003081"/>
                </a:solidFill>
                <a:latin typeface="Palanquin"/>
                <a:ea typeface="Palanquin"/>
                <a:cs typeface="Palanquin"/>
                <a:sym typeface="Palanquin"/>
              </a:rPr>
              <a:t>“France Connect est la solution de l'État pour faciliter la connexion à vos services et démarches en ligne. Il permet d'accéder à plus de 1400 services en utilisant un compte et un mot de passe que vous possédez déjà.”</a:t>
            </a:r>
            <a:endParaRPr b="1" i="0" sz="14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t/>
            </a:r>
            <a:endParaRPr b="1" i="0" sz="14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rPr b="1" i="0" lang="fr" sz="1400" u="none" cap="none" strike="noStrike">
                <a:solidFill>
                  <a:srgbClr val="FF3333"/>
                </a:solidFill>
                <a:latin typeface="Palanquin"/>
                <a:ea typeface="Palanquin"/>
                <a:cs typeface="Palanquin"/>
                <a:sym typeface="Palanquin"/>
              </a:rPr>
              <a:t>En s'identifiant avec France Connect, vous pouvez accéder à plus de 1400 services.</a:t>
            </a:r>
            <a:endParaRPr b="1" i="0" sz="1400" u="none" cap="none" strike="noStrike">
              <a:solidFill>
                <a:srgbClr val="FF3333"/>
              </a:solidFill>
              <a:latin typeface="Palanquin"/>
              <a:ea typeface="Palanquin"/>
              <a:cs typeface="Palanquin"/>
              <a:sym typeface="Palanquin"/>
            </a:endParaRPr>
          </a:p>
        </p:txBody>
      </p:sp>
      <p:pic>
        <p:nvPicPr>
          <p:cNvPr id="1105" name="Google Shape;1105;p76"/>
          <p:cNvPicPr preferRelativeResize="0"/>
          <p:nvPr/>
        </p:nvPicPr>
        <p:blipFill rotWithShape="1">
          <a:blip r:embed="rId3">
            <a:alphaModFix/>
          </a:blip>
          <a:srcRect b="0" l="0" r="2429" t="0"/>
          <a:stretch/>
        </p:blipFill>
        <p:spPr>
          <a:xfrm>
            <a:off x="4588650" y="410600"/>
            <a:ext cx="4555350" cy="4322301"/>
          </a:xfrm>
          <a:prstGeom prst="rect">
            <a:avLst/>
          </a:prstGeom>
          <a:noFill/>
          <a:ln>
            <a:noFill/>
          </a:ln>
        </p:spPr>
      </p:pic>
      <p:sp>
        <p:nvSpPr>
          <p:cNvPr id="1106" name="Google Shape;1106;p7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0" name="Shape 1110"/>
        <p:cNvGrpSpPr/>
        <p:nvPr/>
      </p:nvGrpSpPr>
      <p:grpSpPr>
        <a:xfrm>
          <a:off x="0" y="0"/>
          <a:ext cx="0" cy="0"/>
          <a:chOff x="0" y="0"/>
          <a:chExt cx="0" cy="0"/>
        </a:xfrm>
      </p:grpSpPr>
      <p:sp>
        <p:nvSpPr>
          <p:cNvPr id="1111" name="Google Shape;1111;g33bd7f4f20c_0_150"/>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Texte de la question</a:t>
            </a:r>
            <a:endParaRPr b="1" i="0" sz="3000" u="none" cap="none" strike="noStrike">
              <a:solidFill>
                <a:srgbClr val="003081"/>
              </a:solidFill>
              <a:latin typeface="Palanquin"/>
              <a:ea typeface="Palanquin"/>
              <a:cs typeface="Palanquin"/>
              <a:sym typeface="Palanquin"/>
            </a:endParaRPr>
          </a:p>
        </p:txBody>
      </p:sp>
      <p:grpSp>
        <p:nvGrpSpPr>
          <p:cNvPr id="1112" name="Google Shape;1112;g33bd7f4f20c_0_150"/>
          <p:cNvGrpSpPr/>
          <p:nvPr/>
        </p:nvGrpSpPr>
        <p:grpSpPr>
          <a:xfrm rot="260">
            <a:off x="678402" y="2749553"/>
            <a:ext cx="3806641" cy="640060"/>
            <a:chOff x="5332275" y="1695525"/>
            <a:chExt cx="2881200" cy="1915200"/>
          </a:xfrm>
        </p:grpSpPr>
        <p:sp>
          <p:nvSpPr>
            <p:cNvPr id="1113" name="Google Shape;1113;g33bd7f4f20c_0_15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114" name="Google Shape;1114;g33bd7f4f20c_0_15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Réponse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115" name="Google Shape;1115;g33bd7f4f20c_0_150"/>
          <p:cNvGrpSpPr/>
          <p:nvPr/>
        </p:nvGrpSpPr>
        <p:grpSpPr>
          <a:xfrm rot="260">
            <a:off x="4659100" y="2749553"/>
            <a:ext cx="3806641" cy="640060"/>
            <a:chOff x="5332275" y="1695525"/>
            <a:chExt cx="2881200" cy="1915200"/>
          </a:xfrm>
        </p:grpSpPr>
        <p:sp>
          <p:nvSpPr>
            <p:cNvPr id="1116" name="Google Shape;1116;g33bd7f4f20c_0_15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117" name="Google Shape;1117;g33bd7f4f20c_0_15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Réponse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118" name="Google Shape;1118;g33bd7f4f20c_0_150"/>
          <p:cNvGrpSpPr/>
          <p:nvPr/>
        </p:nvGrpSpPr>
        <p:grpSpPr>
          <a:xfrm rot="260">
            <a:off x="678402" y="3557679"/>
            <a:ext cx="3806641" cy="640060"/>
            <a:chOff x="5332275" y="1695525"/>
            <a:chExt cx="2881200" cy="1915200"/>
          </a:xfrm>
        </p:grpSpPr>
        <p:sp>
          <p:nvSpPr>
            <p:cNvPr id="1119" name="Google Shape;1119;g33bd7f4f20c_0_15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20" name="Google Shape;1120;g33bd7f4f20c_0_150"/>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Réponse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121" name="Google Shape;1121;g33bd7f4f20c_0_150"/>
          <p:cNvGrpSpPr/>
          <p:nvPr/>
        </p:nvGrpSpPr>
        <p:grpSpPr>
          <a:xfrm rot="260">
            <a:off x="4659100" y="3557679"/>
            <a:ext cx="3806641" cy="640060"/>
            <a:chOff x="5332275" y="1695525"/>
            <a:chExt cx="2881200" cy="1915200"/>
          </a:xfrm>
        </p:grpSpPr>
        <p:sp>
          <p:nvSpPr>
            <p:cNvPr id="1122" name="Google Shape;1122;g33bd7f4f20c_0_15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123" name="Google Shape;1123;g33bd7f4f20c_0_15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Réponse</a:t>
              </a:r>
              <a:endParaRPr b="0" i="0" sz="1100" u="none" cap="none" strike="noStrike">
                <a:solidFill>
                  <a:schemeClr val="lt1"/>
                </a:solidFill>
                <a:latin typeface="Palanquin Medium"/>
                <a:ea typeface="Palanquin Medium"/>
                <a:cs typeface="Palanquin Medium"/>
                <a:sym typeface="Palanquin Medium"/>
              </a:endParaRPr>
            </a:p>
          </p:txBody>
        </p:sp>
      </p:grpSp>
      <p:sp>
        <p:nvSpPr>
          <p:cNvPr id="1124" name="Google Shape;1124;g33bd7f4f20c_0_15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8" name="Shape 1128"/>
        <p:cNvGrpSpPr/>
        <p:nvPr/>
      </p:nvGrpSpPr>
      <p:grpSpPr>
        <a:xfrm>
          <a:off x="0" y="0"/>
          <a:ext cx="0" cy="0"/>
          <a:chOff x="0" y="0"/>
          <a:chExt cx="0" cy="0"/>
        </a:xfrm>
      </p:grpSpPr>
      <p:sp>
        <p:nvSpPr>
          <p:cNvPr id="1129" name="Google Shape;1129;g33bd7f4f20c_0_167"/>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400"/>
              <a:buFont typeface="Arial"/>
              <a:buNone/>
            </a:pPr>
            <a:r>
              <a:t/>
            </a:r>
            <a:endParaRPr b="1" i="0" sz="3400" u="none" cap="none" strike="noStrike">
              <a:solidFill>
                <a:srgbClr val="003081"/>
              </a:solidFill>
              <a:latin typeface="Palanquin"/>
              <a:ea typeface="Palanquin"/>
              <a:cs typeface="Palanquin"/>
              <a:sym typeface="Palanquin"/>
            </a:endParaRPr>
          </a:p>
        </p:txBody>
      </p:sp>
      <p:grpSp>
        <p:nvGrpSpPr>
          <p:cNvPr id="1130" name="Google Shape;1130;g33bd7f4f20c_0_167"/>
          <p:cNvGrpSpPr/>
          <p:nvPr/>
        </p:nvGrpSpPr>
        <p:grpSpPr>
          <a:xfrm rot="260">
            <a:off x="678402" y="2749553"/>
            <a:ext cx="3806641" cy="640060"/>
            <a:chOff x="5332275" y="1695525"/>
            <a:chExt cx="2881200" cy="1915200"/>
          </a:xfrm>
        </p:grpSpPr>
        <p:sp>
          <p:nvSpPr>
            <p:cNvPr id="1131" name="Google Shape;1131;g33bd7f4f20c_0_16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132" name="Google Shape;1132;g33bd7f4f20c_0_16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Réponse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133" name="Google Shape;1133;g33bd7f4f20c_0_167"/>
          <p:cNvGrpSpPr/>
          <p:nvPr/>
        </p:nvGrpSpPr>
        <p:grpSpPr>
          <a:xfrm rot="260">
            <a:off x="4659100" y="2749553"/>
            <a:ext cx="3806641" cy="640060"/>
            <a:chOff x="5332275" y="1695525"/>
            <a:chExt cx="2881200" cy="1915200"/>
          </a:xfrm>
        </p:grpSpPr>
        <p:sp>
          <p:nvSpPr>
            <p:cNvPr id="1134" name="Google Shape;1134;g33bd7f4f20c_0_16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135" name="Google Shape;1135;g33bd7f4f20c_0_16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Réponse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136" name="Google Shape;1136;g33bd7f4f20c_0_167"/>
          <p:cNvGrpSpPr/>
          <p:nvPr/>
        </p:nvGrpSpPr>
        <p:grpSpPr>
          <a:xfrm rot="260">
            <a:off x="678402" y="3557679"/>
            <a:ext cx="3806641" cy="640060"/>
            <a:chOff x="5332275" y="1695525"/>
            <a:chExt cx="2881200" cy="1915200"/>
          </a:xfrm>
        </p:grpSpPr>
        <p:sp>
          <p:nvSpPr>
            <p:cNvPr id="1137" name="Google Shape;1137;g33bd7f4f20c_0_16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38" name="Google Shape;1138;g33bd7f4f20c_0_167"/>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Réponse</a:t>
              </a:r>
              <a:endParaRPr b="0" i="0" sz="1100" u="none" cap="none" strike="noStrike">
                <a:solidFill>
                  <a:schemeClr val="lt1"/>
                </a:solidFill>
                <a:latin typeface="Palanquin Medium"/>
                <a:ea typeface="Palanquin Medium"/>
                <a:cs typeface="Palanquin Medium"/>
                <a:sym typeface="Palanquin Medium"/>
              </a:endParaRPr>
            </a:p>
          </p:txBody>
        </p:sp>
      </p:grpSp>
      <p:sp>
        <p:nvSpPr>
          <p:cNvPr id="1139" name="Google Shape;1139;g33bd7f4f20c_0_167"/>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3000"/>
              <a:buFont typeface="Arial"/>
              <a:buNone/>
            </a:pPr>
            <a:r>
              <a:rPr b="1" lang="fr" sz="3000">
                <a:solidFill>
                  <a:srgbClr val="003081"/>
                </a:solidFill>
                <a:latin typeface="Palanquin"/>
                <a:ea typeface="Palanquin"/>
                <a:cs typeface="Palanquin"/>
                <a:sym typeface="Palanquin"/>
              </a:rPr>
              <a:t>Texte de la question</a:t>
            </a:r>
            <a:endParaRPr b="1" sz="3000">
              <a:solidFill>
                <a:srgbClr val="00308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3000"/>
              <a:buFont typeface="Arial"/>
              <a:buNone/>
            </a:pPr>
            <a:r>
              <a:t/>
            </a:r>
            <a:endParaRPr b="1" sz="3000">
              <a:solidFill>
                <a:srgbClr val="003081"/>
              </a:solidFill>
              <a:latin typeface="Palanquin"/>
              <a:ea typeface="Palanquin"/>
              <a:cs typeface="Palanquin"/>
              <a:sym typeface="Palanquin"/>
            </a:endParaRPr>
          </a:p>
        </p:txBody>
      </p:sp>
      <p:grpSp>
        <p:nvGrpSpPr>
          <p:cNvPr id="1140" name="Google Shape;1140;g33bd7f4f20c_0_167"/>
          <p:cNvGrpSpPr/>
          <p:nvPr/>
        </p:nvGrpSpPr>
        <p:grpSpPr>
          <a:xfrm rot="260">
            <a:off x="4659100" y="3557679"/>
            <a:ext cx="3806641" cy="640060"/>
            <a:chOff x="5332275" y="1695525"/>
            <a:chExt cx="2881200" cy="1915200"/>
          </a:xfrm>
        </p:grpSpPr>
        <p:sp>
          <p:nvSpPr>
            <p:cNvPr id="1141" name="Google Shape;1141;g33bd7f4f20c_0_16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142" name="Google Shape;1142;g33bd7f4f20c_0_16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Réponse</a:t>
              </a:r>
              <a:endParaRPr b="0" i="0" sz="1100" u="none" cap="none" strike="noStrike">
                <a:solidFill>
                  <a:schemeClr val="lt1"/>
                </a:solidFill>
                <a:latin typeface="Palanquin Medium"/>
                <a:ea typeface="Palanquin Medium"/>
                <a:cs typeface="Palanquin Medium"/>
                <a:sym typeface="Palanquin Medium"/>
              </a:endParaRPr>
            </a:p>
          </p:txBody>
        </p:sp>
      </p:grpSp>
      <p:sp>
        <p:nvSpPr>
          <p:cNvPr id="1143" name="Google Shape;1143;g33bd7f4f20c_0_16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1147" name="Shape 1147"/>
        <p:cNvGrpSpPr/>
        <p:nvPr/>
      </p:nvGrpSpPr>
      <p:grpSpPr>
        <a:xfrm>
          <a:off x="0" y="0"/>
          <a:ext cx="0" cy="0"/>
          <a:chOff x="0" y="0"/>
          <a:chExt cx="0" cy="0"/>
        </a:xfrm>
      </p:grpSpPr>
      <p:sp>
        <p:nvSpPr>
          <p:cNvPr id="1148" name="Google Shape;1148;p77"/>
          <p:cNvSpPr txBox="1"/>
          <p:nvPr/>
        </p:nvSpPr>
        <p:spPr>
          <a:xfrm>
            <a:off x="404725" y="347625"/>
            <a:ext cx="7004100" cy="8082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Quiz débrief</a:t>
            </a:r>
            <a:endParaRPr b="0" i="0" sz="4800" u="none" cap="none" strike="noStrike">
              <a:solidFill>
                <a:srgbClr val="FF3333"/>
              </a:solidFill>
              <a:latin typeface="Palanquin"/>
              <a:ea typeface="Palanquin"/>
              <a:cs typeface="Palanquin"/>
              <a:sym typeface="Palanquin"/>
            </a:endParaRPr>
          </a:p>
        </p:txBody>
      </p:sp>
      <p:cxnSp>
        <p:nvCxnSpPr>
          <p:cNvPr id="1149" name="Google Shape;1149;p77"/>
          <p:cNvCxnSpPr/>
          <p:nvPr/>
        </p:nvCxnSpPr>
        <p:spPr>
          <a:xfrm>
            <a:off x="394684" y="1304382"/>
            <a:ext cx="5021400" cy="0"/>
          </a:xfrm>
          <a:prstGeom prst="straightConnector1">
            <a:avLst/>
          </a:prstGeom>
          <a:noFill/>
          <a:ln cap="flat" cmpd="sng" w="38100">
            <a:solidFill>
              <a:srgbClr val="FF3333"/>
            </a:solidFill>
            <a:prstDash val="solid"/>
            <a:round/>
            <a:headEnd len="sm" w="sm" type="none"/>
            <a:tailEnd len="sm" w="sm" type="none"/>
          </a:ln>
        </p:spPr>
      </p:cxnSp>
      <p:sp>
        <p:nvSpPr>
          <p:cNvPr id="1150" name="Google Shape;1150;p7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4" name="Shape 1154"/>
        <p:cNvGrpSpPr/>
        <p:nvPr/>
      </p:nvGrpSpPr>
      <p:grpSpPr>
        <a:xfrm>
          <a:off x="0" y="0"/>
          <a:ext cx="0" cy="0"/>
          <a:chOff x="0" y="0"/>
          <a:chExt cx="0" cy="0"/>
        </a:xfrm>
      </p:grpSpPr>
      <p:sp>
        <p:nvSpPr>
          <p:cNvPr id="1155" name="Google Shape;1155;p78"/>
          <p:cNvSpPr txBox="1"/>
          <p:nvPr/>
        </p:nvSpPr>
        <p:spPr>
          <a:xfrm>
            <a:off x="1638775" y="1336200"/>
            <a:ext cx="6075600" cy="2471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À partir de vos connaissances, répondez aux questions du quiz</a:t>
            </a:r>
            <a:endParaRPr b="0" i="0" sz="1800" u="none" cap="none" strike="noStrike">
              <a:solidFill>
                <a:srgbClr val="003081"/>
              </a:solidFill>
              <a:latin typeface="Palanquin Medium"/>
              <a:ea typeface="Palanquin Medium"/>
              <a:cs typeface="Palanquin Medium"/>
              <a:sym typeface="Palanquin Medium"/>
            </a:endParaRPr>
          </a:p>
        </p:txBody>
      </p:sp>
      <p:sp>
        <p:nvSpPr>
          <p:cNvPr id="1156" name="Google Shape;1156;p78"/>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La consigne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157" name="Google Shape;1157;p78"/>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débrief</a:t>
            </a:r>
            <a:endParaRPr b="0" i="0" sz="1000" u="none" cap="none" strike="noStrike">
              <a:solidFill>
                <a:srgbClr val="000000"/>
              </a:solidFill>
              <a:latin typeface="Arial"/>
              <a:ea typeface="Arial"/>
              <a:cs typeface="Arial"/>
              <a:sym typeface="Arial"/>
            </a:endParaRPr>
          </a:p>
        </p:txBody>
      </p:sp>
      <p:sp>
        <p:nvSpPr>
          <p:cNvPr id="1158" name="Google Shape;1158;p7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114" name="Shape 114"/>
        <p:cNvGrpSpPr/>
        <p:nvPr/>
      </p:nvGrpSpPr>
      <p:grpSpPr>
        <a:xfrm>
          <a:off x="0" y="0"/>
          <a:ext cx="0" cy="0"/>
          <a:chOff x="0" y="0"/>
          <a:chExt cx="0" cy="0"/>
        </a:xfrm>
      </p:grpSpPr>
      <p:sp>
        <p:nvSpPr>
          <p:cNvPr id="115" name="Google Shape;115;p8"/>
          <p:cNvSpPr txBox="1"/>
          <p:nvPr/>
        </p:nvSpPr>
        <p:spPr>
          <a:xfrm>
            <a:off x="404725" y="347625"/>
            <a:ext cx="7004100" cy="8082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Les mots du numérique</a:t>
            </a:r>
            <a:endParaRPr b="0" i="0" sz="4800" u="none" cap="none" strike="noStrike">
              <a:solidFill>
                <a:srgbClr val="FF3333"/>
              </a:solidFill>
              <a:latin typeface="Palanquin"/>
              <a:ea typeface="Palanquin"/>
              <a:cs typeface="Palanquin"/>
              <a:sym typeface="Palanquin"/>
            </a:endParaRPr>
          </a:p>
        </p:txBody>
      </p:sp>
      <p:cxnSp>
        <p:nvCxnSpPr>
          <p:cNvPr id="116" name="Google Shape;116;p8"/>
          <p:cNvCxnSpPr/>
          <p:nvPr/>
        </p:nvCxnSpPr>
        <p:spPr>
          <a:xfrm>
            <a:off x="394684" y="1304382"/>
            <a:ext cx="5021400" cy="0"/>
          </a:xfrm>
          <a:prstGeom prst="straightConnector1">
            <a:avLst/>
          </a:prstGeom>
          <a:noFill/>
          <a:ln cap="flat" cmpd="sng" w="38100">
            <a:solidFill>
              <a:srgbClr val="FF3333"/>
            </a:solidFill>
            <a:prstDash val="solid"/>
            <a:round/>
            <a:headEnd len="sm" w="sm" type="none"/>
            <a:tailEnd len="sm" w="sm" type="none"/>
          </a:ln>
        </p:spPr>
      </p:cxnSp>
      <p:sp>
        <p:nvSpPr>
          <p:cNvPr id="117" name="Google Shape;117;p8"/>
          <p:cNvSpPr txBox="1"/>
          <p:nvPr/>
        </p:nvSpPr>
        <p:spPr>
          <a:xfrm>
            <a:off x="1031125" y="1599475"/>
            <a:ext cx="59847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3081"/>
              </a:solidFill>
              <a:latin typeface="Palanquin Medium"/>
              <a:ea typeface="Palanquin Medium"/>
              <a:cs typeface="Palanquin Medium"/>
              <a:sym typeface="Palanquin Medium"/>
            </a:endParaRPr>
          </a:p>
        </p:txBody>
      </p:sp>
      <p:sp>
        <p:nvSpPr>
          <p:cNvPr id="118" name="Google Shape;118;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2" name="Shape 1162"/>
        <p:cNvGrpSpPr/>
        <p:nvPr/>
      </p:nvGrpSpPr>
      <p:grpSpPr>
        <a:xfrm>
          <a:off x="0" y="0"/>
          <a:ext cx="0" cy="0"/>
          <a:chOff x="0" y="0"/>
          <a:chExt cx="0" cy="0"/>
        </a:xfrm>
      </p:grpSpPr>
      <p:sp>
        <p:nvSpPr>
          <p:cNvPr id="1163" name="Google Shape;1163;g33bd7f4f20c_0_6"/>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Quelles sont les fonctions d'Aidants Connect ?</a:t>
            </a:r>
            <a:endParaRPr b="1" i="0" sz="3000" u="none" cap="none" strike="noStrike">
              <a:solidFill>
                <a:srgbClr val="003081"/>
              </a:solidFill>
              <a:latin typeface="Palanquin"/>
              <a:ea typeface="Palanquin"/>
              <a:cs typeface="Palanquin"/>
              <a:sym typeface="Palanquin"/>
            </a:endParaRPr>
          </a:p>
        </p:txBody>
      </p:sp>
      <p:grpSp>
        <p:nvGrpSpPr>
          <p:cNvPr id="1164" name="Google Shape;1164;g33bd7f4f20c_0_6"/>
          <p:cNvGrpSpPr/>
          <p:nvPr/>
        </p:nvGrpSpPr>
        <p:grpSpPr>
          <a:xfrm rot="260">
            <a:off x="678402" y="2030828"/>
            <a:ext cx="3806641" cy="640060"/>
            <a:chOff x="5332275" y="1695525"/>
            <a:chExt cx="2881200" cy="1915200"/>
          </a:xfrm>
        </p:grpSpPr>
        <p:sp>
          <p:nvSpPr>
            <p:cNvPr id="1165" name="Google Shape;1165;g33bd7f4f20c_0_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166" name="Google Shape;1166;g33bd7f4f20c_0_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Avoir accès au statut et à l’avancement de toutes les démarches d’un usager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167" name="Google Shape;1167;g33bd7f4f20c_0_6"/>
          <p:cNvGrpSpPr/>
          <p:nvPr/>
        </p:nvGrpSpPr>
        <p:grpSpPr>
          <a:xfrm rot="260">
            <a:off x="4659100" y="2030828"/>
            <a:ext cx="3806641" cy="640060"/>
            <a:chOff x="5332275" y="1695525"/>
            <a:chExt cx="2881200" cy="1915200"/>
          </a:xfrm>
        </p:grpSpPr>
        <p:sp>
          <p:nvSpPr>
            <p:cNvPr id="1168" name="Google Shape;1168;g33bd7f4f20c_0_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169" name="Google Shape;1169;g33bd7f4f20c_0_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Désigner depuis chez soi un aidant pour faire les démarches à sa place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170" name="Google Shape;1170;g33bd7f4f20c_0_6"/>
          <p:cNvGrpSpPr/>
          <p:nvPr/>
        </p:nvGrpSpPr>
        <p:grpSpPr>
          <a:xfrm rot="260">
            <a:off x="678402" y="2838954"/>
            <a:ext cx="3806641" cy="640060"/>
            <a:chOff x="5332275" y="1695525"/>
            <a:chExt cx="2881200" cy="1915200"/>
          </a:xfrm>
        </p:grpSpPr>
        <p:sp>
          <p:nvSpPr>
            <p:cNvPr id="1171" name="Google Shape;1171;g33bd7f4f20c_0_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72" name="Google Shape;1172;g33bd7f4f20c_0_6"/>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Stocker l'intégralité des mots de passe d'un usager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173" name="Google Shape;1173;g33bd7f4f20c_0_6"/>
          <p:cNvGrpSpPr/>
          <p:nvPr/>
        </p:nvGrpSpPr>
        <p:grpSpPr>
          <a:xfrm rot="260">
            <a:off x="4659100" y="2838954"/>
            <a:ext cx="3806641" cy="640060"/>
            <a:chOff x="5332275" y="1695525"/>
            <a:chExt cx="2881200" cy="1915200"/>
          </a:xfrm>
        </p:grpSpPr>
        <p:sp>
          <p:nvSpPr>
            <p:cNvPr id="1174" name="Google Shape;1174;g33bd7f4f20c_0_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175" name="Google Shape;1175;g33bd7f4f20c_0_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Garantir un accompagnement humain aux personnes qui ne peuvent pas faire leurs démarches</a:t>
              </a:r>
              <a:endParaRPr b="0" i="0" sz="1100" u="none" cap="none" strike="noStrike">
                <a:solidFill>
                  <a:schemeClr val="lt1"/>
                </a:solidFill>
                <a:latin typeface="Palanquin Medium"/>
                <a:ea typeface="Palanquin Medium"/>
                <a:cs typeface="Palanquin Medium"/>
                <a:sym typeface="Palanquin Medium"/>
              </a:endParaRPr>
            </a:p>
          </p:txBody>
        </p:sp>
      </p:grpSp>
      <p:sp>
        <p:nvSpPr>
          <p:cNvPr id="1176" name="Google Shape;1176;g33bd7f4f20c_0_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177" name="Google Shape;1177;g33bd7f4f20c_0_6"/>
          <p:cNvGrpSpPr/>
          <p:nvPr/>
        </p:nvGrpSpPr>
        <p:grpSpPr>
          <a:xfrm rot="260">
            <a:off x="2668677" y="3647079"/>
            <a:ext cx="3806641" cy="640060"/>
            <a:chOff x="5332275" y="1695525"/>
            <a:chExt cx="2881200" cy="1915200"/>
          </a:xfrm>
        </p:grpSpPr>
        <p:sp>
          <p:nvSpPr>
            <p:cNvPr id="1178" name="Google Shape;1178;g33bd7f4f20c_0_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79" name="Google Shape;1179;g33bd7f4f20c_0_6"/>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Réaliser des démarches administratives en ligne de manière légale et sécurisée pour le compte de personnes</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3" name="Shape 1183"/>
        <p:cNvGrpSpPr/>
        <p:nvPr/>
      </p:nvGrpSpPr>
      <p:grpSpPr>
        <a:xfrm>
          <a:off x="0" y="0"/>
          <a:ext cx="0" cy="0"/>
          <a:chOff x="0" y="0"/>
          <a:chExt cx="0" cy="0"/>
        </a:xfrm>
      </p:grpSpPr>
      <p:sp>
        <p:nvSpPr>
          <p:cNvPr id="1184" name="Google Shape;1184;g33bd7f4f20c_0_456"/>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Quelles sont les fonctions d'Aidants Connect ?</a:t>
            </a:r>
            <a:endParaRPr b="1" i="0" sz="3000" u="none" cap="none" strike="noStrike">
              <a:solidFill>
                <a:srgbClr val="003081"/>
              </a:solidFill>
              <a:latin typeface="Palanquin"/>
              <a:ea typeface="Palanquin"/>
              <a:cs typeface="Palanquin"/>
              <a:sym typeface="Palanquin"/>
            </a:endParaRPr>
          </a:p>
        </p:txBody>
      </p:sp>
      <p:grpSp>
        <p:nvGrpSpPr>
          <p:cNvPr id="1185" name="Google Shape;1185;g33bd7f4f20c_0_456"/>
          <p:cNvGrpSpPr/>
          <p:nvPr/>
        </p:nvGrpSpPr>
        <p:grpSpPr>
          <a:xfrm rot="260">
            <a:off x="678402" y="2030828"/>
            <a:ext cx="3806641" cy="640060"/>
            <a:chOff x="5332275" y="1695525"/>
            <a:chExt cx="2881200" cy="1915200"/>
          </a:xfrm>
        </p:grpSpPr>
        <p:sp>
          <p:nvSpPr>
            <p:cNvPr id="1186" name="Google Shape;1186;g33bd7f4f20c_0_45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187" name="Google Shape;1187;g33bd7f4f20c_0_45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Avoir accès au statut et à l’avancement de toutes les démarches d’un usager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188" name="Google Shape;1188;g33bd7f4f20c_0_456"/>
          <p:cNvGrpSpPr/>
          <p:nvPr/>
        </p:nvGrpSpPr>
        <p:grpSpPr>
          <a:xfrm rot="260">
            <a:off x="4659100" y="2030828"/>
            <a:ext cx="3806641" cy="640060"/>
            <a:chOff x="5332275" y="1695525"/>
            <a:chExt cx="2881200" cy="1915200"/>
          </a:xfrm>
        </p:grpSpPr>
        <p:sp>
          <p:nvSpPr>
            <p:cNvPr id="1189" name="Google Shape;1189;g33bd7f4f20c_0_45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190" name="Google Shape;1190;g33bd7f4f20c_0_45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Désigner depuis chez soi un aidant pour faire les démarches à sa place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191" name="Google Shape;1191;g33bd7f4f20c_0_456"/>
          <p:cNvGrpSpPr/>
          <p:nvPr/>
        </p:nvGrpSpPr>
        <p:grpSpPr>
          <a:xfrm rot="260">
            <a:off x="678402" y="2838954"/>
            <a:ext cx="3806641" cy="640060"/>
            <a:chOff x="5332275" y="1695525"/>
            <a:chExt cx="2881200" cy="1915200"/>
          </a:xfrm>
        </p:grpSpPr>
        <p:sp>
          <p:nvSpPr>
            <p:cNvPr id="1192" name="Google Shape;1192;g33bd7f4f20c_0_45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93" name="Google Shape;1193;g33bd7f4f20c_0_456"/>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Stocker l'intégralité des mots de passe d'un usager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194" name="Google Shape;1194;g33bd7f4f20c_0_456"/>
          <p:cNvGrpSpPr/>
          <p:nvPr/>
        </p:nvGrpSpPr>
        <p:grpSpPr>
          <a:xfrm rot="260">
            <a:off x="4659100" y="2838954"/>
            <a:ext cx="3806641" cy="640060"/>
            <a:chOff x="5332275" y="1695525"/>
            <a:chExt cx="2881200" cy="1915200"/>
          </a:xfrm>
        </p:grpSpPr>
        <p:sp>
          <p:nvSpPr>
            <p:cNvPr id="1195" name="Google Shape;1195;g33bd7f4f20c_0_45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196" name="Google Shape;1196;g33bd7f4f20c_0_456"/>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Garantir un accompagnement humain aux personnes qui ne peuvent pas faire leurs démarches</a:t>
              </a:r>
              <a:endParaRPr b="0" i="0" sz="1100" u="none" cap="none" strike="noStrike">
                <a:solidFill>
                  <a:schemeClr val="lt1"/>
                </a:solidFill>
                <a:latin typeface="Palanquin Medium"/>
                <a:ea typeface="Palanquin Medium"/>
                <a:cs typeface="Palanquin Medium"/>
                <a:sym typeface="Palanquin Medium"/>
              </a:endParaRPr>
            </a:p>
          </p:txBody>
        </p:sp>
      </p:grpSp>
      <p:sp>
        <p:nvSpPr>
          <p:cNvPr id="1197" name="Google Shape;1197;g33bd7f4f20c_0_45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198" name="Google Shape;1198;g33bd7f4f20c_0_456"/>
          <p:cNvGrpSpPr/>
          <p:nvPr/>
        </p:nvGrpSpPr>
        <p:grpSpPr>
          <a:xfrm rot="260">
            <a:off x="2668677" y="3647079"/>
            <a:ext cx="3806641" cy="640060"/>
            <a:chOff x="5332275" y="1695525"/>
            <a:chExt cx="2881200" cy="1915200"/>
          </a:xfrm>
        </p:grpSpPr>
        <p:sp>
          <p:nvSpPr>
            <p:cNvPr id="1199" name="Google Shape;1199;g33bd7f4f20c_0_45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200" name="Google Shape;1200;g33bd7f4f20c_0_456"/>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Réaliser des démarches administratives en ligne de manière légale et sécurisée pour le compte de personnes</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4" name="Shape 1204"/>
        <p:cNvGrpSpPr/>
        <p:nvPr/>
      </p:nvGrpSpPr>
      <p:grpSpPr>
        <a:xfrm>
          <a:off x="0" y="0"/>
          <a:ext cx="0" cy="0"/>
          <a:chOff x="0" y="0"/>
          <a:chExt cx="0" cy="0"/>
        </a:xfrm>
      </p:grpSpPr>
      <p:sp>
        <p:nvSpPr>
          <p:cNvPr id="1205" name="Google Shape;1205;g33bd7f4f20c_0_211"/>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Quels éléments doivent être précisés dans le mandat Aidants Connect ?</a:t>
            </a:r>
            <a:endParaRPr b="1" i="0" sz="3000" u="none" cap="none" strike="noStrike">
              <a:solidFill>
                <a:srgbClr val="003081"/>
              </a:solidFill>
              <a:latin typeface="Palanquin"/>
              <a:ea typeface="Palanquin"/>
              <a:cs typeface="Palanquin"/>
              <a:sym typeface="Palanquin"/>
            </a:endParaRPr>
          </a:p>
        </p:txBody>
      </p:sp>
      <p:grpSp>
        <p:nvGrpSpPr>
          <p:cNvPr id="1206" name="Google Shape;1206;g33bd7f4f20c_0_211"/>
          <p:cNvGrpSpPr/>
          <p:nvPr/>
        </p:nvGrpSpPr>
        <p:grpSpPr>
          <a:xfrm rot="260">
            <a:off x="678402" y="2030828"/>
            <a:ext cx="3806641" cy="640060"/>
            <a:chOff x="5332275" y="1695525"/>
            <a:chExt cx="2881200" cy="1915200"/>
          </a:xfrm>
        </p:grpSpPr>
        <p:sp>
          <p:nvSpPr>
            <p:cNvPr id="1207" name="Google Shape;1207;g33bd7f4f20c_0_2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208" name="Google Shape;1208;g33bd7f4f20c_0_21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Mon nom et prénom en tant qu'aidant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209" name="Google Shape;1209;g33bd7f4f20c_0_211"/>
          <p:cNvGrpSpPr/>
          <p:nvPr/>
        </p:nvGrpSpPr>
        <p:grpSpPr>
          <a:xfrm rot="260">
            <a:off x="4659100" y="2030828"/>
            <a:ext cx="3806641" cy="640060"/>
            <a:chOff x="5332275" y="1695525"/>
            <a:chExt cx="2881200" cy="1915200"/>
          </a:xfrm>
        </p:grpSpPr>
        <p:sp>
          <p:nvSpPr>
            <p:cNvPr id="1210" name="Google Shape;1210;g33bd7f4f20c_0_2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211" name="Google Shape;1211;g33bd7f4f20c_0_21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La durée de validité du mandat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212" name="Google Shape;1212;g33bd7f4f20c_0_211"/>
          <p:cNvGrpSpPr/>
          <p:nvPr/>
        </p:nvGrpSpPr>
        <p:grpSpPr>
          <a:xfrm rot="260">
            <a:off x="678402" y="2838954"/>
            <a:ext cx="3806641" cy="640060"/>
            <a:chOff x="5332275" y="1695525"/>
            <a:chExt cx="2881200" cy="1915200"/>
          </a:xfrm>
        </p:grpSpPr>
        <p:sp>
          <p:nvSpPr>
            <p:cNvPr id="1213" name="Google Shape;1213;g33bd7f4f20c_0_2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214" name="Google Shape;1214;g33bd7f4f20c_0_211"/>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Le périmètre du mandat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215" name="Google Shape;1215;g33bd7f4f20c_0_211"/>
          <p:cNvGrpSpPr/>
          <p:nvPr/>
        </p:nvGrpSpPr>
        <p:grpSpPr>
          <a:xfrm rot="260">
            <a:off x="4659100" y="2838954"/>
            <a:ext cx="3806641" cy="640060"/>
            <a:chOff x="5332275" y="1695525"/>
            <a:chExt cx="2881200" cy="1915200"/>
          </a:xfrm>
        </p:grpSpPr>
        <p:sp>
          <p:nvSpPr>
            <p:cNvPr id="1216" name="Google Shape;1216;g33bd7f4f20c_0_2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217" name="Google Shape;1217;g33bd7f4f20c_0_21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La démarche que je m'apprête à effectuer</a:t>
              </a:r>
              <a:endParaRPr b="0" i="0" sz="1100" u="none" cap="none" strike="noStrike">
                <a:solidFill>
                  <a:schemeClr val="lt1"/>
                </a:solidFill>
                <a:latin typeface="Palanquin Medium"/>
                <a:ea typeface="Palanquin Medium"/>
                <a:cs typeface="Palanquin Medium"/>
                <a:sym typeface="Palanquin Medium"/>
              </a:endParaRPr>
            </a:p>
          </p:txBody>
        </p:sp>
      </p:grpSp>
      <p:sp>
        <p:nvSpPr>
          <p:cNvPr id="1218" name="Google Shape;1218;g33bd7f4f20c_0_2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219" name="Google Shape;1219;g33bd7f4f20c_0_211"/>
          <p:cNvGrpSpPr/>
          <p:nvPr/>
        </p:nvGrpSpPr>
        <p:grpSpPr>
          <a:xfrm rot="260">
            <a:off x="2668677" y="3647079"/>
            <a:ext cx="3806641" cy="640060"/>
            <a:chOff x="5332275" y="1695525"/>
            <a:chExt cx="2881200" cy="1915200"/>
          </a:xfrm>
        </p:grpSpPr>
        <p:sp>
          <p:nvSpPr>
            <p:cNvPr id="1220" name="Google Shape;1220;g33bd7f4f20c_0_2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221" name="Google Shape;1221;g33bd7f4f20c_0_211"/>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Le nom et prénom de l'usager concerné par le mandat</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5" name="Shape 1225"/>
        <p:cNvGrpSpPr/>
        <p:nvPr/>
      </p:nvGrpSpPr>
      <p:grpSpPr>
        <a:xfrm>
          <a:off x="0" y="0"/>
          <a:ext cx="0" cy="0"/>
          <a:chOff x="0" y="0"/>
          <a:chExt cx="0" cy="0"/>
        </a:xfrm>
      </p:grpSpPr>
      <p:sp>
        <p:nvSpPr>
          <p:cNvPr id="1226" name="Google Shape;1226;g33bd7f4f20c_0_476"/>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Quels éléments doivent être précisés dans le mandat Aidants Connect ?</a:t>
            </a:r>
            <a:endParaRPr b="1" i="0" sz="3000" u="none" cap="none" strike="noStrike">
              <a:solidFill>
                <a:srgbClr val="003081"/>
              </a:solidFill>
              <a:latin typeface="Palanquin"/>
              <a:ea typeface="Palanquin"/>
              <a:cs typeface="Palanquin"/>
              <a:sym typeface="Palanquin"/>
            </a:endParaRPr>
          </a:p>
        </p:txBody>
      </p:sp>
      <p:grpSp>
        <p:nvGrpSpPr>
          <p:cNvPr id="1227" name="Google Shape;1227;g33bd7f4f20c_0_476"/>
          <p:cNvGrpSpPr/>
          <p:nvPr/>
        </p:nvGrpSpPr>
        <p:grpSpPr>
          <a:xfrm rot="260">
            <a:off x="678402" y="2030828"/>
            <a:ext cx="3806641" cy="640060"/>
            <a:chOff x="5332275" y="1695525"/>
            <a:chExt cx="2881200" cy="1915200"/>
          </a:xfrm>
        </p:grpSpPr>
        <p:sp>
          <p:nvSpPr>
            <p:cNvPr id="1228" name="Google Shape;1228;g33bd7f4f20c_0_47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229" name="Google Shape;1229;g33bd7f4f20c_0_47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Mon nom et prénom en tant qu'aidant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230" name="Google Shape;1230;g33bd7f4f20c_0_476"/>
          <p:cNvGrpSpPr/>
          <p:nvPr/>
        </p:nvGrpSpPr>
        <p:grpSpPr>
          <a:xfrm rot="260">
            <a:off x="4659100" y="2030828"/>
            <a:ext cx="3806641" cy="640060"/>
            <a:chOff x="5332275" y="1695525"/>
            <a:chExt cx="2881200" cy="1915200"/>
          </a:xfrm>
        </p:grpSpPr>
        <p:sp>
          <p:nvSpPr>
            <p:cNvPr id="1231" name="Google Shape;1231;g33bd7f4f20c_0_47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232" name="Google Shape;1232;g33bd7f4f20c_0_476"/>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La durée de validité du mandat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233" name="Google Shape;1233;g33bd7f4f20c_0_476"/>
          <p:cNvGrpSpPr/>
          <p:nvPr/>
        </p:nvGrpSpPr>
        <p:grpSpPr>
          <a:xfrm rot="260">
            <a:off x="678402" y="2838954"/>
            <a:ext cx="3806641" cy="640060"/>
            <a:chOff x="5332275" y="1695525"/>
            <a:chExt cx="2881200" cy="1915200"/>
          </a:xfrm>
        </p:grpSpPr>
        <p:sp>
          <p:nvSpPr>
            <p:cNvPr id="1234" name="Google Shape;1234;g33bd7f4f20c_0_47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235" name="Google Shape;1235;g33bd7f4f20c_0_476"/>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Le périmètre du mandat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236" name="Google Shape;1236;g33bd7f4f20c_0_476"/>
          <p:cNvGrpSpPr/>
          <p:nvPr/>
        </p:nvGrpSpPr>
        <p:grpSpPr>
          <a:xfrm rot="260">
            <a:off x="4659100" y="2838954"/>
            <a:ext cx="3806641" cy="640060"/>
            <a:chOff x="5332275" y="1695525"/>
            <a:chExt cx="2881200" cy="1915200"/>
          </a:xfrm>
        </p:grpSpPr>
        <p:sp>
          <p:nvSpPr>
            <p:cNvPr id="1237" name="Google Shape;1237;g33bd7f4f20c_0_47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238" name="Google Shape;1238;g33bd7f4f20c_0_47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La démarche que je m'apprête à effectuer</a:t>
              </a:r>
              <a:endParaRPr b="0" i="0" sz="1100" u="none" cap="none" strike="noStrike">
                <a:solidFill>
                  <a:schemeClr val="lt1"/>
                </a:solidFill>
                <a:latin typeface="Palanquin Medium"/>
                <a:ea typeface="Palanquin Medium"/>
                <a:cs typeface="Palanquin Medium"/>
                <a:sym typeface="Palanquin Medium"/>
              </a:endParaRPr>
            </a:p>
          </p:txBody>
        </p:sp>
      </p:grpSp>
      <p:sp>
        <p:nvSpPr>
          <p:cNvPr id="1239" name="Google Shape;1239;g33bd7f4f20c_0_47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240" name="Google Shape;1240;g33bd7f4f20c_0_476"/>
          <p:cNvGrpSpPr/>
          <p:nvPr/>
        </p:nvGrpSpPr>
        <p:grpSpPr>
          <a:xfrm rot="260">
            <a:off x="2668677" y="3647079"/>
            <a:ext cx="3806641" cy="640060"/>
            <a:chOff x="5332275" y="1695525"/>
            <a:chExt cx="2881200" cy="1915200"/>
          </a:xfrm>
        </p:grpSpPr>
        <p:sp>
          <p:nvSpPr>
            <p:cNvPr id="1241" name="Google Shape;1241;g33bd7f4f20c_0_47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242" name="Google Shape;1242;g33bd7f4f20c_0_476"/>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Le nom et prénom de l'usager concerné par le mandat</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6" name="Shape 1246"/>
        <p:cNvGrpSpPr/>
        <p:nvPr/>
      </p:nvGrpSpPr>
      <p:grpSpPr>
        <a:xfrm>
          <a:off x="0" y="0"/>
          <a:ext cx="0" cy="0"/>
          <a:chOff x="0" y="0"/>
          <a:chExt cx="0" cy="0"/>
        </a:xfrm>
      </p:grpSpPr>
      <p:sp>
        <p:nvSpPr>
          <p:cNvPr id="1247" name="Google Shape;1247;g33bd7f4f20c_0_237"/>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De quoi dois-je m’assurer avant d’accompagner un usager ?</a:t>
            </a:r>
            <a:endParaRPr b="1" i="0" sz="3000" u="none" cap="none" strike="noStrike">
              <a:solidFill>
                <a:srgbClr val="003081"/>
              </a:solidFill>
              <a:latin typeface="Palanquin"/>
              <a:ea typeface="Palanquin"/>
              <a:cs typeface="Palanquin"/>
              <a:sym typeface="Palanquin"/>
            </a:endParaRPr>
          </a:p>
        </p:txBody>
      </p:sp>
      <p:grpSp>
        <p:nvGrpSpPr>
          <p:cNvPr id="1248" name="Google Shape;1248;g33bd7f4f20c_0_237"/>
          <p:cNvGrpSpPr/>
          <p:nvPr/>
        </p:nvGrpSpPr>
        <p:grpSpPr>
          <a:xfrm rot="260">
            <a:off x="678402" y="2030828"/>
            <a:ext cx="3806641" cy="640060"/>
            <a:chOff x="5332275" y="1695525"/>
            <a:chExt cx="2881200" cy="1915200"/>
          </a:xfrm>
        </p:grpSpPr>
        <p:sp>
          <p:nvSpPr>
            <p:cNvPr id="1249" name="Google Shape;1249;g33bd7f4f20c_0_23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250" name="Google Shape;1250;g33bd7f4f20c_0_23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Que l'usager n'est pas sous tutelle ou curatelle.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251" name="Google Shape;1251;g33bd7f4f20c_0_237"/>
          <p:cNvGrpSpPr/>
          <p:nvPr/>
        </p:nvGrpSpPr>
        <p:grpSpPr>
          <a:xfrm rot="260">
            <a:off x="4659100" y="2030828"/>
            <a:ext cx="3806641" cy="640060"/>
            <a:chOff x="5332275" y="1695525"/>
            <a:chExt cx="2881200" cy="1915200"/>
          </a:xfrm>
        </p:grpSpPr>
        <p:sp>
          <p:nvSpPr>
            <p:cNvPr id="1252" name="Google Shape;1252;g33bd7f4f20c_0_23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253" name="Google Shape;1253;g33bd7f4f20c_0_23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Que la démarche concerne bien l'usager et pas un de ses proches.</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254" name="Google Shape;1254;g33bd7f4f20c_0_237"/>
          <p:cNvGrpSpPr/>
          <p:nvPr/>
        </p:nvGrpSpPr>
        <p:grpSpPr>
          <a:xfrm rot="260">
            <a:off x="678402" y="2838954"/>
            <a:ext cx="3806641" cy="640060"/>
            <a:chOff x="5332275" y="1695525"/>
            <a:chExt cx="2881200" cy="1915200"/>
          </a:xfrm>
        </p:grpSpPr>
        <p:sp>
          <p:nvSpPr>
            <p:cNvPr id="1255" name="Google Shape;1255;g33bd7f4f20c_0_23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256" name="Google Shape;1256;g33bd7f4f20c_0_237"/>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Que l'usager comprend bien le type d'accompagnement que je m'apprête à effectuer et donne son consentement.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257" name="Google Shape;1257;g33bd7f4f20c_0_237"/>
          <p:cNvGrpSpPr/>
          <p:nvPr/>
        </p:nvGrpSpPr>
        <p:grpSpPr>
          <a:xfrm rot="260">
            <a:off x="4659100" y="2838954"/>
            <a:ext cx="3806641" cy="640060"/>
            <a:chOff x="5332275" y="1695525"/>
            <a:chExt cx="2881200" cy="1915200"/>
          </a:xfrm>
        </p:grpSpPr>
        <p:sp>
          <p:nvSpPr>
            <p:cNvPr id="1258" name="Google Shape;1258;g33bd7f4f20c_0_23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259" name="Google Shape;1259;g33bd7f4f20c_0_23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Que l'usager n'est pas capable de faire sa démarche lui-même.</a:t>
              </a:r>
              <a:endParaRPr b="0" i="0" sz="1100" u="none" cap="none" strike="noStrike">
                <a:solidFill>
                  <a:schemeClr val="lt1"/>
                </a:solidFill>
                <a:latin typeface="Palanquin Medium"/>
                <a:ea typeface="Palanquin Medium"/>
                <a:cs typeface="Palanquin Medium"/>
                <a:sym typeface="Palanquin Medium"/>
              </a:endParaRPr>
            </a:p>
          </p:txBody>
        </p:sp>
      </p:grpSp>
      <p:sp>
        <p:nvSpPr>
          <p:cNvPr id="1260" name="Google Shape;1260;g33bd7f4f20c_0_2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261" name="Google Shape;1261;g33bd7f4f20c_0_237"/>
          <p:cNvGrpSpPr/>
          <p:nvPr/>
        </p:nvGrpSpPr>
        <p:grpSpPr>
          <a:xfrm rot="260">
            <a:off x="2668677" y="3647079"/>
            <a:ext cx="3806641" cy="640060"/>
            <a:chOff x="5332275" y="1695525"/>
            <a:chExt cx="2881200" cy="1915200"/>
          </a:xfrm>
        </p:grpSpPr>
        <p:sp>
          <p:nvSpPr>
            <p:cNvPr id="1262" name="Google Shape;1262;g33bd7f4f20c_0_23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263" name="Google Shape;1263;g33bd7f4f20c_0_237"/>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D'établir un mandat avec le bon périmètre.</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7" name="Shape 1267"/>
        <p:cNvGrpSpPr/>
        <p:nvPr/>
      </p:nvGrpSpPr>
      <p:grpSpPr>
        <a:xfrm>
          <a:off x="0" y="0"/>
          <a:ext cx="0" cy="0"/>
          <a:chOff x="0" y="0"/>
          <a:chExt cx="0" cy="0"/>
        </a:xfrm>
      </p:grpSpPr>
      <p:sp>
        <p:nvSpPr>
          <p:cNvPr id="1268" name="Google Shape;1268;g33bd7f4f20c_0_496"/>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De quoi dois-je m’assurer avant d’accompagner un usager ?</a:t>
            </a:r>
            <a:endParaRPr b="1" i="0" sz="3000" u="none" cap="none" strike="noStrike">
              <a:solidFill>
                <a:srgbClr val="003081"/>
              </a:solidFill>
              <a:latin typeface="Palanquin"/>
              <a:ea typeface="Palanquin"/>
              <a:cs typeface="Palanquin"/>
              <a:sym typeface="Palanquin"/>
            </a:endParaRPr>
          </a:p>
        </p:txBody>
      </p:sp>
      <p:grpSp>
        <p:nvGrpSpPr>
          <p:cNvPr id="1269" name="Google Shape;1269;g33bd7f4f20c_0_496"/>
          <p:cNvGrpSpPr/>
          <p:nvPr/>
        </p:nvGrpSpPr>
        <p:grpSpPr>
          <a:xfrm rot="260">
            <a:off x="678402" y="2030828"/>
            <a:ext cx="3806641" cy="640060"/>
            <a:chOff x="5332275" y="1695525"/>
            <a:chExt cx="2881200" cy="1915200"/>
          </a:xfrm>
        </p:grpSpPr>
        <p:sp>
          <p:nvSpPr>
            <p:cNvPr id="1270" name="Google Shape;1270;g33bd7f4f20c_0_49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271" name="Google Shape;1271;g33bd7f4f20c_0_496"/>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Que l'usager n'est pas sous tutelle ou curatelle.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272" name="Google Shape;1272;g33bd7f4f20c_0_496"/>
          <p:cNvGrpSpPr/>
          <p:nvPr/>
        </p:nvGrpSpPr>
        <p:grpSpPr>
          <a:xfrm rot="260">
            <a:off x="4659100" y="2030828"/>
            <a:ext cx="3806641" cy="640060"/>
            <a:chOff x="5332275" y="1695525"/>
            <a:chExt cx="2881200" cy="1915200"/>
          </a:xfrm>
        </p:grpSpPr>
        <p:sp>
          <p:nvSpPr>
            <p:cNvPr id="1273" name="Google Shape;1273;g33bd7f4f20c_0_49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274" name="Google Shape;1274;g33bd7f4f20c_0_496"/>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Que la démarche concerne bien l'usager et pas un de ses proches.</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275" name="Google Shape;1275;g33bd7f4f20c_0_496"/>
          <p:cNvGrpSpPr/>
          <p:nvPr/>
        </p:nvGrpSpPr>
        <p:grpSpPr>
          <a:xfrm rot="260">
            <a:off x="678402" y="2838954"/>
            <a:ext cx="3806641" cy="640060"/>
            <a:chOff x="5332275" y="1695525"/>
            <a:chExt cx="2881200" cy="1915200"/>
          </a:xfrm>
        </p:grpSpPr>
        <p:sp>
          <p:nvSpPr>
            <p:cNvPr id="1276" name="Google Shape;1276;g33bd7f4f20c_0_49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277" name="Google Shape;1277;g33bd7f4f20c_0_496"/>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Que l'usager comprend bien le type d'accompagnement que je m'apprête à effectuer et donne son consentement.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278" name="Google Shape;1278;g33bd7f4f20c_0_496"/>
          <p:cNvGrpSpPr/>
          <p:nvPr/>
        </p:nvGrpSpPr>
        <p:grpSpPr>
          <a:xfrm rot="260">
            <a:off x="4659100" y="2838954"/>
            <a:ext cx="3806641" cy="640060"/>
            <a:chOff x="5332275" y="1695525"/>
            <a:chExt cx="2881200" cy="1915200"/>
          </a:xfrm>
        </p:grpSpPr>
        <p:sp>
          <p:nvSpPr>
            <p:cNvPr id="1279" name="Google Shape;1279;g33bd7f4f20c_0_49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280" name="Google Shape;1280;g33bd7f4f20c_0_49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Que l'usager n'est pas capable de faire sa démarche lui-même.</a:t>
              </a:r>
              <a:endParaRPr b="0" i="0" sz="1100" u="none" cap="none" strike="noStrike">
                <a:solidFill>
                  <a:schemeClr val="lt1"/>
                </a:solidFill>
                <a:latin typeface="Palanquin Medium"/>
                <a:ea typeface="Palanquin Medium"/>
                <a:cs typeface="Palanquin Medium"/>
                <a:sym typeface="Palanquin Medium"/>
              </a:endParaRPr>
            </a:p>
          </p:txBody>
        </p:sp>
      </p:grpSp>
      <p:sp>
        <p:nvSpPr>
          <p:cNvPr id="1281" name="Google Shape;1281;g33bd7f4f20c_0_49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282" name="Google Shape;1282;g33bd7f4f20c_0_496"/>
          <p:cNvGrpSpPr/>
          <p:nvPr/>
        </p:nvGrpSpPr>
        <p:grpSpPr>
          <a:xfrm rot="260">
            <a:off x="2668677" y="3647079"/>
            <a:ext cx="3806641" cy="640060"/>
            <a:chOff x="5332275" y="1695525"/>
            <a:chExt cx="2881200" cy="1915200"/>
          </a:xfrm>
        </p:grpSpPr>
        <p:sp>
          <p:nvSpPr>
            <p:cNvPr id="1283" name="Google Shape;1283;g33bd7f4f20c_0_49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284" name="Google Shape;1284;g33bd7f4f20c_0_496"/>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D'établir un mandat avec le bon périmètre.</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8" name="Shape 1288"/>
        <p:cNvGrpSpPr/>
        <p:nvPr/>
      </p:nvGrpSpPr>
      <p:grpSpPr>
        <a:xfrm>
          <a:off x="0" y="0"/>
          <a:ext cx="0" cy="0"/>
          <a:chOff x="0" y="0"/>
          <a:chExt cx="0" cy="0"/>
        </a:xfrm>
      </p:grpSpPr>
      <p:sp>
        <p:nvSpPr>
          <p:cNvPr id="1289" name="Google Shape;1289;g33bd7f4f20c_0_263"/>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Remettez dans l'ordre les étapes de l'aidant pour se connecter à son espace Aidants Connect.</a:t>
            </a:r>
            <a:endParaRPr b="1" i="0" sz="3000" u="none" cap="none" strike="noStrike">
              <a:solidFill>
                <a:srgbClr val="003081"/>
              </a:solidFill>
              <a:latin typeface="Palanquin"/>
              <a:ea typeface="Palanquin"/>
              <a:cs typeface="Palanquin"/>
              <a:sym typeface="Palanquin"/>
            </a:endParaRPr>
          </a:p>
        </p:txBody>
      </p:sp>
      <p:grpSp>
        <p:nvGrpSpPr>
          <p:cNvPr id="1290" name="Google Shape;1290;g33bd7f4f20c_0_263"/>
          <p:cNvGrpSpPr/>
          <p:nvPr/>
        </p:nvGrpSpPr>
        <p:grpSpPr>
          <a:xfrm rot="170">
            <a:off x="678597" y="2030642"/>
            <a:ext cx="5841921" cy="489717"/>
            <a:chOff x="5332275" y="1695525"/>
            <a:chExt cx="2881200" cy="1915200"/>
          </a:xfrm>
        </p:grpSpPr>
        <p:sp>
          <p:nvSpPr>
            <p:cNvPr id="1291" name="Google Shape;1291;g33bd7f4f20c_0_2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292" name="Google Shape;1292;g33bd7f4f20c_0_2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Aller sur la plateforme Aidants Connect (https://aidantsconnect.beta.gouv.fr).</a:t>
              </a:r>
              <a:endParaRPr b="0" i="0" sz="1100" u="none" cap="none" strike="noStrike">
                <a:solidFill>
                  <a:schemeClr val="lt1"/>
                </a:solidFill>
                <a:latin typeface="Palanquin Medium"/>
                <a:ea typeface="Palanquin Medium"/>
                <a:cs typeface="Palanquin Medium"/>
                <a:sym typeface="Palanquin Medium"/>
              </a:endParaRPr>
            </a:p>
          </p:txBody>
        </p:sp>
      </p:grpSp>
      <p:sp>
        <p:nvSpPr>
          <p:cNvPr id="1293" name="Google Shape;1293;g33bd7f4f20c_0_26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294" name="Google Shape;1294;g33bd7f4f20c_0_263"/>
          <p:cNvGrpSpPr/>
          <p:nvPr/>
        </p:nvGrpSpPr>
        <p:grpSpPr>
          <a:xfrm rot="170">
            <a:off x="678597" y="2594606"/>
            <a:ext cx="5841921" cy="489717"/>
            <a:chOff x="5332275" y="1695525"/>
            <a:chExt cx="2881200" cy="1915200"/>
          </a:xfrm>
        </p:grpSpPr>
        <p:sp>
          <p:nvSpPr>
            <p:cNvPr id="1295" name="Google Shape;1295;g33bd7f4f20c_0_2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296" name="Google Shape;1296;g33bd7f4f20c_0_2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Entrer son adresse mail professionnelle et le code à 6 chiffres généré par la carte ou le téléphone.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297" name="Google Shape;1297;g33bd7f4f20c_0_263"/>
          <p:cNvGrpSpPr/>
          <p:nvPr/>
        </p:nvGrpSpPr>
        <p:grpSpPr>
          <a:xfrm rot="170">
            <a:off x="678597" y="3158570"/>
            <a:ext cx="5841921" cy="489717"/>
            <a:chOff x="5332275" y="1695525"/>
            <a:chExt cx="2881200" cy="1915200"/>
          </a:xfrm>
        </p:grpSpPr>
        <p:sp>
          <p:nvSpPr>
            <p:cNvPr id="1298" name="Google Shape;1298;g33bd7f4f20c_0_2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299" name="Google Shape;1299;g33bd7f4f20c_0_2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Cliquer sur le bouton "Se connecter" en haut à droite.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00" name="Google Shape;1300;g33bd7f4f20c_0_263"/>
          <p:cNvGrpSpPr/>
          <p:nvPr/>
        </p:nvGrpSpPr>
        <p:grpSpPr>
          <a:xfrm rot="170">
            <a:off x="678597" y="3722534"/>
            <a:ext cx="5841921" cy="489717"/>
            <a:chOff x="5332275" y="1695525"/>
            <a:chExt cx="2881200" cy="1915200"/>
          </a:xfrm>
        </p:grpSpPr>
        <p:sp>
          <p:nvSpPr>
            <p:cNvPr id="1301" name="Google Shape;1301;g33bd7f4f20c_0_2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02" name="Google Shape;1302;g33bd7f4f20c_0_2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Cliquer sur le bouton "Connexion" dans l'email reçu dans la boîte mail professionnelle.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03" name="Google Shape;1303;g33bd7f4f20c_0_263"/>
          <p:cNvGrpSpPr/>
          <p:nvPr/>
        </p:nvGrpSpPr>
        <p:grpSpPr>
          <a:xfrm rot="170">
            <a:off x="678597" y="4286498"/>
            <a:ext cx="5841921" cy="489717"/>
            <a:chOff x="5332275" y="1695525"/>
            <a:chExt cx="2881200" cy="1915200"/>
          </a:xfrm>
        </p:grpSpPr>
        <p:sp>
          <p:nvSpPr>
            <p:cNvPr id="1304" name="Google Shape;1304;g33bd7f4f20c_0_2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05" name="Google Shape;1305;g33bd7f4f20c_0_2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Récupérer son code de connexion via sa carte Aidants Connect ou l'application OTP.</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06" name="Google Shape;1306;g33bd7f4f20c_0_263"/>
          <p:cNvGrpSpPr/>
          <p:nvPr/>
        </p:nvGrpSpPr>
        <p:grpSpPr>
          <a:xfrm>
            <a:off x="6656824" y="2030583"/>
            <a:ext cx="762942" cy="489717"/>
            <a:chOff x="5332275" y="1695525"/>
            <a:chExt cx="2881200" cy="1915200"/>
          </a:xfrm>
        </p:grpSpPr>
        <p:sp>
          <p:nvSpPr>
            <p:cNvPr id="1307" name="Google Shape;1307;g33bd7f4f20c_0_2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08" name="Google Shape;1308;g33bd7f4f20c_0_2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09" name="Google Shape;1309;g33bd7f4f20c_0_263"/>
          <p:cNvGrpSpPr/>
          <p:nvPr/>
        </p:nvGrpSpPr>
        <p:grpSpPr>
          <a:xfrm>
            <a:off x="6656824" y="2594638"/>
            <a:ext cx="762942" cy="489717"/>
            <a:chOff x="5332275" y="1695525"/>
            <a:chExt cx="2881200" cy="1915200"/>
          </a:xfrm>
        </p:grpSpPr>
        <p:sp>
          <p:nvSpPr>
            <p:cNvPr id="1310" name="Google Shape;1310;g33bd7f4f20c_0_2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11" name="Google Shape;1311;g33bd7f4f20c_0_2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12" name="Google Shape;1312;g33bd7f4f20c_0_263"/>
          <p:cNvGrpSpPr/>
          <p:nvPr/>
        </p:nvGrpSpPr>
        <p:grpSpPr>
          <a:xfrm>
            <a:off x="6656824" y="3158680"/>
            <a:ext cx="762942" cy="489717"/>
            <a:chOff x="5332275" y="1695525"/>
            <a:chExt cx="2881200" cy="1915200"/>
          </a:xfrm>
        </p:grpSpPr>
        <p:sp>
          <p:nvSpPr>
            <p:cNvPr id="1313" name="Google Shape;1313;g33bd7f4f20c_0_2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14" name="Google Shape;1314;g33bd7f4f20c_0_2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15" name="Google Shape;1315;g33bd7f4f20c_0_263"/>
          <p:cNvGrpSpPr/>
          <p:nvPr/>
        </p:nvGrpSpPr>
        <p:grpSpPr>
          <a:xfrm>
            <a:off x="6656824" y="3722722"/>
            <a:ext cx="762942" cy="489717"/>
            <a:chOff x="5332275" y="1695525"/>
            <a:chExt cx="2881200" cy="1915200"/>
          </a:xfrm>
        </p:grpSpPr>
        <p:sp>
          <p:nvSpPr>
            <p:cNvPr id="1316" name="Google Shape;1316;g33bd7f4f20c_0_2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17" name="Google Shape;1317;g33bd7f4f20c_0_2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18" name="Google Shape;1318;g33bd7f4f20c_0_263"/>
          <p:cNvGrpSpPr/>
          <p:nvPr/>
        </p:nvGrpSpPr>
        <p:grpSpPr>
          <a:xfrm>
            <a:off x="6656824" y="4286764"/>
            <a:ext cx="762942" cy="489717"/>
            <a:chOff x="5332275" y="1695525"/>
            <a:chExt cx="2881200" cy="1915200"/>
          </a:xfrm>
        </p:grpSpPr>
        <p:sp>
          <p:nvSpPr>
            <p:cNvPr id="1319" name="Google Shape;1319;g33bd7f4f20c_0_2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20" name="Google Shape;1320;g33bd7f4f20c_0_2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4" name="Shape 1324"/>
        <p:cNvGrpSpPr/>
        <p:nvPr/>
      </p:nvGrpSpPr>
      <p:grpSpPr>
        <a:xfrm>
          <a:off x="0" y="0"/>
          <a:ext cx="0" cy="0"/>
          <a:chOff x="0" y="0"/>
          <a:chExt cx="0" cy="0"/>
        </a:xfrm>
      </p:grpSpPr>
      <p:sp>
        <p:nvSpPr>
          <p:cNvPr id="1325" name="Google Shape;1325;g33bd7f4f20c_0_516"/>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Remettez dans l'ordre les étapes de l'aidant pour se connecter à son espace Aidants Connect.</a:t>
            </a:r>
            <a:endParaRPr b="1" i="0" sz="3000" u="none" cap="none" strike="noStrike">
              <a:solidFill>
                <a:srgbClr val="003081"/>
              </a:solidFill>
              <a:latin typeface="Palanquin"/>
              <a:ea typeface="Palanquin"/>
              <a:cs typeface="Palanquin"/>
              <a:sym typeface="Palanquin"/>
            </a:endParaRPr>
          </a:p>
        </p:txBody>
      </p:sp>
      <p:grpSp>
        <p:nvGrpSpPr>
          <p:cNvPr id="1326" name="Google Shape;1326;g33bd7f4f20c_0_516"/>
          <p:cNvGrpSpPr/>
          <p:nvPr/>
        </p:nvGrpSpPr>
        <p:grpSpPr>
          <a:xfrm rot="170">
            <a:off x="678597" y="2030642"/>
            <a:ext cx="5841921" cy="489717"/>
            <a:chOff x="5332275" y="1695525"/>
            <a:chExt cx="2881200" cy="1915200"/>
          </a:xfrm>
        </p:grpSpPr>
        <p:sp>
          <p:nvSpPr>
            <p:cNvPr id="1327" name="Google Shape;1327;g33bd7f4f20c_0_51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28" name="Google Shape;1328;g33bd7f4f20c_0_51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Aller sur la plateforme Aidants Connect (https://aidantsconnect.beta.gouv.fr).</a:t>
              </a:r>
              <a:endParaRPr b="0" i="0" sz="1100" u="none" cap="none" strike="noStrike">
                <a:solidFill>
                  <a:schemeClr val="lt1"/>
                </a:solidFill>
                <a:latin typeface="Palanquin Medium"/>
                <a:ea typeface="Palanquin Medium"/>
                <a:cs typeface="Palanquin Medium"/>
                <a:sym typeface="Palanquin Medium"/>
              </a:endParaRPr>
            </a:p>
          </p:txBody>
        </p:sp>
      </p:grpSp>
      <p:sp>
        <p:nvSpPr>
          <p:cNvPr id="1329" name="Google Shape;1329;g33bd7f4f20c_0_5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330" name="Google Shape;1330;g33bd7f4f20c_0_516"/>
          <p:cNvGrpSpPr/>
          <p:nvPr/>
        </p:nvGrpSpPr>
        <p:grpSpPr>
          <a:xfrm rot="170">
            <a:off x="678597" y="2594606"/>
            <a:ext cx="5841921" cy="489717"/>
            <a:chOff x="5332275" y="1695525"/>
            <a:chExt cx="2881200" cy="1915200"/>
          </a:xfrm>
        </p:grpSpPr>
        <p:sp>
          <p:nvSpPr>
            <p:cNvPr id="1331" name="Google Shape;1331;g33bd7f4f20c_0_51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32" name="Google Shape;1332;g33bd7f4f20c_0_51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Entrer son adresse mail professionnelle et le code à 6 chiffres généré par la carte ou le téléphone.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33" name="Google Shape;1333;g33bd7f4f20c_0_516"/>
          <p:cNvGrpSpPr/>
          <p:nvPr/>
        </p:nvGrpSpPr>
        <p:grpSpPr>
          <a:xfrm rot="170">
            <a:off x="678597" y="3158570"/>
            <a:ext cx="5841921" cy="489717"/>
            <a:chOff x="5332275" y="1695525"/>
            <a:chExt cx="2881200" cy="1915200"/>
          </a:xfrm>
        </p:grpSpPr>
        <p:sp>
          <p:nvSpPr>
            <p:cNvPr id="1334" name="Google Shape;1334;g33bd7f4f20c_0_51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35" name="Google Shape;1335;g33bd7f4f20c_0_51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Cliquer sur le bouton "Se connecter" en haut à droite.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36" name="Google Shape;1336;g33bd7f4f20c_0_516"/>
          <p:cNvGrpSpPr/>
          <p:nvPr/>
        </p:nvGrpSpPr>
        <p:grpSpPr>
          <a:xfrm rot="170">
            <a:off x="678597" y="3722534"/>
            <a:ext cx="5841921" cy="489717"/>
            <a:chOff x="5332275" y="1695525"/>
            <a:chExt cx="2881200" cy="1915200"/>
          </a:xfrm>
        </p:grpSpPr>
        <p:sp>
          <p:nvSpPr>
            <p:cNvPr id="1337" name="Google Shape;1337;g33bd7f4f20c_0_51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38" name="Google Shape;1338;g33bd7f4f20c_0_51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Cliquer sur le bouton "Connexion" dans l'email reçu dans la boîte mail professionnelle.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39" name="Google Shape;1339;g33bd7f4f20c_0_516"/>
          <p:cNvGrpSpPr/>
          <p:nvPr/>
        </p:nvGrpSpPr>
        <p:grpSpPr>
          <a:xfrm rot="170">
            <a:off x="678597" y="4286498"/>
            <a:ext cx="5841921" cy="489717"/>
            <a:chOff x="5332275" y="1695525"/>
            <a:chExt cx="2881200" cy="1915200"/>
          </a:xfrm>
        </p:grpSpPr>
        <p:sp>
          <p:nvSpPr>
            <p:cNvPr id="1340" name="Google Shape;1340;g33bd7f4f20c_0_51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41" name="Google Shape;1341;g33bd7f4f20c_0_51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Récupérer son code de connexion via sa carte Aidants Connect ou l'application OTP.</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42" name="Google Shape;1342;g33bd7f4f20c_0_516"/>
          <p:cNvGrpSpPr/>
          <p:nvPr/>
        </p:nvGrpSpPr>
        <p:grpSpPr>
          <a:xfrm>
            <a:off x="6656824" y="2030583"/>
            <a:ext cx="762942" cy="489717"/>
            <a:chOff x="5332275" y="1695525"/>
            <a:chExt cx="2881200" cy="1915200"/>
          </a:xfrm>
        </p:grpSpPr>
        <p:sp>
          <p:nvSpPr>
            <p:cNvPr id="1343" name="Google Shape;1343;g33bd7f4f20c_0_51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44" name="Google Shape;1344;g33bd7f4f20c_0_516"/>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1</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45" name="Google Shape;1345;g33bd7f4f20c_0_516"/>
          <p:cNvGrpSpPr/>
          <p:nvPr/>
        </p:nvGrpSpPr>
        <p:grpSpPr>
          <a:xfrm>
            <a:off x="6656824" y="2594638"/>
            <a:ext cx="762942" cy="489717"/>
            <a:chOff x="5332275" y="1695525"/>
            <a:chExt cx="2881200" cy="1915200"/>
          </a:xfrm>
        </p:grpSpPr>
        <p:sp>
          <p:nvSpPr>
            <p:cNvPr id="1346" name="Google Shape;1346;g33bd7f4f20c_0_51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47" name="Google Shape;1347;g33bd7f4f20c_0_516"/>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4</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48" name="Google Shape;1348;g33bd7f4f20c_0_516"/>
          <p:cNvGrpSpPr/>
          <p:nvPr/>
        </p:nvGrpSpPr>
        <p:grpSpPr>
          <a:xfrm>
            <a:off x="6656824" y="3158680"/>
            <a:ext cx="762942" cy="489717"/>
            <a:chOff x="5332275" y="1695525"/>
            <a:chExt cx="2881200" cy="1915200"/>
          </a:xfrm>
        </p:grpSpPr>
        <p:sp>
          <p:nvSpPr>
            <p:cNvPr id="1349" name="Google Shape;1349;g33bd7f4f20c_0_51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50" name="Google Shape;1350;g33bd7f4f20c_0_516"/>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2</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51" name="Google Shape;1351;g33bd7f4f20c_0_516"/>
          <p:cNvGrpSpPr/>
          <p:nvPr/>
        </p:nvGrpSpPr>
        <p:grpSpPr>
          <a:xfrm>
            <a:off x="6656824" y="3722722"/>
            <a:ext cx="762942" cy="489717"/>
            <a:chOff x="5332275" y="1695525"/>
            <a:chExt cx="2881200" cy="1915200"/>
          </a:xfrm>
        </p:grpSpPr>
        <p:sp>
          <p:nvSpPr>
            <p:cNvPr id="1352" name="Google Shape;1352;g33bd7f4f20c_0_51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53" name="Google Shape;1353;g33bd7f4f20c_0_516"/>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5</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54" name="Google Shape;1354;g33bd7f4f20c_0_516"/>
          <p:cNvGrpSpPr/>
          <p:nvPr/>
        </p:nvGrpSpPr>
        <p:grpSpPr>
          <a:xfrm>
            <a:off x="6656824" y="4286764"/>
            <a:ext cx="762942" cy="489717"/>
            <a:chOff x="5332275" y="1695525"/>
            <a:chExt cx="2881200" cy="1915200"/>
          </a:xfrm>
        </p:grpSpPr>
        <p:sp>
          <p:nvSpPr>
            <p:cNvPr id="1355" name="Google Shape;1355;g33bd7f4f20c_0_51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56" name="Google Shape;1356;g33bd7f4f20c_0_516"/>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3</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0" name="Shape 1360"/>
        <p:cNvGrpSpPr/>
        <p:nvPr/>
      </p:nvGrpSpPr>
      <p:grpSpPr>
        <a:xfrm>
          <a:off x="0" y="0"/>
          <a:ext cx="0" cy="0"/>
          <a:chOff x="0" y="0"/>
          <a:chExt cx="0" cy="0"/>
        </a:xfrm>
      </p:grpSpPr>
      <p:sp>
        <p:nvSpPr>
          <p:cNvPr id="1361" name="Google Shape;1361;g33bd7f4f20c_0_76"/>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Sélectionnez la bonne définition d'une "donnée personnelle"</a:t>
            </a:r>
            <a:endParaRPr b="1" i="0" sz="3000" u="none" cap="none" strike="noStrike">
              <a:solidFill>
                <a:srgbClr val="003081"/>
              </a:solidFill>
              <a:latin typeface="Palanquin"/>
              <a:ea typeface="Palanquin"/>
              <a:cs typeface="Palanquin"/>
              <a:sym typeface="Palanquin"/>
            </a:endParaRPr>
          </a:p>
        </p:txBody>
      </p:sp>
      <p:grpSp>
        <p:nvGrpSpPr>
          <p:cNvPr id="1362" name="Google Shape;1362;g33bd7f4f20c_0_76"/>
          <p:cNvGrpSpPr/>
          <p:nvPr/>
        </p:nvGrpSpPr>
        <p:grpSpPr>
          <a:xfrm rot="260">
            <a:off x="678402" y="2749553"/>
            <a:ext cx="3806641" cy="640060"/>
            <a:chOff x="5332275" y="1695525"/>
            <a:chExt cx="2881200" cy="1915200"/>
          </a:xfrm>
        </p:grpSpPr>
        <p:sp>
          <p:nvSpPr>
            <p:cNvPr id="1363" name="Google Shape;1363;g33bd7f4f20c_0_7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64" name="Google Shape;1364;g33bd7f4f20c_0_7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Une donnée personnelle est toute information se rapportant à une entreprise identifiée ou identifiable.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65" name="Google Shape;1365;g33bd7f4f20c_0_76"/>
          <p:cNvGrpSpPr/>
          <p:nvPr/>
        </p:nvGrpSpPr>
        <p:grpSpPr>
          <a:xfrm rot="260">
            <a:off x="4659100" y="2749553"/>
            <a:ext cx="3806641" cy="640060"/>
            <a:chOff x="5332275" y="1695525"/>
            <a:chExt cx="2881200" cy="1915200"/>
          </a:xfrm>
        </p:grpSpPr>
        <p:sp>
          <p:nvSpPr>
            <p:cNvPr id="1366" name="Google Shape;1366;g33bd7f4f20c_0_7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67" name="Google Shape;1367;g33bd7f4f20c_0_7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Une donnée personnelle est toute information se rapportant à une personne morale identifiée ou identifiable.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68" name="Google Shape;1368;g33bd7f4f20c_0_76"/>
          <p:cNvGrpSpPr/>
          <p:nvPr/>
        </p:nvGrpSpPr>
        <p:grpSpPr>
          <a:xfrm rot="260">
            <a:off x="678402" y="3557679"/>
            <a:ext cx="3806641" cy="640060"/>
            <a:chOff x="5332275" y="1695525"/>
            <a:chExt cx="2881200" cy="1915200"/>
          </a:xfrm>
        </p:grpSpPr>
        <p:sp>
          <p:nvSpPr>
            <p:cNvPr id="1369" name="Google Shape;1369;g33bd7f4f20c_0_7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370" name="Google Shape;1370;g33bd7f4f20c_0_76"/>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Une donnée personnelle est une information générique sur une catégorie de personnes définie.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71" name="Google Shape;1371;g33bd7f4f20c_0_76"/>
          <p:cNvGrpSpPr/>
          <p:nvPr/>
        </p:nvGrpSpPr>
        <p:grpSpPr>
          <a:xfrm rot="260">
            <a:off x="4659100" y="3557679"/>
            <a:ext cx="3806641" cy="640060"/>
            <a:chOff x="5332275" y="1695525"/>
            <a:chExt cx="2881200" cy="1915200"/>
          </a:xfrm>
        </p:grpSpPr>
        <p:sp>
          <p:nvSpPr>
            <p:cNvPr id="1372" name="Google Shape;1372;g33bd7f4f20c_0_7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73" name="Google Shape;1373;g33bd7f4f20c_0_7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Une donnée personnelle est toute information se rapportant à une personne physique identifiée ou identifiable.</a:t>
              </a:r>
              <a:endParaRPr b="0" i="0" sz="1100" u="none" cap="none" strike="noStrike">
                <a:solidFill>
                  <a:schemeClr val="lt1"/>
                </a:solidFill>
                <a:latin typeface="Palanquin Medium"/>
                <a:ea typeface="Palanquin Medium"/>
                <a:cs typeface="Palanquin Medium"/>
                <a:sym typeface="Palanquin Medium"/>
              </a:endParaRPr>
            </a:p>
          </p:txBody>
        </p:sp>
      </p:grpSp>
      <p:sp>
        <p:nvSpPr>
          <p:cNvPr id="1374" name="Google Shape;1374;g33bd7f4f20c_0_7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8" name="Shape 1378"/>
        <p:cNvGrpSpPr/>
        <p:nvPr/>
      </p:nvGrpSpPr>
      <p:grpSpPr>
        <a:xfrm>
          <a:off x="0" y="0"/>
          <a:ext cx="0" cy="0"/>
          <a:chOff x="0" y="0"/>
          <a:chExt cx="0" cy="0"/>
        </a:xfrm>
      </p:grpSpPr>
      <p:sp>
        <p:nvSpPr>
          <p:cNvPr id="1379" name="Google Shape;1379;g33bd7f4f20c_0_551"/>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Sélectionnez la bonne définition d'une "donnée personnelle"</a:t>
            </a:r>
            <a:endParaRPr b="1" i="0" sz="3000" u="none" cap="none" strike="noStrike">
              <a:solidFill>
                <a:srgbClr val="003081"/>
              </a:solidFill>
              <a:latin typeface="Palanquin"/>
              <a:ea typeface="Palanquin"/>
              <a:cs typeface="Palanquin"/>
              <a:sym typeface="Palanquin"/>
            </a:endParaRPr>
          </a:p>
        </p:txBody>
      </p:sp>
      <p:grpSp>
        <p:nvGrpSpPr>
          <p:cNvPr id="1380" name="Google Shape;1380;g33bd7f4f20c_0_551"/>
          <p:cNvGrpSpPr/>
          <p:nvPr/>
        </p:nvGrpSpPr>
        <p:grpSpPr>
          <a:xfrm rot="260">
            <a:off x="678402" y="2749553"/>
            <a:ext cx="3806641" cy="640060"/>
            <a:chOff x="5332275" y="1695525"/>
            <a:chExt cx="2881200" cy="1915200"/>
          </a:xfrm>
        </p:grpSpPr>
        <p:sp>
          <p:nvSpPr>
            <p:cNvPr id="1381" name="Google Shape;1381;g33bd7f4f20c_0_55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82" name="Google Shape;1382;g33bd7f4f20c_0_55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Une donnée personnelle est toute information se rapportant à une entreprise identifiée ou identifiable.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83" name="Google Shape;1383;g33bd7f4f20c_0_551"/>
          <p:cNvGrpSpPr/>
          <p:nvPr/>
        </p:nvGrpSpPr>
        <p:grpSpPr>
          <a:xfrm rot="260">
            <a:off x="4659100" y="2749553"/>
            <a:ext cx="3806641" cy="640060"/>
            <a:chOff x="5332275" y="1695525"/>
            <a:chExt cx="2881200" cy="1915200"/>
          </a:xfrm>
        </p:grpSpPr>
        <p:sp>
          <p:nvSpPr>
            <p:cNvPr id="1384" name="Google Shape;1384;g33bd7f4f20c_0_55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85" name="Google Shape;1385;g33bd7f4f20c_0_55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Une donnée personnelle est toute information se rapportant à une personne morale identifiée ou identifiable.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86" name="Google Shape;1386;g33bd7f4f20c_0_551"/>
          <p:cNvGrpSpPr/>
          <p:nvPr/>
        </p:nvGrpSpPr>
        <p:grpSpPr>
          <a:xfrm rot="260">
            <a:off x="678402" y="3557679"/>
            <a:ext cx="3806641" cy="640060"/>
            <a:chOff x="5332275" y="1695525"/>
            <a:chExt cx="2881200" cy="1915200"/>
          </a:xfrm>
        </p:grpSpPr>
        <p:sp>
          <p:nvSpPr>
            <p:cNvPr id="1387" name="Google Shape;1387;g33bd7f4f20c_0_55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388" name="Google Shape;1388;g33bd7f4f20c_0_551"/>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Une donnée personnelle est une information générique sur une catégorie de personnes définie.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89" name="Google Shape;1389;g33bd7f4f20c_0_551"/>
          <p:cNvGrpSpPr/>
          <p:nvPr/>
        </p:nvGrpSpPr>
        <p:grpSpPr>
          <a:xfrm rot="260">
            <a:off x="4659100" y="3557679"/>
            <a:ext cx="3806641" cy="640060"/>
            <a:chOff x="5332275" y="1695525"/>
            <a:chExt cx="2881200" cy="1915200"/>
          </a:xfrm>
        </p:grpSpPr>
        <p:sp>
          <p:nvSpPr>
            <p:cNvPr id="1390" name="Google Shape;1390;g33bd7f4f20c_0_55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91" name="Google Shape;1391;g33bd7f4f20c_0_55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Une donnée personnelle est toute information se rapportant à une personne physique identifiée ou identifiable.</a:t>
              </a:r>
              <a:endParaRPr b="0" i="0" sz="1100" u="none" cap="none" strike="noStrike">
                <a:solidFill>
                  <a:schemeClr val="lt1"/>
                </a:solidFill>
                <a:latin typeface="Palanquin Medium"/>
                <a:ea typeface="Palanquin Medium"/>
                <a:cs typeface="Palanquin Medium"/>
                <a:sym typeface="Palanquin Medium"/>
              </a:endParaRPr>
            </a:p>
          </p:txBody>
        </p:sp>
      </p:grpSp>
      <p:sp>
        <p:nvSpPr>
          <p:cNvPr id="1392" name="Google Shape;1392;g33bd7f4f20c_0_5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9"/>
          <p:cNvSpPr txBox="1"/>
          <p:nvPr/>
        </p:nvSpPr>
        <p:spPr>
          <a:xfrm>
            <a:off x="1638775" y="1564800"/>
            <a:ext cx="6063300" cy="2471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Choisissez chacun un ou deux mots que vous ne comprenez pas ou comprenez partiellement</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Nous définirons ensuite ensemble chacun de ces mots</a:t>
            </a:r>
            <a:endParaRPr b="0" i="0" sz="1800" u="none" cap="none" strike="noStrike">
              <a:solidFill>
                <a:srgbClr val="003081"/>
              </a:solidFill>
              <a:latin typeface="Palanquin Medium"/>
              <a:ea typeface="Palanquin Medium"/>
              <a:cs typeface="Palanquin Medium"/>
              <a:sym typeface="Palanquin Medium"/>
            </a:endParaRPr>
          </a:p>
        </p:txBody>
      </p:sp>
      <p:sp>
        <p:nvSpPr>
          <p:cNvPr id="124" name="Google Shape;124;p9"/>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La consigne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25" name="Google Shape;125;p9"/>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1" i="0" sz="1000" u="none" cap="none" strike="noStrike">
              <a:solidFill>
                <a:srgbClr val="FF3333"/>
              </a:solidFill>
              <a:latin typeface="Palanquin"/>
              <a:ea typeface="Palanquin"/>
              <a:cs typeface="Palanquin"/>
              <a:sym typeface="Palanquin"/>
            </a:endParaRPr>
          </a:p>
        </p:txBody>
      </p:sp>
      <p:sp>
        <p:nvSpPr>
          <p:cNvPr id="126" name="Google Shape;126;p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6" name="Shape 1396"/>
        <p:cNvGrpSpPr/>
        <p:nvPr/>
      </p:nvGrpSpPr>
      <p:grpSpPr>
        <a:xfrm>
          <a:off x="0" y="0"/>
          <a:ext cx="0" cy="0"/>
          <a:chOff x="0" y="0"/>
          <a:chExt cx="0" cy="0"/>
        </a:xfrm>
      </p:grpSpPr>
      <p:sp>
        <p:nvSpPr>
          <p:cNvPr id="1397" name="Google Shape;1397;g33bd7f4f20c_0_317"/>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Parmi ces données, lesquelles sont des données personnelles ?</a:t>
            </a:r>
            <a:endParaRPr b="1" i="0" sz="3000" u="none" cap="none" strike="noStrike">
              <a:solidFill>
                <a:srgbClr val="003081"/>
              </a:solidFill>
              <a:latin typeface="Palanquin"/>
              <a:ea typeface="Palanquin"/>
              <a:cs typeface="Palanquin"/>
              <a:sym typeface="Palanquin"/>
            </a:endParaRPr>
          </a:p>
        </p:txBody>
      </p:sp>
      <p:grpSp>
        <p:nvGrpSpPr>
          <p:cNvPr id="1398" name="Google Shape;1398;g33bd7f4f20c_0_317"/>
          <p:cNvGrpSpPr/>
          <p:nvPr/>
        </p:nvGrpSpPr>
        <p:grpSpPr>
          <a:xfrm rot="260">
            <a:off x="678418" y="2327357"/>
            <a:ext cx="3806641" cy="662659"/>
            <a:chOff x="5332275" y="1695525"/>
            <a:chExt cx="2881200" cy="1915200"/>
          </a:xfrm>
        </p:grpSpPr>
        <p:sp>
          <p:nvSpPr>
            <p:cNvPr id="1399" name="Google Shape;1399;g33bd7f4f20c_0_31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00" name="Google Shape;1400;g33bd7f4f20c_0_31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Mot de passe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01" name="Google Shape;1401;g33bd7f4f20c_0_317"/>
          <p:cNvGrpSpPr/>
          <p:nvPr/>
        </p:nvGrpSpPr>
        <p:grpSpPr>
          <a:xfrm rot="260">
            <a:off x="4659111" y="2327357"/>
            <a:ext cx="3806641" cy="662659"/>
            <a:chOff x="5332275" y="1695525"/>
            <a:chExt cx="2881200" cy="1915200"/>
          </a:xfrm>
        </p:grpSpPr>
        <p:sp>
          <p:nvSpPr>
            <p:cNvPr id="1402" name="Google Shape;1402;g33bd7f4f20c_0_31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03" name="Google Shape;1403;g33bd7f4f20c_0_31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Numéro de sécurité sociale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04" name="Google Shape;1404;g33bd7f4f20c_0_317"/>
          <p:cNvGrpSpPr/>
          <p:nvPr/>
        </p:nvGrpSpPr>
        <p:grpSpPr>
          <a:xfrm rot="260">
            <a:off x="678418" y="3163881"/>
            <a:ext cx="3806641" cy="662659"/>
            <a:chOff x="5332275" y="1695525"/>
            <a:chExt cx="2881200" cy="1915200"/>
          </a:xfrm>
        </p:grpSpPr>
        <p:sp>
          <p:nvSpPr>
            <p:cNvPr id="1405" name="Google Shape;1405;g33bd7f4f20c_0_31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406" name="Google Shape;1406;g33bd7f4f20c_0_317"/>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Adresse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07" name="Google Shape;1407;g33bd7f4f20c_0_317"/>
          <p:cNvGrpSpPr/>
          <p:nvPr/>
        </p:nvGrpSpPr>
        <p:grpSpPr>
          <a:xfrm rot="260">
            <a:off x="4659111" y="3163881"/>
            <a:ext cx="3806641" cy="662659"/>
            <a:chOff x="5332275" y="1695525"/>
            <a:chExt cx="2881200" cy="1915200"/>
          </a:xfrm>
        </p:grpSpPr>
        <p:sp>
          <p:nvSpPr>
            <p:cNvPr id="1408" name="Google Shape;1408;g33bd7f4f20c_0_31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09" name="Google Shape;1409;g33bd7f4f20c_0_31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Adresse email</a:t>
              </a:r>
              <a:endParaRPr b="0" i="0" sz="1100" u="none" cap="none" strike="noStrike">
                <a:solidFill>
                  <a:schemeClr val="lt1"/>
                </a:solidFill>
                <a:latin typeface="Palanquin Medium"/>
                <a:ea typeface="Palanquin Medium"/>
                <a:cs typeface="Palanquin Medium"/>
                <a:sym typeface="Palanquin Medium"/>
              </a:endParaRPr>
            </a:p>
          </p:txBody>
        </p:sp>
      </p:grpSp>
      <p:sp>
        <p:nvSpPr>
          <p:cNvPr id="1410" name="Google Shape;1410;g33bd7f4f20c_0_3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411" name="Google Shape;1411;g33bd7f4f20c_0_317"/>
          <p:cNvGrpSpPr/>
          <p:nvPr/>
        </p:nvGrpSpPr>
        <p:grpSpPr>
          <a:xfrm rot="260">
            <a:off x="678418" y="4000410"/>
            <a:ext cx="3806641" cy="662659"/>
            <a:chOff x="5332275" y="1695525"/>
            <a:chExt cx="2881200" cy="1915200"/>
          </a:xfrm>
        </p:grpSpPr>
        <p:sp>
          <p:nvSpPr>
            <p:cNvPr id="1412" name="Google Shape;1412;g33bd7f4f20c_0_31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413" name="Google Shape;1413;g33bd7f4f20c_0_317"/>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Prénom</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14" name="Google Shape;1414;g33bd7f4f20c_0_317"/>
          <p:cNvGrpSpPr/>
          <p:nvPr/>
        </p:nvGrpSpPr>
        <p:grpSpPr>
          <a:xfrm rot="260">
            <a:off x="4659111" y="4000410"/>
            <a:ext cx="3806641" cy="662659"/>
            <a:chOff x="5332275" y="1695525"/>
            <a:chExt cx="2881200" cy="1915200"/>
          </a:xfrm>
        </p:grpSpPr>
        <p:sp>
          <p:nvSpPr>
            <p:cNvPr id="1415" name="Google Shape;1415;g33bd7f4f20c_0_31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16" name="Google Shape;1416;g33bd7f4f20c_0_31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Numéro de téléphone</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0" name="Shape 1420"/>
        <p:cNvGrpSpPr/>
        <p:nvPr/>
      </p:nvGrpSpPr>
      <p:grpSpPr>
        <a:xfrm>
          <a:off x="0" y="0"/>
          <a:ext cx="0" cy="0"/>
          <a:chOff x="0" y="0"/>
          <a:chExt cx="0" cy="0"/>
        </a:xfrm>
      </p:grpSpPr>
      <p:sp>
        <p:nvSpPr>
          <p:cNvPr id="1421" name="Google Shape;1421;g33bd7f4f20c_0_355"/>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Sélectionnez quels sont les droits fournis aux individus par le RGPD.</a:t>
            </a:r>
            <a:endParaRPr b="1" i="0" sz="3000" u="none" cap="none" strike="noStrike">
              <a:solidFill>
                <a:srgbClr val="003081"/>
              </a:solidFill>
              <a:latin typeface="Palanquin"/>
              <a:ea typeface="Palanquin"/>
              <a:cs typeface="Palanquin"/>
              <a:sym typeface="Palanquin"/>
            </a:endParaRPr>
          </a:p>
        </p:txBody>
      </p:sp>
      <p:grpSp>
        <p:nvGrpSpPr>
          <p:cNvPr id="1422" name="Google Shape;1422;g33bd7f4f20c_0_355"/>
          <p:cNvGrpSpPr/>
          <p:nvPr/>
        </p:nvGrpSpPr>
        <p:grpSpPr>
          <a:xfrm rot="260">
            <a:off x="678391" y="1924165"/>
            <a:ext cx="3806641" cy="468841"/>
            <a:chOff x="5332275" y="1695525"/>
            <a:chExt cx="2881200" cy="1915200"/>
          </a:xfrm>
        </p:grpSpPr>
        <p:sp>
          <p:nvSpPr>
            <p:cNvPr id="1423" name="Google Shape;1423;g33bd7f4f20c_0_3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24" name="Google Shape;1424;g33bd7f4f20c_0_35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Droit au partage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25" name="Google Shape;1425;g33bd7f4f20c_0_355"/>
          <p:cNvGrpSpPr/>
          <p:nvPr/>
        </p:nvGrpSpPr>
        <p:grpSpPr>
          <a:xfrm rot="260">
            <a:off x="4659095" y="1924165"/>
            <a:ext cx="3806641" cy="468841"/>
            <a:chOff x="5332275" y="1695525"/>
            <a:chExt cx="2881200" cy="1915200"/>
          </a:xfrm>
        </p:grpSpPr>
        <p:sp>
          <p:nvSpPr>
            <p:cNvPr id="1426" name="Google Shape;1426;g33bd7f4f20c_0_3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27" name="Google Shape;1427;g33bd7f4f20c_0_35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Droit d'opposition</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28" name="Google Shape;1428;g33bd7f4f20c_0_355"/>
          <p:cNvGrpSpPr/>
          <p:nvPr/>
        </p:nvGrpSpPr>
        <p:grpSpPr>
          <a:xfrm rot="260">
            <a:off x="678391" y="2516038"/>
            <a:ext cx="3806641" cy="468841"/>
            <a:chOff x="5332275" y="1695525"/>
            <a:chExt cx="2881200" cy="1915200"/>
          </a:xfrm>
        </p:grpSpPr>
        <p:sp>
          <p:nvSpPr>
            <p:cNvPr id="1429" name="Google Shape;1429;g33bd7f4f20c_0_3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430" name="Google Shape;1430;g33bd7f4f20c_0_355"/>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à l'information</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31" name="Google Shape;1431;g33bd7f4f20c_0_355"/>
          <p:cNvGrpSpPr/>
          <p:nvPr/>
        </p:nvGrpSpPr>
        <p:grpSpPr>
          <a:xfrm rot="260">
            <a:off x="4659095" y="2516038"/>
            <a:ext cx="3806641" cy="468841"/>
            <a:chOff x="5332275" y="1695525"/>
            <a:chExt cx="2881200" cy="1915200"/>
          </a:xfrm>
        </p:grpSpPr>
        <p:sp>
          <p:nvSpPr>
            <p:cNvPr id="1432" name="Google Shape;1432;g33bd7f4f20c_0_3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33" name="Google Shape;1433;g33bd7f4f20c_0_35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de rectification</a:t>
              </a:r>
              <a:endParaRPr b="0" i="0" sz="1100" u="none" cap="none" strike="noStrike">
                <a:solidFill>
                  <a:schemeClr val="lt1"/>
                </a:solidFill>
                <a:latin typeface="Palanquin Medium"/>
                <a:ea typeface="Palanquin Medium"/>
                <a:cs typeface="Palanquin Medium"/>
                <a:sym typeface="Palanquin Medium"/>
              </a:endParaRPr>
            </a:p>
          </p:txBody>
        </p:sp>
      </p:grpSp>
      <p:sp>
        <p:nvSpPr>
          <p:cNvPr id="1434" name="Google Shape;1434;g33bd7f4f20c_0_35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435" name="Google Shape;1435;g33bd7f4f20c_0_355"/>
          <p:cNvGrpSpPr/>
          <p:nvPr/>
        </p:nvGrpSpPr>
        <p:grpSpPr>
          <a:xfrm rot="260">
            <a:off x="678391" y="3107915"/>
            <a:ext cx="3806641" cy="468841"/>
            <a:chOff x="5332275" y="1695525"/>
            <a:chExt cx="2881200" cy="1915200"/>
          </a:xfrm>
        </p:grpSpPr>
        <p:sp>
          <p:nvSpPr>
            <p:cNvPr id="1436" name="Google Shape;1436;g33bd7f4f20c_0_3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437" name="Google Shape;1437;g33bd7f4f20c_0_355"/>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d'anticipation</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38" name="Google Shape;1438;g33bd7f4f20c_0_355"/>
          <p:cNvGrpSpPr/>
          <p:nvPr/>
        </p:nvGrpSpPr>
        <p:grpSpPr>
          <a:xfrm rot="260">
            <a:off x="4659095" y="3107915"/>
            <a:ext cx="3806641" cy="468841"/>
            <a:chOff x="5332275" y="1695525"/>
            <a:chExt cx="2881200" cy="1915200"/>
          </a:xfrm>
        </p:grpSpPr>
        <p:sp>
          <p:nvSpPr>
            <p:cNvPr id="1439" name="Google Shape;1439;g33bd7f4f20c_0_3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40" name="Google Shape;1440;g33bd7f4f20c_0_35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d'accès</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41" name="Google Shape;1441;g33bd7f4f20c_0_355"/>
          <p:cNvGrpSpPr/>
          <p:nvPr/>
        </p:nvGrpSpPr>
        <p:grpSpPr>
          <a:xfrm rot="260">
            <a:off x="678391" y="3699780"/>
            <a:ext cx="3806641" cy="468841"/>
            <a:chOff x="5332275" y="1695525"/>
            <a:chExt cx="2881200" cy="1915200"/>
          </a:xfrm>
        </p:grpSpPr>
        <p:sp>
          <p:nvSpPr>
            <p:cNvPr id="1442" name="Google Shape;1442;g33bd7f4f20c_0_3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443" name="Google Shape;1443;g33bd7f4f20c_0_355"/>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à l'effacement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44" name="Google Shape;1444;g33bd7f4f20c_0_355"/>
          <p:cNvGrpSpPr/>
          <p:nvPr/>
        </p:nvGrpSpPr>
        <p:grpSpPr>
          <a:xfrm rot="260">
            <a:off x="4659095" y="3699780"/>
            <a:ext cx="3806641" cy="468841"/>
            <a:chOff x="5332275" y="1695525"/>
            <a:chExt cx="2881200" cy="1915200"/>
          </a:xfrm>
        </p:grpSpPr>
        <p:sp>
          <p:nvSpPr>
            <p:cNvPr id="1445" name="Google Shape;1445;g33bd7f4f20c_0_3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46" name="Google Shape;1446;g33bd7f4f20c_0_35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à la limitation</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47" name="Google Shape;1447;g33bd7f4f20c_0_355"/>
          <p:cNvGrpSpPr/>
          <p:nvPr/>
        </p:nvGrpSpPr>
        <p:grpSpPr>
          <a:xfrm rot="260">
            <a:off x="678391" y="4291645"/>
            <a:ext cx="3806641" cy="468841"/>
            <a:chOff x="5332275" y="1695525"/>
            <a:chExt cx="2881200" cy="1915200"/>
          </a:xfrm>
        </p:grpSpPr>
        <p:sp>
          <p:nvSpPr>
            <p:cNvPr id="1448" name="Google Shape;1448;g33bd7f4f20c_0_3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449" name="Google Shape;1449;g33bd7f4f20c_0_355"/>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à la portabilité</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50" name="Google Shape;1450;g33bd7f4f20c_0_355"/>
          <p:cNvGrpSpPr/>
          <p:nvPr/>
        </p:nvGrpSpPr>
        <p:grpSpPr>
          <a:xfrm rot="260">
            <a:off x="4659095" y="4291645"/>
            <a:ext cx="3806641" cy="468841"/>
            <a:chOff x="5332275" y="1695525"/>
            <a:chExt cx="2881200" cy="1915200"/>
          </a:xfrm>
        </p:grpSpPr>
        <p:sp>
          <p:nvSpPr>
            <p:cNvPr id="1451" name="Google Shape;1451;g33bd7f4f20c_0_3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52" name="Google Shape;1452;g33bd7f4f20c_0_35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à l'intervention humaine</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6" name="Shape 1456"/>
        <p:cNvGrpSpPr/>
        <p:nvPr/>
      </p:nvGrpSpPr>
      <p:grpSpPr>
        <a:xfrm>
          <a:off x="0" y="0"/>
          <a:ext cx="0" cy="0"/>
          <a:chOff x="0" y="0"/>
          <a:chExt cx="0" cy="0"/>
        </a:xfrm>
      </p:grpSpPr>
      <p:sp>
        <p:nvSpPr>
          <p:cNvPr id="1457" name="Google Shape;1457;g33bd7f4f20c_0_579"/>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Sélectionnez quels sont les droits fournis aux individus par le RGPD.</a:t>
            </a:r>
            <a:endParaRPr b="1" i="0" sz="3000" u="none" cap="none" strike="noStrike">
              <a:solidFill>
                <a:srgbClr val="003081"/>
              </a:solidFill>
              <a:latin typeface="Palanquin"/>
              <a:ea typeface="Palanquin"/>
              <a:cs typeface="Palanquin"/>
              <a:sym typeface="Palanquin"/>
            </a:endParaRPr>
          </a:p>
        </p:txBody>
      </p:sp>
      <p:grpSp>
        <p:nvGrpSpPr>
          <p:cNvPr id="1458" name="Google Shape;1458;g33bd7f4f20c_0_579"/>
          <p:cNvGrpSpPr/>
          <p:nvPr/>
        </p:nvGrpSpPr>
        <p:grpSpPr>
          <a:xfrm rot="260">
            <a:off x="678391" y="1924165"/>
            <a:ext cx="3806641" cy="468841"/>
            <a:chOff x="5332275" y="1695525"/>
            <a:chExt cx="2881200" cy="1915200"/>
          </a:xfrm>
        </p:grpSpPr>
        <p:sp>
          <p:nvSpPr>
            <p:cNvPr id="1459" name="Google Shape;1459;g33bd7f4f20c_0_57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60" name="Google Shape;1460;g33bd7f4f20c_0_579"/>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Droit au partage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61" name="Google Shape;1461;g33bd7f4f20c_0_579"/>
          <p:cNvGrpSpPr/>
          <p:nvPr/>
        </p:nvGrpSpPr>
        <p:grpSpPr>
          <a:xfrm rot="260">
            <a:off x="4659095" y="1924165"/>
            <a:ext cx="3806641" cy="468841"/>
            <a:chOff x="5332275" y="1695525"/>
            <a:chExt cx="2881200" cy="1915200"/>
          </a:xfrm>
        </p:grpSpPr>
        <p:sp>
          <p:nvSpPr>
            <p:cNvPr id="1462" name="Google Shape;1462;g33bd7f4f20c_0_579"/>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63" name="Google Shape;1463;g33bd7f4f20c_0_579"/>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Droit d'opposition</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64" name="Google Shape;1464;g33bd7f4f20c_0_579"/>
          <p:cNvGrpSpPr/>
          <p:nvPr/>
        </p:nvGrpSpPr>
        <p:grpSpPr>
          <a:xfrm rot="260">
            <a:off x="678391" y="2516038"/>
            <a:ext cx="3806641" cy="468841"/>
            <a:chOff x="5332275" y="1695525"/>
            <a:chExt cx="2881200" cy="1915200"/>
          </a:xfrm>
        </p:grpSpPr>
        <p:sp>
          <p:nvSpPr>
            <p:cNvPr id="1465" name="Google Shape;1465;g33bd7f4f20c_0_579"/>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466" name="Google Shape;1466;g33bd7f4f20c_0_579"/>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à l'information</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67" name="Google Shape;1467;g33bd7f4f20c_0_579"/>
          <p:cNvGrpSpPr/>
          <p:nvPr/>
        </p:nvGrpSpPr>
        <p:grpSpPr>
          <a:xfrm rot="260">
            <a:off x="4659095" y="2516038"/>
            <a:ext cx="3806641" cy="468841"/>
            <a:chOff x="5332275" y="1695525"/>
            <a:chExt cx="2881200" cy="1915200"/>
          </a:xfrm>
        </p:grpSpPr>
        <p:sp>
          <p:nvSpPr>
            <p:cNvPr id="1468" name="Google Shape;1468;g33bd7f4f20c_0_579"/>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69" name="Google Shape;1469;g33bd7f4f20c_0_579"/>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de rectification</a:t>
              </a:r>
              <a:endParaRPr b="0" i="0" sz="1100" u="none" cap="none" strike="noStrike">
                <a:solidFill>
                  <a:schemeClr val="lt1"/>
                </a:solidFill>
                <a:latin typeface="Palanquin Medium"/>
                <a:ea typeface="Palanquin Medium"/>
                <a:cs typeface="Palanquin Medium"/>
                <a:sym typeface="Palanquin Medium"/>
              </a:endParaRPr>
            </a:p>
          </p:txBody>
        </p:sp>
      </p:grpSp>
      <p:sp>
        <p:nvSpPr>
          <p:cNvPr id="1470" name="Google Shape;1470;g33bd7f4f20c_0_57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471" name="Google Shape;1471;g33bd7f4f20c_0_579"/>
          <p:cNvGrpSpPr/>
          <p:nvPr/>
        </p:nvGrpSpPr>
        <p:grpSpPr>
          <a:xfrm rot="260">
            <a:off x="678391" y="3107915"/>
            <a:ext cx="3806641" cy="468841"/>
            <a:chOff x="5332275" y="1695525"/>
            <a:chExt cx="2881200" cy="1915200"/>
          </a:xfrm>
        </p:grpSpPr>
        <p:sp>
          <p:nvSpPr>
            <p:cNvPr id="1472" name="Google Shape;1472;g33bd7f4f20c_0_57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473" name="Google Shape;1473;g33bd7f4f20c_0_579"/>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d'anticipation</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74" name="Google Shape;1474;g33bd7f4f20c_0_579"/>
          <p:cNvGrpSpPr/>
          <p:nvPr/>
        </p:nvGrpSpPr>
        <p:grpSpPr>
          <a:xfrm rot="260">
            <a:off x="4659095" y="3107915"/>
            <a:ext cx="3806641" cy="468841"/>
            <a:chOff x="5332275" y="1695525"/>
            <a:chExt cx="2881200" cy="1915200"/>
          </a:xfrm>
        </p:grpSpPr>
        <p:sp>
          <p:nvSpPr>
            <p:cNvPr id="1475" name="Google Shape;1475;g33bd7f4f20c_0_579"/>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76" name="Google Shape;1476;g33bd7f4f20c_0_579"/>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d'accès</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77" name="Google Shape;1477;g33bd7f4f20c_0_579"/>
          <p:cNvGrpSpPr/>
          <p:nvPr/>
        </p:nvGrpSpPr>
        <p:grpSpPr>
          <a:xfrm rot="260">
            <a:off x="678391" y="3699780"/>
            <a:ext cx="3806641" cy="468841"/>
            <a:chOff x="5332275" y="1695525"/>
            <a:chExt cx="2881200" cy="1915200"/>
          </a:xfrm>
        </p:grpSpPr>
        <p:sp>
          <p:nvSpPr>
            <p:cNvPr id="1478" name="Google Shape;1478;g33bd7f4f20c_0_579"/>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479" name="Google Shape;1479;g33bd7f4f20c_0_579"/>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à l'effacement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80" name="Google Shape;1480;g33bd7f4f20c_0_579"/>
          <p:cNvGrpSpPr/>
          <p:nvPr/>
        </p:nvGrpSpPr>
        <p:grpSpPr>
          <a:xfrm rot="260">
            <a:off x="4659095" y="3699780"/>
            <a:ext cx="3806641" cy="468841"/>
            <a:chOff x="5332275" y="1695525"/>
            <a:chExt cx="2881200" cy="1915200"/>
          </a:xfrm>
        </p:grpSpPr>
        <p:sp>
          <p:nvSpPr>
            <p:cNvPr id="1481" name="Google Shape;1481;g33bd7f4f20c_0_579"/>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82" name="Google Shape;1482;g33bd7f4f20c_0_579"/>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à la limitation</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83" name="Google Shape;1483;g33bd7f4f20c_0_579"/>
          <p:cNvGrpSpPr/>
          <p:nvPr/>
        </p:nvGrpSpPr>
        <p:grpSpPr>
          <a:xfrm rot="260">
            <a:off x="678391" y="4291645"/>
            <a:ext cx="3806641" cy="468841"/>
            <a:chOff x="5332275" y="1695525"/>
            <a:chExt cx="2881200" cy="1915200"/>
          </a:xfrm>
        </p:grpSpPr>
        <p:sp>
          <p:nvSpPr>
            <p:cNvPr id="1484" name="Google Shape;1484;g33bd7f4f20c_0_579"/>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485" name="Google Shape;1485;g33bd7f4f20c_0_579"/>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à la portabilité</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86" name="Google Shape;1486;g33bd7f4f20c_0_579"/>
          <p:cNvGrpSpPr/>
          <p:nvPr/>
        </p:nvGrpSpPr>
        <p:grpSpPr>
          <a:xfrm rot="260">
            <a:off x="4659095" y="4291645"/>
            <a:ext cx="3806641" cy="468841"/>
            <a:chOff x="5332275" y="1695525"/>
            <a:chExt cx="2881200" cy="1915200"/>
          </a:xfrm>
        </p:grpSpPr>
        <p:sp>
          <p:nvSpPr>
            <p:cNvPr id="1487" name="Google Shape;1487;g33bd7f4f20c_0_579"/>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88" name="Google Shape;1488;g33bd7f4f20c_0_579"/>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à l'intervention humaine</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2" name="Shape 1492"/>
        <p:cNvGrpSpPr/>
        <p:nvPr/>
      </p:nvGrpSpPr>
      <p:grpSpPr>
        <a:xfrm>
          <a:off x="0" y="0"/>
          <a:ext cx="0" cy="0"/>
          <a:chOff x="0" y="0"/>
          <a:chExt cx="0" cy="0"/>
        </a:xfrm>
      </p:grpSpPr>
      <p:sp>
        <p:nvSpPr>
          <p:cNvPr id="1493" name="Google Shape;1493;g33bd7f4f20c_0_41"/>
          <p:cNvSpPr txBox="1"/>
          <p:nvPr/>
        </p:nvSpPr>
        <p:spPr>
          <a:xfrm>
            <a:off x="1177850" y="527175"/>
            <a:ext cx="6788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Vrai ou Faux ? L’ANTS (Agence nationale des titres sécurisés) est un fournisseur d’identité France Connect.</a:t>
            </a:r>
            <a:endParaRPr b="1" i="0" sz="3000" u="none" cap="none" strike="noStrike">
              <a:solidFill>
                <a:srgbClr val="003081"/>
              </a:solidFill>
              <a:latin typeface="Palanquin"/>
              <a:ea typeface="Palanquin"/>
              <a:cs typeface="Palanquin"/>
              <a:sym typeface="Palanquin"/>
            </a:endParaRPr>
          </a:p>
        </p:txBody>
      </p:sp>
      <p:grpSp>
        <p:nvGrpSpPr>
          <p:cNvPr id="1494" name="Google Shape;1494;g33bd7f4f20c_0_41"/>
          <p:cNvGrpSpPr/>
          <p:nvPr/>
        </p:nvGrpSpPr>
        <p:grpSpPr>
          <a:xfrm rot="260">
            <a:off x="678402" y="2944203"/>
            <a:ext cx="3806641" cy="640060"/>
            <a:chOff x="5332275" y="1695525"/>
            <a:chExt cx="2881200" cy="1915200"/>
          </a:xfrm>
        </p:grpSpPr>
        <p:sp>
          <p:nvSpPr>
            <p:cNvPr id="1495" name="Google Shape;1495;g33bd7f4f20c_0_4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96" name="Google Shape;1496;g33bd7f4f20c_0_4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VRAI</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97" name="Google Shape;1497;g33bd7f4f20c_0_41"/>
          <p:cNvGrpSpPr/>
          <p:nvPr/>
        </p:nvGrpSpPr>
        <p:grpSpPr>
          <a:xfrm rot="260">
            <a:off x="4659100" y="2944203"/>
            <a:ext cx="3806641" cy="640060"/>
            <a:chOff x="5332275" y="1695525"/>
            <a:chExt cx="2881200" cy="1915200"/>
          </a:xfrm>
        </p:grpSpPr>
        <p:sp>
          <p:nvSpPr>
            <p:cNvPr id="1498" name="Google Shape;1498;g33bd7f4f20c_0_4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99" name="Google Shape;1499;g33bd7f4f20c_0_4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FAUX</a:t>
              </a:r>
              <a:endParaRPr b="0" i="0" sz="1100" u="none" cap="none" strike="noStrike">
                <a:solidFill>
                  <a:schemeClr val="lt1"/>
                </a:solidFill>
                <a:latin typeface="Palanquin Medium"/>
                <a:ea typeface="Palanquin Medium"/>
                <a:cs typeface="Palanquin Medium"/>
                <a:sym typeface="Palanquin Medium"/>
              </a:endParaRPr>
            </a:p>
          </p:txBody>
        </p:sp>
      </p:grpSp>
      <p:sp>
        <p:nvSpPr>
          <p:cNvPr id="1500" name="Google Shape;1500;g33bd7f4f20c_0_4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4" name="Shape 1504"/>
        <p:cNvGrpSpPr/>
        <p:nvPr/>
      </p:nvGrpSpPr>
      <p:grpSpPr>
        <a:xfrm>
          <a:off x="0" y="0"/>
          <a:ext cx="0" cy="0"/>
          <a:chOff x="0" y="0"/>
          <a:chExt cx="0" cy="0"/>
        </a:xfrm>
      </p:grpSpPr>
      <p:sp>
        <p:nvSpPr>
          <p:cNvPr id="1505" name="Google Shape;1505;g33bd7f4f20c_0_568"/>
          <p:cNvSpPr txBox="1"/>
          <p:nvPr/>
        </p:nvSpPr>
        <p:spPr>
          <a:xfrm>
            <a:off x="1177850" y="527175"/>
            <a:ext cx="6788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Vrai ou Faux ? L’ANTS (Agence nationale des titres sécurisés) est un fournisseur d’identité France Connect.</a:t>
            </a:r>
            <a:endParaRPr b="1" i="0" sz="3000" u="none" cap="none" strike="noStrike">
              <a:solidFill>
                <a:srgbClr val="003081"/>
              </a:solidFill>
              <a:latin typeface="Palanquin"/>
              <a:ea typeface="Palanquin"/>
              <a:cs typeface="Palanquin"/>
              <a:sym typeface="Palanquin"/>
            </a:endParaRPr>
          </a:p>
        </p:txBody>
      </p:sp>
      <p:grpSp>
        <p:nvGrpSpPr>
          <p:cNvPr id="1506" name="Google Shape;1506;g33bd7f4f20c_0_568"/>
          <p:cNvGrpSpPr/>
          <p:nvPr/>
        </p:nvGrpSpPr>
        <p:grpSpPr>
          <a:xfrm rot="260">
            <a:off x="678402" y="2944203"/>
            <a:ext cx="3806641" cy="640060"/>
            <a:chOff x="5332275" y="1695525"/>
            <a:chExt cx="2881200" cy="1915200"/>
          </a:xfrm>
        </p:grpSpPr>
        <p:sp>
          <p:nvSpPr>
            <p:cNvPr id="1507" name="Google Shape;1507;g33bd7f4f20c_0_56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08" name="Google Shape;1508;g33bd7f4f20c_0_56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VRAI</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09" name="Google Shape;1509;g33bd7f4f20c_0_568"/>
          <p:cNvGrpSpPr/>
          <p:nvPr/>
        </p:nvGrpSpPr>
        <p:grpSpPr>
          <a:xfrm rot="260">
            <a:off x="4659100" y="2944203"/>
            <a:ext cx="3806641" cy="640060"/>
            <a:chOff x="5332275" y="1695525"/>
            <a:chExt cx="2881200" cy="1915200"/>
          </a:xfrm>
        </p:grpSpPr>
        <p:sp>
          <p:nvSpPr>
            <p:cNvPr id="1510" name="Google Shape;1510;g33bd7f4f20c_0_568"/>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11" name="Google Shape;1511;g33bd7f4f20c_0_568"/>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FAUX</a:t>
              </a:r>
              <a:endParaRPr b="0" i="0" sz="1100" u="none" cap="none" strike="noStrike">
                <a:solidFill>
                  <a:schemeClr val="lt1"/>
                </a:solidFill>
                <a:latin typeface="Palanquin Medium"/>
                <a:ea typeface="Palanquin Medium"/>
                <a:cs typeface="Palanquin Medium"/>
                <a:sym typeface="Palanquin Medium"/>
              </a:endParaRPr>
            </a:p>
          </p:txBody>
        </p:sp>
      </p:grpSp>
      <p:sp>
        <p:nvSpPr>
          <p:cNvPr id="1512" name="Google Shape;1512;g33bd7f4f20c_0_56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6" name="Shape 1516"/>
        <p:cNvGrpSpPr/>
        <p:nvPr/>
      </p:nvGrpSpPr>
      <p:grpSpPr>
        <a:xfrm>
          <a:off x="0" y="0"/>
          <a:ext cx="0" cy="0"/>
          <a:chOff x="0" y="0"/>
          <a:chExt cx="0" cy="0"/>
        </a:xfrm>
      </p:grpSpPr>
      <p:sp>
        <p:nvSpPr>
          <p:cNvPr id="1517" name="Google Shape;1517;g33bd7f4f20c_0_111"/>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Sélectionnez les fournisseurs d’identité France Connect.</a:t>
            </a:r>
            <a:endParaRPr b="1" i="0" sz="3000" u="none" cap="none" strike="noStrike">
              <a:solidFill>
                <a:srgbClr val="003081"/>
              </a:solidFill>
              <a:latin typeface="Palanquin"/>
              <a:ea typeface="Palanquin"/>
              <a:cs typeface="Palanquin"/>
              <a:sym typeface="Palanquin"/>
            </a:endParaRPr>
          </a:p>
        </p:txBody>
      </p:sp>
      <p:sp>
        <p:nvSpPr>
          <p:cNvPr id="1518" name="Google Shape;1518;g33bd7f4f20c_0_1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519" name="Google Shape;1519;g33bd7f4f20c_0_111"/>
          <p:cNvGrpSpPr/>
          <p:nvPr/>
        </p:nvGrpSpPr>
        <p:grpSpPr>
          <a:xfrm rot="260">
            <a:off x="678418" y="1924362"/>
            <a:ext cx="3806641" cy="368868"/>
            <a:chOff x="5332275" y="1695525"/>
            <a:chExt cx="2881200" cy="1915200"/>
          </a:xfrm>
        </p:grpSpPr>
        <p:sp>
          <p:nvSpPr>
            <p:cNvPr id="1520" name="Google Shape;1520;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21" name="Google Shape;1521;g33bd7f4f20c_0_11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msa.fr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22" name="Google Shape;1522;g33bd7f4f20c_0_111"/>
          <p:cNvGrpSpPr/>
          <p:nvPr/>
        </p:nvGrpSpPr>
        <p:grpSpPr>
          <a:xfrm rot="260">
            <a:off x="4659112" y="1924362"/>
            <a:ext cx="3806641" cy="368868"/>
            <a:chOff x="5332275" y="1695525"/>
            <a:chExt cx="2881200" cy="1915200"/>
          </a:xfrm>
        </p:grpSpPr>
        <p:sp>
          <p:nvSpPr>
            <p:cNvPr id="1523" name="Google Shape;1523;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24" name="Google Shape;1524;g33bd7f4f20c_0_11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Aidants Connect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25" name="Google Shape;1525;g33bd7f4f20c_0_111"/>
          <p:cNvGrpSpPr/>
          <p:nvPr/>
        </p:nvGrpSpPr>
        <p:grpSpPr>
          <a:xfrm rot="260">
            <a:off x="678418" y="2389913"/>
            <a:ext cx="3806641" cy="368868"/>
            <a:chOff x="5332275" y="1695525"/>
            <a:chExt cx="2881200" cy="1915200"/>
          </a:xfrm>
        </p:grpSpPr>
        <p:sp>
          <p:nvSpPr>
            <p:cNvPr id="1526" name="Google Shape;1526;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527" name="Google Shape;1527;g33bd7f4f20c_0_111"/>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Yris</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28" name="Google Shape;1528;g33bd7f4f20c_0_111"/>
          <p:cNvGrpSpPr/>
          <p:nvPr/>
        </p:nvGrpSpPr>
        <p:grpSpPr>
          <a:xfrm rot="260">
            <a:off x="4659112" y="2389913"/>
            <a:ext cx="3806641" cy="368868"/>
            <a:chOff x="5332275" y="1695525"/>
            <a:chExt cx="2881200" cy="1915200"/>
          </a:xfrm>
        </p:grpSpPr>
        <p:sp>
          <p:nvSpPr>
            <p:cNvPr id="1529" name="Google Shape;1529;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30" name="Google Shape;1530;g33bd7f4f20c_0_11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data.gouv.fr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31" name="Google Shape;1531;g33bd7f4f20c_0_111"/>
          <p:cNvGrpSpPr/>
          <p:nvPr/>
        </p:nvGrpSpPr>
        <p:grpSpPr>
          <a:xfrm rot="260">
            <a:off x="678418" y="2855467"/>
            <a:ext cx="3806641" cy="368868"/>
            <a:chOff x="5332275" y="1695525"/>
            <a:chExt cx="2881200" cy="1915200"/>
          </a:xfrm>
        </p:grpSpPr>
        <p:sp>
          <p:nvSpPr>
            <p:cNvPr id="1532" name="Google Shape;1532;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533" name="Google Shape;1533;g33bd7f4f20c_0_111"/>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impots.gouv.fr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34" name="Google Shape;1534;g33bd7f4f20c_0_111"/>
          <p:cNvGrpSpPr/>
          <p:nvPr/>
        </p:nvGrpSpPr>
        <p:grpSpPr>
          <a:xfrm rot="260">
            <a:off x="4659112" y="2855467"/>
            <a:ext cx="3806641" cy="368868"/>
            <a:chOff x="5332275" y="1695525"/>
            <a:chExt cx="2881200" cy="1915200"/>
          </a:xfrm>
        </p:grpSpPr>
        <p:sp>
          <p:nvSpPr>
            <p:cNvPr id="1535" name="Google Shape;1535;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36" name="Google Shape;1536;g33bd7f4f20c_0_11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legifrance.fr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37" name="Google Shape;1537;g33bd7f4f20c_0_111"/>
          <p:cNvGrpSpPr/>
          <p:nvPr/>
        </p:nvGrpSpPr>
        <p:grpSpPr>
          <a:xfrm rot="260">
            <a:off x="678418" y="3321012"/>
            <a:ext cx="3806641" cy="368868"/>
            <a:chOff x="5332275" y="1695525"/>
            <a:chExt cx="2881200" cy="1915200"/>
          </a:xfrm>
        </p:grpSpPr>
        <p:sp>
          <p:nvSpPr>
            <p:cNvPr id="1538" name="Google Shape;1538;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539" name="Google Shape;1539;g33bd7f4f20c_0_111"/>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Ameli</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40" name="Google Shape;1540;g33bd7f4f20c_0_111"/>
          <p:cNvGrpSpPr/>
          <p:nvPr/>
        </p:nvGrpSpPr>
        <p:grpSpPr>
          <a:xfrm rot="260">
            <a:off x="4659112" y="3321012"/>
            <a:ext cx="3806641" cy="368868"/>
            <a:chOff x="5332275" y="1695525"/>
            <a:chExt cx="2881200" cy="1915200"/>
          </a:xfrm>
        </p:grpSpPr>
        <p:sp>
          <p:nvSpPr>
            <p:cNvPr id="1541" name="Google Shape;1541;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42" name="Google Shape;1542;g33bd7f4f20c_0_11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France identité</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43" name="Google Shape;1543;g33bd7f4f20c_0_111"/>
          <p:cNvGrpSpPr/>
          <p:nvPr/>
        </p:nvGrpSpPr>
        <p:grpSpPr>
          <a:xfrm rot="260">
            <a:off x="678418" y="3786557"/>
            <a:ext cx="3806641" cy="368868"/>
            <a:chOff x="5332275" y="1695525"/>
            <a:chExt cx="2881200" cy="1915200"/>
          </a:xfrm>
        </p:grpSpPr>
        <p:sp>
          <p:nvSpPr>
            <p:cNvPr id="1544" name="Google Shape;1544;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545" name="Google Shape;1545;g33bd7f4f20c_0_111"/>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administration+</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46" name="Google Shape;1546;g33bd7f4f20c_0_111"/>
          <p:cNvGrpSpPr/>
          <p:nvPr/>
        </p:nvGrpSpPr>
        <p:grpSpPr>
          <a:xfrm rot="260">
            <a:off x="4659112" y="3786557"/>
            <a:ext cx="3806641" cy="368868"/>
            <a:chOff x="5332275" y="1695525"/>
            <a:chExt cx="2881200" cy="1915200"/>
          </a:xfrm>
        </p:grpSpPr>
        <p:sp>
          <p:nvSpPr>
            <p:cNvPr id="1547" name="Google Shape;1547;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48" name="Google Shape;1548;g33bd7f4f20c_0_11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L’Identité Numérique La Poste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49" name="Google Shape;1549;g33bd7f4f20c_0_111"/>
          <p:cNvGrpSpPr/>
          <p:nvPr/>
        </p:nvGrpSpPr>
        <p:grpSpPr>
          <a:xfrm rot="260">
            <a:off x="678418" y="4252107"/>
            <a:ext cx="3806641" cy="368868"/>
            <a:chOff x="5332275" y="1695525"/>
            <a:chExt cx="2881200" cy="1915200"/>
          </a:xfrm>
        </p:grpSpPr>
        <p:sp>
          <p:nvSpPr>
            <p:cNvPr id="1550" name="Google Shape;1550;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551" name="Google Shape;1551;g33bd7f4f20c_0_111"/>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ANTS</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52" name="Google Shape;1552;g33bd7f4f20c_0_111"/>
          <p:cNvGrpSpPr/>
          <p:nvPr/>
        </p:nvGrpSpPr>
        <p:grpSpPr>
          <a:xfrm rot="260">
            <a:off x="4659112" y="4252107"/>
            <a:ext cx="3806641" cy="368868"/>
            <a:chOff x="5332275" y="1695525"/>
            <a:chExt cx="2881200" cy="1915200"/>
          </a:xfrm>
        </p:grpSpPr>
        <p:sp>
          <p:nvSpPr>
            <p:cNvPr id="1553" name="Google Shape;1553;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54" name="Google Shape;1554;g33bd7f4f20c_0_11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service-public.fr</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8" name="Shape 1558"/>
        <p:cNvGrpSpPr/>
        <p:nvPr/>
      </p:nvGrpSpPr>
      <p:grpSpPr>
        <a:xfrm>
          <a:off x="0" y="0"/>
          <a:ext cx="0" cy="0"/>
          <a:chOff x="0" y="0"/>
          <a:chExt cx="0" cy="0"/>
        </a:xfrm>
      </p:grpSpPr>
      <p:sp>
        <p:nvSpPr>
          <p:cNvPr id="1559" name="Google Shape;1559;g33bd7f4f20c_0_614"/>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Sélectionnez les fournisseurs d’identité France Connect.</a:t>
            </a:r>
            <a:endParaRPr b="1" i="0" sz="3000" u="none" cap="none" strike="noStrike">
              <a:solidFill>
                <a:srgbClr val="003081"/>
              </a:solidFill>
              <a:latin typeface="Palanquin"/>
              <a:ea typeface="Palanquin"/>
              <a:cs typeface="Palanquin"/>
              <a:sym typeface="Palanquin"/>
            </a:endParaRPr>
          </a:p>
        </p:txBody>
      </p:sp>
      <p:sp>
        <p:nvSpPr>
          <p:cNvPr id="1560" name="Google Shape;1560;g33bd7f4f20c_0_6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561" name="Google Shape;1561;g33bd7f4f20c_0_614"/>
          <p:cNvGrpSpPr/>
          <p:nvPr/>
        </p:nvGrpSpPr>
        <p:grpSpPr>
          <a:xfrm rot="260">
            <a:off x="678418" y="1924362"/>
            <a:ext cx="3806641" cy="368868"/>
            <a:chOff x="5332275" y="1695525"/>
            <a:chExt cx="2881200" cy="1915200"/>
          </a:xfrm>
        </p:grpSpPr>
        <p:sp>
          <p:nvSpPr>
            <p:cNvPr id="1562" name="Google Shape;1562;g33bd7f4f20c_0_61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63" name="Google Shape;1563;g33bd7f4f20c_0_614"/>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msa.fr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64" name="Google Shape;1564;g33bd7f4f20c_0_614"/>
          <p:cNvGrpSpPr/>
          <p:nvPr/>
        </p:nvGrpSpPr>
        <p:grpSpPr>
          <a:xfrm rot="260">
            <a:off x="4659112" y="1924362"/>
            <a:ext cx="3806641" cy="368868"/>
            <a:chOff x="5332275" y="1695525"/>
            <a:chExt cx="2881200" cy="1915200"/>
          </a:xfrm>
        </p:grpSpPr>
        <p:sp>
          <p:nvSpPr>
            <p:cNvPr id="1565" name="Google Shape;1565;g33bd7f4f20c_0_61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66" name="Google Shape;1566;g33bd7f4f20c_0_61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Aidants Connect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67" name="Google Shape;1567;g33bd7f4f20c_0_614"/>
          <p:cNvGrpSpPr/>
          <p:nvPr/>
        </p:nvGrpSpPr>
        <p:grpSpPr>
          <a:xfrm rot="260">
            <a:off x="678418" y="2389913"/>
            <a:ext cx="3806641" cy="368868"/>
            <a:chOff x="5332275" y="1695525"/>
            <a:chExt cx="2881200" cy="1915200"/>
          </a:xfrm>
        </p:grpSpPr>
        <p:sp>
          <p:nvSpPr>
            <p:cNvPr id="1568" name="Google Shape;1568;g33bd7f4f20c_0_61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569" name="Google Shape;1569;g33bd7f4f20c_0_614"/>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Yris</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70" name="Google Shape;1570;g33bd7f4f20c_0_614"/>
          <p:cNvGrpSpPr/>
          <p:nvPr/>
        </p:nvGrpSpPr>
        <p:grpSpPr>
          <a:xfrm rot="260">
            <a:off x="4659112" y="2389913"/>
            <a:ext cx="3806641" cy="368868"/>
            <a:chOff x="5332275" y="1695525"/>
            <a:chExt cx="2881200" cy="1915200"/>
          </a:xfrm>
        </p:grpSpPr>
        <p:sp>
          <p:nvSpPr>
            <p:cNvPr id="1571" name="Google Shape;1571;g33bd7f4f20c_0_61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72" name="Google Shape;1572;g33bd7f4f20c_0_61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data.gouv.fr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73" name="Google Shape;1573;g33bd7f4f20c_0_614"/>
          <p:cNvGrpSpPr/>
          <p:nvPr/>
        </p:nvGrpSpPr>
        <p:grpSpPr>
          <a:xfrm rot="260">
            <a:off x="678418" y="2855467"/>
            <a:ext cx="3806641" cy="368868"/>
            <a:chOff x="5332275" y="1695525"/>
            <a:chExt cx="2881200" cy="1915200"/>
          </a:xfrm>
        </p:grpSpPr>
        <p:sp>
          <p:nvSpPr>
            <p:cNvPr id="1574" name="Google Shape;1574;g33bd7f4f20c_0_61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575" name="Google Shape;1575;g33bd7f4f20c_0_614"/>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impots.gouv.fr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76" name="Google Shape;1576;g33bd7f4f20c_0_614"/>
          <p:cNvGrpSpPr/>
          <p:nvPr/>
        </p:nvGrpSpPr>
        <p:grpSpPr>
          <a:xfrm rot="260">
            <a:off x="4659112" y="2855467"/>
            <a:ext cx="3806641" cy="368868"/>
            <a:chOff x="5332275" y="1695525"/>
            <a:chExt cx="2881200" cy="1915200"/>
          </a:xfrm>
        </p:grpSpPr>
        <p:sp>
          <p:nvSpPr>
            <p:cNvPr id="1577" name="Google Shape;1577;g33bd7f4f20c_0_61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78" name="Google Shape;1578;g33bd7f4f20c_0_61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legifrance.fr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79" name="Google Shape;1579;g33bd7f4f20c_0_614"/>
          <p:cNvGrpSpPr/>
          <p:nvPr/>
        </p:nvGrpSpPr>
        <p:grpSpPr>
          <a:xfrm rot="260">
            <a:off x="678418" y="3321012"/>
            <a:ext cx="3806641" cy="368868"/>
            <a:chOff x="5332275" y="1695525"/>
            <a:chExt cx="2881200" cy="1915200"/>
          </a:xfrm>
        </p:grpSpPr>
        <p:sp>
          <p:nvSpPr>
            <p:cNvPr id="1580" name="Google Shape;1580;g33bd7f4f20c_0_61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581" name="Google Shape;1581;g33bd7f4f20c_0_614"/>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Ameli</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82" name="Google Shape;1582;g33bd7f4f20c_0_614"/>
          <p:cNvGrpSpPr/>
          <p:nvPr/>
        </p:nvGrpSpPr>
        <p:grpSpPr>
          <a:xfrm rot="260">
            <a:off x="4659112" y="3321012"/>
            <a:ext cx="3806641" cy="368868"/>
            <a:chOff x="5332275" y="1695525"/>
            <a:chExt cx="2881200" cy="1915200"/>
          </a:xfrm>
        </p:grpSpPr>
        <p:sp>
          <p:nvSpPr>
            <p:cNvPr id="1583" name="Google Shape;1583;g33bd7f4f20c_0_61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84" name="Google Shape;1584;g33bd7f4f20c_0_614"/>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France identité</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85" name="Google Shape;1585;g33bd7f4f20c_0_614"/>
          <p:cNvGrpSpPr/>
          <p:nvPr/>
        </p:nvGrpSpPr>
        <p:grpSpPr>
          <a:xfrm rot="260">
            <a:off x="678418" y="3786557"/>
            <a:ext cx="3806641" cy="368868"/>
            <a:chOff x="5332275" y="1695525"/>
            <a:chExt cx="2881200" cy="1915200"/>
          </a:xfrm>
        </p:grpSpPr>
        <p:sp>
          <p:nvSpPr>
            <p:cNvPr id="1586" name="Google Shape;1586;g33bd7f4f20c_0_61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587" name="Google Shape;1587;g33bd7f4f20c_0_614"/>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administration+</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88" name="Google Shape;1588;g33bd7f4f20c_0_614"/>
          <p:cNvGrpSpPr/>
          <p:nvPr/>
        </p:nvGrpSpPr>
        <p:grpSpPr>
          <a:xfrm rot="260">
            <a:off x="4659112" y="3786557"/>
            <a:ext cx="3806641" cy="368868"/>
            <a:chOff x="5332275" y="1695525"/>
            <a:chExt cx="2881200" cy="1915200"/>
          </a:xfrm>
        </p:grpSpPr>
        <p:sp>
          <p:nvSpPr>
            <p:cNvPr id="1589" name="Google Shape;1589;g33bd7f4f20c_0_61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90" name="Google Shape;1590;g33bd7f4f20c_0_614"/>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L’Identité Numérique La Poste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91" name="Google Shape;1591;g33bd7f4f20c_0_614"/>
          <p:cNvGrpSpPr/>
          <p:nvPr/>
        </p:nvGrpSpPr>
        <p:grpSpPr>
          <a:xfrm rot="260">
            <a:off x="678418" y="4252107"/>
            <a:ext cx="3806641" cy="368868"/>
            <a:chOff x="5332275" y="1695525"/>
            <a:chExt cx="2881200" cy="1915200"/>
          </a:xfrm>
        </p:grpSpPr>
        <p:sp>
          <p:nvSpPr>
            <p:cNvPr id="1592" name="Google Shape;1592;g33bd7f4f20c_0_61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593" name="Google Shape;1593;g33bd7f4f20c_0_614"/>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ANTS</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94" name="Google Shape;1594;g33bd7f4f20c_0_614"/>
          <p:cNvGrpSpPr/>
          <p:nvPr/>
        </p:nvGrpSpPr>
        <p:grpSpPr>
          <a:xfrm rot="260">
            <a:off x="4659112" y="4252107"/>
            <a:ext cx="3806641" cy="368868"/>
            <a:chOff x="5332275" y="1695525"/>
            <a:chExt cx="2881200" cy="1915200"/>
          </a:xfrm>
        </p:grpSpPr>
        <p:sp>
          <p:nvSpPr>
            <p:cNvPr id="1595" name="Google Shape;1595;g33bd7f4f20c_0_61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96" name="Google Shape;1596;g33bd7f4f20c_0_61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service-public.fr</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1600" name="Shape 1600"/>
        <p:cNvGrpSpPr/>
        <p:nvPr/>
      </p:nvGrpSpPr>
      <p:grpSpPr>
        <a:xfrm>
          <a:off x="0" y="0"/>
          <a:ext cx="0" cy="0"/>
          <a:chOff x="0" y="0"/>
          <a:chExt cx="0" cy="0"/>
        </a:xfrm>
      </p:grpSpPr>
      <p:sp>
        <p:nvSpPr>
          <p:cNvPr id="1601" name="Google Shape;1601;p98"/>
          <p:cNvSpPr txBox="1"/>
          <p:nvPr/>
        </p:nvSpPr>
        <p:spPr>
          <a:xfrm>
            <a:off x="404725" y="347625"/>
            <a:ext cx="7004100" cy="8082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Médianalyse</a:t>
            </a:r>
            <a:endParaRPr b="0" i="0" sz="4800" u="none" cap="none" strike="noStrike">
              <a:solidFill>
                <a:srgbClr val="FF3333"/>
              </a:solidFill>
              <a:latin typeface="Palanquin"/>
              <a:ea typeface="Palanquin"/>
              <a:cs typeface="Palanquin"/>
              <a:sym typeface="Palanquin"/>
            </a:endParaRPr>
          </a:p>
        </p:txBody>
      </p:sp>
      <p:cxnSp>
        <p:nvCxnSpPr>
          <p:cNvPr id="1602" name="Google Shape;1602;p98"/>
          <p:cNvCxnSpPr/>
          <p:nvPr/>
        </p:nvCxnSpPr>
        <p:spPr>
          <a:xfrm>
            <a:off x="394684" y="1304382"/>
            <a:ext cx="5021400" cy="0"/>
          </a:xfrm>
          <a:prstGeom prst="straightConnector1">
            <a:avLst/>
          </a:prstGeom>
          <a:noFill/>
          <a:ln cap="flat" cmpd="sng" w="38100">
            <a:solidFill>
              <a:srgbClr val="FF3333"/>
            </a:solidFill>
            <a:prstDash val="solid"/>
            <a:round/>
            <a:headEnd len="sm" w="sm" type="none"/>
            <a:tailEnd len="sm" w="sm" type="none"/>
          </a:ln>
        </p:spPr>
      </p:cxnSp>
      <p:sp>
        <p:nvSpPr>
          <p:cNvPr id="1603" name="Google Shape;1603;p9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7" name="Shape 1607"/>
        <p:cNvGrpSpPr/>
        <p:nvPr/>
      </p:nvGrpSpPr>
      <p:grpSpPr>
        <a:xfrm>
          <a:off x="0" y="0"/>
          <a:ext cx="0" cy="0"/>
          <a:chOff x="0" y="0"/>
          <a:chExt cx="0" cy="0"/>
        </a:xfrm>
      </p:grpSpPr>
      <p:sp>
        <p:nvSpPr>
          <p:cNvPr id="1608" name="Google Shape;1608;p99"/>
          <p:cNvSpPr txBox="1"/>
          <p:nvPr/>
        </p:nvSpPr>
        <p:spPr>
          <a:xfrm>
            <a:off x="1638775" y="1564800"/>
            <a:ext cx="5984700" cy="2471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À partir de la documentation fournie, répondez individuellement aux questions</a:t>
            </a:r>
            <a:endParaRPr b="0" i="0" sz="1800" u="none" cap="none" strike="noStrike">
              <a:solidFill>
                <a:srgbClr val="003081"/>
              </a:solidFill>
              <a:latin typeface="Palanquin Medium"/>
              <a:ea typeface="Palanquin Medium"/>
              <a:cs typeface="Palanquin Medium"/>
              <a:sym typeface="Palanquin Medium"/>
            </a:endParaRPr>
          </a:p>
        </p:txBody>
      </p:sp>
      <p:sp>
        <p:nvSpPr>
          <p:cNvPr id="1609" name="Google Shape;1609;p99"/>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La consigne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610" name="Google Shape;1610;p99"/>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Médianalyse</a:t>
            </a:r>
            <a:endParaRPr b="0" i="0" sz="1000" u="none" cap="none" strike="noStrike">
              <a:solidFill>
                <a:srgbClr val="000000"/>
              </a:solidFill>
              <a:latin typeface="Arial"/>
              <a:ea typeface="Arial"/>
              <a:cs typeface="Arial"/>
              <a:sym typeface="Arial"/>
            </a:endParaRPr>
          </a:p>
        </p:txBody>
      </p:sp>
      <p:sp>
        <p:nvSpPr>
          <p:cNvPr id="1611" name="Google Shape;1611;p9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5" name="Shape 1615"/>
        <p:cNvGrpSpPr/>
        <p:nvPr/>
      </p:nvGrpSpPr>
      <p:grpSpPr>
        <a:xfrm>
          <a:off x="0" y="0"/>
          <a:ext cx="0" cy="0"/>
          <a:chOff x="0" y="0"/>
          <a:chExt cx="0" cy="0"/>
        </a:xfrm>
      </p:grpSpPr>
      <p:sp>
        <p:nvSpPr>
          <p:cNvPr id="1616" name="Google Shape;1616;p100"/>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 à consulter </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617" name="Google Shape;1617;p100"/>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Medianalyse</a:t>
            </a:r>
            <a:endParaRPr b="0" i="0" sz="1000" u="none" cap="none" strike="noStrike">
              <a:solidFill>
                <a:srgbClr val="000000"/>
              </a:solidFill>
              <a:latin typeface="Arial"/>
              <a:ea typeface="Arial"/>
              <a:cs typeface="Arial"/>
              <a:sym typeface="Arial"/>
            </a:endParaRPr>
          </a:p>
        </p:txBody>
      </p:sp>
      <p:sp>
        <p:nvSpPr>
          <p:cNvPr id="1618" name="Google Shape;1618;p100"/>
          <p:cNvSpPr txBox="1"/>
          <p:nvPr/>
        </p:nvSpPr>
        <p:spPr>
          <a:xfrm>
            <a:off x="1099275" y="929250"/>
            <a:ext cx="6296700" cy="3140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1" i="0" lang="fr" sz="1200" u="none" cap="none" strike="noStrike">
                <a:solidFill>
                  <a:srgbClr val="FF3333"/>
                </a:solidFill>
                <a:latin typeface="Palanquin"/>
                <a:ea typeface="Palanquin"/>
                <a:cs typeface="Palanquin"/>
                <a:sym typeface="Palanquin"/>
              </a:rPr>
              <a:t>Ressources à consulter :</a:t>
            </a:r>
            <a:endParaRPr b="1" i="0" sz="12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rPr b="1" i="0" lang="fr" sz="1200" u="none" cap="none" strike="noStrike">
                <a:solidFill>
                  <a:srgbClr val="003081"/>
                </a:solidFill>
                <a:latin typeface="Palanquin"/>
                <a:ea typeface="Palanquin"/>
                <a:cs typeface="Palanquin"/>
                <a:sym typeface="Palanquin"/>
              </a:rPr>
              <a:t>Utiliser la plateforme Aidants Connect et respecter le cadre juridique</a:t>
            </a:r>
            <a:br>
              <a:rPr b="1" i="0" lang="fr" sz="1200" u="none" cap="none" strike="noStrike">
                <a:solidFill>
                  <a:srgbClr val="003081"/>
                </a:solidFill>
                <a:latin typeface="Palanquin"/>
                <a:ea typeface="Palanquin"/>
                <a:cs typeface="Palanquin"/>
                <a:sym typeface="Palanquin"/>
              </a:rPr>
            </a:b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0" i="0" lang="fr" sz="1200" u="sng" cap="none" strike="noStrike">
                <a:solidFill>
                  <a:schemeClr val="hlink"/>
                </a:solidFill>
                <a:latin typeface="Palanquin"/>
                <a:ea typeface="Palanquin"/>
                <a:cs typeface="Palanquin"/>
                <a:sym typeface="Palanquin"/>
                <a:hlinkClick r:id="rId4"/>
              </a:rPr>
              <a:t>Le tutoriel interactif de prise en main d’Aidants Connect</a:t>
            </a:r>
            <a:endParaRPr b="0" i="0" sz="12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rPr b="1" i="0" lang="fr" sz="1200" u="none" cap="none" strike="noStrike">
                <a:solidFill>
                  <a:srgbClr val="003081"/>
                </a:solidFill>
                <a:latin typeface="Palanquin"/>
                <a:ea typeface="Palanquin"/>
                <a:cs typeface="Palanquin"/>
                <a:sym typeface="Palanquin"/>
              </a:rPr>
              <a:t>Éléments juridiques</a:t>
            </a:r>
            <a:br>
              <a:rPr b="1" i="0" lang="fr" sz="1200" u="none" cap="none" strike="noStrike">
                <a:solidFill>
                  <a:srgbClr val="003081"/>
                </a:solidFill>
                <a:latin typeface="Palanquin"/>
                <a:ea typeface="Palanquin"/>
                <a:cs typeface="Palanquin"/>
                <a:sym typeface="Palanquin"/>
              </a:rPr>
            </a:b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0" i="0" lang="fr" sz="1200" u="sng" cap="none" strike="noStrike">
                <a:solidFill>
                  <a:schemeClr val="hlink"/>
                </a:solidFill>
                <a:latin typeface="Palanquin"/>
                <a:ea typeface="Palanquin"/>
                <a:cs typeface="Palanquin"/>
                <a:sym typeface="Palanquin"/>
                <a:hlinkClick r:id="rId5"/>
              </a:rPr>
              <a:t>Document juridique</a:t>
            </a:r>
            <a:endParaRPr b="0" i="0" sz="12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rPr b="1" i="0" lang="fr" sz="1200" u="none" cap="none" strike="noStrike">
                <a:solidFill>
                  <a:srgbClr val="003081"/>
                </a:solidFill>
                <a:latin typeface="Palanquin"/>
                <a:ea typeface="Palanquin"/>
                <a:cs typeface="Palanquin"/>
                <a:sym typeface="Palanquin"/>
              </a:rPr>
              <a:t>Connaître mes publics</a:t>
            </a:r>
            <a:br>
              <a:rPr b="1" i="0" lang="fr" sz="1200" u="none" cap="none" strike="noStrike">
                <a:solidFill>
                  <a:srgbClr val="003081"/>
                </a:solidFill>
                <a:latin typeface="Palanquin"/>
                <a:ea typeface="Palanquin"/>
                <a:cs typeface="Palanquin"/>
                <a:sym typeface="Palanquin"/>
              </a:rPr>
            </a:b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0" i="0" lang="fr" sz="1200" u="sng" cap="none" strike="noStrike">
                <a:solidFill>
                  <a:schemeClr val="hlink"/>
                </a:solidFill>
                <a:latin typeface="Palanquin"/>
                <a:ea typeface="Palanquin"/>
                <a:cs typeface="Palanquin"/>
                <a:sym typeface="Palanquin"/>
                <a:hlinkClick r:id="rId6"/>
              </a:rPr>
              <a:t>La société numérique française : définir et mesurer l’éloignement numérique</a:t>
            </a:r>
            <a:endParaRPr b="0"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0" i="0" lang="fr" sz="1200" u="sng" cap="none" strike="noStrike">
                <a:solidFill>
                  <a:schemeClr val="accent5"/>
                </a:solidFill>
                <a:latin typeface="Palanquin"/>
                <a:ea typeface="Palanquin"/>
                <a:cs typeface="Palanquin"/>
                <a:sym typeface="Palanquin"/>
                <a:hlinkClick r:id="rId7">
                  <a:extLst>
                    <a:ext uri="{A12FA001-AC4F-418D-AE19-62706E023703}">
                      <ahyp:hlinkClr val="tx"/>
                    </a:ext>
                  </a:extLst>
                </a:hlinkClick>
              </a:rPr>
              <a:t>15 % de la population est en situation d'illectronisme en 2021 - Insee Première - 1953</a:t>
            </a:r>
            <a:endParaRPr b="0"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0" i="0" lang="fr" sz="1200" u="sng" cap="none" strike="noStrike">
                <a:solidFill>
                  <a:schemeClr val="hlink"/>
                </a:solidFill>
                <a:latin typeface="Palanquin"/>
                <a:ea typeface="Palanquin"/>
                <a:cs typeface="Palanquin"/>
                <a:sym typeface="Palanquin"/>
                <a:hlinkClick r:id="rId8"/>
              </a:rPr>
              <a:t>Dématérialisation des services publics, où en est-on ? Constats et recommandations de la Défenseure des droits [Rapport]</a:t>
            </a:r>
            <a:endParaRPr b="0" i="0" sz="1200" u="none" cap="none" strike="noStrike">
              <a:solidFill>
                <a:srgbClr val="003081"/>
              </a:solidFill>
              <a:latin typeface="Palanquin"/>
              <a:ea typeface="Palanquin"/>
              <a:cs typeface="Palanquin"/>
              <a:sym typeface="Palanquin"/>
            </a:endParaRPr>
          </a:p>
        </p:txBody>
      </p:sp>
      <p:sp>
        <p:nvSpPr>
          <p:cNvPr id="1619" name="Google Shape;1619;p10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