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7560000" cx="10440000"/>
  <p:notesSz cx="6858000" cy="9144000"/>
  <p:embeddedFontLst>
    <p:embeddedFont>
      <p:font typeface="Palanquin Medium"/>
      <p:regular r:id="rId8"/>
      <p:bold r:id="rId9"/>
    </p:embeddedFont>
    <p:embeddedFont>
      <p:font typeface="Palanquin"/>
      <p:regular r:id="rId10"/>
      <p:bold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381">
          <p15:clr>
            <a:srgbClr val="747775"/>
          </p15:clr>
        </p15:guide>
        <p15:guide id="2" pos="328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0B3DA24-BB52-49D4-A661-78E745FC32E7}">
  <a:tblStyle styleId="{C0B3DA24-BB52-49D4-A661-78E745FC32E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381" orient="horz"/>
        <p:guide pos="328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11" Type="http://schemas.openxmlformats.org/officeDocument/2006/relationships/font" Target="fonts/Palanquin-bold.fntdata"/><Relationship Id="rId10" Type="http://schemas.openxmlformats.org/officeDocument/2006/relationships/font" Target="fonts/Palanquin-regular.fntdata"/><Relationship Id="rId9" Type="http://schemas.openxmlformats.org/officeDocument/2006/relationships/font" Target="fonts/PalanquinMedium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PalanquinMedium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061666" y="685800"/>
            <a:ext cx="4735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061666" y="685800"/>
            <a:ext cx="4735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55887" y="1094388"/>
            <a:ext cx="9728100" cy="3016800"/>
          </a:xfrm>
          <a:prstGeom prst="rect">
            <a:avLst/>
          </a:prstGeom>
        </p:spPr>
        <p:txBody>
          <a:bodyPr anchorCtr="0" anchor="b" bIns="114375" lIns="114375" spcFirstLastPara="1" rIns="114375" wrap="square" tIns="1143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1pPr>
            <a:lvl2pPr lvl="1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2pPr>
            <a:lvl3pPr lvl="2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3pPr>
            <a:lvl4pPr lvl="3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4pPr>
            <a:lvl5pPr lvl="4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5pPr>
            <a:lvl6pPr lvl="5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6pPr>
            <a:lvl7pPr lvl="6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7pPr>
            <a:lvl8pPr lvl="7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8pPr>
            <a:lvl9pPr lvl="8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55878" y="4165643"/>
            <a:ext cx="9728100" cy="11649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55878" y="1625801"/>
            <a:ext cx="9728100" cy="2886000"/>
          </a:xfrm>
          <a:prstGeom prst="rect">
            <a:avLst/>
          </a:prstGeom>
        </p:spPr>
        <p:txBody>
          <a:bodyPr anchorCtr="0" anchor="b" bIns="114375" lIns="114375" spcFirstLastPara="1" rIns="114375" wrap="square" tIns="1143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55878" y="4633192"/>
            <a:ext cx="9728100" cy="19119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74650" lvl="0" marL="457200" algn="ctr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55878" y="3161354"/>
            <a:ext cx="9728100" cy="12372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55878" y="654105"/>
            <a:ext cx="9728100" cy="8418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55878" y="1693927"/>
            <a:ext cx="9728100" cy="50214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74650" lvl="0" marL="45720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55878" y="654105"/>
            <a:ext cx="9728100" cy="8418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55878" y="1693927"/>
            <a:ext cx="4566900" cy="50214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517307" y="1693927"/>
            <a:ext cx="4566900" cy="50214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55878" y="654105"/>
            <a:ext cx="9728100" cy="8418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55878" y="816630"/>
            <a:ext cx="3206100" cy="1110600"/>
          </a:xfrm>
          <a:prstGeom prst="rect">
            <a:avLst/>
          </a:prstGeom>
        </p:spPr>
        <p:txBody>
          <a:bodyPr anchorCtr="0" anchor="b" bIns="114375" lIns="114375" spcFirstLastPara="1" rIns="114375" wrap="square" tIns="114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55878" y="2042457"/>
            <a:ext cx="3206100" cy="46731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59734" y="661638"/>
            <a:ext cx="7270200" cy="60126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220000" y="-184"/>
            <a:ext cx="5220000" cy="756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4375" lIns="114375" spcFirstLastPara="1" rIns="114375" wrap="square" tIns="1143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303130" y="1812541"/>
            <a:ext cx="4618500" cy="2178600"/>
          </a:xfrm>
          <a:prstGeom prst="rect">
            <a:avLst/>
          </a:prstGeom>
        </p:spPr>
        <p:txBody>
          <a:bodyPr anchorCtr="0" anchor="b" bIns="114375" lIns="114375" spcFirstLastPara="1" rIns="114375" wrap="square" tIns="1143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1pPr>
            <a:lvl2pPr lvl="1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2pPr>
            <a:lvl3pPr lvl="2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3pPr>
            <a:lvl4pPr lvl="3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4pPr>
            <a:lvl5pPr lvl="4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5pPr>
            <a:lvl6pPr lvl="5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6pPr>
            <a:lvl7pPr lvl="6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7pPr>
            <a:lvl8pPr lvl="7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8pPr>
            <a:lvl9pPr lvl="8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303130" y="4120005"/>
            <a:ext cx="4618500" cy="18153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639587" y="1064257"/>
            <a:ext cx="4380900" cy="54312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-374650" lvl="0" marL="45720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55878" y="6218168"/>
            <a:ext cx="6849000" cy="8895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55878" y="654105"/>
            <a:ext cx="97281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55878" y="1693927"/>
            <a:ext cx="9728100" cy="50214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746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  <a:defRPr sz="2300">
                <a:solidFill>
                  <a:schemeClr val="dk2"/>
                </a:solidFill>
              </a:defRPr>
            </a:lvl1pPr>
            <a:lvl2pPr indent="-3429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indent="-3429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3pPr>
            <a:lvl4pPr indent="-3429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4pPr>
            <a:lvl5pPr indent="-3429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5pPr>
            <a:lvl6pPr indent="-3429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6pPr>
            <a:lvl7pPr indent="-3429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7pPr>
            <a:lvl8pPr indent="-3429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8pPr>
            <a:lvl9pPr indent="-3429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54;p13"/>
          <p:cNvGraphicFramePr/>
          <p:nvPr/>
        </p:nvGraphicFramePr>
        <p:xfrm>
          <a:off x="227950" y="1693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{C0B3DA24-BB52-49D4-A661-78E745FC32E7}</a:tableStyleId>
              </a:tblPr>
              <a:tblGrid>
                <a:gridCol w="5417750"/>
                <a:gridCol w="1942600"/>
                <a:gridCol w="2623750"/>
              </a:tblGrid>
              <a:tr h="4986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1200">
                          <a:solidFill>
                            <a:srgbClr val="FFFFFF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Transparence/pédagogie avec l’usager</a:t>
                      </a:r>
                      <a:endParaRPr sz="1200"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/>
                    </a:solidFill>
                  </a:tcPr>
                </a:tc>
                <a:tc hMerge="1"/>
                <a:tc rowSpan="14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11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REMARQUES :</a:t>
                      </a:r>
                      <a:endParaRPr b="1" sz="11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98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 Medium"/>
                          <a:ea typeface="Palanquin Medium"/>
                          <a:cs typeface="Palanquin Medium"/>
                          <a:sym typeface="Palanquin Medium"/>
                        </a:rPr>
                        <a:t>Le CN explique clairement</a:t>
                      </a:r>
                      <a:r>
                        <a:rPr lang="fr" sz="1200">
                          <a:solidFill>
                            <a:srgbClr val="003081"/>
                          </a:solidFill>
                          <a:latin typeface="Palanquin Medium"/>
                          <a:ea typeface="Palanquin Medium"/>
                          <a:cs typeface="Palanquin Medium"/>
                          <a:sym typeface="Palanquin Medium"/>
                        </a:rPr>
                        <a:t> du fonctionnement du dispositif Aidants Connect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800">
                          <a:solidFill>
                            <a:schemeClr val="dk1"/>
                          </a:solidFill>
                        </a:rPr>
                        <a:t>✩   ✩   ✩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498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 Medium"/>
                          <a:ea typeface="Palanquin Medium"/>
                          <a:cs typeface="Palanquin Medium"/>
                          <a:sym typeface="Palanquin Medium"/>
                        </a:rPr>
                        <a:t>Le CN accompagne </a:t>
                      </a:r>
                      <a:r>
                        <a:rPr lang="fr" sz="1200">
                          <a:solidFill>
                            <a:srgbClr val="003081"/>
                          </a:solidFill>
                          <a:latin typeface="Palanquin Medium"/>
                          <a:ea typeface="Palanquin Medium"/>
                          <a:cs typeface="Palanquin Medium"/>
                          <a:sym typeface="Palanquin Medium"/>
                        </a:rPr>
                        <a:t>l’usager sur la compréhension du mandat, et du RGPD</a:t>
                      </a:r>
                      <a:endParaRPr sz="12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800">
                          <a:solidFill>
                            <a:schemeClr val="dk1"/>
                          </a:solidFill>
                        </a:rPr>
                        <a:t>✩   ✩   ✩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498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 Medium"/>
                          <a:ea typeface="Palanquin Medium"/>
                          <a:cs typeface="Palanquin Medium"/>
                          <a:sym typeface="Palanquin Medium"/>
                        </a:rPr>
                        <a:t>Le CN explique et accompagne l’usager sur</a:t>
                      </a:r>
                      <a:r>
                        <a:rPr lang="fr" sz="1200">
                          <a:solidFill>
                            <a:srgbClr val="003081"/>
                          </a:solidFill>
                          <a:latin typeface="Palanquin Medium"/>
                          <a:ea typeface="Palanquin Medium"/>
                          <a:cs typeface="Palanquin Medium"/>
                          <a:sym typeface="Palanquin Medium"/>
                        </a:rPr>
                        <a:t> France Connect (choix du moyen d’authentification)</a:t>
                      </a:r>
                      <a:endParaRPr sz="1200">
                        <a:solidFill>
                          <a:srgbClr val="003081"/>
                        </a:solidFill>
                        <a:latin typeface="Palanquin Medium"/>
                        <a:ea typeface="Palanquin Medium"/>
                        <a:cs typeface="Palanquin Medium"/>
                        <a:sym typeface="Palanquin Medium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800">
                          <a:solidFill>
                            <a:schemeClr val="dk1"/>
                          </a:solidFill>
                        </a:rPr>
                        <a:t>✩   ✩   ✩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4986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1200">
                          <a:solidFill>
                            <a:srgbClr val="FFFFFF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Étapes de l’accompagnement</a:t>
                      </a:r>
                      <a:endParaRPr sz="1200">
                        <a:solidFill>
                          <a:srgbClr val="FFFFFF"/>
                        </a:solidFill>
                        <a:latin typeface="Palanquin Medium"/>
                        <a:ea typeface="Palanquin Medium"/>
                        <a:cs typeface="Palanquin Medium"/>
                        <a:sym typeface="Palanquin Medium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/>
                    </a:solidFill>
                  </a:tcPr>
                </a:tc>
                <a:tc hMerge="1"/>
                <a:tc vMerge="1"/>
              </a:tr>
              <a:tr h="593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 Medium"/>
                          <a:ea typeface="Palanquin Medium"/>
                          <a:cs typeface="Palanquin Medium"/>
                          <a:sym typeface="Palanquin Medium"/>
                        </a:rPr>
                        <a:t>Le CN utilise Aidants Connect de manière fluide </a:t>
                      </a:r>
                      <a:r>
                        <a:rPr lang="fr" sz="1200">
                          <a:solidFill>
                            <a:srgbClr val="003081"/>
                          </a:solidFill>
                          <a:latin typeface="Palanquin Medium"/>
                          <a:ea typeface="Palanquin Medium"/>
                          <a:cs typeface="Palanquin Medium"/>
                          <a:sym typeface="Palanquin Medium"/>
                        </a:rPr>
                        <a:t>(connexion, création de mandat, identification France Connect)</a:t>
                      </a:r>
                      <a:endParaRPr sz="1200">
                        <a:solidFill>
                          <a:srgbClr val="003081"/>
                        </a:solidFill>
                        <a:latin typeface="Palanquin Medium"/>
                        <a:ea typeface="Palanquin Medium"/>
                        <a:cs typeface="Palanquin Medium"/>
                        <a:sym typeface="Palanquin Medium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800">
                          <a:solidFill>
                            <a:schemeClr val="dk1"/>
                          </a:solidFill>
                        </a:rPr>
                        <a:t>✩   ✩   ✩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498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 Medium"/>
                          <a:ea typeface="Palanquin Medium"/>
                          <a:cs typeface="Palanquin Medium"/>
                          <a:sym typeface="Palanquin Medium"/>
                        </a:rPr>
                        <a:t>Le CN crée un mandat </a:t>
                      </a:r>
                      <a:r>
                        <a:rPr lang="fr" sz="1200">
                          <a:solidFill>
                            <a:srgbClr val="003081"/>
                          </a:solidFill>
                          <a:latin typeface="Palanquin Medium"/>
                          <a:ea typeface="Palanquin Medium"/>
                          <a:cs typeface="Palanquin Medium"/>
                          <a:sym typeface="Palanquin Medium"/>
                        </a:rPr>
                        <a:t>adapté à la situation d’accompagnement, avec le bon périmètre</a:t>
                      </a:r>
                      <a:endParaRPr sz="1200">
                        <a:solidFill>
                          <a:srgbClr val="003081"/>
                        </a:solidFill>
                        <a:latin typeface="Palanquin Medium"/>
                        <a:ea typeface="Palanquin Medium"/>
                        <a:cs typeface="Palanquin Medium"/>
                        <a:sym typeface="Palanquin Medium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800">
                          <a:solidFill>
                            <a:schemeClr val="dk1"/>
                          </a:solidFill>
                        </a:rPr>
                        <a:t>✩   ✩   ✩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4986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1200">
                          <a:solidFill>
                            <a:srgbClr val="FFFFFF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Diagnostic de la situation de l’usager</a:t>
                      </a:r>
                      <a:endParaRPr sz="1200">
                        <a:solidFill>
                          <a:srgbClr val="FFFFFF"/>
                        </a:solidFill>
                        <a:latin typeface="Palanquin Medium"/>
                        <a:ea typeface="Palanquin Medium"/>
                        <a:cs typeface="Palanquin Medium"/>
                        <a:sym typeface="Palanquin Medium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/>
                    </a:solidFill>
                  </a:tcPr>
                </a:tc>
                <a:tc hMerge="1"/>
                <a:tc vMerge="1"/>
              </a:tr>
              <a:tr h="498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 Medium"/>
                          <a:ea typeface="Palanquin Medium"/>
                          <a:cs typeface="Palanquin Medium"/>
                          <a:sym typeface="Palanquin Medium"/>
                        </a:rPr>
                        <a:t>Le CN </a:t>
                      </a:r>
                      <a:r>
                        <a:rPr lang="fr" sz="1200">
                          <a:solidFill>
                            <a:srgbClr val="003081"/>
                          </a:solidFill>
                          <a:latin typeface="Palanquin Medium"/>
                          <a:ea typeface="Palanquin Medium"/>
                          <a:cs typeface="Palanquin Medium"/>
                          <a:sym typeface="Palanquin Medium"/>
                        </a:rPr>
                        <a:t> utilise des formulations de questions adaptées à l’interlocuteur</a:t>
                      </a:r>
                      <a:endParaRPr sz="1200">
                        <a:solidFill>
                          <a:srgbClr val="003081"/>
                        </a:solidFill>
                        <a:latin typeface="Palanquin Medium"/>
                        <a:ea typeface="Palanquin Medium"/>
                        <a:cs typeface="Palanquin Medium"/>
                        <a:sym typeface="Palanquin Medium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800">
                          <a:solidFill>
                            <a:schemeClr val="dk1"/>
                          </a:solidFill>
                        </a:rPr>
                        <a:t>✩   ✩   ✩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498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 Medium"/>
                          <a:ea typeface="Palanquin Medium"/>
                          <a:cs typeface="Palanquin Medium"/>
                          <a:sym typeface="Palanquin Medium"/>
                        </a:rPr>
                        <a:t>Le CN pose les bonnes questions pour obtenir les informations nécessaires</a:t>
                      </a:r>
                      <a:endParaRPr sz="1200">
                        <a:solidFill>
                          <a:srgbClr val="003081"/>
                        </a:solidFill>
                        <a:latin typeface="Palanquin Medium"/>
                        <a:ea typeface="Palanquin Medium"/>
                        <a:cs typeface="Palanquin Medium"/>
                        <a:sym typeface="Palanquin Medium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800">
                          <a:solidFill>
                            <a:schemeClr val="dk1"/>
                          </a:solidFill>
                        </a:rPr>
                        <a:t>✩   ✩   ✩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593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 Medium"/>
                          <a:ea typeface="Palanquin Medium"/>
                          <a:cs typeface="Palanquin Medium"/>
                          <a:sym typeface="Palanquin Medium"/>
                        </a:rPr>
                        <a:t>Le CN propose</a:t>
                      </a:r>
                      <a:r>
                        <a:rPr lang="fr" sz="1200">
                          <a:solidFill>
                            <a:srgbClr val="003081"/>
                          </a:solidFill>
                          <a:latin typeface="Palanquin Medium"/>
                          <a:ea typeface="Palanquin Medium"/>
                          <a:cs typeface="Palanquin Medium"/>
                          <a:sym typeface="Palanquin Medium"/>
                        </a:rPr>
                        <a:t> une stratégie d’accompagnement répondant au besoin de l’usager (peut-être même sans utiliser Aidants Connect)</a:t>
                      </a:r>
                      <a:endParaRPr sz="1200">
                        <a:solidFill>
                          <a:srgbClr val="003081"/>
                        </a:solidFill>
                        <a:latin typeface="Palanquin Medium"/>
                        <a:ea typeface="Palanquin Medium"/>
                        <a:cs typeface="Palanquin Medium"/>
                        <a:sym typeface="Palanquin Medium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800">
                          <a:solidFill>
                            <a:schemeClr val="dk1"/>
                          </a:solidFill>
                        </a:rPr>
                        <a:t>✩   ✩   ✩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4986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1200">
                          <a:solidFill>
                            <a:srgbClr val="FFFFFF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Engagement de l’usager vers l’autonomie</a:t>
                      </a:r>
                      <a:endParaRPr sz="1200">
                        <a:solidFill>
                          <a:srgbClr val="FFFFFF"/>
                        </a:solidFill>
                        <a:latin typeface="Palanquin Medium"/>
                        <a:ea typeface="Palanquin Medium"/>
                        <a:cs typeface="Palanquin Medium"/>
                        <a:sym typeface="Palanquin Medium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/>
                    </a:solidFill>
                  </a:tcPr>
                </a:tc>
                <a:tc hMerge="1"/>
                <a:tc vMerge="1"/>
              </a:tr>
              <a:tr h="498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 Medium"/>
                          <a:ea typeface="Palanquin Medium"/>
                          <a:cs typeface="Palanquin Medium"/>
                          <a:sym typeface="Palanquin Medium"/>
                        </a:rPr>
                        <a:t>Le CN utilise</a:t>
                      </a:r>
                      <a:r>
                        <a:rPr lang="fr" sz="1200">
                          <a:solidFill>
                            <a:srgbClr val="003081"/>
                          </a:solidFill>
                          <a:latin typeface="Palanquin Medium"/>
                          <a:ea typeface="Palanquin Medium"/>
                          <a:cs typeface="Palanquin Medium"/>
                          <a:sym typeface="Palanquin Medium"/>
                        </a:rPr>
                        <a:t> des techniques de  formulation de phrases engageantes</a:t>
                      </a:r>
                      <a:endParaRPr sz="1200">
                        <a:solidFill>
                          <a:srgbClr val="003081"/>
                        </a:solidFill>
                        <a:latin typeface="Palanquin Medium"/>
                        <a:ea typeface="Palanquin Medium"/>
                        <a:cs typeface="Palanquin Medium"/>
                        <a:sym typeface="Palanquin Medium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800">
                          <a:solidFill>
                            <a:schemeClr val="dk1"/>
                          </a:solidFill>
                        </a:rPr>
                        <a:t>✩   ✩   ✩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498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 Medium"/>
                          <a:ea typeface="Palanquin Medium"/>
                          <a:cs typeface="Palanquin Medium"/>
                          <a:sym typeface="Palanquin Medium"/>
                        </a:rPr>
                        <a:t>Le CN utilise</a:t>
                      </a:r>
                      <a:r>
                        <a:rPr lang="fr" sz="1200">
                          <a:solidFill>
                            <a:srgbClr val="003081"/>
                          </a:solidFill>
                          <a:latin typeface="Palanquin Medium"/>
                          <a:ea typeface="Palanquin Medium"/>
                          <a:cs typeface="Palanquin Medium"/>
                          <a:sym typeface="Palanquin Medium"/>
                        </a:rPr>
                        <a:t> des leviers de motivations adaptés à son interlocuteur</a:t>
                      </a:r>
                      <a:endParaRPr sz="1200">
                        <a:solidFill>
                          <a:srgbClr val="003081"/>
                        </a:solidFill>
                        <a:latin typeface="Palanquin Medium"/>
                        <a:ea typeface="Palanquin Medium"/>
                        <a:cs typeface="Palanquin Medium"/>
                        <a:sym typeface="Palanquin Medium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800">
                          <a:solidFill>
                            <a:schemeClr val="dk1"/>
                          </a:solidFill>
                        </a:rPr>
                        <a:t>✩   ✩   ✩</a:t>
                      </a:r>
                      <a:endParaRPr sz="18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