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7.xml"/>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68.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56.xml"/>
  <Override ContentType="application/vnd.openxmlformats-officedocument.presentationml.notesSlide+xml" PartName="/ppt/notesSlides/notesSlide30.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61.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62.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63.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60.xml"/>
  <Override ContentType="application/vnd.openxmlformats-officedocument.presentationml.notesSlide+xml" PartName="/ppt/notesSlides/notesSlide38.xml"/>
  <Override ContentType="application/vnd.openxmlformats-officedocument.presentationml.notesSlide+xml" PartName="/ppt/notesSlides/notesSlide64.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6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66.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6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67.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6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65.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64.xml"/>
  <Override ContentType="application/vnd.openxmlformats-officedocument.presentationml.slide+xml" PartName="/ppt/slides/slide8.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32.xml"/>
  <Override ContentType="application/vnd.openxmlformats-officedocument.presentationml.slide+xml" PartName="/ppt/slides/slide62.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63.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61.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 id="296" r:id="rId47"/>
    <p:sldId id="297" r:id="rId48"/>
    <p:sldId id="298" r:id="rId49"/>
    <p:sldId id="299" r:id="rId50"/>
    <p:sldId id="300" r:id="rId51"/>
    <p:sldId id="301" r:id="rId52"/>
    <p:sldId id="302" r:id="rId53"/>
    <p:sldId id="303" r:id="rId54"/>
    <p:sldId id="304" r:id="rId55"/>
    <p:sldId id="305" r:id="rId56"/>
    <p:sldId id="306" r:id="rId57"/>
    <p:sldId id="307" r:id="rId58"/>
    <p:sldId id="308" r:id="rId59"/>
    <p:sldId id="309" r:id="rId60"/>
    <p:sldId id="310" r:id="rId61"/>
    <p:sldId id="311" r:id="rId62"/>
    <p:sldId id="312" r:id="rId63"/>
    <p:sldId id="313" r:id="rId64"/>
    <p:sldId id="314" r:id="rId65"/>
    <p:sldId id="315" r:id="rId66"/>
    <p:sldId id="316" r:id="rId67"/>
    <p:sldId id="317" r:id="rId68"/>
    <p:sldId id="318" r:id="rId69"/>
    <p:sldId id="319" r:id="rId70"/>
    <p:sldId id="320" r:id="rId71"/>
    <p:sldId id="321" r:id="rId72"/>
    <p:sldId id="322" r:id="rId73"/>
    <p:sldId id="323" r:id="rId74"/>
  </p:sldIdLst>
  <p:sldSz cy="10440000" cx="7560000"/>
  <p:notesSz cx="6858000" cy="9144000"/>
  <p:embeddedFontLst>
    <p:embeddedFont>
      <p:font typeface="Palanquin Medium"/>
      <p:regular r:id="rId75"/>
      <p:bold r:id="rId76"/>
    </p:embeddedFont>
    <p:embeddedFont>
      <p:font typeface="Palanquin Dark"/>
      <p:regular r:id="rId77"/>
      <p:bold r:id="rId78"/>
    </p:embeddedFont>
    <p:embeddedFont>
      <p:font typeface="Palanquin Light"/>
      <p:regular r:id="rId79"/>
      <p:bold r:id="rId80"/>
    </p:embeddedFont>
    <p:embeddedFont>
      <p:font typeface="Palanquin"/>
      <p:regular r:id="rId81"/>
      <p:bold r:id="rId82"/>
    </p:embeddedFont>
    <p:embeddedFont>
      <p:font typeface="Palanquin SemiBold"/>
      <p:regular r:id="rId83"/>
      <p:bold r:id="rId8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288">
          <p15:clr>
            <a:srgbClr val="747775"/>
          </p15:clr>
        </p15:guide>
        <p15:guide id="2" pos="2381">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8CF261C2-8254-4756-BA44-E8D673F1CBE6}">
  <a:tblStyle styleId="{8CF261C2-8254-4756-BA44-E8D673F1CBE6}"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288" orient="horz"/>
        <p:guide pos="2381"/>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4.xml"/><Relationship Id="rId84" Type="http://schemas.openxmlformats.org/officeDocument/2006/relationships/font" Target="fonts/PalanquinSemiBold-bold.fntdata"/><Relationship Id="rId83" Type="http://schemas.openxmlformats.org/officeDocument/2006/relationships/font" Target="fonts/PalanquinSemiBold-regular.fntdata"/><Relationship Id="rId42" Type="http://schemas.openxmlformats.org/officeDocument/2006/relationships/slide" Target="slides/slide36.xml"/><Relationship Id="rId41" Type="http://schemas.openxmlformats.org/officeDocument/2006/relationships/slide" Target="slides/slide35.xml"/><Relationship Id="rId44" Type="http://schemas.openxmlformats.org/officeDocument/2006/relationships/slide" Target="slides/slide38.xml"/><Relationship Id="rId43" Type="http://schemas.openxmlformats.org/officeDocument/2006/relationships/slide" Target="slides/slide37.xml"/><Relationship Id="rId46" Type="http://schemas.openxmlformats.org/officeDocument/2006/relationships/slide" Target="slides/slide40.xml"/><Relationship Id="rId45" Type="http://schemas.openxmlformats.org/officeDocument/2006/relationships/slide" Target="slides/slide39.xml"/><Relationship Id="rId80" Type="http://schemas.openxmlformats.org/officeDocument/2006/relationships/font" Target="fonts/PalanquinLight-bold.fntdata"/><Relationship Id="rId82" Type="http://schemas.openxmlformats.org/officeDocument/2006/relationships/font" Target="fonts/Palanquin-bold.fntdata"/><Relationship Id="rId81" Type="http://schemas.openxmlformats.org/officeDocument/2006/relationships/font" Target="fonts/Palanquin-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48" Type="http://schemas.openxmlformats.org/officeDocument/2006/relationships/slide" Target="slides/slide42.xml"/><Relationship Id="rId47" Type="http://schemas.openxmlformats.org/officeDocument/2006/relationships/slide" Target="slides/slide41.xml"/><Relationship Id="rId49" Type="http://schemas.openxmlformats.org/officeDocument/2006/relationships/slide" Target="slides/slide43.xml"/><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73" Type="http://schemas.openxmlformats.org/officeDocument/2006/relationships/slide" Target="slides/slide67.xml"/><Relationship Id="rId72" Type="http://schemas.openxmlformats.org/officeDocument/2006/relationships/slide" Target="slides/slide66.xml"/><Relationship Id="rId31" Type="http://schemas.openxmlformats.org/officeDocument/2006/relationships/slide" Target="slides/slide25.xml"/><Relationship Id="rId75" Type="http://schemas.openxmlformats.org/officeDocument/2006/relationships/font" Target="fonts/PalanquinMedium-regular.fntdata"/><Relationship Id="rId30" Type="http://schemas.openxmlformats.org/officeDocument/2006/relationships/slide" Target="slides/slide24.xml"/><Relationship Id="rId74" Type="http://schemas.openxmlformats.org/officeDocument/2006/relationships/slide" Target="slides/slide68.xml"/><Relationship Id="rId33" Type="http://schemas.openxmlformats.org/officeDocument/2006/relationships/slide" Target="slides/slide27.xml"/><Relationship Id="rId77" Type="http://schemas.openxmlformats.org/officeDocument/2006/relationships/font" Target="fonts/PalanquinDark-regular.fntdata"/><Relationship Id="rId32" Type="http://schemas.openxmlformats.org/officeDocument/2006/relationships/slide" Target="slides/slide26.xml"/><Relationship Id="rId76" Type="http://schemas.openxmlformats.org/officeDocument/2006/relationships/font" Target="fonts/PalanquinMedium-bold.fntdata"/><Relationship Id="rId35" Type="http://schemas.openxmlformats.org/officeDocument/2006/relationships/slide" Target="slides/slide29.xml"/><Relationship Id="rId79" Type="http://schemas.openxmlformats.org/officeDocument/2006/relationships/font" Target="fonts/PalanquinLight-regular.fntdata"/><Relationship Id="rId34" Type="http://schemas.openxmlformats.org/officeDocument/2006/relationships/slide" Target="slides/slide28.xml"/><Relationship Id="rId78" Type="http://schemas.openxmlformats.org/officeDocument/2006/relationships/font" Target="fonts/PalanquinDark-bold.fntdata"/><Relationship Id="rId71" Type="http://schemas.openxmlformats.org/officeDocument/2006/relationships/slide" Target="slides/slide65.xml"/><Relationship Id="rId70" Type="http://schemas.openxmlformats.org/officeDocument/2006/relationships/slide" Target="slides/slide64.xml"/><Relationship Id="rId37" Type="http://schemas.openxmlformats.org/officeDocument/2006/relationships/slide" Target="slides/slide31.xml"/><Relationship Id="rId36" Type="http://schemas.openxmlformats.org/officeDocument/2006/relationships/slide" Target="slides/slide30.xml"/><Relationship Id="rId39" Type="http://schemas.openxmlformats.org/officeDocument/2006/relationships/slide" Target="slides/slide33.xml"/><Relationship Id="rId38" Type="http://schemas.openxmlformats.org/officeDocument/2006/relationships/slide" Target="slides/slide32.xml"/><Relationship Id="rId62" Type="http://schemas.openxmlformats.org/officeDocument/2006/relationships/slide" Target="slides/slide56.xml"/><Relationship Id="rId61" Type="http://schemas.openxmlformats.org/officeDocument/2006/relationships/slide" Target="slides/slide55.xml"/><Relationship Id="rId20" Type="http://schemas.openxmlformats.org/officeDocument/2006/relationships/slide" Target="slides/slide14.xml"/><Relationship Id="rId64" Type="http://schemas.openxmlformats.org/officeDocument/2006/relationships/slide" Target="slides/slide58.xml"/><Relationship Id="rId63" Type="http://schemas.openxmlformats.org/officeDocument/2006/relationships/slide" Target="slides/slide57.xml"/><Relationship Id="rId22" Type="http://schemas.openxmlformats.org/officeDocument/2006/relationships/slide" Target="slides/slide16.xml"/><Relationship Id="rId66" Type="http://schemas.openxmlformats.org/officeDocument/2006/relationships/slide" Target="slides/slide60.xml"/><Relationship Id="rId21" Type="http://schemas.openxmlformats.org/officeDocument/2006/relationships/slide" Target="slides/slide15.xml"/><Relationship Id="rId65" Type="http://schemas.openxmlformats.org/officeDocument/2006/relationships/slide" Target="slides/slide59.xml"/><Relationship Id="rId24" Type="http://schemas.openxmlformats.org/officeDocument/2006/relationships/slide" Target="slides/slide18.xml"/><Relationship Id="rId68" Type="http://schemas.openxmlformats.org/officeDocument/2006/relationships/slide" Target="slides/slide62.xml"/><Relationship Id="rId23" Type="http://schemas.openxmlformats.org/officeDocument/2006/relationships/slide" Target="slides/slide17.xml"/><Relationship Id="rId67" Type="http://schemas.openxmlformats.org/officeDocument/2006/relationships/slide" Target="slides/slide61.xml"/><Relationship Id="rId60" Type="http://schemas.openxmlformats.org/officeDocument/2006/relationships/slide" Target="slides/slide54.xml"/><Relationship Id="rId26" Type="http://schemas.openxmlformats.org/officeDocument/2006/relationships/slide" Target="slides/slide20.xml"/><Relationship Id="rId25" Type="http://schemas.openxmlformats.org/officeDocument/2006/relationships/slide" Target="slides/slide19.xml"/><Relationship Id="rId69" Type="http://schemas.openxmlformats.org/officeDocument/2006/relationships/slide" Target="slides/slide63.xml"/><Relationship Id="rId28" Type="http://schemas.openxmlformats.org/officeDocument/2006/relationships/slide" Target="slides/slide22.xml"/><Relationship Id="rId27" Type="http://schemas.openxmlformats.org/officeDocument/2006/relationships/slide" Target="slides/slide21.xml"/><Relationship Id="rId29" Type="http://schemas.openxmlformats.org/officeDocument/2006/relationships/slide" Target="slides/slide23.xml"/><Relationship Id="rId51" Type="http://schemas.openxmlformats.org/officeDocument/2006/relationships/slide" Target="slides/slide45.xml"/><Relationship Id="rId50" Type="http://schemas.openxmlformats.org/officeDocument/2006/relationships/slide" Target="slides/slide44.xml"/><Relationship Id="rId53" Type="http://schemas.openxmlformats.org/officeDocument/2006/relationships/slide" Target="slides/slide47.xml"/><Relationship Id="rId52" Type="http://schemas.openxmlformats.org/officeDocument/2006/relationships/slide" Target="slides/slide46.xml"/><Relationship Id="rId11" Type="http://schemas.openxmlformats.org/officeDocument/2006/relationships/slide" Target="slides/slide5.xml"/><Relationship Id="rId55" Type="http://schemas.openxmlformats.org/officeDocument/2006/relationships/slide" Target="slides/slide49.xml"/><Relationship Id="rId10" Type="http://schemas.openxmlformats.org/officeDocument/2006/relationships/slide" Target="slides/slide4.xml"/><Relationship Id="rId54" Type="http://schemas.openxmlformats.org/officeDocument/2006/relationships/slide" Target="slides/slide48.xml"/><Relationship Id="rId13" Type="http://schemas.openxmlformats.org/officeDocument/2006/relationships/slide" Target="slides/slide7.xml"/><Relationship Id="rId57" Type="http://schemas.openxmlformats.org/officeDocument/2006/relationships/slide" Target="slides/slide51.xml"/><Relationship Id="rId12" Type="http://schemas.openxmlformats.org/officeDocument/2006/relationships/slide" Target="slides/slide6.xml"/><Relationship Id="rId56" Type="http://schemas.openxmlformats.org/officeDocument/2006/relationships/slide" Target="slides/slide50.xml"/><Relationship Id="rId15" Type="http://schemas.openxmlformats.org/officeDocument/2006/relationships/slide" Target="slides/slide9.xml"/><Relationship Id="rId59" Type="http://schemas.openxmlformats.org/officeDocument/2006/relationships/slide" Target="slides/slide53.xml"/><Relationship Id="rId14" Type="http://schemas.openxmlformats.org/officeDocument/2006/relationships/slide" Target="slides/slide8.xml"/><Relationship Id="rId58" Type="http://schemas.openxmlformats.org/officeDocument/2006/relationships/slide" Target="slides/slide52.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2b68805e5ce_0_57: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2b68805e5ce_0_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g2b68805e5ce_0_68: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153" name="Google Shape;153;g2b68805e5ce_0_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g2b4951aa762_0_47: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164" name="Google Shape;164;g2b4951aa762_0_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g2b44970b8e5_0_25: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177" name="Google Shape;177;g2b44970b8e5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8" name="Shape 188"/>
        <p:cNvGrpSpPr/>
        <p:nvPr/>
      </p:nvGrpSpPr>
      <p:grpSpPr>
        <a:xfrm>
          <a:off x="0" y="0"/>
          <a:ext cx="0" cy="0"/>
          <a:chOff x="0" y="0"/>
          <a:chExt cx="0" cy="0"/>
        </a:xfrm>
      </p:grpSpPr>
      <p:sp>
        <p:nvSpPr>
          <p:cNvPr id="189" name="Google Shape;189;g2b5025ed523_1_2: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190" name="Google Shape;190;g2b5025ed523_1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 name="Shape 198"/>
        <p:cNvGrpSpPr/>
        <p:nvPr/>
      </p:nvGrpSpPr>
      <p:grpSpPr>
        <a:xfrm>
          <a:off x="0" y="0"/>
          <a:ext cx="0" cy="0"/>
          <a:chOff x="0" y="0"/>
          <a:chExt cx="0" cy="0"/>
        </a:xfrm>
      </p:grpSpPr>
      <p:sp>
        <p:nvSpPr>
          <p:cNvPr id="199" name="Google Shape;199;g2b82c6d9a3b_0_3: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200" name="Google Shape;200;g2b82c6d9a3b_0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g2b5025ed523_1_42: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210" name="Google Shape;210;g2b5025ed523_1_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8" name="Shape 218"/>
        <p:cNvGrpSpPr/>
        <p:nvPr/>
      </p:nvGrpSpPr>
      <p:grpSpPr>
        <a:xfrm>
          <a:off x="0" y="0"/>
          <a:ext cx="0" cy="0"/>
          <a:chOff x="0" y="0"/>
          <a:chExt cx="0" cy="0"/>
        </a:xfrm>
      </p:grpSpPr>
      <p:sp>
        <p:nvSpPr>
          <p:cNvPr id="219" name="Google Shape;219;g319fba9d501_0_0: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220" name="Google Shape;220;g319fba9d50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 name="Shape 228"/>
        <p:cNvGrpSpPr/>
        <p:nvPr/>
      </p:nvGrpSpPr>
      <p:grpSpPr>
        <a:xfrm>
          <a:off x="0" y="0"/>
          <a:ext cx="0" cy="0"/>
          <a:chOff x="0" y="0"/>
          <a:chExt cx="0" cy="0"/>
        </a:xfrm>
      </p:grpSpPr>
      <p:sp>
        <p:nvSpPr>
          <p:cNvPr id="229" name="Google Shape;229;g2b4951aa762_0_19: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230" name="Google Shape;230;g2b4951aa762_0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 name="Shape 238"/>
        <p:cNvGrpSpPr/>
        <p:nvPr/>
      </p:nvGrpSpPr>
      <p:grpSpPr>
        <a:xfrm>
          <a:off x="0" y="0"/>
          <a:ext cx="0" cy="0"/>
          <a:chOff x="0" y="0"/>
          <a:chExt cx="0" cy="0"/>
        </a:xfrm>
      </p:grpSpPr>
      <p:sp>
        <p:nvSpPr>
          <p:cNvPr id="239" name="Google Shape;239;g2b5025ed523_1_56: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240" name="Google Shape;240;g2b5025ed523_1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2a602522ec5_0_655: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2a602522ec5_0_6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8" name="Shape 248"/>
        <p:cNvGrpSpPr/>
        <p:nvPr/>
      </p:nvGrpSpPr>
      <p:grpSpPr>
        <a:xfrm>
          <a:off x="0" y="0"/>
          <a:ext cx="0" cy="0"/>
          <a:chOff x="0" y="0"/>
          <a:chExt cx="0" cy="0"/>
        </a:xfrm>
      </p:grpSpPr>
      <p:sp>
        <p:nvSpPr>
          <p:cNvPr id="249" name="Google Shape;249;g2b4951aa762_0_0: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250" name="Google Shape;250;g2b4951aa76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2" name="Shape 262"/>
        <p:cNvGrpSpPr/>
        <p:nvPr/>
      </p:nvGrpSpPr>
      <p:grpSpPr>
        <a:xfrm>
          <a:off x="0" y="0"/>
          <a:ext cx="0" cy="0"/>
          <a:chOff x="0" y="0"/>
          <a:chExt cx="0" cy="0"/>
        </a:xfrm>
      </p:grpSpPr>
      <p:sp>
        <p:nvSpPr>
          <p:cNvPr id="263" name="Google Shape;263;g2b4951aa762_0_103: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264" name="Google Shape;264;g2b4951aa762_0_1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3" name="Shape 273"/>
        <p:cNvGrpSpPr/>
        <p:nvPr/>
      </p:nvGrpSpPr>
      <p:grpSpPr>
        <a:xfrm>
          <a:off x="0" y="0"/>
          <a:ext cx="0" cy="0"/>
          <a:chOff x="0" y="0"/>
          <a:chExt cx="0" cy="0"/>
        </a:xfrm>
      </p:grpSpPr>
      <p:sp>
        <p:nvSpPr>
          <p:cNvPr id="274" name="Google Shape;274;g2b5025ed523_1_20: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275" name="Google Shape;275;g2b5025ed523_1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5" name="Shape 285"/>
        <p:cNvGrpSpPr/>
        <p:nvPr/>
      </p:nvGrpSpPr>
      <p:grpSpPr>
        <a:xfrm>
          <a:off x="0" y="0"/>
          <a:ext cx="0" cy="0"/>
          <a:chOff x="0" y="0"/>
          <a:chExt cx="0" cy="0"/>
        </a:xfrm>
      </p:grpSpPr>
      <p:sp>
        <p:nvSpPr>
          <p:cNvPr id="286" name="Google Shape;286;g2b5025ed523_1_66: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287" name="Google Shape;287;g2b5025ed523_1_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5" name="Shape 295"/>
        <p:cNvGrpSpPr/>
        <p:nvPr/>
      </p:nvGrpSpPr>
      <p:grpSpPr>
        <a:xfrm>
          <a:off x="0" y="0"/>
          <a:ext cx="0" cy="0"/>
          <a:chOff x="0" y="0"/>
          <a:chExt cx="0" cy="0"/>
        </a:xfrm>
      </p:grpSpPr>
      <p:sp>
        <p:nvSpPr>
          <p:cNvPr id="296" name="Google Shape;296;g2addf1323a4_0_55: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297" name="Google Shape;297;g2addf1323a4_0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5" name="Shape 305"/>
        <p:cNvGrpSpPr/>
        <p:nvPr/>
      </p:nvGrpSpPr>
      <p:grpSpPr>
        <a:xfrm>
          <a:off x="0" y="0"/>
          <a:ext cx="0" cy="0"/>
          <a:chOff x="0" y="0"/>
          <a:chExt cx="0" cy="0"/>
        </a:xfrm>
      </p:grpSpPr>
      <p:sp>
        <p:nvSpPr>
          <p:cNvPr id="306" name="Google Shape;306;g2addf1323a4_0_92: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307" name="Google Shape;307;g2addf1323a4_0_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5" name="Shape 315"/>
        <p:cNvGrpSpPr/>
        <p:nvPr/>
      </p:nvGrpSpPr>
      <p:grpSpPr>
        <a:xfrm>
          <a:off x="0" y="0"/>
          <a:ext cx="0" cy="0"/>
          <a:chOff x="0" y="0"/>
          <a:chExt cx="0" cy="0"/>
        </a:xfrm>
      </p:grpSpPr>
      <p:sp>
        <p:nvSpPr>
          <p:cNvPr id="316" name="Google Shape;316;g2addf1323a4_0_101: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317" name="Google Shape;317;g2addf1323a4_0_10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5" name="Shape 325"/>
        <p:cNvGrpSpPr/>
        <p:nvPr/>
      </p:nvGrpSpPr>
      <p:grpSpPr>
        <a:xfrm>
          <a:off x="0" y="0"/>
          <a:ext cx="0" cy="0"/>
          <a:chOff x="0" y="0"/>
          <a:chExt cx="0" cy="0"/>
        </a:xfrm>
      </p:grpSpPr>
      <p:sp>
        <p:nvSpPr>
          <p:cNvPr id="326" name="Google Shape;326;g2b68805e5ce_0_11: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327" name="Google Shape;327;g2b68805e5ce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5" name="Shape 335"/>
        <p:cNvGrpSpPr/>
        <p:nvPr/>
      </p:nvGrpSpPr>
      <p:grpSpPr>
        <a:xfrm>
          <a:off x="0" y="0"/>
          <a:ext cx="0" cy="0"/>
          <a:chOff x="0" y="0"/>
          <a:chExt cx="0" cy="0"/>
        </a:xfrm>
      </p:grpSpPr>
      <p:sp>
        <p:nvSpPr>
          <p:cNvPr id="336" name="Google Shape;336;g2b68805e5ce_0_31: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337" name="Google Shape;337;g2b68805e5ce_0_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4" name="Shape 344"/>
        <p:cNvGrpSpPr/>
        <p:nvPr/>
      </p:nvGrpSpPr>
      <p:grpSpPr>
        <a:xfrm>
          <a:off x="0" y="0"/>
          <a:ext cx="0" cy="0"/>
          <a:chOff x="0" y="0"/>
          <a:chExt cx="0" cy="0"/>
        </a:xfrm>
      </p:grpSpPr>
      <p:sp>
        <p:nvSpPr>
          <p:cNvPr id="345" name="Google Shape;345;g2b6fc9e5546_0_37: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346" name="Google Shape;346;g2b6fc9e5546_0_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g2a36151eaba_0_2: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70" name="Google Shape;70;g2a36151eaba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3" name="Shape 353"/>
        <p:cNvGrpSpPr/>
        <p:nvPr/>
      </p:nvGrpSpPr>
      <p:grpSpPr>
        <a:xfrm>
          <a:off x="0" y="0"/>
          <a:ext cx="0" cy="0"/>
          <a:chOff x="0" y="0"/>
          <a:chExt cx="0" cy="0"/>
        </a:xfrm>
      </p:grpSpPr>
      <p:sp>
        <p:nvSpPr>
          <p:cNvPr id="354" name="Google Shape;354;g2a602522ec5_0_5: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355" name="Google Shape;355;g2a602522ec5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5" name="Shape 365"/>
        <p:cNvGrpSpPr/>
        <p:nvPr/>
      </p:nvGrpSpPr>
      <p:grpSpPr>
        <a:xfrm>
          <a:off x="0" y="0"/>
          <a:ext cx="0" cy="0"/>
          <a:chOff x="0" y="0"/>
          <a:chExt cx="0" cy="0"/>
        </a:xfrm>
      </p:grpSpPr>
      <p:sp>
        <p:nvSpPr>
          <p:cNvPr id="366" name="Google Shape;366;g2b6fc9e5546_0_12: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367" name="Google Shape;367;g2b6fc9e5546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5" name="Shape 375"/>
        <p:cNvGrpSpPr/>
        <p:nvPr/>
      </p:nvGrpSpPr>
      <p:grpSpPr>
        <a:xfrm>
          <a:off x="0" y="0"/>
          <a:ext cx="0" cy="0"/>
          <a:chOff x="0" y="0"/>
          <a:chExt cx="0" cy="0"/>
        </a:xfrm>
      </p:grpSpPr>
      <p:sp>
        <p:nvSpPr>
          <p:cNvPr id="376" name="Google Shape;376;g2b68805e5ce_0_20: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377" name="Google Shape;377;g2b68805e5ce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5" name="Shape 385"/>
        <p:cNvGrpSpPr/>
        <p:nvPr/>
      </p:nvGrpSpPr>
      <p:grpSpPr>
        <a:xfrm>
          <a:off x="0" y="0"/>
          <a:ext cx="0" cy="0"/>
          <a:chOff x="0" y="0"/>
          <a:chExt cx="0" cy="0"/>
        </a:xfrm>
      </p:grpSpPr>
      <p:sp>
        <p:nvSpPr>
          <p:cNvPr id="386" name="Google Shape;386;g2b77797c5fe_1_48: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387" name="Google Shape;387;g2b77797c5fe_1_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5" name="Shape 395"/>
        <p:cNvGrpSpPr/>
        <p:nvPr/>
      </p:nvGrpSpPr>
      <p:grpSpPr>
        <a:xfrm>
          <a:off x="0" y="0"/>
          <a:ext cx="0" cy="0"/>
          <a:chOff x="0" y="0"/>
          <a:chExt cx="0" cy="0"/>
        </a:xfrm>
      </p:grpSpPr>
      <p:sp>
        <p:nvSpPr>
          <p:cNvPr id="396" name="Google Shape;396;g2c20c234e0a_1_6: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397" name="Google Shape;397;g2c20c234e0a_1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5" name="Shape 405"/>
        <p:cNvGrpSpPr/>
        <p:nvPr/>
      </p:nvGrpSpPr>
      <p:grpSpPr>
        <a:xfrm>
          <a:off x="0" y="0"/>
          <a:ext cx="0" cy="0"/>
          <a:chOff x="0" y="0"/>
          <a:chExt cx="0" cy="0"/>
        </a:xfrm>
      </p:grpSpPr>
      <p:sp>
        <p:nvSpPr>
          <p:cNvPr id="406" name="Google Shape;406;g2b5025ed523_1_92: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407" name="Google Shape;407;g2b5025ed523_1_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4" name="Shape 414"/>
        <p:cNvGrpSpPr/>
        <p:nvPr/>
      </p:nvGrpSpPr>
      <p:grpSpPr>
        <a:xfrm>
          <a:off x="0" y="0"/>
          <a:ext cx="0" cy="0"/>
          <a:chOff x="0" y="0"/>
          <a:chExt cx="0" cy="0"/>
        </a:xfrm>
      </p:grpSpPr>
      <p:sp>
        <p:nvSpPr>
          <p:cNvPr id="415" name="Google Shape;415;g2b5025ed523_1_79: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416" name="Google Shape;416;g2b5025ed523_1_7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3" name="Shape 423"/>
        <p:cNvGrpSpPr/>
        <p:nvPr/>
      </p:nvGrpSpPr>
      <p:grpSpPr>
        <a:xfrm>
          <a:off x="0" y="0"/>
          <a:ext cx="0" cy="0"/>
          <a:chOff x="0" y="0"/>
          <a:chExt cx="0" cy="0"/>
        </a:xfrm>
      </p:grpSpPr>
      <p:sp>
        <p:nvSpPr>
          <p:cNvPr id="424" name="Google Shape;424;g2b4951aa762_0_95: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425" name="Google Shape;425;g2b4951aa762_0_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2" name="Shape 432"/>
        <p:cNvGrpSpPr/>
        <p:nvPr/>
      </p:nvGrpSpPr>
      <p:grpSpPr>
        <a:xfrm>
          <a:off x="0" y="0"/>
          <a:ext cx="0" cy="0"/>
          <a:chOff x="0" y="0"/>
          <a:chExt cx="0" cy="0"/>
        </a:xfrm>
      </p:grpSpPr>
      <p:sp>
        <p:nvSpPr>
          <p:cNvPr id="433" name="Google Shape;433;g2b4951aa762_0_122: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434" name="Google Shape;434;g2b4951aa762_0_1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1" name="Shape 441"/>
        <p:cNvGrpSpPr/>
        <p:nvPr/>
      </p:nvGrpSpPr>
      <p:grpSpPr>
        <a:xfrm>
          <a:off x="0" y="0"/>
          <a:ext cx="0" cy="0"/>
          <a:chOff x="0" y="0"/>
          <a:chExt cx="0" cy="0"/>
        </a:xfrm>
      </p:grpSpPr>
      <p:sp>
        <p:nvSpPr>
          <p:cNvPr id="442" name="Google Shape;442;g2a590abfbf4_0_412: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443" name="Google Shape;443;g2a590abfbf4_0_4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2a590abfbf4_0_269: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2a590abfbf4_0_2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0" name="Shape 450"/>
        <p:cNvGrpSpPr/>
        <p:nvPr/>
      </p:nvGrpSpPr>
      <p:grpSpPr>
        <a:xfrm>
          <a:off x="0" y="0"/>
          <a:ext cx="0" cy="0"/>
          <a:chOff x="0" y="0"/>
          <a:chExt cx="0" cy="0"/>
        </a:xfrm>
      </p:grpSpPr>
      <p:sp>
        <p:nvSpPr>
          <p:cNvPr id="451" name="Google Shape;451;g2b5025ed523_1_119: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452" name="Google Shape;452;g2b5025ed523_1_1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9" name="Shape 459"/>
        <p:cNvGrpSpPr/>
        <p:nvPr/>
      </p:nvGrpSpPr>
      <p:grpSpPr>
        <a:xfrm>
          <a:off x="0" y="0"/>
          <a:ext cx="0" cy="0"/>
          <a:chOff x="0" y="0"/>
          <a:chExt cx="0" cy="0"/>
        </a:xfrm>
      </p:grpSpPr>
      <p:sp>
        <p:nvSpPr>
          <p:cNvPr id="460" name="Google Shape;460;g2b5025ed523_1_129: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461" name="Google Shape;461;g2b5025ed523_1_1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8" name="Shape 468"/>
        <p:cNvGrpSpPr/>
        <p:nvPr/>
      </p:nvGrpSpPr>
      <p:grpSpPr>
        <a:xfrm>
          <a:off x="0" y="0"/>
          <a:ext cx="0" cy="0"/>
          <a:chOff x="0" y="0"/>
          <a:chExt cx="0" cy="0"/>
        </a:xfrm>
      </p:grpSpPr>
      <p:sp>
        <p:nvSpPr>
          <p:cNvPr id="469" name="Google Shape;469;g2b5025ed523_1_139: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470" name="Google Shape;470;g2b5025ed523_1_1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7" name="Shape 477"/>
        <p:cNvGrpSpPr/>
        <p:nvPr/>
      </p:nvGrpSpPr>
      <p:grpSpPr>
        <a:xfrm>
          <a:off x="0" y="0"/>
          <a:ext cx="0" cy="0"/>
          <a:chOff x="0" y="0"/>
          <a:chExt cx="0" cy="0"/>
        </a:xfrm>
      </p:grpSpPr>
      <p:sp>
        <p:nvSpPr>
          <p:cNvPr id="478" name="Google Shape;478;g2b5025ed523_1_159: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479" name="Google Shape;479;g2b5025ed523_1_1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6" name="Shape 486"/>
        <p:cNvGrpSpPr/>
        <p:nvPr/>
      </p:nvGrpSpPr>
      <p:grpSpPr>
        <a:xfrm>
          <a:off x="0" y="0"/>
          <a:ext cx="0" cy="0"/>
          <a:chOff x="0" y="0"/>
          <a:chExt cx="0" cy="0"/>
        </a:xfrm>
      </p:grpSpPr>
      <p:sp>
        <p:nvSpPr>
          <p:cNvPr id="487" name="Google Shape;487;g2b6fc9e5546_0_46: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488" name="Google Shape;488;g2b6fc9e5546_0_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5" name="Shape 495"/>
        <p:cNvGrpSpPr/>
        <p:nvPr/>
      </p:nvGrpSpPr>
      <p:grpSpPr>
        <a:xfrm>
          <a:off x="0" y="0"/>
          <a:ext cx="0" cy="0"/>
          <a:chOff x="0" y="0"/>
          <a:chExt cx="0" cy="0"/>
        </a:xfrm>
      </p:grpSpPr>
      <p:sp>
        <p:nvSpPr>
          <p:cNvPr id="496" name="Google Shape;496;g2b77797c5fe_1_20: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497" name="Google Shape;497;g2b77797c5fe_1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4" name="Shape 504"/>
        <p:cNvGrpSpPr/>
        <p:nvPr/>
      </p:nvGrpSpPr>
      <p:grpSpPr>
        <a:xfrm>
          <a:off x="0" y="0"/>
          <a:ext cx="0" cy="0"/>
          <a:chOff x="0" y="0"/>
          <a:chExt cx="0" cy="0"/>
        </a:xfrm>
      </p:grpSpPr>
      <p:sp>
        <p:nvSpPr>
          <p:cNvPr id="505" name="Google Shape;505;g2b68805e5ce_0_0: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506" name="Google Shape;506;g2b68805e5c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4" name="Shape 514"/>
        <p:cNvGrpSpPr/>
        <p:nvPr/>
      </p:nvGrpSpPr>
      <p:grpSpPr>
        <a:xfrm>
          <a:off x="0" y="0"/>
          <a:ext cx="0" cy="0"/>
          <a:chOff x="0" y="0"/>
          <a:chExt cx="0" cy="0"/>
        </a:xfrm>
      </p:grpSpPr>
      <p:sp>
        <p:nvSpPr>
          <p:cNvPr id="515" name="Google Shape;515;g2c20c234e0a_5_5: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516" name="Google Shape;516;g2c20c234e0a_5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3" name="Shape 523"/>
        <p:cNvGrpSpPr/>
        <p:nvPr/>
      </p:nvGrpSpPr>
      <p:grpSpPr>
        <a:xfrm>
          <a:off x="0" y="0"/>
          <a:ext cx="0" cy="0"/>
          <a:chOff x="0" y="0"/>
          <a:chExt cx="0" cy="0"/>
        </a:xfrm>
      </p:grpSpPr>
      <p:sp>
        <p:nvSpPr>
          <p:cNvPr id="524" name="Google Shape;524;g2ccb50b1dbd_0_0: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525" name="Google Shape;525;g2ccb50b1db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2" name="Shape 532"/>
        <p:cNvGrpSpPr/>
        <p:nvPr/>
      </p:nvGrpSpPr>
      <p:grpSpPr>
        <a:xfrm>
          <a:off x="0" y="0"/>
          <a:ext cx="0" cy="0"/>
          <a:chOff x="0" y="0"/>
          <a:chExt cx="0" cy="0"/>
        </a:xfrm>
      </p:grpSpPr>
      <p:sp>
        <p:nvSpPr>
          <p:cNvPr id="533" name="Google Shape;533;g316b896a242_0_0: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534" name="Google Shape;534;g316b896a24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g33a8f5a7bf0_0_0: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91" name="Google Shape;91;g33a8f5a7bf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1" name="Shape 541"/>
        <p:cNvGrpSpPr/>
        <p:nvPr/>
      </p:nvGrpSpPr>
      <p:grpSpPr>
        <a:xfrm>
          <a:off x="0" y="0"/>
          <a:ext cx="0" cy="0"/>
          <a:chOff x="0" y="0"/>
          <a:chExt cx="0" cy="0"/>
        </a:xfrm>
      </p:grpSpPr>
      <p:sp>
        <p:nvSpPr>
          <p:cNvPr id="542" name="Google Shape;542;g2b0d794ee69_0_39: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543" name="Google Shape;543;g2b0d794ee69_0_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3" name="Shape 563"/>
        <p:cNvGrpSpPr/>
        <p:nvPr/>
      </p:nvGrpSpPr>
      <p:grpSpPr>
        <a:xfrm>
          <a:off x="0" y="0"/>
          <a:ext cx="0" cy="0"/>
          <a:chOff x="0" y="0"/>
          <a:chExt cx="0" cy="0"/>
        </a:xfrm>
      </p:grpSpPr>
      <p:sp>
        <p:nvSpPr>
          <p:cNvPr id="564" name="Google Shape;564;g2a57ab33180_0_321: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565" name="Google Shape;565;g2a57ab33180_0_3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1" name="Shape 571"/>
        <p:cNvGrpSpPr/>
        <p:nvPr/>
      </p:nvGrpSpPr>
      <p:grpSpPr>
        <a:xfrm>
          <a:off x="0" y="0"/>
          <a:ext cx="0" cy="0"/>
          <a:chOff x="0" y="0"/>
          <a:chExt cx="0" cy="0"/>
        </a:xfrm>
      </p:grpSpPr>
      <p:sp>
        <p:nvSpPr>
          <p:cNvPr id="572" name="Google Shape;572;g2ade733b1cc_0_11: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573" name="Google Shape;573;g2ade733b1cc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5" name="Shape 605"/>
        <p:cNvGrpSpPr/>
        <p:nvPr/>
      </p:nvGrpSpPr>
      <p:grpSpPr>
        <a:xfrm>
          <a:off x="0" y="0"/>
          <a:ext cx="0" cy="0"/>
          <a:chOff x="0" y="0"/>
          <a:chExt cx="0" cy="0"/>
        </a:xfrm>
      </p:grpSpPr>
      <p:sp>
        <p:nvSpPr>
          <p:cNvPr id="606" name="Google Shape;606;g2b7baedf6d9_0_4: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607" name="Google Shape;607;g2b7baedf6d9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4" name="Shape 614"/>
        <p:cNvGrpSpPr/>
        <p:nvPr/>
      </p:nvGrpSpPr>
      <p:grpSpPr>
        <a:xfrm>
          <a:off x="0" y="0"/>
          <a:ext cx="0" cy="0"/>
          <a:chOff x="0" y="0"/>
          <a:chExt cx="0" cy="0"/>
        </a:xfrm>
      </p:grpSpPr>
      <p:sp>
        <p:nvSpPr>
          <p:cNvPr id="615" name="Google Shape;615;g2b7baedf6d9_0_119: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616" name="Google Shape;616;g2b7baedf6d9_0_1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3" name="Shape 623"/>
        <p:cNvGrpSpPr/>
        <p:nvPr/>
      </p:nvGrpSpPr>
      <p:grpSpPr>
        <a:xfrm>
          <a:off x="0" y="0"/>
          <a:ext cx="0" cy="0"/>
          <a:chOff x="0" y="0"/>
          <a:chExt cx="0" cy="0"/>
        </a:xfrm>
      </p:grpSpPr>
      <p:sp>
        <p:nvSpPr>
          <p:cNvPr id="624" name="Google Shape;624;g2c079928e18_0_1: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625" name="Google Shape;625;g2c079928e18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2" name="Shape 632"/>
        <p:cNvGrpSpPr/>
        <p:nvPr/>
      </p:nvGrpSpPr>
      <p:grpSpPr>
        <a:xfrm>
          <a:off x="0" y="0"/>
          <a:ext cx="0" cy="0"/>
          <a:chOff x="0" y="0"/>
          <a:chExt cx="0" cy="0"/>
        </a:xfrm>
      </p:grpSpPr>
      <p:sp>
        <p:nvSpPr>
          <p:cNvPr id="633" name="Google Shape;633;g2b7baedf6d9_0_177: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634" name="Google Shape;634;g2b7baedf6d9_0_1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1" name="Shape 641"/>
        <p:cNvGrpSpPr/>
        <p:nvPr/>
      </p:nvGrpSpPr>
      <p:grpSpPr>
        <a:xfrm>
          <a:off x="0" y="0"/>
          <a:ext cx="0" cy="0"/>
          <a:chOff x="0" y="0"/>
          <a:chExt cx="0" cy="0"/>
        </a:xfrm>
      </p:grpSpPr>
      <p:sp>
        <p:nvSpPr>
          <p:cNvPr id="642" name="Google Shape;642;g2c079928e18_0_22: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643" name="Google Shape;643;g2c079928e18_0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0" name="Shape 650"/>
        <p:cNvGrpSpPr/>
        <p:nvPr/>
      </p:nvGrpSpPr>
      <p:grpSpPr>
        <a:xfrm>
          <a:off x="0" y="0"/>
          <a:ext cx="0" cy="0"/>
          <a:chOff x="0" y="0"/>
          <a:chExt cx="0" cy="0"/>
        </a:xfrm>
      </p:grpSpPr>
      <p:sp>
        <p:nvSpPr>
          <p:cNvPr id="651" name="Google Shape;651;g2dd00486627_0_26: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652" name="Google Shape;652;g2dd00486627_0_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9" name="Shape 659"/>
        <p:cNvGrpSpPr/>
        <p:nvPr/>
      </p:nvGrpSpPr>
      <p:grpSpPr>
        <a:xfrm>
          <a:off x="0" y="0"/>
          <a:ext cx="0" cy="0"/>
          <a:chOff x="0" y="0"/>
          <a:chExt cx="0" cy="0"/>
        </a:xfrm>
      </p:grpSpPr>
      <p:sp>
        <p:nvSpPr>
          <p:cNvPr id="660" name="Google Shape;660;g2dd00486627_0_0: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661" name="Google Shape;661;g2dd0048662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g2a57ab33180_0_201: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98" name="Google Shape;98;g2a57ab33180_0_20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8" name="Shape 668"/>
        <p:cNvGrpSpPr/>
        <p:nvPr/>
      </p:nvGrpSpPr>
      <p:grpSpPr>
        <a:xfrm>
          <a:off x="0" y="0"/>
          <a:ext cx="0" cy="0"/>
          <a:chOff x="0" y="0"/>
          <a:chExt cx="0" cy="0"/>
        </a:xfrm>
      </p:grpSpPr>
      <p:sp>
        <p:nvSpPr>
          <p:cNvPr id="669" name="Google Shape;669;g2b7baedf6d9_0_349: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670" name="Google Shape;670;g2b7baedf6d9_0_3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7" name="Shape 677"/>
        <p:cNvGrpSpPr/>
        <p:nvPr/>
      </p:nvGrpSpPr>
      <p:grpSpPr>
        <a:xfrm>
          <a:off x="0" y="0"/>
          <a:ext cx="0" cy="0"/>
          <a:chOff x="0" y="0"/>
          <a:chExt cx="0" cy="0"/>
        </a:xfrm>
      </p:grpSpPr>
      <p:sp>
        <p:nvSpPr>
          <p:cNvPr id="678" name="Google Shape;678;g2c443986c5c_1_0: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679" name="Google Shape;679;g2c443986c5c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6" name="Shape 686"/>
        <p:cNvGrpSpPr/>
        <p:nvPr/>
      </p:nvGrpSpPr>
      <p:grpSpPr>
        <a:xfrm>
          <a:off x="0" y="0"/>
          <a:ext cx="0" cy="0"/>
          <a:chOff x="0" y="0"/>
          <a:chExt cx="0" cy="0"/>
        </a:xfrm>
      </p:grpSpPr>
      <p:sp>
        <p:nvSpPr>
          <p:cNvPr id="687" name="Google Shape;687;g2b7baedf6d9_0_407: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688" name="Google Shape;688;g2b7baedf6d9_0_4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5" name="Shape 695"/>
        <p:cNvGrpSpPr/>
        <p:nvPr/>
      </p:nvGrpSpPr>
      <p:grpSpPr>
        <a:xfrm>
          <a:off x="0" y="0"/>
          <a:ext cx="0" cy="0"/>
          <a:chOff x="0" y="0"/>
          <a:chExt cx="0" cy="0"/>
        </a:xfrm>
      </p:grpSpPr>
      <p:sp>
        <p:nvSpPr>
          <p:cNvPr id="696" name="Google Shape;696;g2c079928e18_0_45: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697" name="Google Shape;697;g2c079928e18_0_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4" name="Shape 704"/>
        <p:cNvGrpSpPr/>
        <p:nvPr/>
      </p:nvGrpSpPr>
      <p:grpSpPr>
        <a:xfrm>
          <a:off x="0" y="0"/>
          <a:ext cx="0" cy="0"/>
          <a:chOff x="0" y="0"/>
          <a:chExt cx="0" cy="0"/>
        </a:xfrm>
      </p:grpSpPr>
      <p:sp>
        <p:nvSpPr>
          <p:cNvPr id="705" name="Google Shape;705;g2b7baedf6d9_0_465: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706" name="Google Shape;706;g2b7baedf6d9_0_4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3" name="Shape 713"/>
        <p:cNvGrpSpPr/>
        <p:nvPr/>
      </p:nvGrpSpPr>
      <p:grpSpPr>
        <a:xfrm>
          <a:off x="0" y="0"/>
          <a:ext cx="0" cy="0"/>
          <a:chOff x="0" y="0"/>
          <a:chExt cx="0" cy="0"/>
        </a:xfrm>
      </p:grpSpPr>
      <p:sp>
        <p:nvSpPr>
          <p:cNvPr id="714" name="Google Shape;714;g2b7baedf6d9_0_531: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715" name="Google Shape;715;g2b7baedf6d9_0_5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2" name="Shape 722"/>
        <p:cNvGrpSpPr/>
        <p:nvPr/>
      </p:nvGrpSpPr>
      <p:grpSpPr>
        <a:xfrm>
          <a:off x="0" y="0"/>
          <a:ext cx="0" cy="0"/>
          <a:chOff x="0" y="0"/>
          <a:chExt cx="0" cy="0"/>
        </a:xfrm>
      </p:grpSpPr>
      <p:sp>
        <p:nvSpPr>
          <p:cNvPr id="723" name="Google Shape;723;g2a57ab33180_0_350: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724" name="Google Shape;724;g2a57ab33180_0_3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0" name="Shape 730"/>
        <p:cNvGrpSpPr/>
        <p:nvPr/>
      </p:nvGrpSpPr>
      <p:grpSpPr>
        <a:xfrm>
          <a:off x="0" y="0"/>
          <a:ext cx="0" cy="0"/>
          <a:chOff x="0" y="0"/>
          <a:chExt cx="0" cy="0"/>
        </a:xfrm>
      </p:grpSpPr>
      <p:sp>
        <p:nvSpPr>
          <p:cNvPr id="731" name="Google Shape;731;g2a602522ec5_0_557: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732" name="Google Shape;732;g2a602522ec5_0_5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9" name="Shape 739"/>
        <p:cNvGrpSpPr/>
        <p:nvPr/>
      </p:nvGrpSpPr>
      <p:grpSpPr>
        <a:xfrm>
          <a:off x="0" y="0"/>
          <a:ext cx="0" cy="0"/>
          <a:chOff x="0" y="0"/>
          <a:chExt cx="0" cy="0"/>
        </a:xfrm>
      </p:grpSpPr>
      <p:sp>
        <p:nvSpPr>
          <p:cNvPr id="740" name="Google Shape;740;g2a602522ec5_0_576: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741" name="Google Shape;741;g2a602522ec5_0_5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g2a590abfbf4_0_371: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106" name="Google Shape;106;g2a590abfbf4_0_3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g2b5025ed523_1_149: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117" name="Google Shape;117;g2b5025ed523_1_1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g2b68805e5ce_0_43: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131" name="Google Shape;131;g2b68805e5ce_0_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57712" y="1511298"/>
            <a:ext cx="7044600" cy="4166100"/>
          </a:xfrm>
          <a:prstGeom prst="rect">
            <a:avLst/>
          </a:prstGeom>
        </p:spPr>
        <p:txBody>
          <a:bodyPr anchorCtr="0" anchor="b" bIns="114475" lIns="114475" spcFirstLastPara="1" rIns="114475" wrap="square" tIns="114475">
            <a:normAutofit/>
          </a:bodyPr>
          <a:lstStyle>
            <a:lvl1pPr lvl="0" algn="ctr">
              <a:spcBef>
                <a:spcPts val="0"/>
              </a:spcBef>
              <a:spcAft>
                <a:spcPts val="0"/>
              </a:spcAft>
              <a:buSzPts val="6500"/>
              <a:buNone/>
              <a:defRPr sz="6500"/>
            </a:lvl1pPr>
            <a:lvl2pPr lvl="1" algn="ctr">
              <a:spcBef>
                <a:spcPts val="0"/>
              </a:spcBef>
              <a:spcAft>
                <a:spcPts val="0"/>
              </a:spcAft>
              <a:buSzPts val="6500"/>
              <a:buNone/>
              <a:defRPr sz="6500"/>
            </a:lvl2pPr>
            <a:lvl3pPr lvl="2" algn="ctr">
              <a:spcBef>
                <a:spcPts val="0"/>
              </a:spcBef>
              <a:spcAft>
                <a:spcPts val="0"/>
              </a:spcAft>
              <a:buSzPts val="6500"/>
              <a:buNone/>
              <a:defRPr sz="6500"/>
            </a:lvl3pPr>
            <a:lvl4pPr lvl="3" algn="ctr">
              <a:spcBef>
                <a:spcPts val="0"/>
              </a:spcBef>
              <a:spcAft>
                <a:spcPts val="0"/>
              </a:spcAft>
              <a:buSzPts val="6500"/>
              <a:buNone/>
              <a:defRPr sz="6500"/>
            </a:lvl4pPr>
            <a:lvl5pPr lvl="4" algn="ctr">
              <a:spcBef>
                <a:spcPts val="0"/>
              </a:spcBef>
              <a:spcAft>
                <a:spcPts val="0"/>
              </a:spcAft>
              <a:buSzPts val="6500"/>
              <a:buNone/>
              <a:defRPr sz="6500"/>
            </a:lvl5pPr>
            <a:lvl6pPr lvl="5" algn="ctr">
              <a:spcBef>
                <a:spcPts val="0"/>
              </a:spcBef>
              <a:spcAft>
                <a:spcPts val="0"/>
              </a:spcAft>
              <a:buSzPts val="6500"/>
              <a:buNone/>
              <a:defRPr sz="6500"/>
            </a:lvl6pPr>
            <a:lvl7pPr lvl="6" algn="ctr">
              <a:spcBef>
                <a:spcPts val="0"/>
              </a:spcBef>
              <a:spcAft>
                <a:spcPts val="0"/>
              </a:spcAft>
              <a:buSzPts val="6500"/>
              <a:buNone/>
              <a:defRPr sz="6500"/>
            </a:lvl7pPr>
            <a:lvl8pPr lvl="7" algn="ctr">
              <a:spcBef>
                <a:spcPts val="0"/>
              </a:spcBef>
              <a:spcAft>
                <a:spcPts val="0"/>
              </a:spcAft>
              <a:buSzPts val="6500"/>
              <a:buNone/>
              <a:defRPr sz="6500"/>
            </a:lvl8pPr>
            <a:lvl9pPr lvl="8" algn="ctr">
              <a:spcBef>
                <a:spcPts val="0"/>
              </a:spcBef>
              <a:spcAft>
                <a:spcPts val="0"/>
              </a:spcAft>
              <a:buSzPts val="6500"/>
              <a:buNone/>
              <a:defRPr sz="6500"/>
            </a:lvl9pPr>
          </a:lstStyle>
          <a:p/>
        </p:txBody>
      </p:sp>
      <p:sp>
        <p:nvSpPr>
          <p:cNvPr id="11" name="Google Shape;11;p2"/>
          <p:cNvSpPr txBox="1"/>
          <p:nvPr>
            <p:ph idx="1" type="subTitle"/>
          </p:nvPr>
        </p:nvSpPr>
        <p:spPr>
          <a:xfrm>
            <a:off x="257705" y="5752555"/>
            <a:ext cx="7044600" cy="1608600"/>
          </a:xfrm>
          <a:prstGeom prst="rect">
            <a:avLst/>
          </a:prstGeom>
        </p:spPr>
        <p:txBody>
          <a:bodyPr anchorCtr="0" anchor="t" bIns="114475" lIns="114475" spcFirstLastPara="1" rIns="114475" wrap="square" tIns="114475">
            <a:norm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12" name="Google Shape;12;p2"/>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57705" y="2245153"/>
            <a:ext cx="7044600" cy="3985500"/>
          </a:xfrm>
          <a:prstGeom prst="rect">
            <a:avLst/>
          </a:prstGeom>
        </p:spPr>
        <p:txBody>
          <a:bodyPr anchorCtr="0" anchor="b" bIns="114475" lIns="114475" spcFirstLastPara="1" rIns="114475" wrap="square" tIns="114475">
            <a:normAutofit/>
          </a:bodyPr>
          <a:lstStyle>
            <a:lvl1pPr lvl="0" algn="ctr">
              <a:spcBef>
                <a:spcPts val="0"/>
              </a:spcBef>
              <a:spcAft>
                <a:spcPts val="0"/>
              </a:spcAft>
              <a:buSzPts val="15000"/>
              <a:buNone/>
              <a:defRPr sz="15000"/>
            </a:lvl1pPr>
            <a:lvl2pPr lvl="1" algn="ctr">
              <a:spcBef>
                <a:spcPts val="0"/>
              </a:spcBef>
              <a:spcAft>
                <a:spcPts val="0"/>
              </a:spcAft>
              <a:buSzPts val="15000"/>
              <a:buNone/>
              <a:defRPr sz="15000"/>
            </a:lvl2pPr>
            <a:lvl3pPr lvl="2" algn="ctr">
              <a:spcBef>
                <a:spcPts val="0"/>
              </a:spcBef>
              <a:spcAft>
                <a:spcPts val="0"/>
              </a:spcAft>
              <a:buSzPts val="15000"/>
              <a:buNone/>
              <a:defRPr sz="15000"/>
            </a:lvl3pPr>
            <a:lvl4pPr lvl="3" algn="ctr">
              <a:spcBef>
                <a:spcPts val="0"/>
              </a:spcBef>
              <a:spcAft>
                <a:spcPts val="0"/>
              </a:spcAft>
              <a:buSzPts val="15000"/>
              <a:buNone/>
              <a:defRPr sz="15000"/>
            </a:lvl4pPr>
            <a:lvl5pPr lvl="4" algn="ctr">
              <a:spcBef>
                <a:spcPts val="0"/>
              </a:spcBef>
              <a:spcAft>
                <a:spcPts val="0"/>
              </a:spcAft>
              <a:buSzPts val="15000"/>
              <a:buNone/>
              <a:defRPr sz="15000"/>
            </a:lvl5pPr>
            <a:lvl6pPr lvl="5" algn="ctr">
              <a:spcBef>
                <a:spcPts val="0"/>
              </a:spcBef>
              <a:spcAft>
                <a:spcPts val="0"/>
              </a:spcAft>
              <a:buSzPts val="15000"/>
              <a:buNone/>
              <a:defRPr sz="15000"/>
            </a:lvl6pPr>
            <a:lvl7pPr lvl="6" algn="ctr">
              <a:spcBef>
                <a:spcPts val="0"/>
              </a:spcBef>
              <a:spcAft>
                <a:spcPts val="0"/>
              </a:spcAft>
              <a:buSzPts val="15000"/>
              <a:buNone/>
              <a:defRPr sz="15000"/>
            </a:lvl7pPr>
            <a:lvl8pPr lvl="7" algn="ctr">
              <a:spcBef>
                <a:spcPts val="0"/>
              </a:spcBef>
              <a:spcAft>
                <a:spcPts val="0"/>
              </a:spcAft>
              <a:buSzPts val="15000"/>
              <a:buNone/>
              <a:defRPr sz="15000"/>
            </a:lvl8pPr>
            <a:lvl9pPr lvl="8" algn="ctr">
              <a:spcBef>
                <a:spcPts val="0"/>
              </a:spcBef>
              <a:spcAft>
                <a:spcPts val="0"/>
              </a:spcAft>
              <a:buSzPts val="15000"/>
              <a:buNone/>
              <a:defRPr sz="15000"/>
            </a:lvl9pPr>
          </a:lstStyle>
          <a:p>
            <a:r>
              <a:t>xx%</a:t>
            </a:r>
          </a:p>
        </p:txBody>
      </p:sp>
      <p:sp>
        <p:nvSpPr>
          <p:cNvPr id="46" name="Google Shape;46;p11"/>
          <p:cNvSpPr txBox="1"/>
          <p:nvPr>
            <p:ph idx="1" type="body"/>
          </p:nvPr>
        </p:nvSpPr>
        <p:spPr>
          <a:xfrm>
            <a:off x="257705" y="6398217"/>
            <a:ext cx="7044600" cy="2640300"/>
          </a:xfrm>
          <a:prstGeom prst="rect">
            <a:avLst/>
          </a:prstGeom>
        </p:spPr>
        <p:txBody>
          <a:bodyPr anchorCtr="0" anchor="t" bIns="114475" lIns="114475" spcFirstLastPara="1" rIns="114475" wrap="square" tIns="114475">
            <a:normAutofit/>
          </a:bodyPr>
          <a:lstStyle>
            <a:lvl1pPr indent="-374650" lvl="0" marL="457200" algn="ctr">
              <a:spcBef>
                <a:spcPts val="0"/>
              </a:spcBef>
              <a:spcAft>
                <a:spcPts val="0"/>
              </a:spcAft>
              <a:buSzPts val="2300"/>
              <a:buChar char="●"/>
              <a:defRPr/>
            </a:lvl1pPr>
            <a:lvl2pPr indent="-342900" lvl="1" marL="914400" algn="ctr">
              <a:spcBef>
                <a:spcPts val="0"/>
              </a:spcBef>
              <a:spcAft>
                <a:spcPts val="0"/>
              </a:spcAft>
              <a:buSzPts val="1800"/>
              <a:buChar char="○"/>
              <a:defRPr/>
            </a:lvl2pPr>
            <a:lvl3pPr indent="-342900" lvl="2" marL="1371600" algn="ctr">
              <a:spcBef>
                <a:spcPts val="0"/>
              </a:spcBef>
              <a:spcAft>
                <a:spcPts val="0"/>
              </a:spcAft>
              <a:buSzPts val="1800"/>
              <a:buChar char="■"/>
              <a:defRPr/>
            </a:lvl3pPr>
            <a:lvl4pPr indent="-342900" lvl="3" marL="1828800" algn="ctr">
              <a:spcBef>
                <a:spcPts val="0"/>
              </a:spcBef>
              <a:spcAft>
                <a:spcPts val="0"/>
              </a:spcAft>
              <a:buSzPts val="1800"/>
              <a:buChar char="●"/>
              <a:defRPr/>
            </a:lvl4pPr>
            <a:lvl5pPr indent="-342900" lvl="4" marL="2286000" algn="ctr">
              <a:spcBef>
                <a:spcPts val="0"/>
              </a:spcBef>
              <a:spcAft>
                <a:spcPts val="0"/>
              </a:spcAft>
              <a:buSzPts val="1800"/>
              <a:buChar char="○"/>
              <a:defRPr/>
            </a:lvl5pPr>
            <a:lvl6pPr indent="-342900" lvl="5" marL="2743200" algn="ctr">
              <a:spcBef>
                <a:spcPts val="0"/>
              </a:spcBef>
              <a:spcAft>
                <a:spcPts val="0"/>
              </a:spcAft>
              <a:buSzPts val="1800"/>
              <a:buChar char="■"/>
              <a:defRPr/>
            </a:lvl6pPr>
            <a:lvl7pPr indent="-342900" lvl="6" marL="3200400" algn="ctr">
              <a:spcBef>
                <a:spcPts val="0"/>
              </a:spcBef>
              <a:spcAft>
                <a:spcPts val="0"/>
              </a:spcAft>
              <a:buSzPts val="1800"/>
              <a:buChar char="●"/>
              <a:defRPr/>
            </a:lvl7pPr>
            <a:lvl8pPr indent="-342900" lvl="7" marL="3657600" algn="ctr">
              <a:spcBef>
                <a:spcPts val="0"/>
              </a:spcBef>
              <a:spcAft>
                <a:spcPts val="0"/>
              </a:spcAft>
              <a:buSzPts val="1800"/>
              <a:buChar char="○"/>
              <a:defRPr/>
            </a:lvl8pPr>
            <a:lvl9pPr indent="-342900" lvl="8" marL="4114800" algn="ctr">
              <a:spcBef>
                <a:spcPts val="0"/>
              </a:spcBef>
              <a:spcAft>
                <a:spcPts val="0"/>
              </a:spcAft>
              <a:buSzPts val="1800"/>
              <a:buChar char="■"/>
              <a:defRPr/>
            </a:lvl9pPr>
          </a:lstStyle>
          <a:p/>
        </p:txBody>
      </p:sp>
      <p:sp>
        <p:nvSpPr>
          <p:cNvPr id="47" name="Google Shape;47;p11"/>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57705" y="4365680"/>
            <a:ext cx="7044600" cy="1708500"/>
          </a:xfrm>
          <a:prstGeom prst="rect">
            <a:avLst/>
          </a:prstGeom>
        </p:spPr>
        <p:txBody>
          <a:bodyPr anchorCtr="0" anchor="ctr" bIns="114475" lIns="114475" spcFirstLastPara="1" rIns="114475" wrap="square" tIns="114475">
            <a:normAutofit/>
          </a:bodyPr>
          <a:lstStyle>
            <a:lvl1pPr lvl="0" algn="ctr">
              <a:spcBef>
                <a:spcPts val="0"/>
              </a:spcBef>
              <a:spcAft>
                <a:spcPts val="0"/>
              </a:spcAft>
              <a:buSzPts val="4500"/>
              <a:buNone/>
              <a:defRPr sz="4500"/>
            </a:lvl1pPr>
            <a:lvl2pPr lvl="1" algn="ctr">
              <a:spcBef>
                <a:spcPts val="0"/>
              </a:spcBef>
              <a:spcAft>
                <a:spcPts val="0"/>
              </a:spcAft>
              <a:buSzPts val="4500"/>
              <a:buNone/>
              <a:defRPr sz="4500"/>
            </a:lvl2pPr>
            <a:lvl3pPr lvl="2" algn="ctr">
              <a:spcBef>
                <a:spcPts val="0"/>
              </a:spcBef>
              <a:spcAft>
                <a:spcPts val="0"/>
              </a:spcAft>
              <a:buSzPts val="4500"/>
              <a:buNone/>
              <a:defRPr sz="4500"/>
            </a:lvl3pPr>
            <a:lvl4pPr lvl="3" algn="ctr">
              <a:spcBef>
                <a:spcPts val="0"/>
              </a:spcBef>
              <a:spcAft>
                <a:spcPts val="0"/>
              </a:spcAft>
              <a:buSzPts val="4500"/>
              <a:buNone/>
              <a:defRPr sz="4500"/>
            </a:lvl4pPr>
            <a:lvl5pPr lvl="4" algn="ctr">
              <a:spcBef>
                <a:spcPts val="0"/>
              </a:spcBef>
              <a:spcAft>
                <a:spcPts val="0"/>
              </a:spcAft>
              <a:buSzPts val="4500"/>
              <a:buNone/>
              <a:defRPr sz="4500"/>
            </a:lvl5pPr>
            <a:lvl6pPr lvl="5" algn="ctr">
              <a:spcBef>
                <a:spcPts val="0"/>
              </a:spcBef>
              <a:spcAft>
                <a:spcPts val="0"/>
              </a:spcAft>
              <a:buSzPts val="4500"/>
              <a:buNone/>
              <a:defRPr sz="4500"/>
            </a:lvl6pPr>
            <a:lvl7pPr lvl="6" algn="ctr">
              <a:spcBef>
                <a:spcPts val="0"/>
              </a:spcBef>
              <a:spcAft>
                <a:spcPts val="0"/>
              </a:spcAft>
              <a:buSzPts val="4500"/>
              <a:buNone/>
              <a:defRPr sz="4500"/>
            </a:lvl7pPr>
            <a:lvl8pPr lvl="7" algn="ctr">
              <a:spcBef>
                <a:spcPts val="0"/>
              </a:spcBef>
              <a:spcAft>
                <a:spcPts val="0"/>
              </a:spcAft>
              <a:buSzPts val="4500"/>
              <a:buNone/>
              <a:defRPr sz="4500"/>
            </a:lvl8pPr>
            <a:lvl9pPr lvl="8" algn="ctr">
              <a:spcBef>
                <a:spcPts val="0"/>
              </a:spcBef>
              <a:spcAft>
                <a:spcPts val="0"/>
              </a:spcAft>
              <a:buSzPts val="4500"/>
              <a:buNone/>
              <a:defRPr sz="4500"/>
            </a:lvl9pPr>
          </a:lstStyle>
          <a:p/>
        </p:txBody>
      </p:sp>
      <p:sp>
        <p:nvSpPr>
          <p:cNvPr id="15" name="Google Shape;15;p3"/>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57705" y="903288"/>
            <a:ext cx="7044600" cy="1162500"/>
          </a:xfrm>
          <a:prstGeom prst="rect">
            <a:avLst/>
          </a:prstGeom>
        </p:spPr>
        <p:txBody>
          <a:bodyPr anchorCtr="0" anchor="t" bIns="114475" lIns="114475" spcFirstLastPara="1" rIns="114475" wrap="square" tIns="114475">
            <a:norm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18" name="Google Shape;18;p4"/>
          <p:cNvSpPr txBox="1"/>
          <p:nvPr>
            <p:ph idx="1" type="body"/>
          </p:nvPr>
        </p:nvSpPr>
        <p:spPr>
          <a:xfrm>
            <a:off x="257705" y="2339232"/>
            <a:ext cx="7044600" cy="6934200"/>
          </a:xfrm>
          <a:prstGeom prst="rect">
            <a:avLst/>
          </a:prstGeom>
        </p:spPr>
        <p:txBody>
          <a:bodyPr anchorCtr="0" anchor="t" bIns="114475" lIns="114475" spcFirstLastPara="1" rIns="114475" wrap="square" tIns="114475">
            <a:normAutofit/>
          </a:bodyPr>
          <a:lstStyle>
            <a:lvl1pPr indent="-374650" lvl="0" marL="457200">
              <a:spcBef>
                <a:spcPts val="0"/>
              </a:spcBef>
              <a:spcAft>
                <a:spcPts val="0"/>
              </a:spcAft>
              <a:buSzPts val="2300"/>
              <a:buChar char="●"/>
              <a:defRPr/>
            </a:lvl1pPr>
            <a:lvl2pPr indent="-342900" lvl="1" marL="914400">
              <a:spcBef>
                <a:spcPts val="0"/>
              </a:spcBef>
              <a:spcAft>
                <a:spcPts val="0"/>
              </a:spcAft>
              <a:buSzPts val="1800"/>
              <a:buChar char="○"/>
              <a:defRPr/>
            </a:lvl2pPr>
            <a:lvl3pPr indent="-342900" lvl="2" marL="1371600">
              <a:spcBef>
                <a:spcPts val="0"/>
              </a:spcBef>
              <a:spcAft>
                <a:spcPts val="0"/>
              </a:spcAft>
              <a:buSzPts val="1800"/>
              <a:buChar char="■"/>
              <a:defRPr/>
            </a:lvl3pPr>
            <a:lvl4pPr indent="-342900" lvl="3" marL="1828800">
              <a:spcBef>
                <a:spcPts val="0"/>
              </a:spcBef>
              <a:spcAft>
                <a:spcPts val="0"/>
              </a:spcAft>
              <a:buSzPts val="1800"/>
              <a:buChar char="●"/>
              <a:defRPr/>
            </a:lvl4pPr>
            <a:lvl5pPr indent="-342900" lvl="4" marL="2286000">
              <a:spcBef>
                <a:spcPts val="0"/>
              </a:spcBef>
              <a:spcAft>
                <a:spcPts val="0"/>
              </a:spcAft>
              <a:buSzPts val="1800"/>
              <a:buChar char="○"/>
              <a:defRPr/>
            </a:lvl5pPr>
            <a:lvl6pPr indent="-342900" lvl="5" marL="2743200">
              <a:spcBef>
                <a:spcPts val="0"/>
              </a:spcBef>
              <a:spcAft>
                <a:spcPts val="0"/>
              </a:spcAft>
              <a:buSzPts val="1800"/>
              <a:buChar char="■"/>
              <a:defRPr/>
            </a:lvl6pPr>
            <a:lvl7pPr indent="-342900" lvl="6" marL="3200400">
              <a:spcBef>
                <a:spcPts val="0"/>
              </a:spcBef>
              <a:spcAft>
                <a:spcPts val="0"/>
              </a:spcAft>
              <a:buSzPts val="1800"/>
              <a:buChar char="●"/>
              <a:defRPr/>
            </a:lvl7pPr>
            <a:lvl8pPr indent="-342900" lvl="7" marL="3657600">
              <a:spcBef>
                <a:spcPts val="0"/>
              </a:spcBef>
              <a:spcAft>
                <a:spcPts val="0"/>
              </a:spcAft>
              <a:buSzPts val="1800"/>
              <a:buChar char="○"/>
              <a:defRPr/>
            </a:lvl8pPr>
            <a:lvl9pPr indent="-342900" lvl="8" marL="4114800">
              <a:spcBef>
                <a:spcPts val="0"/>
              </a:spcBef>
              <a:spcAft>
                <a:spcPts val="0"/>
              </a:spcAft>
              <a:buSzPts val="1800"/>
              <a:buChar char="■"/>
              <a:defRPr/>
            </a:lvl9pPr>
          </a:lstStyle>
          <a:p/>
        </p:txBody>
      </p:sp>
      <p:sp>
        <p:nvSpPr>
          <p:cNvPr id="19" name="Google Shape;19;p4"/>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57705" y="903288"/>
            <a:ext cx="7044600" cy="1162500"/>
          </a:xfrm>
          <a:prstGeom prst="rect">
            <a:avLst/>
          </a:prstGeom>
        </p:spPr>
        <p:txBody>
          <a:bodyPr anchorCtr="0" anchor="t" bIns="114475" lIns="114475" spcFirstLastPara="1" rIns="114475" wrap="square" tIns="114475">
            <a:norm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22" name="Google Shape;22;p5"/>
          <p:cNvSpPr txBox="1"/>
          <p:nvPr>
            <p:ph idx="1" type="body"/>
          </p:nvPr>
        </p:nvSpPr>
        <p:spPr>
          <a:xfrm>
            <a:off x="257705" y="2339232"/>
            <a:ext cx="3306900" cy="6934200"/>
          </a:xfrm>
          <a:prstGeom prst="rect">
            <a:avLst/>
          </a:prstGeom>
        </p:spPr>
        <p:txBody>
          <a:bodyPr anchorCtr="0" anchor="t" bIns="114475" lIns="114475" spcFirstLastPara="1" rIns="114475" wrap="square" tIns="114475">
            <a:normAutofit/>
          </a:bodyPr>
          <a:lstStyle>
            <a:lvl1pPr indent="-342900" lvl="0" marL="457200">
              <a:spcBef>
                <a:spcPts val="0"/>
              </a:spcBef>
              <a:spcAft>
                <a:spcPts val="0"/>
              </a:spcAft>
              <a:buSzPts val="1800"/>
              <a:buChar char="●"/>
              <a:defRPr sz="18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3" name="Google Shape;23;p5"/>
          <p:cNvSpPr txBox="1"/>
          <p:nvPr>
            <p:ph idx="2" type="body"/>
          </p:nvPr>
        </p:nvSpPr>
        <p:spPr>
          <a:xfrm>
            <a:off x="3995291" y="2339232"/>
            <a:ext cx="3306900" cy="6934200"/>
          </a:xfrm>
          <a:prstGeom prst="rect">
            <a:avLst/>
          </a:prstGeom>
        </p:spPr>
        <p:txBody>
          <a:bodyPr anchorCtr="0" anchor="t" bIns="114475" lIns="114475" spcFirstLastPara="1" rIns="114475" wrap="square" tIns="114475">
            <a:normAutofit/>
          </a:bodyPr>
          <a:lstStyle>
            <a:lvl1pPr indent="-342900" lvl="0" marL="457200">
              <a:spcBef>
                <a:spcPts val="0"/>
              </a:spcBef>
              <a:spcAft>
                <a:spcPts val="0"/>
              </a:spcAft>
              <a:buSzPts val="1800"/>
              <a:buChar char="●"/>
              <a:defRPr sz="18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4" name="Google Shape;24;p5"/>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57705" y="903288"/>
            <a:ext cx="7044600" cy="1162500"/>
          </a:xfrm>
          <a:prstGeom prst="rect">
            <a:avLst/>
          </a:prstGeom>
        </p:spPr>
        <p:txBody>
          <a:bodyPr anchorCtr="0" anchor="t" bIns="114475" lIns="114475" spcFirstLastPara="1" rIns="114475" wrap="square" tIns="114475">
            <a:norm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27" name="Google Shape;27;p6"/>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57705" y="1127727"/>
            <a:ext cx="2321700" cy="1533600"/>
          </a:xfrm>
          <a:prstGeom prst="rect">
            <a:avLst/>
          </a:prstGeom>
        </p:spPr>
        <p:txBody>
          <a:bodyPr anchorCtr="0" anchor="b" bIns="114475" lIns="114475" spcFirstLastPara="1" rIns="114475" wrap="square" tIns="114475">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30" name="Google Shape;30;p7"/>
          <p:cNvSpPr txBox="1"/>
          <p:nvPr>
            <p:ph idx="1" type="body"/>
          </p:nvPr>
        </p:nvSpPr>
        <p:spPr>
          <a:xfrm>
            <a:off x="257705" y="2820535"/>
            <a:ext cx="2321700" cy="6453300"/>
          </a:xfrm>
          <a:prstGeom prst="rect">
            <a:avLst/>
          </a:prstGeom>
        </p:spPr>
        <p:txBody>
          <a:bodyPr anchorCtr="0" anchor="t" bIns="114475" lIns="114475" spcFirstLastPara="1" rIns="114475" wrap="square" tIns="114475">
            <a:normAutofit/>
          </a:bodyPr>
          <a:lstStyle>
            <a:lvl1pPr indent="-323850" lvl="0" marL="457200">
              <a:spcBef>
                <a:spcPts val="0"/>
              </a:spcBef>
              <a:spcAft>
                <a:spcPts val="0"/>
              </a:spcAft>
              <a:buSzPts val="1500"/>
              <a:buChar char="●"/>
              <a:defRPr sz="15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31" name="Google Shape;31;p7"/>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05325" y="913690"/>
            <a:ext cx="5264700" cy="8303100"/>
          </a:xfrm>
          <a:prstGeom prst="rect">
            <a:avLst/>
          </a:prstGeom>
        </p:spPr>
        <p:txBody>
          <a:bodyPr anchorCtr="0" anchor="ctr" bIns="114475" lIns="114475" spcFirstLastPara="1" rIns="114475" wrap="square" tIns="114475">
            <a:normAutofit/>
          </a:bodyPr>
          <a:lstStyle>
            <a:lvl1pPr lvl="0">
              <a:spcBef>
                <a:spcPts val="0"/>
              </a:spcBef>
              <a:spcAft>
                <a:spcPts val="0"/>
              </a:spcAft>
              <a:buSzPts val="6000"/>
              <a:buNone/>
              <a:defRPr sz="6000"/>
            </a:lvl1pPr>
            <a:lvl2pPr lvl="1">
              <a:spcBef>
                <a:spcPts val="0"/>
              </a:spcBef>
              <a:spcAft>
                <a:spcPts val="0"/>
              </a:spcAft>
              <a:buSzPts val="6000"/>
              <a:buNone/>
              <a:defRPr sz="6000"/>
            </a:lvl2pPr>
            <a:lvl3pPr lvl="2">
              <a:spcBef>
                <a:spcPts val="0"/>
              </a:spcBef>
              <a:spcAft>
                <a:spcPts val="0"/>
              </a:spcAft>
              <a:buSzPts val="6000"/>
              <a:buNone/>
              <a:defRPr sz="6000"/>
            </a:lvl3pPr>
            <a:lvl4pPr lvl="3">
              <a:spcBef>
                <a:spcPts val="0"/>
              </a:spcBef>
              <a:spcAft>
                <a:spcPts val="0"/>
              </a:spcAft>
              <a:buSzPts val="6000"/>
              <a:buNone/>
              <a:defRPr sz="6000"/>
            </a:lvl4pPr>
            <a:lvl5pPr lvl="4">
              <a:spcBef>
                <a:spcPts val="0"/>
              </a:spcBef>
              <a:spcAft>
                <a:spcPts val="0"/>
              </a:spcAft>
              <a:buSzPts val="6000"/>
              <a:buNone/>
              <a:defRPr sz="6000"/>
            </a:lvl5pPr>
            <a:lvl6pPr lvl="5">
              <a:spcBef>
                <a:spcPts val="0"/>
              </a:spcBef>
              <a:spcAft>
                <a:spcPts val="0"/>
              </a:spcAft>
              <a:buSzPts val="6000"/>
              <a:buNone/>
              <a:defRPr sz="6000"/>
            </a:lvl6pPr>
            <a:lvl7pPr lvl="6">
              <a:spcBef>
                <a:spcPts val="0"/>
              </a:spcBef>
              <a:spcAft>
                <a:spcPts val="0"/>
              </a:spcAft>
              <a:buSzPts val="6000"/>
              <a:buNone/>
              <a:defRPr sz="6000"/>
            </a:lvl7pPr>
            <a:lvl8pPr lvl="7">
              <a:spcBef>
                <a:spcPts val="0"/>
              </a:spcBef>
              <a:spcAft>
                <a:spcPts val="0"/>
              </a:spcAft>
              <a:buSzPts val="6000"/>
              <a:buNone/>
              <a:defRPr sz="6000"/>
            </a:lvl8pPr>
            <a:lvl9pPr lvl="8">
              <a:spcBef>
                <a:spcPts val="0"/>
              </a:spcBef>
              <a:spcAft>
                <a:spcPts val="0"/>
              </a:spcAft>
              <a:buSzPts val="6000"/>
              <a:buNone/>
              <a:defRPr sz="6000"/>
            </a:lvl9pPr>
          </a:lstStyle>
          <a:p/>
        </p:txBody>
      </p:sp>
      <p:sp>
        <p:nvSpPr>
          <p:cNvPr id="34" name="Google Shape;34;p8"/>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780000" y="-254"/>
            <a:ext cx="3780000" cy="10440000"/>
          </a:xfrm>
          <a:prstGeom prst="rect">
            <a:avLst/>
          </a:prstGeom>
          <a:solidFill>
            <a:schemeClr val="lt2"/>
          </a:solidFill>
          <a:ln>
            <a:noFill/>
          </a:ln>
        </p:spPr>
        <p:txBody>
          <a:bodyPr anchorCtr="0" anchor="ctr" bIns="114475" lIns="114475" spcFirstLastPara="1" rIns="114475" wrap="square" tIns="1144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19508" y="2503032"/>
            <a:ext cx="3344400" cy="3008400"/>
          </a:xfrm>
          <a:prstGeom prst="rect">
            <a:avLst/>
          </a:prstGeom>
        </p:spPr>
        <p:txBody>
          <a:bodyPr anchorCtr="0" anchor="b" bIns="114475" lIns="114475" spcFirstLastPara="1" rIns="114475" wrap="square" tIns="114475">
            <a:normAutofit/>
          </a:bodyPr>
          <a:lstStyle>
            <a:lvl1pPr lvl="0" algn="ctr">
              <a:spcBef>
                <a:spcPts val="0"/>
              </a:spcBef>
              <a:spcAft>
                <a:spcPts val="0"/>
              </a:spcAft>
              <a:buSzPts val="5300"/>
              <a:buNone/>
              <a:defRPr sz="5300"/>
            </a:lvl1pPr>
            <a:lvl2pPr lvl="1" algn="ctr">
              <a:spcBef>
                <a:spcPts val="0"/>
              </a:spcBef>
              <a:spcAft>
                <a:spcPts val="0"/>
              </a:spcAft>
              <a:buSzPts val="5300"/>
              <a:buNone/>
              <a:defRPr sz="5300"/>
            </a:lvl2pPr>
            <a:lvl3pPr lvl="2" algn="ctr">
              <a:spcBef>
                <a:spcPts val="0"/>
              </a:spcBef>
              <a:spcAft>
                <a:spcPts val="0"/>
              </a:spcAft>
              <a:buSzPts val="5300"/>
              <a:buNone/>
              <a:defRPr sz="5300"/>
            </a:lvl3pPr>
            <a:lvl4pPr lvl="3" algn="ctr">
              <a:spcBef>
                <a:spcPts val="0"/>
              </a:spcBef>
              <a:spcAft>
                <a:spcPts val="0"/>
              </a:spcAft>
              <a:buSzPts val="5300"/>
              <a:buNone/>
              <a:defRPr sz="5300"/>
            </a:lvl4pPr>
            <a:lvl5pPr lvl="4" algn="ctr">
              <a:spcBef>
                <a:spcPts val="0"/>
              </a:spcBef>
              <a:spcAft>
                <a:spcPts val="0"/>
              </a:spcAft>
              <a:buSzPts val="5300"/>
              <a:buNone/>
              <a:defRPr sz="5300"/>
            </a:lvl5pPr>
            <a:lvl6pPr lvl="5" algn="ctr">
              <a:spcBef>
                <a:spcPts val="0"/>
              </a:spcBef>
              <a:spcAft>
                <a:spcPts val="0"/>
              </a:spcAft>
              <a:buSzPts val="5300"/>
              <a:buNone/>
              <a:defRPr sz="5300"/>
            </a:lvl6pPr>
            <a:lvl7pPr lvl="6" algn="ctr">
              <a:spcBef>
                <a:spcPts val="0"/>
              </a:spcBef>
              <a:spcAft>
                <a:spcPts val="0"/>
              </a:spcAft>
              <a:buSzPts val="5300"/>
              <a:buNone/>
              <a:defRPr sz="5300"/>
            </a:lvl7pPr>
            <a:lvl8pPr lvl="7" algn="ctr">
              <a:spcBef>
                <a:spcPts val="0"/>
              </a:spcBef>
              <a:spcAft>
                <a:spcPts val="0"/>
              </a:spcAft>
              <a:buSzPts val="5300"/>
              <a:buNone/>
              <a:defRPr sz="5300"/>
            </a:lvl8pPr>
            <a:lvl9pPr lvl="8" algn="ctr">
              <a:spcBef>
                <a:spcPts val="0"/>
              </a:spcBef>
              <a:spcAft>
                <a:spcPts val="0"/>
              </a:spcAft>
              <a:buSzPts val="5300"/>
              <a:buNone/>
              <a:defRPr sz="5300"/>
            </a:lvl9pPr>
          </a:lstStyle>
          <a:p/>
        </p:txBody>
      </p:sp>
      <p:sp>
        <p:nvSpPr>
          <p:cNvPr id="38" name="Google Shape;38;p9"/>
          <p:cNvSpPr txBox="1"/>
          <p:nvPr>
            <p:ph idx="1" type="subTitle"/>
          </p:nvPr>
        </p:nvSpPr>
        <p:spPr>
          <a:xfrm>
            <a:off x="219508" y="5689531"/>
            <a:ext cx="3344400" cy="2506800"/>
          </a:xfrm>
          <a:prstGeom prst="rect">
            <a:avLst/>
          </a:prstGeom>
        </p:spPr>
        <p:txBody>
          <a:bodyPr anchorCtr="0" anchor="t" bIns="114475" lIns="114475" spcFirstLastPara="1" rIns="114475" wrap="square" tIns="114475">
            <a:normAutofit/>
          </a:bodyPr>
          <a:lstStyle>
            <a:lvl1pPr lvl="0" algn="ctr">
              <a:lnSpc>
                <a:spcPct val="100000"/>
              </a:lnSpc>
              <a:spcBef>
                <a:spcPts val="0"/>
              </a:spcBef>
              <a:spcAft>
                <a:spcPts val="0"/>
              </a:spcAft>
              <a:buSzPts val="2600"/>
              <a:buNone/>
              <a:defRPr sz="2600"/>
            </a:lvl1pPr>
            <a:lvl2pPr lvl="1" algn="ctr">
              <a:lnSpc>
                <a:spcPct val="100000"/>
              </a:lnSpc>
              <a:spcBef>
                <a:spcPts val="0"/>
              </a:spcBef>
              <a:spcAft>
                <a:spcPts val="0"/>
              </a:spcAft>
              <a:buSzPts val="2600"/>
              <a:buNone/>
              <a:defRPr sz="2600"/>
            </a:lvl2pPr>
            <a:lvl3pPr lvl="2" algn="ctr">
              <a:lnSpc>
                <a:spcPct val="100000"/>
              </a:lnSpc>
              <a:spcBef>
                <a:spcPts val="0"/>
              </a:spcBef>
              <a:spcAft>
                <a:spcPts val="0"/>
              </a:spcAft>
              <a:buSzPts val="2600"/>
              <a:buNone/>
              <a:defRPr sz="2600"/>
            </a:lvl3pPr>
            <a:lvl4pPr lvl="3" algn="ctr">
              <a:lnSpc>
                <a:spcPct val="100000"/>
              </a:lnSpc>
              <a:spcBef>
                <a:spcPts val="0"/>
              </a:spcBef>
              <a:spcAft>
                <a:spcPts val="0"/>
              </a:spcAft>
              <a:buSzPts val="2600"/>
              <a:buNone/>
              <a:defRPr sz="2600"/>
            </a:lvl4pPr>
            <a:lvl5pPr lvl="4" algn="ctr">
              <a:lnSpc>
                <a:spcPct val="100000"/>
              </a:lnSpc>
              <a:spcBef>
                <a:spcPts val="0"/>
              </a:spcBef>
              <a:spcAft>
                <a:spcPts val="0"/>
              </a:spcAft>
              <a:buSzPts val="2600"/>
              <a:buNone/>
              <a:defRPr sz="2600"/>
            </a:lvl5pPr>
            <a:lvl6pPr lvl="5" algn="ctr">
              <a:lnSpc>
                <a:spcPct val="100000"/>
              </a:lnSpc>
              <a:spcBef>
                <a:spcPts val="0"/>
              </a:spcBef>
              <a:spcAft>
                <a:spcPts val="0"/>
              </a:spcAft>
              <a:buSzPts val="2600"/>
              <a:buNone/>
              <a:defRPr sz="2600"/>
            </a:lvl6pPr>
            <a:lvl7pPr lvl="6" algn="ctr">
              <a:lnSpc>
                <a:spcPct val="100000"/>
              </a:lnSpc>
              <a:spcBef>
                <a:spcPts val="0"/>
              </a:spcBef>
              <a:spcAft>
                <a:spcPts val="0"/>
              </a:spcAft>
              <a:buSzPts val="2600"/>
              <a:buNone/>
              <a:defRPr sz="2600"/>
            </a:lvl7pPr>
            <a:lvl8pPr lvl="7" algn="ctr">
              <a:lnSpc>
                <a:spcPct val="100000"/>
              </a:lnSpc>
              <a:spcBef>
                <a:spcPts val="0"/>
              </a:spcBef>
              <a:spcAft>
                <a:spcPts val="0"/>
              </a:spcAft>
              <a:buSzPts val="2600"/>
              <a:buNone/>
              <a:defRPr sz="2600"/>
            </a:lvl8pPr>
            <a:lvl9pPr lvl="8" algn="ctr">
              <a:lnSpc>
                <a:spcPct val="100000"/>
              </a:lnSpc>
              <a:spcBef>
                <a:spcPts val="0"/>
              </a:spcBef>
              <a:spcAft>
                <a:spcPts val="0"/>
              </a:spcAft>
              <a:buSzPts val="2600"/>
              <a:buNone/>
              <a:defRPr sz="2600"/>
            </a:lvl9pPr>
          </a:lstStyle>
          <a:p/>
        </p:txBody>
      </p:sp>
      <p:sp>
        <p:nvSpPr>
          <p:cNvPr id="39" name="Google Shape;39;p9"/>
          <p:cNvSpPr txBox="1"/>
          <p:nvPr>
            <p:ph idx="2" type="body"/>
          </p:nvPr>
        </p:nvSpPr>
        <p:spPr>
          <a:xfrm>
            <a:off x="4083839" y="1469689"/>
            <a:ext cx="3172200" cy="7500300"/>
          </a:xfrm>
          <a:prstGeom prst="rect">
            <a:avLst/>
          </a:prstGeom>
        </p:spPr>
        <p:txBody>
          <a:bodyPr anchorCtr="0" anchor="ctr" bIns="114475" lIns="114475" spcFirstLastPara="1" rIns="114475" wrap="square" tIns="114475">
            <a:normAutofit/>
          </a:bodyPr>
          <a:lstStyle>
            <a:lvl1pPr indent="-374650" lvl="0" marL="457200">
              <a:spcBef>
                <a:spcPts val="0"/>
              </a:spcBef>
              <a:spcAft>
                <a:spcPts val="0"/>
              </a:spcAft>
              <a:buSzPts val="2300"/>
              <a:buChar char="●"/>
              <a:defRPr/>
            </a:lvl1pPr>
            <a:lvl2pPr indent="-342900" lvl="1" marL="914400">
              <a:spcBef>
                <a:spcPts val="0"/>
              </a:spcBef>
              <a:spcAft>
                <a:spcPts val="0"/>
              </a:spcAft>
              <a:buSzPts val="1800"/>
              <a:buChar char="○"/>
              <a:defRPr/>
            </a:lvl2pPr>
            <a:lvl3pPr indent="-342900" lvl="2" marL="1371600">
              <a:spcBef>
                <a:spcPts val="0"/>
              </a:spcBef>
              <a:spcAft>
                <a:spcPts val="0"/>
              </a:spcAft>
              <a:buSzPts val="1800"/>
              <a:buChar char="■"/>
              <a:defRPr/>
            </a:lvl3pPr>
            <a:lvl4pPr indent="-342900" lvl="3" marL="1828800">
              <a:spcBef>
                <a:spcPts val="0"/>
              </a:spcBef>
              <a:spcAft>
                <a:spcPts val="0"/>
              </a:spcAft>
              <a:buSzPts val="1800"/>
              <a:buChar char="●"/>
              <a:defRPr/>
            </a:lvl4pPr>
            <a:lvl5pPr indent="-342900" lvl="4" marL="2286000">
              <a:spcBef>
                <a:spcPts val="0"/>
              </a:spcBef>
              <a:spcAft>
                <a:spcPts val="0"/>
              </a:spcAft>
              <a:buSzPts val="1800"/>
              <a:buChar char="○"/>
              <a:defRPr/>
            </a:lvl5pPr>
            <a:lvl6pPr indent="-342900" lvl="5" marL="2743200">
              <a:spcBef>
                <a:spcPts val="0"/>
              </a:spcBef>
              <a:spcAft>
                <a:spcPts val="0"/>
              </a:spcAft>
              <a:buSzPts val="1800"/>
              <a:buChar char="■"/>
              <a:defRPr/>
            </a:lvl6pPr>
            <a:lvl7pPr indent="-342900" lvl="6" marL="3200400">
              <a:spcBef>
                <a:spcPts val="0"/>
              </a:spcBef>
              <a:spcAft>
                <a:spcPts val="0"/>
              </a:spcAft>
              <a:buSzPts val="1800"/>
              <a:buChar char="●"/>
              <a:defRPr/>
            </a:lvl7pPr>
            <a:lvl8pPr indent="-342900" lvl="7" marL="3657600">
              <a:spcBef>
                <a:spcPts val="0"/>
              </a:spcBef>
              <a:spcAft>
                <a:spcPts val="0"/>
              </a:spcAft>
              <a:buSzPts val="1800"/>
              <a:buChar char="○"/>
              <a:defRPr/>
            </a:lvl8pPr>
            <a:lvl9pPr indent="-342900" lvl="8" marL="4114800">
              <a:spcBef>
                <a:spcPts val="0"/>
              </a:spcBef>
              <a:spcAft>
                <a:spcPts val="0"/>
              </a:spcAft>
              <a:buSzPts val="1800"/>
              <a:buChar char="■"/>
              <a:defRPr/>
            </a:lvl9pPr>
          </a:lstStyle>
          <a:p/>
        </p:txBody>
      </p:sp>
      <p:sp>
        <p:nvSpPr>
          <p:cNvPr id="40" name="Google Shape;40;p9"/>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57705" y="8586994"/>
            <a:ext cx="4959600" cy="1228500"/>
          </a:xfrm>
          <a:prstGeom prst="rect">
            <a:avLst/>
          </a:prstGeom>
        </p:spPr>
        <p:txBody>
          <a:bodyPr anchorCtr="0" anchor="ctr" bIns="114475" lIns="114475" spcFirstLastPara="1" rIns="114475" wrap="square" tIns="114475">
            <a:normAutofit/>
          </a:bodyPr>
          <a:lstStyle>
            <a:lvl1pPr indent="-228600" lvl="0" marL="457200">
              <a:lnSpc>
                <a:spcPct val="100000"/>
              </a:lnSpc>
              <a:spcBef>
                <a:spcPts val="0"/>
              </a:spcBef>
              <a:spcAft>
                <a:spcPts val="0"/>
              </a:spcAft>
              <a:buSzPts val="2300"/>
              <a:buNone/>
              <a:defRPr/>
            </a:lvl1pPr>
          </a:lstStyle>
          <a:p/>
        </p:txBody>
      </p:sp>
      <p:sp>
        <p:nvSpPr>
          <p:cNvPr id="43" name="Google Shape;43;p10"/>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57705" y="903288"/>
            <a:ext cx="7044600" cy="1162500"/>
          </a:xfrm>
          <a:prstGeom prst="rect">
            <a:avLst/>
          </a:prstGeom>
          <a:noFill/>
          <a:ln>
            <a:noFill/>
          </a:ln>
        </p:spPr>
        <p:txBody>
          <a:bodyPr anchorCtr="0" anchor="t" bIns="114475" lIns="114475" spcFirstLastPara="1" rIns="114475" wrap="square" tIns="114475">
            <a:normAutofit/>
          </a:bodyPr>
          <a:lstStyle>
            <a:lvl1pPr lvl="0">
              <a:spcBef>
                <a:spcPts val="0"/>
              </a:spcBef>
              <a:spcAft>
                <a:spcPts val="0"/>
              </a:spcAft>
              <a:buClr>
                <a:schemeClr val="dk1"/>
              </a:buClr>
              <a:buSzPts val="3600"/>
              <a:buNone/>
              <a:defRPr sz="3600">
                <a:solidFill>
                  <a:schemeClr val="dk1"/>
                </a:solidFill>
              </a:defRPr>
            </a:lvl1pPr>
            <a:lvl2pPr lvl="1">
              <a:spcBef>
                <a:spcPts val="0"/>
              </a:spcBef>
              <a:spcAft>
                <a:spcPts val="0"/>
              </a:spcAft>
              <a:buClr>
                <a:schemeClr val="dk1"/>
              </a:buClr>
              <a:buSzPts val="3600"/>
              <a:buNone/>
              <a:defRPr sz="3600">
                <a:solidFill>
                  <a:schemeClr val="dk1"/>
                </a:solidFill>
              </a:defRPr>
            </a:lvl2pPr>
            <a:lvl3pPr lvl="2">
              <a:spcBef>
                <a:spcPts val="0"/>
              </a:spcBef>
              <a:spcAft>
                <a:spcPts val="0"/>
              </a:spcAft>
              <a:buClr>
                <a:schemeClr val="dk1"/>
              </a:buClr>
              <a:buSzPts val="3600"/>
              <a:buNone/>
              <a:defRPr sz="3600">
                <a:solidFill>
                  <a:schemeClr val="dk1"/>
                </a:solidFill>
              </a:defRPr>
            </a:lvl3pPr>
            <a:lvl4pPr lvl="3">
              <a:spcBef>
                <a:spcPts val="0"/>
              </a:spcBef>
              <a:spcAft>
                <a:spcPts val="0"/>
              </a:spcAft>
              <a:buClr>
                <a:schemeClr val="dk1"/>
              </a:buClr>
              <a:buSzPts val="3600"/>
              <a:buNone/>
              <a:defRPr sz="3600">
                <a:solidFill>
                  <a:schemeClr val="dk1"/>
                </a:solidFill>
              </a:defRPr>
            </a:lvl4pPr>
            <a:lvl5pPr lvl="4">
              <a:spcBef>
                <a:spcPts val="0"/>
              </a:spcBef>
              <a:spcAft>
                <a:spcPts val="0"/>
              </a:spcAft>
              <a:buClr>
                <a:schemeClr val="dk1"/>
              </a:buClr>
              <a:buSzPts val="3600"/>
              <a:buNone/>
              <a:defRPr sz="3600">
                <a:solidFill>
                  <a:schemeClr val="dk1"/>
                </a:solidFill>
              </a:defRPr>
            </a:lvl5pPr>
            <a:lvl6pPr lvl="5">
              <a:spcBef>
                <a:spcPts val="0"/>
              </a:spcBef>
              <a:spcAft>
                <a:spcPts val="0"/>
              </a:spcAft>
              <a:buClr>
                <a:schemeClr val="dk1"/>
              </a:buClr>
              <a:buSzPts val="3600"/>
              <a:buNone/>
              <a:defRPr sz="3600">
                <a:solidFill>
                  <a:schemeClr val="dk1"/>
                </a:solidFill>
              </a:defRPr>
            </a:lvl6pPr>
            <a:lvl7pPr lvl="6">
              <a:spcBef>
                <a:spcPts val="0"/>
              </a:spcBef>
              <a:spcAft>
                <a:spcPts val="0"/>
              </a:spcAft>
              <a:buClr>
                <a:schemeClr val="dk1"/>
              </a:buClr>
              <a:buSzPts val="3600"/>
              <a:buNone/>
              <a:defRPr sz="3600">
                <a:solidFill>
                  <a:schemeClr val="dk1"/>
                </a:solidFill>
              </a:defRPr>
            </a:lvl7pPr>
            <a:lvl8pPr lvl="7">
              <a:spcBef>
                <a:spcPts val="0"/>
              </a:spcBef>
              <a:spcAft>
                <a:spcPts val="0"/>
              </a:spcAft>
              <a:buClr>
                <a:schemeClr val="dk1"/>
              </a:buClr>
              <a:buSzPts val="3600"/>
              <a:buNone/>
              <a:defRPr sz="3600">
                <a:solidFill>
                  <a:schemeClr val="dk1"/>
                </a:solidFill>
              </a:defRPr>
            </a:lvl8pPr>
            <a:lvl9pPr lvl="8">
              <a:spcBef>
                <a:spcPts val="0"/>
              </a:spcBef>
              <a:spcAft>
                <a:spcPts val="0"/>
              </a:spcAft>
              <a:buClr>
                <a:schemeClr val="dk1"/>
              </a:buClr>
              <a:buSzPts val="3600"/>
              <a:buNone/>
              <a:defRPr sz="3600">
                <a:solidFill>
                  <a:schemeClr val="dk1"/>
                </a:solidFill>
              </a:defRPr>
            </a:lvl9pPr>
          </a:lstStyle>
          <a:p/>
        </p:txBody>
      </p:sp>
      <p:sp>
        <p:nvSpPr>
          <p:cNvPr id="7" name="Google Shape;7;p1"/>
          <p:cNvSpPr txBox="1"/>
          <p:nvPr>
            <p:ph idx="1" type="body"/>
          </p:nvPr>
        </p:nvSpPr>
        <p:spPr>
          <a:xfrm>
            <a:off x="257705" y="2339232"/>
            <a:ext cx="7044600" cy="6934200"/>
          </a:xfrm>
          <a:prstGeom prst="rect">
            <a:avLst/>
          </a:prstGeom>
          <a:noFill/>
          <a:ln>
            <a:noFill/>
          </a:ln>
        </p:spPr>
        <p:txBody>
          <a:bodyPr anchorCtr="0" anchor="t" bIns="114475" lIns="114475" spcFirstLastPara="1" rIns="114475" wrap="square" tIns="114475">
            <a:normAutofit/>
          </a:bodyPr>
          <a:lstStyle>
            <a:lvl1pPr indent="-374650" lvl="0" marL="457200">
              <a:lnSpc>
                <a:spcPct val="115000"/>
              </a:lnSpc>
              <a:spcBef>
                <a:spcPts val="0"/>
              </a:spcBef>
              <a:spcAft>
                <a:spcPts val="0"/>
              </a:spcAft>
              <a:buClr>
                <a:schemeClr val="dk2"/>
              </a:buClr>
              <a:buSzPts val="2300"/>
              <a:buChar char="●"/>
              <a:defRPr sz="2300">
                <a:solidFill>
                  <a:schemeClr val="dk2"/>
                </a:solidFill>
              </a:defRPr>
            </a:lvl1pPr>
            <a:lvl2pPr indent="-342900" lvl="1" marL="914400">
              <a:lnSpc>
                <a:spcPct val="115000"/>
              </a:lnSpc>
              <a:spcBef>
                <a:spcPts val="0"/>
              </a:spcBef>
              <a:spcAft>
                <a:spcPts val="0"/>
              </a:spcAft>
              <a:buClr>
                <a:schemeClr val="dk2"/>
              </a:buClr>
              <a:buSzPts val="1800"/>
              <a:buChar char="○"/>
              <a:defRPr sz="1800">
                <a:solidFill>
                  <a:schemeClr val="dk2"/>
                </a:solidFill>
              </a:defRPr>
            </a:lvl2pPr>
            <a:lvl3pPr indent="-342900" lvl="2" marL="1371600">
              <a:lnSpc>
                <a:spcPct val="115000"/>
              </a:lnSpc>
              <a:spcBef>
                <a:spcPts val="0"/>
              </a:spcBef>
              <a:spcAft>
                <a:spcPts val="0"/>
              </a:spcAft>
              <a:buClr>
                <a:schemeClr val="dk2"/>
              </a:buClr>
              <a:buSzPts val="1800"/>
              <a:buChar char="■"/>
              <a:defRPr sz="1800">
                <a:solidFill>
                  <a:schemeClr val="dk2"/>
                </a:solidFill>
              </a:defRPr>
            </a:lvl3pPr>
            <a:lvl4pPr indent="-342900" lvl="3" marL="1828800">
              <a:lnSpc>
                <a:spcPct val="115000"/>
              </a:lnSpc>
              <a:spcBef>
                <a:spcPts val="0"/>
              </a:spcBef>
              <a:spcAft>
                <a:spcPts val="0"/>
              </a:spcAft>
              <a:buClr>
                <a:schemeClr val="dk2"/>
              </a:buClr>
              <a:buSzPts val="1800"/>
              <a:buChar char="●"/>
              <a:defRPr sz="1800">
                <a:solidFill>
                  <a:schemeClr val="dk2"/>
                </a:solidFill>
              </a:defRPr>
            </a:lvl4pPr>
            <a:lvl5pPr indent="-342900" lvl="4" marL="2286000">
              <a:lnSpc>
                <a:spcPct val="115000"/>
              </a:lnSpc>
              <a:spcBef>
                <a:spcPts val="0"/>
              </a:spcBef>
              <a:spcAft>
                <a:spcPts val="0"/>
              </a:spcAft>
              <a:buClr>
                <a:schemeClr val="dk2"/>
              </a:buClr>
              <a:buSzPts val="1800"/>
              <a:buChar char="○"/>
              <a:defRPr sz="1800">
                <a:solidFill>
                  <a:schemeClr val="dk2"/>
                </a:solidFill>
              </a:defRPr>
            </a:lvl5pPr>
            <a:lvl6pPr indent="-342900" lvl="5" marL="2743200">
              <a:lnSpc>
                <a:spcPct val="115000"/>
              </a:lnSpc>
              <a:spcBef>
                <a:spcPts val="0"/>
              </a:spcBef>
              <a:spcAft>
                <a:spcPts val="0"/>
              </a:spcAft>
              <a:buClr>
                <a:schemeClr val="dk2"/>
              </a:buClr>
              <a:buSzPts val="1800"/>
              <a:buChar char="■"/>
              <a:defRPr sz="1800">
                <a:solidFill>
                  <a:schemeClr val="dk2"/>
                </a:solidFill>
              </a:defRPr>
            </a:lvl6pPr>
            <a:lvl7pPr indent="-342900" lvl="6" marL="3200400">
              <a:lnSpc>
                <a:spcPct val="115000"/>
              </a:lnSpc>
              <a:spcBef>
                <a:spcPts val="0"/>
              </a:spcBef>
              <a:spcAft>
                <a:spcPts val="0"/>
              </a:spcAft>
              <a:buClr>
                <a:schemeClr val="dk2"/>
              </a:buClr>
              <a:buSzPts val="1800"/>
              <a:buChar char="●"/>
              <a:defRPr sz="1800">
                <a:solidFill>
                  <a:schemeClr val="dk2"/>
                </a:solidFill>
              </a:defRPr>
            </a:lvl7pPr>
            <a:lvl8pPr indent="-342900" lvl="7" marL="3657600">
              <a:lnSpc>
                <a:spcPct val="115000"/>
              </a:lnSpc>
              <a:spcBef>
                <a:spcPts val="0"/>
              </a:spcBef>
              <a:spcAft>
                <a:spcPts val="0"/>
              </a:spcAft>
              <a:buClr>
                <a:schemeClr val="dk2"/>
              </a:buClr>
              <a:buSzPts val="1800"/>
              <a:buChar char="○"/>
              <a:defRPr sz="1800">
                <a:solidFill>
                  <a:schemeClr val="dk2"/>
                </a:solidFill>
              </a:defRPr>
            </a:lvl8pPr>
            <a:lvl9pPr indent="-342900" lvl="8" marL="4114800">
              <a:lnSpc>
                <a:spcPct val="115000"/>
              </a:lnSpc>
              <a:spcBef>
                <a:spcPts val="0"/>
              </a:spcBef>
              <a:spcAft>
                <a:spcPts val="0"/>
              </a:spcAft>
              <a:buClr>
                <a:schemeClr val="dk2"/>
              </a:buClr>
              <a:buSzPts val="1800"/>
              <a:buChar char="■"/>
              <a:defRPr sz="1800">
                <a:solidFill>
                  <a:schemeClr val="dk2"/>
                </a:solidFill>
              </a:defRPr>
            </a:lvl9pPr>
          </a:lstStyle>
          <a:p/>
        </p:txBody>
      </p:sp>
      <p:sp>
        <p:nvSpPr>
          <p:cNvPr id="8" name="Google Shape;8;p1"/>
          <p:cNvSpPr txBox="1"/>
          <p:nvPr>
            <p:ph idx="12" type="sldNum"/>
          </p:nvPr>
        </p:nvSpPr>
        <p:spPr>
          <a:xfrm>
            <a:off x="6928600" y="9887324"/>
            <a:ext cx="453300" cy="503400"/>
          </a:xfrm>
          <a:prstGeom prst="rect">
            <a:avLst/>
          </a:prstGeom>
          <a:noFill/>
          <a:ln>
            <a:noFill/>
          </a:ln>
        </p:spPr>
        <p:txBody>
          <a:bodyPr anchorCtr="0" anchor="ctr" bIns="114475" lIns="114475" spcFirstLastPara="1" rIns="114475" wrap="square" tIns="114475">
            <a:normAutofit/>
          </a:bodyPr>
          <a:lstStyle>
            <a:lvl1pPr lvl="0" algn="r">
              <a:buNone/>
              <a:defRPr sz="1300">
                <a:solidFill>
                  <a:srgbClr val="FD2F27"/>
                </a:solidFill>
                <a:latin typeface="Palanquin Medium"/>
                <a:ea typeface="Palanquin Medium"/>
                <a:cs typeface="Palanquin Medium"/>
                <a:sym typeface="Palanquin Medium"/>
              </a:defRPr>
            </a:lvl1pPr>
            <a:lvl2pPr lvl="1" algn="r">
              <a:buNone/>
              <a:defRPr sz="1300">
                <a:solidFill>
                  <a:srgbClr val="FD2F27"/>
                </a:solidFill>
                <a:latin typeface="Palanquin Medium"/>
                <a:ea typeface="Palanquin Medium"/>
                <a:cs typeface="Palanquin Medium"/>
                <a:sym typeface="Palanquin Medium"/>
              </a:defRPr>
            </a:lvl2pPr>
            <a:lvl3pPr lvl="2" algn="r">
              <a:buNone/>
              <a:defRPr sz="1300">
                <a:solidFill>
                  <a:srgbClr val="FD2F27"/>
                </a:solidFill>
                <a:latin typeface="Palanquin Medium"/>
                <a:ea typeface="Palanquin Medium"/>
                <a:cs typeface="Palanquin Medium"/>
                <a:sym typeface="Palanquin Medium"/>
              </a:defRPr>
            </a:lvl3pPr>
            <a:lvl4pPr lvl="3" algn="r">
              <a:buNone/>
              <a:defRPr sz="1300">
                <a:solidFill>
                  <a:srgbClr val="FD2F27"/>
                </a:solidFill>
                <a:latin typeface="Palanquin Medium"/>
                <a:ea typeface="Palanquin Medium"/>
                <a:cs typeface="Palanquin Medium"/>
                <a:sym typeface="Palanquin Medium"/>
              </a:defRPr>
            </a:lvl4pPr>
            <a:lvl5pPr lvl="4" algn="r">
              <a:buNone/>
              <a:defRPr sz="1300">
                <a:solidFill>
                  <a:srgbClr val="FD2F27"/>
                </a:solidFill>
                <a:latin typeface="Palanquin Medium"/>
                <a:ea typeface="Palanquin Medium"/>
                <a:cs typeface="Palanquin Medium"/>
                <a:sym typeface="Palanquin Medium"/>
              </a:defRPr>
            </a:lvl5pPr>
            <a:lvl6pPr lvl="5" algn="r">
              <a:buNone/>
              <a:defRPr sz="1300">
                <a:solidFill>
                  <a:srgbClr val="FD2F27"/>
                </a:solidFill>
                <a:latin typeface="Palanquin Medium"/>
                <a:ea typeface="Palanquin Medium"/>
                <a:cs typeface="Palanquin Medium"/>
                <a:sym typeface="Palanquin Medium"/>
              </a:defRPr>
            </a:lvl6pPr>
            <a:lvl7pPr lvl="6" algn="r">
              <a:buNone/>
              <a:defRPr sz="1300">
                <a:solidFill>
                  <a:srgbClr val="FD2F27"/>
                </a:solidFill>
                <a:latin typeface="Palanquin Medium"/>
                <a:ea typeface="Palanquin Medium"/>
                <a:cs typeface="Palanquin Medium"/>
                <a:sym typeface="Palanquin Medium"/>
              </a:defRPr>
            </a:lvl7pPr>
            <a:lvl8pPr lvl="7" algn="r">
              <a:buNone/>
              <a:defRPr sz="1300">
                <a:solidFill>
                  <a:srgbClr val="FD2F27"/>
                </a:solidFill>
                <a:latin typeface="Palanquin Medium"/>
                <a:ea typeface="Palanquin Medium"/>
                <a:cs typeface="Palanquin Medium"/>
                <a:sym typeface="Palanquin Medium"/>
              </a:defRPr>
            </a:lvl8pPr>
            <a:lvl9pPr lvl="8" algn="r">
              <a:buNone/>
              <a:defRPr sz="1300">
                <a:solidFill>
                  <a:srgbClr val="FD2F27"/>
                </a:solidFill>
                <a:latin typeface="Palanquin Medium"/>
                <a:ea typeface="Palanquin Medium"/>
                <a:cs typeface="Palanquin Medium"/>
                <a:sym typeface="Palanquin Medium"/>
              </a:defRPr>
            </a:lvl9pPr>
          </a:lstStyle>
          <a:p>
            <a:pPr indent="0" lvl="0" marL="0" rtl="0" algn="r">
              <a:spcBef>
                <a:spcPts val="0"/>
              </a:spcBef>
              <a:spcAft>
                <a:spcPts val="0"/>
              </a:spcAft>
              <a:buNone/>
            </a:pPr>
            <a:fld id="{00000000-1234-1234-1234-123412341234}" type="slidenum">
              <a:rPr lang="fr"/>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2.png"/><Relationship Id="rId4" Type="http://schemas.openxmlformats.org/officeDocument/2006/relationships/hyperlink" Target="https://aidantsconnect.beta.gouv.fr/static/guides_aidants_connect/AC_Guide_CreerUnMandat.pdf" TargetMode="External"/><Relationship Id="rId5" Type="http://schemas.openxmlformats.org/officeDocument/2006/relationships/image" Target="../media/image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2.png"/><Relationship Id="rId4" Type="http://schemas.openxmlformats.org/officeDocument/2006/relationships/hyperlink" Target="https://aidantsconnect.beta.gouv.fr/static/guides_aidants_connect/AC_Guide_RealiserLaDemarche.pdf" TargetMode="External"/><Relationship Id="rId5" Type="http://schemas.openxmlformats.org/officeDocument/2006/relationships/image" Target="../media/image1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hyperlink" Target="https://agence-cohesion-territoires.gouv.fr/former-et-outiller-les-aidants-numeriques-583" TargetMode="External"/><Relationship Id="rId4" Type="http://schemas.openxmlformats.org/officeDocument/2006/relationships/image" Target="../media/image2.png"/><Relationship Id="rId5" Type="http://schemas.openxmlformats.org/officeDocument/2006/relationships/hyperlink" Target="https://franceconnect.gouv.fr/franceconnect"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hyperlink" Target="https://aidantsconnect.beta.gouv.fr/static/guides_aidants_connect/Aidants%20Connect%20_%20Quel-fournisseur-identit%C3%A9-choisir.pdf" TargetMode="External"/><Relationship Id="rId4" Type="http://schemas.openxmlformats.org/officeDocument/2006/relationships/hyperlink" Target="https://aidantsconnect.beta.gouv.fr/faq/mandat/" TargetMode="External"/><Relationship Id="rId5" Type="http://schemas.openxmlformats.org/officeDocument/2006/relationships/image" Target="../media/image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2.png"/><Relationship Id="rId4" Type="http://schemas.openxmlformats.org/officeDocument/2006/relationships/hyperlink" Target="https://www.lagazettedescommunes.com/636751/aidants-numeriques-des-solutions-pour-garder-confidentielles-les-donnees-des-usagers/"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2.png"/><Relationship Id="rId4" Type="http://schemas.openxmlformats.org/officeDocument/2006/relationships/hyperlink" Target="https://www.insee.fr/fr/statistiques/7633654#documentation"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hyperlink" Target="https://aidantsconnect.beta.gouv.fr/habilitation/demandeur/" TargetMode="External"/><Relationship Id="rId4" Type="http://schemas.openxmlformats.org/officeDocument/2006/relationships/hyperlink" Target="https://beta.gouv.fr/startups/aidantsconnect.html" TargetMode="External"/><Relationship Id="rId5" Type="http://schemas.openxmlformats.org/officeDocument/2006/relationships/hyperlink" Target="https://aidantsconnect.beta.gouv.fr/habilitation/demandeur/" TargetMode="External"/><Relationship Id="rId6" Type="http://schemas.openxmlformats.org/officeDocument/2006/relationships/image" Target="../media/image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2.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hyperlink" Target="https://www.vie-publique.fr/eclairage/19588-rgpd-reglement-general-sur-la-protection-des-donnees-de-quoi-sagit-il" TargetMode="External"/><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hyperlink" Target="https://www.villeurbanne.fr/mon-quotidien/jeunes-a-villeurbanne/vie-etudiante/les-espaces-publics-numeriques" TargetMode="Externa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 Id="rId3" Type="http://schemas.openxmlformats.org/officeDocument/2006/relationships/hyperlink" Target="https://aidantsconnect.beta.gouv.fr/stats/" TargetMode="External"/><Relationship Id="rId4" Type="http://schemas.openxmlformats.org/officeDocument/2006/relationships/image" Target="../media/image2.png"/><Relationship Id="rId5" Type="http://schemas.openxmlformats.org/officeDocument/2006/relationships/hyperlink" Target="https://www.insee.fr/fr/statistiques/7633654" TargetMode="External"/><Relationship Id="rId6" Type="http://schemas.openxmlformats.org/officeDocument/2006/relationships/hyperlink" Target="https://www.vie-publique.fr/en-bref/290057-fracture-numerique-lillectronisme-touche-plus-de-15-de-la-population"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hyperlink" Target="https://franceconnect.gouv.fr/#services" TargetMode="External"/><Relationship Id="rId4" Type="http://schemas.openxmlformats.org/officeDocument/2006/relationships/image" Target="../media/image2.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 Id="rId3" Type="http://schemas.openxmlformats.org/officeDocument/2006/relationships/hyperlink" Target="https://agence-cohesion-territoires.gouv.fr" TargetMode="External"/><Relationship Id="rId4" Type="http://schemas.openxmlformats.org/officeDocument/2006/relationships/image" Target="../media/image2.png"/><Relationship Id="rId5" Type="http://schemas.openxmlformats.org/officeDocument/2006/relationships/hyperlink" Target="https://pix.org/fr/"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 Id="rId3" Type="http://schemas.openxmlformats.org/officeDocument/2006/relationships/hyperlink" Target="https://www.cnil.fr/fr/professionnels-du-secteur-social-comment-mieux-proteger-les-donnees-de-vos-usagers-demarches-en-ligne" TargetMode="External"/><Relationship Id="rId4" Type="http://schemas.openxmlformats.org/officeDocument/2006/relationships/hyperlink" Target="https://www.cnil.fr" TargetMode="External"/><Relationship Id="rId5" Type="http://schemas.openxmlformats.org/officeDocument/2006/relationships/image" Target="../media/image2.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 Id="rId3" Type="http://schemas.openxmlformats.org/officeDocument/2006/relationships/image" Target="../media/image2.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 Id="rId3" Type="http://schemas.openxmlformats.org/officeDocument/2006/relationships/hyperlink" Target="https://forum-assures.ameli.fr/questions/1769157-recevoir-courriers-voie-postale-email" TargetMode="External"/><Relationship Id="rId4" Type="http://schemas.openxmlformats.org/officeDocument/2006/relationships/image" Target="../media/image2.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 Id="rId3" Type="http://schemas.openxmlformats.org/officeDocument/2006/relationships/image" Target="../media/image2.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 Id="rId3" Type="http://schemas.openxmlformats.org/officeDocument/2006/relationships/image" Target="../media/image2.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 Id="rId3" Type="http://schemas.openxmlformats.org/officeDocument/2006/relationships/image" Target="../media/image2.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0.xml"/><Relationship Id="rId3" Type="http://schemas.openxmlformats.org/officeDocument/2006/relationships/hyperlink" Target="https://www.youtube.com/watch?v=WTHj_kQXnzs" TargetMode="External"/><Relationship Id="rId4" Type="http://schemas.openxmlformats.org/officeDocument/2006/relationships/image" Target="../media/image2.png"/><Relationship Id="rId5" Type="http://schemas.openxmlformats.org/officeDocument/2006/relationships/hyperlink" Target="https://aidantsconnect.beta.gouv.fr/faq/mandat/" TargetMode="Externa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1.xml"/><Relationship Id="rId3" Type="http://schemas.openxmlformats.org/officeDocument/2006/relationships/hyperlink" Target="https://cdn.conseiller-numerique.gouv.fr/Aidants_Connect_x_CNFS.pdf" TargetMode="External"/><Relationship Id="rId4" Type="http://schemas.openxmlformats.org/officeDocument/2006/relationships/image" Target="../media/image2.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2.xml"/><Relationship Id="rId3" Type="http://schemas.openxmlformats.org/officeDocument/2006/relationships/hyperlink" Target="https://franceconnect.gouv.fr/franceconnect" TargetMode="External"/><Relationship Id="rId4" Type="http://schemas.openxmlformats.org/officeDocument/2006/relationships/image" Target="../media/image2.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3.xml"/><Relationship Id="rId3" Type="http://schemas.openxmlformats.org/officeDocument/2006/relationships/image" Target="../media/image2.png"/><Relationship Id="rId4" Type="http://schemas.openxmlformats.org/officeDocument/2006/relationships/hyperlink" Target="https://aidantsconnect.beta.gouv.fr/faq/mandat/" TargetMode="Externa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4.xml"/><Relationship Id="rId3" Type="http://schemas.openxmlformats.org/officeDocument/2006/relationships/image" Target="../media/image2.png"/><Relationship Id="rId4" Type="http://schemas.openxmlformats.org/officeDocument/2006/relationships/hyperlink" Target="https://aidantsconnect.beta.gouv.fr/temoignages/Temoignages/" TargetMode="Externa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5.xml"/><Relationship Id="rId3" Type="http://schemas.openxmlformats.org/officeDocument/2006/relationships/image" Target="../media/image2.png"/><Relationship Id="rId4" Type="http://schemas.openxmlformats.org/officeDocument/2006/relationships/hyperlink" Target="https://www.insee.fr/fr/statistiques/6438420" TargetMode="Externa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6.xml"/><Relationship Id="rId3" Type="http://schemas.openxmlformats.org/officeDocument/2006/relationships/hyperlink" Target="https://www.insee.fr/fr/statistiques/7633654" TargetMode="External"/><Relationship Id="rId4" Type="http://schemas.openxmlformats.org/officeDocument/2006/relationships/image" Target="../media/image2.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7.xml"/><Relationship Id="rId3" Type="http://schemas.openxmlformats.org/officeDocument/2006/relationships/hyperlink" Target="https://aidantsconnect.beta.gouv.fr/static/guides_aidants_connect/Aidants%20Connect_Charte-aidants.pdf" TargetMode="External"/><Relationship Id="rId4" Type="http://schemas.openxmlformats.org/officeDocument/2006/relationships/image" Target="../media/image2.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8.xml"/><Relationship Id="rId3" Type="http://schemas.openxmlformats.org/officeDocument/2006/relationships/hyperlink" Target="https://aidantsconnect.beta.gouv.fr/ressources/" TargetMode="External"/><Relationship Id="rId4" Type="http://schemas.openxmlformats.org/officeDocument/2006/relationships/image" Target="../media/image2.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9.xml"/><Relationship Id="rId3" Type="http://schemas.openxmlformats.org/officeDocument/2006/relationships/hyperlink" Target="https://www.youtube.com/watch?v=AJGo6bydQss" TargetMode="Externa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2.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0.xml"/><Relationship Id="rId3" Type="http://schemas.openxmlformats.org/officeDocument/2006/relationships/hyperlink" Target="https://www.defenseurdesdroits.fr/sites/default/files/2023-07/ddd_rapport_dematerialisation-2022_20220307.pdf" TargetMode="External"/><Relationship Id="rId4" Type="http://schemas.openxmlformats.org/officeDocument/2006/relationships/image" Target="../media/image2.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1.xml"/><Relationship Id="rId3" Type="http://schemas.openxmlformats.org/officeDocument/2006/relationships/hyperlink" Target="https://societenumerique.gouv.fr/documents/54/Synth%C3%A8se_SocNum_rapport__la_societe_numerique_fran%C3%A7aise_2022.pdf" TargetMode="External"/><Relationship Id="rId4" Type="http://schemas.openxmlformats.org/officeDocument/2006/relationships/image" Target="../media/image2.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2.xml"/><Relationship Id="rId3" Type="http://schemas.openxmlformats.org/officeDocument/2006/relationships/hyperlink" Target="https://www.marsouin.org/article1299.html" TargetMode="External"/><Relationship Id="rId4" Type="http://schemas.openxmlformats.org/officeDocument/2006/relationships/image" Target="../media/image2.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3.xml"/><Relationship Id="rId3" Type="http://schemas.openxmlformats.org/officeDocument/2006/relationships/hyperlink" Target="https://aidantsconnect.beta.gouv.fr/static/guides_aidants_connect/AC_Guide_Sauthentifier.pdf" TargetMode="External"/><Relationship Id="rId4" Type="http://schemas.openxmlformats.org/officeDocument/2006/relationships/hyperlink" Target="https://aidantsconnect.beta.gouv.fr/static/guides_aidants_connect/AC_Guide_CreerUnMandat.pdf" TargetMode="External"/><Relationship Id="rId5" Type="http://schemas.openxmlformats.org/officeDocument/2006/relationships/hyperlink" Target="https://aidantsconnect.beta.gouv.fr/static/guides_aidants_connect/AC_Guide_RealiserLaDemarche.pdf" TargetMode="External"/><Relationship Id="rId6" Type="http://schemas.openxmlformats.org/officeDocument/2006/relationships/image" Target="../media/image2.png"/></Relationships>
</file>

<file path=ppt/slides/_rels/slide44.xml.rels><?xml version="1.0" encoding="UTF-8" standalone="yes"?><Relationships xmlns="http://schemas.openxmlformats.org/package/2006/relationships"><Relationship Id="rId20" Type="http://schemas.openxmlformats.org/officeDocument/2006/relationships/hyperlink" Target="https://www.etsijaccompagnais.fr/s/Fiche_Arabe.pdf" TargetMode="External"/><Relationship Id="rId11" Type="http://schemas.openxmlformats.org/officeDocument/2006/relationships/hyperlink" Target="https://www.etsijaccompagnais.fr/s/FranceConnect2.pdf" TargetMode="External"/><Relationship Id="rId10" Type="http://schemas.openxmlformats.org/officeDocument/2006/relationships/hyperlink" Target="https://www.etsijaccompagnais.fr/s/FranceConnect1.pdf" TargetMode="External"/><Relationship Id="rId13" Type="http://schemas.openxmlformats.org/officeDocument/2006/relationships/hyperlink" Target="https://www.etsijaccompagnais.fr/s/Aidantsconnect2.pdf" TargetMode="External"/><Relationship Id="rId12" Type="http://schemas.openxmlformats.org/officeDocument/2006/relationships/hyperlink" Target="https://www.etsijaccompagnais.fr/s/FranceConnect4.pdf" TargetMode="External"/><Relationship Id="rId1" Type="http://schemas.openxmlformats.org/officeDocument/2006/relationships/slideLayout" Target="../slideLayouts/slideLayout3.xml"/><Relationship Id="rId2" Type="http://schemas.openxmlformats.org/officeDocument/2006/relationships/notesSlide" Target="../notesSlides/notesSlide44.xml"/><Relationship Id="rId3" Type="http://schemas.openxmlformats.org/officeDocument/2006/relationships/image" Target="../media/image2.png"/><Relationship Id="rId4" Type="http://schemas.openxmlformats.org/officeDocument/2006/relationships/hyperlink" Target="https://www.etsijaccompagnais.fr/s/RGPD1.pdf" TargetMode="External"/><Relationship Id="rId9" Type="http://schemas.openxmlformats.org/officeDocument/2006/relationships/hyperlink" Target="https://www.etsijaccompagnais.fr/s/FranceConnect3.pdf" TargetMode="External"/><Relationship Id="rId15" Type="http://schemas.openxmlformats.org/officeDocument/2006/relationships/hyperlink" Target="https://www.etsijaccompagnais.fr/s/Aidantsconnect1.pdf" TargetMode="External"/><Relationship Id="rId14" Type="http://schemas.openxmlformats.org/officeDocument/2006/relationships/hyperlink" Target="https://www.etsijaccompagnais.fr/s/Aidantsconnect3.pdf" TargetMode="External"/><Relationship Id="rId17" Type="http://schemas.openxmlformats.org/officeDocument/2006/relationships/hyperlink" Target="https://www.etsijaccompagnais.fr/s/Fiches_Dari.pdf" TargetMode="External"/><Relationship Id="rId16" Type="http://schemas.openxmlformats.org/officeDocument/2006/relationships/hyperlink" Target="https://www.etsijaccompagnais.fr/s/Fiches_Anglais.pdf" TargetMode="External"/><Relationship Id="rId5" Type="http://schemas.openxmlformats.org/officeDocument/2006/relationships/hyperlink" Target="https://www.etsijaccompagnais.fr/s/RGPD2.pdf" TargetMode="External"/><Relationship Id="rId19" Type="http://schemas.openxmlformats.org/officeDocument/2006/relationships/hyperlink" Target="https://www.etsijaccompagnais.fr/s/Fiche_Pashto.pdf" TargetMode="External"/><Relationship Id="rId6" Type="http://schemas.openxmlformats.org/officeDocument/2006/relationships/hyperlink" Target="https://www.etsijaccompagnais.fr/s/RGPD3.pdf" TargetMode="External"/><Relationship Id="rId18" Type="http://schemas.openxmlformats.org/officeDocument/2006/relationships/hyperlink" Target="https://www.etsijaccompagnais.fr/s/Fiche_Bengali-rmb7.pdf" TargetMode="External"/><Relationship Id="rId7" Type="http://schemas.openxmlformats.org/officeDocument/2006/relationships/hyperlink" Target="https://www.etsijaccompagnais.fr/s/Demarche1.pdf" TargetMode="External"/><Relationship Id="rId8" Type="http://schemas.openxmlformats.org/officeDocument/2006/relationships/hyperlink" Target="https://www.etsijaccompagnais.fr/s/Demarche2.pdf" TargetMode="Externa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5.xml"/><Relationship Id="rId3" Type="http://schemas.openxmlformats.org/officeDocument/2006/relationships/image" Target="../media/image2.png"/><Relationship Id="rId4" Type="http://schemas.openxmlformats.org/officeDocument/2006/relationships/hyperlink" Target="https://www.cnil.fr/fr/professionnels-du-secteur-social-comment-mieux-proteger-les-donnees-de-vos-usagers-demarches-en-ligne" TargetMode="Externa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6.xml"/><Relationship Id="rId3" Type="http://schemas.openxmlformats.org/officeDocument/2006/relationships/image" Target="../media/image2.png"/><Relationship Id="rId4" Type="http://schemas.openxmlformats.org/officeDocument/2006/relationships/hyperlink" Target="https://aidantsconnect.beta.gouv.fr/static/guides_aidants_connect/Aidants%20Connect%20_%20Quel-fournisseur-identit%C3%A9-choisir.pdf" TargetMode="External"/><Relationship Id="rId5" Type="http://schemas.openxmlformats.org/officeDocument/2006/relationships/image" Target="../media/image12.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7.xml"/><Relationship Id="rId3" Type="http://schemas.openxmlformats.org/officeDocument/2006/relationships/image" Target="../media/image2.png"/><Relationship Id="rId4" Type="http://schemas.openxmlformats.org/officeDocument/2006/relationships/hyperlink" Target="https://refugies.info/fr/demarche/62a75a0bf5a766b75fd10318" TargetMode="Externa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8.xml"/><Relationship Id="rId3" Type="http://schemas.openxmlformats.org/officeDocument/2006/relationships/image" Target="../media/image2.png"/><Relationship Id="rId4" Type="http://schemas.openxmlformats.org/officeDocument/2006/relationships/hyperlink" Target="https://drive.google.com/file/d/1m2a7fNjA9n4N0u9OnQaUslJ0Cm6_frj-/view?usp=drive_link" TargetMode="Externa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9.xml"/><Relationship Id="rId3" Type="http://schemas.openxmlformats.org/officeDocument/2006/relationships/image" Target="../media/image2.png"/><Relationship Id="rId4" Type="http://schemas.openxmlformats.org/officeDocument/2006/relationships/hyperlink" Target="https://mon-recap.inclusion.beta.gouv.fr/"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0.xml"/><Relationship Id="rId3" Type="http://schemas.openxmlformats.org/officeDocument/2006/relationships/image" Target="../media/image2.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2.xml"/><Relationship Id="rId3" Type="http://schemas.openxmlformats.org/officeDocument/2006/relationships/image" Target="../media/image2.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3.xml"/><Relationship Id="rId3" Type="http://schemas.openxmlformats.org/officeDocument/2006/relationships/image" Target="../media/image2.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4.xml"/><Relationship Id="rId3" Type="http://schemas.openxmlformats.org/officeDocument/2006/relationships/image" Target="../media/image2.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5.xml"/><Relationship Id="rId3" Type="http://schemas.openxmlformats.org/officeDocument/2006/relationships/image" Target="../media/image2.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6.xml"/><Relationship Id="rId3" Type="http://schemas.openxmlformats.org/officeDocument/2006/relationships/image" Target="../media/image2.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7.xml"/><Relationship Id="rId3" Type="http://schemas.openxmlformats.org/officeDocument/2006/relationships/image" Target="../media/image2.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8.xml"/><Relationship Id="rId3" Type="http://schemas.openxmlformats.org/officeDocument/2006/relationships/image" Target="../media/image2.pn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9.xml"/><Relationship Id="rId3"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0.xml"/><Relationship Id="rId3" Type="http://schemas.openxmlformats.org/officeDocument/2006/relationships/hyperlink" Target="https://drive.google.com/file/d/1xVaLV_bf1vHB7VPJBVPQbcFn6D2SbKNH/view?usp=drive_link" TargetMode="External"/><Relationship Id="rId4" Type="http://schemas.openxmlformats.org/officeDocument/2006/relationships/image" Target="../media/image2.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1.xml"/><Relationship Id="rId3" Type="http://schemas.openxmlformats.org/officeDocument/2006/relationships/hyperlink" Target="https://drive.google.com/file/d/1deixbuAiJ6kXpUXQXZvKNndZUdbZdF5M/view?usp=drive_link" TargetMode="External"/><Relationship Id="rId4" Type="http://schemas.openxmlformats.org/officeDocument/2006/relationships/image" Target="../media/image2.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2.xml"/><Relationship Id="rId3" Type="http://schemas.openxmlformats.org/officeDocument/2006/relationships/image" Target="../media/image2.pn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3.xml"/><Relationship Id="rId3" Type="http://schemas.openxmlformats.org/officeDocument/2006/relationships/hyperlink" Target="https://drive.google.com/drive/folders/165q8pN1kCdfsYt8raP5uJ3XQzsPNj3fd?usp=drive_link" TargetMode="External"/><Relationship Id="rId4" Type="http://schemas.openxmlformats.org/officeDocument/2006/relationships/image" Target="../media/image2.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4.xml"/><Relationship Id="rId3" Type="http://schemas.openxmlformats.org/officeDocument/2006/relationships/image" Target="../media/image2.pn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5.xml"/><Relationship Id="rId3" Type="http://schemas.openxmlformats.org/officeDocument/2006/relationships/image" Target="../media/image2.pn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6.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7.xml"/><Relationship Id="rId3" Type="http://schemas.openxmlformats.org/officeDocument/2006/relationships/image" Target="../media/image2.pn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8.xml"/><Relationship Id="rId3"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hyperlink" Target="https://aidantsconnect.beta.gouv.fr/" TargetMode="External"/><Relationship Id="rId4" Type="http://schemas.openxmlformats.org/officeDocument/2006/relationships/image" Target="../media/image2.png"/><Relationship Id="rId5" Type="http://schemas.openxmlformats.org/officeDocument/2006/relationships/image" Target="../media/image1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2.png"/><Relationship Id="rId4" Type="http://schemas.openxmlformats.org/officeDocument/2006/relationships/image" Target="../media/image10.png"/><Relationship Id="rId5" Type="http://schemas.openxmlformats.org/officeDocument/2006/relationships/image" Target="../media/image8.png"/><Relationship Id="rId6"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2.png"/><Relationship Id="rId4" Type="http://schemas.openxmlformats.org/officeDocument/2006/relationships/hyperlink" Target="https://aidantsconnect.beta.gouv.fr/static/guides_aidants_connect/AC_Guide_Sauthentifier.pdf" TargetMode="External"/><Relationship Id="rId5"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A458E"/>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rotWithShape="1">
          <a:blip r:embed="rId3">
            <a:alphaModFix/>
          </a:blip>
          <a:srcRect b="0" l="0" r="0" t="0"/>
          <a:stretch/>
        </p:blipFill>
        <p:spPr>
          <a:xfrm>
            <a:off x="-1700700" y="4806600"/>
            <a:ext cx="7411999" cy="6872400"/>
          </a:xfrm>
          <a:prstGeom prst="rect">
            <a:avLst/>
          </a:prstGeom>
          <a:noFill/>
          <a:ln>
            <a:noFill/>
          </a:ln>
        </p:spPr>
      </p:pic>
      <p:sp>
        <p:nvSpPr>
          <p:cNvPr id="55" name="Google Shape;55;p13"/>
          <p:cNvSpPr txBox="1"/>
          <p:nvPr/>
        </p:nvSpPr>
        <p:spPr>
          <a:xfrm>
            <a:off x="718025" y="621425"/>
            <a:ext cx="6331200" cy="832200"/>
          </a:xfrm>
          <a:prstGeom prst="rect">
            <a:avLst/>
          </a:prstGeom>
          <a:noFill/>
          <a:ln>
            <a:noFill/>
          </a:ln>
        </p:spPr>
        <p:txBody>
          <a:bodyPr anchorCtr="0" anchor="t" bIns="45700" lIns="45700" spcFirstLastPara="1" rIns="45700" wrap="square" tIns="46800">
            <a:spAutoFit/>
          </a:bodyPr>
          <a:lstStyle/>
          <a:p>
            <a:pPr indent="0" lvl="0" marL="266700" marR="266700" rtl="0" algn="l">
              <a:spcBef>
                <a:spcPts val="0"/>
              </a:spcBef>
              <a:spcAft>
                <a:spcPts val="0"/>
              </a:spcAft>
              <a:buClr>
                <a:srgbClr val="000000"/>
              </a:buClr>
              <a:buSzPts val="1100"/>
              <a:buFont typeface="Arial"/>
              <a:buNone/>
            </a:pPr>
            <a:r>
              <a:rPr b="1" lang="fr" sz="4800">
                <a:solidFill>
                  <a:srgbClr val="FF3333"/>
                </a:solidFill>
                <a:latin typeface="Palanquin"/>
                <a:ea typeface="Palanquin"/>
                <a:cs typeface="Palanquin"/>
                <a:sym typeface="Palanquin"/>
              </a:rPr>
              <a:t>Guide de formation</a:t>
            </a:r>
            <a:endParaRPr b="1" sz="4800">
              <a:solidFill>
                <a:srgbClr val="FF3333"/>
              </a:solidFill>
              <a:latin typeface="Palanquin"/>
              <a:ea typeface="Palanquin"/>
              <a:cs typeface="Palanquin"/>
              <a:sym typeface="Palanquin"/>
            </a:endParaRPr>
          </a:p>
        </p:txBody>
      </p:sp>
      <p:cxnSp>
        <p:nvCxnSpPr>
          <p:cNvPr id="56" name="Google Shape;56;p13"/>
          <p:cNvCxnSpPr/>
          <p:nvPr/>
        </p:nvCxnSpPr>
        <p:spPr>
          <a:xfrm>
            <a:off x="1080009" y="1604557"/>
            <a:ext cx="5021400" cy="0"/>
          </a:xfrm>
          <a:prstGeom prst="straightConnector1">
            <a:avLst/>
          </a:prstGeom>
          <a:noFill/>
          <a:ln cap="flat" cmpd="sng" w="76200">
            <a:solidFill>
              <a:srgbClr val="FF3333"/>
            </a:solidFill>
            <a:prstDash val="solid"/>
            <a:round/>
            <a:headEnd len="med" w="med" type="none"/>
            <a:tailEnd len="med" w="med" type="none"/>
          </a:ln>
        </p:spPr>
      </p:cxnSp>
      <p:sp>
        <p:nvSpPr>
          <p:cNvPr id="57" name="Google Shape;57;p13"/>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sp>
        <p:nvSpPr>
          <p:cNvPr id="58" name="Google Shape;58;p13"/>
          <p:cNvSpPr txBox="1"/>
          <p:nvPr/>
        </p:nvSpPr>
        <p:spPr>
          <a:xfrm>
            <a:off x="718025" y="1755475"/>
            <a:ext cx="6331200" cy="2310000"/>
          </a:xfrm>
          <a:prstGeom prst="rect">
            <a:avLst/>
          </a:prstGeom>
          <a:noFill/>
          <a:ln>
            <a:noFill/>
          </a:ln>
        </p:spPr>
        <p:txBody>
          <a:bodyPr anchorCtr="0" anchor="t" bIns="45700" lIns="45700" spcFirstLastPara="1" rIns="45700" wrap="square" tIns="46800">
            <a:spAutoFit/>
          </a:bodyPr>
          <a:lstStyle/>
          <a:p>
            <a:pPr indent="0" lvl="0" marL="266700" marR="266700" rtl="0" algn="l">
              <a:spcBef>
                <a:spcPts val="0"/>
              </a:spcBef>
              <a:spcAft>
                <a:spcPts val="0"/>
              </a:spcAft>
              <a:buClr>
                <a:srgbClr val="000000"/>
              </a:buClr>
              <a:buSzPts val="1100"/>
              <a:buFont typeface="Arial"/>
              <a:buNone/>
            </a:pPr>
            <a:r>
              <a:rPr b="1" lang="fr" sz="4800">
                <a:solidFill>
                  <a:schemeClr val="lt1"/>
                </a:solidFill>
                <a:latin typeface="Palanquin"/>
                <a:ea typeface="Palanquin"/>
                <a:cs typeface="Palanquin"/>
                <a:sym typeface="Palanquin"/>
              </a:rPr>
              <a:t>Accompagner </a:t>
            </a:r>
            <a:br>
              <a:rPr b="1" lang="fr" sz="4800">
                <a:solidFill>
                  <a:schemeClr val="lt1"/>
                </a:solidFill>
                <a:latin typeface="Palanquin"/>
                <a:ea typeface="Palanquin"/>
                <a:cs typeface="Palanquin"/>
                <a:sym typeface="Palanquin"/>
              </a:rPr>
            </a:br>
            <a:r>
              <a:rPr b="1" lang="fr" sz="4800">
                <a:solidFill>
                  <a:schemeClr val="lt1"/>
                </a:solidFill>
                <a:latin typeface="Palanquin"/>
                <a:ea typeface="Palanquin"/>
                <a:cs typeface="Palanquin"/>
                <a:sym typeface="Palanquin"/>
              </a:rPr>
              <a:t>mes publics avec Aidants Connect</a:t>
            </a:r>
            <a:endParaRPr b="1" sz="4800">
              <a:solidFill>
                <a:schemeClr val="lt1"/>
              </a:solidFill>
              <a:latin typeface="Palanquin"/>
              <a:ea typeface="Palanquin"/>
              <a:cs typeface="Palanquin"/>
              <a:sym typeface="Palanquin"/>
            </a:endParaRPr>
          </a:p>
        </p:txBody>
      </p:sp>
      <p:sp>
        <p:nvSpPr>
          <p:cNvPr id="59" name="Google Shape;59;p13"/>
          <p:cNvSpPr txBox="1"/>
          <p:nvPr/>
        </p:nvSpPr>
        <p:spPr>
          <a:xfrm>
            <a:off x="5579100" y="9595125"/>
            <a:ext cx="1980900" cy="292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fr" sz="1200">
                <a:solidFill>
                  <a:schemeClr val="lt1"/>
                </a:solidFill>
              </a:rPr>
              <a:t>Mise à jour le 20/11/2024</a:t>
            </a:r>
            <a:endParaRPr sz="1200">
              <a:solidFill>
                <a:schemeClr val="lt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3" name="Shape 143"/>
        <p:cNvGrpSpPr/>
        <p:nvPr/>
      </p:nvGrpSpPr>
      <p:grpSpPr>
        <a:xfrm>
          <a:off x="0" y="0"/>
          <a:ext cx="0" cy="0"/>
          <a:chOff x="0" y="0"/>
          <a:chExt cx="0" cy="0"/>
        </a:xfrm>
      </p:grpSpPr>
      <p:sp>
        <p:nvSpPr>
          <p:cNvPr id="144" name="Google Shape;144;p22"/>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rgbClr val="FF3333"/>
                </a:solidFill>
                <a:latin typeface="Palanquin"/>
                <a:ea typeface="Palanquin"/>
                <a:cs typeface="Palanquin"/>
                <a:sym typeface="Palanquin"/>
              </a:rPr>
              <a:t>Aidants Connect</a:t>
            </a:r>
            <a:endParaRPr/>
          </a:p>
        </p:txBody>
      </p:sp>
      <p:sp>
        <p:nvSpPr>
          <p:cNvPr id="145" name="Google Shape;145;p22"/>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Le parcours utilisateur d’Aidants Connect</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146" name="Google Shape;146;p22"/>
          <p:cNvPicPr preferRelativeResize="0"/>
          <p:nvPr/>
        </p:nvPicPr>
        <p:blipFill>
          <a:blip r:embed="rId3">
            <a:alphaModFix/>
          </a:blip>
          <a:stretch>
            <a:fillRect/>
          </a:stretch>
        </p:blipFill>
        <p:spPr>
          <a:xfrm>
            <a:off x="200862" y="379418"/>
            <a:ext cx="619935" cy="574529"/>
          </a:xfrm>
          <a:prstGeom prst="rect">
            <a:avLst/>
          </a:prstGeom>
          <a:noFill/>
          <a:ln>
            <a:noFill/>
          </a:ln>
        </p:spPr>
      </p:pic>
      <p:sp>
        <p:nvSpPr>
          <p:cNvPr id="147" name="Google Shape;147;p22"/>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sp>
        <p:nvSpPr>
          <p:cNvPr id="148" name="Google Shape;148;p22"/>
          <p:cNvSpPr txBox="1"/>
          <p:nvPr/>
        </p:nvSpPr>
        <p:spPr>
          <a:xfrm>
            <a:off x="1132575" y="1140550"/>
            <a:ext cx="56649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FD2F27"/>
                </a:highlight>
                <a:latin typeface="Palanquin"/>
                <a:ea typeface="Palanquin"/>
                <a:cs typeface="Palanquin"/>
                <a:sym typeface="Palanquin"/>
              </a:rPr>
              <a:t>Créer un mandat avec un usager</a:t>
            </a:r>
            <a:endParaRPr i="0" sz="2600" u="none" cap="none" strike="noStrike">
              <a:solidFill>
                <a:srgbClr val="FFFFFF"/>
              </a:solidFill>
              <a:highlight>
                <a:srgbClr val="FD2F27"/>
              </a:highlight>
              <a:latin typeface="Palanquin"/>
              <a:ea typeface="Palanquin"/>
              <a:cs typeface="Palanquin"/>
              <a:sym typeface="Palanquin"/>
            </a:endParaRPr>
          </a:p>
        </p:txBody>
      </p:sp>
      <p:sp>
        <p:nvSpPr>
          <p:cNvPr id="149" name="Google Shape;149;p22"/>
          <p:cNvSpPr txBox="1"/>
          <p:nvPr/>
        </p:nvSpPr>
        <p:spPr>
          <a:xfrm>
            <a:off x="1132575" y="9017625"/>
            <a:ext cx="5664900" cy="6234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i="1" lang="fr" sz="1800" u="sng">
                <a:solidFill>
                  <a:schemeClr val="hlink"/>
                </a:solidFill>
                <a:latin typeface="Palanquin"/>
                <a:ea typeface="Palanquin"/>
                <a:cs typeface="Palanquin"/>
                <a:sym typeface="Palanquin"/>
                <a:hlinkClick r:id="rId4"/>
              </a:rPr>
              <a:t>Voir la ressource d’Aidants Connect - Créer un mandat avec un usager (tutoriel pas-à-pas)</a:t>
            </a:r>
            <a:endParaRPr i="1" sz="1800" u="sng">
              <a:solidFill>
                <a:srgbClr val="FD2F27"/>
              </a:solidFill>
              <a:latin typeface="Palanquin"/>
              <a:ea typeface="Palanquin"/>
              <a:cs typeface="Palanquin"/>
              <a:sym typeface="Palanquin"/>
            </a:endParaRPr>
          </a:p>
        </p:txBody>
      </p:sp>
      <p:pic>
        <p:nvPicPr>
          <p:cNvPr id="150" name="Google Shape;150;p22"/>
          <p:cNvPicPr preferRelativeResize="0"/>
          <p:nvPr/>
        </p:nvPicPr>
        <p:blipFill>
          <a:blip r:embed="rId5">
            <a:alphaModFix/>
          </a:blip>
          <a:stretch>
            <a:fillRect/>
          </a:stretch>
        </p:blipFill>
        <p:spPr>
          <a:xfrm>
            <a:off x="1132575" y="2243825"/>
            <a:ext cx="5646925" cy="3176401"/>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sp>
        <p:nvSpPr>
          <p:cNvPr id="155" name="Google Shape;155;p23"/>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rgbClr val="FF3333"/>
                </a:solidFill>
                <a:latin typeface="Palanquin"/>
                <a:ea typeface="Palanquin"/>
                <a:cs typeface="Palanquin"/>
                <a:sym typeface="Palanquin"/>
              </a:rPr>
              <a:t>Aidants Connect</a:t>
            </a:r>
            <a:endParaRPr/>
          </a:p>
        </p:txBody>
      </p:sp>
      <p:sp>
        <p:nvSpPr>
          <p:cNvPr id="156" name="Google Shape;156;p23"/>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Le parcours utilisateur d’Aidants Connect</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157" name="Google Shape;157;p23"/>
          <p:cNvPicPr preferRelativeResize="0"/>
          <p:nvPr/>
        </p:nvPicPr>
        <p:blipFill>
          <a:blip r:embed="rId3">
            <a:alphaModFix/>
          </a:blip>
          <a:stretch>
            <a:fillRect/>
          </a:stretch>
        </p:blipFill>
        <p:spPr>
          <a:xfrm>
            <a:off x="200862" y="379418"/>
            <a:ext cx="619935" cy="574529"/>
          </a:xfrm>
          <a:prstGeom prst="rect">
            <a:avLst/>
          </a:prstGeom>
          <a:noFill/>
          <a:ln>
            <a:noFill/>
          </a:ln>
        </p:spPr>
      </p:pic>
      <p:sp>
        <p:nvSpPr>
          <p:cNvPr id="158" name="Google Shape;158;p23"/>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sp>
        <p:nvSpPr>
          <p:cNvPr id="159" name="Google Shape;159;p23"/>
          <p:cNvSpPr txBox="1"/>
          <p:nvPr/>
        </p:nvSpPr>
        <p:spPr>
          <a:xfrm>
            <a:off x="1132575" y="1140550"/>
            <a:ext cx="56649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FD2F27"/>
                </a:highlight>
                <a:latin typeface="Palanquin"/>
                <a:ea typeface="Palanquin"/>
                <a:cs typeface="Palanquin"/>
                <a:sym typeface="Palanquin"/>
              </a:rPr>
              <a:t>Réaliser la démarche avec un usager</a:t>
            </a:r>
            <a:endParaRPr i="0" sz="2600" u="none" cap="none" strike="noStrike">
              <a:solidFill>
                <a:srgbClr val="FFFFFF"/>
              </a:solidFill>
              <a:highlight>
                <a:srgbClr val="FD2F27"/>
              </a:highlight>
              <a:latin typeface="Palanquin"/>
              <a:ea typeface="Palanquin"/>
              <a:cs typeface="Palanquin"/>
              <a:sym typeface="Palanquin"/>
            </a:endParaRPr>
          </a:p>
        </p:txBody>
      </p:sp>
      <p:sp>
        <p:nvSpPr>
          <p:cNvPr id="160" name="Google Shape;160;p23"/>
          <p:cNvSpPr txBox="1"/>
          <p:nvPr/>
        </p:nvSpPr>
        <p:spPr>
          <a:xfrm>
            <a:off x="1132575" y="9017625"/>
            <a:ext cx="5664900" cy="6234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i="1" lang="fr" sz="1800" u="sng">
                <a:solidFill>
                  <a:schemeClr val="hlink"/>
                </a:solidFill>
                <a:latin typeface="Palanquin"/>
                <a:ea typeface="Palanquin"/>
                <a:cs typeface="Palanquin"/>
                <a:sym typeface="Palanquin"/>
                <a:hlinkClick r:id="rId4"/>
              </a:rPr>
              <a:t>Voir la ressource d’Aidants Connect - Réaliser la démarche avec un usager (tutoriel pas-à-pas)</a:t>
            </a:r>
            <a:endParaRPr i="1" sz="1800" u="sng">
              <a:solidFill>
                <a:srgbClr val="FD2F27"/>
              </a:solidFill>
              <a:latin typeface="Palanquin"/>
              <a:ea typeface="Palanquin"/>
              <a:cs typeface="Palanquin"/>
              <a:sym typeface="Palanquin"/>
            </a:endParaRPr>
          </a:p>
        </p:txBody>
      </p:sp>
      <p:pic>
        <p:nvPicPr>
          <p:cNvPr id="161" name="Google Shape;161;p23"/>
          <p:cNvPicPr preferRelativeResize="0"/>
          <p:nvPr/>
        </p:nvPicPr>
        <p:blipFill>
          <a:blip r:embed="rId5">
            <a:alphaModFix/>
          </a:blip>
          <a:stretch>
            <a:fillRect/>
          </a:stretch>
        </p:blipFill>
        <p:spPr>
          <a:xfrm>
            <a:off x="1132575" y="2243825"/>
            <a:ext cx="5646925" cy="3176389"/>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 name="Shape 165"/>
        <p:cNvGrpSpPr/>
        <p:nvPr/>
      </p:nvGrpSpPr>
      <p:grpSpPr>
        <a:xfrm>
          <a:off x="0" y="0"/>
          <a:ext cx="0" cy="0"/>
          <a:chOff x="0" y="0"/>
          <a:chExt cx="0" cy="0"/>
        </a:xfrm>
      </p:grpSpPr>
      <p:sp>
        <p:nvSpPr>
          <p:cNvPr id="166" name="Google Shape;166;p24"/>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rgbClr val="FF3333"/>
                </a:solidFill>
                <a:latin typeface="Palanquin"/>
                <a:ea typeface="Palanquin"/>
                <a:cs typeface="Palanquin"/>
                <a:sym typeface="Palanquin"/>
              </a:rPr>
              <a:t>Aidant numérique</a:t>
            </a:r>
            <a:endParaRPr/>
          </a:p>
        </p:txBody>
      </p:sp>
      <p:sp>
        <p:nvSpPr>
          <p:cNvPr id="167" name="Google Shape;167;p24"/>
          <p:cNvSpPr txBox="1"/>
          <p:nvPr/>
        </p:nvSpPr>
        <p:spPr>
          <a:xfrm>
            <a:off x="1080000" y="1140550"/>
            <a:ext cx="59691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D2F27"/>
                </a:solidFill>
                <a:latin typeface="Palanquin"/>
                <a:ea typeface="Palanquin"/>
                <a:cs typeface="Palanquin"/>
                <a:sym typeface="Palanquin"/>
              </a:rPr>
              <a:t>Aidant numérique</a:t>
            </a:r>
            <a:endParaRPr i="0" sz="2600" u="none" cap="none" strike="noStrike">
              <a:solidFill>
                <a:srgbClr val="FD2F27"/>
              </a:solidFill>
              <a:latin typeface="Palanquin"/>
              <a:ea typeface="Palanquin"/>
              <a:cs typeface="Palanquin"/>
              <a:sym typeface="Palanquin"/>
            </a:endParaRPr>
          </a:p>
        </p:txBody>
      </p:sp>
      <p:sp>
        <p:nvSpPr>
          <p:cNvPr id="168" name="Google Shape;168;p24"/>
          <p:cNvSpPr txBox="1"/>
          <p:nvPr/>
        </p:nvSpPr>
        <p:spPr>
          <a:xfrm>
            <a:off x="1035938" y="1610050"/>
            <a:ext cx="5227500" cy="2986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fr">
                <a:latin typeface="Palanquin"/>
                <a:ea typeface="Palanquin"/>
                <a:cs typeface="Palanquin"/>
                <a:sym typeface="Palanquin"/>
              </a:rPr>
              <a:t>La notion d’aidant numérique recouvre une grande diversité d’acteurs. Nous entendons par aidant numérique les professionnels en première ligne face aux usagers en difficultés avec le numérique, alors même que l’accompagnement des publics dans leurs usages numériques ne constitue pas toujours  le cœur de leurs missions. Par exemple, les travailleurs sociaux, les agents d’accueil en collectivité territoriale ou dans des agences de services publics (Pôle Emploi, CAF, etc), les animateurs jeunesse sont des aidants numériques.</a:t>
            </a:r>
            <a:endParaRPr>
              <a:latin typeface="Palanquin"/>
              <a:ea typeface="Palanquin"/>
              <a:cs typeface="Palanquin"/>
              <a:sym typeface="Palanquin"/>
            </a:endParaRPr>
          </a:p>
          <a:p>
            <a:pPr indent="0" lvl="0" marL="0" rtl="0" algn="l">
              <a:spcBef>
                <a:spcPts val="0"/>
              </a:spcBef>
              <a:spcAft>
                <a:spcPts val="0"/>
              </a:spcAft>
              <a:buNone/>
            </a:pPr>
            <a:br>
              <a:rPr lang="fr">
                <a:latin typeface="Palanquin"/>
                <a:ea typeface="Palanquin"/>
                <a:cs typeface="Palanquin"/>
                <a:sym typeface="Palanquin"/>
              </a:rPr>
            </a:br>
            <a:r>
              <a:rPr lang="fr">
                <a:latin typeface="Palanquin"/>
                <a:ea typeface="Palanquin"/>
                <a:cs typeface="Palanquin"/>
                <a:sym typeface="Palanquin"/>
              </a:rPr>
              <a:t>Source : </a:t>
            </a:r>
            <a:r>
              <a:rPr lang="fr" u="sng">
                <a:solidFill>
                  <a:schemeClr val="hlink"/>
                </a:solidFill>
                <a:latin typeface="Palanquin"/>
                <a:ea typeface="Palanquin"/>
                <a:cs typeface="Palanquin"/>
                <a:sym typeface="Palanquin"/>
                <a:hlinkClick r:id="rId3"/>
              </a:rPr>
              <a:t>https://agence-cohesion-territoires.gouv.fr/former-et-outiller-les-aidants-numeriques-583</a:t>
            </a:r>
            <a:endParaRPr>
              <a:latin typeface="Palanquin"/>
              <a:ea typeface="Palanquin"/>
              <a:cs typeface="Palanquin"/>
              <a:sym typeface="Palanquin"/>
            </a:endParaRPr>
          </a:p>
        </p:txBody>
      </p:sp>
      <p:sp>
        <p:nvSpPr>
          <p:cNvPr id="169" name="Google Shape;169;p24"/>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Notions théoriques</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170" name="Google Shape;170;p24"/>
          <p:cNvPicPr preferRelativeResize="0"/>
          <p:nvPr/>
        </p:nvPicPr>
        <p:blipFill>
          <a:blip r:embed="rId4">
            <a:alphaModFix/>
          </a:blip>
          <a:stretch>
            <a:fillRect/>
          </a:stretch>
        </p:blipFill>
        <p:spPr>
          <a:xfrm>
            <a:off x="200862" y="379418"/>
            <a:ext cx="619935" cy="574529"/>
          </a:xfrm>
          <a:prstGeom prst="rect">
            <a:avLst/>
          </a:prstGeom>
          <a:noFill/>
          <a:ln>
            <a:noFill/>
          </a:ln>
        </p:spPr>
      </p:pic>
      <p:sp>
        <p:nvSpPr>
          <p:cNvPr id="171" name="Google Shape;171;p24"/>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sp>
        <p:nvSpPr>
          <p:cNvPr id="172" name="Google Shape;172;p24"/>
          <p:cNvSpPr/>
          <p:nvPr/>
        </p:nvSpPr>
        <p:spPr>
          <a:xfrm rot="-5400000">
            <a:off x="-1077375" y="660225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rgbClr val="FF3333"/>
                </a:solidFill>
                <a:latin typeface="Palanquin"/>
                <a:ea typeface="Palanquin"/>
                <a:cs typeface="Palanquin"/>
                <a:sym typeface="Palanquin"/>
              </a:rPr>
              <a:t>France Connect</a:t>
            </a:r>
            <a:endParaRPr/>
          </a:p>
        </p:txBody>
      </p:sp>
      <p:sp>
        <p:nvSpPr>
          <p:cNvPr id="173" name="Google Shape;173;p24"/>
          <p:cNvSpPr txBox="1"/>
          <p:nvPr/>
        </p:nvSpPr>
        <p:spPr>
          <a:xfrm>
            <a:off x="1080000" y="5220000"/>
            <a:ext cx="59691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D2F27"/>
                </a:solidFill>
                <a:latin typeface="Palanquin"/>
                <a:ea typeface="Palanquin"/>
                <a:cs typeface="Palanquin"/>
                <a:sym typeface="Palanquin"/>
              </a:rPr>
              <a:t>France Connect</a:t>
            </a:r>
            <a:endParaRPr i="0" sz="2600" u="none" cap="none" strike="noStrike">
              <a:solidFill>
                <a:srgbClr val="FD2F27"/>
              </a:solidFill>
              <a:latin typeface="Palanquin"/>
              <a:ea typeface="Palanquin"/>
              <a:cs typeface="Palanquin"/>
              <a:sym typeface="Palanquin"/>
            </a:endParaRPr>
          </a:p>
        </p:txBody>
      </p:sp>
      <p:sp>
        <p:nvSpPr>
          <p:cNvPr id="174" name="Google Shape;174;p24"/>
          <p:cNvSpPr txBox="1"/>
          <p:nvPr/>
        </p:nvSpPr>
        <p:spPr>
          <a:xfrm>
            <a:off x="1035938" y="5689500"/>
            <a:ext cx="5227500" cy="3848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fr">
                <a:solidFill>
                  <a:schemeClr val="dk1"/>
                </a:solidFill>
                <a:latin typeface="Palanquin"/>
                <a:ea typeface="Palanquin"/>
                <a:cs typeface="Palanquin"/>
                <a:sym typeface="Palanquin"/>
              </a:rPr>
              <a:t>“France Connect est la solution de l'État pour faciliter la connexion à vos services et démarches en ligne. Il permet d'accéder à plus de 1400 services en utilisant un compte et un mot de passe que vous possédez déjà.</a:t>
            </a:r>
            <a:br>
              <a:rPr lang="fr">
                <a:solidFill>
                  <a:schemeClr val="dk1"/>
                </a:solidFill>
                <a:latin typeface="Palanquin"/>
                <a:ea typeface="Palanquin"/>
                <a:cs typeface="Palanquin"/>
                <a:sym typeface="Palanquin"/>
              </a:rPr>
            </a:br>
            <a:br>
              <a:rPr lang="fr">
                <a:solidFill>
                  <a:schemeClr val="dk1"/>
                </a:solidFill>
                <a:latin typeface="Palanquin"/>
                <a:ea typeface="Palanquin"/>
                <a:cs typeface="Palanquin"/>
                <a:sym typeface="Palanquin"/>
              </a:rPr>
            </a:br>
            <a:r>
              <a:rPr lang="fr">
                <a:solidFill>
                  <a:schemeClr val="dk1"/>
                </a:solidFill>
                <a:latin typeface="Palanquin"/>
                <a:ea typeface="Palanquin"/>
                <a:cs typeface="Palanquin"/>
                <a:sym typeface="Palanquin"/>
              </a:rPr>
              <a:t>Sur un site qui dispose du bouton France Connect, au lieu de créer un compte et d'avoir à retenir un mot de passe supplémentaire, vous pourrez vous connecter grâce à l'une des six options que FranceConnect propose via un compte que vous possédez déjà. Au choix : le compte impots.gouv.fr, ameli.fr, l'Identité Numérique La Poste, msa.fr et Yris.”</a:t>
            </a:r>
            <a:br>
              <a:rPr lang="fr">
                <a:solidFill>
                  <a:schemeClr val="dk1"/>
                </a:solidFill>
                <a:latin typeface="Palanquin"/>
                <a:ea typeface="Palanquin"/>
                <a:cs typeface="Palanquin"/>
                <a:sym typeface="Palanquin"/>
              </a:rPr>
            </a:br>
            <a:br>
              <a:rPr lang="fr">
                <a:solidFill>
                  <a:schemeClr val="dk1"/>
                </a:solidFill>
                <a:latin typeface="Palanquin"/>
                <a:ea typeface="Palanquin"/>
                <a:cs typeface="Palanquin"/>
                <a:sym typeface="Palanquin"/>
              </a:rPr>
            </a:br>
            <a:r>
              <a:rPr lang="fr">
                <a:solidFill>
                  <a:schemeClr val="dk1"/>
                </a:solidFill>
                <a:latin typeface="Palanquin"/>
                <a:ea typeface="Palanquin"/>
                <a:cs typeface="Palanquin"/>
                <a:sym typeface="Palanquin"/>
              </a:rPr>
              <a:t>France Connect est le service sur lequel se base Aidants Connect. Aidants Connect permet de prendre la main sur une démarche d’un tiers en se connectant à son compte via France Connect.</a:t>
            </a:r>
            <a:br>
              <a:rPr lang="fr">
                <a:solidFill>
                  <a:schemeClr val="dk1"/>
                </a:solidFill>
                <a:latin typeface="Palanquin"/>
                <a:ea typeface="Palanquin"/>
                <a:cs typeface="Palanquin"/>
                <a:sym typeface="Palanquin"/>
              </a:rPr>
            </a:br>
            <a:br>
              <a:rPr lang="fr">
                <a:solidFill>
                  <a:schemeClr val="dk1"/>
                </a:solidFill>
                <a:latin typeface="Palanquin"/>
                <a:ea typeface="Palanquin"/>
                <a:cs typeface="Palanquin"/>
                <a:sym typeface="Palanquin"/>
              </a:rPr>
            </a:br>
            <a:r>
              <a:rPr lang="fr">
                <a:solidFill>
                  <a:schemeClr val="dk1"/>
                </a:solidFill>
                <a:latin typeface="Palanquin"/>
                <a:ea typeface="Palanquin"/>
                <a:cs typeface="Palanquin"/>
                <a:sym typeface="Palanquin"/>
              </a:rPr>
              <a:t>Source : </a:t>
            </a:r>
            <a:r>
              <a:rPr lang="fr" u="sng">
                <a:solidFill>
                  <a:schemeClr val="accent5"/>
                </a:solidFill>
                <a:latin typeface="Palanquin"/>
                <a:ea typeface="Palanquin"/>
                <a:cs typeface="Palanquin"/>
                <a:sym typeface="Palanquin"/>
                <a:hlinkClick r:id="rId5">
                  <a:extLst>
                    <a:ext uri="{A12FA001-AC4F-418D-AE19-62706E023703}">
                      <ahyp:hlinkClr val="tx"/>
                    </a:ext>
                  </a:extLst>
                </a:hlinkClick>
              </a:rPr>
              <a:t>Tout savoir sur France Connect</a:t>
            </a:r>
            <a:endParaRPr>
              <a:latin typeface="Palanquin"/>
              <a:ea typeface="Palanquin"/>
              <a:cs typeface="Palanquin"/>
              <a:sym typeface="Palanquin"/>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8" name="Shape 178"/>
        <p:cNvGrpSpPr/>
        <p:nvPr/>
      </p:nvGrpSpPr>
      <p:grpSpPr>
        <a:xfrm>
          <a:off x="0" y="0"/>
          <a:ext cx="0" cy="0"/>
          <a:chOff x="0" y="0"/>
          <a:chExt cx="0" cy="0"/>
        </a:xfrm>
      </p:grpSpPr>
      <p:sp>
        <p:nvSpPr>
          <p:cNvPr id="179" name="Google Shape;179;p25"/>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rgbClr val="FF3333"/>
                </a:solidFill>
                <a:latin typeface="Palanquin"/>
                <a:ea typeface="Palanquin"/>
                <a:cs typeface="Palanquin"/>
                <a:sym typeface="Palanquin"/>
              </a:rPr>
              <a:t>Les fournisseurs d’identité	</a:t>
            </a:r>
            <a:endParaRPr/>
          </a:p>
        </p:txBody>
      </p:sp>
      <p:sp>
        <p:nvSpPr>
          <p:cNvPr id="180" name="Google Shape;180;p25"/>
          <p:cNvSpPr txBox="1"/>
          <p:nvPr/>
        </p:nvSpPr>
        <p:spPr>
          <a:xfrm>
            <a:off x="1080000" y="1140550"/>
            <a:ext cx="59691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D2F27"/>
                </a:solidFill>
                <a:latin typeface="Palanquin"/>
                <a:ea typeface="Palanquin"/>
                <a:cs typeface="Palanquin"/>
                <a:sym typeface="Palanquin"/>
              </a:rPr>
              <a:t>Les fournisseurs d’identité</a:t>
            </a:r>
            <a:endParaRPr i="0" sz="2600" u="none" cap="none" strike="noStrike">
              <a:solidFill>
                <a:srgbClr val="FD2F27"/>
              </a:solidFill>
              <a:latin typeface="Palanquin"/>
              <a:ea typeface="Palanquin"/>
              <a:cs typeface="Palanquin"/>
              <a:sym typeface="Palanquin"/>
            </a:endParaRPr>
          </a:p>
        </p:txBody>
      </p:sp>
      <p:sp>
        <p:nvSpPr>
          <p:cNvPr id="181" name="Google Shape;181;p25"/>
          <p:cNvSpPr txBox="1"/>
          <p:nvPr/>
        </p:nvSpPr>
        <p:spPr>
          <a:xfrm>
            <a:off x="1035938" y="1610050"/>
            <a:ext cx="5227500" cy="4494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lang="fr">
                <a:solidFill>
                  <a:schemeClr val="dk1"/>
                </a:solidFill>
                <a:latin typeface="Palanquin"/>
                <a:ea typeface="Palanquin"/>
                <a:cs typeface="Palanquin"/>
                <a:sym typeface="Palanquin"/>
              </a:rPr>
              <a:t>Afin que l’aidant puisse réaliser une démarche à l’aide d’Aidants Connect, l’usager doit nécessairement avoir un compte (ou s’en créer un) sur l’une des plateformes liées à France Connect (plateformes ci-après désignées par : fournisseur d’identité).</a:t>
            </a:r>
            <a:br>
              <a:rPr lang="fr">
                <a:solidFill>
                  <a:schemeClr val="dk1"/>
                </a:solidFill>
                <a:latin typeface="Palanquin"/>
                <a:ea typeface="Palanquin"/>
                <a:cs typeface="Palanquin"/>
                <a:sym typeface="Palanquin"/>
              </a:rPr>
            </a:br>
            <a:br>
              <a:rPr lang="fr">
                <a:solidFill>
                  <a:schemeClr val="dk1"/>
                </a:solidFill>
                <a:latin typeface="Palanquin"/>
                <a:ea typeface="Palanquin"/>
                <a:cs typeface="Palanquin"/>
                <a:sym typeface="Palanquin"/>
              </a:rPr>
            </a:br>
            <a:r>
              <a:rPr lang="fr">
                <a:solidFill>
                  <a:schemeClr val="dk1"/>
                </a:solidFill>
                <a:latin typeface="Palanquin"/>
                <a:ea typeface="Palanquin"/>
                <a:cs typeface="Palanquin"/>
                <a:sym typeface="Palanquin"/>
              </a:rPr>
              <a:t>La liste des plateformes compatibles est la suivante :</a:t>
            </a:r>
            <a:endParaRPr>
              <a:solidFill>
                <a:schemeClr val="dk1"/>
              </a:solidFill>
              <a:latin typeface="Palanquin"/>
              <a:ea typeface="Palanquin"/>
              <a:cs typeface="Palanquin"/>
              <a:sym typeface="Palanquin"/>
            </a:endParaRPr>
          </a:p>
          <a:p>
            <a:pPr indent="-317500" lvl="0" marL="457200" rtl="0" algn="l">
              <a:spcBef>
                <a:spcPts val="0"/>
              </a:spcBef>
              <a:spcAft>
                <a:spcPts val="0"/>
              </a:spcAft>
              <a:buClr>
                <a:schemeClr val="dk1"/>
              </a:buClr>
              <a:buSzPts val="1400"/>
              <a:buFont typeface="Palanquin"/>
              <a:buChar char="●"/>
            </a:pPr>
            <a:r>
              <a:rPr lang="fr">
                <a:solidFill>
                  <a:schemeClr val="dk1"/>
                </a:solidFill>
                <a:latin typeface="Palanquin"/>
                <a:ea typeface="Palanquin"/>
                <a:cs typeface="Palanquin"/>
                <a:sym typeface="Palanquin"/>
              </a:rPr>
              <a:t>impots.gouv</a:t>
            </a:r>
            <a:endParaRPr>
              <a:solidFill>
                <a:schemeClr val="dk1"/>
              </a:solidFill>
              <a:latin typeface="Palanquin"/>
              <a:ea typeface="Palanquin"/>
              <a:cs typeface="Palanquin"/>
              <a:sym typeface="Palanquin"/>
            </a:endParaRPr>
          </a:p>
          <a:p>
            <a:pPr indent="-317500" lvl="0" marL="457200" rtl="0" algn="l">
              <a:spcBef>
                <a:spcPts val="0"/>
              </a:spcBef>
              <a:spcAft>
                <a:spcPts val="0"/>
              </a:spcAft>
              <a:buClr>
                <a:schemeClr val="dk1"/>
              </a:buClr>
              <a:buSzPts val="1400"/>
              <a:buFont typeface="Palanquin"/>
              <a:buChar char="●"/>
            </a:pPr>
            <a:r>
              <a:rPr lang="fr">
                <a:solidFill>
                  <a:schemeClr val="dk1"/>
                </a:solidFill>
                <a:latin typeface="Palanquin"/>
                <a:ea typeface="Palanquin"/>
                <a:cs typeface="Palanquin"/>
                <a:sym typeface="Palanquin"/>
              </a:rPr>
              <a:t>ameli.fr</a:t>
            </a:r>
            <a:endParaRPr>
              <a:solidFill>
                <a:schemeClr val="dk1"/>
              </a:solidFill>
              <a:latin typeface="Palanquin"/>
              <a:ea typeface="Palanquin"/>
              <a:cs typeface="Palanquin"/>
              <a:sym typeface="Palanquin"/>
            </a:endParaRPr>
          </a:p>
          <a:p>
            <a:pPr indent="-317500" lvl="0" marL="457200" rtl="0" algn="l">
              <a:spcBef>
                <a:spcPts val="0"/>
              </a:spcBef>
              <a:spcAft>
                <a:spcPts val="0"/>
              </a:spcAft>
              <a:buClr>
                <a:schemeClr val="dk1"/>
              </a:buClr>
              <a:buSzPts val="1400"/>
              <a:buFont typeface="Palanquin"/>
              <a:buChar char="●"/>
            </a:pPr>
            <a:r>
              <a:rPr lang="fr">
                <a:solidFill>
                  <a:schemeClr val="dk1"/>
                </a:solidFill>
                <a:latin typeface="Palanquin"/>
                <a:ea typeface="Palanquin"/>
                <a:cs typeface="Palanquin"/>
                <a:sym typeface="Palanquin"/>
              </a:rPr>
              <a:t>msa.fr</a:t>
            </a:r>
            <a:endParaRPr>
              <a:solidFill>
                <a:schemeClr val="dk1"/>
              </a:solidFill>
              <a:latin typeface="Palanquin"/>
              <a:ea typeface="Palanquin"/>
              <a:cs typeface="Palanquin"/>
              <a:sym typeface="Palanquin"/>
            </a:endParaRPr>
          </a:p>
          <a:p>
            <a:pPr indent="-317500" lvl="0" marL="457200" rtl="0" algn="l">
              <a:spcBef>
                <a:spcPts val="0"/>
              </a:spcBef>
              <a:spcAft>
                <a:spcPts val="0"/>
              </a:spcAft>
              <a:buClr>
                <a:schemeClr val="dk1"/>
              </a:buClr>
              <a:buSzPts val="1400"/>
              <a:buFont typeface="Palanquin"/>
              <a:buChar char="●"/>
            </a:pPr>
            <a:r>
              <a:rPr lang="fr">
                <a:solidFill>
                  <a:schemeClr val="dk1"/>
                </a:solidFill>
                <a:latin typeface="Palanquin"/>
                <a:ea typeface="Palanquin"/>
                <a:cs typeface="Palanquin"/>
                <a:sym typeface="Palanquin"/>
              </a:rPr>
              <a:t>lidentitenumerique.laposte.fr</a:t>
            </a:r>
            <a:endParaRPr>
              <a:solidFill>
                <a:schemeClr val="dk1"/>
              </a:solidFill>
              <a:latin typeface="Palanquin"/>
              <a:ea typeface="Palanquin"/>
              <a:cs typeface="Palanquin"/>
              <a:sym typeface="Palanquin"/>
            </a:endParaRPr>
          </a:p>
          <a:p>
            <a:pPr indent="-317500" lvl="0" marL="457200" rtl="0" algn="l">
              <a:spcBef>
                <a:spcPts val="0"/>
              </a:spcBef>
              <a:spcAft>
                <a:spcPts val="0"/>
              </a:spcAft>
              <a:buClr>
                <a:schemeClr val="dk1"/>
              </a:buClr>
              <a:buSzPts val="1400"/>
              <a:buFont typeface="Palanquin"/>
              <a:buChar char="●"/>
            </a:pPr>
            <a:r>
              <a:rPr lang="fr">
                <a:solidFill>
                  <a:schemeClr val="dk1"/>
                </a:solidFill>
                <a:latin typeface="Palanquin"/>
                <a:ea typeface="Palanquin"/>
                <a:cs typeface="Palanquin"/>
                <a:sym typeface="Palanquin"/>
              </a:rPr>
              <a:t>yris</a:t>
            </a:r>
            <a:endParaRPr>
              <a:solidFill>
                <a:schemeClr val="dk1"/>
              </a:solidFill>
              <a:latin typeface="Palanquin"/>
              <a:ea typeface="Palanquin"/>
              <a:cs typeface="Palanquin"/>
              <a:sym typeface="Palanquin"/>
            </a:endParaRPr>
          </a:p>
          <a:p>
            <a:pPr indent="-317500" lvl="0" marL="457200" rtl="0" algn="l">
              <a:spcBef>
                <a:spcPts val="0"/>
              </a:spcBef>
              <a:spcAft>
                <a:spcPts val="0"/>
              </a:spcAft>
              <a:buClr>
                <a:schemeClr val="dk1"/>
              </a:buClr>
              <a:buSzPts val="1400"/>
              <a:buFont typeface="Palanquin"/>
              <a:buChar char="●"/>
            </a:pPr>
            <a:r>
              <a:rPr lang="fr">
                <a:solidFill>
                  <a:schemeClr val="dk1"/>
                </a:solidFill>
                <a:latin typeface="Palanquin"/>
                <a:ea typeface="Palanquin"/>
                <a:cs typeface="Palanquin"/>
                <a:sym typeface="Palanquin"/>
              </a:rPr>
              <a:t>Application mobile France identité</a:t>
            </a:r>
            <a:br>
              <a:rPr lang="fr">
                <a:solidFill>
                  <a:schemeClr val="dk1"/>
                </a:solidFill>
                <a:latin typeface="Palanquin"/>
                <a:ea typeface="Palanquin"/>
                <a:cs typeface="Palanquin"/>
                <a:sym typeface="Palanquin"/>
              </a:rPr>
            </a:br>
            <a:endParaRPr>
              <a:solidFill>
                <a:schemeClr val="dk1"/>
              </a:solidFill>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r>
              <a:rPr lang="fr">
                <a:solidFill>
                  <a:schemeClr val="dk1"/>
                </a:solidFill>
                <a:latin typeface="Palanquin"/>
                <a:ea typeface="Palanquin"/>
                <a:cs typeface="Palanquin"/>
                <a:sym typeface="Palanquin"/>
              </a:rPr>
              <a:t>La création d’un compte auprès d’un fournisseur d’identité s’effectue en fonction du profil de l’usager, de sa situation ou des informations personnelles dont il ou elle dispose. Il est donc important de connaîtres les prérequis à la création de compte sur ces fournisseurs d’identités.</a:t>
            </a:r>
            <a:endParaRPr>
              <a:solidFill>
                <a:schemeClr val="dk1"/>
              </a:solidFill>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br>
              <a:rPr lang="fr">
                <a:solidFill>
                  <a:schemeClr val="dk1"/>
                </a:solidFill>
                <a:latin typeface="Palanquin"/>
                <a:ea typeface="Palanquin"/>
                <a:cs typeface="Palanquin"/>
                <a:sym typeface="Palanquin"/>
              </a:rPr>
            </a:br>
            <a:r>
              <a:rPr lang="fr">
                <a:solidFill>
                  <a:schemeClr val="dk1"/>
                </a:solidFill>
                <a:latin typeface="Palanquin"/>
                <a:ea typeface="Palanquin"/>
                <a:cs typeface="Palanquin"/>
                <a:sym typeface="Palanquin"/>
              </a:rPr>
              <a:t>Source : </a:t>
            </a:r>
            <a:r>
              <a:rPr lang="fr" u="sng">
                <a:solidFill>
                  <a:schemeClr val="accent5"/>
                </a:solidFill>
                <a:latin typeface="Palanquin"/>
                <a:ea typeface="Palanquin"/>
                <a:cs typeface="Palanquin"/>
                <a:sym typeface="Palanquin"/>
                <a:hlinkClick r:id="rId3">
                  <a:extLst>
                    <a:ext uri="{A12FA001-AC4F-418D-AE19-62706E023703}">
                      <ahyp:hlinkClr val="tx"/>
                    </a:ext>
                  </a:extLst>
                </a:hlinkClick>
              </a:rPr>
              <a:t>Guide : Quel fournisseur d’identité choisir ?</a:t>
            </a:r>
            <a:endParaRPr>
              <a:highlight>
                <a:srgbClr val="00FF00"/>
              </a:highlight>
              <a:latin typeface="Palanquin"/>
              <a:ea typeface="Palanquin"/>
              <a:cs typeface="Palanquin"/>
              <a:sym typeface="Palanquin"/>
            </a:endParaRPr>
          </a:p>
        </p:txBody>
      </p:sp>
      <p:sp>
        <p:nvSpPr>
          <p:cNvPr id="182" name="Google Shape;182;p25"/>
          <p:cNvSpPr/>
          <p:nvPr/>
        </p:nvSpPr>
        <p:spPr>
          <a:xfrm rot="-5400000">
            <a:off x="-1077375" y="774525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rgbClr val="FF3333"/>
                </a:solidFill>
                <a:latin typeface="Palanquin"/>
                <a:ea typeface="Palanquin"/>
                <a:cs typeface="Palanquin"/>
                <a:sym typeface="Palanquin"/>
              </a:rPr>
              <a:t>Le mandat Aidants Connect</a:t>
            </a:r>
            <a:endParaRPr/>
          </a:p>
        </p:txBody>
      </p:sp>
      <p:sp>
        <p:nvSpPr>
          <p:cNvPr id="183" name="Google Shape;183;p25"/>
          <p:cNvSpPr txBox="1"/>
          <p:nvPr/>
        </p:nvSpPr>
        <p:spPr>
          <a:xfrm>
            <a:off x="1080000" y="6363000"/>
            <a:ext cx="5969100" cy="469500"/>
          </a:xfrm>
          <a:prstGeom prst="rect">
            <a:avLst/>
          </a:prstGeom>
          <a:noFill/>
          <a:ln>
            <a:noFill/>
          </a:ln>
        </p:spPr>
        <p:txBody>
          <a:bodyPr anchorCtr="0" anchor="t" bIns="34275" lIns="34275" spcFirstLastPara="1" rIns="34275" wrap="square" tIns="34275">
            <a:spAutoFit/>
          </a:bodyPr>
          <a:lstStyle/>
          <a:p>
            <a:pPr indent="0" lvl="0" marL="0" rtl="0" algn="l">
              <a:spcBef>
                <a:spcPts val="0"/>
              </a:spcBef>
              <a:spcAft>
                <a:spcPts val="0"/>
              </a:spcAft>
              <a:buClr>
                <a:schemeClr val="dk1"/>
              </a:buClr>
              <a:buSzPts val="2200"/>
              <a:buFont typeface="Arial"/>
              <a:buNone/>
            </a:pPr>
            <a:r>
              <a:rPr b="1" lang="fr" sz="2600">
                <a:solidFill>
                  <a:srgbClr val="FD2F27"/>
                </a:solidFill>
                <a:latin typeface="Palanquin"/>
                <a:ea typeface="Palanquin"/>
                <a:cs typeface="Palanquin"/>
                <a:sym typeface="Palanquin"/>
              </a:rPr>
              <a:t>Le mandat Aidants Connect</a:t>
            </a:r>
            <a:endParaRPr b="1" sz="2600">
              <a:solidFill>
                <a:srgbClr val="FD2F27"/>
              </a:solidFill>
              <a:highlight>
                <a:srgbClr val="00FF00"/>
              </a:highlight>
              <a:latin typeface="Palanquin"/>
              <a:ea typeface="Palanquin"/>
              <a:cs typeface="Palanquin"/>
              <a:sym typeface="Palanquin"/>
            </a:endParaRPr>
          </a:p>
        </p:txBody>
      </p:sp>
      <p:sp>
        <p:nvSpPr>
          <p:cNvPr id="184" name="Google Shape;184;p25"/>
          <p:cNvSpPr txBox="1"/>
          <p:nvPr/>
        </p:nvSpPr>
        <p:spPr>
          <a:xfrm>
            <a:off x="1035938" y="6832500"/>
            <a:ext cx="5227500" cy="2124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lang="fr">
                <a:solidFill>
                  <a:schemeClr val="dk1"/>
                </a:solidFill>
                <a:latin typeface="Palanquin"/>
                <a:ea typeface="Palanquin"/>
                <a:cs typeface="Palanquin"/>
                <a:sym typeface="Palanquin"/>
              </a:rPr>
              <a:t>Le mandat Aidants Connect sécurise les aidant·es dans les démarches qu’ils ou elles accomplissent au nom de l’usager.</a:t>
            </a:r>
            <a:endParaRPr>
              <a:solidFill>
                <a:schemeClr val="dk1"/>
              </a:solidFill>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r>
              <a:t/>
            </a:r>
            <a:endParaRPr>
              <a:solidFill>
                <a:schemeClr val="dk1"/>
              </a:solidFill>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r>
              <a:rPr lang="fr">
                <a:solidFill>
                  <a:schemeClr val="dk1"/>
                </a:solidFill>
                <a:latin typeface="Palanquin"/>
                <a:ea typeface="Palanquin"/>
                <a:cs typeface="Palanquin"/>
                <a:sym typeface="Palanquin"/>
              </a:rPr>
              <a:t>En pratique, le mandat est conclu entre une structure labellisée </a:t>
            </a:r>
            <a:br>
              <a:rPr lang="fr">
                <a:solidFill>
                  <a:schemeClr val="dk1"/>
                </a:solidFill>
                <a:latin typeface="Palanquin"/>
                <a:ea typeface="Palanquin"/>
                <a:cs typeface="Palanquin"/>
                <a:sym typeface="Palanquin"/>
              </a:rPr>
            </a:br>
            <a:r>
              <a:rPr lang="fr">
                <a:solidFill>
                  <a:schemeClr val="dk1"/>
                </a:solidFill>
                <a:latin typeface="Palanquin"/>
                <a:ea typeface="Palanquin"/>
                <a:cs typeface="Palanquin"/>
                <a:sym typeface="Palanquin"/>
              </a:rPr>
              <a:t>« Aidants Connect » et l’usager·ère. Ce mandat précise le champ d’action et la durée pendant laquelle les aidant·es de la structure peuvent agir au nom de l’usager·ère.</a:t>
            </a:r>
            <a:endParaRPr>
              <a:solidFill>
                <a:schemeClr val="dk1"/>
              </a:solidFill>
              <a:latin typeface="Palanquin"/>
              <a:ea typeface="Palanquin"/>
              <a:cs typeface="Palanquin"/>
              <a:sym typeface="Palanquin"/>
            </a:endParaRPr>
          </a:p>
          <a:p>
            <a:pPr indent="0" lvl="0" marL="0" rtl="0" algn="l">
              <a:spcBef>
                <a:spcPts val="0"/>
              </a:spcBef>
              <a:spcAft>
                <a:spcPts val="0"/>
              </a:spcAft>
              <a:buNone/>
            </a:pPr>
            <a:br>
              <a:rPr lang="fr">
                <a:solidFill>
                  <a:schemeClr val="dk1"/>
                </a:solidFill>
                <a:latin typeface="Palanquin"/>
                <a:ea typeface="Palanquin"/>
                <a:cs typeface="Palanquin"/>
                <a:sym typeface="Palanquin"/>
              </a:rPr>
            </a:br>
            <a:r>
              <a:rPr lang="fr">
                <a:solidFill>
                  <a:schemeClr val="dk1"/>
                </a:solidFill>
                <a:latin typeface="Palanquin"/>
                <a:ea typeface="Palanquin"/>
                <a:cs typeface="Palanquin"/>
                <a:sym typeface="Palanquin"/>
              </a:rPr>
              <a:t>Source : </a:t>
            </a:r>
            <a:r>
              <a:rPr lang="fr" u="sng">
                <a:solidFill>
                  <a:schemeClr val="accent5"/>
                </a:solidFill>
                <a:latin typeface="Palanquin"/>
                <a:ea typeface="Palanquin"/>
                <a:cs typeface="Palanquin"/>
                <a:sym typeface="Palanquin"/>
                <a:hlinkClick r:id="rId4">
                  <a:extLst>
                    <a:ext uri="{A12FA001-AC4F-418D-AE19-62706E023703}">
                      <ahyp:hlinkClr val="tx"/>
                    </a:ext>
                  </a:extLst>
                </a:hlinkClick>
              </a:rPr>
              <a:t>FAQ Aidants Connect</a:t>
            </a:r>
            <a:endParaRPr>
              <a:solidFill>
                <a:schemeClr val="dk1"/>
              </a:solidFill>
              <a:highlight>
                <a:srgbClr val="00FF00"/>
              </a:highlight>
              <a:latin typeface="Palanquin"/>
              <a:ea typeface="Palanquin"/>
              <a:cs typeface="Palanquin"/>
              <a:sym typeface="Palanquin"/>
            </a:endParaRPr>
          </a:p>
        </p:txBody>
      </p:sp>
      <p:sp>
        <p:nvSpPr>
          <p:cNvPr id="185" name="Google Shape;185;p25"/>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Notions théoriques</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186" name="Google Shape;186;p25"/>
          <p:cNvPicPr preferRelativeResize="0"/>
          <p:nvPr/>
        </p:nvPicPr>
        <p:blipFill>
          <a:blip r:embed="rId5">
            <a:alphaModFix/>
          </a:blip>
          <a:stretch>
            <a:fillRect/>
          </a:stretch>
        </p:blipFill>
        <p:spPr>
          <a:xfrm>
            <a:off x="200862" y="379418"/>
            <a:ext cx="619935" cy="574529"/>
          </a:xfrm>
          <a:prstGeom prst="rect">
            <a:avLst/>
          </a:prstGeom>
          <a:noFill/>
          <a:ln>
            <a:noFill/>
          </a:ln>
        </p:spPr>
      </p:pic>
      <p:sp>
        <p:nvSpPr>
          <p:cNvPr id="187" name="Google Shape;187;p25"/>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1" name="Shape 191"/>
        <p:cNvGrpSpPr/>
        <p:nvPr/>
      </p:nvGrpSpPr>
      <p:grpSpPr>
        <a:xfrm>
          <a:off x="0" y="0"/>
          <a:ext cx="0" cy="0"/>
          <a:chOff x="0" y="0"/>
          <a:chExt cx="0" cy="0"/>
        </a:xfrm>
      </p:grpSpPr>
      <p:sp>
        <p:nvSpPr>
          <p:cNvPr id="192" name="Google Shape;192;p26"/>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Notions théoriques</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193" name="Google Shape;193;p26"/>
          <p:cNvPicPr preferRelativeResize="0"/>
          <p:nvPr/>
        </p:nvPicPr>
        <p:blipFill>
          <a:blip r:embed="rId3">
            <a:alphaModFix/>
          </a:blip>
          <a:stretch>
            <a:fillRect/>
          </a:stretch>
        </p:blipFill>
        <p:spPr>
          <a:xfrm>
            <a:off x="200862" y="379418"/>
            <a:ext cx="619935" cy="574529"/>
          </a:xfrm>
          <a:prstGeom prst="rect">
            <a:avLst/>
          </a:prstGeom>
          <a:noFill/>
          <a:ln>
            <a:noFill/>
          </a:ln>
        </p:spPr>
      </p:pic>
      <p:sp>
        <p:nvSpPr>
          <p:cNvPr id="194" name="Google Shape;194;p26"/>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sp>
        <p:nvSpPr>
          <p:cNvPr id="195" name="Google Shape;195;p26"/>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rgbClr val="FF3333"/>
                </a:solidFill>
                <a:latin typeface="Palanquin"/>
                <a:ea typeface="Palanquin"/>
                <a:cs typeface="Palanquin"/>
                <a:sym typeface="Palanquin"/>
              </a:rPr>
              <a:t>Faire “</a:t>
            </a:r>
            <a:r>
              <a:rPr b="1" lang="fr">
                <a:solidFill>
                  <a:srgbClr val="FF3333"/>
                </a:solidFill>
                <a:latin typeface="Palanquin"/>
                <a:ea typeface="Palanquin"/>
                <a:cs typeface="Palanquin"/>
                <a:sym typeface="Palanquin"/>
              </a:rPr>
              <a:t>pour le compte</a:t>
            </a:r>
            <a:r>
              <a:rPr b="1" lang="fr">
                <a:solidFill>
                  <a:srgbClr val="FF3333"/>
                </a:solidFill>
                <a:latin typeface="Palanquin"/>
                <a:ea typeface="Palanquin"/>
                <a:cs typeface="Palanquin"/>
                <a:sym typeface="Palanquin"/>
              </a:rPr>
              <a:t> de”</a:t>
            </a:r>
            <a:endParaRPr/>
          </a:p>
        </p:txBody>
      </p:sp>
      <p:sp>
        <p:nvSpPr>
          <p:cNvPr id="196" name="Google Shape;196;p26"/>
          <p:cNvSpPr txBox="1"/>
          <p:nvPr/>
        </p:nvSpPr>
        <p:spPr>
          <a:xfrm>
            <a:off x="1080000" y="1140550"/>
            <a:ext cx="5969100" cy="469500"/>
          </a:xfrm>
          <a:prstGeom prst="rect">
            <a:avLst/>
          </a:prstGeom>
          <a:noFill/>
          <a:ln>
            <a:noFill/>
          </a:ln>
        </p:spPr>
        <p:txBody>
          <a:bodyPr anchorCtr="0" anchor="t" bIns="34275" lIns="34275" spcFirstLastPara="1" rIns="34275" wrap="square" tIns="34275">
            <a:spAutoFit/>
          </a:bodyPr>
          <a:lstStyle/>
          <a:p>
            <a:pPr indent="0" lvl="0" marL="0" rtl="0" algn="l">
              <a:spcBef>
                <a:spcPts val="0"/>
              </a:spcBef>
              <a:spcAft>
                <a:spcPts val="0"/>
              </a:spcAft>
              <a:buClr>
                <a:schemeClr val="dk1"/>
              </a:buClr>
              <a:buSzPts val="2200"/>
              <a:buFont typeface="Arial"/>
              <a:buNone/>
            </a:pPr>
            <a:r>
              <a:rPr b="1" lang="fr" sz="2600">
                <a:solidFill>
                  <a:srgbClr val="FD2F27"/>
                </a:solidFill>
                <a:latin typeface="Palanquin"/>
                <a:ea typeface="Palanquin"/>
                <a:cs typeface="Palanquin"/>
                <a:sym typeface="Palanquin"/>
              </a:rPr>
              <a:t>Faire “pour le compte de”</a:t>
            </a:r>
            <a:endParaRPr b="1" sz="2600">
              <a:solidFill>
                <a:srgbClr val="FD2F27"/>
              </a:solidFill>
              <a:latin typeface="Palanquin"/>
              <a:ea typeface="Palanquin"/>
              <a:cs typeface="Palanquin"/>
              <a:sym typeface="Palanquin"/>
            </a:endParaRPr>
          </a:p>
        </p:txBody>
      </p:sp>
      <p:sp>
        <p:nvSpPr>
          <p:cNvPr id="197" name="Google Shape;197;p26"/>
          <p:cNvSpPr txBox="1"/>
          <p:nvPr/>
        </p:nvSpPr>
        <p:spPr>
          <a:xfrm>
            <a:off x="1035938" y="1610050"/>
            <a:ext cx="5227500" cy="5571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i="1" lang="fr">
                <a:solidFill>
                  <a:schemeClr val="dk1"/>
                </a:solidFill>
                <a:latin typeface="Palanquin"/>
                <a:ea typeface="Palanquin"/>
                <a:cs typeface="Palanquin"/>
                <a:sym typeface="Palanquin"/>
              </a:rPr>
              <a:t>« C’est un vrai problème. Cette pratique s’est développée par la force des choses. Les professionnels se sont retrouvés face à des personnes en perte de droits, et ils n’ont trouvé d’autre solution que d’ouvrir des comptes à ceux qui ne maîtrisaient pas le numérique », explique Didier Dubasque, animateur du groupe de travail sur la question numérique au Haut Conseil du travail social, ancien président de l’Association nationale des assistants de service social. « Sur les questions d’inclusion et d’accompagnement, cette pratique est l’un des aspects qui ressort des différents travaux auxquels nous avons participé, confirme Céline Colucci, directrice de l’association Les Interconnectés. On sait aujourd’hui qu’une partie de la population, pour un tas de raisons, ne fera jamais seule. Et les dispositifs en place n’ont pas été prévus pour cela. Les aidants se retrouvent à </a:t>
            </a:r>
            <a:r>
              <a:rPr i="1" lang="fr">
                <a:solidFill>
                  <a:schemeClr val="dk1"/>
                </a:solidFill>
                <a:latin typeface="Palanquin"/>
                <a:ea typeface="Palanquin"/>
                <a:cs typeface="Palanquin"/>
                <a:sym typeface="Palanquin"/>
              </a:rPr>
              <a:t>faire pour le compte</a:t>
            </a:r>
            <a:r>
              <a:rPr i="1" lang="fr">
                <a:solidFill>
                  <a:schemeClr val="dk1"/>
                </a:solidFill>
                <a:latin typeface="Palanquin"/>
                <a:ea typeface="Palanquin"/>
                <a:cs typeface="Palanquin"/>
                <a:sym typeface="Palanquin"/>
              </a:rPr>
              <a:t> de la personne, avec ses données. »</a:t>
            </a:r>
            <a:endParaRPr i="1">
              <a:solidFill>
                <a:schemeClr val="dk1"/>
              </a:solidFill>
              <a:latin typeface="Palanquin"/>
              <a:ea typeface="Palanquin"/>
              <a:cs typeface="Palanquin"/>
              <a:sym typeface="Palanquin"/>
            </a:endParaRPr>
          </a:p>
          <a:p>
            <a:pPr indent="0" lvl="0" marL="0" rtl="0" algn="l">
              <a:spcBef>
                <a:spcPts val="0"/>
              </a:spcBef>
              <a:spcAft>
                <a:spcPts val="0"/>
              </a:spcAft>
              <a:buNone/>
            </a:pPr>
            <a:r>
              <a:t/>
            </a:r>
            <a:endParaRPr i="1">
              <a:solidFill>
                <a:schemeClr val="dk1"/>
              </a:solidFill>
              <a:latin typeface="Palanquin"/>
              <a:ea typeface="Palanquin"/>
              <a:cs typeface="Palanquin"/>
              <a:sym typeface="Palanquin"/>
            </a:endParaRPr>
          </a:p>
          <a:p>
            <a:pPr indent="0" lvl="0" marL="0" rtl="0" algn="l">
              <a:spcBef>
                <a:spcPts val="0"/>
              </a:spcBef>
              <a:spcAft>
                <a:spcPts val="0"/>
              </a:spcAft>
              <a:buNone/>
            </a:pPr>
            <a:r>
              <a:rPr lang="fr">
                <a:solidFill>
                  <a:schemeClr val="dk1"/>
                </a:solidFill>
                <a:latin typeface="Palanquin"/>
                <a:ea typeface="Palanquin"/>
                <a:cs typeface="Palanquin"/>
                <a:sym typeface="Palanquin"/>
              </a:rPr>
              <a:t>Dans les activités d’accompagnement, les situations exigent parfois que les professionnels réalisent des démarches “pour le compte de” bénéficiaires. Cette pratique non cadrée pouvait mettre en danger les usagers, mais aussi les aidants, notamment en cas d’erreur. La plateforme </a:t>
            </a:r>
            <a:r>
              <a:rPr lang="fr">
                <a:solidFill>
                  <a:schemeClr val="dk1"/>
                </a:solidFill>
                <a:latin typeface="Palanquin"/>
                <a:ea typeface="Palanquin"/>
                <a:cs typeface="Palanquin"/>
                <a:sym typeface="Palanquin"/>
              </a:rPr>
              <a:t>Aidants Connect vient apporter une solution et un cadre juridique à cette pratique existante des professionnels.</a:t>
            </a:r>
            <a:endParaRPr>
              <a:solidFill>
                <a:schemeClr val="dk1"/>
              </a:solidFill>
              <a:latin typeface="Palanquin"/>
              <a:ea typeface="Palanquin"/>
              <a:cs typeface="Palanquin"/>
              <a:sym typeface="Palanquin"/>
            </a:endParaRPr>
          </a:p>
          <a:p>
            <a:pPr indent="0" lvl="0" marL="0" rtl="0" algn="l">
              <a:spcBef>
                <a:spcPts val="0"/>
              </a:spcBef>
              <a:spcAft>
                <a:spcPts val="0"/>
              </a:spcAft>
              <a:buNone/>
            </a:pPr>
            <a:r>
              <a:t/>
            </a:r>
            <a:endParaRPr>
              <a:solidFill>
                <a:schemeClr val="dk1"/>
              </a:solidFill>
              <a:latin typeface="Palanquin"/>
              <a:ea typeface="Palanquin"/>
              <a:cs typeface="Palanquin"/>
              <a:sym typeface="Palanquin"/>
            </a:endParaRPr>
          </a:p>
          <a:p>
            <a:pPr indent="0" lvl="0" marL="0" rtl="0" algn="l">
              <a:spcBef>
                <a:spcPts val="0"/>
              </a:spcBef>
              <a:spcAft>
                <a:spcPts val="0"/>
              </a:spcAft>
              <a:buNone/>
            </a:pPr>
            <a:r>
              <a:rPr lang="fr">
                <a:solidFill>
                  <a:schemeClr val="dk1"/>
                </a:solidFill>
                <a:latin typeface="Palanquin"/>
                <a:ea typeface="Palanquin"/>
                <a:cs typeface="Palanquin"/>
                <a:sym typeface="Palanquin"/>
              </a:rPr>
              <a:t>Source : </a:t>
            </a:r>
            <a:r>
              <a:rPr lang="fr" u="sng">
                <a:solidFill>
                  <a:schemeClr val="hlink"/>
                </a:solidFill>
                <a:latin typeface="Palanquin"/>
                <a:ea typeface="Palanquin"/>
                <a:cs typeface="Palanquin"/>
                <a:sym typeface="Palanquin"/>
                <a:hlinkClick r:id="rId4"/>
              </a:rPr>
              <a:t>Gazette des communes</a:t>
            </a:r>
            <a:endParaRPr>
              <a:solidFill>
                <a:schemeClr val="dk1"/>
              </a:solidFill>
              <a:latin typeface="Palanquin"/>
              <a:ea typeface="Palanquin"/>
              <a:cs typeface="Palanquin"/>
              <a:sym typeface="Palanquin"/>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1" name="Shape 201"/>
        <p:cNvGrpSpPr/>
        <p:nvPr/>
      </p:nvGrpSpPr>
      <p:grpSpPr>
        <a:xfrm>
          <a:off x="0" y="0"/>
          <a:ext cx="0" cy="0"/>
          <a:chOff x="0" y="0"/>
          <a:chExt cx="0" cy="0"/>
        </a:xfrm>
      </p:grpSpPr>
      <p:sp>
        <p:nvSpPr>
          <p:cNvPr id="202" name="Google Shape;202;p27"/>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Notions théoriques</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203" name="Google Shape;203;p27"/>
          <p:cNvPicPr preferRelativeResize="0"/>
          <p:nvPr/>
        </p:nvPicPr>
        <p:blipFill>
          <a:blip r:embed="rId3">
            <a:alphaModFix/>
          </a:blip>
          <a:stretch>
            <a:fillRect/>
          </a:stretch>
        </p:blipFill>
        <p:spPr>
          <a:xfrm>
            <a:off x="200862" y="379418"/>
            <a:ext cx="619935" cy="574529"/>
          </a:xfrm>
          <a:prstGeom prst="rect">
            <a:avLst/>
          </a:prstGeom>
          <a:noFill/>
          <a:ln>
            <a:noFill/>
          </a:ln>
        </p:spPr>
      </p:pic>
      <p:sp>
        <p:nvSpPr>
          <p:cNvPr id="204" name="Google Shape;204;p27"/>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sp>
        <p:nvSpPr>
          <p:cNvPr id="205" name="Google Shape;205;p27"/>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rgbClr val="FF3333"/>
                </a:solidFill>
                <a:latin typeface="Palanquin"/>
                <a:ea typeface="Palanquin"/>
                <a:cs typeface="Palanquin"/>
                <a:sym typeface="Palanquin"/>
              </a:rPr>
              <a:t>Illectronisme</a:t>
            </a:r>
            <a:endParaRPr/>
          </a:p>
        </p:txBody>
      </p:sp>
      <p:sp>
        <p:nvSpPr>
          <p:cNvPr id="206" name="Google Shape;206;p27"/>
          <p:cNvSpPr txBox="1"/>
          <p:nvPr/>
        </p:nvSpPr>
        <p:spPr>
          <a:xfrm>
            <a:off x="1080000" y="1140550"/>
            <a:ext cx="5969100" cy="469500"/>
          </a:xfrm>
          <a:prstGeom prst="rect">
            <a:avLst/>
          </a:prstGeom>
          <a:noFill/>
          <a:ln>
            <a:noFill/>
          </a:ln>
        </p:spPr>
        <p:txBody>
          <a:bodyPr anchorCtr="0" anchor="t" bIns="34275" lIns="34275" spcFirstLastPara="1" rIns="34275" wrap="square" tIns="34275">
            <a:spAutoFit/>
          </a:bodyPr>
          <a:lstStyle/>
          <a:p>
            <a:pPr indent="0" lvl="0" marL="0" rtl="0" algn="l">
              <a:spcBef>
                <a:spcPts val="0"/>
              </a:spcBef>
              <a:spcAft>
                <a:spcPts val="0"/>
              </a:spcAft>
              <a:buClr>
                <a:schemeClr val="dk1"/>
              </a:buClr>
              <a:buSzPts val="2200"/>
              <a:buFont typeface="Arial"/>
              <a:buNone/>
            </a:pPr>
            <a:r>
              <a:rPr b="1" lang="fr" sz="2600">
                <a:solidFill>
                  <a:srgbClr val="FD2F27"/>
                </a:solidFill>
                <a:latin typeface="Palanquin"/>
                <a:ea typeface="Palanquin"/>
                <a:cs typeface="Palanquin"/>
                <a:sym typeface="Palanquin"/>
              </a:rPr>
              <a:t>Illectronisme</a:t>
            </a:r>
            <a:endParaRPr b="1" sz="2600">
              <a:solidFill>
                <a:srgbClr val="FD2F27"/>
              </a:solidFill>
              <a:latin typeface="Palanquin"/>
              <a:ea typeface="Palanquin"/>
              <a:cs typeface="Palanquin"/>
              <a:sym typeface="Palanquin"/>
            </a:endParaRPr>
          </a:p>
        </p:txBody>
      </p:sp>
      <p:sp>
        <p:nvSpPr>
          <p:cNvPr id="207" name="Google Shape;207;p27"/>
          <p:cNvSpPr txBox="1"/>
          <p:nvPr/>
        </p:nvSpPr>
        <p:spPr>
          <a:xfrm>
            <a:off x="1035938" y="1610050"/>
            <a:ext cx="5227500" cy="2124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fr">
                <a:solidFill>
                  <a:schemeClr val="dk1"/>
                </a:solidFill>
                <a:latin typeface="Palanquin"/>
                <a:ea typeface="Palanquin"/>
                <a:cs typeface="Palanquin"/>
                <a:sym typeface="Palanquin"/>
              </a:rPr>
              <a:t>L’illectronisme est la situation d'une personne ne possédant pas les compétences numériques de base (rechercher des informations en ligne, communiquer en ligne, utiliser des logiciels, protéger sa vie privée, résoudre des problèmes en ligne) ou ne se servant pas d'Internet (incapacité ou impossibilité matérielle de l'utiliser dans les trois derniers mois).</a:t>
            </a:r>
            <a:endParaRPr>
              <a:solidFill>
                <a:schemeClr val="dk1"/>
              </a:solidFill>
              <a:latin typeface="Palanquin"/>
              <a:ea typeface="Palanquin"/>
              <a:cs typeface="Palanquin"/>
              <a:sym typeface="Palanquin"/>
            </a:endParaRPr>
          </a:p>
          <a:p>
            <a:pPr indent="0" lvl="0" marL="0" rtl="0" algn="l">
              <a:spcBef>
                <a:spcPts val="0"/>
              </a:spcBef>
              <a:spcAft>
                <a:spcPts val="0"/>
              </a:spcAft>
              <a:buNone/>
            </a:pPr>
            <a:r>
              <a:t/>
            </a:r>
            <a:endParaRPr i="1">
              <a:solidFill>
                <a:schemeClr val="dk1"/>
              </a:solidFill>
              <a:latin typeface="Palanquin"/>
              <a:ea typeface="Palanquin"/>
              <a:cs typeface="Palanquin"/>
              <a:sym typeface="Palanquin"/>
            </a:endParaRPr>
          </a:p>
          <a:p>
            <a:pPr indent="0" lvl="0" marL="0" rtl="0" algn="l">
              <a:spcBef>
                <a:spcPts val="0"/>
              </a:spcBef>
              <a:spcAft>
                <a:spcPts val="0"/>
              </a:spcAft>
              <a:buNone/>
            </a:pPr>
            <a:r>
              <a:rPr lang="fr">
                <a:solidFill>
                  <a:schemeClr val="dk1"/>
                </a:solidFill>
                <a:latin typeface="Palanquin"/>
                <a:ea typeface="Palanquin"/>
                <a:cs typeface="Palanquin"/>
                <a:sym typeface="Palanquin"/>
              </a:rPr>
              <a:t>Source : </a:t>
            </a:r>
            <a:r>
              <a:rPr lang="fr" u="sng">
                <a:solidFill>
                  <a:schemeClr val="hlink"/>
                </a:solidFill>
                <a:latin typeface="Palanquin"/>
                <a:ea typeface="Palanquin"/>
                <a:cs typeface="Palanquin"/>
                <a:sym typeface="Palanquin"/>
                <a:hlinkClick r:id="rId4"/>
              </a:rPr>
              <a:t>15 % de la population est en situation d'illectronisme en 2021 - Insee Première - 1953</a:t>
            </a:r>
            <a:endParaRPr>
              <a:solidFill>
                <a:schemeClr val="dk1"/>
              </a:solidFill>
              <a:latin typeface="Palanquin"/>
              <a:ea typeface="Palanquin"/>
              <a:cs typeface="Palanquin"/>
              <a:sym typeface="Palanquin"/>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1" name="Shape 211"/>
        <p:cNvGrpSpPr/>
        <p:nvPr/>
      </p:nvGrpSpPr>
      <p:grpSpPr>
        <a:xfrm>
          <a:off x="0" y="0"/>
          <a:ext cx="0" cy="0"/>
          <a:chOff x="0" y="0"/>
          <a:chExt cx="0" cy="0"/>
        </a:xfrm>
      </p:grpSpPr>
      <p:sp>
        <p:nvSpPr>
          <p:cNvPr id="212" name="Google Shape;212;p28"/>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rgbClr val="FF3333"/>
                </a:solidFill>
                <a:latin typeface="Palanquin"/>
                <a:ea typeface="Palanquin"/>
                <a:cs typeface="Palanquin"/>
                <a:sym typeface="Palanquin"/>
              </a:rPr>
              <a:t>Habilitation Aidants Connect</a:t>
            </a:r>
            <a:endParaRPr/>
          </a:p>
        </p:txBody>
      </p:sp>
      <p:sp>
        <p:nvSpPr>
          <p:cNvPr id="213" name="Google Shape;213;p28"/>
          <p:cNvSpPr txBox="1"/>
          <p:nvPr/>
        </p:nvSpPr>
        <p:spPr>
          <a:xfrm>
            <a:off x="1080000" y="1140550"/>
            <a:ext cx="59691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D2F27"/>
                </a:solidFill>
                <a:latin typeface="Palanquin"/>
                <a:ea typeface="Palanquin"/>
                <a:cs typeface="Palanquin"/>
                <a:sym typeface="Palanquin"/>
              </a:rPr>
              <a:t>Habilitation Aidants Connect</a:t>
            </a:r>
            <a:endParaRPr i="0" sz="2600" u="none" cap="none" strike="noStrike">
              <a:solidFill>
                <a:srgbClr val="FD2F27"/>
              </a:solidFill>
              <a:latin typeface="Palanquin"/>
              <a:ea typeface="Palanquin"/>
              <a:cs typeface="Palanquin"/>
              <a:sym typeface="Palanquin"/>
            </a:endParaRPr>
          </a:p>
        </p:txBody>
      </p:sp>
      <p:sp>
        <p:nvSpPr>
          <p:cNvPr id="214" name="Google Shape;214;p28"/>
          <p:cNvSpPr txBox="1"/>
          <p:nvPr/>
        </p:nvSpPr>
        <p:spPr>
          <a:xfrm>
            <a:off x="1035938" y="1610050"/>
            <a:ext cx="5227500" cy="7942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fr">
                <a:latin typeface="Palanquin"/>
                <a:ea typeface="Palanquin"/>
                <a:cs typeface="Palanquin"/>
                <a:sym typeface="Palanquin"/>
              </a:rPr>
              <a:t>Afin de pouvoir utiliser Aidants Connect, les structures doivent avoir l’habilitation </a:t>
            </a:r>
            <a:r>
              <a:rPr b="1" lang="fr">
                <a:latin typeface="Palanquin"/>
                <a:ea typeface="Palanquin"/>
                <a:cs typeface="Palanquin"/>
                <a:sym typeface="Palanquin"/>
              </a:rPr>
              <a:t>Aidants Connect.</a:t>
            </a:r>
            <a:endParaRPr b="1">
              <a:latin typeface="Palanquin"/>
              <a:ea typeface="Palanquin"/>
              <a:cs typeface="Palanquin"/>
              <a:sym typeface="Palanquin"/>
            </a:endParaRPr>
          </a:p>
          <a:p>
            <a:pPr indent="0" lvl="0" marL="0" rtl="0" algn="l">
              <a:spcBef>
                <a:spcPts val="0"/>
              </a:spcBef>
              <a:spcAft>
                <a:spcPts val="0"/>
              </a:spcAft>
              <a:buNone/>
            </a:pPr>
            <a:r>
              <a:t/>
            </a:r>
            <a:endParaRPr b="1">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r>
              <a:rPr b="1" lang="fr">
                <a:latin typeface="Palanquin"/>
                <a:ea typeface="Palanquin"/>
                <a:cs typeface="Palanquin"/>
                <a:sym typeface="Palanquin"/>
              </a:rPr>
              <a:t>Les pré-requis</a:t>
            </a:r>
            <a:endParaRPr b="1">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r>
              <a:t/>
            </a:r>
            <a:endParaRPr>
              <a:latin typeface="Palanquin"/>
              <a:ea typeface="Palanquin"/>
              <a:cs typeface="Palanquin"/>
              <a:sym typeface="Palanquin"/>
            </a:endParaRPr>
          </a:p>
          <a:p>
            <a:pPr indent="-317500" lvl="0" marL="457200" rtl="0" algn="l">
              <a:spcBef>
                <a:spcPts val="0"/>
              </a:spcBef>
              <a:spcAft>
                <a:spcPts val="0"/>
              </a:spcAft>
              <a:buSzPts val="1400"/>
              <a:buFont typeface="Palanquin"/>
              <a:buChar char="●"/>
            </a:pPr>
            <a:r>
              <a:rPr lang="fr">
                <a:latin typeface="Palanquin"/>
                <a:ea typeface="Palanquin"/>
                <a:cs typeface="Palanquin"/>
                <a:sym typeface="Palanquin"/>
              </a:rPr>
              <a:t>Être</a:t>
            </a:r>
            <a:r>
              <a:rPr lang="fr">
                <a:latin typeface="Palanquin"/>
                <a:ea typeface="Palanquin"/>
                <a:cs typeface="Palanquin"/>
                <a:sym typeface="Palanquin"/>
              </a:rPr>
              <a:t> une structure employant des aidants professionnels</a:t>
            </a:r>
            <a:endParaRPr>
              <a:latin typeface="Palanquin"/>
              <a:ea typeface="Palanquin"/>
              <a:cs typeface="Palanquin"/>
              <a:sym typeface="Palanquin"/>
            </a:endParaRPr>
          </a:p>
          <a:p>
            <a:pPr indent="-317500" lvl="0" marL="457200" rtl="0" algn="l">
              <a:spcBef>
                <a:spcPts val="0"/>
              </a:spcBef>
              <a:spcAft>
                <a:spcPts val="0"/>
              </a:spcAft>
              <a:buSzPts val="1400"/>
              <a:buFont typeface="Palanquin"/>
              <a:buChar char="●"/>
            </a:pPr>
            <a:r>
              <a:rPr lang="fr">
                <a:latin typeface="Palanquin"/>
                <a:ea typeface="Palanquin"/>
                <a:cs typeface="Palanquin"/>
                <a:sym typeface="Palanquin"/>
              </a:rPr>
              <a:t>Réaliser ou </a:t>
            </a:r>
            <a:r>
              <a:rPr lang="fr">
                <a:latin typeface="Palanquin"/>
                <a:ea typeface="Palanquin"/>
                <a:cs typeface="Palanquin"/>
                <a:sym typeface="Palanquin"/>
              </a:rPr>
              <a:t>accompagner</a:t>
            </a:r>
            <a:r>
              <a:rPr lang="fr">
                <a:latin typeface="Palanquin"/>
                <a:ea typeface="Palanquin"/>
                <a:cs typeface="Palanquin"/>
                <a:sym typeface="Palanquin"/>
              </a:rPr>
              <a:t> gratuitement les usagers dans les démarches en ligne</a:t>
            </a:r>
            <a:endParaRPr>
              <a:latin typeface="Palanquin"/>
              <a:ea typeface="Palanquin"/>
              <a:cs typeface="Palanquin"/>
              <a:sym typeface="Palanquin"/>
            </a:endParaRPr>
          </a:p>
          <a:p>
            <a:pPr indent="-317500" lvl="0" marL="457200" rtl="0" algn="l">
              <a:spcBef>
                <a:spcPts val="0"/>
              </a:spcBef>
              <a:spcAft>
                <a:spcPts val="0"/>
              </a:spcAft>
              <a:buSzPts val="1400"/>
              <a:buFont typeface="Palanquin"/>
              <a:buChar char="●"/>
            </a:pPr>
            <a:r>
              <a:rPr lang="fr">
                <a:latin typeface="Palanquin"/>
                <a:ea typeface="Palanquin"/>
                <a:cs typeface="Palanquin"/>
                <a:sym typeface="Palanquin"/>
              </a:rPr>
              <a:t>Disposer d’adresses emails nominatives et individuelles</a:t>
            </a:r>
            <a:endParaRPr>
              <a:latin typeface="Palanquin"/>
              <a:ea typeface="Palanquin"/>
              <a:cs typeface="Palanquin"/>
              <a:sym typeface="Palanquin"/>
            </a:endParaRPr>
          </a:p>
          <a:p>
            <a:pPr indent="-317500" lvl="0" marL="457200" rtl="0" algn="l">
              <a:spcBef>
                <a:spcPts val="0"/>
              </a:spcBef>
              <a:spcAft>
                <a:spcPts val="0"/>
              </a:spcAft>
              <a:buSzPts val="1400"/>
              <a:buFont typeface="Palanquin"/>
              <a:buChar char="●"/>
            </a:pPr>
            <a:r>
              <a:rPr lang="fr">
                <a:latin typeface="Palanquin"/>
                <a:ea typeface="Palanquin"/>
                <a:cs typeface="Palanquin"/>
                <a:sym typeface="Palanquin"/>
              </a:rPr>
              <a:t>Désigner un “Référent Aidants Connect” qui disposera d’un compte administrateur Aidants </a:t>
            </a:r>
            <a:r>
              <a:rPr lang="fr">
                <a:latin typeface="Palanquin"/>
                <a:ea typeface="Palanquin"/>
                <a:cs typeface="Palanquin"/>
                <a:sym typeface="Palanquin"/>
              </a:rPr>
              <a:t>Connect</a:t>
            </a:r>
            <a:endParaRPr>
              <a:latin typeface="Palanquin"/>
              <a:ea typeface="Palanquin"/>
              <a:cs typeface="Palanquin"/>
              <a:sym typeface="Palanquin"/>
            </a:endParaRPr>
          </a:p>
          <a:p>
            <a:pPr indent="0" lvl="0" marL="0" rtl="0" algn="l">
              <a:spcBef>
                <a:spcPts val="0"/>
              </a:spcBef>
              <a:spcAft>
                <a:spcPts val="0"/>
              </a:spcAft>
              <a:buNone/>
            </a:pPr>
            <a:r>
              <a:t/>
            </a:r>
            <a:endParaRPr>
              <a:latin typeface="Palanquin"/>
              <a:ea typeface="Palanquin"/>
              <a:cs typeface="Palanquin"/>
              <a:sym typeface="Palanquin"/>
            </a:endParaRPr>
          </a:p>
          <a:p>
            <a:pPr indent="0" lvl="0" marL="0" rtl="0" algn="l">
              <a:spcBef>
                <a:spcPts val="0"/>
              </a:spcBef>
              <a:spcAft>
                <a:spcPts val="0"/>
              </a:spcAft>
              <a:buNone/>
            </a:pPr>
            <a:r>
              <a:rPr b="1" lang="fr">
                <a:latin typeface="Palanquin"/>
                <a:ea typeface="Palanquin"/>
                <a:cs typeface="Palanquin"/>
                <a:sym typeface="Palanquin"/>
              </a:rPr>
              <a:t>La procédure</a:t>
            </a:r>
            <a:endParaRPr b="1">
              <a:latin typeface="Palanquin"/>
              <a:ea typeface="Palanquin"/>
              <a:cs typeface="Palanquin"/>
              <a:sym typeface="Palanquin"/>
            </a:endParaRPr>
          </a:p>
          <a:p>
            <a:pPr indent="0" lvl="0" marL="0" rtl="0" algn="l">
              <a:spcBef>
                <a:spcPts val="0"/>
              </a:spcBef>
              <a:spcAft>
                <a:spcPts val="0"/>
              </a:spcAft>
              <a:buNone/>
            </a:pPr>
            <a:r>
              <a:t/>
            </a:r>
            <a:endParaRPr>
              <a:latin typeface="Palanquin"/>
              <a:ea typeface="Palanquin"/>
              <a:cs typeface="Palanquin"/>
              <a:sym typeface="Palanquin"/>
            </a:endParaRPr>
          </a:p>
          <a:p>
            <a:pPr indent="-317500" lvl="0" marL="457200" rtl="0" algn="l">
              <a:spcBef>
                <a:spcPts val="0"/>
              </a:spcBef>
              <a:spcAft>
                <a:spcPts val="0"/>
              </a:spcAft>
              <a:buSzPts val="1400"/>
              <a:buFont typeface="Palanquin"/>
              <a:buChar char="●"/>
            </a:pPr>
            <a:r>
              <a:rPr lang="fr">
                <a:latin typeface="Palanquin"/>
                <a:ea typeface="Palanquin"/>
                <a:cs typeface="Palanquin"/>
                <a:sym typeface="Palanquin"/>
              </a:rPr>
              <a:t>Le Référent Aidants Connect (de la structure) effectue une demande d’habilitation </a:t>
            </a:r>
            <a:r>
              <a:rPr lang="fr" u="sng">
                <a:solidFill>
                  <a:schemeClr val="hlink"/>
                </a:solidFill>
                <a:latin typeface="Palanquin"/>
                <a:ea typeface="Palanquin"/>
                <a:cs typeface="Palanquin"/>
                <a:sym typeface="Palanquin"/>
                <a:hlinkClick r:id="rId3"/>
              </a:rPr>
              <a:t>ici</a:t>
            </a:r>
            <a:endParaRPr>
              <a:latin typeface="Palanquin"/>
              <a:ea typeface="Palanquin"/>
              <a:cs typeface="Palanquin"/>
              <a:sym typeface="Palanquin"/>
            </a:endParaRPr>
          </a:p>
          <a:p>
            <a:pPr indent="-317500" lvl="0" marL="457200" rtl="0" algn="l">
              <a:spcBef>
                <a:spcPts val="0"/>
              </a:spcBef>
              <a:spcAft>
                <a:spcPts val="0"/>
              </a:spcAft>
              <a:buSzPts val="1400"/>
              <a:buFont typeface="Palanquin"/>
              <a:buChar char="●"/>
            </a:pPr>
            <a:r>
              <a:rPr lang="fr">
                <a:latin typeface="Palanquin"/>
                <a:ea typeface="Palanquin"/>
                <a:cs typeface="Palanquin"/>
                <a:sym typeface="Palanquin"/>
              </a:rPr>
              <a:t>L’équipe Aidants Connect vérifie l’éligibilité de la structure et valide la demande d’habilitation</a:t>
            </a:r>
            <a:endParaRPr>
              <a:latin typeface="Palanquin"/>
              <a:ea typeface="Palanquin"/>
              <a:cs typeface="Palanquin"/>
              <a:sym typeface="Palanquin"/>
            </a:endParaRPr>
          </a:p>
          <a:p>
            <a:pPr indent="-317500" lvl="0" marL="457200" rtl="0" algn="l">
              <a:spcBef>
                <a:spcPts val="0"/>
              </a:spcBef>
              <a:spcAft>
                <a:spcPts val="0"/>
              </a:spcAft>
              <a:buSzPts val="1400"/>
              <a:buFont typeface="Palanquin"/>
              <a:buChar char="●"/>
            </a:pPr>
            <a:r>
              <a:rPr lang="fr">
                <a:latin typeface="Palanquin"/>
                <a:ea typeface="Palanquin"/>
                <a:cs typeface="Palanquin"/>
                <a:sym typeface="Palanquin"/>
              </a:rPr>
              <a:t>Les aidants suivent une formation (sur différents modules comme les données personnelles et le RGPD, France Connect, prise en main d’Aidants Connect à l’aide d’un site bac à sable) et réalisent un test PIX de fin de formation pour valider leur habilitation</a:t>
            </a:r>
            <a:endParaRPr>
              <a:latin typeface="Palanquin"/>
              <a:ea typeface="Palanquin"/>
              <a:cs typeface="Palanquin"/>
              <a:sym typeface="Palanquin"/>
            </a:endParaRPr>
          </a:p>
          <a:p>
            <a:pPr indent="-317500" lvl="0" marL="457200" rtl="0" algn="l">
              <a:spcBef>
                <a:spcPts val="0"/>
              </a:spcBef>
              <a:spcAft>
                <a:spcPts val="0"/>
              </a:spcAft>
              <a:buSzPts val="1400"/>
              <a:buFont typeface="Palanquin"/>
              <a:buChar char="●"/>
            </a:pPr>
            <a:r>
              <a:rPr lang="fr">
                <a:latin typeface="Palanquin"/>
                <a:ea typeface="Palanquin"/>
                <a:cs typeface="Palanquin"/>
                <a:sym typeface="Palanquin"/>
              </a:rPr>
              <a:t>Le Référent Aidants Connect reçoit un kit de ressources, doit activer sa carte de connexion Aidants Connect et </a:t>
            </a:r>
            <a:r>
              <a:rPr lang="fr">
                <a:latin typeface="Palanquin"/>
                <a:ea typeface="Palanquin"/>
                <a:cs typeface="Palanquin"/>
                <a:sym typeface="Palanquin"/>
              </a:rPr>
              <a:t>active</a:t>
            </a:r>
            <a:r>
              <a:rPr lang="fr">
                <a:latin typeface="Palanquin"/>
                <a:ea typeface="Palanquin"/>
                <a:cs typeface="Palanquin"/>
                <a:sym typeface="Palanquin"/>
              </a:rPr>
              <a:t>r</a:t>
            </a:r>
            <a:r>
              <a:rPr lang="fr">
                <a:latin typeface="Palanquin"/>
                <a:ea typeface="Palanquin"/>
                <a:cs typeface="Palanquin"/>
                <a:sym typeface="Palanquin"/>
              </a:rPr>
              <a:t> les accès des aidants sur son espace administrateur</a:t>
            </a:r>
            <a:endParaRPr>
              <a:latin typeface="Palanquin"/>
              <a:ea typeface="Palanquin"/>
              <a:cs typeface="Palanquin"/>
              <a:sym typeface="Palanquin"/>
            </a:endParaRPr>
          </a:p>
          <a:p>
            <a:pPr indent="0" lvl="0" marL="0" rtl="0" algn="l">
              <a:spcBef>
                <a:spcPts val="0"/>
              </a:spcBef>
              <a:spcAft>
                <a:spcPts val="0"/>
              </a:spcAft>
              <a:buNone/>
            </a:pPr>
            <a:r>
              <a:t/>
            </a:r>
            <a:endParaRPr>
              <a:latin typeface="Palanquin"/>
              <a:ea typeface="Palanquin"/>
              <a:cs typeface="Palanquin"/>
              <a:sym typeface="Palanquin"/>
            </a:endParaRPr>
          </a:p>
          <a:p>
            <a:pPr indent="0" lvl="0" marL="0" rtl="0" algn="l">
              <a:spcBef>
                <a:spcPts val="0"/>
              </a:spcBef>
              <a:spcAft>
                <a:spcPts val="0"/>
              </a:spcAft>
              <a:buNone/>
            </a:pPr>
            <a:r>
              <a:rPr lang="fr">
                <a:latin typeface="Palanquin"/>
                <a:ea typeface="Palanquin"/>
                <a:cs typeface="Palanquin"/>
                <a:sym typeface="Palanquin"/>
              </a:rPr>
              <a:t>Ce sont les structures qui sont habilitées Aidants Connect, mais les professionnels doivent avoir suivi la formation pour utiliser Aidants Connect. De plus, chaque professionnel utilisant la plateforme possède son propre compte personnel, et sa propre carte Aidants Connect (qui lui permet de s’identifier à chaque utilisation de la plateforme).</a:t>
            </a:r>
            <a:br>
              <a:rPr lang="fr">
                <a:latin typeface="Palanquin"/>
                <a:ea typeface="Palanquin"/>
                <a:cs typeface="Palanquin"/>
                <a:sym typeface="Palanquin"/>
              </a:rPr>
            </a:br>
            <a:br>
              <a:rPr lang="fr">
                <a:latin typeface="Palanquin"/>
                <a:ea typeface="Palanquin"/>
                <a:cs typeface="Palanquin"/>
                <a:sym typeface="Palanquin"/>
              </a:rPr>
            </a:br>
            <a:r>
              <a:rPr lang="fr">
                <a:latin typeface="Palanquin"/>
                <a:ea typeface="Palanquin"/>
                <a:cs typeface="Palanquin"/>
                <a:sym typeface="Palanquin"/>
              </a:rPr>
              <a:t>Source : </a:t>
            </a:r>
            <a:r>
              <a:rPr lang="fr" u="sng">
                <a:solidFill>
                  <a:schemeClr val="hlink"/>
                </a:solidFill>
                <a:latin typeface="Palanquin"/>
                <a:ea typeface="Palanquin"/>
                <a:cs typeface="Palanquin"/>
                <a:sym typeface="Palanquin"/>
                <a:hlinkClick r:id="rId4"/>
              </a:rPr>
              <a:t>Aidants Connect — beta.gouv.fr</a:t>
            </a:r>
            <a:endParaRPr>
              <a:latin typeface="Palanquin"/>
              <a:ea typeface="Palanquin"/>
              <a:cs typeface="Palanquin"/>
              <a:sym typeface="Palanquin"/>
            </a:endParaRPr>
          </a:p>
          <a:p>
            <a:pPr indent="0" lvl="0" marL="0" rtl="0" algn="l">
              <a:spcBef>
                <a:spcPts val="0"/>
              </a:spcBef>
              <a:spcAft>
                <a:spcPts val="0"/>
              </a:spcAft>
              <a:buNone/>
            </a:pPr>
            <a:r>
              <a:rPr lang="fr" u="sng">
                <a:solidFill>
                  <a:schemeClr val="hlink"/>
                </a:solidFill>
                <a:latin typeface="Palanquin"/>
                <a:ea typeface="Palanquin"/>
                <a:cs typeface="Palanquin"/>
                <a:sym typeface="Palanquin"/>
                <a:hlinkClick r:id="rId5"/>
              </a:rPr>
              <a:t>Formulaire d'habilitation</a:t>
            </a:r>
            <a:endParaRPr>
              <a:latin typeface="Palanquin"/>
              <a:ea typeface="Palanquin"/>
              <a:cs typeface="Palanquin"/>
              <a:sym typeface="Palanquin"/>
            </a:endParaRPr>
          </a:p>
        </p:txBody>
      </p:sp>
      <p:sp>
        <p:nvSpPr>
          <p:cNvPr id="215" name="Google Shape;215;p28"/>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Notions théoriques</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216" name="Google Shape;216;p28"/>
          <p:cNvPicPr preferRelativeResize="0"/>
          <p:nvPr/>
        </p:nvPicPr>
        <p:blipFill>
          <a:blip r:embed="rId6">
            <a:alphaModFix/>
          </a:blip>
          <a:stretch>
            <a:fillRect/>
          </a:stretch>
        </p:blipFill>
        <p:spPr>
          <a:xfrm>
            <a:off x="200862" y="379418"/>
            <a:ext cx="619935" cy="574529"/>
          </a:xfrm>
          <a:prstGeom prst="rect">
            <a:avLst/>
          </a:prstGeom>
          <a:noFill/>
          <a:ln>
            <a:noFill/>
          </a:ln>
        </p:spPr>
      </p:pic>
      <p:sp>
        <p:nvSpPr>
          <p:cNvPr id="217" name="Google Shape;217;p28"/>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1" name="Shape 221"/>
        <p:cNvGrpSpPr/>
        <p:nvPr/>
      </p:nvGrpSpPr>
      <p:grpSpPr>
        <a:xfrm>
          <a:off x="0" y="0"/>
          <a:ext cx="0" cy="0"/>
          <a:chOff x="0" y="0"/>
          <a:chExt cx="0" cy="0"/>
        </a:xfrm>
      </p:grpSpPr>
      <p:sp>
        <p:nvSpPr>
          <p:cNvPr id="222" name="Google Shape;222;p29"/>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rgbClr val="FF3333"/>
                </a:solidFill>
                <a:latin typeface="Palanquin"/>
                <a:ea typeface="Palanquin"/>
                <a:cs typeface="Palanquin"/>
                <a:sym typeface="Palanquin"/>
              </a:rPr>
              <a:t>Authentification de l’aidant</a:t>
            </a:r>
            <a:endParaRPr/>
          </a:p>
        </p:txBody>
      </p:sp>
      <p:sp>
        <p:nvSpPr>
          <p:cNvPr id="223" name="Google Shape;223;p29"/>
          <p:cNvSpPr txBox="1"/>
          <p:nvPr/>
        </p:nvSpPr>
        <p:spPr>
          <a:xfrm>
            <a:off x="1035938" y="1610050"/>
            <a:ext cx="5227500" cy="5664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r>
              <a:rPr b="1" lang="fr" sz="2400">
                <a:latin typeface="Palanquin"/>
                <a:ea typeface="Palanquin"/>
                <a:cs typeface="Palanquin"/>
                <a:sym typeface="Palanquin"/>
              </a:rPr>
              <a:t>Quel moyen de connexion recommander ?</a:t>
            </a:r>
            <a:endParaRPr b="1" sz="2400">
              <a:latin typeface="Palanquin"/>
              <a:ea typeface="Palanquin"/>
              <a:cs typeface="Palanquin"/>
              <a:sym typeface="Palanquin"/>
            </a:endParaRPr>
          </a:p>
          <a:p>
            <a:pPr indent="0" lvl="0" marL="0" rtl="0" algn="l">
              <a:spcBef>
                <a:spcPts val="0"/>
              </a:spcBef>
              <a:spcAft>
                <a:spcPts val="0"/>
              </a:spcAft>
              <a:buNone/>
            </a:pPr>
            <a:r>
              <a:t/>
            </a:r>
            <a:endParaRPr>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r>
              <a:rPr lang="fr">
                <a:latin typeface="Palanquin"/>
                <a:ea typeface="Palanquin"/>
                <a:cs typeface="Palanquin"/>
                <a:sym typeface="Palanquin"/>
              </a:rPr>
              <a:t>Aidants Connect est un outil juridique sensible, son accès est fortement sécurisé et nécessite une double authentification.</a:t>
            </a:r>
            <a:endParaRPr>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r>
              <a:rPr lang="fr">
                <a:latin typeface="Palanquin"/>
                <a:ea typeface="Palanquin"/>
                <a:cs typeface="Palanquin"/>
                <a:sym typeface="Palanquin"/>
              </a:rPr>
              <a:t>Pour se connecter à son espace, l’utilisateur doit renseigner un mot de passe à usage unique (OTP), généré soit par une application sur son téléphone (par exemple, Free OTP), soit par une carte physique envoyée par notre équipe à sa structure.</a:t>
            </a:r>
            <a:endParaRPr>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br>
              <a:rPr lang="fr">
                <a:latin typeface="Palanquin"/>
                <a:ea typeface="Palanquin"/>
                <a:cs typeface="Palanquin"/>
                <a:sym typeface="Palanquin"/>
              </a:rPr>
            </a:br>
            <a:r>
              <a:rPr lang="fr">
                <a:latin typeface="Palanquin"/>
                <a:ea typeface="Palanquin"/>
                <a:cs typeface="Palanquin"/>
                <a:sym typeface="Palanquin"/>
              </a:rPr>
              <a:t>Nous conseillons de privilégier l’usage de l’application mobile pour les raisons suivantes :</a:t>
            </a:r>
            <a:br>
              <a:rPr lang="fr">
                <a:latin typeface="Palanquin"/>
                <a:ea typeface="Palanquin"/>
                <a:cs typeface="Palanquin"/>
                <a:sym typeface="Palanquin"/>
              </a:rPr>
            </a:br>
            <a:endParaRPr>
              <a:latin typeface="Palanquin"/>
              <a:ea typeface="Palanquin"/>
              <a:cs typeface="Palanquin"/>
              <a:sym typeface="Palanquin"/>
            </a:endParaRPr>
          </a:p>
          <a:p>
            <a:pPr indent="-317500" lvl="0" marL="457200" rtl="0" algn="l">
              <a:spcBef>
                <a:spcPts val="0"/>
              </a:spcBef>
              <a:spcAft>
                <a:spcPts val="0"/>
              </a:spcAft>
              <a:buSzPts val="1400"/>
              <a:buFont typeface="Palanquin"/>
              <a:buChar char="●"/>
            </a:pPr>
            <a:r>
              <a:rPr lang="fr">
                <a:latin typeface="Palanquin"/>
                <a:ea typeface="Palanquin"/>
                <a:cs typeface="Palanquin"/>
                <a:sym typeface="Palanquin"/>
              </a:rPr>
              <a:t>Elle garantit l’accès instantané au service Aidants Connect, contrairement à la carte physique où les délais de livraison peuvent aller jusqu’à 6 semaines</a:t>
            </a:r>
            <a:endParaRPr>
              <a:latin typeface="Palanquin"/>
              <a:ea typeface="Palanquin"/>
              <a:cs typeface="Palanquin"/>
              <a:sym typeface="Palanquin"/>
            </a:endParaRPr>
          </a:p>
          <a:p>
            <a:pPr indent="-317500" lvl="0" marL="457200" rtl="0" algn="l">
              <a:spcBef>
                <a:spcPts val="0"/>
              </a:spcBef>
              <a:spcAft>
                <a:spcPts val="0"/>
              </a:spcAft>
              <a:buSzPts val="1400"/>
              <a:buFont typeface="Palanquin"/>
              <a:buChar char="●"/>
            </a:pPr>
            <a:r>
              <a:rPr lang="fr">
                <a:latin typeface="Palanquin"/>
                <a:ea typeface="Palanquin"/>
                <a:cs typeface="Palanquin"/>
                <a:sym typeface="Palanquin"/>
              </a:rPr>
              <a:t>Elle est sans risque de perte ou de dégradation</a:t>
            </a:r>
            <a:endParaRPr>
              <a:latin typeface="Palanquin"/>
              <a:ea typeface="Palanquin"/>
              <a:cs typeface="Palanquin"/>
              <a:sym typeface="Palanquin"/>
            </a:endParaRPr>
          </a:p>
          <a:p>
            <a:pPr indent="-317500" lvl="0" marL="457200" rtl="0" algn="l">
              <a:spcBef>
                <a:spcPts val="0"/>
              </a:spcBef>
              <a:spcAft>
                <a:spcPts val="0"/>
              </a:spcAft>
              <a:buSzPts val="1400"/>
              <a:buFont typeface="Palanquin"/>
              <a:buChar char="●"/>
            </a:pPr>
            <a:r>
              <a:rPr lang="fr">
                <a:latin typeface="Palanquin"/>
                <a:ea typeface="Palanquin"/>
                <a:cs typeface="Palanquin"/>
                <a:sym typeface="Palanquin"/>
              </a:rPr>
              <a:t>Elle est plus fiable (pas de problème de carte décalée générant du support)</a:t>
            </a:r>
            <a:endParaRPr>
              <a:latin typeface="Palanquin"/>
              <a:ea typeface="Palanquin"/>
              <a:cs typeface="Palanquin"/>
              <a:sym typeface="Palanquin"/>
            </a:endParaRPr>
          </a:p>
          <a:p>
            <a:pPr indent="-317500" lvl="0" marL="457200" rtl="0" algn="l">
              <a:spcBef>
                <a:spcPts val="0"/>
              </a:spcBef>
              <a:spcAft>
                <a:spcPts val="0"/>
              </a:spcAft>
              <a:buSzPts val="1400"/>
              <a:buFont typeface="Palanquin"/>
              <a:buChar char="●"/>
            </a:pPr>
            <a:r>
              <a:rPr lang="fr">
                <a:latin typeface="Palanquin"/>
                <a:ea typeface="Palanquin"/>
                <a:cs typeface="Palanquin"/>
                <a:sym typeface="Palanquin"/>
              </a:rPr>
              <a:t>Ce n’est pas une application spécifique à Aidants Connect et elle peut être utilisée pour d’autres services nécessitant une authentification par OTP (système d’authentification de plus en plus courant)</a:t>
            </a:r>
            <a:endParaRPr>
              <a:latin typeface="Palanquin"/>
              <a:ea typeface="Palanquin"/>
              <a:cs typeface="Palanquin"/>
              <a:sym typeface="Palanquin"/>
            </a:endParaRPr>
          </a:p>
        </p:txBody>
      </p:sp>
      <p:sp>
        <p:nvSpPr>
          <p:cNvPr id="224" name="Google Shape;224;p29"/>
          <p:cNvSpPr txBox="1"/>
          <p:nvPr/>
        </p:nvSpPr>
        <p:spPr>
          <a:xfrm>
            <a:off x="1080000" y="1140550"/>
            <a:ext cx="59691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D2F27"/>
                </a:solidFill>
                <a:latin typeface="Palanquin"/>
                <a:ea typeface="Palanquin"/>
                <a:cs typeface="Palanquin"/>
                <a:sym typeface="Palanquin"/>
              </a:rPr>
              <a:t>Authentification de l’aidant</a:t>
            </a:r>
            <a:endParaRPr i="0" sz="2600" u="none" cap="none" strike="noStrike">
              <a:solidFill>
                <a:srgbClr val="FD2F27"/>
              </a:solidFill>
              <a:latin typeface="Palanquin"/>
              <a:ea typeface="Palanquin"/>
              <a:cs typeface="Palanquin"/>
              <a:sym typeface="Palanquin"/>
            </a:endParaRPr>
          </a:p>
        </p:txBody>
      </p:sp>
      <p:sp>
        <p:nvSpPr>
          <p:cNvPr id="225" name="Google Shape;225;p29"/>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Notions théoriques</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226" name="Google Shape;226;p29"/>
          <p:cNvPicPr preferRelativeResize="0"/>
          <p:nvPr/>
        </p:nvPicPr>
        <p:blipFill>
          <a:blip r:embed="rId3">
            <a:alphaModFix/>
          </a:blip>
          <a:stretch>
            <a:fillRect/>
          </a:stretch>
        </p:blipFill>
        <p:spPr>
          <a:xfrm>
            <a:off x="200862" y="379418"/>
            <a:ext cx="619935" cy="574529"/>
          </a:xfrm>
          <a:prstGeom prst="rect">
            <a:avLst/>
          </a:prstGeom>
          <a:noFill/>
          <a:ln>
            <a:noFill/>
          </a:ln>
        </p:spPr>
      </p:pic>
      <p:sp>
        <p:nvSpPr>
          <p:cNvPr id="227" name="Google Shape;227;p29"/>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1" name="Shape 231"/>
        <p:cNvGrpSpPr/>
        <p:nvPr/>
      </p:nvGrpSpPr>
      <p:grpSpPr>
        <a:xfrm>
          <a:off x="0" y="0"/>
          <a:ext cx="0" cy="0"/>
          <a:chOff x="0" y="0"/>
          <a:chExt cx="0" cy="0"/>
        </a:xfrm>
      </p:grpSpPr>
      <p:sp>
        <p:nvSpPr>
          <p:cNvPr id="232" name="Google Shape;232;p30"/>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rgbClr val="FF3333"/>
                </a:solidFill>
                <a:latin typeface="Palanquin"/>
                <a:ea typeface="Palanquin"/>
                <a:cs typeface="Palanquin"/>
                <a:sym typeface="Palanquin"/>
              </a:rPr>
              <a:t>RGPD</a:t>
            </a:r>
            <a:endParaRPr/>
          </a:p>
        </p:txBody>
      </p:sp>
      <p:sp>
        <p:nvSpPr>
          <p:cNvPr id="233" name="Google Shape;233;p30"/>
          <p:cNvSpPr txBox="1"/>
          <p:nvPr/>
        </p:nvSpPr>
        <p:spPr>
          <a:xfrm>
            <a:off x="1080000" y="1140550"/>
            <a:ext cx="59691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D2F27"/>
                </a:solidFill>
                <a:latin typeface="Palanquin"/>
                <a:ea typeface="Palanquin"/>
                <a:cs typeface="Palanquin"/>
                <a:sym typeface="Palanquin"/>
              </a:rPr>
              <a:t>RGPD</a:t>
            </a:r>
            <a:endParaRPr i="0" sz="2600" u="none" cap="none" strike="noStrike">
              <a:solidFill>
                <a:srgbClr val="FD2F27"/>
              </a:solidFill>
              <a:latin typeface="Palanquin"/>
              <a:ea typeface="Palanquin"/>
              <a:cs typeface="Palanquin"/>
              <a:sym typeface="Palanquin"/>
            </a:endParaRPr>
          </a:p>
        </p:txBody>
      </p:sp>
      <p:sp>
        <p:nvSpPr>
          <p:cNvPr id="234" name="Google Shape;234;p30"/>
          <p:cNvSpPr txBox="1"/>
          <p:nvPr/>
        </p:nvSpPr>
        <p:spPr>
          <a:xfrm>
            <a:off x="1035938" y="1610050"/>
            <a:ext cx="5227500" cy="5233500"/>
          </a:xfrm>
          <a:prstGeom prst="rect">
            <a:avLst/>
          </a:prstGeom>
          <a:noFill/>
          <a:ln>
            <a:noFill/>
          </a:ln>
        </p:spPr>
        <p:txBody>
          <a:bodyPr anchorCtr="0" anchor="t" bIns="91425" lIns="91425" spcFirstLastPara="1" rIns="91425" wrap="square" tIns="91425">
            <a:spAutoFit/>
          </a:bodyPr>
          <a:lstStyle/>
          <a:p>
            <a:pPr indent="-381000" lvl="0" marL="457200" rtl="0" algn="l">
              <a:spcBef>
                <a:spcPts val="0"/>
              </a:spcBef>
              <a:spcAft>
                <a:spcPts val="0"/>
              </a:spcAft>
              <a:buClr>
                <a:srgbClr val="030179"/>
              </a:buClr>
              <a:buSzPts val="2400"/>
              <a:buFont typeface="Palanquin"/>
              <a:buChar char="➔"/>
            </a:pPr>
            <a:r>
              <a:rPr b="1" i="1" lang="fr" sz="2400">
                <a:solidFill>
                  <a:srgbClr val="030179"/>
                </a:solidFill>
                <a:latin typeface="Palanquin"/>
                <a:ea typeface="Palanquin"/>
                <a:cs typeface="Palanquin"/>
                <a:sym typeface="Palanquin"/>
              </a:rPr>
              <a:t>Règlement Général sur la Protection des Données</a:t>
            </a:r>
            <a:endParaRPr b="1" i="1" sz="2400">
              <a:solidFill>
                <a:srgbClr val="030179"/>
              </a:solidFill>
              <a:latin typeface="Palanquin"/>
              <a:ea typeface="Palanquin"/>
              <a:cs typeface="Palanquin"/>
              <a:sym typeface="Palanquin"/>
            </a:endParaRPr>
          </a:p>
          <a:p>
            <a:pPr indent="0" lvl="0" marL="0" rtl="0" algn="l">
              <a:spcBef>
                <a:spcPts val="0"/>
              </a:spcBef>
              <a:spcAft>
                <a:spcPts val="0"/>
              </a:spcAft>
              <a:buNone/>
            </a:pPr>
            <a:r>
              <a:t/>
            </a:r>
            <a:endParaRPr>
              <a:highlight>
                <a:srgbClr val="00FF00"/>
              </a:highlight>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r>
              <a:rPr lang="fr">
                <a:latin typeface="Palanquin"/>
                <a:ea typeface="Palanquin"/>
                <a:cs typeface="Palanquin"/>
                <a:sym typeface="Palanquin"/>
              </a:rPr>
              <a:t>Le règlement général de protection des données (RGPD) est un texte réglementaire européen qui encadre le traitement des données de manière égalitaire sur tout le territoire de l’Union européenne (UE). Il est entré en application le 25 mai 2018.</a:t>
            </a:r>
            <a:endParaRPr>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r>
              <a:t/>
            </a:r>
            <a:endParaRPr>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r>
              <a:rPr lang="fr">
                <a:latin typeface="Palanquin"/>
                <a:ea typeface="Palanquin"/>
                <a:cs typeface="Palanquin"/>
                <a:sym typeface="Palanquin"/>
              </a:rPr>
              <a:t>Le RGPD s’inscrit dans la continuité de la loi française « Informatique et Libertés » de 1978, modifiée par la loi du 20 juin 2018 relative à la protection des données personnelles, établissant des règles sur la collecte et l’utilisation des données sur le territoire français. Il a été conçu autour de trois objectifs :</a:t>
            </a:r>
            <a:endParaRPr>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r>
              <a:t/>
            </a:r>
            <a:endParaRPr>
              <a:latin typeface="Palanquin"/>
              <a:ea typeface="Palanquin"/>
              <a:cs typeface="Palanquin"/>
              <a:sym typeface="Palanquin"/>
            </a:endParaRPr>
          </a:p>
          <a:p>
            <a:pPr indent="-317500" lvl="0" marL="457200" rtl="0" algn="l">
              <a:spcBef>
                <a:spcPts val="0"/>
              </a:spcBef>
              <a:spcAft>
                <a:spcPts val="0"/>
              </a:spcAft>
              <a:buSzPts val="1400"/>
              <a:buFont typeface="Palanquin"/>
              <a:buChar char="●"/>
            </a:pPr>
            <a:r>
              <a:rPr lang="fr">
                <a:latin typeface="Palanquin"/>
                <a:ea typeface="Palanquin"/>
                <a:cs typeface="Palanquin"/>
                <a:sym typeface="Palanquin"/>
              </a:rPr>
              <a:t>renforcer les droits des personnes</a:t>
            </a:r>
            <a:endParaRPr>
              <a:latin typeface="Palanquin"/>
              <a:ea typeface="Palanquin"/>
              <a:cs typeface="Palanquin"/>
              <a:sym typeface="Palanquin"/>
            </a:endParaRPr>
          </a:p>
          <a:p>
            <a:pPr indent="-317500" lvl="0" marL="457200" rtl="0" algn="l">
              <a:spcBef>
                <a:spcPts val="0"/>
              </a:spcBef>
              <a:spcAft>
                <a:spcPts val="0"/>
              </a:spcAft>
              <a:buSzPts val="1400"/>
              <a:buFont typeface="Palanquin"/>
              <a:buChar char="●"/>
            </a:pPr>
            <a:r>
              <a:rPr lang="fr">
                <a:latin typeface="Palanquin"/>
                <a:ea typeface="Palanquin"/>
                <a:cs typeface="Palanquin"/>
                <a:sym typeface="Palanquin"/>
              </a:rPr>
              <a:t>responsabiliser les acteurs traitant des données</a:t>
            </a:r>
            <a:endParaRPr>
              <a:latin typeface="Palanquin"/>
              <a:ea typeface="Palanquin"/>
              <a:cs typeface="Palanquin"/>
              <a:sym typeface="Palanquin"/>
            </a:endParaRPr>
          </a:p>
          <a:p>
            <a:pPr indent="-317500" lvl="0" marL="457200" rtl="0" algn="l">
              <a:spcBef>
                <a:spcPts val="0"/>
              </a:spcBef>
              <a:spcAft>
                <a:spcPts val="0"/>
              </a:spcAft>
              <a:buSzPts val="1400"/>
              <a:buFont typeface="Palanquin"/>
              <a:buChar char="●"/>
            </a:pPr>
            <a:r>
              <a:rPr lang="fr">
                <a:latin typeface="Palanquin"/>
                <a:ea typeface="Palanquin"/>
                <a:cs typeface="Palanquin"/>
                <a:sym typeface="Palanquin"/>
              </a:rPr>
              <a:t>crédibiliser la régulation grâce à une coopération renforcée entre les autorités de protection des données.</a:t>
            </a:r>
            <a:endParaRPr>
              <a:latin typeface="Palanquin"/>
              <a:ea typeface="Palanquin"/>
              <a:cs typeface="Palanquin"/>
              <a:sym typeface="Palanquin"/>
            </a:endParaRPr>
          </a:p>
          <a:p>
            <a:pPr indent="0" lvl="0" marL="0" rtl="0" algn="l">
              <a:spcBef>
                <a:spcPts val="0"/>
              </a:spcBef>
              <a:spcAft>
                <a:spcPts val="0"/>
              </a:spcAft>
              <a:buNone/>
            </a:pPr>
            <a:br>
              <a:rPr lang="fr">
                <a:latin typeface="Palanquin"/>
                <a:ea typeface="Palanquin"/>
                <a:cs typeface="Palanquin"/>
                <a:sym typeface="Palanquin"/>
              </a:rPr>
            </a:br>
            <a:r>
              <a:rPr lang="fr">
                <a:latin typeface="Palanquin"/>
                <a:ea typeface="Palanquin"/>
                <a:cs typeface="Palanquin"/>
                <a:sym typeface="Palanquin"/>
              </a:rPr>
              <a:t>Source : </a:t>
            </a:r>
            <a:r>
              <a:rPr lang="fr" u="sng">
                <a:solidFill>
                  <a:schemeClr val="hlink"/>
                </a:solidFill>
                <a:latin typeface="Palanquin"/>
                <a:ea typeface="Palanquin"/>
                <a:cs typeface="Palanquin"/>
                <a:sym typeface="Palanquin"/>
                <a:hlinkClick r:id="rId3"/>
              </a:rPr>
              <a:t>https://www.vie-publique.fr/eclairage/19588-rgpd-reglement-general-sur-la-protection-des-donnees-de-quoi-sagit-il</a:t>
            </a:r>
            <a:endParaRPr>
              <a:latin typeface="Palanquin"/>
              <a:ea typeface="Palanquin"/>
              <a:cs typeface="Palanquin"/>
              <a:sym typeface="Palanquin"/>
            </a:endParaRPr>
          </a:p>
        </p:txBody>
      </p:sp>
      <p:sp>
        <p:nvSpPr>
          <p:cNvPr id="235" name="Google Shape;235;p30"/>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Notions théoriques</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236" name="Google Shape;236;p30"/>
          <p:cNvPicPr preferRelativeResize="0"/>
          <p:nvPr/>
        </p:nvPicPr>
        <p:blipFill>
          <a:blip r:embed="rId4">
            <a:alphaModFix/>
          </a:blip>
          <a:stretch>
            <a:fillRect/>
          </a:stretch>
        </p:blipFill>
        <p:spPr>
          <a:xfrm>
            <a:off x="200862" y="379418"/>
            <a:ext cx="619935" cy="574529"/>
          </a:xfrm>
          <a:prstGeom prst="rect">
            <a:avLst/>
          </a:prstGeom>
          <a:noFill/>
          <a:ln>
            <a:noFill/>
          </a:ln>
        </p:spPr>
      </p:pic>
      <p:sp>
        <p:nvSpPr>
          <p:cNvPr id="237" name="Google Shape;237;p30"/>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1" name="Shape 241"/>
        <p:cNvGrpSpPr/>
        <p:nvPr/>
      </p:nvGrpSpPr>
      <p:grpSpPr>
        <a:xfrm>
          <a:off x="0" y="0"/>
          <a:ext cx="0" cy="0"/>
          <a:chOff x="0" y="0"/>
          <a:chExt cx="0" cy="0"/>
        </a:xfrm>
      </p:grpSpPr>
      <p:sp>
        <p:nvSpPr>
          <p:cNvPr id="242" name="Google Shape;242;p31"/>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rgbClr val="FF3333"/>
                </a:solidFill>
                <a:latin typeface="Palanquin"/>
                <a:ea typeface="Palanquin"/>
                <a:cs typeface="Palanquin"/>
                <a:sym typeface="Palanquin"/>
              </a:rPr>
              <a:t>EPN</a:t>
            </a:r>
            <a:endParaRPr/>
          </a:p>
        </p:txBody>
      </p:sp>
      <p:sp>
        <p:nvSpPr>
          <p:cNvPr id="243" name="Google Shape;243;p31"/>
          <p:cNvSpPr txBox="1"/>
          <p:nvPr/>
        </p:nvSpPr>
        <p:spPr>
          <a:xfrm>
            <a:off x="1080000" y="1140550"/>
            <a:ext cx="59691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D2F27"/>
                </a:solidFill>
                <a:latin typeface="Palanquin"/>
                <a:ea typeface="Palanquin"/>
                <a:cs typeface="Palanquin"/>
                <a:sym typeface="Palanquin"/>
              </a:rPr>
              <a:t>EPN</a:t>
            </a:r>
            <a:endParaRPr i="0" sz="2600" u="none" cap="none" strike="noStrike">
              <a:solidFill>
                <a:srgbClr val="FD2F27"/>
              </a:solidFill>
              <a:latin typeface="Palanquin"/>
              <a:ea typeface="Palanquin"/>
              <a:cs typeface="Palanquin"/>
              <a:sym typeface="Palanquin"/>
            </a:endParaRPr>
          </a:p>
        </p:txBody>
      </p:sp>
      <p:sp>
        <p:nvSpPr>
          <p:cNvPr id="244" name="Google Shape;244;p31"/>
          <p:cNvSpPr txBox="1"/>
          <p:nvPr/>
        </p:nvSpPr>
        <p:spPr>
          <a:xfrm>
            <a:off x="1035938" y="1610050"/>
            <a:ext cx="5227500" cy="7018800"/>
          </a:xfrm>
          <a:prstGeom prst="rect">
            <a:avLst/>
          </a:prstGeom>
          <a:noFill/>
          <a:ln>
            <a:noFill/>
          </a:ln>
        </p:spPr>
        <p:txBody>
          <a:bodyPr anchorCtr="0" anchor="t" bIns="91425" lIns="91425" spcFirstLastPara="1" rIns="91425" wrap="square" tIns="91425">
            <a:spAutoFit/>
          </a:bodyPr>
          <a:lstStyle/>
          <a:p>
            <a:pPr indent="-381000" lvl="0" marL="457200" rtl="0" algn="l">
              <a:spcBef>
                <a:spcPts val="0"/>
              </a:spcBef>
              <a:spcAft>
                <a:spcPts val="0"/>
              </a:spcAft>
              <a:buClr>
                <a:srgbClr val="030179"/>
              </a:buClr>
              <a:buSzPts val="2400"/>
              <a:buFont typeface="Palanquin"/>
              <a:buChar char="➔"/>
            </a:pPr>
            <a:r>
              <a:rPr b="1" i="1" lang="fr" sz="2400">
                <a:solidFill>
                  <a:srgbClr val="030179"/>
                </a:solidFill>
                <a:latin typeface="Palanquin"/>
                <a:ea typeface="Palanquin"/>
                <a:cs typeface="Palanquin"/>
                <a:sym typeface="Palanquin"/>
              </a:rPr>
              <a:t>Espace Public Numérique</a:t>
            </a:r>
            <a:endParaRPr b="1" i="1" sz="2400">
              <a:solidFill>
                <a:srgbClr val="030179"/>
              </a:solidFill>
              <a:latin typeface="Palanquin"/>
              <a:ea typeface="Palanquin"/>
              <a:cs typeface="Palanquin"/>
              <a:sym typeface="Palanquin"/>
            </a:endParaRPr>
          </a:p>
          <a:p>
            <a:pPr indent="0" lvl="0" marL="0" rtl="0" algn="l">
              <a:spcBef>
                <a:spcPts val="0"/>
              </a:spcBef>
              <a:spcAft>
                <a:spcPts val="0"/>
              </a:spcAft>
              <a:buNone/>
            </a:pPr>
            <a:r>
              <a:t/>
            </a:r>
            <a:endParaRPr>
              <a:highlight>
                <a:srgbClr val="00FF00"/>
              </a:highlight>
              <a:latin typeface="Palanquin"/>
              <a:ea typeface="Palanquin"/>
              <a:cs typeface="Palanquin"/>
              <a:sym typeface="Palanquin"/>
            </a:endParaRPr>
          </a:p>
          <a:p>
            <a:pPr indent="0" lvl="0" marL="0" rtl="0" algn="l">
              <a:spcBef>
                <a:spcPts val="0"/>
              </a:spcBef>
              <a:spcAft>
                <a:spcPts val="0"/>
              </a:spcAft>
              <a:buNone/>
            </a:pPr>
            <a:r>
              <a:rPr lang="fr">
                <a:latin typeface="Palanquin"/>
                <a:ea typeface="Palanquin"/>
                <a:cs typeface="Palanquin"/>
                <a:sym typeface="Palanquin"/>
              </a:rPr>
              <a:t>Les espaces publics numériques (EPN) permettent à toutes et tous de découvrir les principaux usages d’Internet.</a:t>
            </a:r>
            <a:endParaRPr>
              <a:latin typeface="Palanquin"/>
              <a:ea typeface="Palanquin"/>
              <a:cs typeface="Palanquin"/>
              <a:sym typeface="Palanquin"/>
            </a:endParaRPr>
          </a:p>
          <a:p>
            <a:pPr indent="0" lvl="0" marL="0" rtl="0" algn="l">
              <a:spcBef>
                <a:spcPts val="0"/>
              </a:spcBef>
              <a:spcAft>
                <a:spcPts val="0"/>
              </a:spcAft>
              <a:buNone/>
            </a:pPr>
            <a:r>
              <a:t/>
            </a:r>
            <a:endParaRPr>
              <a:latin typeface="Palanquin"/>
              <a:ea typeface="Palanquin"/>
              <a:cs typeface="Palanquin"/>
              <a:sym typeface="Palanquin"/>
            </a:endParaRPr>
          </a:p>
          <a:p>
            <a:pPr indent="0" lvl="0" marL="0" rtl="0" algn="l">
              <a:spcBef>
                <a:spcPts val="0"/>
              </a:spcBef>
              <a:spcAft>
                <a:spcPts val="0"/>
              </a:spcAft>
              <a:buNone/>
            </a:pPr>
            <a:r>
              <a:rPr lang="fr">
                <a:latin typeface="Palanquin"/>
                <a:ea typeface="Palanquin"/>
                <a:cs typeface="Palanquin"/>
                <a:sym typeface="Palanquin"/>
              </a:rPr>
              <a:t>Un EPN donne l’accès à internet ainsi qu’à un poste informatique. Des activités d’initiation et de perfectionnement aux usages numériques sont également proposées pour se familiariser avec ces nouvelles technologies.</a:t>
            </a:r>
            <a:endParaRPr>
              <a:latin typeface="Palanquin"/>
              <a:ea typeface="Palanquin"/>
              <a:cs typeface="Palanquin"/>
              <a:sym typeface="Palanquin"/>
            </a:endParaRPr>
          </a:p>
          <a:p>
            <a:pPr indent="0" lvl="0" marL="0" rtl="0" algn="l">
              <a:spcBef>
                <a:spcPts val="0"/>
              </a:spcBef>
              <a:spcAft>
                <a:spcPts val="0"/>
              </a:spcAft>
              <a:buNone/>
            </a:pPr>
            <a:r>
              <a:t/>
            </a:r>
            <a:endParaRPr>
              <a:latin typeface="Palanquin"/>
              <a:ea typeface="Palanquin"/>
              <a:cs typeface="Palanquin"/>
              <a:sym typeface="Palanquin"/>
            </a:endParaRPr>
          </a:p>
          <a:p>
            <a:pPr indent="0" lvl="0" marL="0" rtl="0" algn="l">
              <a:spcBef>
                <a:spcPts val="0"/>
              </a:spcBef>
              <a:spcAft>
                <a:spcPts val="0"/>
              </a:spcAft>
              <a:buNone/>
            </a:pPr>
            <a:r>
              <a:rPr lang="fr">
                <a:latin typeface="Palanquin"/>
                <a:ea typeface="Palanquin"/>
                <a:cs typeface="Palanquin"/>
                <a:sym typeface="Palanquin"/>
              </a:rPr>
              <a:t>Les espaces numériques de la ville possèdent chacun leurs propres spécificités, afin de répondre au mieux aux besoins du plus grand nombre. Des animateurs multimédia sont présents pour accompagner et initier à la maîtrise et à la bonne utilisation des outils et services offerts par internet et plus largement par les technologies de l’information et la communication (TIC). Par exemple, les demandeurs d’emploi peuvent bénéficier d’un accompagnement à la recherche d’emploi sur internet, à la mise en page d’un CV et d’une lettre de motivation. Les animateurs aident également sur les télé-procédures et les services en ligne (papiers d’identité, état civil, déclaration d’impôts…).</a:t>
            </a:r>
            <a:endParaRPr>
              <a:latin typeface="Palanquin"/>
              <a:ea typeface="Palanquin"/>
              <a:cs typeface="Palanquin"/>
              <a:sym typeface="Palanquin"/>
            </a:endParaRPr>
          </a:p>
          <a:p>
            <a:pPr indent="0" lvl="0" marL="0" rtl="0" algn="l">
              <a:spcBef>
                <a:spcPts val="0"/>
              </a:spcBef>
              <a:spcAft>
                <a:spcPts val="0"/>
              </a:spcAft>
              <a:buNone/>
            </a:pPr>
            <a:r>
              <a:t/>
            </a:r>
            <a:endParaRPr>
              <a:latin typeface="Palanquin"/>
              <a:ea typeface="Palanquin"/>
              <a:cs typeface="Palanquin"/>
              <a:sym typeface="Palanquin"/>
            </a:endParaRPr>
          </a:p>
          <a:p>
            <a:pPr indent="0" lvl="0" marL="0" rtl="0" algn="l">
              <a:spcBef>
                <a:spcPts val="0"/>
              </a:spcBef>
              <a:spcAft>
                <a:spcPts val="0"/>
              </a:spcAft>
              <a:buNone/>
            </a:pPr>
            <a:r>
              <a:rPr lang="fr">
                <a:latin typeface="Palanquin"/>
                <a:ea typeface="Palanquin"/>
                <a:cs typeface="Palanquin"/>
                <a:sym typeface="Palanquin"/>
              </a:rPr>
              <a:t>La plupart des espaces numériques sont équipés d’une connexion Wifi ce qui permet d’amener son propre matériel et de se connecter à Internet.</a:t>
            </a:r>
            <a:endParaRPr>
              <a:latin typeface="Palanquin"/>
              <a:ea typeface="Palanquin"/>
              <a:cs typeface="Palanquin"/>
              <a:sym typeface="Palanquin"/>
            </a:endParaRPr>
          </a:p>
          <a:p>
            <a:pPr indent="0" lvl="0" marL="0" rtl="0" algn="l">
              <a:spcBef>
                <a:spcPts val="0"/>
              </a:spcBef>
              <a:spcAft>
                <a:spcPts val="0"/>
              </a:spcAft>
              <a:buNone/>
            </a:pPr>
            <a:r>
              <a:t/>
            </a:r>
            <a:endParaRPr>
              <a:latin typeface="Palanquin"/>
              <a:ea typeface="Palanquin"/>
              <a:cs typeface="Palanquin"/>
              <a:sym typeface="Palanquin"/>
            </a:endParaRPr>
          </a:p>
          <a:p>
            <a:pPr indent="0" lvl="0" marL="0" rtl="0" algn="l">
              <a:spcBef>
                <a:spcPts val="0"/>
              </a:spcBef>
              <a:spcAft>
                <a:spcPts val="0"/>
              </a:spcAft>
              <a:buNone/>
            </a:pPr>
            <a:r>
              <a:rPr b="1" lang="fr">
                <a:latin typeface="Palanquin"/>
                <a:ea typeface="Palanquin"/>
                <a:cs typeface="Palanquin"/>
                <a:sym typeface="Palanquin"/>
              </a:rPr>
              <a:t>Les EPN peuvent se situer dans des centres sociaux, centre d’animation, mission locale, bureau d’information jeunesse, médiathèque, pôle emploi, PIMMS, associations…</a:t>
            </a:r>
            <a:endParaRPr b="1">
              <a:latin typeface="Palanquin"/>
              <a:ea typeface="Palanquin"/>
              <a:cs typeface="Palanquin"/>
              <a:sym typeface="Palanquin"/>
            </a:endParaRPr>
          </a:p>
          <a:p>
            <a:pPr indent="0" lvl="0" marL="0" rtl="0" algn="l">
              <a:spcBef>
                <a:spcPts val="0"/>
              </a:spcBef>
              <a:spcAft>
                <a:spcPts val="0"/>
              </a:spcAft>
              <a:buNone/>
            </a:pPr>
            <a:br>
              <a:rPr lang="fr">
                <a:latin typeface="Palanquin"/>
                <a:ea typeface="Palanquin"/>
                <a:cs typeface="Palanquin"/>
                <a:sym typeface="Palanquin"/>
              </a:rPr>
            </a:br>
            <a:r>
              <a:rPr lang="fr">
                <a:latin typeface="Palanquin"/>
                <a:ea typeface="Palanquin"/>
                <a:cs typeface="Palanquin"/>
                <a:sym typeface="Palanquin"/>
              </a:rPr>
              <a:t>Source : </a:t>
            </a:r>
            <a:r>
              <a:rPr lang="fr" u="sng">
                <a:solidFill>
                  <a:schemeClr val="hlink"/>
                </a:solidFill>
                <a:latin typeface="Palanquin"/>
                <a:ea typeface="Palanquin"/>
                <a:cs typeface="Palanquin"/>
                <a:sym typeface="Palanquin"/>
                <a:hlinkClick r:id="rId3"/>
              </a:rPr>
              <a:t>Ville de Villeurbanne</a:t>
            </a:r>
            <a:endParaRPr>
              <a:latin typeface="Palanquin"/>
              <a:ea typeface="Palanquin"/>
              <a:cs typeface="Palanquin"/>
              <a:sym typeface="Palanquin"/>
            </a:endParaRPr>
          </a:p>
        </p:txBody>
      </p:sp>
      <p:sp>
        <p:nvSpPr>
          <p:cNvPr id="245" name="Google Shape;245;p31"/>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Notions théoriques</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246" name="Google Shape;246;p31"/>
          <p:cNvPicPr preferRelativeResize="0"/>
          <p:nvPr/>
        </p:nvPicPr>
        <p:blipFill>
          <a:blip r:embed="rId4">
            <a:alphaModFix/>
          </a:blip>
          <a:stretch>
            <a:fillRect/>
          </a:stretch>
        </p:blipFill>
        <p:spPr>
          <a:xfrm>
            <a:off x="200862" y="379418"/>
            <a:ext cx="619935" cy="574529"/>
          </a:xfrm>
          <a:prstGeom prst="rect">
            <a:avLst/>
          </a:prstGeom>
          <a:noFill/>
          <a:ln>
            <a:noFill/>
          </a:ln>
        </p:spPr>
      </p:pic>
      <p:sp>
        <p:nvSpPr>
          <p:cNvPr id="247" name="Google Shape;247;p31"/>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 name="Shape 63"/>
        <p:cNvGrpSpPr/>
        <p:nvPr/>
      </p:nvGrpSpPr>
      <p:grpSpPr>
        <a:xfrm>
          <a:off x="0" y="0"/>
          <a:ext cx="0" cy="0"/>
          <a:chOff x="0" y="0"/>
          <a:chExt cx="0" cy="0"/>
        </a:xfrm>
      </p:grpSpPr>
      <p:graphicFrame>
        <p:nvGraphicFramePr>
          <p:cNvPr id="64" name="Google Shape;64;p14"/>
          <p:cNvGraphicFramePr/>
          <p:nvPr/>
        </p:nvGraphicFramePr>
        <p:xfrm>
          <a:off x="821709" y="1146303"/>
          <a:ext cx="3000000" cy="3000000"/>
        </p:xfrm>
        <a:graphic>
          <a:graphicData uri="http://schemas.openxmlformats.org/drawingml/2006/table">
            <a:tbl>
              <a:tblPr>
                <a:noFill/>
                <a:tableStyleId>{8CF261C2-8254-4756-BA44-E8D673F1CBE6}</a:tableStyleId>
              </a:tblPr>
              <a:tblGrid>
                <a:gridCol w="5352900"/>
                <a:gridCol w="563700"/>
              </a:tblGrid>
              <a:tr h="336325">
                <a:tc>
                  <a:txBody>
                    <a:bodyPr/>
                    <a:lstStyle/>
                    <a:p>
                      <a:pPr indent="0" lvl="0" marL="0" rtl="0" algn="l">
                        <a:spcBef>
                          <a:spcPts val="0"/>
                        </a:spcBef>
                        <a:spcAft>
                          <a:spcPts val="0"/>
                        </a:spcAft>
                        <a:buNone/>
                      </a:pPr>
                      <a:r>
                        <a:rPr b="1" lang="fr" sz="1800">
                          <a:solidFill>
                            <a:srgbClr val="FF3333"/>
                          </a:solidFill>
                          <a:latin typeface="Palanquin"/>
                          <a:ea typeface="Palanquin"/>
                          <a:cs typeface="Palanquin"/>
                          <a:sym typeface="Palanquin"/>
                        </a:rPr>
                        <a:t>Présentation de la formation</a:t>
                      </a:r>
                      <a:endParaRPr b="1" sz="1800">
                        <a:solidFill>
                          <a:srgbClr val="FF3333"/>
                        </a:solidFill>
                        <a:latin typeface="Palanquin"/>
                        <a:ea typeface="Palanquin"/>
                        <a:cs typeface="Palanquin"/>
                        <a:sym typeface="Palanquin"/>
                      </a:endParaRPr>
                    </a:p>
                  </a:txBody>
                  <a:tcPr marT="89275" marB="8927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3333"/>
                      </a:solidFill>
                      <a:prstDash val="solid"/>
                      <a:round/>
                      <a:headEnd len="sm" w="sm" type="none"/>
                      <a:tailEnd len="sm" w="sm" type="none"/>
                    </a:lnB>
                  </a:tcPr>
                </a:tc>
                <a:tc>
                  <a:txBody>
                    <a:bodyPr/>
                    <a:lstStyle/>
                    <a:p>
                      <a:pPr indent="0" lvl="0" marL="0" rtl="0" algn="r">
                        <a:spcBef>
                          <a:spcPts val="0"/>
                        </a:spcBef>
                        <a:spcAft>
                          <a:spcPts val="0"/>
                        </a:spcAft>
                        <a:buNone/>
                      </a:pPr>
                      <a:r>
                        <a:rPr b="1" lang="fr" sz="1800">
                          <a:solidFill>
                            <a:srgbClr val="FF3333"/>
                          </a:solidFill>
                          <a:latin typeface="Palanquin"/>
                          <a:ea typeface="Palanquin"/>
                          <a:cs typeface="Palanquin"/>
                          <a:sym typeface="Palanquin"/>
                        </a:rPr>
                        <a:t>3</a:t>
                      </a:r>
                      <a:endParaRPr b="1" sz="1800">
                        <a:solidFill>
                          <a:srgbClr val="FF3333"/>
                        </a:solidFill>
                        <a:latin typeface="Palanquin"/>
                        <a:ea typeface="Palanquin"/>
                        <a:cs typeface="Palanquin"/>
                        <a:sym typeface="Palanquin"/>
                      </a:endParaRPr>
                    </a:p>
                  </a:txBody>
                  <a:tcPr marT="89275" marB="8927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3333"/>
                      </a:solidFill>
                      <a:prstDash val="solid"/>
                      <a:round/>
                      <a:headEnd len="sm" w="sm" type="none"/>
                      <a:tailEnd len="sm" w="sm" type="none"/>
                    </a:lnB>
                  </a:tcPr>
                </a:tc>
              </a:tr>
              <a:tr h="279725">
                <a:tc>
                  <a:txBody>
                    <a:bodyPr/>
                    <a:lstStyle/>
                    <a:p>
                      <a:pPr indent="0" lvl="0" marL="0" rtl="0" algn="l">
                        <a:spcBef>
                          <a:spcPts val="0"/>
                        </a:spcBef>
                        <a:spcAft>
                          <a:spcPts val="0"/>
                        </a:spcAft>
                        <a:buNone/>
                      </a:pPr>
                      <a:r>
                        <a:rPr b="1" lang="fr" sz="1300">
                          <a:solidFill>
                            <a:srgbClr val="003081"/>
                          </a:solidFill>
                          <a:latin typeface="Palanquin"/>
                          <a:ea typeface="Palanquin"/>
                          <a:cs typeface="Palanquin"/>
                          <a:sym typeface="Palanquin"/>
                        </a:rPr>
                        <a:t>Objectifs et description de la formation</a:t>
                      </a:r>
                      <a:endParaRPr b="1" sz="1300">
                        <a:solidFill>
                          <a:srgbClr val="003081"/>
                        </a:solidFill>
                        <a:latin typeface="Palanquin"/>
                        <a:ea typeface="Palanquin"/>
                        <a:cs typeface="Palanquin"/>
                        <a:sym typeface="Palanquin"/>
                      </a:endParaRPr>
                    </a:p>
                  </a:txBody>
                  <a:tcPr marT="89275" marB="8927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19050">
                      <a:solidFill>
                        <a:srgbClr val="FF3333"/>
                      </a:solidFill>
                      <a:prstDash val="solid"/>
                      <a:round/>
                      <a:headEnd len="sm" w="sm" type="none"/>
                      <a:tailEnd len="sm" w="sm" type="none"/>
                    </a:lnT>
                    <a:lnB cap="flat" cmpd="sng" w="9525">
                      <a:solidFill>
                        <a:srgbClr val="FFFFFF"/>
                      </a:solidFill>
                      <a:prstDash val="solid"/>
                      <a:round/>
                      <a:headEnd len="sm" w="sm" type="none"/>
                      <a:tailEnd len="sm" w="sm" type="none"/>
                    </a:lnB>
                  </a:tcPr>
                </a:tc>
                <a:tc>
                  <a:txBody>
                    <a:bodyPr/>
                    <a:lstStyle/>
                    <a:p>
                      <a:pPr indent="0" lvl="0" marL="0" rtl="0" algn="r">
                        <a:spcBef>
                          <a:spcPts val="0"/>
                        </a:spcBef>
                        <a:spcAft>
                          <a:spcPts val="0"/>
                        </a:spcAft>
                        <a:buNone/>
                      </a:pPr>
                      <a:r>
                        <a:rPr lang="fr" sz="1300">
                          <a:solidFill>
                            <a:srgbClr val="003081"/>
                          </a:solidFill>
                          <a:latin typeface="Palanquin"/>
                          <a:ea typeface="Palanquin"/>
                          <a:cs typeface="Palanquin"/>
                          <a:sym typeface="Palanquin"/>
                        </a:rPr>
                        <a:t>4</a:t>
                      </a:r>
                      <a:endParaRPr sz="1300">
                        <a:solidFill>
                          <a:srgbClr val="003081"/>
                        </a:solidFill>
                        <a:latin typeface="Palanquin"/>
                        <a:ea typeface="Palanquin"/>
                        <a:cs typeface="Palanquin"/>
                        <a:sym typeface="Palanquin"/>
                      </a:endParaRPr>
                    </a:p>
                  </a:txBody>
                  <a:tcPr marT="89275" marB="8927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19050">
                      <a:solidFill>
                        <a:srgbClr val="FF3333"/>
                      </a:solidFill>
                      <a:prstDash val="solid"/>
                      <a:round/>
                      <a:headEnd len="sm" w="sm" type="none"/>
                      <a:tailEnd len="sm" w="sm" type="none"/>
                    </a:lnT>
                    <a:lnB cap="flat" cmpd="sng" w="9525">
                      <a:solidFill>
                        <a:srgbClr val="FFFFFF"/>
                      </a:solidFill>
                      <a:prstDash val="solid"/>
                      <a:round/>
                      <a:headEnd len="sm" w="sm" type="none"/>
                      <a:tailEnd len="sm" w="sm" type="none"/>
                    </a:lnB>
                  </a:tcPr>
                </a:tc>
              </a:tr>
              <a:tr h="336325">
                <a:tc>
                  <a:txBody>
                    <a:bodyPr/>
                    <a:lstStyle/>
                    <a:p>
                      <a:pPr indent="0" lvl="0" marL="0" rtl="0" algn="l">
                        <a:spcBef>
                          <a:spcPts val="0"/>
                        </a:spcBef>
                        <a:spcAft>
                          <a:spcPts val="0"/>
                        </a:spcAft>
                        <a:buNone/>
                      </a:pPr>
                      <a:r>
                        <a:rPr b="1" lang="fr" sz="1800">
                          <a:solidFill>
                            <a:srgbClr val="FF3333"/>
                          </a:solidFill>
                          <a:latin typeface="Palanquin"/>
                          <a:ea typeface="Palanquin"/>
                          <a:cs typeface="Palanquin"/>
                          <a:sym typeface="Palanquin"/>
                        </a:rPr>
                        <a:t>Cadre théorique</a:t>
                      </a:r>
                      <a:endParaRPr b="1" sz="1800">
                        <a:solidFill>
                          <a:srgbClr val="FF3333"/>
                        </a:solidFill>
                        <a:latin typeface="Palanquin"/>
                        <a:ea typeface="Palanquin"/>
                        <a:cs typeface="Palanquin"/>
                        <a:sym typeface="Palanquin"/>
                      </a:endParaRPr>
                    </a:p>
                  </a:txBody>
                  <a:tcPr marT="89275" marB="8927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19050">
                      <a:solidFill>
                        <a:srgbClr val="FF3333"/>
                      </a:solidFill>
                      <a:prstDash val="solid"/>
                      <a:round/>
                      <a:headEnd len="sm" w="sm" type="none"/>
                      <a:tailEnd len="sm" w="sm" type="none"/>
                    </a:lnB>
                  </a:tcPr>
                </a:tc>
                <a:tc>
                  <a:txBody>
                    <a:bodyPr/>
                    <a:lstStyle/>
                    <a:p>
                      <a:pPr indent="0" lvl="0" marL="0" rtl="0" algn="r">
                        <a:spcBef>
                          <a:spcPts val="0"/>
                        </a:spcBef>
                        <a:spcAft>
                          <a:spcPts val="0"/>
                        </a:spcAft>
                        <a:buNone/>
                      </a:pPr>
                      <a:r>
                        <a:rPr b="1" lang="fr" sz="1800">
                          <a:solidFill>
                            <a:srgbClr val="FF3333"/>
                          </a:solidFill>
                          <a:latin typeface="Palanquin"/>
                          <a:ea typeface="Palanquin"/>
                          <a:cs typeface="Palanquin"/>
                          <a:sym typeface="Palanquin"/>
                        </a:rPr>
                        <a:t>5</a:t>
                      </a:r>
                      <a:endParaRPr b="1" sz="1800">
                        <a:solidFill>
                          <a:srgbClr val="FF3333"/>
                        </a:solidFill>
                        <a:latin typeface="Palanquin"/>
                        <a:ea typeface="Palanquin"/>
                        <a:cs typeface="Palanquin"/>
                        <a:sym typeface="Palanquin"/>
                      </a:endParaRPr>
                    </a:p>
                  </a:txBody>
                  <a:tcPr marT="89275" marB="8927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19050">
                      <a:solidFill>
                        <a:srgbClr val="FF3333"/>
                      </a:solidFill>
                      <a:prstDash val="solid"/>
                      <a:round/>
                      <a:headEnd len="sm" w="sm" type="none"/>
                      <a:tailEnd len="sm" w="sm" type="none"/>
                    </a:lnB>
                  </a:tcPr>
                </a:tc>
              </a:tr>
              <a:tr h="279725">
                <a:tc>
                  <a:txBody>
                    <a:bodyPr/>
                    <a:lstStyle/>
                    <a:p>
                      <a:pPr indent="0" lvl="0" marL="0" rtl="0" algn="l">
                        <a:spcBef>
                          <a:spcPts val="0"/>
                        </a:spcBef>
                        <a:spcAft>
                          <a:spcPts val="0"/>
                        </a:spcAft>
                        <a:buNone/>
                      </a:pPr>
                      <a:r>
                        <a:rPr b="1" lang="fr" sz="1300">
                          <a:solidFill>
                            <a:srgbClr val="003081"/>
                          </a:solidFill>
                          <a:latin typeface="Palanquin"/>
                          <a:ea typeface="Palanquin"/>
                          <a:cs typeface="Palanquin"/>
                          <a:sym typeface="Palanquin"/>
                        </a:rPr>
                        <a:t>Le dispositif présenté</a:t>
                      </a:r>
                      <a:endParaRPr b="1" sz="1300">
                        <a:solidFill>
                          <a:srgbClr val="003081"/>
                        </a:solidFill>
                        <a:latin typeface="Palanquin"/>
                        <a:ea typeface="Palanquin"/>
                        <a:cs typeface="Palanquin"/>
                        <a:sym typeface="Palanquin"/>
                      </a:endParaRPr>
                    </a:p>
                  </a:txBody>
                  <a:tcPr marT="89275" marB="89275" marR="91425" marL="91425">
                    <a:lnL cap="flat" cmpd="sng" w="9525">
                      <a:solidFill>
                        <a:schemeClr val="dk1">
                          <a:alpha val="0"/>
                        </a:schemeClr>
                      </a:solidFill>
                      <a:prstDash val="solid"/>
                      <a:round/>
                      <a:headEnd len="sm" w="sm" type="none"/>
                      <a:tailEnd len="sm" w="sm" type="none"/>
                    </a:lnL>
                    <a:lnR cap="flat" cmpd="sng" w="9525">
                      <a:solidFill>
                        <a:schemeClr val="dk1">
                          <a:alpha val="0"/>
                        </a:schemeClr>
                      </a:solidFill>
                      <a:prstDash val="solid"/>
                      <a:round/>
                      <a:headEnd len="sm" w="sm" type="none"/>
                      <a:tailEnd len="sm" w="sm" type="none"/>
                    </a:lnR>
                    <a:lnT cap="flat" cmpd="sng" w="19050">
                      <a:solidFill>
                        <a:srgbClr val="FF3333"/>
                      </a:solidFill>
                      <a:prstDash val="solid"/>
                      <a:round/>
                      <a:headEnd len="sm" w="sm" type="none"/>
                      <a:tailEnd len="sm" w="sm" type="none"/>
                    </a:lnT>
                    <a:lnB cap="flat" cmpd="sng" w="19050">
                      <a:solidFill>
                        <a:schemeClr val="dk1">
                          <a:alpha val="0"/>
                        </a:schemeClr>
                      </a:solidFill>
                      <a:prstDash val="solid"/>
                      <a:round/>
                      <a:headEnd len="sm" w="sm" type="none"/>
                      <a:tailEnd len="sm" w="sm" type="none"/>
                    </a:lnB>
                  </a:tcPr>
                </a:tc>
                <a:tc>
                  <a:txBody>
                    <a:bodyPr/>
                    <a:lstStyle/>
                    <a:p>
                      <a:pPr indent="0" lvl="0" marL="0" rtl="0" algn="r">
                        <a:spcBef>
                          <a:spcPts val="0"/>
                        </a:spcBef>
                        <a:spcAft>
                          <a:spcPts val="0"/>
                        </a:spcAft>
                        <a:buNone/>
                      </a:pPr>
                      <a:r>
                        <a:rPr lang="fr" sz="1300">
                          <a:solidFill>
                            <a:srgbClr val="003081"/>
                          </a:solidFill>
                          <a:latin typeface="Palanquin"/>
                          <a:ea typeface="Palanquin"/>
                          <a:cs typeface="Palanquin"/>
                          <a:sym typeface="Palanquin"/>
                        </a:rPr>
                        <a:t>6</a:t>
                      </a:r>
                      <a:endParaRPr sz="1300">
                        <a:solidFill>
                          <a:srgbClr val="003081"/>
                        </a:solidFill>
                        <a:latin typeface="Palanquin"/>
                        <a:ea typeface="Palanquin"/>
                        <a:cs typeface="Palanquin"/>
                        <a:sym typeface="Palanquin"/>
                      </a:endParaRPr>
                    </a:p>
                  </a:txBody>
                  <a:tcPr marT="89275" marB="89275" marR="91425" marL="91425">
                    <a:lnL cap="flat" cmpd="sng" w="9525">
                      <a:solidFill>
                        <a:schemeClr val="dk1">
                          <a:alpha val="0"/>
                        </a:schemeClr>
                      </a:solidFill>
                      <a:prstDash val="solid"/>
                      <a:round/>
                      <a:headEnd len="sm" w="sm" type="none"/>
                      <a:tailEnd len="sm" w="sm" type="none"/>
                    </a:lnL>
                    <a:lnR cap="flat" cmpd="sng" w="9525">
                      <a:solidFill>
                        <a:schemeClr val="dk1">
                          <a:alpha val="0"/>
                        </a:schemeClr>
                      </a:solidFill>
                      <a:prstDash val="solid"/>
                      <a:round/>
                      <a:headEnd len="sm" w="sm" type="none"/>
                      <a:tailEnd len="sm" w="sm" type="none"/>
                    </a:lnR>
                    <a:lnT cap="flat" cmpd="sng" w="19050">
                      <a:solidFill>
                        <a:srgbClr val="FF3333"/>
                      </a:solidFill>
                      <a:prstDash val="solid"/>
                      <a:round/>
                      <a:headEnd len="sm" w="sm" type="none"/>
                      <a:tailEnd len="sm" w="sm" type="none"/>
                    </a:lnT>
                    <a:lnB cap="flat" cmpd="sng" w="19050">
                      <a:solidFill>
                        <a:schemeClr val="dk1">
                          <a:alpha val="0"/>
                        </a:schemeClr>
                      </a:solidFill>
                      <a:prstDash val="solid"/>
                      <a:round/>
                      <a:headEnd len="sm" w="sm" type="none"/>
                      <a:tailEnd len="sm" w="sm" type="none"/>
                    </a:lnB>
                  </a:tcPr>
                </a:tc>
              </a:tr>
              <a:tr h="279725">
                <a:tc>
                  <a:txBody>
                    <a:bodyPr/>
                    <a:lstStyle/>
                    <a:p>
                      <a:pPr indent="0" lvl="0" marL="0" rtl="0" algn="l">
                        <a:spcBef>
                          <a:spcPts val="0"/>
                        </a:spcBef>
                        <a:spcAft>
                          <a:spcPts val="0"/>
                        </a:spcAft>
                        <a:buNone/>
                      </a:pPr>
                      <a:r>
                        <a:rPr b="1" lang="fr" sz="1300">
                          <a:solidFill>
                            <a:srgbClr val="003081"/>
                          </a:solidFill>
                          <a:latin typeface="Palanquin"/>
                          <a:ea typeface="Palanquin"/>
                          <a:cs typeface="Palanquin"/>
                          <a:sym typeface="Palanquin"/>
                        </a:rPr>
                        <a:t>Notions théoriques</a:t>
                      </a:r>
                      <a:endParaRPr b="1" sz="1300">
                        <a:solidFill>
                          <a:srgbClr val="003081"/>
                        </a:solidFill>
                        <a:latin typeface="Palanquin"/>
                        <a:ea typeface="Palanquin"/>
                        <a:cs typeface="Palanquin"/>
                        <a:sym typeface="Palanquin"/>
                      </a:endParaRPr>
                    </a:p>
                    <a:p>
                      <a:pPr indent="-311150" lvl="0" marL="914400" rtl="0" algn="l">
                        <a:spcBef>
                          <a:spcPts val="0"/>
                        </a:spcBef>
                        <a:spcAft>
                          <a:spcPts val="0"/>
                        </a:spcAft>
                        <a:buClr>
                          <a:srgbClr val="003081"/>
                        </a:buClr>
                        <a:buSzPts val="1300"/>
                        <a:buFont typeface="Palanquin"/>
                        <a:buChar char="➔"/>
                      </a:pPr>
                      <a:r>
                        <a:rPr lang="fr" sz="1300">
                          <a:solidFill>
                            <a:srgbClr val="003081"/>
                          </a:solidFill>
                          <a:latin typeface="Palanquin"/>
                          <a:ea typeface="Palanquin"/>
                          <a:cs typeface="Palanquin"/>
                          <a:sym typeface="Palanquin"/>
                        </a:rPr>
                        <a:t>Définition des termes</a:t>
                      </a:r>
                      <a:endParaRPr sz="1300">
                        <a:solidFill>
                          <a:srgbClr val="003081"/>
                        </a:solidFill>
                        <a:latin typeface="Palanquin"/>
                        <a:ea typeface="Palanquin"/>
                        <a:cs typeface="Palanquin"/>
                        <a:sym typeface="Palanquin"/>
                      </a:endParaRPr>
                    </a:p>
                    <a:p>
                      <a:pPr indent="-311150" lvl="0" marL="914400" rtl="0" algn="l">
                        <a:spcBef>
                          <a:spcPts val="0"/>
                        </a:spcBef>
                        <a:spcAft>
                          <a:spcPts val="0"/>
                        </a:spcAft>
                        <a:buClr>
                          <a:srgbClr val="003081"/>
                        </a:buClr>
                        <a:buSzPts val="1300"/>
                        <a:buFont typeface="Palanquin"/>
                        <a:buChar char="➔"/>
                      </a:pPr>
                      <a:r>
                        <a:rPr lang="fr" sz="1300">
                          <a:solidFill>
                            <a:srgbClr val="003081"/>
                          </a:solidFill>
                          <a:latin typeface="Palanquin"/>
                          <a:ea typeface="Palanquin"/>
                          <a:cs typeface="Palanquin"/>
                          <a:sym typeface="Palanquin"/>
                        </a:rPr>
                        <a:t>Sigles et acronymes + variations anglophones</a:t>
                      </a:r>
                      <a:endParaRPr sz="1300">
                        <a:solidFill>
                          <a:srgbClr val="003081"/>
                        </a:solidFill>
                        <a:latin typeface="Palanquin"/>
                        <a:ea typeface="Palanquin"/>
                        <a:cs typeface="Palanquin"/>
                        <a:sym typeface="Palanquin"/>
                      </a:endParaRPr>
                    </a:p>
                    <a:p>
                      <a:pPr indent="-311150" lvl="0" marL="914400" rtl="0" algn="l">
                        <a:spcBef>
                          <a:spcPts val="0"/>
                        </a:spcBef>
                        <a:spcAft>
                          <a:spcPts val="0"/>
                        </a:spcAft>
                        <a:buClr>
                          <a:srgbClr val="003081"/>
                        </a:buClr>
                        <a:buSzPts val="1300"/>
                        <a:buFont typeface="Palanquin"/>
                        <a:buChar char="➔"/>
                      </a:pPr>
                      <a:r>
                        <a:rPr lang="fr" sz="1300">
                          <a:solidFill>
                            <a:srgbClr val="003081"/>
                          </a:solidFill>
                          <a:latin typeface="Palanquin"/>
                          <a:ea typeface="Palanquin"/>
                          <a:cs typeface="Palanquin"/>
                          <a:sym typeface="Palanquin"/>
                        </a:rPr>
                        <a:t>Chiffres et statistiques sur les publics</a:t>
                      </a:r>
                      <a:endParaRPr sz="1300">
                        <a:solidFill>
                          <a:srgbClr val="003081"/>
                        </a:solidFill>
                        <a:latin typeface="Palanquin"/>
                        <a:ea typeface="Palanquin"/>
                        <a:cs typeface="Palanquin"/>
                        <a:sym typeface="Palanquin"/>
                      </a:endParaRPr>
                    </a:p>
                    <a:p>
                      <a:pPr indent="-311150" lvl="0" marL="914400" rtl="0" algn="l">
                        <a:spcBef>
                          <a:spcPts val="0"/>
                        </a:spcBef>
                        <a:spcAft>
                          <a:spcPts val="0"/>
                        </a:spcAft>
                        <a:buClr>
                          <a:srgbClr val="003081"/>
                        </a:buClr>
                        <a:buSzPts val="1300"/>
                        <a:buFont typeface="Palanquin"/>
                        <a:buChar char="➔"/>
                      </a:pPr>
                      <a:r>
                        <a:rPr lang="fr" sz="1300">
                          <a:solidFill>
                            <a:srgbClr val="003081"/>
                          </a:solidFill>
                          <a:latin typeface="Palanquin"/>
                          <a:ea typeface="Palanquin"/>
                          <a:cs typeface="Palanquin"/>
                          <a:sym typeface="Palanquin"/>
                        </a:rPr>
                        <a:t>Les principaux acteurs</a:t>
                      </a:r>
                      <a:endParaRPr sz="1300">
                        <a:solidFill>
                          <a:srgbClr val="003081"/>
                        </a:solidFill>
                        <a:latin typeface="Palanquin"/>
                        <a:ea typeface="Palanquin"/>
                        <a:cs typeface="Palanquin"/>
                        <a:sym typeface="Palanquin"/>
                      </a:endParaRPr>
                    </a:p>
                    <a:p>
                      <a:pPr indent="-311150" lvl="0" marL="914400" rtl="0" algn="l">
                        <a:spcBef>
                          <a:spcPts val="0"/>
                        </a:spcBef>
                        <a:spcAft>
                          <a:spcPts val="0"/>
                        </a:spcAft>
                        <a:buClr>
                          <a:srgbClr val="003081"/>
                        </a:buClr>
                        <a:buSzPts val="1300"/>
                        <a:buFont typeface="Palanquin"/>
                        <a:buChar char="➔"/>
                      </a:pPr>
                      <a:r>
                        <a:rPr lang="fr" sz="1300">
                          <a:solidFill>
                            <a:srgbClr val="003081"/>
                          </a:solidFill>
                          <a:latin typeface="Palanquin"/>
                          <a:ea typeface="Palanquin"/>
                          <a:cs typeface="Palanquin"/>
                          <a:sym typeface="Palanquin"/>
                        </a:rPr>
                        <a:t>Les situations professionnelles</a:t>
                      </a:r>
                      <a:endParaRPr b="1" sz="1300">
                        <a:solidFill>
                          <a:srgbClr val="003081"/>
                        </a:solidFill>
                        <a:latin typeface="Palanquin"/>
                        <a:ea typeface="Palanquin"/>
                        <a:cs typeface="Palanquin"/>
                        <a:sym typeface="Palanquin"/>
                      </a:endParaRPr>
                    </a:p>
                  </a:txBody>
                  <a:tcPr marT="89275" marB="89275" marR="91425" marL="91425">
                    <a:lnL cap="flat" cmpd="sng" w="9525">
                      <a:solidFill>
                        <a:schemeClr val="dk1">
                          <a:alpha val="0"/>
                        </a:schemeClr>
                      </a:solidFill>
                      <a:prstDash val="solid"/>
                      <a:round/>
                      <a:headEnd len="sm" w="sm" type="none"/>
                      <a:tailEnd len="sm" w="sm" type="none"/>
                    </a:lnL>
                    <a:lnR cap="flat" cmpd="sng" w="9525">
                      <a:solidFill>
                        <a:schemeClr val="dk1">
                          <a:alpha val="0"/>
                        </a:schemeClr>
                      </a:solidFill>
                      <a:prstDash val="solid"/>
                      <a:round/>
                      <a:headEnd len="sm" w="sm" type="none"/>
                      <a:tailEnd len="sm" w="sm" type="none"/>
                    </a:lnR>
                    <a:lnT cap="flat" cmpd="sng" w="19050">
                      <a:solidFill>
                        <a:schemeClr val="dk1">
                          <a:alpha val="0"/>
                        </a:schemeClr>
                      </a:solidFill>
                      <a:prstDash val="solid"/>
                      <a:round/>
                      <a:headEnd len="sm" w="sm" type="none"/>
                      <a:tailEnd len="sm" w="sm" type="none"/>
                    </a:lnT>
                    <a:lnB cap="flat" cmpd="sng" w="9525">
                      <a:solidFill>
                        <a:schemeClr val="dk1">
                          <a:alpha val="0"/>
                        </a:schemeClr>
                      </a:solidFill>
                      <a:prstDash val="solid"/>
                      <a:round/>
                      <a:headEnd len="sm" w="sm" type="none"/>
                      <a:tailEnd len="sm" w="sm" type="none"/>
                    </a:lnB>
                  </a:tcPr>
                </a:tc>
                <a:tc>
                  <a:txBody>
                    <a:bodyPr/>
                    <a:lstStyle/>
                    <a:p>
                      <a:pPr indent="0" lvl="0" marL="0" rtl="0" algn="r">
                        <a:spcBef>
                          <a:spcPts val="0"/>
                        </a:spcBef>
                        <a:spcAft>
                          <a:spcPts val="0"/>
                        </a:spcAft>
                        <a:buClr>
                          <a:srgbClr val="000000"/>
                        </a:buClr>
                        <a:buSzPts val="1100"/>
                        <a:buFont typeface="Arial"/>
                        <a:buNone/>
                      </a:pPr>
                      <a:r>
                        <a:rPr lang="fr" sz="1300">
                          <a:solidFill>
                            <a:srgbClr val="003081"/>
                          </a:solidFill>
                          <a:latin typeface="Palanquin"/>
                          <a:ea typeface="Palanquin"/>
                          <a:cs typeface="Palanquin"/>
                          <a:sym typeface="Palanquin"/>
                        </a:rPr>
                        <a:t>11</a:t>
                      </a:r>
                      <a:endParaRPr sz="1300">
                        <a:solidFill>
                          <a:srgbClr val="003081"/>
                        </a:solidFill>
                        <a:latin typeface="Palanquin"/>
                        <a:ea typeface="Palanquin"/>
                        <a:cs typeface="Palanquin"/>
                        <a:sym typeface="Palanquin"/>
                      </a:endParaRPr>
                    </a:p>
                  </a:txBody>
                  <a:tcPr marT="89275" marB="89275" marR="91425" marL="91425">
                    <a:lnL cap="flat" cmpd="sng" w="9525">
                      <a:solidFill>
                        <a:schemeClr val="dk1">
                          <a:alpha val="0"/>
                        </a:schemeClr>
                      </a:solidFill>
                      <a:prstDash val="solid"/>
                      <a:round/>
                      <a:headEnd len="sm" w="sm" type="none"/>
                      <a:tailEnd len="sm" w="sm" type="none"/>
                    </a:lnL>
                    <a:lnR cap="flat" cmpd="sng" w="9525">
                      <a:solidFill>
                        <a:schemeClr val="dk1">
                          <a:alpha val="0"/>
                        </a:schemeClr>
                      </a:solidFill>
                      <a:prstDash val="solid"/>
                      <a:round/>
                      <a:headEnd len="sm" w="sm" type="none"/>
                      <a:tailEnd len="sm" w="sm" type="none"/>
                    </a:lnR>
                    <a:lnT cap="flat" cmpd="sng" w="19050">
                      <a:solidFill>
                        <a:schemeClr val="dk1">
                          <a:alpha val="0"/>
                        </a:schemeClr>
                      </a:solidFill>
                      <a:prstDash val="solid"/>
                      <a:round/>
                      <a:headEnd len="sm" w="sm" type="none"/>
                      <a:tailEnd len="sm" w="sm" type="none"/>
                    </a:lnT>
                    <a:lnB cap="flat" cmpd="sng" w="9525">
                      <a:solidFill>
                        <a:schemeClr val="dk1">
                          <a:alpha val="0"/>
                        </a:schemeClr>
                      </a:solidFill>
                      <a:prstDash val="solid"/>
                      <a:round/>
                      <a:headEnd len="sm" w="sm" type="none"/>
                      <a:tailEnd len="sm" w="sm" type="none"/>
                    </a:lnB>
                  </a:tcPr>
                </a:tc>
              </a:tr>
              <a:tr h="279725">
                <a:tc>
                  <a:txBody>
                    <a:bodyPr/>
                    <a:lstStyle/>
                    <a:p>
                      <a:pPr indent="0" lvl="0" marL="0" rtl="0" algn="l">
                        <a:spcBef>
                          <a:spcPts val="0"/>
                        </a:spcBef>
                        <a:spcAft>
                          <a:spcPts val="0"/>
                        </a:spcAft>
                        <a:buNone/>
                      </a:pPr>
                      <a:r>
                        <a:rPr b="1" lang="fr" sz="1300">
                          <a:solidFill>
                            <a:srgbClr val="003081"/>
                          </a:solidFill>
                          <a:latin typeface="Palanquin"/>
                          <a:ea typeface="Palanquin"/>
                          <a:cs typeface="Palanquin"/>
                          <a:sym typeface="Palanquin"/>
                        </a:rPr>
                        <a:t>Les stéréotypes à déconstruire</a:t>
                      </a:r>
                      <a:endParaRPr b="1" sz="1300">
                        <a:solidFill>
                          <a:srgbClr val="003081"/>
                        </a:solidFill>
                        <a:latin typeface="Palanquin"/>
                        <a:ea typeface="Palanquin"/>
                        <a:cs typeface="Palanquin"/>
                        <a:sym typeface="Palanquin"/>
                      </a:endParaRPr>
                    </a:p>
                  </a:txBody>
                  <a:tcPr marT="89275" marB="89275" marR="91425" marL="91425">
                    <a:lnL cap="flat" cmpd="sng" w="9525">
                      <a:solidFill>
                        <a:schemeClr val="dk1">
                          <a:alpha val="0"/>
                        </a:schemeClr>
                      </a:solidFill>
                      <a:prstDash val="solid"/>
                      <a:round/>
                      <a:headEnd len="sm" w="sm" type="none"/>
                      <a:tailEnd len="sm" w="sm" type="none"/>
                    </a:lnL>
                    <a:lnR cap="flat" cmpd="sng" w="9525">
                      <a:solidFill>
                        <a:schemeClr val="dk1">
                          <a:alpha val="0"/>
                        </a:schemeClr>
                      </a:solidFill>
                      <a:prstDash val="solid"/>
                      <a:round/>
                      <a:headEnd len="sm" w="sm" type="none"/>
                      <a:tailEnd len="sm" w="sm" type="none"/>
                    </a:lnR>
                    <a:lnT cap="flat" cmpd="sng" w="9525">
                      <a:solidFill>
                        <a:schemeClr val="dk1">
                          <a:alpha val="0"/>
                        </a:schemeClr>
                      </a:solidFill>
                      <a:prstDash val="solid"/>
                      <a:round/>
                      <a:headEnd len="sm" w="sm" type="none"/>
                      <a:tailEnd len="sm" w="sm" type="none"/>
                    </a:lnT>
                    <a:lnB cap="flat" cmpd="sng" w="9525">
                      <a:solidFill>
                        <a:schemeClr val="dk1">
                          <a:alpha val="0"/>
                        </a:schemeClr>
                      </a:solidFill>
                      <a:prstDash val="solid"/>
                      <a:round/>
                      <a:headEnd len="sm" w="sm" type="none"/>
                      <a:tailEnd len="sm" w="sm" type="none"/>
                    </a:lnB>
                  </a:tcPr>
                </a:tc>
                <a:tc>
                  <a:txBody>
                    <a:bodyPr/>
                    <a:lstStyle/>
                    <a:p>
                      <a:pPr indent="0" lvl="0" marL="0" rtl="0" algn="r">
                        <a:spcBef>
                          <a:spcPts val="0"/>
                        </a:spcBef>
                        <a:spcAft>
                          <a:spcPts val="0"/>
                        </a:spcAft>
                        <a:buNone/>
                      </a:pPr>
                      <a:r>
                        <a:rPr lang="fr" sz="1300">
                          <a:solidFill>
                            <a:srgbClr val="003081"/>
                          </a:solidFill>
                          <a:latin typeface="Palanquin"/>
                          <a:ea typeface="Palanquin"/>
                          <a:cs typeface="Palanquin"/>
                          <a:sym typeface="Palanquin"/>
                        </a:rPr>
                        <a:t>28</a:t>
                      </a:r>
                      <a:endParaRPr sz="1300">
                        <a:solidFill>
                          <a:srgbClr val="003081"/>
                        </a:solidFill>
                        <a:latin typeface="Palanquin"/>
                        <a:ea typeface="Palanquin"/>
                        <a:cs typeface="Palanquin"/>
                        <a:sym typeface="Palanquin"/>
                      </a:endParaRPr>
                    </a:p>
                  </a:txBody>
                  <a:tcPr marT="89275" marB="89275" marR="91425" marL="91425">
                    <a:lnL cap="flat" cmpd="sng" w="9525">
                      <a:solidFill>
                        <a:schemeClr val="dk1">
                          <a:alpha val="0"/>
                        </a:schemeClr>
                      </a:solidFill>
                      <a:prstDash val="solid"/>
                      <a:round/>
                      <a:headEnd len="sm" w="sm" type="none"/>
                      <a:tailEnd len="sm" w="sm" type="none"/>
                    </a:lnL>
                    <a:lnR cap="flat" cmpd="sng" w="9525">
                      <a:solidFill>
                        <a:schemeClr val="dk1">
                          <a:alpha val="0"/>
                        </a:schemeClr>
                      </a:solidFill>
                      <a:prstDash val="solid"/>
                      <a:round/>
                      <a:headEnd len="sm" w="sm" type="none"/>
                      <a:tailEnd len="sm" w="sm" type="none"/>
                    </a:lnR>
                    <a:lnT cap="flat" cmpd="sng" w="9525">
                      <a:solidFill>
                        <a:schemeClr val="dk1">
                          <a:alpha val="0"/>
                        </a:schemeClr>
                      </a:solidFill>
                      <a:prstDash val="solid"/>
                      <a:round/>
                      <a:headEnd len="sm" w="sm" type="none"/>
                      <a:tailEnd len="sm" w="sm" type="none"/>
                    </a:lnT>
                    <a:lnB cap="flat" cmpd="sng" w="9525">
                      <a:solidFill>
                        <a:schemeClr val="dk1">
                          <a:alpha val="0"/>
                        </a:schemeClr>
                      </a:solidFill>
                      <a:prstDash val="solid"/>
                      <a:round/>
                      <a:headEnd len="sm" w="sm" type="none"/>
                      <a:tailEnd len="sm" w="sm" type="none"/>
                    </a:lnB>
                  </a:tcPr>
                </a:tc>
              </a:tr>
              <a:tr h="279725">
                <a:tc>
                  <a:txBody>
                    <a:bodyPr/>
                    <a:lstStyle/>
                    <a:p>
                      <a:pPr indent="0" lvl="0" marL="0" rtl="0" algn="l">
                        <a:spcBef>
                          <a:spcPts val="0"/>
                        </a:spcBef>
                        <a:spcAft>
                          <a:spcPts val="0"/>
                        </a:spcAft>
                        <a:buNone/>
                      </a:pPr>
                      <a:r>
                        <a:rPr b="1" lang="fr" sz="1300">
                          <a:solidFill>
                            <a:srgbClr val="003081"/>
                          </a:solidFill>
                          <a:latin typeface="Palanquin"/>
                          <a:ea typeface="Palanquin"/>
                          <a:cs typeface="Palanquin"/>
                          <a:sym typeface="Palanquin"/>
                        </a:rPr>
                        <a:t>Les ressources à consulter</a:t>
                      </a:r>
                      <a:endParaRPr b="1" sz="1300">
                        <a:solidFill>
                          <a:srgbClr val="003081"/>
                        </a:solidFill>
                        <a:latin typeface="Palanquin"/>
                        <a:ea typeface="Palanquin"/>
                        <a:cs typeface="Palanquin"/>
                        <a:sym typeface="Palanquin"/>
                      </a:endParaRPr>
                    </a:p>
                  </a:txBody>
                  <a:tcPr marT="89275" marB="89275" marR="91425" marL="91425">
                    <a:lnL cap="flat" cmpd="sng" w="9525">
                      <a:solidFill>
                        <a:schemeClr val="dk1">
                          <a:alpha val="0"/>
                        </a:schemeClr>
                      </a:solidFill>
                      <a:prstDash val="solid"/>
                      <a:round/>
                      <a:headEnd len="sm" w="sm" type="none"/>
                      <a:tailEnd len="sm" w="sm" type="none"/>
                    </a:lnL>
                    <a:lnR cap="flat" cmpd="sng" w="9525">
                      <a:solidFill>
                        <a:schemeClr val="dk1">
                          <a:alpha val="0"/>
                        </a:schemeClr>
                      </a:solidFill>
                      <a:prstDash val="solid"/>
                      <a:round/>
                      <a:headEnd len="sm" w="sm" type="none"/>
                      <a:tailEnd len="sm" w="sm" type="none"/>
                    </a:lnR>
                    <a:lnT cap="flat" cmpd="sng" w="9525">
                      <a:solidFill>
                        <a:schemeClr val="dk1">
                          <a:alpha val="0"/>
                        </a:schemeClr>
                      </a:solidFill>
                      <a:prstDash val="solid"/>
                      <a:round/>
                      <a:headEnd len="sm" w="sm" type="none"/>
                      <a:tailEnd len="sm" w="sm" type="none"/>
                    </a:lnT>
                    <a:lnB cap="flat" cmpd="sng" w="9525">
                      <a:solidFill>
                        <a:schemeClr val="dk1">
                          <a:alpha val="0"/>
                        </a:schemeClr>
                      </a:solidFill>
                      <a:prstDash val="solid"/>
                      <a:round/>
                      <a:headEnd len="sm" w="sm" type="none"/>
                      <a:tailEnd len="sm" w="sm" type="none"/>
                    </a:lnB>
                  </a:tcPr>
                </a:tc>
                <a:tc>
                  <a:txBody>
                    <a:bodyPr/>
                    <a:lstStyle/>
                    <a:p>
                      <a:pPr indent="0" lvl="0" marL="0" rtl="0" algn="r">
                        <a:spcBef>
                          <a:spcPts val="0"/>
                        </a:spcBef>
                        <a:spcAft>
                          <a:spcPts val="0"/>
                        </a:spcAft>
                        <a:buNone/>
                      </a:pPr>
                      <a:r>
                        <a:rPr lang="fr" sz="1300">
                          <a:solidFill>
                            <a:srgbClr val="003081"/>
                          </a:solidFill>
                          <a:latin typeface="Palanquin"/>
                          <a:ea typeface="Palanquin"/>
                          <a:cs typeface="Palanquin"/>
                          <a:sym typeface="Palanquin"/>
                        </a:rPr>
                        <a:t>33</a:t>
                      </a:r>
                      <a:endParaRPr sz="1300">
                        <a:solidFill>
                          <a:srgbClr val="003081"/>
                        </a:solidFill>
                        <a:latin typeface="Palanquin"/>
                        <a:ea typeface="Palanquin"/>
                        <a:cs typeface="Palanquin"/>
                        <a:sym typeface="Palanquin"/>
                      </a:endParaRPr>
                    </a:p>
                  </a:txBody>
                  <a:tcPr marT="89275" marB="89275" marR="91425" marL="91425">
                    <a:lnL cap="flat" cmpd="sng" w="9525">
                      <a:solidFill>
                        <a:schemeClr val="dk1">
                          <a:alpha val="0"/>
                        </a:schemeClr>
                      </a:solidFill>
                      <a:prstDash val="solid"/>
                      <a:round/>
                      <a:headEnd len="sm" w="sm" type="none"/>
                      <a:tailEnd len="sm" w="sm" type="none"/>
                    </a:lnL>
                    <a:lnR cap="flat" cmpd="sng" w="9525">
                      <a:solidFill>
                        <a:schemeClr val="dk1">
                          <a:alpha val="0"/>
                        </a:schemeClr>
                      </a:solidFill>
                      <a:prstDash val="solid"/>
                      <a:round/>
                      <a:headEnd len="sm" w="sm" type="none"/>
                      <a:tailEnd len="sm" w="sm" type="none"/>
                    </a:lnR>
                    <a:lnT cap="flat" cmpd="sng" w="9525">
                      <a:solidFill>
                        <a:schemeClr val="dk1">
                          <a:alpha val="0"/>
                        </a:schemeClr>
                      </a:solidFill>
                      <a:prstDash val="solid"/>
                      <a:round/>
                      <a:headEnd len="sm" w="sm" type="none"/>
                      <a:tailEnd len="sm" w="sm" type="none"/>
                    </a:lnT>
                    <a:lnB cap="flat" cmpd="sng" w="9525">
                      <a:solidFill>
                        <a:schemeClr val="dk1">
                          <a:alpha val="0"/>
                        </a:schemeClr>
                      </a:solidFill>
                      <a:prstDash val="solid"/>
                      <a:round/>
                      <a:headEnd len="sm" w="sm" type="none"/>
                      <a:tailEnd len="sm" w="sm" type="none"/>
                    </a:lnB>
                  </a:tcPr>
                </a:tc>
              </a:tr>
              <a:tr h="279725">
                <a:tc>
                  <a:txBody>
                    <a:bodyPr/>
                    <a:lstStyle/>
                    <a:p>
                      <a:pPr indent="0" lvl="0" marL="0" rtl="0" algn="l">
                        <a:spcBef>
                          <a:spcPts val="0"/>
                        </a:spcBef>
                        <a:spcAft>
                          <a:spcPts val="0"/>
                        </a:spcAft>
                        <a:buClr>
                          <a:schemeClr val="dk1"/>
                        </a:buClr>
                        <a:buSzPts val="1100"/>
                        <a:buFont typeface="Arial"/>
                        <a:buNone/>
                      </a:pPr>
                      <a:r>
                        <a:rPr b="1" lang="fr" sz="1300">
                          <a:solidFill>
                            <a:srgbClr val="003081"/>
                          </a:solidFill>
                          <a:latin typeface="Palanquin"/>
                          <a:ea typeface="Palanquin"/>
                          <a:cs typeface="Palanquin"/>
                          <a:sym typeface="Palanquin"/>
                        </a:rPr>
                        <a:t>Ce que les stagiaires emportent en fin de formation</a:t>
                      </a:r>
                      <a:endParaRPr b="1" sz="1300">
                        <a:solidFill>
                          <a:srgbClr val="003081"/>
                        </a:solidFill>
                        <a:latin typeface="Palanquin"/>
                        <a:ea typeface="Palanquin"/>
                        <a:cs typeface="Palanquin"/>
                        <a:sym typeface="Palanquin"/>
                      </a:endParaRPr>
                    </a:p>
                  </a:txBody>
                  <a:tcPr marT="89275" marB="89275" marR="91425" marL="91425">
                    <a:lnL cap="flat" cmpd="sng" w="9525">
                      <a:solidFill>
                        <a:schemeClr val="dk1">
                          <a:alpha val="0"/>
                        </a:schemeClr>
                      </a:solidFill>
                      <a:prstDash val="solid"/>
                      <a:round/>
                      <a:headEnd len="sm" w="sm" type="none"/>
                      <a:tailEnd len="sm" w="sm" type="none"/>
                    </a:lnL>
                    <a:lnR cap="flat" cmpd="sng" w="9525">
                      <a:solidFill>
                        <a:schemeClr val="dk1">
                          <a:alpha val="0"/>
                        </a:schemeClr>
                      </a:solidFill>
                      <a:prstDash val="solid"/>
                      <a:round/>
                      <a:headEnd len="sm" w="sm" type="none"/>
                      <a:tailEnd len="sm" w="sm" type="none"/>
                    </a:lnR>
                    <a:lnT cap="flat" cmpd="sng" w="9525">
                      <a:solidFill>
                        <a:schemeClr val="dk1">
                          <a:alpha val="0"/>
                        </a:schemeClr>
                      </a:solidFill>
                      <a:prstDash val="solid"/>
                      <a:round/>
                      <a:headEnd len="sm" w="sm" type="none"/>
                      <a:tailEnd len="sm" w="sm" type="none"/>
                    </a:lnT>
                    <a:lnB cap="flat" cmpd="sng" w="9525">
                      <a:solidFill>
                        <a:schemeClr val="dk1">
                          <a:alpha val="0"/>
                        </a:schemeClr>
                      </a:solidFill>
                      <a:prstDash val="solid"/>
                      <a:round/>
                      <a:headEnd len="sm" w="sm" type="none"/>
                      <a:tailEnd len="sm" w="sm" type="none"/>
                    </a:lnB>
                  </a:tcPr>
                </a:tc>
                <a:tc>
                  <a:txBody>
                    <a:bodyPr/>
                    <a:lstStyle/>
                    <a:p>
                      <a:pPr indent="0" lvl="0" marL="0" rtl="0" algn="r">
                        <a:spcBef>
                          <a:spcPts val="0"/>
                        </a:spcBef>
                        <a:spcAft>
                          <a:spcPts val="0"/>
                        </a:spcAft>
                        <a:buClr>
                          <a:srgbClr val="000000"/>
                        </a:buClr>
                        <a:buSzPts val="1100"/>
                        <a:buFont typeface="Arial"/>
                        <a:buNone/>
                      </a:pPr>
                      <a:r>
                        <a:rPr lang="fr" sz="1300">
                          <a:solidFill>
                            <a:srgbClr val="003081"/>
                          </a:solidFill>
                          <a:latin typeface="Palanquin"/>
                          <a:ea typeface="Palanquin"/>
                          <a:cs typeface="Palanquin"/>
                          <a:sym typeface="Palanquin"/>
                        </a:rPr>
                        <a:t>48</a:t>
                      </a:r>
                      <a:endParaRPr sz="1300">
                        <a:solidFill>
                          <a:srgbClr val="003081"/>
                        </a:solidFill>
                        <a:latin typeface="Palanquin"/>
                        <a:ea typeface="Palanquin"/>
                        <a:cs typeface="Palanquin"/>
                        <a:sym typeface="Palanquin"/>
                      </a:endParaRPr>
                    </a:p>
                  </a:txBody>
                  <a:tcPr marT="89275" marB="89275" marR="91425" marL="91425">
                    <a:lnL cap="flat" cmpd="sng" w="9525">
                      <a:solidFill>
                        <a:schemeClr val="dk1">
                          <a:alpha val="0"/>
                        </a:schemeClr>
                      </a:solidFill>
                      <a:prstDash val="solid"/>
                      <a:round/>
                      <a:headEnd len="sm" w="sm" type="none"/>
                      <a:tailEnd len="sm" w="sm" type="none"/>
                    </a:lnL>
                    <a:lnR cap="flat" cmpd="sng" w="9525">
                      <a:solidFill>
                        <a:schemeClr val="dk1">
                          <a:alpha val="0"/>
                        </a:schemeClr>
                      </a:solidFill>
                      <a:prstDash val="solid"/>
                      <a:round/>
                      <a:headEnd len="sm" w="sm" type="none"/>
                      <a:tailEnd len="sm" w="sm" type="none"/>
                    </a:lnR>
                    <a:lnT cap="flat" cmpd="sng" w="9525">
                      <a:solidFill>
                        <a:schemeClr val="dk1">
                          <a:alpha val="0"/>
                        </a:schemeClr>
                      </a:solidFill>
                      <a:prstDash val="solid"/>
                      <a:round/>
                      <a:headEnd len="sm" w="sm" type="none"/>
                      <a:tailEnd len="sm" w="sm" type="none"/>
                    </a:lnT>
                    <a:lnB cap="flat" cmpd="sng" w="9525">
                      <a:solidFill>
                        <a:schemeClr val="dk1">
                          <a:alpha val="0"/>
                        </a:schemeClr>
                      </a:solidFill>
                      <a:prstDash val="solid"/>
                      <a:round/>
                      <a:headEnd len="sm" w="sm" type="none"/>
                      <a:tailEnd len="sm" w="sm" type="none"/>
                    </a:lnB>
                  </a:tcPr>
                </a:tc>
              </a:tr>
              <a:tr h="336325">
                <a:tc>
                  <a:txBody>
                    <a:bodyPr/>
                    <a:lstStyle/>
                    <a:p>
                      <a:pPr indent="0" lvl="0" marL="0" rtl="0" algn="l">
                        <a:spcBef>
                          <a:spcPts val="0"/>
                        </a:spcBef>
                        <a:spcAft>
                          <a:spcPts val="0"/>
                        </a:spcAft>
                        <a:buNone/>
                      </a:pPr>
                      <a:r>
                        <a:rPr b="1" lang="fr" sz="1800">
                          <a:solidFill>
                            <a:srgbClr val="FF3333"/>
                          </a:solidFill>
                          <a:latin typeface="Palanquin"/>
                          <a:ea typeface="Palanquin"/>
                          <a:cs typeface="Palanquin"/>
                          <a:sym typeface="Palanquin"/>
                        </a:rPr>
                        <a:t>Déroulé de la formation</a:t>
                      </a:r>
                      <a:endParaRPr b="1" sz="1800">
                        <a:solidFill>
                          <a:srgbClr val="FF3333"/>
                        </a:solidFill>
                        <a:latin typeface="Palanquin"/>
                        <a:ea typeface="Palanquin"/>
                        <a:cs typeface="Palanquin"/>
                        <a:sym typeface="Palanquin"/>
                      </a:endParaRPr>
                    </a:p>
                  </a:txBody>
                  <a:tcPr marT="89275" marB="8927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chemeClr val="dk1">
                          <a:alpha val="0"/>
                        </a:schemeClr>
                      </a:solidFill>
                      <a:prstDash val="solid"/>
                      <a:round/>
                      <a:headEnd len="sm" w="sm" type="none"/>
                      <a:tailEnd len="sm" w="sm" type="none"/>
                    </a:lnT>
                    <a:lnB cap="flat" cmpd="sng" w="19050">
                      <a:solidFill>
                        <a:srgbClr val="FF3333"/>
                      </a:solidFill>
                      <a:prstDash val="solid"/>
                      <a:round/>
                      <a:headEnd len="sm" w="sm" type="none"/>
                      <a:tailEnd len="sm" w="sm" type="none"/>
                    </a:lnB>
                  </a:tcPr>
                </a:tc>
                <a:tc>
                  <a:txBody>
                    <a:bodyPr/>
                    <a:lstStyle/>
                    <a:p>
                      <a:pPr indent="0" lvl="0" marL="0" rtl="0" algn="r">
                        <a:spcBef>
                          <a:spcPts val="0"/>
                        </a:spcBef>
                        <a:spcAft>
                          <a:spcPts val="0"/>
                        </a:spcAft>
                        <a:buNone/>
                      </a:pPr>
                      <a:r>
                        <a:rPr b="1" lang="fr" sz="1800">
                          <a:solidFill>
                            <a:srgbClr val="FF3333"/>
                          </a:solidFill>
                          <a:latin typeface="Palanquin"/>
                          <a:ea typeface="Palanquin"/>
                          <a:cs typeface="Palanquin"/>
                          <a:sym typeface="Palanquin"/>
                        </a:rPr>
                        <a:t>49</a:t>
                      </a:r>
                      <a:endParaRPr b="1" sz="1800">
                        <a:solidFill>
                          <a:srgbClr val="FF3333"/>
                        </a:solidFill>
                        <a:latin typeface="Palanquin"/>
                        <a:ea typeface="Palanquin"/>
                        <a:cs typeface="Palanquin"/>
                        <a:sym typeface="Palanquin"/>
                      </a:endParaRPr>
                    </a:p>
                  </a:txBody>
                  <a:tcPr marT="89275" marB="8927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chemeClr val="dk1">
                          <a:alpha val="0"/>
                        </a:schemeClr>
                      </a:solidFill>
                      <a:prstDash val="solid"/>
                      <a:round/>
                      <a:headEnd len="sm" w="sm" type="none"/>
                      <a:tailEnd len="sm" w="sm" type="none"/>
                    </a:lnT>
                    <a:lnB cap="flat" cmpd="sng" w="19050">
                      <a:solidFill>
                        <a:srgbClr val="FF3333"/>
                      </a:solidFill>
                      <a:prstDash val="solid"/>
                      <a:round/>
                      <a:headEnd len="sm" w="sm" type="none"/>
                      <a:tailEnd len="sm" w="sm" type="none"/>
                    </a:lnB>
                  </a:tcPr>
                </a:tc>
              </a:tr>
              <a:tr h="279725">
                <a:tc>
                  <a:txBody>
                    <a:bodyPr/>
                    <a:lstStyle/>
                    <a:p>
                      <a:pPr indent="0" lvl="0" marL="0" rtl="0" algn="l">
                        <a:spcBef>
                          <a:spcPts val="0"/>
                        </a:spcBef>
                        <a:spcAft>
                          <a:spcPts val="0"/>
                        </a:spcAft>
                        <a:buNone/>
                      </a:pPr>
                      <a:r>
                        <a:rPr b="1" lang="fr" sz="1300">
                          <a:solidFill>
                            <a:srgbClr val="003081"/>
                          </a:solidFill>
                          <a:latin typeface="Palanquin"/>
                          <a:ea typeface="Palanquin"/>
                          <a:cs typeface="Palanquin"/>
                          <a:sym typeface="Palanquin"/>
                        </a:rPr>
                        <a:t>Déroulé complet de la formation</a:t>
                      </a:r>
                      <a:endParaRPr sz="1300">
                        <a:solidFill>
                          <a:srgbClr val="003081"/>
                        </a:solidFill>
                        <a:latin typeface="Palanquin"/>
                        <a:ea typeface="Palanquin"/>
                        <a:cs typeface="Palanquin"/>
                        <a:sym typeface="Palanquin"/>
                      </a:endParaRPr>
                    </a:p>
                  </a:txBody>
                  <a:tcPr marT="89275" marB="8927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19050">
                      <a:solidFill>
                        <a:srgbClr val="FF3333"/>
                      </a:solidFill>
                      <a:prstDash val="solid"/>
                      <a:round/>
                      <a:headEnd len="sm" w="sm" type="none"/>
                      <a:tailEnd len="sm" w="sm" type="none"/>
                    </a:lnT>
                    <a:lnB cap="flat" cmpd="sng" w="9525">
                      <a:solidFill>
                        <a:srgbClr val="FFFFFF"/>
                      </a:solidFill>
                      <a:prstDash val="solid"/>
                      <a:round/>
                      <a:headEnd len="sm" w="sm" type="none"/>
                      <a:tailEnd len="sm" w="sm" type="none"/>
                    </a:lnB>
                  </a:tcPr>
                </a:tc>
                <a:tc>
                  <a:txBody>
                    <a:bodyPr/>
                    <a:lstStyle/>
                    <a:p>
                      <a:pPr indent="0" lvl="0" marL="0" rtl="0" algn="r">
                        <a:spcBef>
                          <a:spcPts val="0"/>
                        </a:spcBef>
                        <a:spcAft>
                          <a:spcPts val="0"/>
                        </a:spcAft>
                        <a:buClr>
                          <a:srgbClr val="000000"/>
                        </a:buClr>
                        <a:buSzPts val="1100"/>
                        <a:buFont typeface="Arial"/>
                        <a:buNone/>
                      </a:pPr>
                      <a:r>
                        <a:rPr lang="fr" sz="1300">
                          <a:solidFill>
                            <a:srgbClr val="003081"/>
                          </a:solidFill>
                          <a:latin typeface="Palanquin"/>
                          <a:ea typeface="Palanquin"/>
                          <a:cs typeface="Palanquin"/>
                          <a:sym typeface="Palanquin"/>
                        </a:rPr>
                        <a:t>50</a:t>
                      </a:r>
                      <a:endParaRPr sz="1300">
                        <a:solidFill>
                          <a:srgbClr val="003081"/>
                        </a:solidFill>
                        <a:latin typeface="Palanquin"/>
                        <a:ea typeface="Palanquin"/>
                        <a:cs typeface="Palanquin"/>
                        <a:sym typeface="Palanquin"/>
                      </a:endParaRPr>
                    </a:p>
                  </a:txBody>
                  <a:tcPr marT="89275" marB="8927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19050">
                      <a:solidFill>
                        <a:srgbClr val="FF3333"/>
                      </a:solidFill>
                      <a:prstDash val="solid"/>
                      <a:round/>
                      <a:headEnd len="sm" w="sm" type="none"/>
                      <a:tailEnd len="sm" w="sm" type="none"/>
                    </a:lnT>
                    <a:lnB cap="flat" cmpd="sng" w="9525">
                      <a:solidFill>
                        <a:srgbClr val="FFFFFF"/>
                      </a:solidFill>
                      <a:prstDash val="solid"/>
                      <a:round/>
                      <a:headEnd len="sm" w="sm" type="none"/>
                      <a:tailEnd len="sm" w="sm" type="none"/>
                    </a:lnB>
                  </a:tcPr>
                </a:tc>
              </a:tr>
              <a:tr h="279725">
                <a:tc>
                  <a:txBody>
                    <a:bodyPr/>
                    <a:lstStyle/>
                    <a:p>
                      <a:pPr indent="0" lvl="0" marL="0" rtl="0" algn="l">
                        <a:spcBef>
                          <a:spcPts val="0"/>
                        </a:spcBef>
                        <a:spcAft>
                          <a:spcPts val="0"/>
                        </a:spcAft>
                        <a:buNone/>
                      </a:pPr>
                      <a:r>
                        <a:rPr b="1" lang="fr" sz="1300">
                          <a:solidFill>
                            <a:srgbClr val="003081"/>
                          </a:solidFill>
                          <a:latin typeface="Palanquin"/>
                          <a:ea typeface="Palanquin"/>
                          <a:cs typeface="Palanquin"/>
                          <a:sym typeface="Palanquin"/>
                        </a:rPr>
                        <a:t>Les grains pédagogiques</a:t>
                      </a:r>
                      <a:endParaRPr b="1" sz="1300">
                        <a:solidFill>
                          <a:srgbClr val="003081"/>
                        </a:solidFill>
                        <a:latin typeface="Palanquin"/>
                        <a:ea typeface="Palanquin"/>
                        <a:cs typeface="Palanquin"/>
                        <a:sym typeface="Palanquin"/>
                      </a:endParaRPr>
                    </a:p>
                  </a:txBody>
                  <a:tcPr marT="89275" marB="8927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c>
                  <a:txBody>
                    <a:bodyPr/>
                    <a:lstStyle/>
                    <a:p>
                      <a:pPr indent="0" lvl="0" marL="0" rtl="0" algn="r">
                        <a:spcBef>
                          <a:spcPts val="0"/>
                        </a:spcBef>
                        <a:spcAft>
                          <a:spcPts val="0"/>
                        </a:spcAft>
                        <a:buNone/>
                      </a:pPr>
                      <a:r>
                        <a:rPr lang="fr" sz="1300">
                          <a:solidFill>
                            <a:srgbClr val="003081"/>
                          </a:solidFill>
                          <a:latin typeface="Palanquin"/>
                          <a:ea typeface="Palanquin"/>
                          <a:cs typeface="Palanquin"/>
                          <a:sym typeface="Palanquin"/>
                        </a:rPr>
                        <a:t>51</a:t>
                      </a:r>
                      <a:endParaRPr sz="1300">
                        <a:solidFill>
                          <a:srgbClr val="003081"/>
                        </a:solidFill>
                        <a:latin typeface="Palanquin"/>
                        <a:ea typeface="Palanquin"/>
                        <a:cs typeface="Palanquin"/>
                        <a:sym typeface="Palanquin"/>
                      </a:endParaRPr>
                    </a:p>
                  </a:txBody>
                  <a:tcPr marT="89275" marB="8927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336325">
                <a:tc>
                  <a:txBody>
                    <a:bodyPr/>
                    <a:lstStyle/>
                    <a:p>
                      <a:pPr indent="0" lvl="0" marL="0" rtl="0" algn="l">
                        <a:spcBef>
                          <a:spcPts val="0"/>
                        </a:spcBef>
                        <a:spcAft>
                          <a:spcPts val="0"/>
                        </a:spcAft>
                        <a:buNone/>
                      </a:pPr>
                      <a:r>
                        <a:rPr b="1" lang="fr" sz="1800">
                          <a:solidFill>
                            <a:srgbClr val="FF3333"/>
                          </a:solidFill>
                          <a:latin typeface="Palanquin"/>
                          <a:ea typeface="Palanquin"/>
                          <a:cs typeface="Palanquin"/>
                          <a:sym typeface="Palanquin"/>
                        </a:rPr>
                        <a:t>Matériel</a:t>
                      </a:r>
                      <a:endParaRPr b="1" sz="1800">
                        <a:solidFill>
                          <a:srgbClr val="FF3333"/>
                        </a:solidFill>
                        <a:latin typeface="Palanquin"/>
                        <a:ea typeface="Palanquin"/>
                        <a:cs typeface="Palanquin"/>
                        <a:sym typeface="Palanquin"/>
                      </a:endParaRPr>
                    </a:p>
                  </a:txBody>
                  <a:tcPr marT="89275" marB="8927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19050">
                      <a:solidFill>
                        <a:srgbClr val="FF3333"/>
                      </a:solidFill>
                      <a:prstDash val="solid"/>
                      <a:round/>
                      <a:headEnd len="sm" w="sm" type="none"/>
                      <a:tailEnd len="sm" w="sm" type="none"/>
                    </a:lnB>
                  </a:tcPr>
                </a:tc>
                <a:tc>
                  <a:txBody>
                    <a:bodyPr/>
                    <a:lstStyle/>
                    <a:p>
                      <a:pPr indent="0" lvl="0" marL="0" rtl="0" algn="r">
                        <a:spcBef>
                          <a:spcPts val="0"/>
                        </a:spcBef>
                        <a:spcAft>
                          <a:spcPts val="0"/>
                        </a:spcAft>
                        <a:buNone/>
                      </a:pPr>
                      <a:r>
                        <a:rPr b="1" lang="fr" sz="1800">
                          <a:solidFill>
                            <a:srgbClr val="FF3333"/>
                          </a:solidFill>
                          <a:latin typeface="Palanquin"/>
                          <a:ea typeface="Palanquin"/>
                          <a:cs typeface="Palanquin"/>
                          <a:sym typeface="Palanquin"/>
                        </a:rPr>
                        <a:t>64</a:t>
                      </a:r>
                      <a:endParaRPr b="1" sz="1800">
                        <a:solidFill>
                          <a:srgbClr val="FF3333"/>
                        </a:solidFill>
                        <a:latin typeface="Palanquin"/>
                        <a:ea typeface="Palanquin"/>
                        <a:cs typeface="Palanquin"/>
                        <a:sym typeface="Palanquin"/>
                      </a:endParaRPr>
                    </a:p>
                  </a:txBody>
                  <a:tcPr marT="89275" marB="8927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19050">
                      <a:solidFill>
                        <a:srgbClr val="FF3333"/>
                      </a:solidFill>
                      <a:prstDash val="solid"/>
                      <a:round/>
                      <a:headEnd len="sm" w="sm" type="none"/>
                      <a:tailEnd len="sm" w="sm" type="none"/>
                    </a:lnB>
                  </a:tcPr>
                </a:tc>
              </a:tr>
              <a:tr h="279725">
                <a:tc>
                  <a:txBody>
                    <a:bodyPr/>
                    <a:lstStyle/>
                    <a:p>
                      <a:pPr indent="0" lvl="0" marL="0" rtl="0" algn="l">
                        <a:spcBef>
                          <a:spcPts val="0"/>
                        </a:spcBef>
                        <a:spcAft>
                          <a:spcPts val="0"/>
                        </a:spcAft>
                        <a:buNone/>
                      </a:pPr>
                      <a:r>
                        <a:rPr b="1" lang="fr" sz="1300">
                          <a:solidFill>
                            <a:srgbClr val="003081"/>
                          </a:solidFill>
                          <a:latin typeface="Palanquin"/>
                          <a:ea typeface="Palanquin"/>
                          <a:cs typeface="Palanquin"/>
                          <a:sym typeface="Palanquin"/>
                        </a:rPr>
                        <a:t>Matériel numérique</a:t>
                      </a:r>
                      <a:endParaRPr b="1" sz="1300">
                        <a:solidFill>
                          <a:srgbClr val="003081"/>
                        </a:solidFill>
                        <a:latin typeface="Palanquin"/>
                        <a:ea typeface="Palanquin"/>
                        <a:cs typeface="Palanquin"/>
                        <a:sym typeface="Palanquin"/>
                      </a:endParaRPr>
                    </a:p>
                  </a:txBody>
                  <a:tcPr marT="89275" marB="8927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19050">
                      <a:solidFill>
                        <a:srgbClr val="FF3333"/>
                      </a:solidFill>
                      <a:prstDash val="solid"/>
                      <a:round/>
                      <a:headEnd len="sm" w="sm" type="none"/>
                      <a:tailEnd len="sm" w="sm" type="none"/>
                    </a:lnT>
                    <a:lnB cap="flat" cmpd="sng" w="9525">
                      <a:solidFill>
                        <a:srgbClr val="FFFFFF"/>
                      </a:solidFill>
                      <a:prstDash val="solid"/>
                      <a:round/>
                      <a:headEnd len="sm" w="sm" type="none"/>
                      <a:tailEnd len="sm" w="sm" type="none"/>
                    </a:lnB>
                  </a:tcPr>
                </a:tc>
                <a:tc>
                  <a:txBody>
                    <a:bodyPr/>
                    <a:lstStyle/>
                    <a:p>
                      <a:pPr indent="0" lvl="0" marL="0" rtl="0" algn="r">
                        <a:spcBef>
                          <a:spcPts val="0"/>
                        </a:spcBef>
                        <a:spcAft>
                          <a:spcPts val="0"/>
                        </a:spcAft>
                        <a:buNone/>
                      </a:pPr>
                      <a:r>
                        <a:rPr lang="fr" sz="1300">
                          <a:solidFill>
                            <a:srgbClr val="003081"/>
                          </a:solidFill>
                          <a:latin typeface="Palanquin"/>
                          <a:ea typeface="Palanquin"/>
                          <a:cs typeface="Palanquin"/>
                          <a:sym typeface="Palanquin"/>
                        </a:rPr>
                        <a:t>65</a:t>
                      </a:r>
                      <a:endParaRPr sz="1300">
                        <a:solidFill>
                          <a:srgbClr val="003081"/>
                        </a:solidFill>
                        <a:latin typeface="Palanquin"/>
                        <a:ea typeface="Palanquin"/>
                        <a:cs typeface="Palanquin"/>
                        <a:sym typeface="Palanquin"/>
                      </a:endParaRPr>
                    </a:p>
                  </a:txBody>
                  <a:tcPr marT="89275" marB="8927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19050">
                      <a:solidFill>
                        <a:srgbClr val="FF3333"/>
                      </a:solidFill>
                      <a:prstDash val="solid"/>
                      <a:round/>
                      <a:headEnd len="sm" w="sm" type="none"/>
                      <a:tailEnd len="sm" w="sm" type="none"/>
                    </a:lnT>
                    <a:lnB cap="flat" cmpd="sng" w="9525">
                      <a:solidFill>
                        <a:srgbClr val="FFFFFF"/>
                      </a:solidFill>
                      <a:prstDash val="solid"/>
                      <a:round/>
                      <a:headEnd len="sm" w="sm" type="none"/>
                      <a:tailEnd len="sm" w="sm" type="none"/>
                    </a:lnB>
                  </a:tcPr>
                </a:tc>
              </a:tr>
              <a:tr h="279725">
                <a:tc>
                  <a:txBody>
                    <a:bodyPr/>
                    <a:lstStyle/>
                    <a:p>
                      <a:pPr indent="0" lvl="0" marL="0" rtl="0" algn="l">
                        <a:spcBef>
                          <a:spcPts val="0"/>
                        </a:spcBef>
                        <a:spcAft>
                          <a:spcPts val="0"/>
                        </a:spcAft>
                        <a:buNone/>
                      </a:pPr>
                      <a:r>
                        <a:rPr b="1" lang="fr" sz="1300">
                          <a:solidFill>
                            <a:srgbClr val="003081"/>
                          </a:solidFill>
                          <a:latin typeface="Palanquin"/>
                          <a:ea typeface="Palanquin"/>
                          <a:cs typeface="Palanquin"/>
                          <a:sym typeface="Palanquin"/>
                        </a:rPr>
                        <a:t>Matériel tangible</a:t>
                      </a:r>
                      <a:endParaRPr b="1" sz="1300">
                        <a:solidFill>
                          <a:srgbClr val="003081"/>
                        </a:solidFill>
                        <a:latin typeface="Palanquin"/>
                        <a:ea typeface="Palanquin"/>
                        <a:cs typeface="Palanquin"/>
                        <a:sym typeface="Palanquin"/>
                      </a:endParaRPr>
                    </a:p>
                  </a:txBody>
                  <a:tcPr marT="89275" marB="8927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c>
                  <a:txBody>
                    <a:bodyPr/>
                    <a:lstStyle/>
                    <a:p>
                      <a:pPr indent="0" lvl="0" marL="0" rtl="0" algn="r">
                        <a:spcBef>
                          <a:spcPts val="0"/>
                        </a:spcBef>
                        <a:spcAft>
                          <a:spcPts val="0"/>
                        </a:spcAft>
                        <a:buNone/>
                      </a:pPr>
                      <a:r>
                        <a:rPr lang="fr" sz="1300">
                          <a:solidFill>
                            <a:srgbClr val="003081"/>
                          </a:solidFill>
                          <a:latin typeface="Palanquin"/>
                          <a:ea typeface="Palanquin"/>
                          <a:cs typeface="Palanquin"/>
                          <a:sym typeface="Palanquin"/>
                        </a:rPr>
                        <a:t>66</a:t>
                      </a:r>
                      <a:endParaRPr sz="1300">
                        <a:solidFill>
                          <a:srgbClr val="003081"/>
                        </a:solidFill>
                        <a:latin typeface="Palanquin"/>
                        <a:ea typeface="Palanquin"/>
                        <a:cs typeface="Palanquin"/>
                        <a:sym typeface="Palanquin"/>
                      </a:endParaRPr>
                    </a:p>
                  </a:txBody>
                  <a:tcPr marT="89275" marB="8927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bl>
          </a:graphicData>
        </a:graphic>
      </p:graphicFrame>
      <p:sp>
        <p:nvSpPr>
          <p:cNvPr id="65" name="Google Shape;65;p14"/>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Sommaire</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66" name="Google Shape;66;p14"/>
          <p:cNvPicPr preferRelativeResize="0"/>
          <p:nvPr/>
        </p:nvPicPr>
        <p:blipFill>
          <a:blip r:embed="rId3">
            <a:alphaModFix/>
          </a:blip>
          <a:stretch>
            <a:fillRect/>
          </a:stretch>
        </p:blipFill>
        <p:spPr>
          <a:xfrm>
            <a:off x="200862" y="379418"/>
            <a:ext cx="619935" cy="574529"/>
          </a:xfrm>
          <a:prstGeom prst="rect">
            <a:avLst/>
          </a:prstGeom>
          <a:noFill/>
          <a:ln>
            <a:noFill/>
          </a:ln>
        </p:spPr>
      </p:pic>
      <p:sp>
        <p:nvSpPr>
          <p:cNvPr id="67" name="Google Shape;67;p14"/>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1" name="Shape 251"/>
        <p:cNvGrpSpPr/>
        <p:nvPr/>
      </p:nvGrpSpPr>
      <p:grpSpPr>
        <a:xfrm>
          <a:off x="0" y="0"/>
          <a:ext cx="0" cy="0"/>
          <a:chOff x="0" y="0"/>
          <a:chExt cx="0" cy="0"/>
        </a:xfrm>
      </p:grpSpPr>
      <p:sp>
        <p:nvSpPr>
          <p:cNvPr id="252" name="Google Shape;252;p32"/>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sp>
        <p:nvSpPr>
          <p:cNvPr id="253" name="Google Shape;253;p32"/>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rgbClr val="FF3333"/>
                </a:solidFill>
                <a:latin typeface="Palanquin"/>
                <a:ea typeface="Palanquin"/>
                <a:cs typeface="Palanquin"/>
                <a:sym typeface="Palanquin"/>
              </a:rPr>
              <a:t>Chiffres et statistiques</a:t>
            </a:r>
            <a:endParaRPr/>
          </a:p>
        </p:txBody>
      </p:sp>
      <p:grpSp>
        <p:nvGrpSpPr>
          <p:cNvPr id="254" name="Google Shape;254;p32"/>
          <p:cNvGrpSpPr/>
          <p:nvPr/>
        </p:nvGrpSpPr>
        <p:grpSpPr>
          <a:xfrm>
            <a:off x="1068100" y="1125875"/>
            <a:ext cx="5981000" cy="3215285"/>
            <a:chOff x="1068100" y="1125875"/>
            <a:chExt cx="5981000" cy="3215285"/>
          </a:xfrm>
        </p:grpSpPr>
        <p:sp>
          <p:nvSpPr>
            <p:cNvPr id="255" name="Google Shape;255;p32"/>
            <p:cNvSpPr txBox="1"/>
            <p:nvPr/>
          </p:nvSpPr>
          <p:spPr>
            <a:xfrm>
              <a:off x="1080000" y="1125875"/>
              <a:ext cx="5969100" cy="1711800"/>
            </a:xfrm>
            <a:prstGeom prst="rect">
              <a:avLst/>
            </a:prstGeom>
            <a:noFill/>
            <a:ln>
              <a:noFill/>
            </a:ln>
          </p:spPr>
          <p:txBody>
            <a:bodyPr anchorCtr="0" anchor="t" bIns="34275" lIns="34275" spcFirstLastPara="1" rIns="34275" wrap="square" tIns="34275">
              <a:noAutofit/>
            </a:bodyPr>
            <a:lstStyle/>
            <a:p>
              <a:pPr indent="0" lvl="0" marL="0" marR="0" rtl="0" algn="l">
                <a:lnSpc>
                  <a:spcPct val="100000"/>
                </a:lnSpc>
                <a:spcBef>
                  <a:spcPts val="0"/>
                </a:spcBef>
                <a:spcAft>
                  <a:spcPts val="0"/>
                </a:spcAft>
                <a:buClr>
                  <a:srgbClr val="000000"/>
                </a:buClr>
                <a:buSzPts val="2200"/>
                <a:buFont typeface="Arial"/>
                <a:buNone/>
              </a:pPr>
              <a:r>
                <a:rPr b="1" lang="fr" sz="10000">
                  <a:solidFill>
                    <a:srgbClr val="FD2F27"/>
                  </a:solidFill>
                  <a:latin typeface="Palanquin"/>
                  <a:ea typeface="Palanquin"/>
                  <a:cs typeface="Palanquin"/>
                  <a:sym typeface="Palanquin"/>
                </a:rPr>
                <a:t>158617</a:t>
              </a:r>
              <a:endParaRPr i="0" sz="10000" u="none" cap="none" strike="noStrike">
                <a:solidFill>
                  <a:srgbClr val="FD2F27"/>
                </a:solidFill>
                <a:latin typeface="Palanquin"/>
                <a:ea typeface="Palanquin"/>
                <a:cs typeface="Palanquin"/>
                <a:sym typeface="Palanquin"/>
              </a:endParaRPr>
            </a:p>
          </p:txBody>
        </p:sp>
        <p:sp>
          <p:nvSpPr>
            <p:cNvPr id="256" name="Google Shape;256;p32"/>
            <p:cNvSpPr txBox="1"/>
            <p:nvPr/>
          </p:nvSpPr>
          <p:spPr>
            <a:xfrm>
              <a:off x="1068100" y="2647960"/>
              <a:ext cx="5227500" cy="1693200"/>
            </a:xfrm>
            <a:prstGeom prst="rect">
              <a:avLst/>
            </a:prstGeom>
            <a:noFill/>
            <a:ln>
              <a:noFill/>
            </a:ln>
          </p:spPr>
          <p:txBody>
            <a:bodyPr anchorCtr="0" anchor="t" bIns="91425" lIns="91425" spcFirstLastPara="1" rIns="91425" wrap="square" tIns="91425">
              <a:spAutoFit/>
            </a:bodyPr>
            <a:lstStyle/>
            <a:p>
              <a:pPr indent="-317500" lvl="0" marL="457200" rtl="0" algn="l">
                <a:spcBef>
                  <a:spcPts val="0"/>
                </a:spcBef>
                <a:spcAft>
                  <a:spcPts val="0"/>
                </a:spcAft>
                <a:buSzPts val="1400"/>
                <a:buFont typeface="Palanquin"/>
                <a:buChar char="➔"/>
              </a:pPr>
              <a:r>
                <a:rPr lang="fr">
                  <a:latin typeface="Palanquin"/>
                  <a:ea typeface="Palanquin"/>
                  <a:cs typeface="Palanquin"/>
                  <a:sym typeface="Palanquin"/>
                </a:rPr>
                <a:t>C’est le nombre de démarches administratives réalisées au 30 janvier 2024 avec la plateforme Aidants Connect depuis son lancement.</a:t>
              </a:r>
              <a:br>
                <a:rPr lang="fr">
                  <a:latin typeface="Palanquin"/>
                  <a:ea typeface="Palanquin"/>
                  <a:cs typeface="Palanquin"/>
                  <a:sym typeface="Palanquin"/>
                </a:rPr>
              </a:br>
              <a:r>
                <a:rPr lang="fr">
                  <a:latin typeface="Palanquin"/>
                  <a:ea typeface="Palanquin"/>
                  <a:cs typeface="Palanquin"/>
                  <a:sym typeface="Palanquin"/>
                </a:rPr>
                <a:t>Vous pouvez aller consulter cette statistique mise à jour en temps réel.</a:t>
              </a:r>
              <a:br>
                <a:rPr lang="fr">
                  <a:latin typeface="Palanquin"/>
                  <a:ea typeface="Palanquin"/>
                  <a:cs typeface="Palanquin"/>
                  <a:sym typeface="Palanquin"/>
                </a:rPr>
              </a:br>
              <a:br>
                <a:rPr lang="fr">
                  <a:latin typeface="Palanquin"/>
                  <a:ea typeface="Palanquin"/>
                  <a:cs typeface="Palanquin"/>
                  <a:sym typeface="Palanquin"/>
                </a:rPr>
              </a:br>
              <a:r>
                <a:rPr lang="fr">
                  <a:latin typeface="Palanquin"/>
                  <a:ea typeface="Palanquin"/>
                  <a:cs typeface="Palanquin"/>
                  <a:sym typeface="Palanquin"/>
                </a:rPr>
                <a:t>Source : </a:t>
              </a:r>
              <a:r>
                <a:rPr lang="fr" u="sng">
                  <a:solidFill>
                    <a:schemeClr val="hlink"/>
                  </a:solidFill>
                  <a:latin typeface="Palanquin"/>
                  <a:ea typeface="Palanquin"/>
                  <a:cs typeface="Palanquin"/>
                  <a:sym typeface="Palanquin"/>
                  <a:hlinkClick r:id="rId3"/>
                </a:rPr>
                <a:t>https://aidantsconnect.beta.gouv.fr/stats/</a:t>
              </a:r>
              <a:endParaRPr>
                <a:latin typeface="Palanquin"/>
                <a:ea typeface="Palanquin"/>
                <a:cs typeface="Palanquin"/>
                <a:sym typeface="Palanquin"/>
              </a:endParaRPr>
            </a:p>
          </p:txBody>
        </p:sp>
      </p:grpSp>
      <p:sp>
        <p:nvSpPr>
          <p:cNvPr id="257" name="Google Shape;257;p32"/>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Notions théoriques</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258" name="Google Shape;258;p32"/>
          <p:cNvPicPr preferRelativeResize="0"/>
          <p:nvPr/>
        </p:nvPicPr>
        <p:blipFill>
          <a:blip r:embed="rId4">
            <a:alphaModFix/>
          </a:blip>
          <a:stretch>
            <a:fillRect/>
          </a:stretch>
        </p:blipFill>
        <p:spPr>
          <a:xfrm>
            <a:off x="200862" y="379418"/>
            <a:ext cx="619935" cy="574529"/>
          </a:xfrm>
          <a:prstGeom prst="rect">
            <a:avLst/>
          </a:prstGeom>
          <a:noFill/>
          <a:ln>
            <a:noFill/>
          </a:ln>
        </p:spPr>
      </p:pic>
      <p:grpSp>
        <p:nvGrpSpPr>
          <p:cNvPr id="259" name="Google Shape;259;p32"/>
          <p:cNvGrpSpPr/>
          <p:nvPr/>
        </p:nvGrpSpPr>
        <p:grpSpPr>
          <a:xfrm>
            <a:off x="1068100" y="4666450"/>
            <a:ext cx="5981000" cy="3646085"/>
            <a:chOff x="1068100" y="4316950"/>
            <a:chExt cx="5981000" cy="3646085"/>
          </a:xfrm>
        </p:grpSpPr>
        <p:sp>
          <p:nvSpPr>
            <p:cNvPr id="260" name="Google Shape;260;p32"/>
            <p:cNvSpPr txBox="1"/>
            <p:nvPr/>
          </p:nvSpPr>
          <p:spPr>
            <a:xfrm>
              <a:off x="1080000" y="4316950"/>
              <a:ext cx="5969100" cy="1711800"/>
            </a:xfrm>
            <a:prstGeom prst="rect">
              <a:avLst/>
            </a:prstGeom>
            <a:noFill/>
            <a:ln>
              <a:noFill/>
            </a:ln>
          </p:spPr>
          <p:txBody>
            <a:bodyPr anchorCtr="0" anchor="t" bIns="34275" lIns="34275" spcFirstLastPara="1" rIns="34275" wrap="square" tIns="34275">
              <a:noAutofit/>
            </a:bodyPr>
            <a:lstStyle/>
            <a:p>
              <a:pPr indent="0" lvl="0" marL="0" rtl="0" algn="l">
                <a:spcBef>
                  <a:spcPts val="0"/>
                </a:spcBef>
                <a:spcAft>
                  <a:spcPts val="0"/>
                </a:spcAft>
                <a:buClr>
                  <a:schemeClr val="dk1"/>
                </a:buClr>
                <a:buSzPts val="2200"/>
                <a:buFont typeface="Arial"/>
                <a:buNone/>
              </a:pPr>
              <a:r>
                <a:rPr b="1" lang="fr" sz="10000">
                  <a:solidFill>
                    <a:srgbClr val="FD2F27"/>
                  </a:solidFill>
                  <a:latin typeface="Palanquin"/>
                  <a:ea typeface="Palanquin"/>
                  <a:cs typeface="Palanquin"/>
                  <a:sym typeface="Palanquin"/>
                </a:rPr>
                <a:t>15 %</a:t>
              </a:r>
              <a:endParaRPr i="0" sz="10000" u="none" cap="none" strike="noStrike">
                <a:solidFill>
                  <a:srgbClr val="FD2F27"/>
                </a:solidFill>
                <a:latin typeface="Palanquin"/>
                <a:ea typeface="Palanquin"/>
                <a:cs typeface="Palanquin"/>
                <a:sym typeface="Palanquin"/>
              </a:endParaRPr>
            </a:p>
          </p:txBody>
        </p:sp>
        <p:sp>
          <p:nvSpPr>
            <p:cNvPr id="261" name="Google Shape;261;p32"/>
            <p:cNvSpPr txBox="1"/>
            <p:nvPr/>
          </p:nvSpPr>
          <p:spPr>
            <a:xfrm>
              <a:off x="1068100" y="5839035"/>
              <a:ext cx="5227500" cy="2124000"/>
            </a:xfrm>
            <a:prstGeom prst="rect">
              <a:avLst/>
            </a:prstGeom>
            <a:noFill/>
            <a:ln>
              <a:noFill/>
            </a:ln>
          </p:spPr>
          <p:txBody>
            <a:bodyPr anchorCtr="0" anchor="t" bIns="91425" lIns="91425" spcFirstLastPara="1" rIns="91425" wrap="square" tIns="91425">
              <a:spAutoFit/>
            </a:bodyPr>
            <a:lstStyle/>
            <a:p>
              <a:pPr indent="-317500" lvl="0" marL="457200" rtl="0" algn="l">
                <a:spcBef>
                  <a:spcPts val="0"/>
                </a:spcBef>
                <a:spcAft>
                  <a:spcPts val="0"/>
                </a:spcAft>
                <a:buSzPts val="1400"/>
                <a:buFont typeface="Palanquin"/>
                <a:buChar char="➔"/>
              </a:pPr>
              <a:r>
                <a:rPr lang="fr">
                  <a:solidFill>
                    <a:schemeClr val="dk1"/>
                  </a:solidFill>
                  <a:latin typeface="Palanquin"/>
                  <a:ea typeface="Palanquin"/>
                  <a:cs typeface="Palanquin"/>
                  <a:sym typeface="Palanquin"/>
                </a:rPr>
                <a:t>15,4 % de la population française serait en situation d'illectronisme en 2021 (chiffre extrait d’une </a:t>
              </a:r>
              <a:r>
                <a:rPr lang="fr" u="sng">
                  <a:solidFill>
                    <a:schemeClr val="hlink"/>
                  </a:solidFill>
                  <a:latin typeface="Palanquin"/>
                  <a:ea typeface="Palanquin"/>
                  <a:cs typeface="Palanquin"/>
                  <a:sym typeface="Palanquin"/>
                  <a:hlinkClick r:id="rId5"/>
                </a:rPr>
                <a:t>étude de l’INSEE publiée en 2023</a:t>
              </a:r>
              <a:r>
                <a:rPr lang="fr">
                  <a:solidFill>
                    <a:schemeClr val="dk1"/>
                  </a:solidFill>
                  <a:latin typeface="Palanquin"/>
                  <a:ea typeface="Palanquin"/>
                  <a:cs typeface="Palanquin"/>
                  <a:sym typeface="Palanquin"/>
                </a:rPr>
                <a:t>). Les publics en situation d’illectronisme sont ceux qui ont le plus de difficultés avec les outils numériques, ils ont donc besoin d’un accompagnement conséquent.</a:t>
              </a:r>
              <a:br>
                <a:rPr lang="fr">
                  <a:solidFill>
                    <a:schemeClr val="dk1"/>
                  </a:solidFill>
                  <a:latin typeface="Palanquin"/>
                  <a:ea typeface="Palanquin"/>
                  <a:cs typeface="Palanquin"/>
                  <a:sym typeface="Palanquin"/>
                </a:rPr>
              </a:br>
              <a:br>
                <a:rPr lang="fr">
                  <a:solidFill>
                    <a:schemeClr val="dk1"/>
                  </a:solidFill>
                  <a:latin typeface="Palanquin"/>
                  <a:ea typeface="Palanquin"/>
                  <a:cs typeface="Palanquin"/>
                  <a:sym typeface="Palanquin"/>
                </a:rPr>
              </a:br>
              <a:r>
                <a:rPr lang="fr">
                  <a:solidFill>
                    <a:schemeClr val="dk1"/>
                  </a:solidFill>
                  <a:latin typeface="Palanquin"/>
                  <a:ea typeface="Palanquin"/>
                  <a:cs typeface="Palanquin"/>
                  <a:sym typeface="Palanquin"/>
                </a:rPr>
                <a:t>Source : </a:t>
              </a:r>
              <a:r>
                <a:rPr lang="fr" u="sng">
                  <a:solidFill>
                    <a:schemeClr val="hlink"/>
                  </a:solidFill>
                  <a:latin typeface="Palanquin"/>
                  <a:ea typeface="Palanquin"/>
                  <a:cs typeface="Palanquin"/>
                  <a:sym typeface="Palanquin"/>
                  <a:hlinkClick r:id="rId6"/>
                </a:rPr>
                <a:t>Fracture numérique : l'illectronisme concerne plus de 15% de la population en 2021 — service public</a:t>
              </a:r>
              <a:endParaRPr>
                <a:latin typeface="Palanquin"/>
                <a:ea typeface="Palanquin"/>
                <a:cs typeface="Palanquin"/>
                <a:sym typeface="Palanquin"/>
              </a:endParaRPr>
            </a:p>
          </p:txBody>
        </p:sp>
      </p:gr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5" name="Shape 265"/>
        <p:cNvGrpSpPr/>
        <p:nvPr/>
      </p:nvGrpSpPr>
      <p:grpSpPr>
        <a:xfrm>
          <a:off x="0" y="0"/>
          <a:ext cx="0" cy="0"/>
          <a:chOff x="0" y="0"/>
          <a:chExt cx="0" cy="0"/>
        </a:xfrm>
      </p:grpSpPr>
      <p:sp>
        <p:nvSpPr>
          <p:cNvPr id="266" name="Google Shape;266;p33"/>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sp>
        <p:nvSpPr>
          <p:cNvPr id="267" name="Google Shape;267;p33"/>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rgbClr val="FF3333"/>
                </a:solidFill>
                <a:latin typeface="Palanquin"/>
                <a:ea typeface="Palanquin"/>
                <a:cs typeface="Palanquin"/>
                <a:sym typeface="Palanquin"/>
              </a:rPr>
              <a:t>Chiffres et statistiques</a:t>
            </a:r>
            <a:endParaRPr/>
          </a:p>
        </p:txBody>
      </p:sp>
      <p:grpSp>
        <p:nvGrpSpPr>
          <p:cNvPr id="268" name="Google Shape;268;p33"/>
          <p:cNvGrpSpPr/>
          <p:nvPr/>
        </p:nvGrpSpPr>
        <p:grpSpPr>
          <a:xfrm>
            <a:off x="1068100" y="1125875"/>
            <a:ext cx="5981000" cy="2999585"/>
            <a:chOff x="1068100" y="1125875"/>
            <a:chExt cx="5981000" cy="2999585"/>
          </a:xfrm>
        </p:grpSpPr>
        <p:sp>
          <p:nvSpPr>
            <p:cNvPr id="269" name="Google Shape;269;p33"/>
            <p:cNvSpPr txBox="1"/>
            <p:nvPr/>
          </p:nvSpPr>
          <p:spPr>
            <a:xfrm>
              <a:off x="1080000" y="1125875"/>
              <a:ext cx="5969100" cy="1711800"/>
            </a:xfrm>
            <a:prstGeom prst="rect">
              <a:avLst/>
            </a:prstGeom>
            <a:noFill/>
            <a:ln>
              <a:noFill/>
            </a:ln>
          </p:spPr>
          <p:txBody>
            <a:bodyPr anchorCtr="0" anchor="t" bIns="34275" lIns="34275" spcFirstLastPara="1" rIns="34275" wrap="square" tIns="34275">
              <a:noAutofit/>
            </a:bodyPr>
            <a:lstStyle/>
            <a:p>
              <a:pPr indent="0" lvl="0" marL="0" marR="0" rtl="0" algn="l">
                <a:lnSpc>
                  <a:spcPct val="100000"/>
                </a:lnSpc>
                <a:spcBef>
                  <a:spcPts val="0"/>
                </a:spcBef>
                <a:spcAft>
                  <a:spcPts val="0"/>
                </a:spcAft>
                <a:buClr>
                  <a:srgbClr val="000000"/>
                </a:buClr>
                <a:buSzPts val="2200"/>
                <a:buFont typeface="Arial"/>
                <a:buNone/>
              </a:pPr>
              <a:r>
                <a:rPr b="1" lang="fr" sz="10000">
                  <a:solidFill>
                    <a:srgbClr val="FD2F27"/>
                  </a:solidFill>
                  <a:latin typeface="Palanquin"/>
                  <a:ea typeface="Palanquin"/>
                  <a:cs typeface="Palanquin"/>
                  <a:sym typeface="Palanquin"/>
                </a:rPr>
                <a:t>1400</a:t>
              </a:r>
              <a:endParaRPr i="0" sz="10000" u="none" cap="none" strike="noStrike">
                <a:solidFill>
                  <a:srgbClr val="FD2F27"/>
                </a:solidFill>
                <a:latin typeface="Palanquin"/>
                <a:ea typeface="Palanquin"/>
                <a:cs typeface="Palanquin"/>
                <a:sym typeface="Palanquin"/>
              </a:endParaRPr>
            </a:p>
          </p:txBody>
        </p:sp>
        <p:sp>
          <p:nvSpPr>
            <p:cNvPr id="270" name="Google Shape;270;p33"/>
            <p:cNvSpPr txBox="1"/>
            <p:nvPr/>
          </p:nvSpPr>
          <p:spPr>
            <a:xfrm>
              <a:off x="1068100" y="2647960"/>
              <a:ext cx="5227500" cy="1477500"/>
            </a:xfrm>
            <a:prstGeom prst="rect">
              <a:avLst/>
            </a:prstGeom>
            <a:noFill/>
            <a:ln>
              <a:noFill/>
            </a:ln>
          </p:spPr>
          <p:txBody>
            <a:bodyPr anchorCtr="0" anchor="t" bIns="91425" lIns="91425" spcFirstLastPara="1" rIns="91425" wrap="square" tIns="91425">
              <a:spAutoFit/>
            </a:bodyPr>
            <a:lstStyle/>
            <a:p>
              <a:pPr indent="-317500" lvl="0" marL="457200" rtl="0" algn="l">
                <a:spcBef>
                  <a:spcPts val="0"/>
                </a:spcBef>
                <a:spcAft>
                  <a:spcPts val="0"/>
                </a:spcAft>
                <a:buSzPts val="1400"/>
                <a:buFont typeface="Palanquin"/>
                <a:buChar char="➔"/>
              </a:pPr>
              <a:r>
                <a:rPr lang="fr">
                  <a:latin typeface="Palanquin"/>
                  <a:ea typeface="Palanquin"/>
                  <a:cs typeface="Palanquin"/>
                  <a:sym typeface="Palanquin"/>
                </a:rPr>
                <a:t>Plus de 1400 démarches sont accessibles via une authentification France Connect (démarches concernant l’argent, citoyenneté, santé, transports, retraite, famille, travail-activité, vie locale, énergie, logement)</a:t>
              </a:r>
              <a:br>
                <a:rPr lang="fr">
                  <a:latin typeface="Palanquin"/>
                  <a:ea typeface="Palanquin"/>
                  <a:cs typeface="Palanquin"/>
                  <a:sym typeface="Palanquin"/>
                </a:rPr>
              </a:br>
              <a:br>
                <a:rPr lang="fr">
                  <a:latin typeface="Palanquin"/>
                  <a:ea typeface="Palanquin"/>
                  <a:cs typeface="Palanquin"/>
                  <a:sym typeface="Palanquin"/>
                </a:rPr>
              </a:br>
              <a:r>
                <a:rPr lang="fr">
                  <a:latin typeface="Palanquin"/>
                  <a:ea typeface="Palanquin"/>
                  <a:cs typeface="Palanquin"/>
                  <a:sym typeface="Palanquin"/>
                </a:rPr>
                <a:t>Source : </a:t>
              </a:r>
              <a:r>
                <a:rPr lang="fr" u="sng">
                  <a:solidFill>
                    <a:schemeClr val="hlink"/>
                  </a:solidFill>
                  <a:latin typeface="Palanquin"/>
                  <a:ea typeface="Palanquin"/>
                  <a:cs typeface="Palanquin"/>
                  <a:sym typeface="Palanquin"/>
                  <a:hlinkClick r:id="rId3"/>
                </a:rPr>
                <a:t>France Connect</a:t>
              </a:r>
              <a:endParaRPr>
                <a:latin typeface="Palanquin"/>
                <a:ea typeface="Palanquin"/>
                <a:cs typeface="Palanquin"/>
                <a:sym typeface="Palanquin"/>
              </a:endParaRPr>
            </a:p>
          </p:txBody>
        </p:sp>
      </p:grpSp>
      <p:sp>
        <p:nvSpPr>
          <p:cNvPr id="271" name="Google Shape;271;p33"/>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Notions théoriques</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272" name="Google Shape;272;p33"/>
          <p:cNvPicPr preferRelativeResize="0"/>
          <p:nvPr/>
        </p:nvPicPr>
        <p:blipFill>
          <a:blip r:embed="rId4">
            <a:alphaModFix/>
          </a:blip>
          <a:stretch>
            <a:fillRect/>
          </a:stretch>
        </p:blipFill>
        <p:spPr>
          <a:xfrm>
            <a:off x="200862" y="379418"/>
            <a:ext cx="619935" cy="574529"/>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6" name="Shape 276"/>
        <p:cNvGrpSpPr/>
        <p:nvPr/>
      </p:nvGrpSpPr>
      <p:grpSpPr>
        <a:xfrm>
          <a:off x="0" y="0"/>
          <a:ext cx="0" cy="0"/>
          <a:chOff x="0" y="0"/>
          <a:chExt cx="0" cy="0"/>
        </a:xfrm>
      </p:grpSpPr>
      <p:sp>
        <p:nvSpPr>
          <p:cNvPr id="277" name="Google Shape;277;p34"/>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rgbClr val="FF3333"/>
                </a:solidFill>
                <a:latin typeface="Palanquin"/>
                <a:ea typeface="Palanquin"/>
                <a:cs typeface="Palanquin"/>
                <a:sym typeface="Palanquin"/>
              </a:rPr>
              <a:t>Les principaux acteurs</a:t>
            </a:r>
            <a:endParaRPr/>
          </a:p>
        </p:txBody>
      </p:sp>
      <p:sp>
        <p:nvSpPr>
          <p:cNvPr id="278" name="Google Shape;278;p34"/>
          <p:cNvSpPr txBox="1"/>
          <p:nvPr/>
        </p:nvSpPr>
        <p:spPr>
          <a:xfrm>
            <a:off x="1080000" y="1140550"/>
            <a:ext cx="59691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D2F27"/>
                </a:solidFill>
                <a:latin typeface="Palanquin"/>
                <a:ea typeface="Palanquin"/>
                <a:cs typeface="Palanquin"/>
                <a:sym typeface="Palanquin"/>
              </a:rPr>
              <a:t>ANCT</a:t>
            </a:r>
            <a:endParaRPr i="0" sz="2600" u="none" cap="none" strike="noStrike">
              <a:solidFill>
                <a:srgbClr val="FD2F27"/>
              </a:solidFill>
              <a:latin typeface="Palanquin"/>
              <a:ea typeface="Palanquin"/>
              <a:cs typeface="Palanquin"/>
              <a:sym typeface="Palanquin"/>
            </a:endParaRPr>
          </a:p>
        </p:txBody>
      </p:sp>
      <p:sp>
        <p:nvSpPr>
          <p:cNvPr id="279" name="Google Shape;279;p34"/>
          <p:cNvSpPr txBox="1"/>
          <p:nvPr/>
        </p:nvSpPr>
        <p:spPr>
          <a:xfrm>
            <a:off x="1035950" y="1610050"/>
            <a:ext cx="5319000" cy="4279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lang="fr">
                <a:latin typeface="Palanquin"/>
                <a:ea typeface="Palanquin"/>
                <a:cs typeface="Palanquin"/>
                <a:sym typeface="Palanquin"/>
              </a:rPr>
              <a:t>L’Agence nationale de la cohésion des territoires a pour mission d’accompagner les collectivités locales dans la réalisation de leurs projets de territoire afin de répondre aux grandes transitions actuelles (écologique, démographique, économique…).</a:t>
            </a:r>
            <a:endParaRPr>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r>
              <a:t/>
            </a:r>
            <a:endParaRPr>
              <a:latin typeface="Palanquin"/>
              <a:ea typeface="Palanquin"/>
              <a:cs typeface="Palanquin"/>
              <a:sym typeface="Palanquin"/>
            </a:endParaRPr>
          </a:p>
          <a:p>
            <a:pPr indent="0" lvl="0" marL="0" rtl="0" algn="l">
              <a:spcBef>
                <a:spcPts val="0"/>
              </a:spcBef>
              <a:spcAft>
                <a:spcPts val="0"/>
              </a:spcAft>
              <a:buNone/>
            </a:pPr>
            <a:r>
              <a:rPr lang="fr">
                <a:latin typeface="Palanquin"/>
                <a:ea typeface="Palanquin"/>
                <a:cs typeface="Palanquin"/>
                <a:sym typeface="Palanquin"/>
              </a:rPr>
              <a:t>Elle pilote des programmes nationaux comme France services, Action cœur de ville, Petites Villes de demain, Territoires d’Industrie, Avenir Montagnes et le plan d’action Agenda rural. L’ANCT est aussi chargée de l’élaboration de la politique de la ville afin de contribuer à la réduction des inégalités sociales et territoriales que peuvent vivre les habitants des quartiers prioritaires. Enfin, elle a pour mission de </a:t>
            </a:r>
            <a:r>
              <a:rPr lang="fr">
                <a:latin typeface="Palanquin"/>
                <a:ea typeface="Palanquin"/>
                <a:cs typeface="Palanquin"/>
                <a:sym typeface="Palanquin"/>
              </a:rPr>
              <a:t>résoudre</a:t>
            </a:r>
            <a:r>
              <a:rPr lang="fr">
                <a:latin typeface="Palanquin"/>
                <a:ea typeface="Palanquin"/>
                <a:cs typeface="Palanquin"/>
                <a:sym typeface="Palanquin"/>
              </a:rPr>
              <a:t> la fracture numérique.</a:t>
            </a:r>
            <a:endParaRPr>
              <a:latin typeface="Palanquin"/>
              <a:ea typeface="Palanquin"/>
              <a:cs typeface="Palanquin"/>
              <a:sym typeface="Palanquin"/>
            </a:endParaRPr>
          </a:p>
          <a:p>
            <a:pPr indent="0" lvl="0" marL="0" rtl="0" algn="l">
              <a:spcBef>
                <a:spcPts val="0"/>
              </a:spcBef>
              <a:spcAft>
                <a:spcPts val="0"/>
              </a:spcAft>
              <a:buNone/>
            </a:pPr>
            <a:r>
              <a:t/>
            </a:r>
            <a:endParaRPr>
              <a:latin typeface="Palanquin"/>
              <a:ea typeface="Palanquin"/>
              <a:cs typeface="Palanquin"/>
              <a:sym typeface="Palanquin"/>
            </a:endParaRPr>
          </a:p>
          <a:p>
            <a:pPr indent="0" lvl="0" marL="0" rtl="0" algn="l">
              <a:spcBef>
                <a:spcPts val="0"/>
              </a:spcBef>
              <a:spcAft>
                <a:spcPts val="0"/>
              </a:spcAft>
              <a:buNone/>
            </a:pPr>
            <a:r>
              <a:rPr b="1" lang="fr">
                <a:latin typeface="Palanquin"/>
                <a:ea typeface="Palanquin"/>
                <a:cs typeface="Palanquin"/>
                <a:sym typeface="Palanquin"/>
              </a:rPr>
              <a:t>Aidants Connect est un service numérique de l’État porté par l’Agence Nationale de la Cohésion des Territoires (ANCT). Il a été développé selon la méthode « start-up d'Etat » avec l’appui de la Mission Société Numérique.</a:t>
            </a:r>
            <a:endParaRPr b="1">
              <a:latin typeface="Palanquin"/>
              <a:ea typeface="Palanquin"/>
              <a:cs typeface="Palanquin"/>
              <a:sym typeface="Palanquin"/>
            </a:endParaRPr>
          </a:p>
          <a:p>
            <a:pPr indent="0" lvl="0" marL="0" rtl="0" algn="l">
              <a:spcBef>
                <a:spcPts val="0"/>
              </a:spcBef>
              <a:spcAft>
                <a:spcPts val="0"/>
              </a:spcAft>
              <a:buNone/>
            </a:pPr>
            <a:br>
              <a:rPr lang="fr">
                <a:latin typeface="Palanquin"/>
                <a:ea typeface="Palanquin"/>
                <a:cs typeface="Palanquin"/>
                <a:sym typeface="Palanquin"/>
              </a:rPr>
            </a:br>
            <a:r>
              <a:rPr lang="fr">
                <a:latin typeface="Palanquin"/>
                <a:ea typeface="Palanquin"/>
                <a:cs typeface="Palanquin"/>
                <a:sym typeface="Palanquin"/>
              </a:rPr>
              <a:t>Source : </a:t>
            </a:r>
            <a:r>
              <a:rPr lang="fr" u="sng">
                <a:solidFill>
                  <a:schemeClr val="hlink"/>
                </a:solidFill>
                <a:latin typeface="Palanquin"/>
                <a:ea typeface="Palanquin"/>
                <a:cs typeface="Palanquin"/>
                <a:sym typeface="Palanquin"/>
                <a:hlinkClick r:id="rId3"/>
              </a:rPr>
              <a:t>https://agence-cohesion-territoires.gouv.fr</a:t>
            </a:r>
            <a:endParaRPr>
              <a:latin typeface="Palanquin"/>
              <a:ea typeface="Palanquin"/>
              <a:cs typeface="Palanquin"/>
              <a:sym typeface="Palanquin"/>
            </a:endParaRPr>
          </a:p>
        </p:txBody>
      </p:sp>
      <p:sp>
        <p:nvSpPr>
          <p:cNvPr id="280" name="Google Shape;280;p34"/>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Notions théoriques</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281" name="Google Shape;281;p34"/>
          <p:cNvPicPr preferRelativeResize="0"/>
          <p:nvPr/>
        </p:nvPicPr>
        <p:blipFill>
          <a:blip r:embed="rId4">
            <a:alphaModFix/>
          </a:blip>
          <a:stretch>
            <a:fillRect/>
          </a:stretch>
        </p:blipFill>
        <p:spPr>
          <a:xfrm>
            <a:off x="200862" y="379418"/>
            <a:ext cx="619935" cy="574529"/>
          </a:xfrm>
          <a:prstGeom prst="rect">
            <a:avLst/>
          </a:prstGeom>
          <a:noFill/>
          <a:ln>
            <a:noFill/>
          </a:ln>
        </p:spPr>
      </p:pic>
      <p:sp>
        <p:nvSpPr>
          <p:cNvPr id="282" name="Google Shape;282;p34"/>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sp>
        <p:nvSpPr>
          <p:cNvPr id="283" name="Google Shape;283;p34"/>
          <p:cNvSpPr txBox="1"/>
          <p:nvPr/>
        </p:nvSpPr>
        <p:spPr>
          <a:xfrm>
            <a:off x="1080000" y="6077975"/>
            <a:ext cx="59691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D2F27"/>
                </a:solidFill>
                <a:latin typeface="Palanquin"/>
                <a:ea typeface="Palanquin"/>
                <a:cs typeface="Palanquin"/>
                <a:sym typeface="Palanquin"/>
              </a:rPr>
              <a:t>PIX</a:t>
            </a:r>
            <a:endParaRPr i="0" sz="2600" u="none" cap="none" strike="noStrike">
              <a:solidFill>
                <a:srgbClr val="FD2F27"/>
              </a:solidFill>
              <a:latin typeface="Palanquin"/>
              <a:ea typeface="Palanquin"/>
              <a:cs typeface="Palanquin"/>
              <a:sym typeface="Palanquin"/>
            </a:endParaRPr>
          </a:p>
        </p:txBody>
      </p:sp>
      <p:sp>
        <p:nvSpPr>
          <p:cNvPr id="284" name="Google Shape;284;p34"/>
          <p:cNvSpPr txBox="1"/>
          <p:nvPr/>
        </p:nvSpPr>
        <p:spPr>
          <a:xfrm>
            <a:off x="1035938" y="6547475"/>
            <a:ext cx="5227500" cy="3201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fr">
                <a:latin typeface="Palanquin"/>
                <a:ea typeface="Palanquin"/>
                <a:cs typeface="Palanquin"/>
                <a:sym typeface="Palanquin"/>
              </a:rPr>
              <a:t>Pix est le service public en ligne pour évaluer, développer et certifier ses compétences numériques tout au long de la vie.</a:t>
            </a:r>
            <a:br>
              <a:rPr lang="fr">
                <a:latin typeface="Palanquin"/>
                <a:ea typeface="Palanquin"/>
                <a:cs typeface="Palanquin"/>
                <a:sym typeface="Palanquin"/>
              </a:rPr>
            </a:br>
            <a:br>
              <a:rPr lang="fr">
                <a:latin typeface="Palanquin"/>
                <a:ea typeface="Palanquin"/>
                <a:cs typeface="Palanquin"/>
                <a:sym typeface="Palanquin"/>
              </a:rPr>
            </a:br>
            <a:r>
              <a:rPr lang="fr">
                <a:latin typeface="Palanquin"/>
                <a:ea typeface="Palanquin"/>
                <a:cs typeface="Palanquin"/>
                <a:sym typeface="Palanquin"/>
              </a:rPr>
              <a:t>Initié en 2016, Pix est une structure à but non lucratif constituée en Groupement d’intérêt public de droit français ayant pour mission d’accompagner l’élévation du niveau général de compétences numériques. Il réunit différents acteurs publics engagés dans les domaines de l’éducation et de la formation en France et à l'international.</a:t>
            </a:r>
            <a:br>
              <a:rPr lang="fr">
                <a:latin typeface="Palanquin"/>
                <a:ea typeface="Palanquin"/>
                <a:cs typeface="Palanquin"/>
                <a:sym typeface="Palanquin"/>
              </a:rPr>
            </a:br>
            <a:br>
              <a:rPr lang="fr">
                <a:latin typeface="Palanquin"/>
                <a:ea typeface="Palanquin"/>
                <a:cs typeface="Palanquin"/>
                <a:sym typeface="Palanquin"/>
              </a:rPr>
            </a:br>
            <a:r>
              <a:rPr b="1" lang="fr">
                <a:latin typeface="Palanquin"/>
                <a:ea typeface="Palanquin"/>
                <a:cs typeface="Palanquin"/>
                <a:sym typeface="Palanquin"/>
              </a:rPr>
              <a:t>C’est le PIX qui délivre l’habilitation Aidants Connect aux structures.</a:t>
            </a:r>
            <a:endParaRPr b="1">
              <a:latin typeface="Palanquin"/>
              <a:ea typeface="Palanquin"/>
              <a:cs typeface="Palanquin"/>
              <a:sym typeface="Palanquin"/>
            </a:endParaRPr>
          </a:p>
          <a:p>
            <a:pPr indent="0" lvl="0" marL="0" rtl="0" algn="l">
              <a:spcBef>
                <a:spcPts val="0"/>
              </a:spcBef>
              <a:spcAft>
                <a:spcPts val="0"/>
              </a:spcAft>
              <a:buNone/>
            </a:pPr>
            <a:br>
              <a:rPr lang="fr">
                <a:latin typeface="Palanquin"/>
                <a:ea typeface="Palanquin"/>
                <a:cs typeface="Palanquin"/>
                <a:sym typeface="Palanquin"/>
              </a:rPr>
            </a:br>
            <a:r>
              <a:rPr lang="fr">
                <a:latin typeface="Palanquin"/>
                <a:ea typeface="Palanquin"/>
                <a:cs typeface="Palanquin"/>
                <a:sym typeface="Palanquin"/>
              </a:rPr>
              <a:t>Source : </a:t>
            </a:r>
            <a:r>
              <a:rPr lang="fr" u="sng">
                <a:solidFill>
                  <a:schemeClr val="hlink"/>
                </a:solidFill>
                <a:latin typeface="Palanquin"/>
                <a:ea typeface="Palanquin"/>
                <a:cs typeface="Palanquin"/>
                <a:sym typeface="Palanquin"/>
                <a:hlinkClick r:id="rId5"/>
              </a:rPr>
              <a:t>https://pix.org/fr/</a:t>
            </a:r>
            <a:endParaRPr>
              <a:latin typeface="Palanquin"/>
              <a:ea typeface="Palanquin"/>
              <a:cs typeface="Palanquin"/>
              <a:sym typeface="Palanquin"/>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8" name="Shape 288"/>
        <p:cNvGrpSpPr/>
        <p:nvPr/>
      </p:nvGrpSpPr>
      <p:grpSpPr>
        <a:xfrm>
          <a:off x="0" y="0"/>
          <a:ext cx="0" cy="0"/>
          <a:chOff x="0" y="0"/>
          <a:chExt cx="0" cy="0"/>
        </a:xfrm>
      </p:grpSpPr>
      <p:sp>
        <p:nvSpPr>
          <p:cNvPr id="289" name="Google Shape;289;p35"/>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rgbClr val="FF3333"/>
                </a:solidFill>
                <a:latin typeface="Palanquin"/>
                <a:ea typeface="Palanquin"/>
                <a:cs typeface="Palanquin"/>
                <a:sym typeface="Palanquin"/>
              </a:rPr>
              <a:t>Les principaux acteurs</a:t>
            </a:r>
            <a:endParaRPr/>
          </a:p>
        </p:txBody>
      </p:sp>
      <p:sp>
        <p:nvSpPr>
          <p:cNvPr id="290" name="Google Shape;290;p35"/>
          <p:cNvSpPr txBox="1"/>
          <p:nvPr/>
        </p:nvSpPr>
        <p:spPr>
          <a:xfrm>
            <a:off x="1080000" y="1140550"/>
            <a:ext cx="59691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D2F27"/>
                </a:solidFill>
                <a:latin typeface="Palanquin"/>
                <a:ea typeface="Palanquin"/>
                <a:cs typeface="Palanquin"/>
                <a:sym typeface="Palanquin"/>
              </a:rPr>
              <a:t>CNIL</a:t>
            </a:r>
            <a:endParaRPr i="0" sz="2600" u="none" cap="none" strike="noStrike">
              <a:solidFill>
                <a:srgbClr val="FD2F27"/>
              </a:solidFill>
              <a:latin typeface="Palanquin"/>
              <a:ea typeface="Palanquin"/>
              <a:cs typeface="Palanquin"/>
              <a:sym typeface="Palanquin"/>
            </a:endParaRPr>
          </a:p>
        </p:txBody>
      </p:sp>
      <p:sp>
        <p:nvSpPr>
          <p:cNvPr id="291" name="Google Shape;291;p35"/>
          <p:cNvSpPr txBox="1"/>
          <p:nvPr/>
        </p:nvSpPr>
        <p:spPr>
          <a:xfrm>
            <a:off x="1035950" y="1610050"/>
            <a:ext cx="5319000" cy="2770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fr">
                <a:latin typeface="Palanquin"/>
                <a:ea typeface="Palanquin"/>
                <a:cs typeface="Palanquin"/>
                <a:sym typeface="Palanquin"/>
              </a:rPr>
              <a:t>Dans l’univers numérique, la Commission nationale de l'informatique et des libertés (CNIL) est le régulateur des données personnelles. Elle accompagne les professionnels dans leur mise en conformité et aide les particuliers à maîtriser leurs données personnelles et exercer leurs droits.</a:t>
            </a:r>
            <a:endParaRPr>
              <a:latin typeface="Palanquin"/>
              <a:ea typeface="Palanquin"/>
              <a:cs typeface="Palanquin"/>
              <a:sym typeface="Palanquin"/>
            </a:endParaRPr>
          </a:p>
          <a:p>
            <a:pPr indent="0" lvl="0" marL="0" rtl="0" algn="l">
              <a:spcBef>
                <a:spcPts val="0"/>
              </a:spcBef>
              <a:spcAft>
                <a:spcPts val="0"/>
              </a:spcAft>
              <a:buNone/>
            </a:pPr>
            <a:r>
              <a:t/>
            </a:r>
            <a:endParaRPr>
              <a:latin typeface="Palanquin"/>
              <a:ea typeface="Palanquin"/>
              <a:cs typeface="Palanquin"/>
              <a:sym typeface="Palanquin"/>
            </a:endParaRPr>
          </a:p>
          <a:p>
            <a:pPr indent="0" lvl="0" marL="0" rtl="0" algn="l">
              <a:spcBef>
                <a:spcPts val="0"/>
              </a:spcBef>
              <a:spcAft>
                <a:spcPts val="0"/>
              </a:spcAft>
              <a:buNone/>
            </a:pPr>
            <a:r>
              <a:rPr lang="fr">
                <a:latin typeface="Palanquin"/>
                <a:ea typeface="Palanquin"/>
                <a:cs typeface="Palanquin"/>
                <a:sym typeface="Palanquin"/>
              </a:rPr>
              <a:t>La CNIL propose notamment des ressources permettant de mieux comprendre le RGPD, et propose également des ressources recensant les bonnes pratiques afin de </a:t>
            </a:r>
            <a:r>
              <a:rPr lang="fr" u="sng">
                <a:solidFill>
                  <a:schemeClr val="hlink"/>
                </a:solidFill>
                <a:latin typeface="Palanquin"/>
                <a:ea typeface="Palanquin"/>
                <a:cs typeface="Palanquin"/>
                <a:sym typeface="Palanquin"/>
                <a:hlinkClick r:id="rId3"/>
              </a:rPr>
              <a:t>protéger les données des usagers dans des activités d’accompagnement</a:t>
            </a:r>
            <a:r>
              <a:rPr lang="fr">
                <a:latin typeface="Palanquin"/>
                <a:ea typeface="Palanquin"/>
                <a:cs typeface="Palanquin"/>
                <a:sym typeface="Palanquin"/>
              </a:rPr>
              <a:t>.</a:t>
            </a:r>
            <a:endParaRPr>
              <a:latin typeface="Palanquin"/>
              <a:ea typeface="Palanquin"/>
              <a:cs typeface="Palanquin"/>
              <a:sym typeface="Palanquin"/>
            </a:endParaRPr>
          </a:p>
          <a:p>
            <a:pPr indent="0" lvl="0" marL="0" rtl="0" algn="l">
              <a:spcBef>
                <a:spcPts val="0"/>
              </a:spcBef>
              <a:spcAft>
                <a:spcPts val="0"/>
              </a:spcAft>
              <a:buNone/>
            </a:pPr>
            <a:r>
              <a:t/>
            </a:r>
            <a:endParaRPr>
              <a:latin typeface="Palanquin"/>
              <a:ea typeface="Palanquin"/>
              <a:cs typeface="Palanquin"/>
              <a:sym typeface="Palanquin"/>
            </a:endParaRPr>
          </a:p>
          <a:p>
            <a:pPr indent="0" lvl="0" marL="0" rtl="0" algn="l">
              <a:spcBef>
                <a:spcPts val="0"/>
              </a:spcBef>
              <a:spcAft>
                <a:spcPts val="0"/>
              </a:spcAft>
              <a:buNone/>
            </a:pPr>
            <a:r>
              <a:rPr lang="fr">
                <a:latin typeface="Palanquin"/>
                <a:ea typeface="Palanquin"/>
                <a:cs typeface="Palanquin"/>
                <a:sym typeface="Palanquin"/>
              </a:rPr>
              <a:t>Source : </a:t>
            </a:r>
            <a:r>
              <a:rPr lang="fr" u="sng">
                <a:solidFill>
                  <a:schemeClr val="hlink"/>
                </a:solidFill>
                <a:latin typeface="Palanquin"/>
                <a:ea typeface="Palanquin"/>
                <a:cs typeface="Palanquin"/>
                <a:sym typeface="Palanquin"/>
                <a:hlinkClick r:id="rId4"/>
              </a:rPr>
              <a:t>https://www.cnil.fr</a:t>
            </a:r>
            <a:endParaRPr>
              <a:latin typeface="Palanquin"/>
              <a:ea typeface="Palanquin"/>
              <a:cs typeface="Palanquin"/>
              <a:sym typeface="Palanquin"/>
            </a:endParaRPr>
          </a:p>
        </p:txBody>
      </p:sp>
      <p:sp>
        <p:nvSpPr>
          <p:cNvPr id="292" name="Google Shape;292;p35"/>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Notions théoriques</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293" name="Google Shape;293;p35"/>
          <p:cNvPicPr preferRelativeResize="0"/>
          <p:nvPr/>
        </p:nvPicPr>
        <p:blipFill>
          <a:blip r:embed="rId5">
            <a:alphaModFix/>
          </a:blip>
          <a:stretch>
            <a:fillRect/>
          </a:stretch>
        </p:blipFill>
        <p:spPr>
          <a:xfrm>
            <a:off x="200862" y="379418"/>
            <a:ext cx="619935" cy="574529"/>
          </a:xfrm>
          <a:prstGeom prst="rect">
            <a:avLst/>
          </a:prstGeom>
          <a:noFill/>
          <a:ln>
            <a:noFill/>
          </a:ln>
        </p:spPr>
      </p:pic>
      <p:sp>
        <p:nvSpPr>
          <p:cNvPr id="294" name="Google Shape;294;p35"/>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8" name="Shape 298"/>
        <p:cNvGrpSpPr/>
        <p:nvPr/>
      </p:nvGrpSpPr>
      <p:grpSpPr>
        <a:xfrm>
          <a:off x="0" y="0"/>
          <a:ext cx="0" cy="0"/>
          <a:chOff x="0" y="0"/>
          <a:chExt cx="0" cy="0"/>
        </a:xfrm>
      </p:grpSpPr>
      <p:sp>
        <p:nvSpPr>
          <p:cNvPr id="299" name="Google Shape;299;p36"/>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graphicFrame>
        <p:nvGraphicFramePr>
          <p:cNvPr id="300" name="Google Shape;300;p36"/>
          <p:cNvGraphicFramePr/>
          <p:nvPr/>
        </p:nvGraphicFramePr>
        <p:xfrm>
          <a:off x="1167423" y="1089875"/>
          <a:ext cx="3000000" cy="3000000"/>
        </p:xfrm>
        <a:graphic>
          <a:graphicData uri="http://schemas.openxmlformats.org/drawingml/2006/table">
            <a:tbl>
              <a:tblPr>
                <a:noFill/>
                <a:tableStyleId>{8CF261C2-8254-4756-BA44-E8D673F1CBE6}</a:tableStyleId>
              </a:tblPr>
              <a:tblGrid>
                <a:gridCol w="1711825"/>
                <a:gridCol w="4157725"/>
              </a:tblGrid>
              <a:tr h="381000">
                <a:tc gridSpan="2">
                  <a:txBody>
                    <a:bodyPr/>
                    <a:lstStyle/>
                    <a:p>
                      <a:pPr indent="0" lvl="0" marL="0" rtl="0" algn="l">
                        <a:spcBef>
                          <a:spcPts val="0"/>
                        </a:spcBef>
                        <a:spcAft>
                          <a:spcPts val="0"/>
                        </a:spcAft>
                        <a:buNone/>
                      </a:pPr>
                      <a:r>
                        <a:rPr b="1" lang="fr" sz="2400">
                          <a:solidFill>
                            <a:schemeClr val="lt1"/>
                          </a:solidFill>
                          <a:latin typeface="Palanquin"/>
                          <a:ea typeface="Palanquin"/>
                          <a:cs typeface="Palanquin"/>
                          <a:sym typeface="Palanquin"/>
                        </a:rPr>
                        <a:t>Situation n°1 — Pas possible d’utiliser Aidants Connect</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CFD0EA"/>
                      </a:solidFill>
                      <a:prstDash val="solid"/>
                      <a:round/>
                      <a:headEnd len="sm" w="sm" type="none"/>
                      <a:tailEnd len="sm" w="sm" type="none"/>
                    </a:lnB>
                    <a:solidFill>
                      <a:srgbClr val="003081"/>
                    </a:solidFill>
                  </a:tcPr>
                </a:tc>
                <a:tc hMerge="1"/>
              </a:tr>
              <a:tr h="381000">
                <a:tc>
                  <a:txBody>
                    <a:bodyPr/>
                    <a:lstStyle/>
                    <a:p>
                      <a:pPr indent="0" lvl="0" marL="0" rtl="0" algn="l">
                        <a:spcBef>
                          <a:spcPts val="0"/>
                        </a:spcBef>
                        <a:spcAft>
                          <a:spcPts val="0"/>
                        </a:spcAft>
                        <a:buClr>
                          <a:schemeClr val="dk1"/>
                        </a:buClr>
                        <a:buSzPts val="1100"/>
                        <a:buFont typeface="Arial"/>
                        <a:buNone/>
                      </a:pPr>
                      <a:r>
                        <a:rPr b="1" lang="fr">
                          <a:solidFill>
                            <a:srgbClr val="030179"/>
                          </a:solidFill>
                          <a:latin typeface="Palanquin"/>
                          <a:ea typeface="Palanquin"/>
                          <a:cs typeface="Palanquin"/>
                          <a:sym typeface="Palanquin"/>
                        </a:rPr>
                        <a:t>Description de la situation</a:t>
                      </a:r>
                      <a:endParaRPr>
                        <a:latin typeface="Palanquin Medium"/>
                        <a:ea typeface="Palanquin Medium"/>
                        <a:cs typeface="Palanquin Medium"/>
                        <a:sym typeface="Palanquin Medium"/>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solidFill>
                      <a:srgbClr val="CFD0EA"/>
                    </a:solidFill>
                  </a:tcPr>
                </a:tc>
                <a:tc>
                  <a:txBody>
                    <a:bodyPr/>
                    <a:lstStyle/>
                    <a:p>
                      <a:pPr indent="0" lvl="0" marL="0" rtl="0" algn="l">
                        <a:lnSpc>
                          <a:spcPct val="115000"/>
                        </a:lnSpc>
                        <a:spcBef>
                          <a:spcPts val="1200"/>
                        </a:spcBef>
                        <a:spcAft>
                          <a:spcPts val="0"/>
                        </a:spcAft>
                        <a:buClr>
                          <a:schemeClr val="dk1"/>
                        </a:buClr>
                        <a:buSzPts val="1100"/>
                        <a:buFont typeface="Arial"/>
                        <a:buNone/>
                      </a:pPr>
                      <a:r>
                        <a:rPr lang="fr" sz="1100">
                          <a:latin typeface="Palanquin Medium"/>
                          <a:ea typeface="Palanquin Medium"/>
                          <a:cs typeface="Palanquin Medium"/>
                          <a:sym typeface="Palanquin Medium"/>
                        </a:rPr>
                        <a:t>Situation de Geneviève —</a:t>
                      </a:r>
                      <a:endParaRPr sz="1100">
                        <a:latin typeface="Palanquin Medium"/>
                        <a:ea typeface="Palanquin Medium"/>
                        <a:cs typeface="Palanquin Medium"/>
                        <a:sym typeface="Palanquin Medium"/>
                      </a:endParaRPr>
                    </a:p>
                    <a:p>
                      <a:pPr indent="0" lvl="0" marL="0" rtl="0" algn="l">
                        <a:lnSpc>
                          <a:spcPct val="115000"/>
                        </a:lnSpc>
                        <a:spcBef>
                          <a:spcPts val="1200"/>
                        </a:spcBef>
                        <a:spcAft>
                          <a:spcPts val="1200"/>
                        </a:spcAft>
                        <a:buClr>
                          <a:schemeClr val="dk1"/>
                        </a:buClr>
                        <a:buSzPts val="1100"/>
                        <a:buFont typeface="Arial"/>
                        <a:buNone/>
                      </a:pPr>
                      <a:r>
                        <a:rPr lang="fr" sz="1100">
                          <a:latin typeface="Palanquin Medium"/>
                          <a:ea typeface="Palanquin Medium"/>
                          <a:cs typeface="Palanquin Medium"/>
                          <a:sym typeface="Palanquin Medium"/>
                        </a:rPr>
                        <a:t>Impossible pour Geneviève, 97 ans, de mettre à jour son dossier APA qui finance son EHPAD. Elle ne déclare plus ses impôts car elle n’a pas d’adresse email. Sa fille, Martine n’en a pas non plus et vient vous voir.</a:t>
                      </a:r>
                      <a:endParaRPr sz="1100">
                        <a:highlight>
                          <a:srgbClr val="00FF00"/>
                        </a:highlight>
                        <a:latin typeface="Palanquin Medium"/>
                        <a:ea typeface="Palanquin Medium"/>
                        <a:cs typeface="Palanquin Medium"/>
                        <a:sym typeface="Palanquin Medium"/>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tcPr>
                </a:tc>
              </a:tr>
              <a:tr h="381000">
                <a:tc>
                  <a:txBody>
                    <a:bodyPr/>
                    <a:lstStyle/>
                    <a:p>
                      <a:pPr indent="0" lvl="0" marL="0" rtl="0" algn="l">
                        <a:spcBef>
                          <a:spcPts val="0"/>
                        </a:spcBef>
                        <a:spcAft>
                          <a:spcPts val="0"/>
                        </a:spcAft>
                        <a:buClr>
                          <a:schemeClr val="dk1"/>
                        </a:buClr>
                        <a:buSzPts val="1100"/>
                        <a:buFont typeface="Arial"/>
                        <a:buNone/>
                      </a:pPr>
                      <a:r>
                        <a:rPr b="1" lang="fr">
                          <a:solidFill>
                            <a:srgbClr val="030179"/>
                          </a:solidFill>
                          <a:latin typeface="Palanquin"/>
                          <a:ea typeface="Palanquin"/>
                          <a:cs typeface="Palanquin"/>
                          <a:sym typeface="Palanquin"/>
                        </a:rPr>
                        <a:t>Accompagnement à mettre en place</a:t>
                      </a:r>
                      <a:endParaRPr b="1">
                        <a:solidFill>
                          <a:srgbClr val="030179"/>
                        </a:solidFill>
                        <a:latin typeface="Palanquin"/>
                        <a:ea typeface="Palanquin"/>
                        <a:cs typeface="Palanquin"/>
                        <a:sym typeface="Palanquin"/>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solidFill>
                      <a:srgbClr val="CFD0EA"/>
                    </a:solidFill>
                  </a:tcPr>
                </a:tc>
                <a:tc>
                  <a:txBody>
                    <a:bodyPr/>
                    <a:lstStyle/>
                    <a:p>
                      <a:pPr indent="0" lvl="0" marL="0" rtl="0" algn="l">
                        <a:spcBef>
                          <a:spcPts val="0"/>
                        </a:spcBef>
                        <a:spcAft>
                          <a:spcPts val="0"/>
                        </a:spcAft>
                        <a:buNone/>
                      </a:pPr>
                      <a:r>
                        <a:rPr lang="fr" sz="1100">
                          <a:latin typeface="Palanquin Medium"/>
                          <a:ea typeface="Palanquin Medium"/>
                          <a:cs typeface="Palanquin Medium"/>
                          <a:sym typeface="Palanquin Medium"/>
                        </a:rPr>
                        <a:t>C’est sa fille qui vient vous voir -&gt; à part si Geneviève est sous tutelle, vous ne pouvez pas signer un mandat avec une personne tierce.</a:t>
                      </a:r>
                      <a:endParaRPr sz="1100">
                        <a:latin typeface="Palanquin Medium"/>
                        <a:ea typeface="Palanquin Medium"/>
                        <a:cs typeface="Palanquin Medium"/>
                        <a:sym typeface="Palanquin Medium"/>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tcPr>
                </a:tc>
              </a:tr>
            </a:tbl>
          </a:graphicData>
        </a:graphic>
      </p:graphicFrame>
      <p:sp>
        <p:nvSpPr>
          <p:cNvPr id="301" name="Google Shape;301;p36"/>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rgbClr val="FF3333"/>
                </a:solidFill>
                <a:latin typeface="Palanquin"/>
                <a:ea typeface="Palanquin"/>
                <a:cs typeface="Palanquin"/>
                <a:sym typeface="Palanquin"/>
              </a:rPr>
              <a:t>Les situations professionnelles</a:t>
            </a:r>
            <a:endParaRPr/>
          </a:p>
        </p:txBody>
      </p:sp>
      <p:sp>
        <p:nvSpPr>
          <p:cNvPr id="302" name="Google Shape;302;p36"/>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Notions théoriques</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303" name="Google Shape;303;p36"/>
          <p:cNvPicPr preferRelativeResize="0"/>
          <p:nvPr/>
        </p:nvPicPr>
        <p:blipFill>
          <a:blip r:embed="rId3">
            <a:alphaModFix/>
          </a:blip>
          <a:stretch>
            <a:fillRect/>
          </a:stretch>
        </p:blipFill>
        <p:spPr>
          <a:xfrm>
            <a:off x="200862" y="379418"/>
            <a:ext cx="619935" cy="574529"/>
          </a:xfrm>
          <a:prstGeom prst="rect">
            <a:avLst/>
          </a:prstGeom>
          <a:noFill/>
          <a:ln>
            <a:noFill/>
          </a:ln>
        </p:spPr>
      </p:pic>
      <p:graphicFrame>
        <p:nvGraphicFramePr>
          <p:cNvPr id="304" name="Google Shape;304;p36"/>
          <p:cNvGraphicFramePr/>
          <p:nvPr/>
        </p:nvGraphicFramePr>
        <p:xfrm>
          <a:off x="1167423" y="4416050"/>
          <a:ext cx="3000000" cy="3000000"/>
        </p:xfrm>
        <a:graphic>
          <a:graphicData uri="http://schemas.openxmlformats.org/drawingml/2006/table">
            <a:tbl>
              <a:tblPr>
                <a:noFill/>
                <a:tableStyleId>{8CF261C2-8254-4756-BA44-E8D673F1CBE6}</a:tableStyleId>
              </a:tblPr>
              <a:tblGrid>
                <a:gridCol w="1711825"/>
                <a:gridCol w="4157725"/>
              </a:tblGrid>
              <a:tr h="381000">
                <a:tc gridSpan="2">
                  <a:txBody>
                    <a:bodyPr/>
                    <a:lstStyle/>
                    <a:p>
                      <a:pPr indent="0" lvl="0" marL="0" rtl="0" algn="l">
                        <a:spcBef>
                          <a:spcPts val="0"/>
                        </a:spcBef>
                        <a:spcAft>
                          <a:spcPts val="0"/>
                        </a:spcAft>
                        <a:buNone/>
                      </a:pPr>
                      <a:r>
                        <a:rPr b="1" lang="fr" sz="2400">
                          <a:solidFill>
                            <a:schemeClr val="lt1"/>
                          </a:solidFill>
                          <a:latin typeface="Palanquin"/>
                          <a:ea typeface="Palanquin"/>
                          <a:cs typeface="Palanquin"/>
                          <a:sym typeface="Palanquin"/>
                        </a:rPr>
                        <a:t>Situation n°2 — Renouveler un mandat et ajouter un périmètre</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CFD0EA"/>
                      </a:solidFill>
                      <a:prstDash val="solid"/>
                      <a:round/>
                      <a:headEnd len="sm" w="sm" type="none"/>
                      <a:tailEnd len="sm" w="sm" type="none"/>
                    </a:lnB>
                    <a:solidFill>
                      <a:srgbClr val="003081"/>
                    </a:solidFill>
                  </a:tcPr>
                </a:tc>
                <a:tc hMerge="1"/>
              </a:tr>
              <a:tr h="381000">
                <a:tc>
                  <a:txBody>
                    <a:bodyPr/>
                    <a:lstStyle/>
                    <a:p>
                      <a:pPr indent="0" lvl="0" marL="0" rtl="0" algn="l">
                        <a:spcBef>
                          <a:spcPts val="0"/>
                        </a:spcBef>
                        <a:spcAft>
                          <a:spcPts val="0"/>
                        </a:spcAft>
                        <a:buClr>
                          <a:schemeClr val="dk1"/>
                        </a:buClr>
                        <a:buSzPts val="1100"/>
                        <a:buFont typeface="Arial"/>
                        <a:buNone/>
                      </a:pPr>
                      <a:r>
                        <a:rPr b="1" lang="fr">
                          <a:solidFill>
                            <a:srgbClr val="030179"/>
                          </a:solidFill>
                          <a:latin typeface="Palanquin"/>
                          <a:ea typeface="Palanquin"/>
                          <a:cs typeface="Palanquin"/>
                          <a:sym typeface="Palanquin"/>
                        </a:rPr>
                        <a:t>Description de la situation</a:t>
                      </a:r>
                      <a:endParaRPr>
                        <a:latin typeface="Palanquin Medium"/>
                        <a:ea typeface="Palanquin Medium"/>
                        <a:cs typeface="Palanquin Medium"/>
                        <a:sym typeface="Palanquin Medium"/>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solidFill>
                      <a:srgbClr val="CFD0EA"/>
                    </a:solidFill>
                  </a:tcPr>
                </a:tc>
                <a:tc>
                  <a:txBody>
                    <a:bodyPr/>
                    <a:lstStyle/>
                    <a:p>
                      <a:pPr indent="0" lvl="0" marL="0" rtl="0" algn="l">
                        <a:lnSpc>
                          <a:spcPct val="115000"/>
                        </a:lnSpc>
                        <a:spcBef>
                          <a:spcPts val="1200"/>
                        </a:spcBef>
                        <a:spcAft>
                          <a:spcPts val="0"/>
                        </a:spcAft>
                        <a:buClr>
                          <a:schemeClr val="dk1"/>
                        </a:buClr>
                        <a:buSzPts val="1100"/>
                        <a:buFont typeface="Arial"/>
                        <a:buNone/>
                      </a:pPr>
                      <a:r>
                        <a:rPr lang="fr" sz="1100">
                          <a:latin typeface="Palanquin Medium"/>
                          <a:ea typeface="Palanquin Medium"/>
                          <a:cs typeface="Palanquin Medium"/>
                          <a:sym typeface="Palanquin Medium"/>
                        </a:rPr>
                        <a:t>Situation de Rosalie — </a:t>
                      </a:r>
                      <a:endParaRPr sz="1100">
                        <a:latin typeface="Palanquin Medium"/>
                        <a:ea typeface="Palanquin Medium"/>
                        <a:cs typeface="Palanquin Medium"/>
                        <a:sym typeface="Palanquin Medium"/>
                      </a:endParaRPr>
                    </a:p>
                    <a:p>
                      <a:pPr indent="0" lvl="0" marL="0" rtl="0" algn="l">
                        <a:lnSpc>
                          <a:spcPct val="115000"/>
                        </a:lnSpc>
                        <a:spcBef>
                          <a:spcPts val="1200"/>
                        </a:spcBef>
                        <a:spcAft>
                          <a:spcPts val="1200"/>
                        </a:spcAft>
                        <a:buClr>
                          <a:schemeClr val="dk1"/>
                        </a:buClr>
                        <a:buSzPts val="1100"/>
                        <a:buFont typeface="Arial"/>
                        <a:buNone/>
                      </a:pPr>
                      <a:r>
                        <a:rPr lang="fr" sz="1100">
                          <a:latin typeface="Palanquin Medium"/>
                          <a:ea typeface="Palanquin Medium"/>
                          <a:cs typeface="Palanquin Medium"/>
                          <a:sym typeface="Palanquin Medium"/>
                        </a:rPr>
                        <a:t>À 62 ans, Rosalie est à l’aube de sa retraite et doit urgemment se créer un compte auprès de la CARSAT.</a:t>
                      </a:r>
                      <a:br>
                        <a:rPr lang="fr" sz="1100">
                          <a:latin typeface="Palanquin Medium"/>
                          <a:ea typeface="Palanquin Medium"/>
                          <a:cs typeface="Palanquin Medium"/>
                          <a:sym typeface="Palanquin Medium"/>
                        </a:rPr>
                      </a:br>
                      <a:r>
                        <a:rPr lang="fr" sz="1100">
                          <a:latin typeface="Palanquin Medium"/>
                          <a:ea typeface="Palanquin Medium"/>
                          <a:cs typeface="Palanquin Medium"/>
                          <a:sym typeface="Palanquin Medium"/>
                        </a:rPr>
                        <a:t>Elle a déjà un mandat concernant son logement. </a:t>
                      </a:r>
                      <a:endParaRPr sz="1100">
                        <a:latin typeface="Palanquin Medium"/>
                        <a:ea typeface="Palanquin Medium"/>
                        <a:cs typeface="Palanquin Medium"/>
                        <a:sym typeface="Palanquin Medium"/>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tcPr>
                </a:tc>
              </a:tr>
              <a:tr h="381000">
                <a:tc>
                  <a:txBody>
                    <a:bodyPr/>
                    <a:lstStyle/>
                    <a:p>
                      <a:pPr indent="0" lvl="0" marL="0" rtl="0" algn="l">
                        <a:spcBef>
                          <a:spcPts val="0"/>
                        </a:spcBef>
                        <a:spcAft>
                          <a:spcPts val="0"/>
                        </a:spcAft>
                        <a:buClr>
                          <a:schemeClr val="dk1"/>
                        </a:buClr>
                        <a:buSzPts val="1100"/>
                        <a:buFont typeface="Arial"/>
                        <a:buNone/>
                      </a:pPr>
                      <a:r>
                        <a:rPr b="1" lang="fr">
                          <a:solidFill>
                            <a:srgbClr val="030179"/>
                          </a:solidFill>
                          <a:latin typeface="Palanquin"/>
                          <a:ea typeface="Palanquin"/>
                          <a:cs typeface="Palanquin"/>
                          <a:sym typeface="Palanquin"/>
                        </a:rPr>
                        <a:t>Accompagnement à mettre en place</a:t>
                      </a:r>
                      <a:endParaRPr b="1">
                        <a:solidFill>
                          <a:srgbClr val="030179"/>
                        </a:solidFill>
                        <a:latin typeface="Palanquin"/>
                        <a:ea typeface="Palanquin"/>
                        <a:cs typeface="Palanquin"/>
                        <a:sym typeface="Palanquin"/>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solidFill>
                      <a:srgbClr val="CFD0EA"/>
                    </a:solidFill>
                  </a:tcPr>
                </a:tc>
                <a:tc>
                  <a:txBody>
                    <a:bodyPr/>
                    <a:lstStyle/>
                    <a:p>
                      <a:pPr indent="0" lvl="0" marL="0" rtl="0" algn="l">
                        <a:spcBef>
                          <a:spcPts val="0"/>
                        </a:spcBef>
                        <a:spcAft>
                          <a:spcPts val="0"/>
                        </a:spcAft>
                        <a:buNone/>
                      </a:pPr>
                      <a:r>
                        <a:rPr lang="fr" sz="1100">
                          <a:latin typeface="Palanquin Medium"/>
                          <a:ea typeface="Palanquin Medium"/>
                          <a:cs typeface="Palanquin Medium"/>
                          <a:sym typeface="Palanquin Medium"/>
                        </a:rPr>
                        <a:t>Comme Rosalie a déjà un mandat concernant son logement, vous pouvez renouveler son mandat et ajouter un périmètre. Vous pouvez l’accompagner à faire sa démarche en utilisant Aidant Connect, en adoptant une posture hybride entre faire à sa place et l’accompagner à comprendre comment effectuer elle-même sa démarche. </a:t>
                      </a:r>
                      <a:endParaRPr sz="1100">
                        <a:latin typeface="Palanquin Medium"/>
                        <a:ea typeface="Palanquin Medium"/>
                        <a:cs typeface="Palanquin Medium"/>
                        <a:sym typeface="Palanquin Medium"/>
                      </a:endParaRPr>
                    </a:p>
                    <a:p>
                      <a:pPr indent="0" lvl="0" marL="0" rtl="0" algn="l">
                        <a:spcBef>
                          <a:spcPts val="0"/>
                        </a:spcBef>
                        <a:spcAft>
                          <a:spcPts val="0"/>
                        </a:spcAft>
                        <a:buNone/>
                      </a:pPr>
                      <a:r>
                        <a:t/>
                      </a:r>
                      <a:endParaRPr sz="1100">
                        <a:latin typeface="Palanquin Medium"/>
                        <a:ea typeface="Palanquin Medium"/>
                        <a:cs typeface="Palanquin Medium"/>
                        <a:sym typeface="Palanquin Medium"/>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tcPr>
                </a:tc>
              </a:tr>
            </a:tbl>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8" name="Shape 308"/>
        <p:cNvGrpSpPr/>
        <p:nvPr/>
      </p:nvGrpSpPr>
      <p:grpSpPr>
        <a:xfrm>
          <a:off x="0" y="0"/>
          <a:ext cx="0" cy="0"/>
          <a:chOff x="0" y="0"/>
          <a:chExt cx="0" cy="0"/>
        </a:xfrm>
      </p:grpSpPr>
      <p:sp>
        <p:nvSpPr>
          <p:cNvPr id="309" name="Google Shape;309;p37"/>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graphicFrame>
        <p:nvGraphicFramePr>
          <p:cNvPr id="310" name="Google Shape;310;p37"/>
          <p:cNvGraphicFramePr/>
          <p:nvPr/>
        </p:nvGraphicFramePr>
        <p:xfrm>
          <a:off x="1167423" y="1166075"/>
          <a:ext cx="3000000" cy="3000000"/>
        </p:xfrm>
        <a:graphic>
          <a:graphicData uri="http://schemas.openxmlformats.org/drawingml/2006/table">
            <a:tbl>
              <a:tblPr>
                <a:noFill/>
                <a:tableStyleId>{8CF261C2-8254-4756-BA44-E8D673F1CBE6}</a:tableStyleId>
              </a:tblPr>
              <a:tblGrid>
                <a:gridCol w="1711825"/>
                <a:gridCol w="4157725"/>
              </a:tblGrid>
              <a:tr h="381000">
                <a:tc gridSpan="2">
                  <a:txBody>
                    <a:bodyPr/>
                    <a:lstStyle/>
                    <a:p>
                      <a:pPr indent="0" lvl="0" marL="0" rtl="0" algn="l">
                        <a:spcBef>
                          <a:spcPts val="0"/>
                        </a:spcBef>
                        <a:spcAft>
                          <a:spcPts val="0"/>
                        </a:spcAft>
                        <a:buNone/>
                      </a:pPr>
                      <a:r>
                        <a:rPr b="1" lang="fr" sz="2400">
                          <a:solidFill>
                            <a:schemeClr val="lt1"/>
                          </a:solidFill>
                          <a:latin typeface="Palanquin"/>
                          <a:ea typeface="Palanquin"/>
                          <a:cs typeface="Palanquin"/>
                          <a:sym typeface="Palanquin"/>
                        </a:rPr>
                        <a:t>Situation n°3 - Créer un mandat</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CFD0EA"/>
                      </a:solidFill>
                      <a:prstDash val="solid"/>
                      <a:round/>
                      <a:headEnd len="sm" w="sm" type="none"/>
                      <a:tailEnd len="sm" w="sm" type="none"/>
                    </a:lnB>
                    <a:solidFill>
                      <a:srgbClr val="003081"/>
                    </a:solidFill>
                  </a:tcPr>
                </a:tc>
                <a:tc hMerge="1"/>
              </a:tr>
              <a:tr h="381000">
                <a:tc>
                  <a:txBody>
                    <a:bodyPr/>
                    <a:lstStyle/>
                    <a:p>
                      <a:pPr indent="0" lvl="0" marL="0" rtl="0" algn="l">
                        <a:spcBef>
                          <a:spcPts val="0"/>
                        </a:spcBef>
                        <a:spcAft>
                          <a:spcPts val="0"/>
                        </a:spcAft>
                        <a:buClr>
                          <a:schemeClr val="dk1"/>
                        </a:buClr>
                        <a:buSzPts val="1100"/>
                        <a:buFont typeface="Arial"/>
                        <a:buNone/>
                      </a:pPr>
                      <a:r>
                        <a:rPr b="1" lang="fr">
                          <a:solidFill>
                            <a:srgbClr val="030179"/>
                          </a:solidFill>
                          <a:latin typeface="Palanquin"/>
                          <a:ea typeface="Palanquin"/>
                          <a:cs typeface="Palanquin"/>
                          <a:sym typeface="Palanquin"/>
                        </a:rPr>
                        <a:t>Description de la situation</a:t>
                      </a:r>
                      <a:endParaRPr>
                        <a:latin typeface="Palanquin Medium"/>
                        <a:ea typeface="Palanquin Medium"/>
                        <a:cs typeface="Palanquin Medium"/>
                        <a:sym typeface="Palanquin Medium"/>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solidFill>
                      <a:srgbClr val="CFD0EA"/>
                    </a:solidFill>
                  </a:tcPr>
                </a:tc>
                <a:tc>
                  <a:txBody>
                    <a:bodyPr/>
                    <a:lstStyle/>
                    <a:p>
                      <a:pPr indent="0" lvl="0" marL="0" rtl="0" algn="l">
                        <a:lnSpc>
                          <a:spcPct val="115000"/>
                        </a:lnSpc>
                        <a:spcBef>
                          <a:spcPts val="1200"/>
                        </a:spcBef>
                        <a:spcAft>
                          <a:spcPts val="1200"/>
                        </a:spcAft>
                        <a:buClr>
                          <a:schemeClr val="dk1"/>
                        </a:buClr>
                        <a:buSzPts val="1100"/>
                        <a:buFont typeface="Arial"/>
                        <a:buNone/>
                      </a:pPr>
                      <a:r>
                        <a:rPr lang="fr" sz="1100">
                          <a:latin typeface="Palanquin Medium"/>
                          <a:ea typeface="Palanquin Medium"/>
                          <a:cs typeface="Palanquin Medium"/>
                          <a:sym typeface="Palanquin Medium"/>
                        </a:rPr>
                        <a:t>Jimmy est un jeune majeur, il vit en zone rurale éloignée. Sans aides d’aucune part, il doit rapidement toucher des aides au logement pour ne pas se retrouver à la rue. Il ne sait pas comment s’y prendre.</a:t>
                      </a:r>
                      <a:endParaRPr sz="1100">
                        <a:latin typeface="Palanquin Medium"/>
                        <a:ea typeface="Palanquin Medium"/>
                        <a:cs typeface="Palanquin Medium"/>
                        <a:sym typeface="Palanquin Medium"/>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tcPr>
                </a:tc>
              </a:tr>
              <a:tr h="381000">
                <a:tc>
                  <a:txBody>
                    <a:bodyPr/>
                    <a:lstStyle/>
                    <a:p>
                      <a:pPr indent="0" lvl="0" marL="0" rtl="0" algn="l">
                        <a:spcBef>
                          <a:spcPts val="0"/>
                        </a:spcBef>
                        <a:spcAft>
                          <a:spcPts val="0"/>
                        </a:spcAft>
                        <a:buClr>
                          <a:schemeClr val="dk1"/>
                        </a:buClr>
                        <a:buSzPts val="1100"/>
                        <a:buFont typeface="Arial"/>
                        <a:buNone/>
                      </a:pPr>
                      <a:r>
                        <a:rPr b="1" lang="fr">
                          <a:solidFill>
                            <a:srgbClr val="030179"/>
                          </a:solidFill>
                          <a:latin typeface="Palanquin"/>
                          <a:ea typeface="Palanquin"/>
                          <a:cs typeface="Palanquin"/>
                          <a:sym typeface="Palanquin"/>
                        </a:rPr>
                        <a:t>Accompagnement à mettre en place</a:t>
                      </a:r>
                      <a:endParaRPr b="1">
                        <a:solidFill>
                          <a:srgbClr val="030179"/>
                        </a:solidFill>
                        <a:latin typeface="Palanquin"/>
                        <a:ea typeface="Palanquin"/>
                        <a:cs typeface="Palanquin"/>
                        <a:sym typeface="Palanquin"/>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solidFill>
                      <a:srgbClr val="CFD0EA"/>
                    </a:solidFill>
                  </a:tcPr>
                </a:tc>
                <a:tc>
                  <a:txBody>
                    <a:bodyPr/>
                    <a:lstStyle/>
                    <a:p>
                      <a:pPr indent="0" lvl="0" marL="0" rtl="0" algn="l">
                        <a:spcBef>
                          <a:spcPts val="0"/>
                        </a:spcBef>
                        <a:spcAft>
                          <a:spcPts val="0"/>
                        </a:spcAft>
                        <a:buNone/>
                      </a:pPr>
                      <a:r>
                        <a:rPr lang="fr" sz="1100">
                          <a:latin typeface="Palanquin Medium"/>
                          <a:ea typeface="Palanquin Medium"/>
                          <a:cs typeface="Palanquin Medium"/>
                          <a:sym typeface="Palanquin Medium"/>
                        </a:rPr>
                        <a:t>Étant donné que la situation est urgente, vous pouvez effectuer la ou les démarches de Jimmy pour son compte. </a:t>
                      </a:r>
                      <a:br>
                        <a:rPr lang="fr" sz="1100">
                          <a:latin typeface="Palanquin Medium"/>
                          <a:ea typeface="Palanquin Medium"/>
                          <a:cs typeface="Palanquin Medium"/>
                          <a:sym typeface="Palanquin Medium"/>
                        </a:rPr>
                      </a:br>
                      <a:br>
                        <a:rPr lang="fr" sz="1100">
                          <a:latin typeface="Palanquin Medium"/>
                          <a:ea typeface="Palanquin Medium"/>
                          <a:cs typeface="Palanquin Medium"/>
                          <a:sym typeface="Palanquin Medium"/>
                        </a:rPr>
                      </a:br>
                      <a:r>
                        <a:rPr lang="fr" sz="1100">
                          <a:latin typeface="Palanquin Medium"/>
                          <a:ea typeface="Palanquin Medium"/>
                          <a:cs typeface="Palanquin Medium"/>
                          <a:sym typeface="Palanquin Medium"/>
                        </a:rPr>
                        <a:t>Voyez avec lui quel fournisseur d’identité choisir (s’il n’a pas déjà de compte existant) et créez un mandat Aidants Connect pour l’aider à effectuer ses démarches.</a:t>
                      </a:r>
                      <a:endParaRPr sz="1100">
                        <a:latin typeface="Palanquin Medium"/>
                        <a:ea typeface="Palanquin Medium"/>
                        <a:cs typeface="Palanquin Medium"/>
                        <a:sym typeface="Palanquin Medium"/>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tcPr>
                </a:tc>
              </a:tr>
            </a:tbl>
          </a:graphicData>
        </a:graphic>
      </p:graphicFrame>
      <p:sp>
        <p:nvSpPr>
          <p:cNvPr id="311" name="Google Shape;311;p37"/>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Notions théoriques</a:t>
            </a:r>
            <a:endParaRPr i="0" sz="2600" u="none" cap="none" strike="noStrike">
              <a:solidFill>
                <a:srgbClr val="FFFFFF"/>
              </a:solidFill>
              <a:highlight>
                <a:srgbClr val="003081"/>
              </a:highlight>
              <a:latin typeface="Palanquin"/>
              <a:ea typeface="Palanquin"/>
              <a:cs typeface="Palanquin"/>
              <a:sym typeface="Palanquin"/>
            </a:endParaRPr>
          </a:p>
        </p:txBody>
      </p:sp>
      <p:graphicFrame>
        <p:nvGraphicFramePr>
          <p:cNvPr id="312" name="Google Shape;312;p37"/>
          <p:cNvGraphicFramePr/>
          <p:nvPr/>
        </p:nvGraphicFramePr>
        <p:xfrm>
          <a:off x="1167423" y="4080275"/>
          <a:ext cx="3000000" cy="3000000"/>
        </p:xfrm>
        <a:graphic>
          <a:graphicData uri="http://schemas.openxmlformats.org/drawingml/2006/table">
            <a:tbl>
              <a:tblPr>
                <a:noFill/>
                <a:tableStyleId>{8CF261C2-8254-4756-BA44-E8D673F1CBE6}</a:tableStyleId>
              </a:tblPr>
              <a:tblGrid>
                <a:gridCol w="1711825"/>
                <a:gridCol w="4157725"/>
              </a:tblGrid>
              <a:tr h="381000">
                <a:tc gridSpan="2">
                  <a:txBody>
                    <a:bodyPr/>
                    <a:lstStyle/>
                    <a:p>
                      <a:pPr indent="0" lvl="0" marL="0" rtl="0" algn="l">
                        <a:spcBef>
                          <a:spcPts val="0"/>
                        </a:spcBef>
                        <a:spcAft>
                          <a:spcPts val="0"/>
                        </a:spcAft>
                        <a:buNone/>
                      </a:pPr>
                      <a:r>
                        <a:rPr b="1" lang="fr" sz="2400">
                          <a:solidFill>
                            <a:schemeClr val="lt1"/>
                          </a:solidFill>
                          <a:latin typeface="Palanquin"/>
                          <a:ea typeface="Palanquin"/>
                          <a:cs typeface="Palanquin"/>
                          <a:sym typeface="Palanquin"/>
                        </a:rPr>
                        <a:t>Situation n°4 - Créer un mandat</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CFD0EA"/>
                      </a:solidFill>
                      <a:prstDash val="solid"/>
                      <a:round/>
                      <a:headEnd len="sm" w="sm" type="none"/>
                      <a:tailEnd len="sm" w="sm" type="none"/>
                    </a:lnB>
                    <a:solidFill>
                      <a:srgbClr val="003081"/>
                    </a:solidFill>
                  </a:tcPr>
                </a:tc>
                <a:tc hMerge="1"/>
              </a:tr>
              <a:tr h="381000">
                <a:tc>
                  <a:txBody>
                    <a:bodyPr/>
                    <a:lstStyle/>
                    <a:p>
                      <a:pPr indent="0" lvl="0" marL="0" rtl="0" algn="l">
                        <a:spcBef>
                          <a:spcPts val="0"/>
                        </a:spcBef>
                        <a:spcAft>
                          <a:spcPts val="0"/>
                        </a:spcAft>
                        <a:buClr>
                          <a:schemeClr val="dk1"/>
                        </a:buClr>
                        <a:buSzPts val="1100"/>
                        <a:buFont typeface="Arial"/>
                        <a:buNone/>
                      </a:pPr>
                      <a:r>
                        <a:rPr b="1" lang="fr">
                          <a:solidFill>
                            <a:srgbClr val="030179"/>
                          </a:solidFill>
                          <a:latin typeface="Palanquin"/>
                          <a:ea typeface="Palanquin"/>
                          <a:cs typeface="Palanquin"/>
                          <a:sym typeface="Palanquin"/>
                        </a:rPr>
                        <a:t>Description de la situation</a:t>
                      </a:r>
                      <a:endParaRPr>
                        <a:latin typeface="Palanquin Medium"/>
                        <a:ea typeface="Palanquin Medium"/>
                        <a:cs typeface="Palanquin Medium"/>
                        <a:sym typeface="Palanquin Medium"/>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solidFill>
                      <a:srgbClr val="CFD0EA"/>
                    </a:solidFill>
                  </a:tcPr>
                </a:tc>
                <a:tc>
                  <a:txBody>
                    <a:bodyPr/>
                    <a:lstStyle/>
                    <a:p>
                      <a:pPr indent="0" lvl="0" marL="0" rtl="0" algn="l">
                        <a:lnSpc>
                          <a:spcPct val="115000"/>
                        </a:lnSpc>
                        <a:spcBef>
                          <a:spcPts val="1200"/>
                        </a:spcBef>
                        <a:spcAft>
                          <a:spcPts val="1200"/>
                        </a:spcAft>
                        <a:buClr>
                          <a:schemeClr val="dk1"/>
                        </a:buClr>
                        <a:buSzPts val="1100"/>
                        <a:buFont typeface="Arial"/>
                        <a:buNone/>
                      </a:pPr>
                      <a:r>
                        <a:rPr lang="fr" sz="1100">
                          <a:latin typeface="Palanquin Medium"/>
                          <a:ea typeface="Palanquin Medium"/>
                          <a:cs typeface="Palanquin Medium"/>
                          <a:sym typeface="Palanquin Medium"/>
                        </a:rPr>
                        <a:t>Florence, 45 ans, a créé son compte Ameli à l’aide de sa belle-sœur il y a longtemps. Depuis quelques mois, elle s'étonne de ne plus recevoir de courrier de la Sécurité Sociale. Elle vous demande ce qu’elle doit faire pour recevoir à nouveau ses relevés  par courrier. Mais elle ne se souvient plus du mot de passe lié à son compte…</a:t>
                      </a:r>
                      <a:endParaRPr sz="1100">
                        <a:latin typeface="Palanquin Medium"/>
                        <a:ea typeface="Palanquin Medium"/>
                        <a:cs typeface="Palanquin Medium"/>
                        <a:sym typeface="Palanquin Medium"/>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tcPr>
                </a:tc>
              </a:tr>
              <a:tr h="381000">
                <a:tc>
                  <a:txBody>
                    <a:bodyPr/>
                    <a:lstStyle/>
                    <a:p>
                      <a:pPr indent="0" lvl="0" marL="0" rtl="0" algn="l">
                        <a:spcBef>
                          <a:spcPts val="0"/>
                        </a:spcBef>
                        <a:spcAft>
                          <a:spcPts val="0"/>
                        </a:spcAft>
                        <a:buClr>
                          <a:schemeClr val="dk1"/>
                        </a:buClr>
                        <a:buSzPts val="1100"/>
                        <a:buFont typeface="Arial"/>
                        <a:buNone/>
                      </a:pPr>
                      <a:r>
                        <a:rPr b="1" lang="fr">
                          <a:solidFill>
                            <a:srgbClr val="030179"/>
                          </a:solidFill>
                          <a:latin typeface="Palanquin"/>
                          <a:ea typeface="Palanquin"/>
                          <a:cs typeface="Palanquin"/>
                          <a:sym typeface="Palanquin"/>
                        </a:rPr>
                        <a:t>Accompagnement à mettre en place</a:t>
                      </a:r>
                      <a:endParaRPr b="1">
                        <a:solidFill>
                          <a:srgbClr val="030179"/>
                        </a:solidFill>
                        <a:latin typeface="Palanquin"/>
                        <a:ea typeface="Palanquin"/>
                        <a:cs typeface="Palanquin"/>
                        <a:sym typeface="Palanquin"/>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solidFill>
                      <a:srgbClr val="CFD0EA"/>
                    </a:solidFill>
                  </a:tcPr>
                </a:tc>
                <a:tc>
                  <a:txBody>
                    <a:bodyPr/>
                    <a:lstStyle/>
                    <a:p>
                      <a:pPr indent="0" lvl="0" marL="0" rtl="0" algn="l">
                        <a:spcBef>
                          <a:spcPts val="0"/>
                        </a:spcBef>
                        <a:spcAft>
                          <a:spcPts val="0"/>
                        </a:spcAft>
                        <a:buNone/>
                      </a:pPr>
                      <a:r>
                        <a:rPr lang="fr" sz="1100">
                          <a:latin typeface="Palanquin Medium"/>
                          <a:ea typeface="Palanquin Medium"/>
                          <a:cs typeface="Palanquin Medium"/>
                          <a:sym typeface="Palanquin Medium"/>
                        </a:rPr>
                        <a:t>Tout d’abord, il faut expliquer à Florence que c’est parce qu’elle a créé son compte Ameli qu’elle ne reçoit plus de courrier, et que ses documents apparaissent maintenant dans son espace Ameli.</a:t>
                      </a:r>
                      <a:endParaRPr sz="1100">
                        <a:latin typeface="Palanquin Medium"/>
                        <a:ea typeface="Palanquin Medium"/>
                        <a:cs typeface="Palanquin Medium"/>
                        <a:sym typeface="Palanquin Medium"/>
                      </a:endParaRPr>
                    </a:p>
                    <a:p>
                      <a:pPr indent="0" lvl="0" marL="0" rtl="0" algn="l">
                        <a:spcBef>
                          <a:spcPts val="0"/>
                        </a:spcBef>
                        <a:spcAft>
                          <a:spcPts val="0"/>
                        </a:spcAft>
                        <a:buNone/>
                      </a:pPr>
                      <a:r>
                        <a:rPr lang="fr" sz="1100">
                          <a:latin typeface="Palanquin Medium"/>
                          <a:ea typeface="Palanquin Medium"/>
                          <a:cs typeface="Palanquin Medium"/>
                          <a:sym typeface="Palanquin Medium"/>
                        </a:rPr>
                        <a:t>Comme précisé sur</a:t>
                      </a:r>
                      <a:r>
                        <a:rPr lang="fr" sz="1100" u="sng">
                          <a:solidFill>
                            <a:schemeClr val="hlink"/>
                          </a:solidFill>
                          <a:latin typeface="Palanquin Medium"/>
                          <a:ea typeface="Palanquin Medium"/>
                          <a:cs typeface="Palanquin Medium"/>
                          <a:sym typeface="Palanquin Medium"/>
                          <a:hlinkClick r:id="rId3"/>
                        </a:rPr>
                        <a:t> le forum Ameli (réponse d’une experte Ameli)</a:t>
                      </a:r>
                      <a:r>
                        <a:rPr lang="fr" sz="1100">
                          <a:latin typeface="Palanquin Medium"/>
                          <a:ea typeface="Palanquin Medium"/>
                          <a:cs typeface="Palanquin Medium"/>
                          <a:sym typeface="Palanquin Medium"/>
                        </a:rPr>
                        <a:t>, pour recevoir à nouveau les documents par courrier, il faut supprimer son compte Ameli. </a:t>
                      </a:r>
                      <a:br>
                        <a:rPr lang="fr" sz="1100">
                          <a:latin typeface="Palanquin Medium"/>
                          <a:ea typeface="Palanquin Medium"/>
                          <a:cs typeface="Palanquin Medium"/>
                          <a:sym typeface="Palanquin Medium"/>
                        </a:rPr>
                      </a:br>
                      <a:br>
                        <a:rPr lang="fr" sz="1100">
                          <a:latin typeface="Palanquin Medium"/>
                          <a:ea typeface="Palanquin Medium"/>
                          <a:cs typeface="Palanquin Medium"/>
                          <a:sym typeface="Palanquin Medium"/>
                        </a:rPr>
                      </a:br>
                      <a:r>
                        <a:rPr lang="fr" sz="1100">
                          <a:latin typeface="Palanquin Medium"/>
                          <a:ea typeface="Palanquin Medium"/>
                          <a:cs typeface="Palanquin Medium"/>
                          <a:sym typeface="Palanquin Medium"/>
                        </a:rPr>
                        <a:t>Vous pouvez donc lui expliquer le fonctionnement d’Ameli, et le fait que tous ses documents soient numériques et l’accompagner dans l’utilisation, ou supprimer le compte Ameli pour que Florence reçoive les documents papiers. (c’est à voir avec elle).</a:t>
                      </a:r>
                      <a:br>
                        <a:rPr lang="fr" sz="1100">
                          <a:latin typeface="Palanquin Medium"/>
                          <a:ea typeface="Palanquin Medium"/>
                          <a:cs typeface="Palanquin Medium"/>
                          <a:sym typeface="Palanquin Medium"/>
                        </a:rPr>
                      </a:br>
                      <a:br>
                        <a:rPr lang="fr" sz="1100">
                          <a:latin typeface="Palanquin Medium"/>
                          <a:ea typeface="Palanquin Medium"/>
                          <a:cs typeface="Palanquin Medium"/>
                          <a:sym typeface="Palanquin Medium"/>
                        </a:rPr>
                      </a:br>
                      <a:r>
                        <a:rPr lang="fr" sz="1100">
                          <a:latin typeface="Palanquin Medium"/>
                          <a:ea typeface="Palanquin Medium"/>
                          <a:cs typeface="Palanquin Medium"/>
                          <a:sym typeface="Palanquin Medium"/>
                        </a:rPr>
                        <a:t>Dans les deux cas, il faudra se connecter à ce compte Ameli. </a:t>
                      </a:r>
                      <a:br>
                        <a:rPr lang="fr" sz="1100">
                          <a:latin typeface="Palanquin Medium"/>
                          <a:ea typeface="Palanquin Medium"/>
                          <a:cs typeface="Palanquin Medium"/>
                          <a:sym typeface="Palanquin Medium"/>
                        </a:rPr>
                      </a:br>
                      <a:br>
                        <a:rPr lang="fr" sz="1100">
                          <a:latin typeface="Palanquin Medium"/>
                          <a:ea typeface="Palanquin Medium"/>
                          <a:cs typeface="Palanquin Medium"/>
                          <a:sym typeface="Palanquin Medium"/>
                        </a:rPr>
                      </a:br>
                      <a:r>
                        <a:rPr lang="fr" sz="1100">
                          <a:latin typeface="Palanquin Medium"/>
                          <a:ea typeface="Palanquin Medium"/>
                          <a:cs typeface="Palanquin Medium"/>
                          <a:sym typeface="Palanquin Medium"/>
                        </a:rPr>
                        <a:t>Pour se connecter, deux options : soit vous l’aidez à récupérer le mot de passe (si florence à accès à son adresse mail et numéro de sécurité sociale, et qu’elle peut accéder à sa boîte mail).</a:t>
                      </a:r>
                      <a:endParaRPr sz="1100">
                        <a:latin typeface="Palanquin Medium"/>
                        <a:ea typeface="Palanquin Medium"/>
                        <a:cs typeface="Palanquin Medium"/>
                        <a:sym typeface="Palanquin Medium"/>
                      </a:endParaRPr>
                    </a:p>
                    <a:p>
                      <a:pPr indent="0" lvl="0" marL="0" rtl="0" algn="l">
                        <a:spcBef>
                          <a:spcPts val="0"/>
                        </a:spcBef>
                        <a:spcAft>
                          <a:spcPts val="0"/>
                        </a:spcAft>
                        <a:buNone/>
                      </a:pPr>
                      <a:r>
                        <a:rPr lang="fr" sz="1100">
                          <a:latin typeface="Palanquin Medium"/>
                          <a:ea typeface="Palanquin Medium"/>
                          <a:cs typeface="Palanquin Medium"/>
                          <a:sym typeface="Palanquin Medium"/>
                        </a:rPr>
                        <a:t>Soit vous lui expliquez le connexion avec France Connect, pour qu’elle puisse accéder à son espace. </a:t>
                      </a:r>
                      <a:br>
                        <a:rPr lang="fr" sz="1100">
                          <a:latin typeface="Palanquin Medium"/>
                          <a:ea typeface="Palanquin Medium"/>
                          <a:cs typeface="Palanquin Medium"/>
                          <a:sym typeface="Palanquin Medium"/>
                        </a:rPr>
                      </a:br>
                      <a:br>
                        <a:rPr lang="fr" sz="1100">
                          <a:latin typeface="Palanquin Medium"/>
                          <a:ea typeface="Palanquin Medium"/>
                          <a:cs typeface="Palanquin Medium"/>
                          <a:sym typeface="Palanquin Medium"/>
                        </a:rPr>
                      </a:br>
                      <a:r>
                        <a:rPr lang="fr" sz="1100">
                          <a:latin typeface="Palanquin Medium"/>
                          <a:ea typeface="Palanquin Medium"/>
                          <a:cs typeface="Palanquin Medium"/>
                          <a:sym typeface="Palanquin Medium"/>
                        </a:rPr>
                        <a:t>Si elle vous demande ou que vous voyez la nécessité de supprimer son compte Ameli, alors vous devez utiliser Aidants Connect pour créer un mandat.</a:t>
                      </a:r>
                      <a:endParaRPr sz="1100">
                        <a:latin typeface="Palanquin Medium"/>
                        <a:ea typeface="Palanquin Medium"/>
                        <a:cs typeface="Palanquin Medium"/>
                        <a:sym typeface="Palanquin Medium"/>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tcPr>
                </a:tc>
              </a:tr>
            </a:tbl>
          </a:graphicData>
        </a:graphic>
      </p:graphicFrame>
      <p:pic>
        <p:nvPicPr>
          <p:cNvPr id="313" name="Google Shape;313;p37"/>
          <p:cNvPicPr preferRelativeResize="0"/>
          <p:nvPr/>
        </p:nvPicPr>
        <p:blipFill>
          <a:blip r:embed="rId4">
            <a:alphaModFix/>
          </a:blip>
          <a:stretch>
            <a:fillRect/>
          </a:stretch>
        </p:blipFill>
        <p:spPr>
          <a:xfrm>
            <a:off x="200862" y="379418"/>
            <a:ext cx="619935" cy="574529"/>
          </a:xfrm>
          <a:prstGeom prst="rect">
            <a:avLst/>
          </a:prstGeom>
          <a:noFill/>
          <a:ln>
            <a:noFill/>
          </a:ln>
        </p:spPr>
      </p:pic>
      <p:sp>
        <p:nvSpPr>
          <p:cNvPr id="314" name="Google Shape;314;p37"/>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rgbClr val="FF3333"/>
                </a:solidFill>
                <a:latin typeface="Palanquin"/>
                <a:ea typeface="Palanquin"/>
                <a:cs typeface="Palanquin"/>
                <a:sym typeface="Palanquin"/>
              </a:rPr>
              <a:t>Les situations professionnelles</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8" name="Shape 318"/>
        <p:cNvGrpSpPr/>
        <p:nvPr/>
      </p:nvGrpSpPr>
      <p:grpSpPr>
        <a:xfrm>
          <a:off x="0" y="0"/>
          <a:ext cx="0" cy="0"/>
          <a:chOff x="0" y="0"/>
          <a:chExt cx="0" cy="0"/>
        </a:xfrm>
      </p:grpSpPr>
      <p:sp>
        <p:nvSpPr>
          <p:cNvPr id="319" name="Google Shape;319;p38"/>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sp>
        <p:nvSpPr>
          <p:cNvPr id="320" name="Google Shape;320;p38"/>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Notions théoriques</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321" name="Google Shape;321;p38"/>
          <p:cNvPicPr preferRelativeResize="0"/>
          <p:nvPr/>
        </p:nvPicPr>
        <p:blipFill>
          <a:blip r:embed="rId3">
            <a:alphaModFix/>
          </a:blip>
          <a:stretch>
            <a:fillRect/>
          </a:stretch>
        </p:blipFill>
        <p:spPr>
          <a:xfrm>
            <a:off x="200862" y="379418"/>
            <a:ext cx="619935" cy="574529"/>
          </a:xfrm>
          <a:prstGeom prst="rect">
            <a:avLst/>
          </a:prstGeom>
          <a:noFill/>
          <a:ln>
            <a:noFill/>
          </a:ln>
        </p:spPr>
      </p:pic>
      <p:graphicFrame>
        <p:nvGraphicFramePr>
          <p:cNvPr id="322" name="Google Shape;322;p38"/>
          <p:cNvGraphicFramePr/>
          <p:nvPr/>
        </p:nvGraphicFramePr>
        <p:xfrm>
          <a:off x="1167423" y="4595300"/>
          <a:ext cx="3000000" cy="3000000"/>
        </p:xfrm>
        <a:graphic>
          <a:graphicData uri="http://schemas.openxmlformats.org/drawingml/2006/table">
            <a:tbl>
              <a:tblPr>
                <a:noFill/>
                <a:tableStyleId>{8CF261C2-8254-4756-BA44-E8D673F1CBE6}</a:tableStyleId>
              </a:tblPr>
              <a:tblGrid>
                <a:gridCol w="1711825"/>
                <a:gridCol w="4157725"/>
              </a:tblGrid>
              <a:tr h="381000">
                <a:tc gridSpan="2">
                  <a:txBody>
                    <a:bodyPr/>
                    <a:lstStyle/>
                    <a:p>
                      <a:pPr indent="0" lvl="0" marL="0" rtl="0" algn="l">
                        <a:spcBef>
                          <a:spcPts val="0"/>
                        </a:spcBef>
                        <a:spcAft>
                          <a:spcPts val="0"/>
                        </a:spcAft>
                        <a:buNone/>
                      </a:pPr>
                      <a:r>
                        <a:rPr b="1" lang="fr" sz="2400">
                          <a:solidFill>
                            <a:schemeClr val="lt1"/>
                          </a:solidFill>
                          <a:latin typeface="Palanquin"/>
                          <a:ea typeface="Palanquin"/>
                          <a:cs typeface="Palanquin"/>
                          <a:sym typeface="Palanquin"/>
                        </a:rPr>
                        <a:t>Situation n°6 </a:t>
                      </a:r>
                      <a:r>
                        <a:rPr b="1" lang="fr" sz="2400">
                          <a:solidFill>
                            <a:schemeClr val="lt1"/>
                          </a:solidFill>
                          <a:latin typeface="Palanquin"/>
                          <a:ea typeface="Palanquin"/>
                          <a:cs typeface="Palanquin"/>
                          <a:sym typeface="Palanquin"/>
                        </a:rPr>
                        <a:t>- Créer un mandat</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CFD0EA"/>
                      </a:solidFill>
                      <a:prstDash val="solid"/>
                      <a:round/>
                      <a:headEnd len="sm" w="sm" type="none"/>
                      <a:tailEnd len="sm" w="sm" type="none"/>
                    </a:lnB>
                    <a:solidFill>
                      <a:srgbClr val="003081"/>
                    </a:solidFill>
                  </a:tcPr>
                </a:tc>
                <a:tc hMerge="1"/>
              </a:tr>
              <a:tr h="381000">
                <a:tc>
                  <a:txBody>
                    <a:bodyPr/>
                    <a:lstStyle/>
                    <a:p>
                      <a:pPr indent="0" lvl="0" marL="0" rtl="0" algn="l">
                        <a:spcBef>
                          <a:spcPts val="0"/>
                        </a:spcBef>
                        <a:spcAft>
                          <a:spcPts val="0"/>
                        </a:spcAft>
                        <a:buClr>
                          <a:schemeClr val="dk1"/>
                        </a:buClr>
                        <a:buSzPts val="1100"/>
                        <a:buFont typeface="Arial"/>
                        <a:buNone/>
                      </a:pPr>
                      <a:r>
                        <a:rPr b="1" lang="fr">
                          <a:solidFill>
                            <a:srgbClr val="030179"/>
                          </a:solidFill>
                          <a:latin typeface="Palanquin"/>
                          <a:ea typeface="Palanquin"/>
                          <a:cs typeface="Palanquin"/>
                          <a:sym typeface="Palanquin"/>
                        </a:rPr>
                        <a:t>Description de la situation</a:t>
                      </a:r>
                      <a:endParaRPr>
                        <a:latin typeface="Palanquin Medium"/>
                        <a:ea typeface="Palanquin Medium"/>
                        <a:cs typeface="Palanquin Medium"/>
                        <a:sym typeface="Palanquin Medium"/>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solidFill>
                      <a:srgbClr val="CFD0EA"/>
                    </a:solidFill>
                  </a:tcPr>
                </a:tc>
                <a:tc>
                  <a:txBody>
                    <a:bodyPr/>
                    <a:lstStyle/>
                    <a:p>
                      <a:pPr indent="0" lvl="0" marL="0" rtl="0" algn="l">
                        <a:lnSpc>
                          <a:spcPct val="115000"/>
                        </a:lnSpc>
                        <a:spcBef>
                          <a:spcPts val="1200"/>
                        </a:spcBef>
                        <a:spcAft>
                          <a:spcPts val="1200"/>
                        </a:spcAft>
                        <a:buClr>
                          <a:schemeClr val="dk1"/>
                        </a:buClr>
                        <a:buSzPts val="1100"/>
                        <a:buFont typeface="Arial"/>
                        <a:buNone/>
                      </a:pPr>
                      <a:r>
                        <a:rPr lang="fr" sz="1100">
                          <a:latin typeface="Palanquin Medium"/>
                          <a:ea typeface="Palanquin Medium"/>
                          <a:cs typeface="Palanquin Medium"/>
                          <a:sym typeface="Palanquin Medium"/>
                        </a:rPr>
                        <a:t>Paul doit s’actualiser sur Pôle Emploi avant ce soir minuit, et vient vous voir car il ne sait pas faire. Il ne semble pas se sentir capable de le faire sur votre ordinateur avec votre aide.</a:t>
                      </a:r>
                      <a:endParaRPr sz="1100">
                        <a:latin typeface="Palanquin Medium"/>
                        <a:ea typeface="Palanquin Medium"/>
                        <a:cs typeface="Palanquin Medium"/>
                        <a:sym typeface="Palanquin Medium"/>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tcPr>
                </a:tc>
              </a:tr>
              <a:tr h="381000">
                <a:tc>
                  <a:txBody>
                    <a:bodyPr/>
                    <a:lstStyle/>
                    <a:p>
                      <a:pPr indent="0" lvl="0" marL="0" rtl="0" algn="l">
                        <a:spcBef>
                          <a:spcPts val="0"/>
                        </a:spcBef>
                        <a:spcAft>
                          <a:spcPts val="0"/>
                        </a:spcAft>
                        <a:buClr>
                          <a:schemeClr val="dk1"/>
                        </a:buClr>
                        <a:buSzPts val="1100"/>
                        <a:buFont typeface="Arial"/>
                        <a:buNone/>
                      </a:pPr>
                      <a:r>
                        <a:rPr b="1" lang="fr">
                          <a:solidFill>
                            <a:srgbClr val="030179"/>
                          </a:solidFill>
                          <a:latin typeface="Palanquin"/>
                          <a:ea typeface="Palanquin"/>
                          <a:cs typeface="Palanquin"/>
                          <a:sym typeface="Palanquin"/>
                        </a:rPr>
                        <a:t>Accompagnement à mettre en place</a:t>
                      </a:r>
                      <a:endParaRPr b="1">
                        <a:solidFill>
                          <a:srgbClr val="030179"/>
                        </a:solidFill>
                        <a:latin typeface="Palanquin"/>
                        <a:ea typeface="Palanquin"/>
                        <a:cs typeface="Palanquin"/>
                        <a:sym typeface="Palanquin"/>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solidFill>
                      <a:srgbClr val="CFD0EA"/>
                    </a:solidFill>
                  </a:tcPr>
                </a:tc>
                <a:tc>
                  <a:txBody>
                    <a:bodyPr/>
                    <a:lstStyle/>
                    <a:p>
                      <a:pPr indent="0" lvl="0" marL="0" rtl="0" algn="l">
                        <a:spcBef>
                          <a:spcPts val="0"/>
                        </a:spcBef>
                        <a:spcAft>
                          <a:spcPts val="0"/>
                        </a:spcAft>
                        <a:buNone/>
                      </a:pPr>
                      <a:r>
                        <a:rPr lang="fr" sz="1100">
                          <a:latin typeface="Palanquin Medium"/>
                          <a:ea typeface="Palanquin Medium"/>
                          <a:cs typeface="Palanquin Medium"/>
                          <a:sym typeface="Palanquin Medium"/>
                        </a:rPr>
                        <a:t>Au vu de la situation, vous pouvez </a:t>
                      </a:r>
                      <a:r>
                        <a:rPr lang="fr" sz="1100">
                          <a:latin typeface="Palanquin Medium"/>
                          <a:ea typeface="Palanquin Medium"/>
                          <a:cs typeface="Palanquin Medium"/>
                          <a:sym typeface="Palanquin Medium"/>
                        </a:rPr>
                        <a:t>faire pour le compte</a:t>
                      </a:r>
                      <a:r>
                        <a:rPr lang="fr" sz="1100">
                          <a:latin typeface="Palanquin Medium"/>
                          <a:ea typeface="Palanquin Medium"/>
                          <a:cs typeface="Palanquin Medium"/>
                          <a:sym typeface="Palanquin Medium"/>
                        </a:rPr>
                        <a:t> de Paul. Vous devez donc voir avec lui s’il possède déjà des </a:t>
                      </a:r>
                      <a:r>
                        <a:rPr lang="fr" sz="1100">
                          <a:latin typeface="Palanquin Medium"/>
                          <a:ea typeface="Palanquin Medium"/>
                          <a:cs typeface="Palanquin Medium"/>
                          <a:sym typeface="Palanquin Medium"/>
                        </a:rPr>
                        <a:t>identifiants</a:t>
                      </a:r>
                      <a:r>
                        <a:rPr lang="fr" sz="1100">
                          <a:latin typeface="Palanquin Medium"/>
                          <a:ea typeface="Palanquin Medium"/>
                          <a:cs typeface="Palanquin Medium"/>
                          <a:sym typeface="Palanquin Medium"/>
                        </a:rPr>
                        <a:t> France Connect (dans le cas contraire lui créer un compte sur un fournisseur d’identité), créer un mandat, et accéder à son espace via Aidants Connect. S’il vient vous voir parce qu’il ne sait pas faire, peut-être que Paul a envie d’apprendre à faire. Vous pouvez adopter une posture hybride en faisant la démarche pour l’accompagner à comprendre comme effectuer sa démarche lui-même.</a:t>
                      </a:r>
                      <a:endParaRPr sz="1100">
                        <a:latin typeface="Palanquin Medium"/>
                        <a:ea typeface="Palanquin Medium"/>
                        <a:cs typeface="Palanquin Medium"/>
                        <a:sym typeface="Palanquin Medium"/>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tcPr>
                </a:tc>
              </a:tr>
            </a:tbl>
          </a:graphicData>
        </a:graphic>
      </p:graphicFrame>
      <p:sp>
        <p:nvSpPr>
          <p:cNvPr id="323" name="Google Shape;323;p38"/>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rgbClr val="FF3333"/>
                </a:solidFill>
                <a:latin typeface="Palanquin"/>
                <a:ea typeface="Palanquin"/>
                <a:cs typeface="Palanquin"/>
                <a:sym typeface="Palanquin"/>
              </a:rPr>
              <a:t>Les situations professionnelles</a:t>
            </a:r>
            <a:endParaRPr/>
          </a:p>
        </p:txBody>
      </p:sp>
      <p:graphicFrame>
        <p:nvGraphicFramePr>
          <p:cNvPr id="324" name="Google Shape;324;p38"/>
          <p:cNvGraphicFramePr/>
          <p:nvPr/>
        </p:nvGraphicFramePr>
        <p:xfrm>
          <a:off x="1167423" y="1140550"/>
          <a:ext cx="3000000" cy="3000000"/>
        </p:xfrm>
        <a:graphic>
          <a:graphicData uri="http://schemas.openxmlformats.org/drawingml/2006/table">
            <a:tbl>
              <a:tblPr>
                <a:noFill/>
                <a:tableStyleId>{8CF261C2-8254-4756-BA44-E8D673F1CBE6}</a:tableStyleId>
              </a:tblPr>
              <a:tblGrid>
                <a:gridCol w="1711825"/>
                <a:gridCol w="4157725"/>
              </a:tblGrid>
              <a:tr h="381000">
                <a:tc gridSpan="2">
                  <a:txBody>
                    <a:bodyPr/>
                    <a:lstStyle/>
                    <a:p>
                      <a:pPr indent="0" lvl="0" marL="0" rtl="0" algn="l">
                        <a:spcBef>
                          <a:spcPts val="0"/>
                        </a:spcBef>
                        <a:spcAft>
                          <a:spcPts val="0"/>
                        </a:spcAft>
                        <a:buNone/>
                      </a:pPr>
                      <a:r>
                        <a:rPr b="1" lang="fr" sz="2400">
                          <a:solidFill>
                            <a:schemeClr val="lt1"/>
                          </a:solidFill>
                          <a:latin typeface="Palanquin"/>
                          <a:ea typeface="Palanquin"/>
                          <a:cs typeface="Palanquin"/>
                          <a:sym typeface="Palanquin"/>
                        </a:rPr>
                        <a:t>Situation n°5 — Utiliser un mandat existant au sein de la structure</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CFD0EA"/>
                      </a:solidFill>
                      <a:prstDash val="solid"/>
                      <a:round/>
                      <a:headEnd len="sm" w="sm" type="none"/>
                      <a:tailEnd len="sm" w="sm" type="none"/>
                    </a:lnB>
                    <a:solidFill>
                      <a:srgbClr val="003081"/>
                    </a:solidFill>
                  </a:tcPr>
                </a:tc>
                <a:tc hMerge="1"/>
              </a:tr>
              <a:tr h="381000">
                <a:tc>
                  <a:txBody>
                    <a:bodyPr/>
                    <a:lstStyle/>
                    <a:p>
                      <a:pPr indent="0" lvl="0" marL="0" rtl="0" algn="l">
                        <a:spcBef>
                          <a:spcPts val="0"/>
                        </a:spcBef>
                        <a:spcAft>
                          <a:spcPts val="0"/>
                        </a:spcAft>
                        <a:buClr>
                          <a:schemeClr val="dk1"/>
                        </a:buClr>
                        <a:buSzPts val="1100"/>
                        <a:buFont typeface="Arial"/>
                        <a:buNone/>
                      </a:pPr>
                      <a:r>
                        <a:rPr b="1" lang="fr">
                          <a:solidFill>
                            <a:srgbClr val="030179"/>
                          </a:solidFill>
                          <a:latin typeface="Palanquin"/>
                          <a:ea typeface="Palanquin"/>
                          <a:cs typeface="Palanquin"/>
                          <a:sym typeface="Palanquin"/>
                        </a:rPr>
                        <a:t>Description de la situation</a:t>
                      </a:r>
                      <a:endParaRPr>
                        <a:latin typeface="Palanquin Medium"/>
                        <a:ea typeface="Palanquin Medium"/>
                        <a:cs typeface="Palanquin Medium"/>
                        <a:sym typeface="Palanquin Medium"/>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solidFill>
                      <a:srgbClr val="CFD0EA"/>
                    </a:solidFill>
                  </a:tcPr>
                </a:tc>
                <a:tc>
                  <a:txBody>
                    <a:bodyPr/>
                    <a:lstStyle/>
                    <a:p>
                      <a:pPr indent="0" lvl="0" marL="0" rtl="0" algn="l">
                        <a:lnSpc>
                          <a:spcPct val="115000"/>
                        </a:lnSpc>
                        <a:spcBef>
                          <a:spcPts val="1200"/>
                        </a:spcBef>
                        <a:spcAft>
                          <a:spcPts val="0"/>
                        </a:spcAft>
                        <a:buClr>
                          <a:schemeClr val="dk1"/>
                        </a:buClr>
                        <a:buSzPts val="1100"/>
                        <a:buFont typeface="Arial"/>
                        <a:buNone/>
                      </a:pPr>
                      <a:r>
                        <a:rPr lang="fr" sz="1100">
                          <a:latin typeface="Palanquin Medium"/>
                          <a:ea typeface="Palanquin Medium"/>
                          <a:cs typeface="Palanquin Medium"/>
                          <a:sym typeface="Palanquin Medium"/>
                        </a:rPr>
                        <a:t>Situation de Michel — </a:t>
                      </a:r>
                      <a:endParaRPr sz="1100">
                        <a:latin typeface="Palanquin Medium"/>
                        <a:ea typeface="Palanquin Medium"/>
                        <a:cs typeface="Palanquin Medium"/>
                        <a:sym typeface="Palanquin Medium"/>
                      </a:endParaRPr>
                    </a:p>
                    <a:p>
                      <a:pPr indent="0" lvl="0" marL="0" rtl="0" algn="l">
                        <a:lnSpc>
                          <a:spcPct val="115000"/>
                        </a:lnSpc>
                        <a:spcBef>
                          <a:spcPts val="1200"/>
                        </a:spcBef>
                        <a:spcAft>
                          <a:spcPts val="1200"/>
                        </a:spcAft>
                        <a:buClr>
                          <a:schemeClr val="dk1"/>
                        </a:buClr>
                        <a:buSzPts val="1100"/>
                        <a:buFont typeface="Arial"/>
                        <a:buNone/>
                      </a:pPr>
                      <a:r>
                        <a:rPr lang="fr" sz="1100">
                          <a:latin typeface="Palanquin Medium"/>
                          <a:ea typeface="Palanquin Medium"/>
                          <a:cs typeface="Palanquin Medium"/>
                          <a:sym typeface="Palanquin Medium"/>
                        </a:rPr>
                        <a:t>Michel souhaite être accompagné pour continuer à remplir son dossier de retraite. Il l’a déjà commencé avec l’un de vos collègues habilité Aidants Connect mais celui-ci est en congé.</a:t>
                      </a:r>
                      <a:endParaRPr sz="1100">
                        <a:latin typeface="Palanquin Medium"/>
                        <a:ea typeface="Palanquin Medium"/>
                        <a:cs typeface="Palanquin Medium"/>
                        <a:sym typeface="Palanquin Medium"/>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tcPr>
                </a:tc>
              </a:tr>
              <a:tr h="381000">
                <a:tc>
                  <a:txBody>
                    <a:bodyPr/>
                    <a:lstStyle/>
                    <a:p>
                      <a:pPr indent="0" lvl="0" marL="0" rtl="0" algn="l">
                        <a:spcBef>
                          <a:spcPts val="0"/>
                        </a:spcBef>
                        <a:spcAft>
                          <a:spcPts val="0"/>
                        </a:spcAft>
                        <a:buClr>
                          <a:schemeClr val="dk1"/>
                        </a:buClr>
                        <a:buSzPts val="1100"/>
                        <a:buFont typeface="Arial"/>
                        <a:buNone/>
                      </a:pPr>
                      <a:r>
                        <a:rPr b="1" lang="fr">
                          <a:solidFill>
                            <a:srgbClr val="030179"/>
                          </a:solidFill>
                          <a:latin typeface="Palanquin"/>
                          <a:ea typeface="Palanquin"/>
                          <a:cs typeface="Palanquin"/>
                          <a:sym typeface="Palanquin"/>
                        </a:rPr>
                        <a:t>Accompagnement à mettre en place</a:t>
                      </a:r>
                      <a:endParaRPr b="1">
                        <a:solidFill>
                          <a:srgbClr val="030179"/>
                        </a:solidFill>
                        <a:latin typeface="Palanquin"/>
                        <a:ea typeface="Palanquin"/>
                        <a:cs typeface="Palanquin"/>
                        <a:sym typeface="Palanquin"/>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solidFill>
                      <a:srgbClr val="CFD0EA"/>
                    </a:solidFill>
                  </a:tcPr>
                </a:tc>
                <a:tc>
                  <a:txBody>
                    <a:bodyPr/>
                    <a:lstStyle/>
                    <a:p>
                      <a:pPr indent="0" lvl="0" marL="0" rtl="0" algn="l">
                        <a:spcBef>
                          <a:spcPts val="0"/>
                        </a:spcBef>
                        <a:spcAft>
                          <a:spcPts val="0"/>
                        </a:spcAft>
                        <a:buNone/>
                      </a:pPr>
                      <a:r>
                        <a:rPr lang="fr" sz="1100">
                          <a:latin typeface="Palanquin Medium"/>
                          <a:ea typeface="Palanquin Medium"/>
                          <a:cs typeface="Palanquin Medium"/>
                          <a:sym typeface="Palanquin Medium"/>
                        </a:rPr>
                        <a:t>Michel a déjà commencé à remplir son dossier avec un de vos collègues qui est habilité Aidants Connect. Donc il y a déjà un mandat existant au nom de votre structure. Vous pouvez utiliser Aidants Connect pour l’aider à continuer sa démarche, avec le mandat existant, qui couvre déjà ce périmètre.</a:t>
                      </a:r>
                      <a:endParaRPr sz="1100">
                        <a:latin typeface="Palanquin Medium"/>
                        <a:ea typeface="Palanquin Medium"/>
                        <a:cs typeface="Palanquin Medium"/>
                        <a:sym typeface="Palanquin Medium"/>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tcPr>
                </a:tc>
              </a:tr>
            </a:tbl>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8" name="Shape 328"/>
        <p:cNvGrpSpPr/>
        <p:nvPr/>
      </p:nvGrpSpPr>
      <p:grpSpPr>
        <a:xfrm>
          <a:off x="0" y="0"/>
          <a:ext cx="0" cy="0"/>
          <a:chOff x="0" y="0"/>
          <a:chExt cx="0" cy="0"/>
        </a:xfrm>
      </p:grpSpPr>
      <p:sp>
        <p:nvSpPr>
          <p:cNvPr id="329" name="Google Shape;329;p39"/>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graphicFrame>
        <p:nvGraphicFramePr>
          <p:cNvPr id="330" name="Google Shape;330;p39"/>
          <p:cNvGraphicFramePr/>
          <p:nvPr/>
        </p:nvGraphicFramePr>
        <p:xfrm>
          <a:off x="1167423" y="1547075"/>
          <a:ext cx="3000000" cy="3000000"/>
        </p:xfrm>
        <a:graphic>
          <a:graphicData uri="http://schemas.openxmlformats.org/drawingml/2006/table">
            <a:tbl>
              <a:tblPr>
                <a:noFill/>
                <a:tableStyleId>{8CF261C2-8254-4756-BA44-E8D673F1CBE6}</a:tableStyleId>
              </a:tblPr>
              <a:tblGrid>
                <a:gridCol w="1711825"/>
                <a:gridCol w="4157725"/>
              </a:tblGrid>
              <a:tr h="381000">
                <a:tc gridSpan="2">
                  <a:txBody>
                    <a:bodyPr/>
                    <a:lstStyle/>
                    <a:p>
                      <a:pPr indent="0" lvl="0" marL="0" rtl="0" algn="l">
                        <a:spcBef>
                          <a:spcPts val="0"/>
                        </a:spcBef>
                        <a:spcAft>
                          <a:spcPts val="0"/>
                        </a:spcAft>
                        <a:buNone/>
                      </a:pPr>
                      <a:r>
                        <a:rPr b="1" lang="fr" sz="2400">
                          <a:solidFill>
                            <a:schemeClr val="lt1"/>
                          </a:solidFill>
                          <a:latin typeface="Palanquin"/>
                          <a:ea typeface="Palanquin"/>
                          <a:cs typeface="Palanquin"/>
                          <a:sym typeface="Palanquin"/>
                        </a:rPr>
                        <a:t>Situation n°7 — Créer un mandat et réaliser une démarche</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CFD0EA"/>
                      </a:solidFill>
                      <a:prstDash val="solid"/>
                      <a:round/>
                      <a:headEnd len="sm" w="sm" type="none"/>
                      <a:tailEnd len="sm" w="sm" type="none"/>
                    </a:lnB>
                    <a:solidFill>
                      <a:srgbClr val="003081"/>
                    </a:solidFill>
                  </a:tcPr>
                </a:tc>
                <a:tc hMerge="1"/>
              </a:tr>
              <a:tr h="381000">
                <a:tc>
                  <a:txBody>
                    <a:bodyPr/>
                    <a:lstStyle/>
                    <a:p>
                      <a:pPr indent="0" lvl="0" marL="0" rtl="0" algn="l">
                        <a:spcBef>
                          <a:spcPts val="0"/>
                        </a:spcBef>
                        <a:spcAft>
                          <a:spcPts val="0"/>
                        </a:spcAft>
                        <a:buClr>
                          <a:schemeClr val="dk1"/>
                        </a:buClr>
                        <a:buSzPts val="1100"/>
                        <a:buFont typeface="Arial"/>
                        <a:buNone/>
                      </a:pPr>
                      <a:r>
                        <a:rPr b="1" lang="fr">
                          <a:solidFill>
                            <a:srgbClr val="030179"/>
                          </a:solidFill>
                          <a:latin typeface="Palanquin"/>
                          <a:ea typeface="Palanquin"/>
                          <a:cs typeface="Palanquin"/>
                          <a:sym typeface="Palanquin"/>
                        </a:rPr>
                        <a:t>Description de la situation</a:t>
                      </a:r>
                      <a:endParaRPr>
                        <a:latin typeface="Palanquin Medium"/>
                        <a:ea typeface="Palanquin Medium"/>
                        <a:cs typeface="Palanquin Medium"/>
                        <a:sym typeface="Palanquin Medium"/>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solidFill>
                      <a:srgbClr val="CFD0EA"/>
                    </a:solidFill>
                  </a:tcPr>
                </a:tc>
                <a:tc>
                  <a:txBody>
                    <a:bodyPr/>
                    <a:lstStyle/>
                    <a:p>
                      <a:pPr indent="0" lvl="0" marL="0" rtl="0" algn="l">
                        <a:lnSpc>
                          <a:spcPct val="115000"/>
                        </a:lnSpc>
                        <a:spcBef>
                          <a:spcPts val="1200"/>
                        </a:spcBef>
                        <a:spcAft>
                          <a:spcPts val="0"/>
                        </a:spcAft>
                        <a:buClr>
                          <a:schemeClr val="dk1"/>
                        </a:buClr>
                        <a:buSzPts val="1100"/>
                        <a:buFont typeface="Arial"/>
                        <a:buNone/>
                      </a:pPr>
                      <a:r>
                        <a:rPr lang="fr" sz="1100">
                          <a:latin typeface="Palanquin Medium"/>
                          <a:ea typeface="Palanquin Medium"/>
                          <a:cs typeface="Palanquin Medium"/>
                          <a:sym typeface="Palanquin Medium"/>
                        </a:rPr>
                        <a:t>Situation d’Angela — </a:t>
                      </a:r>
                      <a:endParaRPr sz="1100">
                        <a:latin typeface="Palanquin Medium"/>
                        <a:ea typeface="Palanquin Medium"/>
                        <a:cs typeface="Palanquin Medium"/>
                        <a:sym typeface="Palanquin Medium"/>
                      </a:endParaRPr>
                    </a:p>
                    <a:p>
                      <a:pPr indent="0" lvl="0" marL="0" rtl="0" algn="l">
                        <a:lnSpc>
                          <a:spcPct val="115000"/>
                        </a:lnSpc>
                        <a:spcBef>
                          <a:spcPts val="1200"/>
                        </a:spcBef>
                        <a:spcAft>
                          <a:spcPts val="1200"/>
                        </a:spcAft>
                        <a:buClr>
                          <a:schemeClr val="dk1"/>
                        </a:buClr>
                        <a:buSzPts val="1100"/>
                        <a:buFont typeface="Arial"/>
                        <a:buNone/>
                      </a:pPr>
                      <a:r>
                        <a:rPr lang="fr" sz="1100">
                          <a:latin typeface="Palanquin Medium"/>
                          <a:ea typeface="Palanquin Medium"/>
                          <a:cs typeface="Palanquin Medium"/>
                          <a:sym typeface="Palanquin Medium"/>
                        </a:rPr>
                        <a:t>Angela a fait </a:t>
                      </a:r>
                      <a:r>
                        <a:rPr lang="fr" sz="1100">
                          <a:latin typeface="Palanquin Medium"/>
                          <a:ea typeface="Palanquin Medium"/>
                          <a:cs typeface="Palanquin Medium"/>
                          <a:sym typeface="Palanquin Medium"/>
                        </a:rPr>
                        <a:t>l'acquisition</a:t>
                      </a:r>
                      <a:r>
                        <a:rPr lang="fr" sz="1100">
                          <a:latin typeface="Palanquin Medium"/>
                          <a:ea typeface="Palanquin Medium"/>
                          <a:cs typeface="Palanquin Medium"/>
                          <a:sym typeface="Palanquin Medium"/>
                        </a:rPr>
                        <a:t> d’un nouveau véhicule.</a:t>
                      </a:r>
                      <a:br>
                        <a:rPr lang="fr" sz="1100">
                          <a:latin typeface="Palanquin Medium"/>
                          <a:ea typeface="Palanquin Medium"/>
                          <a:cs typeface="Palanquin Medium"/>
                          <a:sym typeface="Palanquin Medium"/>
                        </a:rPr>
                      </a:br>
                      <a:r>
                        <a:rPr lang="fr" sz="1100">
                          <a:latin typeface="Palanquin Medium"/>
                          <a:ea typeface="Palanquin Medium"/>
                          <a:cs typeface="Palanquin Medium"/>
                          <a:sym typeface="Palanquin Medium"/>
                        </a:rPr>
                        <a:t>Elle doit obtenir une carte grise. La préfecture l’a dirigée vers la démarche en ligne mais elle ne parvient pas à la réaliser seule. Elle amène ses papiers et vous utilisez votre ordinateur pour l’accompagner dans sa démarche.</a:t>
                      </a:r>
                      <a:endParaRPr sz="1100">
                        <a:latin typeface="Palanquin Medium"/>
                        <a:ea typeface="Palanquin Medium"/>
                        <a:cs typeface="Palanquin Medium"/>
                        <a:sym typeface="Palanquin Medium"/>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tcPr>
                </a:tc>
              </a:tr>
              <a:tr h="381000">
                <a:tc>
                  <a:txBody>
                    <a:bodyPr/>
                    <a:lstStyle/>
                    <a:p>
                      <a:pPr indent="0" lvl="0" marL="0" rtl="0" algn="l">
                        <a:spcBef>
                          <a:spcPts val="0"/>
                        </a:spcBef>
                        <a:spcAft>
                          <a:spcPts val="0"/>
                        </a:spcAft>
                        <a:buClr>
                          <a:schemeClr val="dk1"/>
                        </a:buClr>
                        <a:buSzPts val="1100"/>
                        <a:buFont typeface="Arial"/>
                        <a:buNone/>
                      </a:pPr>
                      <a:r>
                        <a:rPr b="1" lang="fr">
                          <a:solidFill>
                            <a:srgbClr val="030179"/>
                          </a:solidFill>
                          <a:latin typeface="Palanquin"/>
                          <a:ea typeface="Palanquin"/>
                          <a:cs typeface="Palanquin"/>
                          <a:sym typeface="Palanquin"/>
                        </a:rPr>
                        <a:t>Accompagnement à mettre en place</a:t>
                      </a:r>
                      <a:endParaRPr b="1">
                        <a:solidFill>
                          <a:srgbClr val="030179"/>
                        </a:solidFill>
                        <a:latin typeface="Palanquin"/>
                        <a:ea typeface="Palanquin"/>
                        <a:cs typeface="Palanquin"/>
                        <a:sym typeface="Palanquin"/>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solidFill>
                      <a:srgbClr val="CFD0EA"/>
                    </a:solidFill>
                  </a:tcPr>
                </a:tc>
                <a:tc>
                  <a:txBody>
                    <a:bodyPr/>
                    <a:lstStyle/>
                    <a:p>
                      <a:pPr indent="0" lvl="0" marL="0" rtl="0" algn="l">
                        <a:spcBef>
                          <a:spcPts val="0"/>
                        </a:spcBef>
                        <a:spcAft>
                          <a:spcPts val="0"/>
                        </a:spcAft>
                        <a:buNone/>
                      </a:pPr>
                      <a:r>
                        <a:rPr lang="fr" sz="1100">
                          <a:latin typeface="Palanquin Medium"/>
                          <a:ea typeface="Palanquin Medium"/>
                          <a:cs typeface="Palanquin Medium"/>
                          <a:sym typeface="Palanquin Medium"/>
                        </a:rPr>
                        <a:t>En partant du principe qu’Angela n’arrive vraiment pas du tout à effectuer sa démarche (et pas seulement qu’elle est un peu en difficulté) et que vous utilisez donc votre ordinateur. </a:t>
                      </a:r>
                      <a:br>
                        <a:rPr lang="fr" sz="1100">
                          <a:latin typeface="Palanquin Medium"/>
                          <a:ea typeface="Palanquin Medium"/>
                          <a:cs typeface="Palanquin Medium"/>
                          <a:sym typeface="Palanquin Medium"/>
                        </a:rPr>
                      </a:br>
                      <a:br>
                        <a:rPr lang="fr" sz="1100">
                          <a:latin typeface="Palanquin Medium"/>
                          <a:ea typeface="Palanquin Medium"/>
                          <a:cs typeface="Palanquin Medium"/>
                          <a:sym typeface="Palanquin Medium"/>
                        </a:rPr>
                      </a:br>
                      <a:r>
                        <a:rPr lang="fr" sz="1100">
                          <a:latin typeface="Palanquin Medium"/>
                          <a:ea typeface="Palanquin Medium"/>
                          <a:cs typeface="Palanquin Medium"/>
                          <a:sym typeface="Palanquin Medium"/>
                        </a:rPr>
                        <a:t>Vous pouvez lui </a:t>
                      </a:r>
                      <a:r>
                        <a:rPr lang="fr" sz="1100">
                          <a:latin typeface="Palanquin Medium"/>
                          <a:ea typeface="Palanquin Medium"/>
                          <a:cs typeface="Palanquin Medium"/>
                          <a:sym typeface="Palanquin Medium"/>
                        </a:rPr>
                        <a:t>expliquer</a:t>
                      </a:r>
                      <a:r>
                        <a:rPr lang="fr" sz="1100">
                          <a:latin typeface="Palanquin Medium"/>
                          <a:ea typeface="Palanquin Medium"/>
                          <a:cs typeface="Palanquin Medium"/>
                          <a:sym typeface="Palanquin Medium"/>
                        </a:rPr>
                        <a:t> le principe du mandat de France Connect et d’Aidants Connect, et ensuite effectuer sa démarche pour son compte avec elle, tout en lui expliquant les différentes étapes pour la mettre en confiance et qu’elle puisse peut-être réaliser sa démarche elle-même la prochaine fois.</a:t>
                      </a:r>
                      <a:endParaRPr sz="1100">
                        <a:latin typeface="Palanquin Medium"/>
                        <a:ea typeface="Palanquin Medium"/>
                        <a:cs typeface="Palanquin Medium"/>
                        <a:sym typeface="Palanquin Medium"/>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tcPr>
                </a:tc>
              </a:tr>
            </a:tbl>
          </a:graphicData>
        </a:graphic>
      </p:graphicFrame>
      <p:sp>
        <p:nvSpPr>
          <p:cNvPr id="331" name="Google Shape;331;p39"/>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Notions théoriques</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332" name="Google Shape;332;p39"/>
          <p:cNvPicPr preferRelativeResize="0"/>
          <p:nvPr/>
        </p:nvPicPr>
        <p:blipFill>
          <a:blip r:embed="rId3">
            <a:alphaModFix/>
          </a:blip>
          <a:stretch>
            <a:fillRect/>
          </a:stretch>
        </p:blipFill>
        <p:spPr>
          <a:xfrm>
            <a:off x="200862" y="379418"/>
            <a:ext cx="619935" cy="574529"/>
          </a:xfrm>
          <a:prstGeom prst="rect">
            <a:avLst/>
          </a:prstGeom>
          <a:noFill/>
          <a:ln>
            <a:noFill/>
          </a:ln>
        </p:spPr>
      </p:pic>
      <p:graphicFrame>
        <p:nvGraphicFramePr>
          <p:cNvPr id="333" name="Google Shape;333;p39"/>
          <p:cNvGraphicFramePr/>
          <p:nvPr/>
        </p:nvGraphicFramePr>
        <p:xfrm>
          <a:off x="1167423" y="5842350"/>
          <a:ext cx="3000000" cy="3000000"/>
        </p:xfrm>
        <a:graphic>
          <a:graphicData uri="http://schemas.openxmlformats.org/drawingml/2006/table">
            <a:tbl>
              <a:tblPr>
                <a:noFill/>
                <a:tableStyleId>{8CF261C2-8254-4756-BA44-E8D673F1CBE6}</a:tableStyleId>
              </a:tblPr>
              <a:tblGrid>
                <a:gridCol w="1711825"/>
                <a:gridCol w="4157725"/>
              </a:tblGrid>
              <a:tr h="381000">
                <a:tc gridSpan="2">
                  <a:txBody>
                    <a:bodyPr/>
                    <a:lstStyle/>
                    <a:p>
                      <a:pPr indent="0" lvl="0" marL="0" rtl="0" algn="l">
                        <a:spcBef>
                          <a:spcPts val="0"/>
                        </a:spcBef>
                        <a:spcAft>
                          <a:spcPts val="0"/>
                        </a:spcAft>
                        <a:buNone/>
                      </a:pPr>
                      <a:r>
                        <a:rPr b="1" lang="fr" sz="2400">
                          <a:solidFill>
                            <a:schemeClr val="lt1"/>
                          </a:solidFill>
                          <a:latin typeface="Palanquin"/>
                          <a:ea typeface="Palanquin"/>
                          <a:cs typeface="Palanquin"/>
                          <a:sym typeface="Palanquin"/>
                        </a:rPr>
                        <a:t>Situation n°8 — Révoquer un mandat</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CFD0EA"/>
                      </a:solidFill>
                      <a:prstDash val="solid"/>
                      <a:round/>
                      <a:headEnd len="sm" w="sm" type="none"/>
                      <a:tailEnd len="sm" w="sm" type="none"/>
                    </a:lnB>
                    <a:solidFill>
                      <a:srgbClr val="003081"/>
                    </a:solidFill>
                  </a:tcPr>
                </a:tc>
                <a:tc hMerge="1"/>
              </a:tr>
              <a:tr h="381000">
                <a:tc>
                  <a:txBody>
                    <a:bodyPr/>
                    <a:lstStyle/>
                    <a:p>
                      <a:pPr indent="0" lvl="0" marL="0" rtl="0" algn="l">
                        <a:spcBef>
                          <a:spcPts val="0"/>
                        </a:spcBef>
                        <a:spcAft>
                          <a:spcPts val="0"/>
                        </a:spcAft>
                        <a:buClr>
                          <a:schemeClr val="dk1"/>
                        </a:buClr>
                        <a:buSzPts val="1100"/>
                        <a:buFont typeface="Arial"/>
                        <a:buNone/>
                      </a:pPr>
                      <a:r>
                        <a:rPr b="1" lang="fr">
                          <a:solidFill>
                            <a:srgbClr val="030179"/>
                          </a:solidFill>
                          <a:latin typeface="Palanquin"/>
                          <a:ea typeface="Palanquin"/>
                          <a:cs typeface="Palanquin"/>
                          <a:sym typeface="Palanquin"/>
                        </a:rPr>
                        <a:t>Description de la situation</a:t>
                      </a:r>
                      <a:endParaRPr>
                        <a:latin typeface="Palanquin Medium"/>
                        <a:ea typeface="Palanquin Medium"/>
                        <a:cs typeface="Palanquin Medium"/>
                        <a:sym typeface="Palanquin Medium"/>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solidFill>
                      <a:srgbClr val="CFD0EA"/>
                    </a:solidFill>
                  </a:tcPr>
                </a:tc>
                <a:tc>
                  <a:txBody>
                    <a:bodyPr/>
                    <a:lstStyle/>
                    <a:p>
                      <a:pPr indent="0" lvl="0" marL="0" rtl="0" algn="l">
                        <a:lnSpc>
                          <a:spcPct val="115000"/>
                        </a:lnSpc>
                        <a:spcBef>
                          <a:spcPts val="1200"/>
                        </a:spcBef>
                        <a:spcAft>
                          <a:spcPts val="0"/>
                        </a:spcAft>
                        <a:buClr>
                          <a:schemeClr val="dk1"/>
                        </a:buClr>
                        <a:buSzPts val="1100"/>
                        <a:buFont typeface="Arial"/>
                        <a:buNone/>
                      </a:pPr>
                      <a:r>
                        <a:rPr lang="fr" sz="1100">
                          <a:latin typeface="Palanquin Medium"/>
                          <a:ea typeface="Palanquin Medium"/>
                          <a:cs typeface="Palanquin Medium"/>
                          <a:sym typeface="Palanquin Medium"/>
                        </a:rPr>
                        <a:t>Situation de Jordy — </a:t>
                      </a:r>
                      <a:endParaRPr sz="1100">
                        <a:latin typeface="Palanquin Medium"/>
                        <a:ea typeface="Palanquin Medium"/>
                        <a:cs typeface="Palanquin Medium"/>
                        <a:sym typeface="Palanquin Medium"/>
                      </a:endParaRPr>
                    </a:p>
                    <a:p>
                      <a:pPr indent="0" lvl="0" marL="0" rtl="0" algn="l">
                        <a:lnSpc>
                          <a:spcPct val="115000"/>
                        </a:lnSpc>
                        <a:spcBef>
                          <a:spcPts val="1200"/>
                        </a:spcBef>
                        <a:spcAft>
                          <a:spcPts val="1200"/>
                        </a:spcAft>
                        <a:buClr>
                          <a:schemeClr val="dk1"/>
                        </a:buClr>
                        <a:buSzPts val="1100"/>
                        <a:buFont typeface="Arial"/>
                        <a:buNone/>
                      </a:pPr>
                      <a:r>
                        <a:rPr lang="fr" sz="1100">
                          <a:latin typeface="Palanquin Medium"/>
                          <a:ea typeface="Palanquin Medium"/>
                          <a:cs typeface="Palanquin Medium"/>
                          <a:sym typeface="Palanquin Medium"/>
                        </a:rPr>
                        <a:t>Jordy, un jeune homme que vous accompagnez depuis quelques temps pour les démarches concernant son insertion professionnelle vous annonce qu’il déménage et souhaite se faire accompagner par une nouvelle structure sur les mêmes démarches.</a:t>
                      </a:r>
                      <a:endParaRPr sz="1100">
                        <a:latin typeface="Palanquin Medium"/>
                        <a:ea typeface="Palanquin Medium"/>
                        <a:cs typeface="Palanquin Medium"/>
                        <a:sym typeface="Palanquin Medium"/>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tcPr>
                </a:tc>
              </a:tr>
              <a:tr h="381000">
                <a:tc>
                  <a:txBody>
                    <a:bodyPr/>
                    <a:lstStyle/>
                    <a:p>
                      <a:pPr indent="0" lvl="0" marL="0" rtl="0" algn="l">
                        <a:spcBef>
                          <a:spcPts val="0"/>
                        </a:spcBef>
                        <a:spcAft>
                          <a:spcPts val="0"/>
                        </a:spcAft>
                        <a:buClr>
                          <a:schemeClr val="dk1"/>
                        </a:buClr>
                        <a:buSzPts val="1100"/>
                        <a:buFont typeface="Arial"/>
                        <a:buNone/>
                      </a:pPr>
                      <a:r>
                        <a:rPr b="1" lang="fr">
                          <a:solidFill>
                            <a:srgbClr val="030179"/>
                          </a:solidFill>
                          <a:latin typeface="Palanquin"/>
                          <a:ea typeface="Palanquin"/>
                          <a:cs typeface="Palanquin"/>
                          <a:sym typeface="Palanquin"/>
                        </a:rPr>
                        <a:t>Accompagnement à mettre en place</a:t>
                      </a:r>
                      <a:endParaRPr b="1">
                        <a:solidFill>
                          <a:srgbClr val="030179"/>
                        </a:solidFill>
                        <a:latin typeface="Palanquin"/>
                        <a:ea typeface="Palanquin"/>
                        <a:cs typeface="Palanquin"/>
                        <a:sym typeface="Palanquin"/>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solidFill>
                      <a:srgbClr val="CFD0EA"/>
                    </a:solidFill>
                  </a:tcPr>
                </a:tc>
                <a:tc>
                  <a:txBody>
                    <a:bodyPr/>
                    <a:lstStyle/>
                    <a:p>
                      <a:pPr indent="0" lvl="0" marL="0" rtl="0" algn="l">
                        <a:spcBef>
                          <a:spcPts val="0"/>
                        </a:spcBef>
                        <a:spcAft>
                          <a:spcPts val="0"/>
                        </a:spcAft>
                        <a:buNone/>
                      </a:pPr>
                      <a:r>
                        <a:rPr lang="fr" sz="1100">
                          <a:latin typeface="Palanquin Medium"/>
                          <a:ea typeface="Palanquin Medium"/>
                          <a:cs typeface="Palanquin Medium"/>
                          <a:sym typeface="Palanquin Medium"/>
                        </a:rPr>
                        <a:t>Comme les mandats sont établis au nom d’une structure, le mandat que vous </a:t>
                      </a:r>
                      <a:r>
                        <a:rPr lang="fr" sz="1100">
                          <a:latin typeface="Palanquin Medium"/>
                          <a:ea typeface="Palanquin Medium"/>
                          <a:cs typeface="Palanquin Medium"/>
                          <a:sym typeface="Palanquin Medium"/>
                        </a:rPr>
                        <a:t>avez</a:t>
                      </a:r>
                      <a:r>
                        <a:rPr lang="fr" sz="1100">
                          <a:latin typeface="Palanquin Medium"/>
                          <a:ea typeface="Palanquin Medium"/>
                          <a:cs typeface="Palanquin Medium"/>
                          <a:sym typeface="Palanquin Medium"/>
                        </a:rPr>
                        <a:t> établi avec Jordi ne sera plus valable là où il </a:t>
                      </a:r>
                      <a:r>
                        <a:rPr lang="fr" sz="1100">
                          <a:latin typeface="Palanquin Medium"/>
                          <a:ea typeface="Palanquin Medium"/>
                          <a:cs typeface="Palanquin Medium"/>
                          <a:sym typeface="Palanquin Medium"/>
                        </a:rPr>
                        <a:t>déménage</a:t>
                      </a:r>
                      <a:r>
                        <a:rPr lang="fr" sz="1100">
                          <a:latin typeface="Palanquin Medium"/>
                          <a:ea typeface="Palanquin Medium"/>
                          <a:cs typeface="Palanquin Medium"/>
                          <a:sym typeface="Palanquin Medium"/>
                        </a:rPr>
                        <a:t>. </a:t>
                      </a:r>
                      <a:br>
                        <a:rPr lang="fr" sz="1100">
                          <a:latin typeface="Palanquin Medium"/>
                          <a:ea typeface="Palanquin Medium"/>
                          <a:cs typeface="Palanquin Medium"/>
                          <a:sym typeface="Palanquin Medium"/>
                        </a:rPr>
                      </a:br>
                      <a:r>
                        <a:rPr lang="fr" sz="1100">
                          <a:latin typeface="Palanquin Medium"/>
                          <a:ea typeface="Palanquin Medium"/>
                          <a:cs typeface="Palanquin Medium"/>
                          <a:sym typeface="Palanquin Medium"/>
                        </a:rPr>
                        <a:t>Vous devez donc lui expliquer et révoquer le mandat établi </a:t>
                      </a:r>
                      <a:r>
                        <a:rPr lang="fr" sz="1100">
                          <a:latin typeface="Palanquin Medium"/>
                          <a:ea typeface="Palanquin Medium"/>
                          <a:cs typeface="Palanquin Medium"/>
                          <a:sym typeface="Palanquin Medium"/>
                        </a:rPr>
                        <a:t>avec votre</a:t>
                      </a:r>
                      <a:r>
                        <a:rPr lang="fr" sz="1100">
                          <a:latin typeface="Palanquin Medium"/>
                          <a:ea typeface="Palanquin Medium"/>
                          <a:cs typeface="Palanquin Medium"/>
                          <a:sym typeface="Palanquin Medium"/>
                        </a:rPr>
                        <a:t> structure. Ensuite, vous pouvez lui souhaiter bonne continuation.</a:t>
                      </a:r>
                      <a:endParaRPr sz="1100">
                        <a:latin typeface="Palanquin Medium"/>
                        <a:ea typeface="Palanquin Medium"/>
                        <a:cs typeface="Palanquin Medium"/>
                        <a:sym typeface="Palanquin Medium"/>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tcPr>
                </a:tc>
              </a:tr>
            </a:tbl>
          </a:graphicData>
        </a:graphic>
      </p:graphicFrame>
      <p:sp>
        <p:nvSpPr>
          <p:cNvPr id="334" name="Google Shape;334;p39"/>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rgbClr val="FF3333"/>
                </a:solidFill>
                <a:latin typeface="Palanquin"/>
                <a:ea typeface="Palanquin"/>
                <a:cs typeface="Palanquin"/>
                <a:sym typeface="Palanquin"/>
              </a:rPr>
              <a:t>Les situations professionnelles</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8" name="Shape 338"/>
        <p:cNvGrpSpPr/>
        <p:nvPr/>
      </p:nvGrpSpPr>
      <p:grpSpPr>
        <a:xfrm>
          <a:off x="0" y="0"/>
          <a:ext cx="0" cy="0"/>
          <a:chOff x="0" y="0"/>
          <a:chExt cx="0" cy="0"/>
        </a:xfrm>
      </p:grpSpPr>
      <p:sp>
        <p:nvSpPr>
          <p:cNvPr id="339" name="Google Shape;339;p40"/>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sp>
        <p:nvSpPr>
          <p:cNvPr id="340" name="Google Shape;340;p40"/>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Notions théoriques</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341" name="Google Shape;341;p40"/>
          <p:cNvPicPr preferRelativeResize="0"/>
          <p:nvPr/>
        </p:nvPicPr>
        <p:blipFill>
          <a:blip r:embed="rId3">
            <a:alphaModFix/>
          </a:blip>
          <a:stretch>
            <a:fillRect/>
          </a:stretch>
        </p:blipFill>
        <p:spPr>
          <a:xfrm>
            <a:off x="200862" y="379418"/>
            <a:ext cx="619935" cy="574529"/>
          </a:xfrm>
          <a:prstGeom prst="rect">
            <a:avLst/>
          </a:prstGeom>
          <a:noFill/>
          <a:ln>
            <a:noFill/>
          </a:ln>
        </p:spPr>
      </p:pic>
      <p:sp>
        <p:nvSpPr>
          <p:cNvPr id="342" name="Google Shape;342;p40"/>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rgbClr val="FF3333"/>
                </a:solidFill>
                <a:latin typeface="Palanquin"/>
                <a:ea typeface="Palanquin"/>
                <a:cs typeface="Palanquin"/>
                <a:sym typeface="Palanquin"/>
              </a:rPr>
              <a:t>Les situations professionnelles</a:t>
            </a:r>
            <a:endParaRPr/>
          </a:p>
        </p:txBody>
      </p:sp>
      <p:graphicFrame>
        <p:nvGraphicFramePr>
          <p:cNvPr id="343" name="Google Shape;343;p40"/>
          <p:cNvGraphicFramePr/>
          <p:nvPr/>
        </p:nvGraphicFramePr>
        <p:xfrm>
          <a:off x="1167423" y="1140538"/>
          <a:ext cx="3000000" cy="3000000"/>
        </p:xfrm>
        <a:graphic>
          <a:graphicData uri="http://schemas.openxmlformats.org/drawingml/2006/table">
            <a:tbl>
              <a:tblPr>
                <a:noFill/>
                <a:tableStyleId>{8CF261C2-8254-4756-BA44-E8D673F1CBE6}</a:tableStyleId>
              </a:tblPr>
              <a:tblGrid>
                <a:gridCol w="1711825"/>
                <a:gridCol w="4157725"/>
              </a:tblGrid>
              <a:tr h="381000">
                <a:tc gridSpan="2">
                  <a:txBody>
                    <a:bodyPr/>
                    <a:lstStyle/>
                    <a:p>
                      <a:pPr indent="0" lvl="0" marL="0" rtl="0" algn="l">
                        <a:spcBef>
                          <a:spcPts val="0"/>
                        </a:spcBef>
                        <a:spcAft>
                          <a:spcPts val="0"/>
                        </a:spcAft>
                        <a:buNone/>
                      </a:pPr>
                      <a:r>
                        <a:rPr b="1" lang="fr" sz="2400">
                          <a:solidFill>
                            <a:schemeClr val="lt1"/>
                          </a:solidFill>
                          <a:latin typeface="Palanquin"/>
                          <a:ea typeface="Palanquin"/>
                          <a:cs typeface="Palanquin"/>
                          <a:sym typeface="Palanquin"/>
                        </a:rPr>
                        <a:t>Situation n°9 - pas besoin d’AC - ou alors créer un mandat</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CFD0EA"/>
                      </a:solidFill>
                      <a:prstDash val="solid"/>
                      <a:round/>
                      <a:headEnd len="sm" w="sm" type="none"/>
                      <a:tailEnd len="sm" w="sm" type="none"/>
                    </a:lnB>
                    <a:solidFill>
                      <a:srgbClr val="003081"/>
                    </a:solidFill>
                  </a:tcPr>
                </a:tc>
                <a:tc hMerge="1"/>
              </a:tr>
              <a:tr h="381000">
                <a:tc>
                  <a:txBody>
                    <a:bodyPr/>
                    <a:lstStyle/>
                    <a:p>
                      <a:pPr indent="0" lvl="0" marL="0" rtl="0" algn="l">
                        <a:spcBef>
                          <a:spcPts val="0"/>
                        </a:spcBef>
                        <a:spcAft>
                          <a:spcPts val="0"/>
                        </a:spcAft>
                        <a:buClr>
                          <a:schemeClr val="dk1"/>
                        </a:buClr>
                        <a:buSzPts val="1100"/>
                        <a:buFont typeface="Arial"/>
                        <a:buNone/>
                      </a:pPr>
                      <a:r>
                        <a:rPr b="1" lang="fr">
                          <a:solidFill>
                            <a:srgbClr val="030179"/>
                          </a:solidFill>
                          <a:latin typeface="Palanquin"/>
                          <a:ea typeface="Palanquin"/>
                          <a:cs typeface="Palanquin"/>
                          <a:sym typeface="Palanquin"/>
                        </a:rPr>
                        <a:t>Description de la situation</a:t>
                      </a:r>
                      <a:endParaRPr>
                        <a:latin typeface="Palanquin Medium"/>
                        <a:ea typeface="Palanquin Medium"/>
                        <a:cs typeface="Palanquin Medium"/>
                        <a:sym typeface="Palanquin Medium"/>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solidFill>
                      <a:srgbClr val="CFD0EA"/>
                    </a:solidFill>
                  </a:tcPr>
                </a:tc>
                <a:tc>
                  <a:txBody>
                    <a:bodyPr/>
                    <a:lstStyle/>
                    <a:p>
                      <a:pPr indent="0" lvl="0" marL="0" rtl="0" algn="l">
                        <a:lnSpc>
                          <a:spcPct val="115000"/>
                        </a:lnSpc>
                        <a:spcBef>
                          <a:spcPts val="1200"/>
                        </a:spcBef>
                        <a:spcAft>
                          <a:spcPts val="0"/>
                        </a:spcAft>
                        <a:buClr>
                          <a:schemeClr val="dk1"/>
                        </a:buClr>
                        <a:buSzPts val="1100"/>
                        <a:buFont typeface="Arial"/>
                        <a:buNone/>
                      </a:pPr>
                      <a:r>
                        <a:rPr lang="fr" sz="1100">
                          <a:latin typeface="Palanquin Medium"/>
                          <a:ea typeface="Palanquin Medium"/>
                          <a:cs typeface="Palanquin Medium"/>
                          <a:sym typeface="Palanquin Medium"/>
                        </a:rPr>
                        <a:t>Situation de Ali —</a:t>
                      </a:r>
                      <a:endParaRPr sz="1100">
                        <a:latin typeface="Palanquin Medium"/>
                        <a:ea typeface="Palanquin Medium"/>
                        <a:cs typeface="Palanquin Medium"/>
                        <a:sym typeface="Palanquin Medium"/>
                      </a:endParaRPr>
                    </a:p>
                    <a:p>
                      <a:pPr indent="0" lvl="0" marL="0" rtl="0" algn="l">
                        <a:lnSpc>
                          <a:spcPct val="115000"/>
                        </a:lnSpc>
                        <a:spcBef>
                          <a:spcPts val="1200"/>
                        </a:spcBef>
                        <a:spcAft>
                          <a:spcPts val="1200"/>
                        </a:spcAft>
                        <a:buClr>
                          <a:schemeClr val="dk1"/>
                        </a:buClr>
                        <a:buSzPts val="1100"/>
                        <a:buFont typeface="Arial"/>
                        <a:buNone/>
                      </a:pPr>
                      <a:r>
                        <a:rPr lang="fr" sz="1100">
                          <a:latin typeface="Palanquin Medium"/>
                          <a:ea typeface="Palanquin Medium"/>
                          <a:cs typeface="Palanquin Medium"/>
                          <a:sym typeface="Palanquin Medium"/>
                        </a:rPr>
                        <a:t>Depuis la dématérialisation des déclarations de revenus pour les impôts, Ali se retrouve coincé. Maîtrisant peu la langue française et n’étant pas à l’aise avec les outils numériques, il vous demande de l’accompagner pour se connecter au site des impôts.</a:t>
                      </a:r>
                      <a:endParaRPr sz="1100">
                        <a:latin typeface="Palanquin Medium"/>
                        <a:ea typeface="Palanquin Medium"/>
                        <a:cs typeface="Palanquin Medium"/>
                        <a:sym typeface="Palanquin Medium"/>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tcPr>
                </a:tc>
              </a:tr>
              <a:tr h="381000">
                <a:tc>
                  <a:txBody>
                    <a:bodyPr/>
                    <a:lstStyle/>
                    <a:p>
                      <a:pPr indent="0" lvl="0" marL="0" rtl="0" algn="l">
                        <a:spcBef>
                          <a:spcPts val="0"/>
                        </a:spcBef>
                        <a:spcAft>
                          <a:spcPts val="0"/>
                        </a:spcAft>
                        <a:buClr>
                          <a:schemeClr val="dk1"/>
                        </a:buClr>
                        <a:buSzPts val="1100"/>
                        <a:buFont typeface="Arial"/>
                        <a:buNone/>
                      </a:pPr>
                      <a:r>
                        <a:rPr b="1" lang="fr">
                          <a:solidFill>
                            <a:srgbClr val="030179"/>
                          </a:solidFill>
                          <a:latin typeface="Palanquin"/>
                          <a:ea typeface="Palanquin"/>
                          <a:cs typeface="Palanquin"/>
                          <a:sym typeface="Palanquin"/>
                        </a:rPr>
                        <a:t>Accompagnement à mettre en place</a:t>
                      </a:r>
                      <a:endParaRPr b="1">
                        <a:solidFill>
                          <a:srgbClr val="030179"/>
                        </a:solidFill>
                        <a:latin typeface="Palanquin"/>
                        <a:ea typeface="Palanquin"/>
                        <a:cs typeface="Palanquin"/>
                        <a:sym typeface="Palanquin"/>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solidFill>
                      <a:srgbClr val="CFD0EA"/>
                    </a:solidFill>
                  </a:tcPr>
                </a:tc>
                <a:tc>
                  <a:txBody>
                    <a:bodyPr/>
                    <a:lstStyle/>
                    <a:p>
                      <a:pPr indent="0" lvl="0" marL="0" rtl="0" algn="l">
                        <a:spcBef>
                          <a:spcPts val="0"/>
                        </a:spcBef>
                        <a:spcAft>
                          <a:spcPts val="0"/>
                        </a:spcAft>
                        <a:buNone/>
                      </a:pPr>
                      <a:r>
                        <a:rPr lang="fr" sz="1100">
                          <a:latin typeface="Palanquin Medium"/>
                          <a:ea typeface="Palanquin Medium"/>
                          <a:cs typeface="Palanquin Medium"/>
                          <a:sym typeface="Palanquin Medium"/>
                        </a:rPr>
                        <a:t>Si Ali a amené ses documents papiers qui concernent les impôts (sur lesquels figurent son numéro fiscal et son revenu fiscal de référence), alors vous pouvez l’accompagner à se connecter de lui-même sur le site des impôts, en lui expliquant comment trouver ses différents identifiants. Vous pouvez lui indiquer comment lire ses documents et où figurent les informations dont il a besoin, et ainsi le laisser effectuer lui-même sa connexion aux impôts, et vous positionnant simplement comme un accompagnant rassurant. Cette position d’accompagnement hybride vise à faire monter Ali en compétence en autonomie.</a:t>
                      </a:r>
                      <a:endParaRPr sz="1100">
                        <a:latin typeface="Palanquin Medium"/>
                        <a:ea typeface="Palanquin Medium"/>
                        <a:cs typeface="Palanquin Medium"/>
                        <a:sym typeface="Palanquin Medium"/>
                      </a:endParaRPr>
                    </a:p>
                    <a:p>
                      <a:pPr indent="0" lvl="0" marL="0" rtl="0" algn="l">
                        <a:spcBef>
                          <a:spcPts val="0"/>
                        </a:spcBef>
                        <a:spcAft>
                          <a:spcPts val="0"/>
                        </a:spcAft>
                        <a:buNone/>
                      </a:pPr>
                      <a:r>
                        <a:rPr lang="fr" sz="1100">
                          <a:latin typeface="Palanquin Medium"/>
                          <a:ea typeface="Palanquin Medium"/>
                          <a:cs typeface="Palanquin Medium"/>
                          <a:sym typeface="Palanquin Medium"/>
                        </a:rPr>
                        <a:t>S’il n’a pas ses identifiants des impôts, vous pouvez lui expliquer le fonctionnement de France Connect et aviser avec lui de quelle solution de connexion est la plus adéquate, pour finalement accéder au site impôts.gouv.</a:t>
                      </a:r>
                      <a:br>
                        <a:rPr lang="fr" sz="1100">
                          <a:latin typeface="Palanquin Medium"/>
                          <a:ea typeface="Palanquin Medium"/>
                          <a:cs typeface="Palanquin Medium"/>
                          <a:sym typeface="Palanquin Medium"/>
                        </a:rPr>
                      </a:br>
                      <a:endParaRPr sz="1100">
                        <a:latin typeface="Palanquin Medium"/>
                        <a:ea typeface="Palanquin Medium"/>
                        <a:cs typeface="Palanquin Medium"/>
                        <a:sym typeface="Palanquin Medium"/>
                      </a:endParaRPr>
                    </a:p>
                    <a:p>
                      <a:pPr indent="0" lvl="0" marL="0" rtl="0" algn="l">
                        <a:spcBef>
                          <a:spcPts val="0"/>
                        </a:spcBef>
                        <a:spcAft>
                          <a:spcPts val="0"/>
                        </a:spcAft>
                        <a:buNone/>
                      </a:pPr>
                      <a:r>
                        <a:rPr lang="fr" sz="1100">
                          <a:latin typeface="Palanquin Medium"/>
                          <a:ea typeface="Palanquin Medium"/>
                          <a:cs typeface="Palanquin Medium"/>
                          <a:sym typeface="Palanquin Medium"/>
                        </a:rPr>
                        <a:t>Mais se connecter au site des impôts n’est sûrement pas seul accompagnement dont il a besoin : sa simple demande de connexion veut sûrement dire qu’il doit faire une démarche sur le site des impôts.</a:t>
                      </a:r>
                      <a:endParaRPr sz="1100">
                        <a:latin typeface="Palanquin Medium"/>
                        <a:ea typeface="Palanquin Medium"/>
                        <a:cs typeface="Palanquin Medium"/>
                        <a:sym typeface="Palanquin Medium"/>
                      </a:endParaRPr>
                    </a:p>
                    <a:p>
                      <a:pPr indent="0" lvl="0" marL="0" rtl="0" algn="l">
                        <a:spcBef>
                          <a:spcPts val="0"/>
                        </a:spcBef>
                        <a:spcAft>
                          <a:spcPts val="0"/>
                        </a:spcAft>
                        <a:buNone/>
                      </a:pPr>
                      <a:r>
                        <a:rPr lang="fr" sz="1100">
                          <a:latin typeface="Palanquin Medium"/>
                          <a:ea typeface="Palanquin Medium"/>
                          <a:cs typeface="Palanquin Medium"/>
                          <a:sym typeface="Palanquin Medium"/>
                        </a:rPr>
                        <a:t>S’il n’arrive pas à se connecter au site des impôts à cause de son manque de compétences numériques, il peut potentiellement être en difficulté pour effectuer sa démarche administrative. Bien que sa demande soit simplement de se connecter au site des impôts, vous pouvez lui demander quelle démarche il doit effectuer, et voir avec lui une fois connecté, s’il est en mesure d’effectuer sa démarche. </a:t>
                      </a:r>
                      <a:endParaRPr sz="1100">
                        <a:latin typeface="Palanquin Medium"/>
                        <a:ea typeface="Palanquin Medium"/>
                        <a:cs typeface="Palanquin Medium"/>
                        <a:sym typeface="Palanquin Medium"/>
                      </a:endParaRPr>
                    </a:p>
                    <a:p>
                      <a:pPr indent="0" lvl="0" marL="0" rtl="0" algn="l">
                        <a:spcBef>
                          <a:spcPts val="0"/>
                        </a:spcBef>
                        <a:spcAft>
                          <a:spcPts val="0"/>
                        </a:spcAft>
                        <a:buNone/>
                      </a:pPr>
                      <a:r>
                        <a:rPr lang="fr" sz="1100">
                          <a:latin typeface="Palanquin Medium"/>
                          <a:ea typeface="Palanquin Medium"/>
                          <a:cs typeface="Palanquin Medium"/>
                          <a:sym typeface="Palanquin Medium"/>
                        </a:rPr>
                        <a:t>Si ce n’est pas le cas, et que sa démarche est urgente, alors vous pouvez faire pour son compte, en utilisant Aidants Connect.</a:t>
                      </a:r>
                      <a:endParaRPr sz="1100">
                        <a:latin typeface="Palanquin Medium"/>
                        <a:ea typeface="Palanquin Medium"/>
                        <a:cs typeface="Palanquin Medium"/>
                        <a:sym typeface="Palanquin Medium"/>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tcPr>
                </a:tc>
              </a:tr>
            </a:tbl>
          </a:graphicData>
        </a:graphic>
      </p:graphicFrame>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7" name="Shape 347"/>
        <p:cNvGrpSpPr/>
        <p:nvPr/>
      </p:nvGrpSpPr>
      <p:grpSpPr>
        <a:xfrm>
          <a:off x="0" y="0"/>
          <a:ext cx="0" cy="0"/>
          <a:chOff x="0" y="0"/>
          <a:chExt cx="0" cy="0"/>
        </a:xfrm>
      </p:grpSpPr>
      <p:sp>
        <p:nvSpPr>
          <p:cNvPr id="348" name="Google Shape;348;p41"/>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sp>
        <p:nvSpPr>
          <p:cNvPr id="349" name="Google Shape;349;p41"/>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Notions théoriques</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350" name="Google Shape;350;p41"/>
          <p:cNvPicPr preferRelativeResize="0"/>
          <p:nvPr/>
        </p:nvPicPr>
        <p:blipFill>
          <a:blip r:embed="rId3">
            <a:alphaModFix/>
          </a:blip>
          <a:stretch>
            <a:fillRect/>
          </a:stretch>
        </p:blipFill>
        <p:spPr>
          <a:xfrm>
            <a:off x="200862" y="379418"/>
            <a:ext cx="619935" cy="574529"/>
          </a:xfrm>
          <a:prstGeom prst="rect">
            <a:avLst/>
          </a:prstGeom>
          <a:noFill/>
          <a:ln>
            <a:noFill/>
          </a:ln>
        </p:spPr>
      </p:pic>
      <p:sp>
        <p:nvSpPr>
          <p:cNvPr id="351" name="Google Shape;351;p41"/>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rgbClr val="FF3333"/>
                </a:solidFill>
                <a:latin typeface="Palanquin"/>
                <a:ea typeface="Palanquin"/>
                <a:cs typeface="Palanquin"/>
                <a:sym typeface="Palanquin"/>
              </a:rPr>
              <a:t>Les situations professionnelles</a:t>
            </a:r>
            <a:endParaRPr/>
          </a:p>
        </p:txBody>
      </p:sp>
      <p:graphicFrame>
        <p:nvGraphicFramePr>
          <p:cNvPr id="352" name="Google Shape;352;p41"/>
          <p:cNvGraphicFramePr/>
          <p:nvPr/>
        </p:nvGraphicFramePr>
        <p:xfrm>
          <a:off x="1167423" y="1547075"/>
          <a:ext cx="3000000" cy="3000000"/>
        </p:xfrm>
        <a:graphic>
          <a:graphicData uri="http://schemas.openxmlformats.org/drawingml/2006/table">
            <a:tbl>
              <a:tblPr>
                <a:noFill/>
                <a:tableStyleId>{8CF261C2-8254-4756-BA44-E8D673F1CBE6}</a:tableStyleId>
              </a:tblPr>
              <a:tblGrid>
                <a:gridCol w="1711825"/>
                <a:gridCol w="4157725"/>
              </a:tblGrid>
              <a:tr h="381000">
                <a:tc gridSpan="2">
                  <a:txBody>
                    <a:bodyPr/>
                    <a:lstStyle/>
                    <a:p>
                      <a:pPr indent="0" lvl="0" marL="0" rtl="0" algn="l">
                        <a:spcBef>
                          <a:spcPts val="0"/>
                        </a:spcBef>
                        <a:spcAft>
                          <a:spcPts val="0"/>
                        </a:spcAft>
                        <a:buNone/>
                      </a:pPr>
                      <a:r>
                        <a:rPr b="1" lang="fr" sz="2400">
                          <a:solidFill>
                            <a:schemeClr val="lt1"/>
                          </a:solidFill>
                          <a:latin typeface="Palanquin"/>
                          <a:ea typeface="Palanquin"/>
                          <a:cs typeface="Palanquin"/>
                          <a:sym typeface="Palanquin"/>
                        </a:rPr>
                        <a:t>Situation n°11 — Contraintes spécifiques aux personnes en situation de handicap ?</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CFD0EA"/>
                      </a:solidFill>
                      <a:prstDash val="solid"/>
                      <a:round/>
                      <a:headEnd len="sm" w="sm" type="none"/>
                      <a:tailEnd len="sm" w="sm" type="none"/>
                    </a:lnB>
                    <a:solidFill>
                      <a:srgbClr val="003081"/>
                    </a:solidFill>
                  </a:tcPr>
                </a:tc>
                <a:tc hMerge="1"/>
              </a:tr>
              <a:tr h="381000">
                <a:tc>
                  <a:txBody>
                    <a:bodyPr/>
                    <a:lstStyle/>
                    <a:p>
                      <a:pPr indent="0" lvl="0" marL="0" rtl="0" algn="l">
                        <a:spcBef>
                          <a:spcPts val="0"/>
                        </a:spcBef>
                        <a:spcAft>
                          <a:spcPts val="0"/>
                        </a:spcAft>
                        <a:buClr>
                          <a:schemeClr val="dk1"/>
                        </a:buClr>
                        <a:buSzPts val="1100"/>
                        <a:buFont typeface="Arial"/>
                        <a:buNone/>
                      </a:pPr>
                      <a:r>
                        <a:rPr b="1" lang="fr">
                          <a:solidFill>
                            <a:srgbClr val="030179"/>
                          </a:solidFill>
                          <a:latin typeface="Palanquin"/>
                          <a:ea typeface="Palanquin"/>
                          <a:cs typeface="Palanquin"/>
                          <a:sym typeface="Palanquin"/>
                        </a:rPr>
                        <a:t>Description de la situation</a:t>
                      </a:r>
                      <a:endParaRPr>
                        <a:latin typeface="Palanquin Medium"/>
                        <a:ea typeface="Palanquin Medium"/>
                        <a:cs typeface="Palanquin Medium"/>
                        <a:sym typeface="Palanquin Medium"/>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solidFill>
                      <a:srgbClr val="CFD0EA"/>
                    </a:solidFill>
                  </a:tcPr>
                </a:tc>
                <a:tc>
                  <a:txBody>
                    <a:bodyPr/>
                    <a:lstStyle/>
                    <a:p>
                      <a:pPr indent="0" lvl="0" marL="0" rtl="0" algn="l">
                        <a:spcBef>
                          <a:spcPts val="0"/>
                        </a:spcBef>
                        <a:spcAft>
                          <a:spcPts val="0"/>
                        </a:spcAft>
                        <a:buNone/>
                      </a:pPr>
                      <a:r>
                        <a:t/>
                      </a:r>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tcPr>
                </a:tc>
              </a:tr>
              <a:tr h="381000">
                <a:tc>
                  <a:txBody>
                    <a:bodyPr/>
                    <a:lstStyle/>
                    <a:p>
                      <a:pPr indent="0" lvl="0" marL="0" rtl="0" algn="l">
                        <a:spcBef>
                          <a:spcPts val="0"/>
                        </a:spcBef>
                        <a:spcAft>
                          <a:spcPts val="0"/>
                        </a:spcAft>
                        <a:buClr>
                          <a:schemeClr val="dk1"/>
                        </a:buClr>
                        <a:buSzPts val="1100"/>
                        <a:buFont typeface="Arial"/>
                        <a:buNone/>
                      </a:pPr>
                      <a:r>
                        <a:rPr b="1" lang="fr">
                          <a:solidFill>
                            <a:srgbClr val="030179"/>
                          </a:solidFill>
                          <a:latin typeface="Palanquin"/>
                          <a:ea typeface="Palanquin"/>
                          <a:cs typeface="Palanquin"/>
                          <a:sym typeface="Palanquin"/>
                        </a:rPr>
                        <a:t>Accompagnement à mettre en place</a:t>
                      </a:r>
                      <a:endParaRPr b="1">
                        <a:solidFill>
                          <a:srgbClr val="030179"/>
                        </a:solidFill>
                        <a:latin typeface="Palanquin"/>
                        <a:ea typeface="Palanquin"/>
                        <a:cs typeface="Palanquin"/>
                        <a:sym typeface="Palanquin"/>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solidFill>
                      <a:srgbClr val="CFD0EA"/>
                    </a:solidFill>
                  </a:tcPr>
                </a:tc>
                <a:tc>
                  <a:txBody>
                    <a:bodyPr/>
                    <a:lstStyle/>
                    <a:p>
                      <a:pPr indent="0" lvl="0" marL="0" rtl="0" algn="l">
                        <a:spcBef>
                          <a:spcPts val="0"/>
                        </a:spcBef>
                        <a:spcAft>
                          <a:spcPts val="0"/>
                        </a:spcAft>
                        <a:buNone/>
                      </a:pPr>
                      <a:r>
                        <a:t/>
                      </a:r>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A458E"/>
        </a:solidFill>
      </p:bgPr>
    </p:bg>
    <p:spTree>
      <p:nvGrpSpPr>
        <p:cNvPr id="71" name="Shape 71"/>
        <p:cNvGrpSpPr/>
        <p:nvPr/>
      </p:nvGrpSpPr>
      <p:grpSpPr>
        <a:xfrm>
          <a:off x="0" y="0"/>
          <a:ext cx="0" cy="0"/>
          <a:chOff x="0" y="0"/>
          <a:chExt cx="0" cy="0"/>
        </a:xfrm>
      </p:grpSpPr>
      <p:sp>
        <p:nvSpPr>
          <p:cNvPr id="72" name="Google Shape;72;p15"/>
          <p:cNvSpPr txBox="1"/>
          <p:nvPr/>
        </p:nvSpPr>
        <p:spPr>
          <a:xfrm>
            <a:off x="718025" y="621425"/>
            <a:ext cx="6331200" cy="1571100"/>
          </a:xfrm>
          <a:prstGeom prst="rect">
            <a:avLst/>
          </a:prstGeom>
          <a:noFill/>
          <a:ln>
            <a:noFill/>
          </a:ln>
        </p:spPr>
        <p:txBody>
          <a:bodyPr anchorCtr="0" anchor="t" bIns="45700" lIns="45700" spcFirstLastPara="1" rIns="45700" wrap="square" tIns="46800">
            <a:spAutoFit/>
          </a:bodyPr>
          <a:lstStyle/>
          <a:p>
            <a:pPr indent="0" lvl="0" marL="266700" marR="266700" rtl="0" algn="l">
              <a:spcBef>
                <a:spcPts val="0"/>
              </a:spcBef>
              <a:spcAft>
                <a:spcPts val="0"/>
              </a:spcAft>
              <a:buClr>
                <a:srgbClr val="000000"/>
              </a:buClr>
              <a:buSzPts val="1100"/>
              <a:buFont typeface="Arial"/>
              <a:buNone/>
            </a:pPr>
            <a:r>
              <a:rPr b="1" lang="fr" sz="4800">
                <a:solidFill>
                  <a:srgbClr val="FF3333"/>
                </a:solidFill>
                <a:highlight>
                  <a:schemeClr val="lt1"/>
                </a:highlight>
                <a:latin typeface="Palanquin"/>
                <a:ea typeface="Palanquin"/>
                <a:cs typeface="Palanquin"/>
                <a:sym typeface="Palanquin"/>
              </a:rPr>
              <a:t>Présentation </a:t>
            </a:r>
            <a:br>
              <a:rPr b="1" lang="fr" sz="4800">
                <a:solidFill>
                  <a:srgbClr val="FF3333"/>
                </a:solidFill>
                <a:highlight>
                  <a:schemeClr val="lt1"/>
                </a:highlight>
                <a:latin typeface="Palanquin"/>
                <a:ea typeface="Palanquin"/>
                <a:cs typeface="Palanquin"/>
                <a:sym typeface="Palanquin"/>
              </a:rPr>
            </a:br>
            <a:r>
              <a:rPr b="1" lang="fr" sz="4800">
                <a:solidFill>
                  <a:srgbClr val="FF3333"/>
                </a:solidFill>
                <a:highlight>
                  <a:schemeClr val="lt1"/>
                </a:highlight>
                <a:latin typeface="Palanquin"/>
                <a:ea typeface="Palanquin"/>
                <a:cs typeface="Palanquin"/>
                <a:sym typeface="Palanquin"/>
              </a:rPr>
              <a:t>de la formation</a:t>
            </a:r>
            <a:endParaRPr b="1" sz="4800">
              <a:solidFill>
                <a:srgbClr val="FF3333"/>
              </a:solidFill>
              <a:highlight>
                <a:schemeClr val="lt1"/>
              </a:highlight>
              <a:latin typeface="Palanquin"/>
              <a:ea typeface="Palanquin"/>
              <a:cs typeface="Palanquin"/>
              <a:sym typeface="Palanquin"/>
            </a:endParaRPr>
          </a:p>
        </p:txBody>
      </p:sp>
      <p:cxnSp>
        <p:nvCxnSpPr>
          <p:cNvPr id="73" name="Google Shape;73;p15"/>
          <p:cNvCxnSpPr/>
          <p:nvPr/>
        </p:nvCxnSpPr>
        <p:spPr>
          <a:xfrm>
            <a:off x="1080009" y="2363332"/>
            <a:ext cx="5021400" cy="0"/>
          </a:xfrm>
          <a:prstGeom prst="straightConnector1">
            <a:avLst/>
          </a:prstGeom>
          <a:noFill/>
          <a:ln cap="flat" cmpd="sng" w="76200">
            <a:solidFill>
              <a:srgbClr val="FF3333"/>
            </a:solidFill>
            <a:prstDash val="solid"/>
            <a:round/>
            <a:headEnd len="med" w="med" type="none"/>
            <a:tailEnd len="med" w="med" type="none"/>
          </a:ln>
        </p:spPr>
      </p:cxnSp>
      <p:sp>
        <p:nvSpPr>
          <p:cNvPr id="74" name="Google Shape;74;p15"/>
          <p:cNvSpPr txBox="1"/>
          <p:nvPr/>
        </p:nvSpPr>
        <p:spPr>
          <a:xfrm>
            <a:off x="1517550" y="2686525"/>
            <a:ext cx="5531700" cy="832200"/>
          </a:xfrm>
          <a:prstGeom prst="rect">
            <a:avLst/>
          </a:prstGeom>
          <a:noFill/>
          <a:ln>
            <a:noFill/>
          </a:ln>
        </p:spPr>
        <p:txBody>
          <a:bodyPr anchorCtr="0" anchor="t" bIns="45700" lIns="45700" spcFirstLastPara="1" rIns="45700" wrap="square" tIns="46800">
            <a:spAutoFit/>
          </a:bodyPr>
          <a:lstStyle/>
          <a:p>
            <a:pPr indent="-381000" lvl="0" marL="457200" marR="266700" rtl="0" algn="l">
              <a:spcBef>
                <a:spcPts val="0"/>
              </a:spcBef>
              <a:spcAft>
                <a:spcPts val="0"/>
              </a:spcAft>
              <a:buClr>
                <a:schemeClr val="lt1"/>
              </a:buClr>
              <a:buSzPts val="2400"/>
              <a:buFont typeface="Palanquin SemiBold"/>
              <a:buChar char="➔"/>
            </a:pPr>
            <a:r>
              <a:rPr lang="fr" sz="2400">
                <a:solidFill>
                  <a:schemeClr val="lt1"/>
                </a:solidFill>
                <a:latin typeface="Palanquin SemiBold"/>
                <a:ea typeface="Palanquin SemiBold"/>
                <a:cs typeface="Palanquin SemiBold"/>
                <a:sym typeface="Palanquin SemiBold"/>
              </a:rPr>
              <a:t>Objectifs et description </a:t>
            </a:r>
            <a:br>
              <a:rPr lang="fr" sz="2400">
                <a:solidFill>
                  <a:schemeClr val="lt1"/>
                </a:solidFill>
                <a:latin typeface="Palanquin SemiBold"/>
                <a:ea typeface="Palanquin SemiBold"/>
                <a:cs typeface="Palanquin SemiBold"/>
                <a:sym typeface="Palanquin SemiBold"/>
              </a:rPr>
            </a:br>
            <a:r>
              <a:rPr lang="fr" sz="2400">
                <a:solidFill>
                  <a:schemeClr val="lt1"/>
                </a:solidFill>
                <a:latin typeface="Palanquin SemiBold"/>
                <a:ea typeface="Palanquin SemiBold"/>
                <a:cs typeface="Palanquin SemiBold"/>
                <a:sym typeface="Palanquin SemiBold"/>
              </a:rPr>
              <a:t>de la formation</a:t>
            </a:r>
            <a:endParaRPr sz="2400">
              <a:solidFill>
                <a:schemeClr val="lt1"/>
              </a:solidFill>
              <a:latin typeface="Palanquin SemiBold"/>
              <a:ea typeface="Palanquin SemiBold"/>
              <a:cs typeface="Palanquin SemiBold"/>
              <a:sym typeface="Palanquin SemiBold"/>
            </a:endParaRPr>
          </a:p>
        </p:txBody>
      </p:sp>
      <p:sp>
        <p:nvSpPr>
          <p:cNvPr id="75" name="Google Shape;75;p15"/>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6" name="Shape 356"/>
        <p:cNvGrpSpPr/>
        <p:nvPr/>
      </p:nvGrpSpPr>
      <p:grpSpPr>
        <a:xfrm>
          <a:off x="0" y="0"/>
          <a:ext cx="0" cy="0"/>
          <a:chOff x="0" y="0"/>
          <a:chExt cx="0" cy="0"/>
        </a:xfrm>
      </p:grpSpPr>
      <p:sp>
        <p:nvSpPr>
          <p:cNvPr id="357" name="Google Shape;357;p42"/>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rgbClr val="FF3333"/>
                </a:solidFill>
                <a:latin typeface="Palanquin"/>
                <a:ea typeface="Palanquin"/>
                <a:cs typeface="Palanquin"/>
                <a:sym typeface="Palanquin"/>
              </a:rPr>
              <a:t>Stéréotypes</a:t>
            </a:r>
            <a:endParaRPr/>
          </a:p>
        </p:txBody>
      </p:sp>
      <p:sp>
        <p:nvSpPr>
          <p:cNvPr id="358" name="Google Shape;358;p42"/>
          <p:cNvSpPr txBox="1"/>
          <p:nvPr/>
        </p:nvSpPr>
        <p:spPr>
          <a:xfrm>
            <a:off x="1080000" y="1140550"/>
            <a:ext cx="5969100" cy="8697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003081"/>
                </a:solidFill>
                <a:latin typeface="Palanquin"/>
                <a:ea typeface="Palanquin"/>
                <a:cs typeface="Palanquin"/>
                <a:sym typeface="Palanquin"/>
              </a:rPr>
              <a:t>“Aidants Connect, c’est la fin de l’humain dans l’accompagnement.</a:t>
            </a:r>
            <a:r>
              <a:rPr b="1" lang="fr" sz="2600">
                <a:solidFill>
                  <a:srgbClr val="003081"/>
                </a:solidFill>
                <a:latin typeface="Palanquin"/>
                <a:ea typeface="Palanquin"/>
                <a:cs typeface="Palanquin"/>
                <a:sym typeface="Palanquin"/>
              </a:rPr>
              <a:t>”</a:t>
            </a:r>
            <a:endParaRPr i="0" sz="2600" u="none" cap="none" strike="noStrike">
              <a:solidFill>
                <a:srgbClr val="003081"/>
              </a:solidFill>
              <a:latin typeface="Palanquin"/>
              <a:ea typeface="Palanquin"/>
              <a:cs typeface="Palanquin"/>
              <a:sym typeface="Palanquin"/>
            </a:endParaRPr>
          </a:p>
        </p:txBody>
      </p:sp>
      <p:sp>
        <p:nvSpPr>
          <p:cNvPr id="359" name="Google Shape;359;p42"/>
          <p:cNvSpPr txBox="1"/>
          <p:nvPr/>
        </p:nvSpPr>
        <p:spPr>
          <a:xfrm>
            <a:off x="1080000" y="2010250"/>
            <a:ext cx="5227500" cy="3201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fr">
                <a:latin typeface="Palanquin"/>
                <a:ea typeface="Palanquin"/>
                <a:cs typeface="Palanquin"/>
                <a:sym typeface="Palanquin"/>
              </a:rPr>
              <a:t>Bien que Aidants Connect soit un outil numérique, il ne supprime pas la part humaine de l’accompagnement. En effet Aidants Connect permet aux aidants de “</a:t>
            </a:r>
            <a:r>
              <a:rPr lang="fr">
                <a:latin typeface="Palanquin"/>
                <a:ea typeface="Palanquin"/>
                <a:cs typeface="Palanquin"/>
                <a:sym typeface="Palanquin"/>
              </a:rPr>
              <a:t>faire pour le compte</a:t>
            </a:r>
            <a:r>
              <a:rPr lang="fr">
                <a:latin typeface="Palanquin"/>
                <a:ea typeface="Palanquin"/>
                <a:cs typeface="Palanquin"/>
                <a:sym typeface="Palanquin"/>
              </a:rPr>
              <a:t> de” de manière légale, avec un cadre juridique défini offrant une protection des données personnelles des usagers. Néanmoins il et toujours nécessaire pour les usagers de venir rencontrer physiquement les aidants, tout d’abord pour leur expliquer la situation mais aussi pour signer le mandat Aidants Connect si la situation l’exige. De plus, Aidants Connect ne remplace pas les accompagnements destinés à faire monter en autonomie les publics et les engager dans une démarche de développement de leur compétences numériques.</a:t>
            </a:r>
            <a:endParaRPr>
              <a:latin typeface="Palanquin"/>
              <a:ea typeface="Palanquin"/>
              <a:cs typeface="Palanquin"/>
              <a:sym typeface="Palanquin"/>
            </a:endParaRPr>
          </a:p>
          <a:p>
            <a:pPr indent="0" lvl="0" marL="0" rtl="0" algn="l">
              <a:spcBef>
                <a:spcPts val="0"/>
              </a:spcBef>
              <a:spcAft>
                <a:spcPts val="0"/>
              </a:spcAft>
              <a:buNone/>
            </a:pPr>
            <a:r>
              <a:t/>
            </a:r>
            <a:endParaRPr>
              <a:latin typeface="Palanquin"/>
              <a:ea typeface="Palanquin"/>
              <a:cs typeface="Palanquin"/>
              <a:sym typeface="Palanquin"/>
            </a:endParaRPr>
          </a:p>
          <a:p>
            <a:pPr indent="0" lvl="0" marL="0" rtl="0" algn="l">
              <a:spcBef>
                <a:spcPts val="0"/>
              </a:spcBef>
              <a:spcAft>
                <a:spcPts val="0"/>
              </a:spcAft>
              <a:buNone/>
            </a:pPr>
            <a:r>
              <a:rPr lang="fr">
                <a:latin typeface="Palanquin"/>
                <a:ea typeface="Palanquin"/>
                <a:cs typeface="Palanquin"/>
                <a:sym typeface="Palanquin"/>
              </a:rPr>
              <a:t>Source :  </a:t>
            </a:r>
            <a:r>
              <a:rPr lang="fr" u="sng">
                <a:solidFill>
                  <a:schemeClr val="hlink"/>
                </a:solidFill>
                <a:latin typeface="Palanquin"/>
                <a:ea typeface="Palanquin"/>
                <a:cs typeface="Palanquin"/>
                <a:sym typeface="Palanquin"/>
                <a:hlinkClick r:id="rId3"/>
              </a:rPr>
              <a:t>Aidants Connect : comment cela fonctionne ?</a:t>
            </a:r>
            <a:endParaRPr>
              <a:latin typeface="Palanquin"/>
              <a:ea typeface="Palanquin"/>
              <a:cs typeface="Palanquin"/>
              <a:sym typeface="Palanquin"/>
            </a:endParaRPr>
          </a:p>
        </p:txBody>
      </p:sp>
      <p:sp>
        <p:nvSpPr>
          <p:cNvPr id="360" name="Google Shape;360;p42"/>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Les stéréotypes à déconstruire</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361" name="Google Shape;361;p42"/>
          <p:cNvPicPr preferRelativeResize="0"/>
          <p:nvPr/>
        </p:nvPicPr>
        <p:blipFill>
          <a:blip r:embed="rId4">
            <a:alphaModFix/>
          </a:blip>
          <a:stretch>
            <a:fillRect/>
          </a:stretch>
        </p:blipFill>
        <p:spPr>
          <a:xfrm>
            <a:off x="200862" y="379418"/>
            <a:ext cx="619935" cy="574529"/>
          </a:xfrm>
          <a:prstGeom prst="rect">
            <a:avLst/>
          </a:prstGeom>
          <a:noFill/>
          <a:ln>
            <a:noFill/>
          </a:ln>
        </p:spPr>
      </p:pic>
      <p:sp>
        <p:nvSpPr>
          <p:cNvPr id="362" name="Google Shape;362;p42"/>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sp>
        <p:nvSpPr>
          <p:cNvPr id="363" name="Google Shape;363;p42"/>
          <p:cNvSpPr txBox="1"/>
          <p:nvPr/>
        </p:nvSpPr>
        <p:spPr>
          <a:xfrm>
            <a:off x="1080000" y="5513938"/>
            <a:ext cx="5969100" cy="8697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003081"/>
                </a:solidFill>
                <a:latin typeface="Palanquin"/>
                <a:ea typeface="Palanquin"/>
                <a:cs typeface="Palanquin"/>
                <a:sym typeface="Palanquin"/>
              </a:rPr>
              <a:t>“Maintenant, tous les aidants de France auront accès à mes mots de passe”</a:t>
            </a:r>
            <a:endParaRPr i="0" sz="2600" u="none" cap="none" strike="noStrike">
              <a:solidFill>
                <a:srgbClr val="003081"/>
              </a:solidFill>
              <a:latin typeface="Palanquin"/>
              <a:ea typeface="Palanquin"/>
              <a:cs typeface="Palanquin"/>
              <a:sym typeface="Palanquin"/>
            </a:endParaRPr>
          </a:p>
        </p:txBody>
      </p:sp>
      <p:sp>
        <p:nvSpPr>
          <p:cNvPr id="364" name="Google Shape;364;p42"/>
          <p:cNvSpPr txBox="1"/>
          <p:nvPr/>
        </p:nvSpPr>
        <p:spPr>
          <a:xfrm>
            <a:off x="1080000" y="6383650"/>
            <a:ext cx="5227500" cy="3848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lang="fr">
                <a:latin typeface="Palanquin"/>
                <a:ea typeface="Palanquin"/>
                <a:cs typeface="Palanquin"/>
                <a:sym typeface="Palanquin"/>
              </a:rPr>
              <a:t>“ Dans le cadre d’Aidants Connect, tou·tes les aidant·es habilité·es au sein d’une même structure ont accès aux mandats de cette structure. Cela veut dire qu’un·e usager·ère peut être accompagné·e par tou·tes les aidant·es d’une même structure.</a:t>
            </a:r>
            <a:endParaRPr>
              <a:latin typeface="Palanquin"/>
              <a:ea typeface="Palanquin"/>
              <a:cs typeface="Palanquin"/>
              <a:sym typeface="Palanquin"/>
            </a:endParaRPr>
          </a:p>
          <a:p>
            <a:pPr indent="0" lvl="0" marL="0" rtl="0" algn="l">
              <a:spcBef>
                <a:spcPts val="0"/>
              </a:spcBef>
              <a:spcAft>
                <a:spcPts val="0"/>
              </a:spcAft>
              <a:buNone/>
            </a:pPr>
            <a:r>
              <a:rPr lang="fr">
                <a:latin typeface="Palanquin"/>
                <a:ea typeface="Palanquin"/>
                <a:cs typeface="Palanquin"/>
                <a:sym typeface="Palanquin"/>
              </a:rPr>
              <a:t>Cependant, ce mandat ne sera pas visible par les aidant·es habilité·es travaillant dans une autre structure.”</a:t>
            </a:r>
            <a:br>
              <a:rPr lang="fr">
                <a:latin typeface="Palanquin"/>
                <a:ea typeface="Palanquin"/>
                <a:cs typeface="Palanquin"/>
                <a:sym typeface="Palanquin"/>
              </a:rPr>
            </a:br>
            <a:r>
              <a:rPr lang="fr">
                <a:latin typeface="Palanquin"/>
                <a:ea typeface="Palanquin"/>
                <a:cs typeface="Palanquin"/>
                <a:sym typeface="Palanquin"/>
              </a:rPr>
              <a:t>Seuls les aidants de la </a:t>
            </a:r>
            <a:r>
              <a:rPr lang="fr">
                <a:latin typeface="Palanquin"/>
                <a:ea typeface="Palanquin"/>
                <a:cs typeface="Palanquin"/>
                <a:sym typeface="Palanquin"/>
              </a:rPr>
              <a:t>structure</a:t>
            </a:r>
            <a:r>
              <a:rPr lang="fr">
                <a:latin typeface="Palanquin"/>
                <a:ea typeface="Palanquin"/>
                <a:cs typeface="Palanquin"/>
                <a:sym typeface="Palanquin"/>
              </a:rPr>
              <a:t> concernée par le mandat peuvent accéder aux comptes d’un usager. De plus, à proprement parler, les aidants n’ont accès aux mots de passe qu’une seule fois : lors de la connexion de l’usager sur France Connect au moment de la signature du mandat. Ensuite, l’accès est établi, et les aidants n’ont plus accès au mot de passe en tant que tel.</a:t>
            </a:r>
            <a:br>
              <a:rPr lang="fr">
                <a:latin typeface="Palanquin"/>
                <a:ea typeface="Palanquin"/>
                <a:cs typeface="Palanquin"/>
                <a:sym typeface="Palanquin"/>
              </a:rPr>
            </a:br>
            <a:r>
              <a:rPr lang="fr">
                <a:latin typeface="Palanquin"/>
                <a:ea typeface="Palanquin"/>
                <a:cs typeface="Palanquin"/>
                <a:sym typeface="Palanquin"/>
              </a:rPr>
              <a:t>En aucun cas un aidant appartenant à une autre structure (avec qui l’usager n’a pas signé de mandat) ne peut avoir accès à ces codes. </a:t>
            </a:r>
            <a:br>
              <a:rPr lang="fr">
                <a:latin typeface="Palanquin"/>
                <a:ea typeface="Palanquin"/>
                <a:cs typeface="Palanquin"/>
                <a:sym typeface="Palanquin"/>
              </a:rPr>
            </a:br>
            <a:endParaRPr>
              <a:latin typeface="Palanquin"/>
              <a:ea typeface="Palanquin"/>
              <a:cs typeface="Palanquin"/>
              <a:sym typeface="Palanquin"/>
            </a:endParaRPr>
          </a:p>
          <a:p>
            <a:pPr indent="0" lvl="0" marL="0" rtl="0" algn="l">
              <a:spcBef>
                <a:spcPts val="0"/>
              </a:spcBef>
              <a:spcAft>
                <a:spcPts val="0"/>
              </a:spcAft>
              <a:buNone/>
            </a:pPr>
            <a:r>
              <a:rPr lang="fr">
                <a:latin typeface="Palanquin"/>
                <a:ea typeface="Palanquin"/>
                <a:cs typeface="Palanquin"/>
                <a:sym typeface="Palanquin"/>
              </a:rPr>
              <a:t>Source : </a:t>
            </a:r>
            <a:r>
              <a:rPr lang="fr" u="sng">
                <a:solidFill>
                  <a:schemeClr val="hlink"/>
                </a:solidFill>
                <a:latin typeface="Palanquin"/>
                <a:ea typeface="Palanquin"/>
                <a:cs typeface="Palanquin"/>
                <a:sym typeface="Palanquin"/>
                <a:hlinkClick r:id="rId5"/>
              </a:rPr>
              <a:t>FAQ Aidants Connect</a:t>
            </a:r>
            <a:endParaRPr>
              <a:latin typeface="Palanquin"/>
              <a:ea typeface="Palanquin"/>
              <a:cs typeface="Palanquin"/>
              <a:sym typeface="Palanquin"/>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8" name="Shape 368"/>
        <p:cNvGrpSpPr/>
        <p:nvPr/>
      </p:nvGrpSpPr>
      <p:grpSpPr>
        <a:xfrm>
          <a:off x="0" y="0"/>
          <a:ext cx="0" cy="0"/>
          <a:chOff x="0" y="0"/>
          <a:chExt cx="0" cy="0"/>
        </a:xfrm>
      </p:grpSpPr>
      <p:sp>
        <p:nvSpPr>
          <p:cNvPr id="369" name="Google Shape;369;p43"/>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rgbClr val="FF3333"/>
                </a:solidFill>
                <a:latin typeface="Palanquin"/>
                <a:ea typeface="Palanquin"/>
                <a:cs typeface="Palanquin"/>
                <a:sym typeface="Palanquin"/>
              </a:rPr>
              <a:t>Stéréotypes</a:t>
            </a:r>
            <a:endParaRPr/>
          </a:p>
        </p:txBody>
      </p:sp>
      <p:sp>
        <p:nvSpPr>
          <p:cNvPr id="370" name="Google Shape;370;p43"/>
          <p:cNvSpPr txBox="1"/>
          <p:nvPr/>
        </p:nvSpPr>
        <p:spPr>
          <a:xfrm>
            <a:off x="1080000" y="2410450"/>
            <a:ext cx="5227500" cy="7727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i="1" lang="fr">
                <a:solidFill>
                  <a:schemeClr val="dk1"/>
                </a:solidFill>
                <a:latin typeface="Palanquin"/>
                <a:ea typeface="Palanquin"/>
                <a:cs typeface="Palanquin"/>
                <a:sym typeface="Palanquin"/>
              </a:rPr>
              <a:t>“Si la mission première du conseiller numérique est bien de rechercher l’autonomie des usagers dans la réalisation de leurs démarches en ligne, le conseiller numérique peut donc ponctuellement être amené à manipuler des informations confidentielles ou à réaliser une partie de la démarche en ligne à la place de l’usager.”</a:t>
            </a:r>
            <a:br>
              <a:rPr i="1" lang="fr">
                <a:solidFill>
                  <a:schemeClr val="dk1"/>
                </a:solidFill>
                <a:latin typeface="Palanquin"/>
                <a:ea typeface="Palanquin"/>
                <a:cs typeface="Palanquin"/>
                <a:sym typeface="Palanquin"/>
              </a:rPr>
            </a:br>
            <a:br>
              <a:rPr i="1" lang="fr">
                <a:solidFill>
                  <a:schemeClr val="dk1"/>
                </a:solidFill>
                <a:latin typeface="Palanquin"/>
                <a:ea typeface="Palanquin"/>
                <a:cs typeface="Palanquin"/>
                <a:sym typeface="Palanquin"/>
              </a:rPr>
            </a:br>
            <a:r>
              <a:rPr i="1" lang="fr">
                <a:solidFill>
                  <a:schemeClr val="dk1"/>
                </a:solidFill>
                <a:latin typeface="Palanquin"/>
                <a:ea typeface="Palanquin"/>
                <a:cs typeface="Palanquin"/>
                <a:sym typeface="Palanquin"/>
              </a:rPr>
              <a:t>“Dans ce cas et sans possibilité de réorienter l’usager vers une structure ou un professionnel spécialisé dans l’accompagnement administratif en ligne (espace France Services, centre des Finances publiques, agence de la CAF, agence CPAM, etc), il est nécessaire de sécuriser juridiquement le conseiller numérique France Services dans cette démarche, grâce au mandat et au consentement écrit de l’usager, sans quoi sa responsabilité personnelle pourrait être mise en cause en cas d’erreur. C’est l’objet d’Aidants Connect.”</a:t>
            </a:r>
            <a:br>
              <a:rPr i="1" lang="fr">
                <a:solidFill>
                  <a:schemeClr val="dk1"/>
                </a:solidFill>
                <a:latin typeface="Palanquin"/>
                <a:ea typeface="Palanquin"/>
                <a:cs typeface="Palanquin"/>
                <a:sym typeface="Palanquin"/>
              </a:rPr>
            </a:br>
            <a:br>
              <a:rPr i="1" lang="fr">
                <a:solidFill>
                  <a:schemeClr val="dk1"/>
                </a:solidFill>
                <a:latin typeface="Palanquin"/>
                <a:ea typeface="Palanquin"/>
                <a:cs typeface="Palanquin"/>
                <a:sym typeface="Palanquin"/>
              </a:rPr>
            </a:br>
            <a:r>
              <a:rPr i="1" lang="fr">
                <a:solidFill>
                  <a:schemeClr val="dk1"/>
                </a:solidFill>
                <a:latin typeface="Palanquin"/>
                <a:ea typeface="Palanquin"/>
                <a:cs typeface="Palanquin"/>
                <a:sym typeface="Palanquin"/>
              </a:rPr>
              <a:t>“Au delà de la protection que propose l’outil, Aidants Connect permet d’entamer une démarche, d’expliquer les</a:t>
            </a:r>
            <a:endParaRPr i="1">
              <a:solidFill>
                <a:schemeClr val="dk1"/>
              </a:solidFill>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r>
              <a:rPr i="1" lang="fr">
                <a:solidFill>
                  <a:schemeClr val="dk1"/>
                </a:solidFill>
                <a:latin typeface="Palanquin"/>
                <a:ea typeface="Palanquin"/>
                <a:cs typeface="Palanquin"/>
                <a:sym typeface="Palanquin"/>
              </a:rPr>
              <a:t>bases de France Connect ou de fonctionnement du site administratif, puis de la poursuivre plus tard, sans</a:t>
            </a:r>
            <a:endParaRPr i="1">
              <a:solidFill>
                <a:schemeClr val="dk1"/>
              </a:solidFill>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r>
              <a:rPr i="1" lang="fr">
                <a:solidFill>
                  <a:schemeClr val="dk1"/>
                </a:solidFill>
                <a:latin typeface="Palanquin"/>
                <a:ea typeface="Palanquin"/>
                <a:cs typeface="Palanquin"/>
                <a:sym typeface="Palanquin"/>
              </a:rPr>
              <a:t>redemander le mot de passe de la personne. Aidant Connect peut donc constituer un outil pédagogique pour le</a:t>
            </a:r>
            <a:endParaRPr i="1">
              <a:solidFill>
                <a:schemeClr val="dk1"/>
              </a:solidFill>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r>
              <a:rPr i="1" lang="fr">
                <a:solidFill>
                  <a:schemeClr val="dk1"/>
                </a:solidFill>
                <a:latin typeface="Palanquin"/>
                <a:ea typeface="Palanquin"/>
                <a:cs typeface="Palanquin"/>
                <a:sym typeface="Palanquin"/>
              </a:rPr>
              <a:t>conseiller numérique France Services.”</a:t>
            </a:r>
            <a:endParaRPr i="1">
              <a:solidFill>
                <a:schemeClr val="dk1"/>
              </a:solidFill>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r>
              <a:t/>
            </a:r>
            <a:endParaRPr>
              <a:solidFill>
                <a:schemeClr val="dk1"/>
              </a:solidFill>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r>
              <a:rPr lang="fr">
                <a:solidFill>
                  <a:schemeClr val="dk1"/>
                </a:solidFill>
                <a:latin typeface="Palanquin"/>
                <a:ea typeface="Palanquin"/>
                <a:cs typeface="Palanquin"/>
                <a:sym typeface="Palanquin"/>
              </a:rPr>
              <a:t>Le dispositif Aidants Connect n’entrave pas la montée en autonomie des publics : il vient au contraire poser un cadre légal dans les situations où il faut “</a:t>
            </a:r>
            <a:r>
              <a:rPr lang="fr">
                <a:solidFill>
                  <a:schemeClr val="dk1"/>
                </a:solidFill>
                <a:latin typeface="Palanquin"/>
                <a:ea typeface="Palanquin"/>
                <a:cs typeface="Palanquin"/>
                <a:sym typeface="Palanquin"/>
              </a:rPr>
              <a:t>faire pour le compte</a:t>
            </a:r>
            <a:r>
              <a:rPr lang="fr">
                <a:solidFill>
                  <a:schemeClr val="dk1"/>
                </a:solidFill>
                <a:latin typeface="Palanquin"/>
                <a:ea typeface="Palanquin"/>
                <a:cs typeface="Palanquin"/>
                <a:sym typeface="Palanquin"/>
              </a:rPr>
              <a:t> de”. De plus, Aidants Connect permet aux usagers de comprendre l’intérêt de France Connect, et donc de leur faciliter l’accès à leurs démarches </a:t>
            </a:r>
            <a:r>
              <a:rPr lang="fr">
                <a:solidFill>
                  <a:schemeClr val="dk1"/>
                </a:solidFill>
                <a:latin typeface="Palanquin"/>
                <a:ea typeface="Palanquin"/>
                <a:cs typeface="Palanquin"/>
                <a:sym typeface="Palanquin"/>
              </a:rPr>
              <a:t>administratives. L’outil permet aussi aux aidants de faire la démonstration aux publics sur la procédure de la démarche, sans avoir à sauvegarder leurs données personnelles.</a:t>
            </a:r>
            <a:br>
              <a:rPr lang="fr">
                <a:solidFill>
                  <a:schemeClr val="dk1"/>
                </a:solidFill>
                <a:latin typeface="Palanquin"/>
                <a:ea typeface="Palanquin"/>
                <a:cs typeface="Palanquin"/>
                <a:sym typeface="Palanquin"/>
              </a:rPr>
            </a:br>
            <a:br>
              <a:rPr lang="fr">
                <a:solidFill>
                  <a:schemeClr val="dk1"/>
                </a:solidFill>
                <a:latin typeface="Palanquin"/>
                <a:ea typeface="Palanquin"/>
                <a:cs typeface="Palanquin"/>
                <a:sym typeface="Palanquin"/>
              </a:rPr>
            </a:br>
            <a:r>
              <a:rPr lang="fr">
                <a:solidFill>
                  <a:schemeClr val="dk1"/>
                </a:solidFill>
                <a:latin typeface="Palanquin"/>
                <a:ea typeface="Palanquin"/>
                <a:cs typeface="Palanquin"/>
                <a:sym typeface="Palanquin"/>
              </a:rPr>
              <a:t>Source : </a:t>
            </a:r>
            <a:r>
              <a:rPr lang="fr" u="sng">
                <a:solidFill>
                  <a:schemeClr val="hlink"/>
                </a:solidFill>
                <a:latin typeface="Palanquin"/>
                <a:ea typeface="Palanquin"/>
                <a:cs typeface="Palanquin"/>
                <a:sym typeface="Palanquin"/>
                <a:hlinkClick r:id="rId3"/>
              </a:rPr>
              <a:t>Aidants Connect x CNFS</a:t>
            </a:r>
            <a:endParaRPr>
              <a:solidFill>
                <a:schemeClr val="dk1"/>
              </a:solidFill>
              <a:latin typeface="Palanquin"/>
              <a:ea typeface="Palanquin"/>
              <a:cs typeface="Palanquin"/>
              <a:sym typeface="Palanquin"/>
            </a:endParaRPr>
          </a:p>
        </p:txBody>
      </p:sp>
      <p:sp>
        <p:nvSpPr>
          <p:cNvPr id="371" name="Google Shape;371;p43"/>
          <p:cNvSpPr txBox="1"/>
          <p:nvPr/>
        </p:nvSpPr>
        <p:spPr>
          <a:xfrm>
            <a:off x="1080000" y="1140550"/>
            <a:ext cx="5969100" cy="1269900"/>
          </a:xfrm>
          <a:prstGeom prst="rect">
            <a:avLst/>
          </a:prstGeom>
          <a:noFill/>
          <a:ln>
            <a:noFill/>
          </a:ln>
        </p:spPr>
        <p:txBody>
          <a:bodyPr anchorCtr="0" anchor="t" bIns="34275" lIns="34275" spcFirstLastPara="1" rIns="34275" wrap="square" tIns="34275">
            <a:spAutoFit/>
          </a:bodyPr>
          <a:lstStyle/>
          <a:p>
            <a:pPr indent="0" lvl="0" marL="0" rtl="0" algn="l">
              <a:spcBef>
                <a:spcPts val="0"/>
              </a:spcBef>
              <a:spcAft>
                <a:spcPts val="0"/>
              </a:spcAft>
              <a:buClr>
                <a:schemeClr val="dk1"/>
              </a:buClr>
              <a:buSzPts val="2200"/>
              <a:buFont typeface="Arial"/>
              <a:buNone/>
            </a:pPr>
            <a:r>
              <a:rPr b="1" lang="fr" sz="2600">
                <a:solidFill>
                  <a:srgbClr val="003081"/>
                </a:solidFill>
                <a:latin typeface="Palanquin"/>
                <a:ea typeface="Palanquin"/>
                <a:cs typeface="Palanquin"/>
                <a:sym typeface="Palanquin"/>
              </a:rPr>
              <a:t>“Aidants Connect est une plateforme qui va à l’encontre de la montée en autonomie des publics.”</a:t>
            </a:r>
            <a:endParaRPr i="0" sz="2600" u="none" cap="none" strike="noStrike">
              <a:solidFill>
                <a:srgbClr val="003081"/>
              </a:solidFill>
              <a:latin typeface="Palanquin"/>
              <a:ea typeface="Palanquin"/>
              <a:cs typeface="Palanquin"/>
              <a:sym typeface="Palanquin"/>
            </a:endParaRPr>
          </a:p>
        </p:txBody>
      </p:sp>
      <p:sp>
        <p:nvSpPr>
          <p:cNvPr id="372" name="Google Shape;372;p43"/>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Les stéréotypes à déconstruire</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373" name="Google Shape;373;p43"/>
          <p:cNvPicPr preferRelativeResize="0"/>
          <p:nvPr/>
        </p:nvPicPr>
        <p:blipFill>
          <a:blip r:embed="rId4">
            <a:alphaModFix/>
          </a:blip>
          <a:stretch>
            <a:fillRect/>
          </a:stretch>
        </p:blipFill>
        <p:spPr>
          <a:xfrm>
            <a:off x="200862" y="379418"/>
            <a:ext cx="619935" cy="574529"/>
          </a:xfrm>
          <a:prstGeom prst="rect">
            <a:avLst/>
          </a:prstGeom>
          <a:noFill/>
          <a:ln>
            <a:noFill/>
          </a:ln>
        </p:spPr>
      </p:pic>
      <p:sp>
        <p:nvSpPr>
          <p:cNvPr id="374" name="Google Shape;374;p43"/>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8" name="Shape 378"/>
        <p:cNvGrpSpPr/>
        <p:nvPr/>
      </p:nvGrpSpPr>
      <p:grpSpPr>
        <a:xfrm>
          <a:off x="0" y="0"/>
          <a:ext cx="0" cy="0"/>
          <a:chOff x="0" y="0"/>
          <a:chExt cx="0" cy="0"/>
        </a:xfrm>
      </p:grpSpPr>
      <p:sp>
        <p:nvSpPr>
          <p:cNvPr id="379" name="Google Shape;379;p44"/>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rgbClr val="FF3333"/>
                </a:solidFill>
                <a:latin typeface="Palanquin"/>
                <a:ea typeface="Palanquin"/>
                <a:cs typeface="Palanquin"/>
                <a:sym typeface="Palanquin"/>
              </a:rPr>
              <a:t>Stéréotypes</a:t>
            </a:r>
            <a:endParaRPr/>
          </a:p>
        </p:txBody>
      </p:sp>
      <p:sp>
        <p:nvSpPr>
          <p:cNvPr id="380" name="Google Shape;380;p44"/>
          <p:cNvSpPr txBox="1"/>
          <p:nvPr/>
        </p:nvSpPr>
        <p:spPr>
          <a:xfrm>
            <a:off x="1080000" y="1140550"/>
            <a:ext cx="5969100" cy="8697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003081"/>
                </a:solidFill>
                <a:latin typeface="Palanquin"/>
                <a:ea typeface="Palanquin"/>
                <a:cs typeface="Palanquin"/>
                <a:sym typeface="Palanquin"/>
              </a:rPr>
              <a:t>“La connexion avec France Connect, c’est trop compliqué”</a:t>
            </a:r>
            <a:endParaRPr i="0" sz="2600" u="none" cap="none" strike="noStrike">
              <a:solidFill>
                <a:srgbClr val="003081"/>
              </a:solidFill>
              <a:latin typeface="Palanquin"/>
              <a:ea typeface="Palanquin"/>
              <a:cs typeface="Palanquin"/>
              <a:sym typeface="Palanquin"/>
            </a:endParaRPr>
          </a:p>
        </p:txBody>
      </p:sp>
      <p:sp>
        <p:nvSpPr>
          <p:cNvPr id="381" name="Google Shape;381;p44"/>
          <p:cNvSpPr txBox="1"/>
          <p:nvPr/>
        </p:nvSpPr>
        <p:spPr>
          <a:xfrm>
            <a:off x="1080000" y="2010250"/>
            <a:ext cx="5227500" cy="7942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fr">
                <a:latin typeface="Palanquin"/>
                <a:ea typeface="Palanquin"/>
                <a:cs typeface="Palanquin"/>
                <a:sym typeface="Palanquin"/>
              </a:rPr>
              <a:t>La Connexion à France Connect s’effectue une seule fois, à la signature du mandat. Cette connexion peut s’effectuer via une des </a:t>
            </a:r>
            <a:r>
              <a:rPr lang="fr">
                <a:latin typeface="Palanquin"/>
                <a:ea typeface="Palanquin"/>
                <a:cs typeface="Palanquin"/>
                <a:sym typeface="Palanquin"/>
              </a:rPr>
              <a:t>options</a:t>
            </a:r>
            <a:r>
              <a:rPr lang="fr">
                <a:latin typeface="Palanquin"/>
                <a:ea typeface="Palanquin"/>
                <a:cs typeface="Palanquin"/>
                <a:sym typeface="Palanquin"/>
              </a:rPr>
              <a:t> suivantes : </a:t>
            </a:r>
            <a:br>
              <a:rPr lang="fr">
                <a:latin typeface="Palanquin"/>
                <a:ea typeface="Palanquin"/>
                <a:cs typeface="Palanquin"/>
                <a:sym typeface="Palanquin"/>
              </a:rPr>
            </a:br>
            <a:endParaRPr>
              <a:latin typeface="Palanquin"/>
              <a:ea typeface="Palanquin"/>
              <a:cs typeface="Palanquin"/>
              <a:sym typeface="Palanquin"/>
            </a:endParaRPr>
          </a:p>
          <a:p>
            <a:pPr indent="-317500" lvl="0" marL="457200" rtl="0" algn="l">
              <a:spcBef>
                <a:spcPts val="0"/>
              </a:spcBef>
              <a:spcAft>
                <a:spcPts val="0"/>
              </a:spcAft>
              <a:buClr>
                <a:schemeClr val="dk1"/>
              </a:buClr>
              <a:buSzPts val="1400"/>
              <a:buFont typeface="Palanquin"/>
              <a:buChar char="●"/>
            </a:pPr>
            <a:r>
              <a:rPr lang="fr">
                <a:solidFill>
                  <a:schemeClr val="dk1"/>
                </a:solidFill>
                <a:latin typeface="Palanquin"/>
                <a:ea typeface="Palanquin"/>
                <a:cs typeface="Palanquin"/>
                <a:sym typeface="Palanquin"/>
              </a:rPr>
              <a:t>impots.gouv</a:t>
            </a:r>
            <a:endParaRPr>
              <a:solidFill>
                <a:schemeClr val="dk1"/>
              </a:solidFill>
              <a:latin typeface="Palanquin"/>
              <a:ea typeface="Palanquin"/>
              <a:cs typeface="Palanquin"/>
              <a:sym typeface="Palanquin"/>
            </a:endParaRPr>
          </a:p>
          <a:p>
            <a:pPr indent="-317500" lvl="0" marL="457200" rtl="0" algn="l">
              <a:spcBef>
                <a:spcPts val="0"/>
              </a:spcBef>
              <a:spcAft>
                <a:spcPts val="0"/>
              </a:spcAft>
              <a:buClr>
                <a:schemeClr val="dk1"/>
              </a:buClr>
              <a:buSzPts val="1400"/>
              <a:buFont typeface="Palanquin"/>
              <a:buChar char="●"/>
            </a:pPr>
            <a:r>
              <a:rPr lang="fr">
                <a:solidFill>
                  <a:schemeClr val="dk1"/>
                </a:solidFill>
                <a:latin typeface="Palanquin"/>
                <a:ea typeface="Palanquin"/>
                <a:cs typeface="Palanquin"/>
                <a:sym typeface="Palanquin"/>
              </a:rPr>
              <a:t>ameli.fr</a:t>
            </a:r>
            <a:endParaRPr>
              <a:solidFill>
                <a:schemeClr val="dk1"/>
              </a:solidFill>
              <a:latin typeface="Palanquin"/>
              <a:ea typeface="Palanquin"/>
              <a:cs typeface="Palanquin"/>
              <a:sym typeface="Palanquin"/>
            </a:endParaRPr>
          </a:p>
          <a:p>
            <a:pPr indent="-317500" lvl="0" marL="457200" rtl="0" algn="l">
              <a:spcBef>
                <a:spcPts val="0"/>
              </a:spcBef>
              <a:spcAft>
                <a:spcPts val="0"/>
              </a:spcAft>
              <a:buClr>
                <a:schemeClr val="dk1"/>
              </a:buClr>
              <a:buSzPts val="1400"/>
              <a:buFont typeface="Palanquin"/>
              <a:buChar char="●"/>
            </a:pPr>
            <a:r>
              <a:rPr lang="fr">
                <a:solidFill>
                  <a:schemeClr val="dk1"/>
                </a:solidFill>
                <a:latin typeface="Palanquin"/>
                <a:ea typeface="Palanquin"/>
                <a:cs typeface="Palanquin"/>
                <a:sym typeface="Palanquin"/>
              </a:rPr>
              <a:t>msa.fr</a:t>
            </a:r>
            <a:endParaRPr>
              <a:solidFill>
                <a:schemeClr val="dk1"/>
              </a:solidFill>
              <a:latin typeface="Palanquin"/>
              <a:ea typeface="Palanquin"/>
              <a:cs typeface="Palanquin"/>
              <a:sym typeface="Palanquin"/>
            </a:endParaRPr>
          </a:p>
          <a:p>
            <a:pPr indent="-317500" lvl="0" marL="457200" rtl="0" algn="l">
              <a:spcBef>
                <a:spcPts val="0"/>
              </a:spcBef>
              <a:spcAft>
                <a:spcPts val="0"/>
              </a:spcAft>
              <a:buClr>
                <a:schemeClr val="dk1"/>
              </a:buClr>
              <a:buSzPts val="1400"/>
              <a:buFont typeface="Palanquin"/>
              <a:buChar char="●"/>
            </a:pPr>
            <a:r>
              <a:rPr lang="fr">
                <a:solidFill>
                  <a:schemeClr val="dk1"/>
                </a:solidFill>
                <a:latin typeface="Palanquin"/>
                <a:ea typeface="Palanquin"/>
                <a:cs typeface="Palanquin"/>
                <a:sym typeface="Palanquin"/>
              </a:rPr>
              <a:t>yris</a:t>
            </a:r>
            <a:endParaRPr>
              <a:solidFill>
                <a:schemeClr val="dk1"/>
              </a:solidFill>
              <a:latin typeface="Palanquin"/>
              <a:ea typeface="Palanquin"/>
              <a:cs typeface="Palanquin"/>
              <a:sym typeface="Palanquin"/>
            </a:endParaRPr>
          </a:p>
          <a:p>
            <a:pPr indent="-317500" lvl="0" marL="457200" rtl="0" algn="l">
              <a:spcBef>
                <a:spcPts val="0"/>
              </a:spcBef>
              <a:spcAft>
                <a:spcPts val="0"/>
              </a:spcAft>
              <a:buClr>
                <a:schemeClr val="dk1"/>
              </a:buClr>
              <a:buSzPts val="1400"/>
              <a:buFont typeface="Palanquin"/>
              <a:buChar char="●"/>
            </a:pPr>
            <a:r>
              <a:rPr lang="fr">
                <a:solidFill>
                  <a:schemeClr val="dk1"/>
                </a:solidFill>
                <a:latin typeface="Palanquin"/>
                <a:ea typeface="Palanquin"/>
                <a:cs typeface="Palanquin"/>
                <a:sym typeface="Palanquin"/>
              </a:rPr>
              <a:t>lidentitenumerique.laposte.fr</a:t>
            </a:r>
            <a:endParaRPr>
              <a:solidFill>
                <a:schemeClr val="dk1"/>
              </a:solidFill>
              <a:latin typeface="Palanquin"/>
              <a:ea typeface="Palanquin"/>
              <a:cs typeface="Palanquin"/>
              <a:sym typeface="Palanquin"/>
            </a:endParaRPr>
          </a:p>
          <a:p>
            <a:pPr indent="-317500" lvl="0" marL="457200" rtl="0" algn="l">
              <a:spcBef>
                <a:spcPts val="0"/>
              </a:spcBef>
              <a:spcAft>
                <a:spcPts val="0"/>
              </a:spcAft>
              <a:buClr>
                <a:schemeClr val="dk1"/>
              </a:buClr>
              <a:buSzPts val="1400"/>
              <a:buFont typeface="Palanquin"/>
              <a:buChar char="●"/>
            </a:pPr>
            <a:r>
              <a:rPr lang="fr">
                <a:solidFill>
                  <a:schemeClr val="dk1"/>
                </a:solidFill>
                <a:latin typeface="Palanquin"/>
                <a:ea typeface="Palanquin"/>
                <a:cs typeface="Palanquin"/>
                <a:sym typeface="Palanquin"/>
              </a:rPr>
              <a:t>Application mobile France identité</a:t>
            </a:r>
            <a:endParaRPr>
              <a:latin typeface="Palanquin"/>
              <a:ea typeface="Palanquin"/>
              <a:cs typeface="Palanquin"/>
              <a:sym typeface="Palanquin"/>
            </a:endParaRPr>
          </a:p>
          <a:p>
            <a:pPr indent="0" lvl="0" marL="0" rtl="0" algn="l">
              <a:spcBef>
                <a:spcPts val="0"/>
              </a:spcBef>
              <a:spcAft>
                <a:spcPts val="0"/>
              </a:spcAft>
              <a:buNone/>
            </a:pPr>
            <a:br>
              <a:rPr lang="fr">
                <a:latin typeface="Palanquin"/>
                <a:ea typeface="Palanquin"/>
                <a:cs typeface="Palanquin"/>
                <a:sym typeface="Palanquin"/>
              </a:rPr>
            </a:br>
            <a:r>
              <a:rPr lang="fr">
                <a:latin typeface="Palanquin"/>
                <a:ea typeface="Palanquin"/>
                <a:cs typeface="Palanquin"/>
                <a:sym typeface="Palanquin"/>
              </a:rPr>
              <a:t>Ensuite, une fois la connexion effectuée, plus besoin de se connecter individuellement sur chaque site. Plus de 1400 démarches sont disponibles via la connexion France Connect. </a:t>
            </a:r>
            <a:br>
              <a:rPr lang="fr">
                <a:latin typeface="Palanquin"/>
                <a:ea typeface="Palanquin"/>
                <a:cs typeface="Palanquin"/>
                <a:sym typeface="Palanquin"/>
              </a:rPr>
            </a:br>
            <a:r>
              <a:rPr lang="fr">
                <a:latin typeface="Palanquin"/>
                <a:ea typeface="Palanquin"/>
                <a:cs typeface="Palanquin"/>
                <a:sym typeface="Palanquin"/>
              </a:rPr>
              <a:t>En somme, c’est comme se connecter une seule fois au site des impôts (par exemple), sauf que derrière, il n’y a plus besoin d’identifiants spécifiques pour chaque site, ou plus besoin de créer un compte. Cela permet également de se reconnecter facilement pour le compte de l’usager sans stocker ses identifiants, et ainsi renouveler facilement un mandat, ou avoir accès facilement à une démarche.</a:t>
            </a:r>
            <a:endParaRPr>
              <a:latin typeface="Palanquin"/>
              <a:ea typeface="Palanquin"/>
              <a:cs typeface="Palanquin"/>
              <a:sym typeface="Palanquin"/>
            </a:endParaRPr>
          </a:p>
          <a:p>
            <a:pPr indent="0" lvl="0" marL="0" rtl="0" algn="l">
              <a:spcBef>
                <a:spcPts val="0"/>
              </a:spcBef>
              <a:spcAft>
                <a:spcPts val="0"/>
              </a:spcAft>
              <a:buNone/>
            </a:pPr>
            <a:br>
              <a:rPr lang="fr">
                <a:latin typeface="Palanquin"/>
                <a:ea typeface="Palanquin"/>
                <a:cs typeface="Palanquin"/>
                <a:sym typeface="Palanquin"/>
              </a:rPr>
            </a:br>
            <a:r>
              <a:rPr b="1" lang="fr">
                <a:latin typeface="Palanquin"/>
                <a:ea typeface="Palanquin"/>
                <a:cs typeface="Palanquin"/>
                <a:sym typeface="Palanquin"/>
              </a:rPr>
              <a:t>L’aidant doit toutefois porter une vigilance particulière sur deux points : </a:t>
            </a:r>
            <a:br>
              <a:rPr b="1" lang="fr">
                <a:latin typeface="Palanquin"/>
                <a:ea typeface="Palanquin"/>
                <a:cs typeface="Palanquin"/>
                <a:sym typeface="Palanquin"/>
              </a:rPr>
            </a:br>
            <a:endParaRPr b="1">
              <a:latin typeface="Palanquin"/>
              <a:ea typeface="Palanquin"/>
              <a:cs typeface="Palanquin"/>
              <a:sym typeface="Palanquin"/>
            </a:endParaRPr>
          </a:p>
          <a:p>
            <a:pPr indent="-317500" lvl="0" marL="457200" rtl="0" algn="l">
              <a:spcBef>
                <a:spcPts val="0"/>
              </a:spcBef>
              <a:spcAft>
                <a:spcPts val="0"/>
              </a:spcAft>
              <a:buSzPts val="1400"/>
              <a:buFont typeface="Palanquin"/>
              <a:buChar char="●"/>
            </a:pPr>
            <a:r>
              <a:rPr lang="fr">
                <a:latin typeface="Palanquin"/>
                <a:ea typeface="Palanquin"/>
                <a:cs typeface="Palanquin"/>
                <a:sym typeface="Palanquin"/>
              </a:rPr>
              <a:t>L’usager doit conserver personnellement les identifiant utilisés pour se France Connecter, afin de pouvoir se connecter en autonomie</a:t>
            </a:r>
            <a:endParaRPr>
              <a:latin typeface="Palanquin"/>
              <a:ea typeface="Palanquin"/>
              <a:cs typeface="Palanquin"/>
              <a:sym typeface="Palanquin"/>
            </a:endParaRPr>
          </a:p>
          <a:p>
            <a:pPr indent="-317500" lvl="0" marL="457200" rtl="0" algn="l">
              <a:spcBef>
                <a:spcPts val="0"/>
              </a:spcBef>
              <a:spcAft>
                <a:spcPts val="0"/>
              </a:spcAft>
              <a:buSzPts val="1400"/>
              <a:buFont typeface="Palanquin"/>
              <a:buChar char="●"/>
            </a:pPr>
            <a:r>
              <a:rPr lang="fr">
                <a:latin typeface="Palanquin"/>
                <a:ea typeface="Palanquin"/>
                <a:cs typeface="Palanquin"/>
                <a:sym typeface="Palanquin"/>
              </a:rPr>
              <a:t>En fonction du service utilisé pour se France Connecter, il peut y avoir des conséquences à connaître : par exemple si pour se France Connecter l’usager et/ou l’Aidant sont amenés à créer un compte Ameli pour l’usager, ce dernier ne recevra plus ses documents par courrier, ils seront tous dématérialisés et disponibles sur son espace Ameli.</a:t>
            </a:r>
            <a:endParaRPr>
              <a:latin typeface="Palanquin"/>
              <a:ea typeface="Palanquin"/>
              <a:cs typeface="Palanquin"/>
              <a:sym typeface="Palanquin"/>
            </a:endParaRPr>
          </a:p>
          <a:p>
            <a:pPr indent="0" lvl="0" marL="0" rtl="0" algn="l">
              <a:spcBef>
                <a:spcPts val="0"/>
              </a:spcBef>
              <a:spcAft>
                <a:spcPts val="0"/>
              </a:spcAft>
              <a:buNone/>
            </a:pPr>
            <a:r>
              <a:t/>
            </a:r>
            <a:endParaRPr>
              <a:latin typeface="Palanquin"/>
              <a:ea typeface="Palanquin"/>
              <a:cs typeface="Palanquin"/>
              <a:sym typeface="Palanquin"/>
            </a:endParaRPr>
          </a:p>
          <a:p>
            <a:pPr indent="0" lvl="0" marL="0" rtl="0" algn="l">
              <a:spcBef>
                <a:spcPts val="0"/>
              </a:spcBef>
              <a:spcAft>
                <a:spcPts val="0"/>
              </a:spcAft>
              <a:buNone/>
            </a:pPr>
            <a:r>
              <a:rPr lang="fr">
                <a:latin typeface="Palanquin"/>
                <a:ea typeface="Palanquin"/>
                <a:cs typeface="Palanquin"/>
                <a:sym typeface="Palanquin"/>
              </a:rPr>
              <a:t>Source : </a:t>
            </a:r>
            <a:r>
              <a:rPr lang="fr" u="sng">
                <a:solidFill>
                  <a:schemeClr val="hlink"/>
                </a:solidFill>
                <a:latin typeface="Palanquin"/>
                <a:ea typeface="Palanquin"/>
                <a:cs typeface="Palanquin"/>
                <a:sym typeface="Palanquin"/>
                <a:hlinkClick r:id="rId3"/>
              </a:rPr>
              <a:t>Tout savoir sur France Connect</a:t>
            </a:r>
            <a:endParaRPr>
              <a:latin typeface="Palanquin"/>
              <a:ea typeface="Palanquin"/>
              <a:cs typeface="Palanquin"/>
              <a:sym typeface="Palanquin"/>
            </a:endParaRPr>
          </a:p>
        </p:txBody>
      </p:sp>
      <p:sp>
        <p:nvSpPr>
          <p:cNvPr id="382" name="Google Shape;382;p44"/>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Les stéréotypes à déconstruire</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383" name="Google Shape;383;p44"/>
          <p:cNvPicPr preferRelativeResize="0"/>
          <p:nvPr/>
        </p:nvPicPr>
        <p:blipFill>
          <a:blip r:embed="rId4">
            <a:alphaModFix/>
          </a:blip>
          <a:stretch>
            <a:fillRect/>
          </a:stretch>
        </p:blipFill>
        <p:spPr>
          <a:xfrm>
            <a:off x="200862" y="379418"/>
            <a:ext cx="619935" cy="574529"/>
          </a:xfrm>
          <a:prstGeom prst="rect">
            <a:avLst/>
          </a:prstGeom>
          <a:noFill/>
          <a:ln>
            <a:noFill/>
          </a:ln>
        </p:spPr>
      </p:pic>
      <p:sp>
        <p:nvSpPr>
          <p:cNvPr id="384" name="Google Shape;384;p44"/>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8" name="Shape 388"/>
        <p:cNvGrpSpPr/>
        <p:nvPr/>
      </p:nvGrpSpPr>
      <p:grpSpPr>
        <a:xfrm>
          <a:off x="0" y="0"/>
          <a:ext cx="0" cy="0"/>
          <a:chOff x="0" y="0"/>
          <a:chExt cx="0" cy="0"/>
        </a:xfrm>
      </p:grpSpPr>
      <p:sp>
        <p:nvSpPr>
          <p:cNvPr id="389" name="Google Shape;389;p45"/>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rgbClr val="FF3333"/>
                </a:solidFill>
                <a:latin typeface="Palanquin"/>
                <a:ea typeface="Palanquin"/>
                <a:cs typeface="Palanquin"/>
                <a:sym typeface="Palanquin"/>
              </a:rPr>
              <a:t>Stéréotypes</a:t>
            </a:r>
            <a:endParaRPr/>
          </a:p>
        </p:txBody>
      </p:sp>
      <p:sp>
        <p:nvSpPr>
          <p:cNvPr id="390" name="Google Shape;390;p45"/>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Les stéréotypes à déconstruire</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391" name="Google Shape;391;p45"/>
          <p:cNvPicPr preferRelativeResize="0"/>
          <p:nvPr/>
        </p:nvPicPr>
        <p:blipFill>
          <a:blip r:embed="rId3">
            <a:alphaModFix/>
          </a:blip>
          <a:stretch>
            <a:fillRect/>
          </a:stretch>
        </p:blipFill>
        <p:spPr>
          <a:xfrm>
            <a:off x="200862" y="379418"/>
            <a:ext cx="619935" cy="574529"/>
          </a:xfrm>
          <a:prstGeom prst="rect">
            <a:avLst/>
          </a:prstGeom>
          <a:noFill/>
          <a:ln>
            <a:noFill/>
          </a:ln>
        </p:spPr>
      </p:pic>
      <p:sp>
        <p:nvSpPr>
          <p:cNvPr id="392" name="Google Shape;392;p45"/>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sp>
        <p:nvSpPr>
          <p:cNvPr id="393" name="Google Shape;393;p45"/>
          <p:cNvSpPr txBox="1"/>
          <p:nvPr/>
        </p:nvSpPr>
        <p:spPr>
          <a:xfrm>
            <a:off x="1080000" y="1140556"/>
            <a:ext cx="5969100" cy="12699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003081"/>
                </a:solidFill>
                <a:latin typeface="Palanquin"/>
                <a:ea typeface="Palanquin"/>
                <a:cs typeface="Palanquin"/>
                <a:sym typeface="Palanquin"/>
              </a:rPr>
              <a:t>“Si je me trompe sur une démarche pour un usager, je serai mis en cause”</a:t>
            </a:r>
            <a:br>
              <a:rPr b="1" lang="fr" sz="2600">
                <a:solidFill>
                  <a:srgbClr val="003081"/>
                </a:solidFill>
                <a:latin typeface="Palanquin"/>
                <a:ea typeface="Palanquin"/>
                <a:cs typeface="Palanquin"/>
                <a:sym typeface="Palanquin"/>
              </a:rPr>
            </a:br>
            <a:r>
              <a:rPr b="1" i="1" lang="fr" sz="2600">
                <a:solidFill>
                  <a:srgbClr val="FD2F27"/>
                </a:solidFill>
                <a:latin typeface="Palanquin"/>
                <a:ea typeface="Palanquin"/>
                <a:cs typeface="Palanquin"/>
                <a:sym typeface="Palanquin"/>
              </a:rPr>
              <a:t>-&gt; Quels aspects juridiques : doc à venir  </a:t>
            </a:r>
            <a:endParaRPr i="1" sz="2600" u="none" cap="none" strike="noStrike">
              <a:solidFill>
                <a:srgbClr val="FD2F27"/>
              </a:solidFill>
              <a:latin typeface="Palanquin"/>
              <a:ea typeface="Palanquin"/>
              <a:cs typeface="Palanquin"/>
              <a:sym typeface="Palanquin"/>
            </a:endParaRPr>
          </a:p>
        </p:txBody>
      </p:sp>
      <p:sp>
        <p:nvSpPr>
          <p:cNvPr id="394" name="Google Shape;394;p45"/>
          <p:cNvSpPr txBox="1"/>
          <p:nvPr/>
        </p:nvSpPr>
        <p:spPr>
          <a:xfrm>
            <a:off x="1080000" y="2567825"/>
            <a:ext cx="5227500" cy="5356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fr">
                <a:latin typeface="Palanquin"/>
                <a:ea typeface="Palanquin"/>
                <a:cs typeface="Palanquin"/>
                <a:sym typeface="Palanquin"/>
              </a:rPr>
              <a:t>“L’aidant·e doit exécuter la mission qui lui a été confiée en respectant scrupuleusement les instructions reçues. Il ou elle est notamment tenu·e à une obligation de diligence, de prudence et de loyauté envers l’usager. Sa responsabilité peut être engagée, sauf force majeure, soit lorsqu’il ou elle n’a pas accompli sa mission, soit lorsqu’il ou elle a commis une faute dans l’exercice de sa mission, faute qui doit être prouvée par l’usager. Toutefois, s’il ou elle a agi de bonne foi, sa responsabilité ne pourra être recherchée.</a:t>
            </a:r>
            <a:endParaRPr>
              <a:latin typeface="Palanquin"/>
              <a:ea typeface="Palanquin"/>
              <a:cs typeface="Palanquin"/>
              <a:sym typeface="Palanquin"/>
            </a:endParaRPr>
          </a:p>
          <a:p>
            <a:pPr indent="0" lvl="0" marL="0" rtl="0" algn="l">
              <a:spcBef>
                <a:spcPts val="0"/>
              </a:spcBef>
              <a:spcAft>
                <a:spcPts val="0"/>
              </a:spcAft>
              <a:buNone/>
            </a:pPr>
            <a:r>
              <a:t/>
            </a:r>
            <a:endParaRPr>
              <a:latin typeface="Palanquin"/>
              <a:ea typeface="Palanquin"/>
              <a:cs typeface="Palanquin"/>
              <a:sym typeface="Palanquin"/>
            </a:endParaRPr>
          </a:p>
          <a:p>
            <a:pPr indent="0" lvl="0" marL="0" rtl="0" algn="l">
              <a:spcBef>
                <a:spcPts val="0"/>
              </a:spcBef>
              <a:spcAft>
                <a:spcPts val="0"/>
              </a:spcAft>
              <a:buNone/>
            </a:pPr>
            <a:r>
              <a:rPr lang="fr">
                <a:latin typeface="Palanquin"/>
                <a:ea typeface="Palanquin"/>
                <a:cs typeface="Palanquin"/>
                <a:sym typeface="Palanquin"/>
              </a:rPr>
              <a:t>L’aidant·e doit informer l’usager·ère de ses actions (démarches effectuées, données transmises, etc.). La loi lui en fait obligation.</a:t>
            </a:r>
            <a:endParaRPr>
              <a:latin typeface="Palanquin"/>
              <a:ea typeface="Palanquin"/>
              <a:cs typeface="Palanquin"/>
              <a:sym typeface="Palanquin"/>
            </a:endParaRPr>
          </a:p>
          <a:p>
            <a:pPr indent="0" lvl="0" marL="0" rtl="0" algn="l">
              <a:spcBef>
                <a:spcPts val="0"/>
              </a:spcBef>
              <a:spcAft>
                <a:spcPts val="0"/>
              </a:spcAft>
              <a:buNone/>
            </a:pPr>
            <a:r>
              <a:t/>
            </a:r>
            <a:endParaRPr>
              <a:latin typeface="Palanquin"/>
              <a:ea typeface="Palanquin"/>
              <a:cs typeface="Palanquin"/>
              <a:sym typeface="Palanquin"/>
            </a:endParaRPr>
          </a:p>
          <a:p>
            <a:pPr indent="0" lvl="0" marL="0" rtl="0" algn="l">
              <a:spcBef>
                <a:spcPts val="0"/>
              </a:spcBef>
              <a:spcAft>
                <a:spcPts val="0"/>
              </a:spcAft>
              <a:buNone/>
            </a:pPr>
            <a:r>
              <a:rPr lang="fr">
                <a:latin typeface="Palanquin"/>
                <a:ea typeface="Palanquin"/>
                <a:cs typeface="Palanquin"/>
                <a:sym typeface="Palanquin"/>
              </a:rPr>
              <a:t>Pour sa part, l’usager·ère est obligé·e de fournir des informations justes, fiables et pertinentes. Il ou elle doit exécuter tous les engagements contractés par l’aidant·e dans le cadre du mandat. Si aucune faute n’est imputable à l’aidant·e, l’usager·ère ne peut se dispenser de faire les remboursements ou paiements ni faire réduire le montant des frais et avances sous le prétexte qu’ils pouvaient être moindres.”</a:t>
            </a:r>
            <a:endParaRPr>
              <a:latin typeface="Palanquin"/>
              <a:ea typeface="Palanquin"/>
              <a:cs typeface="Palanquin"/>
              <a:sym typeface="Palanquin"/>
            </a:endParaRPr>
          </a:p>
          <a:p>
            <a:pPr indent="0" lvl="0" marL="0" rtl="0" algn="l">
              <a:spcBef>
                <a:spcPts val="0"/>
              </a:spcBef>
              <a:spcAft>
                <a:spcPts val="0"/>
              </a:spcAft>
              <a:buNone/>
            </a:pPr>
            <a:r>
              <a:t/>
            </a:r>
            <a:endParaRPr>
              <a:latin typeface="Palanquin"/>
              <a:ea typeface="Palanquin"/>
              <a:cs typeface="Palanquin"/>
              <a:sym typeface="Palanquin"/>
            </a:endParaRPr>
          </a:p>
          <a:p>
            <a:pPr indent="0" lvl="0" marL="0" rtl="0" algn="l">
              <a:spcBef>
                <a:spcPts val="0"/>
              </a:spcBef>
              <a:spcAft>
                <a:spcPts val="0"/>
              </a:spcAft>
              <a:buNone/>
            </a:pPr>
            <a:r>
              <a:rPr lang="fr">
                <a:latin typeface="Palanquin"/>
                <a:ea typeface="Palanquin"/>
                <a:cs typeface="Palanquin"/>
                <a:sym typeface="Palanquin"/>
              </a:rPr>
              <a:t>Source </a:t>
            </a:r>
            <a:r>
              <a:rPr lang="fr" u="sng">
                <a:solidFill>
                  <a:schemeClr val="hlink"/>
                </a:solidFill>
                <a:latin typeface="Palanquin"/>
                <a:ea typeface="Palanquin"/>
                <a:cs typeface="Palanquin"/>
                <a:sym typeface="Palanquin"/>
                <a:hlinkClick r:id="rId4"/>
              </a:rPr>
              <a:t>FAQ Aidants Connect</a:t>
            </a:r>
            <a:endParaRPr>
              <a:latin typeface="Palanquin"/>
              <a:ea typeface="Palanquin"/>
              <a:cs typeface="Palanquin"/>
              <a:sym typeface="Palanquin"/>
            </a:endParaRPr>
          </a:p>
          <a:p>
            <a:pPr indent="0" lvl="0" marL="0" rtl="0" algn="l">
              <a:spcBef>
                <a:spcPts val="0"/>
              </a:spcBef>
              <a:spcAft>
                <a:spcPts val="0"/>
              </a:spcAft>
              <a:buNone/>
            </a:pPr>
            <a:r>
              <a:t/>
            </a:r>
            <a:endParaRPr>
              <a:latin typeface="Palanquin"/>
              <a:ea typeface="Palanquin"/>
              <a:cs typeface="Palanquin"/>
              <a:sym typeface="Palanquin"/>
            </a:endParaRPr>
          </a:p>
          <a:p>
            <a:pPr indent="0" lvl="0" marL="0" rtl="0" algn="l">
              <a:spcBef>
                <a:spcPts val="0"/>
              </a:spcBef>
              <a:spcAft>
                <a:spcPts val="0"/>
              </a:spcAft>
              <a:buNone/>
            </a:pPr>
            <a:r>
              <a:t/>
            </a:r>
            <a:endParaRPr>
              <a:latin typeface="Palanquin"/>
              <a:ea typeface="Palanquin"/>
              <a:cs typeface="Palanquin"/>
              <a:sym typeface="Palanquin"/>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8" name="Shape 398"/>
        <p:cNvGrpSpPr/>
        <p:nvPr/>
      </p:nvGrpSpPr>
      <p:grpSpPr>
        <a:xfrm>
          <a:off x="0" y="0"/>
          <a:ext cx="0" cy="0"/>
          <a:chOff x="0" y="0"/>
          <a:chExt cx="0" cy="0"/>
        </a:xfrm>
      </p:grpSpPr>
      <p:sp>
        <p:nvSpPr>
          <p:cNvPr id="399" name="Google Shape;399;p46"/>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rgbClr val="FF3333"/>
                </a:solidFill>
                <a:latin typeface="Palanquin"/>
                <a:ea typeface="Palanquin"/>
                <a:cs typeface="Palanquin"/>
                <a:sym typeface="Palanquin"/>
              </a:rPr>
              <a:t>Stéréotypes</a:t>
            </a:r>
            <a:endParaRPr/>
          </a:p>
        </p:txBody>
      </p:sp>
      <p:sp>
        <p:nvSpPr>
          <p:cNvPr id="400" name="Google Shape;400;p46"/>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Les stéréotypes à déconstruire</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401" name="Google Shape;401;p46"/>
          <p:cNvPicPr preferRelativeResize="0"/>
          <p:nvPr/>
        </p:nvPicPr>
        <p:blipFill>
          <a:blip r:embed="rId3">
            <a:alphaModFix/>
          </a:blip>
          <a:stretch>
            <a:fillRect/>
          </a:stretch>
        </p:blipFill>
        <p:spPr>
          <a:xfrm>
            <a:off x="200862" y="379418"/>
            <a:ext cx="619935" cy="574529"/>
          </a:xfrm>
          <a:prstGeom prst="rect">
            <a:avLst/>
          </a:prstGeom>
          <a:noFill/>
          <a:ln>
            <a:noFill/>
          </a:ln>
        </p:spPr>
      </p:pic>
      <p:sp>
        <p:nvSpPr>
          <p:cNvPr id="402" name="Google Shape;402;p46"/>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sp>
        <p:nvSpPr>
          <p:cNvPr id="403" name="Google Shape;403;p46"/>
          <p:cNvSpPr txBox="1"/>
          <p:nvPr/>
        </p:nvSpPr>
        <p:spPr>
          <a:xfrm>
            <a:off x="1080000" y="1140556"/>
            <a:ext cx="5969100" cy="12699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003081"/>
                </a:solidFill>
                <a:latin typeface="Palanquin"/>
                <a:ea typeface="Palanquin"/>
                <a:cs typeface="Palanquin"/>
                <a:sym typeface="Palanquin"/>
              </a:rPr>
              <a:t>“Se connecter avec France Connect </a:t>
            </a:r>
            <a:br>
              <a:rPr b="1" lang="fr" sz="2600">
                <a:solidFill>
                  <a:srgbClr val="003081"/>
                </a:solidFill>
                <a:latin typeface="Palanquin"/>
                <a:ea typeface="Palanquin"/>
                <a:cs typeface="Palanquin"/>
                <a:sym typeface="Palanquin"/>
              </a:rPr>
            </a:br>
            <a:r>
              <a:rPr b="1" lang="fr" sz="2600">
                <a:solidFill>
                  <a:srgbClr val="003081"/>
                </a:solidFill>
                <a:latin typeface="Palanquin"/>
                <a:ea typeface="Palanquin"/>
                <a:cs typeface="Palanquin"/>
                <a:sym typeface="Palanquin"/>
              </a:rPr>
              <a:t>et faire le mandat, ça prend trop </a:t>
            </a:r>
            <a:br>
              <a:rPr b="1" lang="fr" sz="2600">
                <a:solidFill>
                  <a:srgbClr val="003081"/>
                </a:solidFill>
                <a:latin typeface="Palanquin"/>
                <a:ea typeface="Palanquin"/>
                <a:cs typeface="Palanquin"/>
                <a:sym typeface="Palanquin"/>
              </a:rPr>
            </a:br>
            <a:r>
              <a:rPr b="1" lang="fr" sz="2600">
                <a:solidFill>
                  <a:srgbClr val="003081"/>
                </a:solidFill>
                <a:latin typeface="Palanquin"/>
                <a:ea typeface="Palanquin"/>
                <a:cs typeface="Palanquin"/>
                <a:sym typeface="Palanquin"/>
              </a:rPr>
              <a:t>de temps”</a:t>
            </a:r>
            <a:r>
              <a:rPr b="1" i="1" lang="fr" sz="2600">
                <a:solidFill>
                  <a:srgbClr val="FD2F27"/>
                </a:solidFill>
                <a:latin typeface="Palanquin"/>
                <a:ea typeface="Palanquin"/>
                <a:cs typeface="Palanquin"/>
                <a:sym typeface="Palanquin"/>
              </a:rPr>
              <a:t>  </a:t>
            </a:r>
            <a:endParaRPr i="1" sz="2600" u="none" cap="none" strike="noStrike">
              <a:solidFill>
                <a:srgbClr val="FD2F27"/>
              </a:solidFill>
              <a:latin typeface="Palanquin"/>
              <a:ea typeface="Palanquin"/>
              <a:cs typeface="Palanquin"/>
              <a:sym typeface="Palanquin"/>
            </a:endParaRPr>
          </a:p>
        </p:txBody>
      </p:sp>
      <p:sp>
        <p:nvSpPr>
          <p:cNvPr id="404" name="Google Shape;404;p46"/>
          <p:cNvSpPr txBox="1"/>
          <p:nvPr/>
        </p:nvSpPr>
        <p:spPr>
          <a:xfrm>
            <a:off x="1080000" y="2567825"/>
            <a:ext cx="5227500" cy="7942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fr">
                <a:latin typeface="Palanquin"/>
                <a:ea typeface="Palanquin"/>
                <a:cs typeface="Palanquin"/>
                <a:sym typeface="Palanquin"/>
              </a:rPr>
              <a:t>Il est évident que se France Connecter puis créer un mandat prend du temps sur le moment. Néanmoins, à la longue et sur des accompagnements récurrents, passer par ces étapes devient finalement un gain de temps. </a:t>
            </a:r>
            <a:endParaRPr>
              <a:latin typeface="Palanquin"/>
              <a:ea typeface="Palanquin"/>
              <a:cs typeface="Palanquin"/>
              <a:sym typeface="Palanquin"/>
            </a:endParaRPr>
          </a:p>
          <a:p>
            <a:pPr indent="0" lvl="0" marL="0" rtl="0" algn="l">
              <a:spcBef>
                <a:spcPts val="0"/>
              </a:spcBef>
              <a:spcAft>
                <a:spcPts val="0"/>
              </a:spcAft>
              <a:buNone/>
            </a:pPr>
            <a:r>
              <a:t/>
            </a:r>
            <a:endParaRPr>
              <a:latin typeface="Palanquin"/>
              <a:ea typeface="Palanquin"/>
              <a:cs typeface="Palanquin"/>
              <a:sym typeface="Palanquin"/>
            </a:endParaRPr>
          </a:p>
          <a:p>
            <a:pPr indent="0" lvl="0" marL="0" rtl="0" algn="l">
              <a:spcBef>
                <a:spcPts val="0"/>
              </a:spcBef>
              <a:spcAft>
                <a:spcPts val="0"/>
              </a:spcAft>
              <a:buNone/>
            </a:pPr>
            <a:r>
              <a:rPr b="1" lang="fr">
                <a:latin typeface="Palanquin"/>
                <a:ea typeface="Palanquin"/>
                <a:cs typeface="Palanquin"/>
                <a:sym typeface="Palanquin"/>
              </a:rPr>
              <a:t>Témoignage d’aidant : </a:t>
            </a:r>
            <a:endParaRPr b="1">
              <a:latin typeface="Palanquin"/>
              <a:ea typeface="Palanquin"/>
              <a:cs typeface="Palanquin"/>
              <a:sym typeface="Palanquin"/>
            </a:endParaRPr>
          </a:p>
          <a:p>
            <a:pPr indent="0" lvl="0" marL="0" rtl="0" algn="l">
              <a:spcBef>
                <a:spcPts val="0"/>
              </a:spcBef>
              <a:spcAft>
                <a:spcPts val="0"/>
              </a:spcAft>
              <a:buNone/>
            </a:pPr>
            <a:r>
              <a:rPr i="1" lang="fr">
                <a:latin typeface="Palanquin"/>
                <a:ea typeface="Palanquin"/>
                <a:cs typeface="Palanquin"/>
                <a:sym typeface="Palanquin"/>
              </a:rPr>
              <a:t>“Avant je stockais les mots de passe dans des carnets, c’était très dur de faire autrement. J’avais aussi pour habitude de noter les mots de passe des usagers afin qu’ils les conservent mais souvent ils les perdaient et le rendez-vous dédié à un accompagnement est au final dédié à la réinitialisation des mots de passe. Aidants Connect me fait gagner du temps dans l’accompagnement.”</a:t>
            </a:r>
            <a:endParaRPr i="1">
              <a:latin typeface="Palanquin"/>
              <a:ea typeface="Palanquin"/>
              <a:cs typeface="Palanquin"/>
              <a:sym typeface="Palanquin"/>
            </a:endParaRPr>
          </a:p>
          <a:p>
            <a:pPr indent="0" lvl="0" marL="0" rtl="0" algn="l">
              <a:spcBef>
                <a:spcPts val="0"/>
              </a:spcBef>
              <a:spcAft>
                <a:spcPts val="0"/>
              </a:spcAft>
              <a:buNone/>
            </a:pPr>
            <a:r>
              <a:t/>
            </a:r>
            <a:endParaRPr>
              <a:latin typeface="Palanquin"/>
              <a:ea typeface="Palanquin"/>
              <a:cs typeface="Palanquin"/>
              <a:sym typeface="Palanquin"/>
            </a:endParaRPr>
          </a:p>
          <a:p>
            <a:pPr indent="0" lvl="0" marL="0" rtl="0" algn="l">
              <a:spcBef>
                <a:spcPts val="0"/>
              </a:spcBef>
              <a:spcAft>
                <a:spcPts val="0"/>
              </a:spcAft>
              <a:buNone/>
            </a:pPr>
            <a:r>
              <a:rPr lang="fr">
                <a:latin typeface="Palanquin"/>
                <a:ea typeface="Palanquin"/>
                <a:cs typeface="Palanquin"/>
                <a:sym typeface="Palanquin"/>
              </a:rPr>
              <a:t>Aidants Connect permet en effet de ne pas avoir à stocker les mots de passe (que ce soit dans une version papier ou numérique) et permet d s’identifier pour le compte d’un usager sans avoir recours à ses identifiants. </a:t>
            </a:r>
            <a:endParaRPr>
              <a:latin typeface="Palanquin"/>
              <a:ea typeface="Palanquin"/>
              <a:cs typeface="Palanquin"/>
              <a:sym typeface="Palanquin"/>
            </a:endParaRPr>
          </a:p>
          <a:p>
            <a:pPr indent="0" lvl="0" marL="0" rtl="0" algn="l">
              <a:spcBef>
                <a:spcPts val="0"/>
              </a:spcBef>
              <a:spcAft>
                <a:spcPts val="0"/>
              </a:spcAft>
              <a:buNone/>
            </a:pPr>
            <a:r>
              <a:t/>
            </a:r>
            <a:endParaRPr>
              <a:latin typeface="Palanquin"/>
              <a:ea typeface="Palanquin"/>
              <a:cs typeface="Palanquin"/>
              <a:sym typeface="Palanquin"/>
            </a:endParaRPr>
          </a:p>
          <a:p>
            <a:pPr indent="0" lvl="0" marL="0" rtl="0" algn="l">
              <a:spcBef>
                <a:spcPts val="0"/>
              </a:spcBef>
              <a:spcAft>
                <a:spcPts val="0"/>
              </a:spcAft>
              <a:buNone/>
            </a:pPr>
            <a:r>
              <a:rPr b="1" lang="fr">
                <a:latin typeface="Palanquin"/>
                <a:ea typeface="Palanquin"/>
                <a:cs typeface="Palanquin"/>
                <a:sym typeface="Palanquin"/>
              </a:rPr>
              <a:t>Témoignage d’aidant :</a:t>
            </a:r>
            <a:endParaRPr b="1">
              <a:latin typeface="Palanquin"/>
              <a:ea typeface="Palanquin"/>
              <a:cs typeface="Palanquin"/>
              <a:sym typeface="Palanquin"/>
            </a:endParaRPr>
          </a:p>
          <a:p>
            <a:pPr indent="0" lvl="0" marL="0" rtl="0" algn="l">
              <a:spcBef>
                <a:spcPts val="0"/>
              </a:spcBef>
              <a:spcAft>
                <a:spcPts val="0"/>
              </a:spcAft>
              <a:buNone/>
            </a:pPr>
            <a:r>
              <a:rPr i="1" lang="fr">
                <a:latin typeface="Palanquin"/>
                <a:ea typeface="Palanquin"/>
                <a:cs typeface="Palanquin"/>
                <a:sym typeface="Palanquin"/>
              </a:rPr>
              <a:t>“La personne est toujours présente quand on fait des démarches multiples, et une fois qu’un mandat est créé, n’importe quelle personne de l’équipe peut réaliser les démarches. La création du mandat prend 5 minutes mais c’est gagnant pour nous quand la personne revient. Je préfère prendre ces 5 minutes que de ne pas le faire. On a créé 652 mandats et on a 200 mandats actifs ! Je reçois des mails m’indiquant les mandats à renouveler. De plus, le renouvellement de mandat, c’est très simple !”</a:t>
            </a:r>
            <a:endParaRPr i="1">
              <a:latin typeface="Palanquin"/>
              <a:ea typeface="Palanquin"/>
              <a:cs typeface="Palanquin"/>
              <a:sym typeface="Palanquin"/>
            </a:endParaRPr>
          </a:p>
          <a:p>
            <a:pPr indent="0" lvl="0" marL="0" rtl="0" algn="l">
              <a:spcBef>
                <a:spcPts val="0"/>
              </a:spcBef>
              <a:spcAft>
                <a:spcPts val="0"/>
              </a:spcAft>
              <a:buNone/>
            </a:pPr>
            <a:r>
              <a:t/>
            </a:r>
            <a:endParaRPr>
              <a:latin typeface="Palanquin"/>
              <a:ea typeface="Palanquin"/>
              <a:cs typeface="Palanquin"/>
              <a:sym typeface="Palanquin"/>
            </a:endParaRPr>
          </a:p>
          <a:p>
            <a:pPr indent="0" lvl="0" marL="0" rtl="0" algn="l">
              <a:spcBef>
                <a:spcPts val="0"/>
              </a:spcBef>
              <a:spcAft>
                <a:spcPts val="0"/>
              </a:spcAft>
              <a:buNone/>
            </a:pPr>
            <a:r>
              <a:rPr lang="fr">
                <a:latin typeface="Palanquin"/>
                <a:ea typeface="Palanquin"/>
                <a:cs typeface="Palanquin"/>
                <a:sym typeface="Palanquin"/>
              </a:rPr>
              <a:t>Le mandat, créé pour protéger l’Aidant, peut être renouvelé très facilement. Ainsi le mandat demande du temps à sa création initiale, mais facilite ensuite la protection de l’aidant dans un accompagnement de longue durée.</a:t>
            </a:r>
            <a:endParaRPr>
              <a:latin typeface="Palanquin"/>
              <a:ea typeface="Palanquin"/>
              <a:cs typeface="Palanquin"/>
              <a:sym typeface="Palanquin"/>
            </a:endParaRPr>
          </a:p>
          <a:p>
            <a:pPr indent="0" lvl="0" marL="0" rtl="0" algn="l">
              <a:spcBef>
                <a:spcPts val="0"/>
              </a:spcBef>
              <a:spcAft>
                <a:spcPts val="0"/>
              </a:spcAft>
              <a:buNone/>
            </a:pPr>
            <a:r>
              <a:t/>
            </a:r>
            <a:endParaRPr>
              <a:latin typeface="Palanquin"/>
              <a:ea typeface="Palanquin"/>
              <a:cs typeface="Palanquin"/>
              <a:sym typeface="Palanquin"/>
            </a:endParaRPr>
          </a:p>
          <a:p>
            <a:pPr indent="0" lvl="0" marL="0" rtl="0" algn="l">
              <a:spcBef>
                <a:spcPts val="0"/>
              </a:spcBef>
              <a:spcAft>
                <a:spcPts val="0"/>
              </a:spcAft>
              <a:buNone/>
            </a:pPr>
            <a:r>
              <a:rPr lang="fr">
                <a:latin typeface="Palanquin"/>
                <a:ea typeface="Palanquin"/>
                <a:cs typeface="Palanquin"/>
                <a:sym typeface="Palanquin"/>
              </a:rPr>
              <a:t>Source </a:t>
            </a:r>
            <a:r>
              <a:rPr lang="fr" u="sng">
                <a:solidFill>
                  <a:schemeClr val="hlink"/>
                </a:solidFill>
                <a:latin typeface="Palanquin"/>
                <a:ea typeface="Palanquin"/>
                <a:cs typeface="Palanquin"/>
                <a:sym typeface="Palanquin"/>
                <a:hlinkClick r:id="rId4"/>
              </a:rPr>
              <a:t>Témoignages Aidants Connect</a:t>
            </a:r>
            <a:endParaRPr>
              <a:latin typeface="Palanquin"/>
              <a:ea typeface="Palanquin"/>
              <a:cs typeface="Palanquin"/>
              <a:sym typeface="Palanquin"/>
            </a:endParaRPr>
          </a:p>
          <a:p>
            <a:pPr indent="0" lvl="0" marL="0" rtl="0" algn="l">
              <a:spcBef>
                <a:spcPts val="0"/>
              </a:spcBef>
              <a:spcAft>
                <a:spcPts val="0"/>
              </a:spcAft>
              <a:buNone/>
            </a:pPr>
            <a:r>
              <a:t/>
            </a:r>
            <a:endParaRPr>
              <a:latin typeface="Palanquin"/>
              <a:ea typeface="Palanquin"/>
              <a:cs typeface="Palanquin"/>
              <a:sym typeface="Palanquin"/>
            </a:endParaRPr>
          </a:p>
          <a:p>
            <a:pPr indent="0" lvl="0" marL="0" rtl="0" algn="l">
              <a:spcBef>
                <a:spcPts val="0"/>
              </a:spcBef>
              <a:spcAft>
                <a:spcPts val="0"/>
              </a:spcAft>
              <a:buNone/>
            </a:pPr>
            <a:r>
              <a:t/>
            </a:r>
            <a:endParaRPr>
              <a:latin typeface="Palanquin"/>
              <a:ea typeface="Palanquin"/>
              <a:cs typeface="Palanquin"/>
              <a:sym typeface="Palanquin"/>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8" name="Shape 408"/>
        <p:cNvGrpSpPr/>
        <p:nvPr/>
      </p:nvGrpSpPr>
      <p:grpSpPr>
        <a:xfrm>
          <a:off x="0" y="0"/>
          <a:ext cx="0" cy="0"/>
          <a:chOff x="0" y="0"/>
          <a:chExt cx="0" cy="0"/>
        </a:xfrm>
      </p:grpSpPr>
      <p:sp>
        <p:nvSpPr>
          <p:cNvPr id="409" name="Google Shape;409;p47"/>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rgbClr val="FF3333"/>
                </a:solidFill>
                <a:latin typeface="Palanquin"/>
                <a:ea typeface="Palanquin"/>
                <a:cs typeface="Palanquin"/>
                <a:sym typeface="Palanquin"/>
              </a:rPr>
              <a:t>Liste des ressources</a:t>
            </a:r>
            <a:endParaRPr/>
          </a:p>
        </p:txBody>
      </p:sp>
      <p:sp>
        <p:nvSpPr>
          <p:cNvPr id="410" name="Google Shape;410;p47"/>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Ressources à consulter</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411" name="Google Shape;411;p47"/>
          <p:cNvPicPr preferRelativeResize="0"/>
          <p:nvPr/>
        </p:nvPicPr>
        <p:blipFill>
          <a:blip r:embed="rId3">
            <a:alphaModFix/>
          </a:blip>
          <a:stretch>
            <a:fillRect/>
          </a:stretch>
        </p:blipFill>
        <p:spPr>
          <a:xfrm>
            <a:off x="200862" y="379418"/>
            <a:ext cx="619935" cy="574529"/>
          </a:xfrm>
          <a:prstGeom prst="rect">
            <a:avLst/>
          </a:prstGeom>
          <a:noFill/>
          <a:ln>
            <a:noFill/>
          </a:ln>
        </p:spPr>
      </p:pic>
      <p:sp>
        <p:nvSpPr>
          <p:cNvPr id="412" name="Google Shape;412;p47"/>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graphicFrame>
        <p:nvGraphicFramePr>
          <p:cNvPr id="413" name="Google Shape;413;p47"/>
          <p:cNvGraphicFramePr/>
          <p:nvPr/>
        </p:nvGraphicFramePr>
        <p:xfrm>
          <a:off x="1080000" y="1776025"/>
          <a:ext cx="3000000" cy="3000000"/>
        </p:xfrm>
        <a:graphic>
          <a:graphicData uri="http://schemas.openxmlformats.org/drawingml/2006/table">
            <a:tbl>
              <a:tblPr>
                <a:noFill/>
                <a:tableStyleId>{8CF261C2-8254-4756-BA44-E8D673F1CBE6}</a:tableStyleId>
              </a:tblPr>
              <a:tblGrid>
                <a:gridCol w="1494975"/>
                <a:gridCol w="4160025"/>
              </a:tblGrid>
              <a:tr h="10000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Titre</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a:latin typeface="Palanquin Medium"/>
                          <a:ea typeface="Palanquin Medium"/>
                          <a:cs typeface="Palanquin Medium"/>
                          <a:sym typeface="Palanquin Medium"/>
                        </a:rPr>
                        <a:t>INSEE — Un tiers des adultes ont renoncé à effectuer une démarche administrative en ligne en 2021</a:t>
                      </a:r>
                      <a:endParaRPr>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10000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Type</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a:latin typeface="Palanquin Medium"/>
                          <a:ea typeface="Palanquin Medium"/>
                          <a:cs typeface="Palanquin Medium"/>
                          <a:sym typeface="Palanquin Medium"/>
                        </a:rPr>
                        <a:t>Article</a:t>
                      </a:r>
                      <a:endParaRPr>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290175">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Description / résumé</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a:latin typeface="Palanquin Medium"/>
                          <a:ea typeface="Palanquin Medium"/>
                          <a:cs typeface="Palanquin Medium"/>
                          <a:sym typeface="Palanquin Medium"/>
                        </a:rPr>
                        <a:t>Article de l’INSEE portant sur une étude menée autour des démarches administratives en ligne</a:t>
                      </a:r>
                      <a:endParaRPr>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10000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Lien</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u="sng">
                          <a:solidFill>
                            <a:schemeClr val="hlink"/>
                          </a:solidFill>
                          <a:latin typeface="Palanquin Medium"/>
                          <a:ea typeface="Palanquin Medium"/>
                          <a:cs typeface="Palanquin Medium"/>
                          <a:sym typeface="Palanquin Medium"/>
                          <a:hlinkClick r:id="rId4"/>
                        </a:rPr>
                        <a:t>https://www.insee.fr/fr/statistiques/6438420</a:t>
                      </a:r>
                      <a:endParaRPr>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326825">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Sujets abordés</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317500" lvl="0" marL="457200" rtl="0" algn="l">
                        <a:spcBef>
                          <a:spcPts val="0"/>
                        </a:spcBef>
                        <a:spcAft>
                          <a:spcPts val="0"/>
                        </a:spcAft>
                        <a:buSzPts val="1400"/>
                        <a:buFont typeface="Palanquin Medium"/>
                        <a:buChar char="●"/>
                      </a:pPr>
                      <a:r>
                        <a:rPr lang="fr">
                          <a:latin typeface="Palanquin Medium"/>
                          <a:ea typeface="Palanquin Medium"/>
                          <a:cs typeface="Palanquin Medium"/>
                          <a:sym typeface="Palanquin Medium"/>
                        </a:rPr>
                        <a:t>démarches </a:t>
                      </a:r>
                      <a:r>
                        <a:rPr lang="fr">
                          <a:latin typeface="Palanquin Medium"/>
                          <a:ea typeface="Palanquin Medium"/>
                          <a:cs typeface="Palanquin Medium"/>
                          <a:sym typeface="Palanquin Medium"/>
                        </a:rPr>
                        <a:t>administratives</a:t>
                      </a:r>
                      <a:r>
                        <a:rPr lang="fr">
                          <a:latin typeface="Palanquin Medium"/>
                          <a:ea typeface="Palanquin Medium"/>
                          <a:cs typeface="Palanquin Medium"/>
                          <a:sym typeface="Palanquin Medium"/>
                        </a:rPr>
                        <a:t> en ligne</a:t>
                      </a:r>
                      <a:endParaRPr>
                        <a:latin typeface="Palanquin Medium"/>
                        <a:ea typeface="Palanquin Medium"/>
                        <a:cs typeface="Palanquin Medium"/>
                        <a:sym typeface="Palanquin Medium"/>
                      </a:endParaRPr>
                    </a:p>
                    <a:p>
                      <a:pPr indent="-317500" lvl="0" marL="457200" rtl="0" algn="l">
                        <a:spcBef>
                          <a:spcPts val="0"/>
                        </a:spcBef>
                        <a:spcAft>
                          <a:spcPts val="0"/>
                        </a:spcAft>
                        <a:buSzPts val="1400"/>
                        <a:buFont typeface="Palanquin Medium"/>
                        <a:buChar char="●"/>
                      </a:pPr>
                      <a:r>
                        <a:rPr lang="fr">
                          <a:latin typeface="Palanquin Medium"/>
                          <a:ea typeface="Palanquin Medium"/>
                          <a:cs typeface="Palanquin Medium"/>
                          <a:sym typeface="Palanquin Medium"/>
                        </a:rPr>
                        <a:t>inégalités</a:t>
                      </a:r>
                      <a:endParaRPr>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74995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Principaux points à retenir</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317500" lvl="0" marL="457200" rtl="0" algn="l">
                        <a:spcBef>
                          <a:spcPts val="0"/>
                        </a:spcBef>
                        <a:spcAft>
                          <a:spcPts val="0"/>
                        </a:spcAft>
                        <a:buSzPts val="1400"/>
                        <a:buFont typeface="Palanquin Medium"/>
                        <a:buChar char="●"/>
                      </a:pPr>
                      <a:r>
                        <a:rPr lang="fr">
                          <a:latin typeface="Palanquin Medium"/>
                          <a:ea typeface="Palanquin Medium"/>
                          <a:cs typeface="Palanquin Medium"/>
                          <a:sym typeface="Palanquin Medium"/>
                        </a:rPr>
                        <a:t>67 % des adultes ont effectué au moins une démarche administrative en ligne</a:t>
                      </a:r>
                      <a:endParaRPr>
                        <a:latin typeface="Palanquin Medium"/>
                        <a:ea typeface="Palanquin Medium"/>
                        <a:cs typeface="Palanquin Medium"/>
                        <a:sym typeface="Palanquin Medium"/>
                      </a:endParaRPr>
                    </a:p>
                    <a:p>
                      <a:pPr indent="-317500" lvl="0" marL="457200" rtl="0" algn="l">
                        <a:spcBef>
                          <a:spcPts val="0"/>
                        </a:spcBef>
                        <a:spcAft>
                          <a:spcPts val="0"/>
                        </a:spcAft>
                        <a:buSzPts val="1400"/>
                        <a:buFont typeface="Palanquin Medium"/>
                        <a:buChar char="●"/>
                      </a:pPr>
                      <a:r>
                        <a:rPr lang="fr">
                          <a:latin typeface="Palanquin Medium"/>
                          <a:ea typeface="Palanquin Medium"/>
                          <a:cs typeface="Palanquin Medium"/>
                          <a:sym typeface="Palanquin Medium"/>
                        </a:rPr>
                        <a:t>32 % des adultes ont renoncé à effectuer une démarche administrative en ligne</a:t>
                      </a:r>
                      <a:endParaRPr>
                        <a:latin typeface="Palanquin Medium"/>
                        <a:ea typeface="Palanquin Medium"/>
                        <a:cs typeface="Palanquin Medium"/>
                        <a:sym typeface="Palanquin Medium"/>
                      </a:endParaRPr>
                    </a:p>
                    <a:p>
                      <a:pPr indent="-317500" lvl="0" marL="457200" rtl="0" algn="l">
                        <a:spcBef>
                          <a:spcPts val="0"/>
                        </a:spcBef>
                        <a:spcAft>
                          <a:spcPts val="0"/>
                        </a:spcAft>
                        <a:buSzPts val="1400"/>
                        <a:buFont typeface="Palanquin Medium"/>
                        <a:buChar char="●"/>
                      </a:pPr>
                      <a:r>
                        <a:rPr lang="fr">
                          <a:latin typeface="Palanquin Medium"/>
                          <a:ea typeface="Palanquin Medium"/>
                          <a:cs typeface="Palanquin Medium"/>
                          <a:sym typeface="Palanquin Medium"/>
                        </a:rPr>
                        <a:t>Des difficultés différentes selon le type de démarche administrative</a:t>
                      </a:r>
                      <a:endParaRPr>
                        <a:latin typeface="Palanquin Medium"/>
                        <a:ea typeface="Palanquin Medium"/>
                        <a:cs typeface="Palanquin Medium"/>
                        <a:sym typeface="Palanquin Medium"/>
                      </a:endParaRPr>
                    </a:p>
                    <a:p>
                      <a:pPr indent="-317500" lvl="0" marL="457200" rtl="0" algn="l">
                        <a:spcBef>
                          <a:spcPts val="0"/>
                        </a:spcBef>
                        <a:spcAft>
                          <a:spcPts val="0"/>
                        </a:spcAft>
                        <a:buSzPts val="1400"/>
                        <a:buFont typeface="Palanquin Medium"/>
                        <a:buChar char="●"/>
                      </a:pPr>
                      <a:r>
                        <a:rPr lang="fr">
                          <a:latin typeface="Palanquin Medium"/>
                          <a:ea typeface="Palanquin Medium"/>
                          <a:cs typeface="Palanquin Medium"/>
                          <a:sym typeface="Palanquin Medium"/>
                        </a:rPr>
                        <a:t>Des difficultés plus fréquentes en cas de situation sociale défavorisée</a:t>
                      </a:r>
                      <a:endParaRPr>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bl>
          </a:graphicData>
        </a:graphic>
      </p:graphicFrame>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7" name="Shape 417"/>
        <p:cNvGrpSpPr/>
        <p:nvPr/>
      </p:nvGrpSpPr>
      <p:grpSpPr>
        <a:xfrm>
          <a:off x="0" y="0"/>
          <a:ext cx="0" cy="0"/>
          <a:chOff x="0" y="0"/>
          <a:chExt cx="0" cy="0"/>
        </a:xfrm>
      </p:grpSpPr>
      <p:sp>
        <p:nvSpPr>
          <p:cNvPr id="418" name="Google Shape;418;p48"/>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rgbClr val="FF3333"/>
                </a:solidFill>
                <a:latin typeface="Palanquin"/>
                <a:ea typeface="Palanquin"/>
                <a:cs typeface="Palanquin"/>
                <a:sym typeface="Palanquin"/>
              </a:rPr>
              <a:t>Liste des ressources</a:t>
            </a:r>
            <a:endParaRPr/>
          </a:p>
        </p:txBody>
      </p:sp>
      <p:graphicFrame>
        <p:nvGraphicFramePr>
          <p:cNvPr id="419" name="Google Shape;419;p48"/>
          <p:cNvGraphicFramePr/>
          <p:nvPr/>
        </p:nvGraphicFramePr>
        <p:xfrm>
          <a:off x="1080000" y="1776025"/>
          <a:ext cx="3000000" cy="3000000"/>
        </p:xfrm>
        <a:graphic>
          <a:graphicData uri="http://schemas.openxmlformats.org/drawingml/2006/table">
            <a:tbl>
              <a:tblPr>
                <a:noFill/>
                <a:tableStyleId>{8CF261C2-8254-4756-BA44-E8D673F1CBE6}</a:tableStyleId>
              </a:tblPr>
              <a:tblGrid>
                <a:gridCol w="1494975"/>
                <a:gridCol w="4160025"/>
              </a:tblGrid>
              <a:tr h="10000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Titre</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a:latin typeface="Palanquin Medium"/>
                          <a:ea typeface="Palanquin Medium"/>
                          <a:cs typeface="Palanquin Medium"/>
                          <a:sym typeface="Palanquin Medium"/>
                        </a:rPr>
                        <a:t>INSEE — 15 % de la population est en situation d'illectronisme en 2021</a:t>
                      </a:r>
                      <a:endParaRPr>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10000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Type</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a:latin typeface="Palanquin Medium"/>
                          <a:ea typeface="Palanquin Medium"/>
                          <a:cs typeface="Palanquin Medium"/>
                          <a:sym typeface="Palanquin Medium"/>
                        </a:rPr>
                        <a:t>Article</a:t>
                      </a:r>
                      <a:endParaRPr>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290175">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Description / résumé</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a:latin typeface="Palanquin Medium"/>
                          <a:ea typeface="Palanquin Medium"/>
                          <a:cs typeface="Palanquin Medium"/>
                          <a:sym typeface="Palanquin Medium"/>
                        </a:rPr>
                        <a:t>Article de l’INSEE paru en 2023, portant sur l’illectronisme en France en 2021</a:t>
                      </a:r>
                      <a:endParaRPr>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10000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Lien</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u="sng">
                          <a:solidFill>
                            <a:schemeClr val="hlink"/>
                          </a:solidFill>
                          <a:latin typeface="Palanquin Medium"/>
                          <a:ea typeface="Palanquin Medium"/>
                          <a:cs typeface="Palanquin Medium"/>
                          <a:sym typeface="Palanquin Medium"/>
                          <a:hlinkClick r:id="rId3"/>
                        </a:rPr>
                        <a:t>15 % de la population est en situation d'illectronisme en 2021 - Insee Première - 1953</a:t>
                      </a:r>
                      <a:endParaRPr>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326825">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Sujets abordés</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317500" lvl="0" marL="457200" rtl="0" algn="l">
                        <a:spcBef>
                          <a:spcPts val="0"/>
                        </a:spcBef>
                        <a:spcAft>
                          <a:spcPts val="0"/>
                        </a:spcAft>
                        <a:buSzPts val="1400"/>
                        <a:buFont typeface="Palanquin Medium"/>
                        <a:buChar char="●"/>
                      </a:pPr>
                      <a:r>
                        <a:rPr lang="fr">
                          <a:latin typeface="Palanquin Medium"/>
                          <a:ea typeface="Palanquin Medium"/>
                          <a:cs typeface="Palanquin Medium"/>
                          <a:sym typeface="Palanquin Medium"/>
                        </a:rPr>
                        <a:t>Illectronisme</a:t>
                      </a:r>
                      <a:endParaRPr>
                        <a:latin typeface="Palanquin Medium"/>
                        <a:ea typeface="Palanquin Medium"/>
                        <a:cs typeface="Palanquin Medium"/>
                        <a:sym typeface="Palanquin Medium"/>
                      </a:endParaRPr>
                    </a:p>
                    <a:p>
                      <a:pPr indent="-317500" lvl="0" marL="457200" rtl="0" algn="l">
                        <a:spcBef>
                          <a:spcPts val="0"/>
                        </a:spcBef>
                        <a:spcAft>
                          <a:spcPts val="0"/>
                        </a:spcAft>
                        <a:buSzPts val="1400"/>
                        <a:buFont typeface="Palanquin Medium"/>
                        <a:buChar char="●"/>
                      </a:pPr>
                      <a:r>
                        <a:rPr lang="fr">
                          <a:latin typeface="Palanquin Medium"/>
                          <a:ea typeface="Palanquin Medium"/>
                          <a:cs typeface="Palanquin Medium"/>
                          <a:sym typeface="Palanquin Medium"/>
                        </a:rPr>
                        <a:t>Compétences</a:t>
                      </a:r>
                      <a:endParaRPr>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74995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Principaux points à retenir</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317500" lvl="0" marL="457200" rtl="0" algn="l">
                        <a:spcBef>
                          <a:spcPts val="0"/>
                        </a:spcBef>
                        <a:spcAft>
                          <a:spcPts val="0"/>
                        </a:spcAft>
                        <a:buSzPts val="1400"/>
                        <a:buFont typeface="Palanquin Medium"/>
                        <a:buChar char="●"/>
                      </a:pPr>
                      <a:r>
                        <a:rPr lang="fr">
                          <a:latin typeface="Palanquin Medium"/>
                          <a:ea typeface="Palanquin Medium"/>
                          <a:cs typeface="Palanquin Medium"/>
                          <a:sym typeface="Palanquin Medium"/>
                        </a:rPr>
                        <a:t>L’illectronisme est principalement lié à un non-usage d’Internet</a:t>
                      </a:r>
                      <a:endParaRPr>
                        <a:latin typeface="Palanquin Medium"/>
                        <a:ea typeface="Palanquin Medium"/>
                        <a:cs typeface="Palanquin Medium"/>
                        <a:sym typeface="Palanquin Medium"/>
                      </a:endParaRPr>
                    </a:p>
                    <a:p>
                      <a:pPr indent="-317500" lvl="0" marL="457200" rtl="0" algn="l">
                        <a:spcBef>
                          <a:spcPts val="0"/>
                        </a:spcBef>
                        <a:spcAft>
                          <a:spcPts val="0"/>
                        </a:spcAft>
                        <a:buSzPts val="1400"/>
                        <a:buFont typeface="Palanquin Medium"/>
                        <a:buChar char="●"/>
                      </a:pPr>
                      <a:r>
                        <a:rPr lang="fr">
                          <a:solidFill>
                            <a:schemeClr val="dk1"/>
                          </a:solidFill>
                          <a:latin typeface="Palanquin Medium"/>
                          <a:ea typeface="Palanquin Medium"/>
                          <a:cs typeface="Palanquin Medium"/>
                          <a:sym typeface="Palanquin Medium"/>
                        </a:rPr>
                        <a:t>La protection de la vie privée en ligne est la compétence la moins répandue</a:t>
                      </a:r>
                      <a:endParaRPr>
                        <a:solidFill>
                          <a:schemeClr val="dk1"/>
                        </a:solidFill>
                        <a:latin typeface="Palanquin Medium"/>
                        <a:ea typeface="Palanquin Medium"/>
                        <a:cs typeface="Palanquin Medium"/>
                        <a:sym typeface="Palanquin Medium"/>
                      </a:endParaRPr>
                    </a:p>
                    <a:p>
                      <a:pPr indent="-317500" lvl="0" marL="457200" rtl="0" algn="l">
                        <a:spcBef>
                          <a:spcPts val="0"/>
                        </a:spcBef>
                        <a:spcAft>
                          <a:spcPts val="0"/>
                        </a:spcAft>
                        <a:buClr>
                          <a:schemeClr val="dk1"/>
                        </a:buClr>
                        <a:buSzPts val="1400"/>
                        <a:buFont typeface="Palanquin Medium"/>
                        <a:buChar char="●"/>
                      </a:pPr>
                      <a:r>
                        <a:rPr lang="fr">
                          <a:solidFill>
                            <a:schemeClr val="dk1"/>
                          </a:solidFill>
                          <a:latin typeface="Palanquin Medium"/>
                          <a:ea typeface="Palanquin Medium"/>
                          <a:cs typeface="Palanquin Medium"/>
                          <a:sym typeface="Palanquin Medium"/>
                        </a:rPr>
                        <a:t>En 2021, 15,4 % des personnes de 15 ans ou plus sont en situation d'illectronisme</a:t>
                      </a:r>
                      <a:endParaRPr>
                        <a:solidFill>
                          <a:schemeClr val="dk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bl>
          </a:graphicData>
        </a:graphic>
      </p:graphicFrame>
      <p:sp>
        <p:nvSpPr>
          <p:cNvPr id="420" name="Google Shape;420;p48"/>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Ressources à consulter</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421" name="Google Shape;421;p48"/>
          <p:cNvPicPr preferRelativeResize="0"/>
          <p:nvPr/>
        </p:nvPicPr>
        <p:blipFill>
          <a:blip r:embed="rId4">
            <a:alphaModFix/>
          </a:blip>
          <a:stretch>
            <a:fillRect/>
          </a:stretch>
        </p:blipFill>
        <p:spPr>
          <a:xfrm>
            <a:off x="200862" y="379418"/>
            <a:ext cx="619935" cy="574529"/>
          </a:xfrm>
          <a:prstGeom prst="rect">
            <a:avLst/>
          </a:prstGeom>
          <a:noFill/>
          <a:ln>
            <a:noFill/>
          </a:ln>
        </p:spPr>
      </p:pic>
      <p:sp>
        <p:nvSpPr>
          <p:cNvPr id="422" name="Google Shape;422;p48"/>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6" name="Shape 426"/>
        <p:cNvGrpSpPr/>
        <p:nvPr/>
      </p:nvGrpSpPr>
      <p:grpSpPr>
        <a:xfrm>
          <a:off x="0" y="0"/>
          <a:ext cx="0" cy="0"/>
          <a:chOff x="0" y="0"/>
          <a:chExt cx="0" cy="0"/>
        </a:xfrm>
      </p:grpSpPr>
      <p:sp>
        <p:nvSpPr>
          <p:cNvPr id="427" name="Google Shape;427;p49"/>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rgbClr val="FF3333"/>
                </a:solidFill>
                <a:latin typeface="Palanquin"/>
                <a:ea typeface="Palanquin"/>
                <a:cs typeface="Palanquin"/>
                <a:sym typeface="Palanquin"/>
              </a:rPr>
              <a:t>Liste des ressources</a:t>
            </a:r>
            <a:endParaRPr/>
          </a:p>
        </p:txBody>
      </p:sp>
      <p:graphicFrame>
        <p:nvGraphicFramePr>
          <p:cNvPr id="428" name="Google Shape;428;p49"/>
          <p:cNvGraphicFramePr/>
          <p:nvPr/>
        </p:nvGraphicFramePr>
        <p:xfrm>
          <a:off x="1080000" y="1776025"/>
          <a:ext cx="3000000" cy="3000000"/>
        </p:xfrm>
        <a:graphic>
          <a:graphicData uri="http://schemas.openxmlformats.org/drawingml/2006/table">
            <a:tbl>
              <a:tblPr>
                <a:noFill/>
                <a:tableStyleId>{8CF261C2-8254-4756-BA44-E8D673F1CBE6}</a:tableStyleId>
              </a:tblPr>
              <a:tblGrid>
                <a:gridCol w="1494975"/>
                <a:gridCol w="4160025"/>
              </a:tblGrid>
              <a:tr h="10000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Titre</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a:latin typeface="Palanquin Medium"/>
                          <a:ea typeface="Palanquin Medium"/>
                          <a:cs typeface="Palanquin Medium"/>
                          <a:sym typeface="Palanquin Medium"/>
                        </a:rPr>
                        <a:t>Charte de l’aidant</a:t>
                      </a:r>
                      <a:endParaRPr>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10000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Type</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a:latin typeface="Palanquin Medium"/>
                          <a:ea typeface="Palanquin Medium"/>
                          <a:cs typeface="Palanquin Medium"/>
                          <a:sym typeface="Palanquin Medium"/>
                        </a:rPr>
                        <a:t>Document pdf - 1 page</a:t>
                      </a:r>
                      <a:endParaRPr>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290175">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Description / résumé</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a:latin typeface="Palanquin Medium"/>
                          <a:ea typeface="Palanquin Medium"/>
                          <a:cs typeface="Palanquin Medium"/>
                          <a:sym typeface="Palanquin Medium"/>
                        </a:rPr>
                        <a:t>La charte de l’aidant définit les bonnes pratiques et la posture à adopter en tant qu’aidant numérique.</a:t>
                      </a:r>
                      <a:endParaRPr>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10000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Lien</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Clr>
                          <a:schemeClr val="dk1"/>
                        </a:buClr>
                        <a:buSzPts val="1100"/>
                        <a:buFont typeface="Arial"/>
                        <a:buNone/>
                      </a:pPr>
                      <a:r>
                        <a:rPr lang="fr" u="sng">
                          <a:solidFill>
                            <a:schemeClr val="hlink"/>
                          </a:solidFill>
                          <a:hlinkClick r:id="rId3"/>
                        </a:rPr>
                        <a:t>LA CHARTE DE L’AIDANT</a:t>
                      </a:r>
                      <a:endParaRPr>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326825">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Sujets abordés</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317500" lvl="0" marL="457200" rtl="0" algn="l">
                        <a:spcBef>
                          <a:spcPts val="0"/>
                        </a:spcBef>
                        <a:spcAft>
                          <a:spcPts val="0"/>
                        </a:spcAft>
                        <a:buSzPts val="1400"/>
                        <a:buFont typeface="Palanquin Medium"/>
                        <a:buChar char="●"/>
                      </a:pPr>
                      <a:r>
                        <a:rPr lang="fr">
                          <a:latin typeface="Palanquin Medium"/>
                          <a:ea typeface="Palanquin Medium"/>
                          <a:cs typeface="Palanquin Medium"/>
                          <a:sym typeface="Palanquin Medium"/>
                        </a:rPr>
                        <a:t>La protection de l’aidant</a:t>
                      </a:r>
                      <a:endParaRPr>
                        <a:latin typeface="Palanquin Medium"/>
                        <a:ea typeface="Palanquin Medium"/>
                        <a:cs typeface="Palanquin Medium"/>
                        <a:sym typeface="Palanquin Medium"/>
                      </a:endParaRPr>
                    </a:p>
                    <a:p>
                      <a:pPr indent="-317500" lvl="0" marL="457200" rtl="0" algn="l">
                        <a:spcBef>
                          <a:spcPts val="0"/>
                        </a:spcBef>
                        <a:spcAft>
                          <a:spcPts val="0"/>
                        </a:spcAft>
                        <a:buSzPts val="1400"/>
                        <a:buFont typeface="Palanquin Medium"/>
                        <a:buChar char="●"/>
                      </a:pPr>
                      <a:r>
                        <a:rPr lang="fr">
                          <a:latin typeface="Palanquin Medium"/>
                          <a:ea typeface="Palanquin Medium"/>
                          <a:cs typeface="Palanquin Medium"/>
                          <a:sym typeface="Palanquin Medium"/>
                        </a:rPr>
                        <a:t>Le respect des droits de l’usager</a:t>
                      </a:r>
                      <a:endParaRPr>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74995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Principaux points à retenir</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317500" lvl="0" marL="457200" rtl="0" algn="l">
                        <a:spcBef>
                          <a:spcPts val="0"/>
                        </a:spcBef>
                        <a:spcAft>
                          <a:spcPts val="0"/>
                        </a:spcAft>
                        <a:buSzPts val="1400"/>
                        <a:buFont typeface="Palanquin Medium"/>
                        <a:buChar char="●"/>
                      </a:pPr>
                      <a:r>
                        <a:rPr lang="fr">
                          <a:latin typeface="Palanquin Medium"/>
                          <a:ea typeface="Palanquin Medium"/>
                          <a:cs typeface="Palanquin Medium"/>
                          <a:sym typeface="Palanquin Medium"/>
                        </a:rPr>
                        <a:t>Veiller à la bonne compréhension du mandat par l’usager</a:t>
                      </a:r>
                      <a:endParaRPr>
                        <a:latin typeface="Palanquin Medium"/>
                        <a:ea typeface="Palanquin Medium"/>
                        <a:cs typeface="Palanquin Medium"/>
                        <a:sym typeface="Palanquin Medium"/>
                      </a:endParaRPr>
                    </a:p>
                    <a:p>
                      <a:pPr indent="-317500" lvl="0" marL="457200" rtl="0" algn="l">
                        <a:spcBef>
                          <a:spcPts val="0"/>
                        </a:spcBef>
                        <a:spcAft>
                          <a:spcPts val="0"/>
                        </a:spcAft>
                        <a:buSzPts val="1400"/>
                        <a:buFont typeface="Palanquin Medium"/>
                        <a:buChar char="●"/>
                      </a:pPr>
                      <a:r>
                        <a:rPr lang="fr">
                          <a:solidFill>
                            <a:schemeClr val="dk1"/>
                          </a:solidFill>
                          <a:latin typeface="Palanquin Medium"/>
                          <a:ea typeface="Palanquin Medium"/>
                          <a:cs typeface="Palanquin Medium"/>
                          <a:sym typeface="Palanquin Medium"/>
                        </a:rPr>
                        <a:t>Protéger les données personnelles de l’usager</a:t>
                      </a:r>
                      <a:endParaRPr>
                        <a:solidFill>
                          <a:schemeClr val="dk1"/>
                        </a:solidFill>
                        <a:latin typeface="Palanquin Medium"/>
                        <a:ea typeface="Palanquin Medium"/>
                        <a:cs typeface="Palanquin Medium"/>
                        <a:sym typeface="Palanquin Medium"/>
                      </a:endParaRPr>
                    </a:p>
                    <a:p>
                      <a:pPr indent="-317500" lvl="0" marL="457200" rtl="0" algn="l">
                        <a:spcBef>
                          <a:spcPts val="0"/>
                        </a:spcBef>
                        <a:spcAft>
                          <a:spcPts val="0"/>
                        </a:spcAft>
                        <a:buClr>
                          <a:schemeClr val="dk1"/>
                        </a:buClr>
                        <a:buSzPts val="1400"/>
                        <a:buFont typeface="Palanquin Medium"/>
                        <a:buChar char="●"/>
                      </a:pPr>
                      <a:r>
                        <a:rPr lang="fr">
                          <a:solidFill>
                            <a:schemeClr val="dk1"/>
                          </a:solidFill>
                          <a:latin typeface="Palanquin Medium"/>
                          <a:ea typeface="Palanquin Medium"/>
                          <a:cs typeface="Palanquin Medium"/>
                          <a:sym typeface="Palanquin Medium"/>
                        </a:rPr>
                        <a:t>Sécuriser son compte Aidants Connect</a:t>
                      </a:r>
                      <a:endParaRPr>
                        <a:solidFill>
                          <a:schemeClr val="dk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bl>
          </a:graphicData>
        </a:graphic>
      </p:graphicFrame>
      <p:sp>
        <p:nvSpPr>
          <p:cNvPr id="429" name="Google Shape;429;p49"/>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Ressources à consulter</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430" name="Google Shape;430;p49"/>
          <p:cNvPicPr preferRelativeResize="0"/>
          <p:nvPr/>
        </p:nvPicPr>
        <p:blipFill>
          <a:blip r:embed="rId4">
            <a:alphaModFix/>
          </a:blip>
          <a:stretch>
            <a:fillRect/>
          </a:stretch>
        </p:blipFill>
        <p:spPr>
          <a:xfrm>
            <a:off x="200862" y="379418"/>
            <a:ext cx="619935" cy="574529"/>
          </a:xfrm>
          <a:prstGeom prst="rect">
            <a:avLst/>
          </a:prstGeom>
          <a:noFill/>
          <a:ln>
            <a:noFill/>
          </a:ln>
        </p:spPr>
      </p:pic>
      <p:sp>
        <p:nvSpPr>
          <p:cNvPr id="431" name="Google Shape;431;p49"/>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5" name="Shape 435"/>
        <p:cNvGrpSpPr/>
        <p:nvPr/>
      </p:nvGrpSpPr>
      <p:grpSpPr>
        <a:xfrm>
          <a:off x="0" y="0"/>
          <a:ext cx="0" cy="0"/>
          <a:chOff x="0" y="0"/>
          <a:chExt cx="0" cy="0"/>
        </a:xfrm>
      </p:grpSpPr>
      <p:sp>
        <p:nvSpPr>
          <p:cNvPr id="436" name="Google Shape;436;p50"/>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rgbClr val="FF3333"/>
                </a:solidFill>
                <a:latin typeface="Palanquin"/>
                <a:ea typeface="Palanquin"/>
                <a:cs typeface="Palanquin"/>
                <a:sym typeface="Palanquin"/>
              </a:rPr>
              <a:t>Liste des ressources</a:t>
            </a:r>
            <a:endParaRPr/>
          </a:p>
        </p:txBody>
      </p:sp>
      <p:graphicFrame>
        <p:nvGraphicFramePr>
          <p:cNvPr id="437" name="Google Shape;437;p50"/>
          <p:cNvGraphicFramePr/>
          <p:nvPr/>
        </p:nvGraphicFramePr>
        <p:xfrm>
          <a:off x="1080000" y="1776025"/>
          <a:ext cx="3000000" cy="3000000"/>
        </p:xfrm>
        <a:graphic>
          <a:graphicData uri="http://schemas.openxmlformats.org/drawingml/2006/table">
            <a:tbl>
              <a:tblPr>
                <a:noFill/>
                <a:tableStyleId>{8CF261C2-8254-4756-BA44-E8D673F1CBE6}</a:tableStyleId>
              </a:tblPr>
              <a:tblGrid>
                <a:gridCol w="1494975"/>
                <a:gridCol w="4160025"/>
              </a:tblGrid>
              <a:tr h="10000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Titre</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a:latin typeface="Palanquin Medium"/>
                          <a:ea typeface="Palanquin Medium"/>
                          <a:cs typeface="Palanquin Medium"/>
                          <a:sym typeface="Palanquin Medium"/>
                        </a:rPr>
                        <a:t>Les ressources Aidants Connect</a:t>
                      </a:r>
                      <a:endParaRPr>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10000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Type</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a:latin typeface="Palanquin Medium"/>
                          <a:ea typeface="Palanquin Medium"/>
                          <a:cs typeface="Palanquin Medium"/>
                          <a:sym typeface="Palanquin Medium"/>
                        </a:rPr>
                        <a:t>Site de ressources avec des fiches pratiques</a:t>
                      </a:r>
                      <a:endParaRPr>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290175">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Description / résumé</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a:latin typeface="Palanquin Medium"/>
                          <a:ea typeface="Palanquin Medium"/>
                          <a:cs typeface="Palanquin Medium"/>
                          <a:sym typeface="Palanquin Medium"/>
                        </a:rPr>
                        <a:t>Page web recensant des fiches pratiques susceptibles d’aider dans des démarches d’accompagnement avec Aidants Connect </a:t>
                      </a:r>
                      <a:endParaRPr>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10000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Lien</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u="sng">
                          <a:solidFill>
                            <a:schemeClr val="hlink"/>
                          </a:solidFill>
                          <a:hlinkClick r:id="rId3"/>
                        </a:rPr>
                        <a:t>https://aidantsconnect.beta.gouv.fr/ressources/</a:t>
                      </a:r>
                      <a:endParaRPr>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326825">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Sujets abordés</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317500" lvl="0" marL="457200" rtl="0" algn="l">
                        <a:spcBef>
                          <a:spcPts val="0"/>
                        </a:spcBef>
                        <a:spcAft>
                          <a:spcPts val="0"/>
                        </a:spcAft>
                        <a:buSzPts val="1400"/>
                        <a:buFont typeface="Palanquin Medium"/>
                        <a:buChar char="●"/>
                      </a:pPr>
                      <a:r>
                        <a:rPr lang="fr">
                          <a:latin typeface="Palanquin Medium"/>
                          <a:ea typeface="Palanquin Medium"/>
                          <a:cs typeface="Palanquin Medium"/>
                          <a:sym typeface="Palanquin Medium"/>
                        </a:rPr>
                        <a:t>Authentification</a:t>
                      </a:r>
                      <a:endParaRPr>
                        <a:latin typeface="Palanquin Medium"/>
                        <a:ea typeface="Palanquin Medium"/>
                        <a:cs typeface="Palanquin Medium"/>
                        <a:sym typeface="Palanquin Medium"/>
                      </a:endParaRPr>
                    </a:p>
                    <a:p>
                      <a:pPr indent="-317500" lvl="0" marL="457200" rtl="0" algn="l">
                        <a:spcBef>
                          <a:spcPts val="0"/>
                        </a:spcBef>
                        <a:spcAft>
                          <a:spcPts val="0"/>
                        </a:spcAft>
                        <a:buSzPts val="1400"/>
                        <a:buFont typeface="Palanquin Medium"/>
                        <a:buChar char="●"/>
                      </a:pPr>
                      <a:r>
                        <a:rPr lang="fr">
                          <a:latin typeface="Palanquin Medium"/>
                          <a:ea typeface="Palanquin Medium"/>
                          <a:cs typeface="Palanquin Medium"/>
                          <a:sym typeface="Palanquin Medium"/>
                        </a:rPr>
                        <a:t>Création du mandat</a:t>
                      </a:r>
                      <a:endParaRPr>
                        <a:latin typeface="Palanquin Medium"/>
                        <a:ea typeface="Palanquin Medium"/>
                        <a:cs typeface="Palanquin Medium"/>
                        <a:sym typeface="Palanquin Medium"/>
                      </a:endParaRPr>
                    </a:p>
                    <a:p>
                      <a:pPr indent="-317500" lvl="0" marL="457200" rtl="0" algn="l">
                        <a:spcBef>
                          <a:spcPts val="0"/>
                        </a:spcBef>
                        <a:spcAft>
                          <a:spcPts val="0"/>
                        </a:spcAft>
                        <a:buSzPts val="1400"/>
                        <a:buFont typeface="Palanquin Medium"/>
                        <a:buChar char="●"/>
                      </a:pPr>
                      <a:r>
                        <a:rPr lang="fr">
                          <a:latin typeface="Palanquin Medium"/>
                          <a:ea typeface="Palanquin Medium"/>
                          <a:cs typeface="Palanquin Medium"/>
                          <a:sym typeface="Palanquin Medium"/>
                        </a:rPr>
                        <a:t>Réalisation d’une démarche</a:t>
                      </a:r>
                      <a:endParaRPr>
                        <a:latin typeface="Palanquin Medium"/>
                        <a:ea typeface="Palanquin Medium"/>
                        <a:cs typeface="Palanquin Medium"/>
                        <a:sym typeface="Palanquin Medium"/>
                      </a:endParaRPr>
                    </a:p>
                    <a:p>
                      <a:pPr indent="-317500" lvl="0" marL="457200" rtl="0" algn="l">
                        <a:spcBef>
                          <a:spcPts val="0"/>
                        </a:spcBef>
                        <a:spcAft>
                          <a:spcPts val="0"/>
                        </a:spcAft>
                        <a:buSzPts val="1400"/>
                        <a:buFont typeface="Palanquin Medium"/>
                        <a:buChar char="●"/>
                      </a:pPr>
                      <a:r>
                        <a:rPr lang="fr">
                          <a:latin typeface="Palanquin Medium"/>
                          <a:ea typeface="Palanquin Medium"/>
                          <a:cs typeface="Palanquin Medium"/>
                          <a:sym typeface="Palanquin Medium"/>
                        </a:rPr>
                        <a:t>Lier une carte à un aidant</a:t>
                      </a:r>
                      <a:endParaRPr>
                        <a:latin typeface="Palanquin Medium"/>
                        <a:ea typeface="Palanquin Medium"/>
                        <a:cs typeface="Palanquin Medium"/>
                        <a:sym typeface="Palanquin Medium"/>
                      </a:endParaRPr>
                    </a:p>
                    <a:p>
                      <a:pPr indent="-317500" lvl="0" marL="457200" rtl="0" algn="l">
                        <a:spcBef>
                          <a:spcPts val="0"/>
                        </a:spcBef>
                        <a:spcAft>
                          <a:spcPts val="0"/>
                        </a:spcAft>
                        <a:buSzPts val="1400"/>
                        <a:buFont typeface="Palanquin Medium"/>
                        <a:buChar char="●"/>
                      </a:pPr>
                      <a:r>
                        <a:rPr lang="fr">
                          <a:latin typeface="Palanquin Medium"/>
                          <a:ea typeface="Palanquin Medium"/>
                          <a:cs typeface="Palanquin Medium"/>
                          <a:sym typeface="Palanquin Medium"/>
                        </a:rPr>
                        <a:t>Autres fiches pratiques et vidéos</a:t>
                      </a:r>
                      <a:endParaRPr>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74995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Principaux points à retenir</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317500" lvl="0" marL="457200" rtl="0" algn="l">
                        <a:spcBef>
                          <a:spcPts val="0"/>
                        </a:spcBef>
                        <a:spcAft>
                          <a:spcPts val="0"/>
                        </a:spcAft>
                        <a:buClr>
                          <a:schemeClr val="dk1"/>
                        </a:buClr>
                        <a:buSzPts val="1400"/>
                        <a:buFont typeface="Palanquin Medium"/>
                        <a:buChar char="●"/>
                      </a:pPr>
                      <a:r>
                        <a:rPr lang="fr">
                          <a:latin typeface="Palanquin Medium"/>
                          <a:ea typeface="Palanquin Medium"/>
                          <a:cs typeface="Palanquin Medium"/>
                          <a:sym typeface="Palanquin Medium"/>
                        </a:rPr>
                        <a:t>Ces ressources peuvent aider dans les démarches d’accompagnement en reprenant les étapes</a:t>
                      </a:r>
                      <a:endParaRPr>
                        <a:solidFill>
                          <a:schemeClr val="dk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bl>
          </a:graphicData>
        </a:graphic>
      </p:graphicFrame>
      <p:sp>
        <p:nvSpPr>
          <p:cNvPr id="438" name="Google Shape;438;p50"/>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Ressources à consulter</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439" name="Google Shape;439;p50"/>
          <p:cNvPicPr preferRelativeResize="0"/>
          <p:nvPr/>
        </p:nvPicPr>
        <p:blipFill>
          <a:blip r:embed="rId4">
            <a:alphaModFix/>
          </a:blip>
          <a:stretch>
            <a:fillRect/>
          </a:stretch>
        </p:blipFill>
        <p:spPr>
          <a:xfrm>
            <a:off x="200862" y="379418"/>
            <a:ext cx="619935" cy="574529"/>
          </a:xfrm>
          <a:prstGeom prst="rect">
            <a:avLst/>
          </a:prstGeom>
          <a:noFill/>
          <a:ln>
            <a:noFill/>
          </a:ln>
        </p:spPr>
      </p:pic>
      <p:sp>
        <p:nvSpPr>
          <p:cNvPr id="440" name="Google Shape;440;p50"/>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4" name="Shape 444"/>
        <p:cNvGrpSpPr/>
        <p:nvPr/>
      </p:nvGrpSpPr>
      <p:grpSpPr>
        <a:xfrm>
          <a:off x="0" y="0"/>
          <a:ext cx="0" cy="0"/>
          <a:chOff x="0" y="0"/>
          <a:chExt cx="0" cy="0"/>
        </a:xfrm>
      </p:grpSpPr>
      <p:sp>
        <p:nvSpPr>
          <p:cNvPr id="445" name="Google Shape;445;p51"/>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rgbClr val="FF3333"/>
                </a:solidFill>
                <a:latin typeface="Palanquin"/>
                <a:ea typeface="Palanquin"/>
                <a:cs typeface="Palanquin"/>
                <a:sym typeface="Palanquin"/>
              </a:rPr>
              <a:t>Liste des ressources</a:t>
            </a:r>
            <a:endParaRPr/>
          </a:p>
        </p:txBody>
      </p:sp>
      <p:graphicFrame>
        <p:nvGraphicFramePr>
          <p:cNvPr id="446" name="Google Shape;446;p51"/>
          <p:cNvGraphicFramePr/>
          <p:nvPr/>
        </p:nvGraphicFramePr>
        <p:xfrm>
          <a:off x="1080000" y="1776025"/>
          <a:ext cx="3000000" cy="3000000"/>
        </p:xfrm>
        <a:graphic>
          <a:graphicData uri="http://schemas.openxmlformats.org/drawingml/2006/table">
            <a:tbl>
              <a:tblPr>
                <a:noFill/>
                <a:tableStyleId>{8CF261C2-8254-4756-BA44-E8D673F1CBE6}</a:tableStyleId>
              </a:tblPr>
              <a:tblGrid>
                <a:gridCol w="1494975"/>
                <a:gridCol w="4160025"/>
              </a:tblGrid>
              <a:tr h="10000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Titre</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b="1" lang="fr">
                          <a:latin typeface="Palanquin"/>
                          <a:ea typeface="Palanquin"/>
                          <a:cs typeface="Palanquin"/>
                          <a:sym typeface="Palanquin"/>
                        </a:rPr>
                        <a:t>Hyperliens — Aidants Connect</a:t>
                      </a:r>
                      <a:endParaRPr b="1">
                        <a:latin typeface="Palanquin"/>
                        <a:ea typeface="Palanquin"/>
                        <a:cs typeface="Palanquin"/>
                        <a:sym typeface="Palanquin"/>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10000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Type</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a:latin typeface="Palanquin Medium"/>
                          <a:ea typeface="Palanquin Medium"/>
                          <a:cs typeface="Palanquin Medium"/>
                          <a:sym typeface="Palanquin Medium"/>
                        </a:rPr>
                        <a:t>Vidéo</a:t>
                      </a:r>
                      <a:endParaRPr>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290175">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Description / résumé</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a:latin typeface="Palanquin Medium"/>
                          <a:ea typeface="Palanquin Medium"/>
                          <a:cs typeface="Palanquin Medium"/>
                          <a:sym typeface="Palanquin Medium"/>
                        </a:rPr>
                        <a:t>La vidéo d’hyperliens revient sur ce qu’est Aidants Connect, et comment elle s’inscrit dans les pratiques d’accompagnement des travailleurs sociaux.</a:t>
                      </a:r>
                      <a:endParaRPr>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10000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Lien</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u="sng">
                          <a:solidFill>
                            <a:schemeClr val="hlink"/>
                          </a:solidFill>
                          <a:latin typeface="Palanquin Medium"/>
                          <a:ea typeface="Palanquin Medium"/>
                          <a:cs typeface="Palanquin Medium"/>
                          <a:sym typeface="Palanquin Medium"/>
                          <a:hlinkClick r:id="rId3"/>
                        </a:rPr>
                        <a:t>https://www.youtube.com/watch?v=AJGo6bydQss</a:t>
                      </a:r>
                      <a:endParaRPr>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326825">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Sujets abordés</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317500" lvl="0" marL="457200" rtl="0" algn="l">
                        <a:spcBef>
                          <a:spcPts val="0"/>
                        </a:spcBef>
                        <a:spcAft>
                          <a:spcPts val="0"/>
                        </a:spcAft>
                        <a:buSzPts val="1400"/>
                        <a:buFont typeface="Palanquin Medium"/>
                        <a:buChar char="●"/>
                      </a:pPr>
                      <a:r>
                        <a:rPr lang="fr">
                          <a:latin typeface="Palanquin Medium"/>
                          <a:ea typeface="Palanquin Medium"/>
                          <a:cs typeface="Palanquin Medium"/>
                          <a:sym typeface="Palanquin Medium"/>
                        </a:rPr>
                        <a:t>AIdants Connect et sa place dans l’accompagnement</a:t>
                      </a:r>
                      <a:endParaRPr>
                        <a:latin typeface="Palanquin Medium"/>
                        <a:ea typeface="Palanquin Medium"/>
                        <a:cs typeface="Palanquin Medium"/>
                        <a:sym typeface="Palanquin Medium"/>
                      </a:endParaRPr>
                    </a:p>
                    <a:p>
                      <a:pPr indent="-317500" lvl="0" marL="457200" rtl="0" algn="l">
                        <a:spcBef>
                          <a:spcPts val="0"/>
                        </a:spcBef>
                        <a:spcAft>
                          <a:spcPts val="0"/>
                        </a:spcAft>
                        <a:buSzPts val="1400"/>
                        <a:buFont typeface="Palanquin Medium"/>
                        <a:buChar char="●"/>
                      </a:pPr>
                      <a:r>
                        <a:rPr lang="fr">
                          <a:latin typeface="Palanquin Medium"/>
                          <a:ea typeface="Palanquin Medium"/>
                          <a:cs typeface="Palanquin Medium"/>
                          <a:sym typeface="Palanquin Medium"/>
                        </a:rPr>
                        <a:t>Les difficultés à accompagner les publics dans leurs démarches </a:t>
                      </a:r>
                      <a:r>
                        <a:rPr lang="fr">
                          <a:latin typeface="Palanquin Medium"/>
                          <a:ea typeface="Palanquin Medium"/>
                          <a:cs typeface="Palanquin Medium"/>
                          <a:sym typeface="Palanquin Medium"/>
                        </a:rPr>
                        <a:t>administratives</a:t>
                      </a:r>
                      <a:r>
                        <a:rPr lang="fr">
                          <a:latin typeface="Palanquin Medium"/>
                          <a:ea typeface="Palanquin Medium"/>
                          <a:cs typeface="Palanquin Medium"/>
                          <a:sym typeface="Palanquin Medium"/>
                        </a:rPr>
                        <a:t> dématérialisées</a:t>
                      </a:r>
                      <a:endParaRPr>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74995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Principaux points à retenir</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317500" lvl="0" marL="457200" rtl="0" algn="l">
                        <a:spcBef>
                          <a:spcPts val="0"/>
                        </a:spcBef>
                        <a:spcAft>
                          <a:spcPts val="0"/>
                        </a:spcAft>
                        <a:buSzPts val="1400"/>
                        <a:buFont typeface="Palanquin Medium"/>
                        <a:buChar char="●"/>
                      </a:pPr>
                      <a:r>
                        <a:rPr lang="fr">
                          <a:latin typeface="Palanquin Medium"/>
                          <a:ea typeface="Palanquin Medium"/>
                          <a:cs typeface="Palanquin Medium"/>
                          <a:sym typeface="Palanquin Medium"/>
                        </a:rPr>
                        <a:t>La dématérialisation des services publiques </a:t>
                      </a:r>
                      <a:r>
                        <a:rPr lang="fr">
                          <a:latin typeface="Palanquin Medium"/>
                          <a:ea typeface="Palanquin Medium"/>
                          <a:cs typeface="Palanquin Medium"/>
                          <a:sym typeface="Palanquin Medium"/>
                        </a:rPr>
                        <a:t>créé</a:t>
                      </a:r>
                      <a:r>
                        <a:rPr lang="fr">
                          <a:latin typeface="Palanquin Medium"/>
                          <a:ea typeface="Palanquin Medium"/>
                          <a:cs typeface="Palanquin Medium"/>
                          <a:sym typeface="Palanquin Medium"/>
                        </a:rPr>
                        <a:t> de nombreuses difficultés à réaliser des démarches administratives chez les publics en difficulté avec les outils numériques.</a:t>
                      </a:r>
                      <a:endParaRPr>
                        <a:latin typeface="Palanquin Medium"/>
                        <a:ea typeface="Palanquin Medium"/>
                        <a:cs typeface="Palanquin Medium"/>
                        <a:sym typeface="Palanquin Medium"/>
                      </a:endParaRPr>
                    </a:p>
                    <a:p>
                      <a:pPr indent="-317500" lvl="0" marL="457200" rtl="0" algn="l">
                        <a:spcBef>
                          <a:spcPts val="0"/>
                        </a:spcBef>
                        <a:spcAft>
                          <a:spcPts val="0"/>
                        </a:spcAft>
                        <a:buSzPts val="1400"/>
                        <a:buFont typeface="Palanquin Medium"/>
                        <a:buChar char="●"/>
                      </a:pPr>
                      <a:r>
                        <a:rPr lang="fr">
                          <a:latin typeface="Palanquin Medium"/>
                          <a:ea typeface="Palanquin Medium"/>
                          <a:cs typeface="Palanquin Medium"/>
                          <a:sym typeface="Palanquin Medium"/>
                        </a:rPr>
                        <a:t>Aidant Connect est un service public numérique qui vient répondre à un problème du terrain : les travailleurs sociaux avaient une pratique existante consistant à faire des démarches “</a:t>
                      </a:r>
                      <a:r>
                        <a:rPr lang="fr">
                          <a:solidFill>
                            <a:schemeClr val="dk1"/>
                          </a:solidFill>
                          <a:latin typeface="Palanquin"/>
                          <a:ea typeface="Palanquin"/>
                          <a:cs typeface="Palanquin"/>
                          <a:sym typeface="Palanquin"/>
                        </a:rPr>
                        <a:t>pour le compte </a:t>
                      </a:r>
                      <a:r>
                        <a:rPr lang="fr">
                          <a:latin typeface="Palanquin Medium"/>
                          <a:ea typeface="Palanquin Medium"/>
                          <a:cs typeface="Palanquin Medium"/>
                          <a:sym typeface="Palanquin Medium"/>
                        </a:rPr>
                        <a:t>de”, mais qui n’avait pas de cadre juridique. Aidants Connect vient cadrer juridiquement cette pratique pour les Aidants et offre une plus grande sécurité aux publics.</a:t>
                      </a:r>
                      <a:endParaRPr>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bl>
          </a:graphicData>
        </a:graphic>
      </p:graphicFrame>
      <p:sp>
        <p:nvSpPr>
          <p:cNvPr id="447" name="Google Shape;447;p51"/>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Ressources à consulter</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448" name="Google Shape;448;p51"/>
          <p:cNvPicPr preferRelativeResize="0"/>
          <p:nvPr/>
        </p:nvPicPr>
        <p:blipFill>
          <a:blip r:embed="rId4">
            <a:alphaModFix/>
          </a:blip>
          <a:stretch>
            <a:fillRect/>
          </a:stretch>
        </p:blipFill>
        <p:spPr>
          <a:xfrm>
            <a:off x="200862" y="379418"/>
            <a:ext cx="619935" cy="574529"/>
          </a:xfrm>
          <a:prstGeom prst="rect">
            <a:avLst/>
          </a:prstGeom>
          <a:noFill/>
          <a:ln>
            <a:noFill/>
          </a:ln>
        </p:spPr>
      </p:pic>
      <p:sp>
        <p:nvSpPr>
          <p:cNvPr id="449" name="Google Shape;449;p51"/>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p16"/>
          <p:cNvSpPr/>
          <p:nvPr/>
        </p:nvSpPr>
        <p:spPr>
          <a:xfrm rot="-5400000">
            <a:off x="124275" y="1940400"/>
            <a:ext cx="7731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fr">
                <a:solidFill>
                  <a:srgbClr val="FF3333"/>
                </a:solidFill>
                <a:latin typeface="Palanquin"/>
                <a:ea typeface="Palanquin"/>
                <a:cs typeface="Palanquin"/>
                <a:sym typeface="Palanquin"/>
              </a:rPr>
              <a:t>Titre</a:t>
            </a:r>
            <a:endParaRPr b="1">
              <a:solidFill>
                <a:srgbClr val="FF3333"/>
              </a:solidFill>
              <a:latin typeface="Palanquin"/>
              <a:ea typeface="Palanquin"/>
              <a:cs typeface="Palanquin"/>
              <a:sym typeface="Palanquin"/>
            </a:endParaRPr>
          </a:p>
        </p:txBody>
      </p:sp>
      <p:sp>
        <p:nvSpPr>
          <p:cNvPr id="81" name="Google Shape;81;p16"/>
          <p:cNvSpPr txBox="1"/>
          <p:nvPr/>
        </p:nvSpPr>
        <p:spPr>
          <a:xfrm>
            <a:off x="1028600" y="3188400"/>
            <a:ext cx="5985600" cy="1847100"/>
          </a:xfrm>
          <a:prstGeom prst="rect">
            <a:avLst/>
          </a:prstGeom>
          <a:solidFill>
            <a:srgbClr val="FFFFFF"/>
          </a:solid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lang="fr" sz="1200">
                <a:solidFill>
                  <a:srgbClr val="003081"/>
                </a:solidFill>
                <a:latin typeface="Palanquin Light"/>
                <a:ea typeface="Palanquin Light"/>
                <a:cs typeface="Palanquin Light"/>
                <a:sym typeface="Palanquin Light"/>
              </a:rPr>
              <a:t>Dans les activités d’accompagnement, les professionnels sont souvent amenés à “faire pour le compte de” leurs usagers, notamment pour les démarches administratives. Cette pratique non-cadrée pose de nombreux problèmes, pour la sécurité de l’aidant et de la personne accompagnée, notamment au niveau du respect du RGPD.</a:t>
            </a:r>
            <a:endParaRPr sz="1200">
              <a:solidFill>
                <a:srgbClr val="003081"/>
              </a:solidFill>
              <a:latin typeface="Palanquin Light"/>
              <a:ea typeface="Palanquin Light"/>
              <a:cs typeface="Palanquin Light"/>
              <a:sym typeface="Palanquin Light"/>
            </a:endParaRPr>
          </a:p>
          <a:p>
            <a:pPr indent="0" lvl="0" marL="0" rtl="0" algn="l">
              <a:spcBef>
                <a:spcPts val="0"/>
              </a:spcBef>
              <a:spcAft>
                <a:spcPts val="0"/>
              </a:spcAft>
              <a:buClr>
                <a:schemeClr val="dk1"/>
              </a:buClr>
              <a:buSzPts val="1100"/>
              <a:buFont typeface="Arial"/>
              <a:buNone/>
            </a:pPr>
            <a:r>
              <a:t/>
            </a:r>
            <a:endParaRPr sz="1200">
              <a:solidFill>
                <a:srgbClr val="003081"/>
              </a:solidFill>
              <a:latin typeface="Palanquin Light"/>
              <a:ea typeface="Palanquin Light"/>
              <a:cs typeface="Palanquin Light"/>
              <a:sym typeface="Palanquin Light"/>
            </a:endParaRPr>
          </a:p>
          <a:p>
            <a:pPr indent="0" lvl="0" marL="0" rtl="0" algn="l">
              <a:spcBef>
                <a:spcPts val="0"/>
              </a:spcBef>
              <a:spcAft>
                <a:spcPts val="0"/>
              </a:spcAft>
              <a:buClr>
                <a:schemeClr val="dk1"/>
              </a:buClr>
              <a:buSzPts val="1100"/>
              <a:buFont typeface="Arial"/>
              <a:buNone/>
            </a:pPr>
            <a:r>
              <a:rPr b="1" lang="fr" sz="1200">
                <a:solidFill>
                  <a:srgbClr val="003081"/>
                </a:solidFill>
                <a:latin typeface="Palanquin"/>
                <a:ea typeface="Palanquin"/>
                <a:cs typeface="Palanquin"/>
                <a:sym typeface="Palanquin"/>
              </a:rPr>
              <a:t>Cette formation permet aux professionnels de </a:t>
            </a:r>
            <a:r>
              <a:rPr b="1" lang="fr" sz="1200">
                <a:solidFill>
                  <a:srgbClr val="003081"/>
                </a:solidFill>
                <a:latin typeface="Palanquin"/>
                <a:ea typeface="Palanquin"/>
                <a:cs typeface="Palanquin"/>
                <a:sym typeface="Palanquin"/>
              </a:rPr>
              <a:t>recevoir</a:t>
            </a:r>
            <a:r>
              <a:rPr b="1" lang="fr" sz="1200">
                <a:solidFill>
                  <a:srgbClr val="003081"/>
                </a:solidFill>
                <a:latin typeface="Palanquin"/>
                <a:ea typeface="Palanquin"/>
                <a:cs typeface="Palanquin"/>
                <a:sym typeface="Palanquin"/>
              </a:rPr>
              <a:t> l’habilitation Aidants Connect. Cette habilitation leur permet d’utiliser la plateforme Aidants Connect pour accompagner les usagers dans la réalisation de leurs démarches administratives, en garantissant un cadre légal et sécurisé respectant le RGPD.</a:t>
            </a:r>
            <a:endParaRPr b="1" sz="1200">
              <a:solidFill>
                <a:srgbClr val="003081"/>
              </a:solidFill>
              <a:latin typeface="Palanquin"/>
              <a:ea typeface="Palanquin"/>
              <a:cs typeface="Palanquin"/>
              <a:sym typeface="Palanquin"/>
            </a:endParaRPr>
          </a:p>
        </p:txBody>
      </p:sp>
      <p:sp>
        <p:nvSpPr>
          <p:cNvPr id="82" name="Google Shape;82;p16"/>
          <p:cNvSpPr txBox="1"/>
          <p:nvPr/>
        </p:nvSpPr>
        <p:spPr>
          <a:xfrm>
            <a:off x="1028600" y="1576250"/>
            <a:ext cx="5985600" cy="1293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fr" sz="3600">
                <a:solidFill>
                  <a:srgbClr val="003081"/>
                </a:solidFill>
                <a:latin typeface="Palanquin"/>
                <a:ea typeface="Palanquin"/>
                <a:cs typeface="Palanquin"/>
                <a:sym typeface="Palanquin"/>
              </a:rPr>
              <a:t>Accompagner mes publics avec Aidants Connect</a:t>
            </a:r>
            <a:endParaRPr b="1" sz="3600">
              <a:solidFill>
                <a:srgbClr val="003081"/>
              </a:solidFill>
              <a:latin typeface="Palanquin"/>
              <a:ea typeface="Palanquin"/>
              <a:cs typeface="Palanquin"/>
              <a:sym typeface="Palanquin"/>
            </a:endParaRPr>
          </a:p>
        </p:txBody>
      </p:sp>
      <p:sp>
        <p:nvSpPr>
          <p:cNvPr id="83" name="Google Shape;83;p16"/>
          <p:cNvSpPr/>
          <p:nvPr/>
        </p:nvSpPr>
        <p:spPr>
          <a:xfrm rot="-5400000">
            <a:off x="-112725" y="3606000"/>
            <a:ext cx="12471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fr">
                <a:solidFill>
                  <a:srgbClr val="FF3333"/>
                </a:solidFill>
                <a:latin typeface="Palanquin"/>
                <a:ea typeface="Palanquin"/>
                <a:cs typeface="Palanquin"/>
                <a:sym typeface="Palanquin"/>
              </a:rPr>
              <a:t>Description</a:t>
            </a:r>
            <a:endParaRPr b="1">
              <a:solidFill>
                <a:srgbClr val="FF3333"/>
              </a:solidFill>
              <a:latin typeface="Palanquin"/>
              <a:ea typeface="Palanquin"/>
              <a:cs typeface="Palanquin"/>
              <a:sym typeface="Palanquin"/>
            </a:endParaRPr>
          </a:p>
        </p:txBody>
      </p:sp>
      <p:sp>
        <p:nvSpPr>
          <p:cNvPr id="84" name="Google Shape;84;p16"/>
          <p:cNvSpPr txBox="1"/>
          <p:nvPr/>
        </p:nvSpPr>
        <p:spPr>
          <a:xfrm>
            <a:off x="1028600" y="5538850"/>
            <a:ext cx="5985600" cy="1831800"/>
          </a:xfrm>
          <a:prstGeom prst="rect">
            <a:avLst/>
          </a:prstGeom>
          <a:solidFill>
            <a:srgbClr val="FFFFFF"/>
          </a:solidFill>
          <a:ln>
            <a:noFill/>
          </a:ln>
        </p:spPr>
        <p:txBody>
          <a:bodyPr anchorCtr="0" anchor="t" bIns="91425" lIns="91425" spcFirstLastPara="1" rIns="91425" wrap="square" tIns="91425">
            <a:spAutoFit/>
          </a:bodyPr>
          <a:lstStyle/>
          <a:p>
            <a:pPr indent="-317500" lvl="0" marL="457200" rtl="0" algn="l">
              <a:spcBef>
                <a:spcPts val="0"/>
              </a:spcBef>
              <a:spcAft>
                <a:spcPts val="0"/>
              </a:spcAft>
              <a:buClr>
                <a:srgbClr val="003081"/>
              </a:buClr>
              <a:buSzPts val="1400"/>
              <a:buFont typeface="Palanquin SemiBold"/>
              <a:buChar char="➔"/>
            </a:pPr>
            <a:r>
              <a:rPr b="1" lang="fr" sz="1300">
                <a:solidFill>
                  <a:srgbClr val="003081"/>
                </a:solidFill>
                <a:latin typeface="Palanquin"/>
                <a:ea typeface="Palanquin"/>
                <a:cs typeface="Palanquin"/>
                <a:sym typeface="Palanquin"/>
              </a:rPr>
              <a:t>Comprendre les fonctionnalités d’Aidants Connect et le cadre juridique de son utilisation</a:t>
            </a:r>
            <a:br>
              <a:rPr b="1" lang="fr" sz="1300">
                <a:solidFill>
                  <a:srgbClr val="003081"/>
                </a:solidFill>
                <a:latin typeface="Palanquin"/>
                <a:ea typeface="Palanquin"/>
                <a:cs typeface="Palanquin"/>
                <a:sym typeface="Palanquin"/>
              </a:rPr>
            </a:br>
            <a:endParaRPr b="1" sz="1300">
              <a:solidFill>
                <a:srgbClr val="003081"/>
              </a:solidFill>
              <a:latin typeface="Palanquin"/>
              <a:ea typeface="Palanquin"/>
              <a:cs typeface="Palanquin"/>
              <a:sym typeface="Palanquin"/>
            </a:endParaRPr>
          </a:p>
          <a:p>
            <a:pPr indent="-317500" lvl="0" marL="457200" rtl="0" algn="l">
              <a:spcBef>
                <a:spcPts val="0"/>
              </a:spcBef>
              <a:spcAft>
                <a:spcPts val="0"/>
              </a:spcAft>
              <a:buClr>
                <a:srgbClr val="003081"/>
              </a:buClr>
              <a:buSzPts val="1400"/>
              <a:buFont typeface="Palanquin SemiBold"/>
              <a:buChar char="➔"/>
            </a:pPr>
            <a:r>
              <a:rPr b="1" lang="fr" sz="1300">
                <a:solidFill>
                  <a:srgbClr val="003081"/>
                </a:solidFill>
                <a:latin typeface="Palanquin"/>
                <a:ea typeface="Palanquin"/>
                <a:cs typeface="Palanquin"/>
                <a:sym typeface="Palanquin"/>
              </a:rPr>
              <a:t>Utiliser de la plateforme Aidants Connect en situation d’accompagnement</a:t>
            </a:r>
            <a:br>
              <a:rPr b="1" lang="fr" sz="1300">
                <a:solidFill>
                  <a:srgbClr val="003081"/>
                </a:solidFill>
                <a:latin typeface="Palanquin"/>
                <a:ea typeface="Palanquin"/>
                <a:cs typeface="Palanquin"/>
                <a:sym typeface="Palanquin"/>
              </a:rPr>
            </a:br>
            <a:endParaRPr b="1" sz="1300">
              <a:solidFill>
                <a:srgbClr val="003081"/>
              </a:solidFill>
              <a:latin typeface="Palanquin"/>
              <a:ea typeface="Palanquin"/>
              <a:cs typeface="Palanquin"/>
              <a:sym typeface="Palanquin"/>
            </a:endParaRPr>
          </a:p>
          <a:p>
            <a:pPr indent="-317500" lvl="0" marL="457200" rtl="0" algn="l">
              <a:spcBef>
                <a:spcPts val="0"/>
              </a:spcBef>
              <a:spcAft>
                <a:spcPts val="0"/>
              </a:spcAft>
              <a:buClr>
                <a:srgbClr val="003081"/>
              </a:buClr>
              <a:buSzPts val="1400"/>
              <a:buFont typeface="Palanquin SemiBold"/>
              <a:buChar char="➔"/>
            </a:pPr>
            <a:r>
              <a:rPr b="1" lang="fr" sz="1300">
                <a:solidFill>
                  <a:srgbClr val="003081"/>
                </a:solidFill>
                <a:latin typeface="Palanquin"/>
                <a:ea typeface="Palanquin"/>
                <a:cs typeface="Palanquin"/>
                <a:sym typeface="Palanquin"/>
              </a:rPr>
              <a:t>Adopter une posture d’accompagnement adaptée à la situation d’un usager</a:t>
            </a:r>
            <a:endParaRPr>
              <a:solidFill>
                <a:srgbClr val="003081"/>
              </a:solidFill>
              <a:latin typeface="Palanquin SemiBold"/>
              <a:ea typeface="Palanquin SemiBold"/>
              <a:cs typeface="Palanquin SemiBold"/>
              <a:sym typeface="Palanquin SemiBold"/>
            </a:endParaRPr>
          </a:p>
        </p:txBody>
      </p:sp>
      <p:sp>
        <p:nvSpPr>
          <p:cNvPr id="85" name="Google Shape;85;p16"/>
          <p:cNvSpPr/>
          <p:nvPr/>
        </p:nvSpPr>
        <p:spPr>
          <a:xfrm rot="-5400000">
            <a:off x="-109725" y="5953750"/>
            <a:ext cx="12411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fr">
                <a:solidFill>
                  <a:srgbClr val="FF3333"/>
                </a:solidFill>
                <a:latin typeface="Palanquin"/>
                <a:ea typeface="Palanquin"/>
                <a:cs typeface="Palanquin"/>
                <a:sym typeface="Palanquin"/>
              </a:rPr>
              <a:t>Objectifs</a:t>
            </a:r>
            <a:endParaRPr b="1">
              <a:solidFill>
                <a:srgbClr val="FF3333"/>
              </a:solidFill>
              <a:latin typeface="Palanquin"/>
              <a:ea typeface="Palanquin"/>
              <a:cs typeface="Palanquin"/>
              <a:sym typeface="Palanquin"/>
            </a:endParaRPr>
          </a:p>
        </p:txBody>
      </p:sp>
      <p:sp>
        <p:nvSpPr>
          <p:cNvPr id="86" name="Google Shape;86;p16"/>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Objectifs et description de la formation</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87" name="Google Shape;87;p16"/>
          <p:cNvPicPr preferRelativeResize="0"/>
          <p:nvPr/>
        </p:nvPicPr>
        <p:blipFill>
          <a:blip r:embed="rId3">
            <a:alphaModFix/>
          </a:blip>
          <a:stretch>
            <a:fillRect/>
          </a:stretch>
        </p:blipFill>
        <p:spPr>
          <a:xfrm>
            <a:off x="200862" y="379418"/>
            <a:ext cx="619935" cy="574529"/>
          </a:xfrm>
          <a:prstGeom prst="rect">
            <a:avLst/>
          </a:prstGeom>
          <a:noFill/>
          <a:ln>
            <a:noFill/>
          </a:ln>
        </p:spPr>
      </p:pic>
      <p:sp>
        <p:nvSpPr>
          <p:cNvPr id="88" name="Google Shape;88;p16"/>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3" name="Shape 453"/>
        <p:cNvGrpSpPr/>
        <p:nvPr/>
      </p:nvGrpSpPr>
      <p:grpSpPr>
        <a:xfrm>
          <a:off x="0" y="0"/>
          <a:ext cx="0" cy="0"/>
          <a:chOff x="0" y="0"/>
          <a:chExt cx="0" cy="0"/>
        </a:xfrm>
      </p:grpSpPr>
      <p:sp>
        <p:nvSpPr>
          <p:cNvPr id="454" name="Google Shape;454;p52"/>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rgbClr val="FF3333"/>
                </a:solidFill>
                <a:latin typeface="Palanquin"/>
                <a:ea typeface="Palanquin"/>
                <a:cs typeface="Palanquin"/>
                <a:sym typeface="Palanquin"/>
              </a:rPr>
              <a:t>Liste des ressources</a:t>
            </a:r>
            <a:endParaRPr/>
          </a:p>
        </p:txBody>
      </p:sp>
      <p:graphicFrame>
        <p:nvGraphicFramePr>
          <p:cNvPr id="455" name="Google Shape;455;p52"/>
          <p:cNvGraphicFramePr/>
          <p:nvPr/>
        </p:nvGraphicFramePr>
        <p:xfrm>
          <a:off x="1080000" y="1776025"/>
          <a:ext cx="3000000" cy="3000000"/>
        </p:xfrm>
        <a:graphic>
          <a:graphicData uri="http://schemas.openxmlformats.org/drawingml/2006/table">
            <a:tbl>
              <a:tblPr>
                <a:noFill/>
                <a:tableStyleId>{8CF261C2-8254-4756-BA44-E8D673F1CBE6}</a:tableStyleId>
              </a:tblPr>
              <a:tblGrid>
                <a:gridCol w="1494975"/>
                <a:gridCol w="4160025"/>
              </a:tblGrid>
              <a:tr h="10000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Titre</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b="1" lang="fr">
                          <a:latin typeface="Palanquin"/>
                          <a:ea typeface="Palanquin"/>
                          <a:cs typeface="Palanquin"/>
                          <a:sym typeface="Palanquin"/>
                        </a:rPr>
                        <a:t>Dématérialisation des services publics : trois ans après, </a:t>
                      </a:r>
                      <a:r>
                        <a:rPr b="1" lang="fr">
                          <a:latin typeface="Palanquin"/>
                          <a:ea typeface="Palanquin"/>
                          <a:cs typeface="Palanquin"/>
                          <a:sym typeface="Palanquin"/>
                        </a:rPr>
                        <a:t>où</a:t>
                      </a:r>
                      <a:r>
                        <a:rPr b="1" lang="fr">
                          <a:latin typeface="Palanquin"/>
                          <a:ea typeface="Palanquin"/>
                          <a:cs typeface="Palanquin"/>
                          <a:sym typeface="Palanquin"/>
                        </a:rPr>
                        <a:t> en est-on ?</a:t>
                      </a:r>
                      <a:endParaRPr b="1">
                        <a:latin typeface="Palanquin"/>
                        <a:ea typeface="Palanquin"/>
                        <a:cs typeface="Palanquin"/>
                        <a:sym typeface="Palanquin"/>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10000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Type</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a:latin typeface="Palanquin Medium"/>
                          <a:ea typeface="Palanquin Medium"/>
                          <a:cs typeface="Palanquin Medium"/>
                          <a:sym typeface="Palanquin Medium"/>
                        </a:rPr>
                        <a:t>Étude — Rapport du Défenseur des Droits</a:t>
                      </a:r>
                      <a:endParaRPr>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290175">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Description / résumé</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a:t>Ce rapport revient sur la mise en place et les conséquences de la dématérialisation des services publics, notamment pour les publics les plus éloignés du numérique, et apporte des recommandations.</a:t>
                      </a:r>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10000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Lien</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u="sng">
                          <a:solidFill>
                            <a:schemeClr val="hlink"/>
                          </a:solidFill>
                          <a:hlinkClick r:id="rId3"/>
                        </a:rPr>
                        <a:t>https://www.defenseurdesdroits.fr/sites/default/files/2023-07/ddd_rapport_dematerialisation-2022_20220307.pdf</a:t>
                      </a:r>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326825">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Sujets abordés</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317500" lvl="0" marL="457200" rtl="0" algn="l">
                        <a:spcBef>
                          <a:spcPts val="0"/>
                        </a:spcBef>
                        <a:spcAft>
                          <a:spcPts val="0"/>
                        </a:spcAft>
                        <a:buSzPts val="1400"/>
                        <a:buChar char="-"/>
                      </a:pPr>
                      <a:r>
                        <a:rPr lang="fr"/>
                        <a:t>Dématérialisation des services publics</a:t>
                      </a:r>
                      <a:endParaRPr/>
                    </a:p>
                    <a:p>
                      <a:pPr indent="-317500" lvl="0" marL="457200" rtl="0" algn="l">
                        <a:spcBef>
                          <a:spcPts val="0"/>
                        </a:spcBef>
                        <a:spcAft>
                          <a:spcPts val="0"/>
                        </a:spcAft>
                        <a:buSzPts val="1400"/>
                        <a:buChar char="-"/>
                      </a:pPr>
                      <a:r>
                        <a:rPr lang="fr"/>
                        <a:t>Inégalités </a:t>
                      </a:r>
                      <a:r>
                        <a:rPr lang="fr"/>
                        <a:t>d'accès</a:t>
                      </a:r>
                      <a:r>
                        <a:rPr lang="fr"/>
                        <a:t> à ces services dématérialisés</a:t>
                      </a:r>
                      <a:endParaRPr/>
                    </a:p>
                    <a:p>
                      <a:pPr indent="-317500" lvl="0" marL="457200" rtl="0" algn="l">
                        <a:spcBef>
                          <a:spcPts val="0"/>
                        </a:spcBef>
                        <a:spcAft>
                          <a:spcPts val="0"/>
                        </a:spcAft>
                        <a:buSzPts val="1400"/>
                        <a:buChar char="-"/>
                      </a:pPr>
                      <a:r>
                        <a:rPr lang="fr"/>
                        <a:t>Recommandations pour des services numériques plus inclusifs</a:t>
                      </a:r>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74995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Principaux points à retenir</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a:t>Les typologies de publics les plus en difficultés avec les démarches administratives dématérialisées sont les suivantes : </a:t>
                      </a:r>
                      <a:endParaRPr/>
                    </a:p>
                    <a:p>
                      <a:pPr indent="-317500" lvl="0" marL="457200" rtl="0" algn="l">
                        <a:spcBef>
                          <a:spcPts val="0"/>
                        </a:spcBef>
                        <a:spcAft>
                          <a:spcPts val="0"/>
                        </a:spcAft>
                        <a:buSzPts val="1400"/>
                        <a:buChar char="-"/>
                      </a:pPr>
                      <a:r>
                        <a:rPr lang="fr"/>
                        <a:t>personnes en situation de handicap</a:t>
                      </a:r>
                      <a:endParaRPr/>
                    </a:p>
                    <a:p>
                      <a:pPr indent="-317500" lvl="0" marL="457200" rtl="0" algn="l">
                        <a:spcBef>
                          <a:spcPts val="0"/>
                        </a:spcBef>
                        <a:spcAft>
                          <a:spcPts val="0"/>
                        </a:spcAft>
                        <a:buSzPts val="1400"/>
                        <a:buChar char="-"/>
                      </a:pPr>
                      <a:r>
                        <a:rPr lang="fr"/>
                        <a:t>personnes détenues</a:t>
                      </a:r>
                      <a:endParaRPr/>
                    </a:p>
                    <a:p>
                      <a:pPr indent="-317500" lvl="0" marL="457200" rtl="0" algn="l">
                        <a:spcBef>
                          <a:spcPts val="0"/>
                        </a:spcBef>
                        <a:spcAft>
                          <a:spcPts val="0"/>
                        </a:spcAft>
                        <a:buSzPts val="1400"/>
                        <a:buChar char="-"/>
                      </a:pPr>
                      <a:r>
                        <a:rPr lang="fr"/>
                        <a:t>personnes les plus précaires</a:t>
                      </a:r>
                      <a:endParaRPr/>
                    </a:p>
                    <a:p>
                      <a:pPr indent="-317500" lvl="0" marL="457200" rtl="0" algn="l">
                        <a:spcBef>
                          <a:spcPts val="0"/>
                        </a:spcBef>
                        <a:spcAft>
                          <a:spcPts val="0"/>
                        </a:spcAft>
                        <a:buSzPts val="1400"/>
                        <a:buChar char="-"/>
                      </a:pPr>
                      <a:r>
                        <a:rPr lang="fr"/>
                        <a:t>personnes </a:t>
                      </a:r>
                      <a:r>
                        <a:rPr lang="fr"/>
                        <a:t>âgées</a:t>
                      </a:r>
                      <a:endParaRPr/>
                    </a:p>
                    <a:p>
                      <a:pPr indent="-317500" lvl="0" marL="457200" rtl="0" algn="l">
                        <a:spcBef>
                          <a:spcPts val="0"/>
                        </a:spcBef>
                        <a:spcAft>
                          <a:spcPts val="0"/>
                        </a:spcAft>
                        <a:buSzPts val="1400"/>
                        <a:buChar char="-"/>
                      </a:pPr>
                      <a:r>
                        <a:rPr lang="fr"/>
                        <a:t>majeurs protégés</a:t>
                      </a:r>
                      <a:endParaRPr/>
                    </a:p>
                    <a:p>
                      <a:pPr indent="-317500" lvl="0" marL="457200" rtl="0" algn="l">
                        <a:spcBef>
                          <a:spcPts val="0"/>
                        </a:spcBef>
                        <a:spcAft>
                          <a:spcPts val="0"/>
                        </a:spcAft>
                        <a:buSzPts val="1400"/>
                        <a:buChar char="-"/>
                      </a:pPr>
                      <a:r>
                        <a:rPr lang="fr"/>
                        <a:t>jeunes (18-25 ans)</a:t>
                      </a:r>
                      <a:endParaRPr/>
                    </a:p>
                    <a:p>
                      <a:pPr indent="-317500" lvl="0" marL="457200" rtl="0" algn="l">
                        <a:spcBef>
                          <a:spcPts val="0"/>
                        </a:spcBef>
                        <a:spcAft>
                          <a:spcPts val="0"/>
                        </a:spcAft>
                        <a:buSzPts val="1400"/>
                        <a:buChar char="-"/>
                      </a:pPr>
                      <a:r>
                        <a:rPr lang="fr"/>
                        <a:t>ressortissants de pays tiers à l’Union</a:t>
                      </a:r>
                      <a:endParaRPr/>
                    </a:p>
                    <a:p>
                      <a:pPr indent="-317500" lvl="0" marL="457200" rtl="0" algn="l">
                        <a:spcBef>
                          <a:spcPts val="0"/>
                        </a:spcBef>
                        <a:spcAft>
                          <a:spcPts val="0"/>
                        </a:spcAft>
                        <a:buSzPts val="1400"/>
                        <a:buChar char="-"/>
                      </a:pPr>
                      <a:r>
                        <a:rPr lang="fr"/>
                        <a:t>européenne</a:t>
                      </a:r>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bl>
          </a:graphicData>
        </a:graphic>
      </p:graphicFrame>
      <p:sp>
        <p:nvSpPr>
          <p:cNvPr id="456" name="Google Shape;456;p52"/>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Ressources à consulter</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457" name="Google Shape;457;p52"/>
          <p:cNvPicPr preferRelativeResize="0"/>
          <p:nvPr/>
        </p:nvPicPr>
        <p:blipFill>
          <a:blip r:embed="rId4">
            <a:alphaModFix/>
          </a:blip>
          <a:stretch>
            <a:fillRect/>
          </a:stretch>
        </p:blipFill>
        <p:spPr>
          <a:xfrm>
            <a:off x="200862" y="379418"/>
            <a:ext cx="619935" cy="574529"/>
          </a:xfrm>
          <a:prstGeom prst="rect">
            <a:avLst/>
          </a:prstGeom>
          <a:noFill/>
          <a:ln>
            <a:noFill/>
          </a:ln>
        </p:spPr>
      </p:pic>
      <p:sp>
        <p:nvSpPr>
          <p:cNvPr id="458" name="Google Shape;458;p52"/>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2" name="Shape 462"/>
        <p:cNvGrpSpPr/>
        <p:nvPr/>
      </p:nvGrpSpPr>
      <p:grpSpPr>
        <a:xfrm>
          <a:off x="0" y="0"/>
          <a:ext cx="0" cy="0"/>
          <a:chOff x="0" y="0"/>
          <a:chExt cx="0" cy="0"/>
        </a:xfrm>
      </p:grpSpPr>
      <p:sp>
        <p:nvSpPr>
          <p:cNvPr id="463" name="Google Shape;463;p53"/>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rgbClr val="FF3333"/>
                </a:solidFill>
                <a:latin typeface="Palanquin"/>
                <a:ea typeface="Palanquin"/>
                <a:cs typeface="Palanquin"/>
                <a:sym typeface="Palanquin"/>
              </a:rPr>
              <a:t>Liste des ressources</a:t>
            </a:r>
            <a:endParaRPr/>
          </a:p>
        </p:txBody>
      </p:sp>
      <p:graphicFrame>
        <p:nvGraphicFramePr>
          <p:cNvPr id="464" name="Google Shape;464;p53"/>
          <p:cNvGraphicFramePr/>
          <p:nvPr/>
        </p:nvGraphicFramePr>
        <p:xfrm>
          <a:off x="1080000" y="1776025"/>
          <a:ext cx="3000000" cy="3000000"/>
        </p:xfrm>
        <a:graphic>
          <a:graphicData uri="http://schemas.openxmlformats.org/drawingml/2006/table">
            <a:tbl>
              <a:tblPr>
                <a:noFill/>
                <a:tableStyleId>{8CF261C2-8254-4756-BA44-E8D673F1CBE6}</a:tableStyleId>
              </a:tblPr>
              <a:tblGrid>
                <a:gridCol w="1494975"/>
                <a:gridCol w="4160025"/>
              </a:tblGrid>
              <a:tr h="10000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Titre</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b="1" lang="fr">
                          <a:latin typeface="Palanquin"/>
                          <a:ea typeface="Palanquin"/>
                          <a:cs typeface="Palanquin"/>
                          <a:sym typeface="Palanquin"/>
                        </a:rPr>
                        <a:t>La société numérique française : définir et mesurer l’éloignement numérique</a:t>
                      </a:r>
                      <a:endParaRPr b="1">
                        <a:latin typeface="Palanquin"/>
                        <a:ea typeface="Palanquin"/>
                        <a:cs typeface="Palanquin"/>
                        <a:sym typeface="Palanquin"/>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10000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Type</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a:t>Rapport d’enquête</a:t>
                      </a:r>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290175">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Description / résumé</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a:t>Rapport d’enquête orienté</a:t>
                      </a:r>
                      <a:r>
                        <a:rPr lang="fr"/>
                        <a:t> sur la définition de l’éloignement du numérique et l’identification des facteurs associés.</a:t>
                      </a:r>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10000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Lien</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u="sng">
                          <a:solidFill>
                            <a:schemeClr val="hlink"/>
                          </a:solidFill>
                          <a:hlinkClick r:id="rId3"/>
                        </a:rPr>
                        <a:t>https://societenumerique.gouv.fr/documents/54/Synth%C3%A8se_SocNum_rapport__la_societe_numerique_fran%C3%A7aise_2022.pdf</a:t>
                      </a:r>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326825">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Sujets abordés</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317500" lvl="0" marL="457200" rtl="0" algn="l">
                        <a:spcBef>
                          <a:spcPts val="0"/>
                        </a:spcBef>
                        <a:spcAft>
                          <a:spcPts val="0"/>
                        </a:spcAft>
                        <a:buSzPts val="1400"/>
                        <a:buChar char="-"/>
                      </a:pPr>
                      <a:r>
                        <a:rPr lang="fr"/>
                        <a:t>éloignement du numérique</a:t>
                      </a:r>
                      <a:endParaRPr/>
                    </a:p>
                    <a:p>
                      <a:pPr indent="-317500" lvl="0" marL="457200" rtl="0" algn="l">
                        <a:spcBef>
                          <a:spcPts val="0"/>
                        </a:spcBef>
                        <a:spcAft>
                          <a:spcPts val="0"/>
                        </a:spcAft>
                        <a:buSzPts val="1400"/>
                        <a:buChar char="-"/>
                      </a:pPr>
                      <a:r>
                        <a:rPr lang="fr"/>
                        <a:t>facteurs socio-économiques associés</a:t>
                      </a:r>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74995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Principaux points à retenir</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a:t>L’éloignement numérique s’explique par des facteurs socio-économiques et culturels</a:t>
                      </a:r>
                      <a:endParaRPr/>
                    </a:p>
                    <a:p>
                      <a:pPr indent="0" lvl="0" marL="0" rtl="0" algn="l">
                        <a:spcBef>
                          <a:spcPts val="0"/>
                        </a:spcBef>
                        <a:spcAft>
                          <a:spcPts val="0"/>
                        </a:spcAft>
                        <a:buNone/>
                      </a:pPr>
                      <a:r>
                        <a:rPr lang="fr"/>
                        <a:t>- L’âge est souvent utilisé abusivement pour identifier ou </a:t>
                      </a:r>
                      <a:r>
                        <a:rPr lang="fr"/>
                        <a:t>exclure</a:t>
                      </a:r>
                      <a:r>
                        <a:rPr lang="fr"/>
                        <a:t> des populations qui risquent d’être éloignées du numérique</a:t>
                      </a:r>
                      <a:endParaRPr/>
                    </a:p>
                    <a:p>
                      <a:pPr indent="0" lvl="0" marL="0" rtl="0" algn="l">
                        <a:spcBef>
                          <a:spcPts val="0"/>
                        </a:spcBef>
                        <a:spcAft>
                          <a:spcPts val="0"/>
                        </a:spcAft>
                        <a:buNone/>
                      </a:pPr>
                      <a:r>
                        <a:rPr lang="fr"/>
                        <a:t>- Le milieu social et le niveau de diplôme : des facteurs prépondérants pour expliquer l’éloignement numérique</a:t>
                      </a:r>
                      <a:endParaRPr/>
                    </a:p>
                    <a:p>
                      <a:pPr indent="0" lvl="0" marL="0" rtl="0" algn="l">
                        <a:spcBef>
                          <a:spcPts val="0"/>
                        </a:spcBef>
                        <a:spcAft>
                          <a:spcPts val="0"/>
                        </a:spcAft>
                        <a:buNone/>
                      </a:pPr>
                      <a:r>
                        <a:t/>
                      </a:r>
                      <a:endParaRPr/>
                    </a:p>
                    <a:p>
                      <a:pPr indent="0" lvl="0" marL="0" rtl="0" algn="l">
                        <a:spcBef>
                          <a:spcPts val="0"/>
                        </a:spcBef>
                        <a:spcAft>
                          <a:spcPts val="0"/>
                        </a:spcAft>
                        <a:buNone/>
                      </a:pPr>
                      <a:r>
                        <a:rPr lang="fr"/>
                        <a:t>L’éloignement numérique ne peut plus être considéré comme un simple enjeu technique ou quantitatif : il s’agit d’abord d’un phénomène social.</a:t>
                      </a:r>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bl>
          </a:graphicData>
        </a:graphic>
      </p:graphicFrame>
      <p:sp>
        <p:nvSpPr>
          <p:cNvPr id="465" name="Google Shape;465;p53"/>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Ressources à consulter</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466" name="Google Shape;466;p53"/>
          <p:cNvPicPr preferRelativeResize="0"/>
          <p:nvPr/>
        </p:nvPicPr>
        <p:blipFill>
          <a:blip r:embed="rId4">
            <a:alphaModFix/>
          </a:blip>
          <a:stretch>
            <a:fillRect/>
          </a:stretch>
        </p:blipFill>
        <p:spPr>
          <a:xfrm>
            <a:off x="200862" y="379418"/>
            <a:ext cx="619935" cy="574529"/>
          </a:xfrm>
          <a:prstGeom prst="rect">
            <a:avLst/>
          </a:prstGeom>
          <a:noFill/>
          <a:ln>
            <a:noFill/>
          </a:ln>
        </p:spPr>
      </p:pic>
      <p:sp>
        <p:nvSpPr>
          <p:cNvPr id="467" name="Google Shape;467;p53"/>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1" name="Shape 471"/>
        <p:cNvGrpSpPr/>
        <p:nvPr/>
      </p:nvGrpSpPr>
      <p:grpSpPr>
        <a:xfrm>
          <a:off x="0" y="0"/>
          <a:ext cx="0" cy="0"/>
          <a:chOff x="0" y="0"/>
          <a:chExt cx="0" cy="0"/>
        </a:xfrm>
      </p:grpSpPr>
      <p:sp>
        <p:nvSpPr>
          <p:cNvPr id="472" name="Google Shape;472;p54"/>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rgbClr val="FF3333"/>
                </a:solidFill>
                <a:latin typeface="Palanquin"/>
                <a:ea typeface="Palanquin"/>
                <a:cs typeface="Palanquin"/>
                <a:sym typeface="Palanquin"/>
              </a:rPr>
              <a:t>Liste des ressources</a:t>
            </a:r>
            <a:endParaRPr/>
          </a:p>
        </p:txBody>
      </p:sp>
      <p:graphicFrame>
        <p:nvGraphicFramePr>
          <p:cNvPr id="473" name="Google Shape;473;p54"/>
          <p:cNvGraphicFramePr/>
          <p:nvPr/>
        </p:nvGraphicFramePr>
        <p:xfrm>
          <a:off x="1080000" y="1776025"/>
          <a:ext cx="3000000" cy="3000000"/>
        </p:xfrm>
        <a:graphic>
          <a:graphicData uri="http://schemas.openxmlformats.org/drawingml/2006/table">
            <a:tbl>
              <a:tblPr>
                <a:noFill/>
                <a:tableStyleId>{8CF261C2-8254-4756-BA44-E8D673F1CBE6}</a:tableStyleId>
              </a:tblPr>
              <a:tblGrid>
                <a:gridCol w="1494975"/>
                <a:gridCol w="4160025"/>
              </a:tblGrid>
              <a:tr h="10000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Titre</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b="1" lang="fr"/>
                        <a:t>Numérisation des services administratifs dans les communes bretonnes</a:t>
                      </a:r>
                      <a:endParaRPr b="1"/>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10000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Type</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a:t>Article</a:t>
                      </a:r>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290175">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Description / résumé</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a:t>Cette publication du laboratoire Marsouin revient sur la numérisation des services administratifs dans les communes bretonnes et le déploiement des conseillers numériques.</a:t>
                      </a:r>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10000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Lien</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u="sng">
                          <a:solidFill>
                            <a:schemeClr val="hlink"/>
                          </a:solidFill>
                          <a:hlinkClick r:id="rId3"/>
                        </a:rPr>
                        <a:t>https://www.marsouin.org/article1299.html</a:t>
                      </a:r>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326825">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Sujets abordés</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a:t>La dématérialisation des services </a:t>
                      </a:r>
                      <a:r>
                        <a:rPr lang="fr"/>
                        <a:t>administratifs</a:t>
                      </a:r>
                      <a:r>
                        <a:rPr lang="fr"/>
                        <a:t> dans les </a:t>
                      </a:r>
                      <a:r>
                        <a:rPr lang="fr"/>
                        <a:t>communes</a:t>
                      </a:r>
                      <a:r>
                        <a:rPr lang="fr"/>
                        <a:t> bretonnes : </a:t>
                      </a:r>
                      <a:endParaRPr/>
                    </a:p>
                    <a:p>
                      <a:pPr indent="-317500" lvl="0" marL="457200" rtl="0" algn="l">
                        <a:spcBef>
                          <a:spcPts val="0"/>
                        </a:spcBef>
                        <a:spcAft>
                          <a:spcPts val="0"/>
                        </a:spcAft>
                        <a:buSzPts val="1400"/>
                        <a:buChar char="-"/>
                      </a:pPr>
                      <a:r>
                        <a:rPr lang="fr"/>
                        <a:t>disparités en fonction des communes</a:t>
                      </a:r>
                      <a:endParaRPr/>
                    </a:p>
                    <a:p>
                      <a:pPr indent="-317500" lvl="0" marL="457200" rtl="0" algn="l">
                        <a:spcBef>
                          <a:spcPts val="0"/>
                        </a:spcBef>
                        <a:spcAft>
                          <a:spcPts val="0"/>
                        </a:spcAft>
                        <a:buSzPts val="1400"/>
                        <a:buChar char="-"/>
                      </a:pPr>
                      <a:r>
                        <a:rPr lang="fr"/>
                        <a:t>répartitions des conseillers numériques</a:t>
                      </a:r>
                      <a:endParaRPr/>
                    </a:p>
                    <a:p>
                      <a:pPr indent="-317500" lvl="0" marL="457200" rtl="0" algn="l">
                        <a:spcBef>
                          <a:spcPts val="0"/>
                        </a:spcBef>
                        <a:spcAft>
                          <a:spcPts val="0"/>
                        </a:spcAft>
                        <a:buSzPts val="1400"/>
                        <a:buChar char="-"/>
                      </a:pPr>
                      <a:r>
                        <a:rPr lang="fr"/>
                        <a:t>thèmes ds accompagnements effectués</a:t>
                      </a:r>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74995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Principaux points à retenir</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317500" lvl="0" marL="457200" rtl="0" algn="l">
                        <a:spcBef>
                          <a:spcPts val="0"/>
                        </a:spcBef>
                        <a:spcAft>
                          <a:spcPts val="0"/>
                        </a:spcAft>
                        <a:buSzPts val="1400"/>
                        <a:buChar char="-"/>
                      </a:pPr>
                      <a:r>
                        <a:rPr lang="fr"/>
                        <a:t>des disparités de moyens sont mises en évidences entre les communes</a:t>
                      </a:r>
                      <a:endParaRPr/>
                    </a:p>
                    <a:p>
                      <a:pPr indent="-317500" lvl="0" marL="457200" rtl="0" algn="l">
                        <a:spcBef>
                          <a:spcPts val="0"/>
                        </a:spcBef>
                        <a:spcAft>
                          <a:spcPts val="0"/>
                        </a:spcAft>
                        <a:buSzPts val="1400"/>
                        <a:buChar char="-"/>
                      </a:pPr>
                      <a:r>
                        <a:rPr lang="fr"/>
                        <a:t>les accompagnements effectués par les conseillers numériques ont deux thèmes majoritaires : la prise en main d’équipements et les démarches en ligne</a:t>
                      </a:r>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bl>
          </a:graphicData>
        </a:graphic>
      </p:graphicFrame>
      <p:sp>
        <p:nvSpPr>
          <p:cNvPr id="474" name="Google Shape;474;p54"/>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Ressources à consulter</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475" name="Google Shape;475;p54"/>
          <p:cNvPicPr preferRelativeResize="0"/>
          <p:nvPr/>
        </p:nvPicPr>
        <p:blipFill>
          <a:blip r:embed="rId4">
            <a:alphaModFix/>
          </a:blip>
          <a:stretch>
            <a:fillRect/>
          </a:stretch>
        </p:blipFill>
        <p:spPr>
          <a:xfrm>
            <a:off x="200862" y="379418"/>
            <a:ext cx="619935" cy="574529"/>
          </a:xfrm>
          <a:prstGeom prst="rect">
            <a:avLst/>
          </a:prstGeom>
          <a:noFill/>
          <a:ln>
            <a:noFill/>
          </a:ln>
        </p:spPr>
      </p:pic>
      <p:sp>
        <p:nvSpPr>
          <p:cNvPr id="476" name="Google Shape;476;p54"/>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0" name="Shape 480"/>
        <p:cNvGrpSpPr/>
        <p:nvPr/>
      </p:nvGrpSpPr>
      <p:grpSpPr>
        <a:xfrm>
          <a:off x="0" y="0"/>
          <a:ext cx="0" cy="0"/>
          <a:chOff x="0" y="0"/>
          <a:chExt cx="0" cy="0"/>
        </a:xfrm>
      </p:grpSpPr>
      <p:sp>
        <p:nvSpPr>
          <p:cNvPr id="481" name="Google Shape;481;p55"/>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rgbClr val="FF3333"/>
                </a:solidFill>
                <a:latin typeface="Palanquin"/>
                <a:ea typeface="Palanquin"/>
                <a:cs typeface="Palanquin"/>
                <a:sym typeface="Palanquin"/>
              </a:rPr>
              <a:t>Liste des ressources</a:t>
            </a:r>
            <a:endParaRPr/>
          </a:p>
        </p:txBody>
      </p:sp>
      <p:graphicFrame>
        <p:nvGraphicFramePr>
          <p:cNvPr id="482" name="Google Shape;482;p55"/>
          <p:cNvGraphicFramePr/>
          <p:nvPr/>
        </p:nvGraphicFramePr>
        <p:xfrm>
          <a:off x="1080000" y="1776025"/>
          <a:ext cx="3000000" cy="3000000"/>
        </p:xfrm>
        <a:graphic>
          <a:graphicData uri="http://schemas.openxmlformats.org/drawingml/2006/table">
            <a:tbl>
              <a:tblPr>
                <a:noFill/>
                <a:tableStyleId>{8CF261C2-8254-4756-BA44-E8D673F1CBE6}</a:tableStyleId>
              </a:tblPr>
              <a:tblGrid>
                <a:gridCol w="1494975"/>
                <a:gridCol w="4160025"/>
              </a:tblGrid>
              <a:tr h="10000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Titre</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b="1" lang="fr"/>
                        <a:t>Les ressources qui permettent de prendre en main techniquement l’outil aidants connect</a:t>
                      </a:r>
                      <a:endParaRPr b="1"/>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10000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Type</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a:t>Tutoriels pas-à-pas / Guides de prise en main</a:t>
                      </a:r>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290175">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Description / résumé</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a:t>Cette publication du laboratoire Marsouin revient sur la numérisation des services administratifs dans les communes bretonnes et le déploiement des conseillers numériques.</a:t>
                      </a:r>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10000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Lien</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u="sng">
                          <a:solidFill>
                            <a:schemeClr val="hlink"/>
                          </a:solidFill>
                          <a:hlinkClick r:id="rId3"/>
                        </a:rPr>
                        <a:t>S'authentifier sur la plateforme Aidants Connect</a:t>
                      </a:r>
                      <a:br>
                        <a:rPr lang="fr"/>
                      </a:br>
                      <a:br>
                        <a:rPr lang="fr"/>
                      </a:br>
                      <a:r>
                        <a:rPr lang="fr" u="sng">
                          <a:solidFill>
                            <a:schemeClr val="hlink"/>
                          </a:solidFill>
                          <a:hlinkClick r:id="rId4"/>
                        </a:rPr>
                        <a:t>Créer un mandat avec un usager</a:t>
                      </a:r>
                      <a:br>
                        <a:rPr lang="fr"/>
                      </a:br>
                      <a:br>
                        <a:rPr lang="fr"/>
                      </a:br>
                      <a:r>
                        <a:rPr lang="fr" u="sng">
                          <a:solidFill>
                            <a:schemeClr val="hlink"/>
                          </a:solidFill>
                          <a:hlinkClick r:id="rId5"/>
                        </a:rPr>
                        <a:t>Réaliser une démarche avec Aidants Connect</a:t>
                      </a:r>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326825">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Sujets abordés</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Clr>
                          <a:schemeClr val="dk1"/>
                        </a:buClr>
                        <a:buSzPts val="1100"/>
                        <a:buFont typeface="Arial"/>
                        <a:buNone/>
                      </a:pPr>
                      <a:r>
                        <a:rPr lang="fr"/>
                        <a:t>S'authentifier sur la plateforme Aidants Connect</a:t>
                      </a:r>
                      <a:br>
                        <a:rPr lang="fr">
                          <a:solidFill>
                            <a:schemeClr val="dk1"/>
                          </a:solidFill>
                        </a:rPr>
                      </a:br>
                      <a:br>
                        <a:rPr lang="fr">
                          <a:solidFill>
                            <a:schemeClr val="dk1"/>
                          </a:solidFill>
                        </a:rPr>
                      </a:br>
                      <a:r>
                        <a:rPr lang="fr">
                          <a:solidFill>
                            <a:schemeClr val="dk1"/>
                          </a:solidFill>
                        </a:rPr>
                        <a:t>Créer un mandat avec un usager</a:t>
                      </a:r>
                      <a:br>
                        <a:rPr lang="fr">
                          <a:solidFill>
                            <a:schemeClr val="dk1"/>
                          </a:solidFill>
                        </a:rPr>
                      </a:br>
                      <a:br>
                        <a:rPr lang="fr">
                          <a:solidFill>
                            <a:schemeClr val="dk1"/>
                          </a:solidFill>
                        </a:rPr>
                      </a:br>
                      <a:r>
                        <a:rPr lang="fr">
                          <a:solidFill>
                            <a:schemeClr val="dk1"/>
                          </a:solidFill>
                        </a:rPr>
                        <a:t>Réaliser une démarche avec Aidants Connect</a:t>
                      </a:r>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bl>
          </a:graphicData>
        </a:graphic>
      </p:graphicFrame>
      <p:sp>
        <p:nvSpPr>
          <p:cNvPr id="483" name="Google Shape;483;p55"/>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Ressources à consulter</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484" name="Google Shape;484;p55"/>
          <p:cNvPicPr preferRelativeResize="0"/>
          <p:nvPr/>
        </p:nvPicPr>
        <p:blipFill>
          <a:blip r:embed="rId6">
            <a:alphaModFix/>
          </a:blip>
          <a:stretch>
            <a:fillRect/>
          </a:stretch>
        </p:blipFill>
        <p:spPr>
          <a:xfrm>
            <a:off x="200862" y="379418"/>
            <a:ext cx="619935" cy="574529"/>
          </a:xfrm>
          <a:prstGeom prst="rect">
            <a:avLst/>
          </a:prstGeom>
          <a:noFill/>
          <a:ln>
            <a:noFill/>
          </a:ln>
        </p:spPr>
      </p:pic>
      <p:sp>
        <p:nvSpPr>
          <p:cNvPr id="485" name="Google Shape;485;p55"/>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9" name="Shape 489"/>
        <p:cNvGrpSpPr/>
        <p:nvPr/>
      </p:nvGrpSpPr>
      <p:grpSpPr>
        <a:xfrm>
          <a:off x="0" y="0"/>
          <a:ext cx="0" cy="0"/>
          <a:chOff x="0" y="0"/>
          <a:chExt cx="0" cy="0"/>
        </a:xfrm>
      </p:grpSpPr>
      <p:sp>
        <p:nvSpPr>
          <p:cNvPr id="490" name="Google Shape;490;p56"/>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rgbClr val="FF3333"/>
                </a:solidFill>
                <a:latin typeface="Palanquin"/>
                <a:ea typeface="Palanquin"/>
                <a:cs typeface="Palanquin"/>
                <a:sym typeface="Palanquin"/>
              </a:rPr>
              <a:t>Liste des ressources</a:t>
            </a:r>
            <a:endParaRPr/>
          </a:p>
        </p:txBody>
      </p:sp>
      <p:sp>
        <p:nvSpPr>
          <p:cNvPr id="491" name="Google Shape;491;p56"/>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Ressources à consulter</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492" name="Google Shape;492;p56"/>
          <p:cNvPicPr preferRelativeResize="0"/>
          <p:nvPr/>
        </p:nvPicPr>
        <p:blipFill>
          <a:blip r:embed="rId3">
            <a:alphaModFix/>
          </a:blip>
          <a:stretch>
            <a:fillRect/>
          </a:stretch>
        </p:blipFill>
        <p:spPr>
          <a:xfrm>
            <a:off x="200862" y="379418"/>
            <a:ext cx="619935" cy="574529"/>
          </a:xfrm>
          <a:prstGeom prst="rect">
            <a:avLst/>
          </a:prstGeom>
          <a:noFill/>
          <a:ln>
            <a:noFill/>
          </a:ln>
        </p:spPr>
      </p:pic>
      <p:sp>
        <p:nvSpPr>
          <p:cNvPr id="493" name="Google Shape;493;p56"/>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graphicFrame>
        <p:nvGraphicFramePr>
          <p:cNvPr id="494" name="Google Shape;494;p56"/>
          <p:cNvGraphicFramePr/>
          <p:nvPr/>
        </p:nvGraphicFramePr>
        <p:xfrm>
          <a:off x="1080000" y="1776025"/>
          <a:ext cx="3000000" cy="3000000"/>
        </p:xfrm>
        <a:graphic>
          <a:graphicData uri="http://schemas.openxmlformats.org/drawingml/2006/table">
            <a:tbl>
              <a:tblPr>
                <a:noFill/>
                <a:tableStyleId>{8CF261C2-8254-4756-BA44-E8D673F1CBE6}</a:tableStyleId>
              </a:tblPr>
              <a:tblGrid>
                <a:gridCol w="1494975"/>
                <a:gridCol w="4160025"/>
              </a:tblGrid>
              <a:tr h="36700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Titre</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b="1" lang="fr"/>
                        <a:t>Les fiches tangibles — etsij’accompagnais</a:t>
                      </a:r>
                      <a:endParaRPr b="1"/>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10000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Type</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a:t>Fiches pratiques à imprimer</a:t>
                      </a:r>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290175">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Description / résumé</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a:t>Ces fiches pratiques reviennent simplement sur des points comme le RGPD, ou France Connect</a:t>
                      </a:r>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10000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Lien</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rowSpan="2">
                  <a:txBody>
                    <a:bodyPr/>
                    <a:lstStyle/>
                    <a:p>
                      <a:pPr indent="0" lvl="0" marL="0" rtl="0" algn="l">
                        <a:spcBef>
                          <a:spcPts val="0"/>
                        </a:spcBef>
                        <a:spcAft>
                          <a:spcPts val="0"/>
                        </a:spcAft>
                        <a:buNone/>
                      </a:pPr>
                      <a:r>
                        <a:rPr lang="fr"/>
                        <a:t>RGPD</a:t>
                      </a:r>
                      <a:br>
                        <a:rPr lang="fr"/>
                      </a:br>
                      <a:r>
                        <a:rPr lang="fr" u="sng">
                          <a:solidFill>
                            <a:schemeClr val="hlink"/>
                          </a:solidFill>
                          <a:hlinkClick r:id="rId4"/>
                        </a:rPr>
                        <a:t>Le RGPD protège mes données personnelles</a:t>
                      </a:r>
                      <a:endParaRPr/>
                    </a:p>
                    <a:p>
                      <a:pPr indent="0" lvl="0" marL="0" rtl="0" algn="l">
                        <a:spcBef>
                          <a:spcPts val="0"/>
                        </a:spcBef>
                        <a:spcAft>
                          <a:spcPts val="0"/>
                        </a:spcAft>
                        <a:buNone/>
                      </a:pPr>
                      <a:r>
                        <a:rPr lang="fr" u="sng">
                          <a:solidFill>
                            <a:schemeClr val="hlink"/>
                          </a:solidFill>
                          <a:hlinkClick r:id="rId5"/>
                        </a:rPr>
                        <a:t>Vous avez dit “données personnelles” ? </a:t>
                      </a:r>
                      <a:endParaRPr/>
                    </a:p>
                    <a:p>
                      <a:pPr indent="0" lvl="0" marL="0" rtl="0" algn="l">
                        <a:spcBef>
                          <a:spcPts val="0"/>
                        </a:spcBef>
                        <a:spcAft>
                          <a:spcPts val="0"/>
                        </a:spcAft>
                        <a:buNone/>
                      </a:pPr>
                      <a:r>
                        <a:rPr lang="fr" u="sng">
                          <a:solidFill>
                            <a:schemeClr val="hlink"/>
                          </a:solidFill>
                          <a:hlinkClick r:id="rId6"/>
                        </a:rPr>
                        <a:t>Mes droits sur mes données</a:t>
                      </a:r>
                      <a:endParaRPr/>
                    </a:p>
                    <a:p>
                      <a:pPr indent="0" lvl="0" marL="0" rtl="0" algn="l">
                        <a:spcBef>
                          <a:spcPts val="0"/>
                        </a:spcBef>
                        <a:spcAft>
                          <a:spcPts val="0"/>
                        </a:spcAft>
                        <a:buNone/>
                      </a:pPr>
                      <a:br>
                        <a:rPr lang="fr"/>
                      </a:br>
                      <a:r>
                        <a:rPr lang="fr"/>
                        <a:t>Démarches en ligne</a:t>
                      </a:r>
                      <a:br>
                        <a:rPr lang="fr"/>
                      </a:br>
                      <a:r>
                        <a:rPr lang="fr" u="sng">
                          <a:solidFill>
                            <a:schemeClr val="hlink"/>
                          </a:solidFill>
                          <a:hlinkClick r:id="rId7"/>
                        </a:rPr>
                        <a:t>Voie d’accès pour une démarche en ligne</a:t>
                      </a:r>
                      <a:endParaRPr/>
                    </a:p>
                    <a:p>
                      <a:pPr indent="0" lvl="0" marL="0" rtl="0" algn="l">
                        <a:spcBef>
                          <a:spcPts val="0"/>
                        </a:spcBef>
                        <a:spcAft>
                          <a:spcPts val="0"/>
                        </a:spcAft>
                        <a:buNone/>
                      </a:pPr>
                      <a:r>
                        <a:rPr lang="fr" u="sng">
                          <a:solidFill>
                            <a:schemeClr val="hlink"/>
                          </a:solidFill>
                          <a:hlinkClick r:id="rId8"/>
                        </a:rPr>
                        <a:t>Téléverser ou télécharger des documents</a:t>
                      </a:r>
                      <a:endParaRPr/>
                    </a:p>
                    <a:p>
                      <a:pPr indent="0" lvl="0" marL="0" rtl="0" algn="l">
                        <a:spcBef>
                          <a:spcPts val="0"/>
                        </a:spcBef>
                        <a:spcAft>
                          <a:spcPts val="0"/>
                        </a:spcAft>
                        <a:buNone/>
                      </a:pPr>
                      <a:r>
                        <a:t/>
                      </a:r>
                      <a:endParaRPr/>
                    </a:p>
                    <a:p>
                      <a:pPr indent="0" lvl="0" marL="0" rtl="0" algn="l">
                        <a:spcBef>
                          <a:spcPts val="0"/>
                        </a:spcBef>
                        <a:spcAft>
                          <a:spcPts val="0"/>
                        </a:spcAft>
                        <a:buNone/>
                      </a:pPr>
                      <a:r>
                        <a:rPr lang="fr"/>
                        <a:t>France Connect</a:t>
                      </a:r>
                      <a:br>
                        <a:rPr lang="fr"/>
                      </a:br>
                      <a:r>
                        <a:rPr lang="fr" u="sng">
                          <a:solidFill>
                            <a:schemeClr val="hlink"/>
                          </a:solidFill>
                          <a:hlinkClick r:id="rId9"/>
                        </a:rPr>
                        <a:t>France connect : c’est quoi ?</a:t>
                      </a:r>
                      <a:br>
                        <a:rPr lang="fr"/>
                      </a:br>
                      <a:r>
                        <a:rPr lang="fr" u="sng">
                          <a:solidFill>
                            <a:schemeClr val="hlink"/>
                          </a:solidFill>
                          <a:hlinkClick r:id="rId10"/>
                        </a:rPr>
                        <a:t>Se connecter à France Connect</a:t>
                      </a:r>
                      <a:br>
                        <a:rPr lang="fr"/>
                      </a:br>
                      <a:r>
                        <a:rPr lang="fr" u="sng">
                          <a:solidFill>
                            <a:schemeClr val="hlink"/>
                          </a:solidFill>
                          <a:hlinkClick r:id="rId11"/>
                        </a:rPr>
                        <a:t>Quel fournisseur d’identité choisir ?</a:t>
                      </a:r>
                      <a:br>
                        <a:rPr lang="fr"/>
                      </a:br>
                      <a:r>
                        <a:rPr lang="fr" u="sng">
                          <a:solidFill>
                            <a:schemeClr val="hlink"/>
                          </a:solidFill>
                          <a:hlinkClick r:id="rId12"/>
                        </a:rPr>
                        <a:t>Pour les usagers qui ne peuvent pas se franceconnecter</a:t>
                      </a:r>
                      <a:endParaRPr/>
                    </a:p>
                    <a:p>
                      <a:pPr indent="0" lvl="0" marL="0" rtl="0" algn="l">
                        <a:spcBef>
                          <a:spcPts val="0"/>
                        </a:spcBef>
                        <a:spcAft>
                          <a:spcPts val="0"/>
                        </a:spcAft>
                        <a:buNone/>
                      </a:pPr>
                      <a:r>
                        <a:t/>
                      </a:r>
                      <a:endParaRPr/>
                    </a:p>
                    <a:p>
                      <a:pPr indent="0" lvl="0" marL="0" rtl="0" algn="l">
                        <a:spcBef>
                          <a:spcPts val="0"/>
                        </a:spcBef>
                        <a:spcAft>
                          <a:spcPts val="0"/>
                        </a:spcAft>
                        <a:buNone/>
                      </a:pPr>
                      <a:r>
                        <a:rPr lang="fr"/>
                        <a:t>Aidants Connect</a:t>
                      </a:r>
                      <a:br>
                        <a:rPr lang="fr"/>
                      </a:br>
                      <a:r>
                        <a:rPr lang="fr" u="sng">
                          <a:solidFill>
                            <a:schemeClr val="hlink"/>
                          </a:solidFill>
                          <a:hlinkClick r:id="rId13"/>
                        </a:rPr>
                        <a:t>Aidants connect, c’est quoi ? </a:t>
                      </a:r>
                      <a:br>
                        <a:rPr lang="fr"/>
                      </a:br>
                      <a:r>
                        <a:rPr lang="fr" u="sng">
                          <a:solidFill>
                            <a:schemeClr val="hlink"/>
                          </a:solidFill>
                          <a:hlinkClick r:id="rId14"/>
                        </a:rPr>
                        <a:t>Je signe un mandat</a:t>
                      </a:r>
                      <a:br>
                        <a:rPr lang="fr"/>
                      </a:br>
                      <a:r>
                        <a:rPr lang="fr" u="sng">
                          <a:solidFill>
                            <a:schemeClr val="hlink"/>
                          </a:solidFill>
                          <a:hlinkClick r:id="rId15"/>
                        </a:rPr>
                        <a:t>Vous avez une démarche à réaliser ? </a:t>
                      </a:r>
                      <a:endParaRPr/>
                    </a:p>
                    <a:p>
                      <a:pPr indent="0" lvl="0" marL="0" rtl="0" algn="l">
                        <a:spcBef>
                          <a:spcPts val="0"/>
                        </a:spcBef>
                        <a:spcAft>
                          <a:spcPts val="0"/>
                        </a:spcAft>
                        <a:buNone/>
                      </a:pPr>
                      <a:r>
                        <a:t/>
                      </a:r>
                      <a:endParaRPr/>
                    </a:p>
                    <a:p>
                      <a:pPr indent="0" lvl="0" marL="0" rtl="0" algn="l">
                        <a:spcBef>
                          <a:spcPts val="0"/>
                        </a:spcBef>
                        <a:spcAft>
                          <a:spcPts val="0"/>
                        </a:spcAft>
                        <a:buNone/>
                      </a:pPr>
                      <a:r>
                        <a:rPr lang="fr"/>
                        <a:t>Les fiches traduites</a:t>
                      </a:r>
                      <a:endParaRPr/>
                    </a:p>
                    <a:p>
                      <a:pPr indent="-317500" lvl="0" marL="457200" rtl="0" algn="l">
                        <a:lnSpc>
                          <a:spcPct val="115000"/>
                        </a:lnSpc>
                        <a:spcBef>
                          <a:spcPts val="1200"/>
                        </a:spcBef>
                        <a:spcAft>
                          <a:spcPts val="0"/>
                        </a:spcAft>
                        <a:buClr>
                          <a:schemeClr val="dk1"/>
                        </a:buClr>
                        <a:buSzPts val="1400"/>
                        <a:buChar char="●"/>
                      </a:pPr>
                      <a:r>
                        <a:rPr lang="fr" u="sng">
                          <a:solidFill>
                            <a:schemeClr val="hlink"/>
                          </a:solidFill>
                          <a:hlinkClick r:id="rId16"/>
                        </a:rPr>
                        <a:t>L’Anglais</a:t>
                      </a:r>
                      <a:endParaRPr u="sng">
                        <a:solidFill>
                          <a:schemeClr val="hlink"/>
                        </a:solidFill>
                      </a:endParaRPr>
                    </a:p>
                    <a:p>
                      <a:pPr indent="-317500" lvl="0" marL="457200" rtl="0" algn="l">
                        <a:lnSpc>
                          <a:spcPct val="115000"/>
                        </a:lnSpc>
                        <a:spcBef>
                          <a:spcPts val="0"/>
                        </a:spcBef>
                        <a:spcAft>
                          <a:spcPts val="0"/>
                        </a:spcAft>
                        <a:buClr>
                          <a:schemeClr val="dk1"/>
                        </a:buClr>
                        <a:buSzPts val="1400"/>
                        <a:buChar char="●"/>
                      </a:pPr>
                      <a:r>
                        <a:rPr lang="fr" u="sng">
                          <a:solidFill>
                            <a:schemeClr val="hlink"/>
                          </a:solidFill>
                          <a:hlinkClick r:id="rId17"/>
                        </a:rPr>
                        <a:t>Le Dari</a:t>
                      </a:r>
                      <a:endParaRPr u="sng">
                        <a:solidFill>
                          <a:schemeClr val="hlink"/>
                        </a:solidFill>
                      </a:endParaRPr>
                    </a:p>
                    <a:p>
                      <a:pPr indent="-317500" lvl="0" marL="457200" rtl="0" algn="l">
                        <a:lnSpc>
                          <a:spcPct val="115000"/>
                        </a:lnSpc>
                        <a:spcBef>
                          <a:spcPts val="0"/>
                        </a:spcBef>
                        <a:spcAft>
                          <a:spcPts val="0"/>
                        </a:spcAft>
                        <a:buClr>
                          <a:schemeClr val="dk1"/>
                        </a:buClr>
                        <a:buSzPts val="1400"/>
                        <a:buChar char="●"/>
                      </a:pPr>
                      <a:r>
                        <a:rPr lang="fr" u="sng">
                          <a:solidFill>
                            <a:schemeClr val="hlink"/>
                          </a:solidFill>
                          <a:hlinkClick r:id="rId18"/>
                        </a:rPr>
                        <a:t>Le Bengali</a:t>
                      </a:r>
                      <a:endParaRPr u="sng">
                        <a:solidFill>
                          <a:schemeClr val="hlink"/>
                        </a:solidFill>
                      </a:endParaRPr>
                    </a:p>
                    <a:p>
                      <a:pPr indent="-317500" lvl="0" marL="457200" rtl="0" algn="l">
                        <a:lnSpc>
                          <a:spcPct val="115000"/>
                        </a:lnSpc>
                        <a:spcBef>
                          <a:spcPts val="0"/>
                        </a:spcBef>
                        <a:spcAft>
                          <a:spcPts val="0"/>
                        </a:spcAft>
                        <a:buClr>
                          <a:schemeClr val="dk1"/>
                        </a:buClr>
                        <a:buSzPts val="1400"/>
                        <a:buChar char="●"/>
                      </a:pPr>
                      <a:r>
                        <a:rPr lang="fr" u="sng">
                          <a:solidFill>
                            <a:schemeClr val="hlink"/>
                          </a:solidFill>
                          <a:hlinkClick r:id="rId19"/>
                        </a:rPr>
                        <a:t>Le Pashto</a:t>
                      </a:r>
                      <a:endParaRPr u="sng">
                        <a:solidFill>
                          <a:schemeClr val="hlink"/>
                        </a:solidFill>
                      </a:endParaRPr>
                    </a:p>
                    <a:p>
                      <a:pPr indent="-317500" lvl="0" marL="457200" rtl="0" algn="l">
                        <a:lnSpc>
                          <a:spcPct val="115000"/>
                        </a:lnSpc>
                        <a:spcBef>
                          <a:spcPts val="0"/>
                        </a:spcBef>
                        <a:spcAft>
                          <a:spcPts val="0"/>
                        </a:spcAft>
                        <a:buClr>
                          <a:schemeClr val="dk1"/>
                        </a:buClr>
                        <a:buSzPts val="1400"/>
                        <a:buChar char="●"/>
                      </a:pPr>
                      <a:r>
                        <a:rPr lang="fr" u="sng">
                          <a:solidFill>
                            <a:schemeClr val="hlink"/>
                          </a:solidFill>
                          <a:hlinkClick r:id="rId20"/>
                        </a:rPr>
                        <a:t>L’Arabe</a:t>
                      </a:r>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326825">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Sujets abordés</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vMerge="1"/>
              </a:tr>
            </a:tbl>
          </a:graphicData>
        </a:graphic>
      </p:graphicFrame>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8" name="Shape 498"/>
        <p:cNvGrpSpPr/>
        <p:nvPr/>
      </p:nvGrpSpPr>
      <p:grpSpPr>
        <a:xfrm>
          <a:off x="0" y="0"/>
          <a:ext cx="0" cy="0"/>
          <a:chOff x="0" y="0"/>
          <a:chExt cx="0" cy="0"/>
        </a:xfrm>
      </p:grpSpPr>
      <p:sp>
        <p:nvSpPr>
          <p:cNvPr id="499" name="Google Shape;499;p57"/>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rgbClr val="FF3333"/>
                </a:solidFill>
                <a:latin typeface="Palanquin"/>
                <a:ea typeface="Palanquin"/>
                <a:cs typeface="Palanquin"/>
                <a:sym typeface="Palanquin"/>
              </a:rPr>
              <a:t>Liste des ressources</a:t>
            </a:r>
            <a:endParaRPr/>
          </a:p>
        </p:txBody>
      </p:sp>
      <p:sp>
        <p:nvSpPr>
          <p:cNvPr id="500" name="Google Shape;500;p57"/>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Ressources à consulter</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501" name="Google Shape;501;p57"/>
          <p:cNvPicPr preferRelativeResize="0"/>
          <p:nvPr/>
        </p:nvPicPr>
        <p:blipFill>
          <a:blip r:embed="rId3">
            <a:alphaModFix/>
          </a:blip>
          <a:stretch>
            <a:fillRect/>
          </a:stretch>
        </p:blipFill>
        <p:spPr>
          <a:xfrm>
            <a:off x="200862" y="379418"/>
            <a:ext cx="619935" cy="574529"/>
          </a:xfrm>
          <a:prstGeom prst="rect">
            <a:avLst/>
          </a:prstGeom>
          <a:noFill/>
          <a:ln>
            <a:noFill/>
          </a:ln>
        </p:spPr>
      </p:pic>
      <p:sp>
        <p:nvSpPr>
          <p:cNvPr id="502" name="Google Shape;502;p57"/>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graphicFrame>
        <p:nvGraphicFramePr>
          <p:cNvPr id="503" name="Google Shape;503;p57"/>
          <p:cNvGraphicFramePr/>
          <p:nvPr/>
        </p:nvGraphicFramePr>
        <p:xfrm>
          <a:off x="1080000" y="1776025"/>
          <a:ext cx="3000000" cy="3000000"/>
        </p:xfrm>
        <a:graphic>
          <a:graphicData uri="http://schemas.openxmlformats.org/drawingml/2006/table">
            <a:tbl>
              <a:tblPr>
                <a:noFill/>
                <a:tableStyleId>{8CF261C2-8254-4756-BA44-E8D673F1CBE6}</a:tableStyleId>
              </a:tblPr>
              <a:tblGrid>
                <a:gridCol w="1494975"/>
                <a:gridCol w="4160025"/>
              </a:tblGrid>
              <a:tr h="10000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Titre</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b="1" lang="fr"/>
                        <a:t>Professionnels du secteur social : comment mieux protéger les données de vos usagers dans le cadre des démarches en ligne ?</a:t>
                      </a:r>
                      <a:endParaRPr b="1"/>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10000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Type</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a:t>Article de la CNIL</a:t>
                      </a:r>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290175">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Description / résumé</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a:t>Les intervenants du secteur social (bénévoles, salariés, etc.) et de la médiation numérique accompagnent quotidiennement les usagers dans leurs démarches en ligne. La CNIL propose à ces professionnels un « kit » d’information pour améliorer la protection des données de leurs publics.</a:t>
                      </a:r>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10000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Lien</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u="sng">
                          <a:solidFill>
                            <a:schemeClr val="hlink"/>
                          </a:solidFill>
                          <a:hlinkClick r:id="rId4"/>
                        </a:rPr>
                        <a:t>Professionnels du secteur social : comment mieux protéger les données de vos usagers dans le cadre des démarches en ligne ? | CNIL</a:t>
                      </a:r>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326825">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Sujets abordés</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a:t>Les bonnes pratiques pour protéger les données personnelles des personnes accompagnées</a:t>
                      </a:r>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74995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Principaux points à retenir</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a:t>« Quand je l’accompagne… » (en sa présence)</a:t>
                      </a:r>
                      <a:endParaRPr/>
                    </a:p>
                    <a:p>
                      <a:pPr indent="-317500" lvl="0" marL="457200" rtl="0" algn="l">
                        <a:spcBef>
                          <a:spcPts val="0"/>
                        </a:spcBef>
                        <a:spcAft>
                          <a:spcPts val="0"/>
                        </a:spcAft>
                        <a:buSzPts val="1400"/>
                        <a:buChar char="-"/>
                      </a:pPr>
                      <a:r>
                        <a:rPr lang="fr"/>
                        <a:t>Je reste discret</a:t>
                      </a:r>
                      <a:endParaRPr/>
                    </a:p>
                    <a:p>
                      <a:pPr indent="-317500" lvl="0" marL="457200" rtl="0" algn="l">
                        <a:spcBef>
                          <a:spcPts val="0"/>
                        </a:spcBef>
                        <a:spcAft>
                          <a:spcPts val="0"/>
                        </a:spcAft>
                        <a:buSzPts val="1400"/>
                        <a:buChar char="-"/>
                      </a:pPr>
                      <a:r>
                        <a:rPr lang="fr"/>
                        <a:t>Je ne conserve pas ses informations</a:t>
                      </a:r>
                      <a:endParaRPr/>
                    </a:p>
                    <a:p>
                      <a:pPr indent="-317500" lvl="0" marL="457200" rtl="0" algn="l">
                        <a:spcBef>
                          <a:spcPts val="0"/>
                        </a:spcBef>
                        <a:spcAft>
                          <a:spcPts val="0"/>
                        </a:spcAft>
                        <a:buSzPts val="1400"/>
                        <a:buChar char="-"/>
                      </a:pPr>
                      <a:r>
                        <a:rPr lang="fr"/>
                        <a:t>J’informe en toute transparence</a:t>
                      </a:r>
                      <a:endParaRPr/>
                    </a:p>
                    <a:p>
                      <a:pPr indent="-317500" lvl="0" marL="457200" rtl="0" algn="l">
                        <a:spcBef>
                          <a:spcPts val="0"/>
                        </a:spcBef>
                        <a:spcAft>
                          <a:spcPts val="0"/>
                        </a:spcAft>
                        <a:buSzPts val="1400"/>
                        <a:buChar char="-"/>
                      </a:pPr>
                      <a:r>
                        <a:rPr lang="fr"/>
                        <a:t>Je reste vigilant sur les traces</a:t>
                      </a:r>
                      <a:endParaRPr/>
                    </a:p>
                    <a:p>
                      <a:pPr indent="0" lvl="0" marL="0" rtl="0" algn="l">
                        <a:spcBef>
                          <a:spcPts val="0"/>
                        </a:spcBef>
                        <a:spcAft>
                          <a:spcPts val="0"/>
                        </a:spcAft>
                        <a:buNone/>
                      </a:pPr>
                      <a:r>
                        <a:rPr lang="fr"/>
                        <a:t>« Quand je fais à sa place… » (en son absence)</a:t>
                      </a:r>
                      <a:endParaRPr/>
                    </a:p>
                    <a:p>
                      <a:pPr indent="-317500" lvl="0" marL="457200" rtl="0" algn="l">
                        <a:spcBef>
                          <a:spcPts val="0"/>
                        </a:spcBef>
                        <a:spcAft>
                          <a:spcPts val="0"/>
                        </a:spcAft>
                        <a:buSzPts val="1400"/>
                        <a:buChar char="-"/>
                      </a:pPr>
                      <a:r>
                        <a:rPr lang="fr"/>
                        <a:t>Je lui demande son accord</a:t>
                      </a:r>
                      <a:endParaRPr/>
                    </a:p>
                    <a:p>
                      <a:pPr indent="-317500" lvl="0" marL="457200" rtl="0" algn="l">
                        <a:spcBef>
                          <a:spcPts val="0"/>
                        </a:spcBef>
                        <a:spcAft>
                          <a:spcPts val="0"/>
                        </a:spcAft>
                        <a:buSzPts val="1400"/>
                        <a:buChar char="-"/>
                      </a:pPr>
                      <a:r>
                        <a:rPr lang="fr"/>
                        <a:t>Je fais preuve de transparence</a:t>
                      </a:r>
                      <a:endParaRPr/>
                    </a:p>
                    <a:p>
                      <a:pPr indent="-317500" lvl="0" marL="457200" rtl="0" algn="l">
                        <a:spcBef>
                          <a:spcPts val="0"/>
                        </a:spcBef>
                        <a:spcAft>
                          <a:spcPts val="0"/>
                        </a:spcAft>
                        <a:buSzPts val="1400"/>
                        <a:buChar char="-"/>
                      </a:pPr>
                      <a:r>
                        <a:rPr lang="fr"/>
                        <a:t>Je veille à la confidentialité de ses données</a:t>
                      </a:r>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bl>
          </a:graphicData>
        </a:graphic>
      </p:graphicFrame>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7" name="Shape 507"/>
        <p:cNvGrpSpPr/>
        <p:nvPr/>
      </p:nvGrpSpPr>
      <p:grpSpPr>
        <a:xfrm>
          <a:off x="0" y="0"/>
          <a:ext cx="0" cy="0"/>
          <a:chOff x="0" y="0"/>
          <a:chExt cx="0" cy="0"/>
        </a:xfrm>
      </p:grpSpPr>
      <p:sp>
        <p:nvSpPr>
          <p:cNvPr id="508" name="Google Shape;508;p58"/>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rgbClr val="FF3333"/>
                </a:solidFill>
                <a:latin typeface="Palanquin"/>
                <a:ea typeface="Palanquin"/>
                <a:cs typeface="Palanquin"/>
                <a:sym typeface="Palanquin"/>
              </a:rPr>
              <a:t>Liste des ressources</a:t>
            </a:r>
            <a:endParaRPr/>
          </a:p>
        </p:txBody>
      </p:sp>
      <p:sp>
        <p:nvSpPr>
          <p:cNvPr id="509" name="Google Shape;509;p58"/>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Ressources à consulter</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510" name="Google Shape;510;p58"/>
          <p:cNvPicPr preferRelativeResize="0"/>
          <p:nvPr/>
        </p:nvPicPr>
        <p:blipFill>
          <a:blip r:embed="rId3">
            <a:alphaModFix/>
          </a:blip>
          <a:stretch>
            <a:fillRect/>
          </a:stretch>
        </p:blipFill>
        <p:spPr>
          <a:xfrm>
            <a:off x="200862" y="379418"/>
            <a:ext cx="619935" cy="574529"/>
          </a:xfrm>
          <a:prstGeom prst="rect">
            <a:avLst/>
          </a:prstGeom>
          <a:noFill/>
          <a:ln>
            <a:noFill/>
          </a:ln>
        </p:spPr>
      </p:pic>
      <p:sp>
        <p:nvSpPr>
          <p:cNvPr id="511" name="Google Shape;511;p58"/>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graphicFrame>
        <p:nvGraphicFramePr>
          <p:cNvPr id="512" name="Google Shape;512;p58"/>
          <p:cNvGraphicFramePr/>
          <p:nvPr/>
        </p:nvGraphicFramePr>
        <p:xfrm>
          <a:off x="1080000" y="1776025"/>
          <a:ext cx="3000000" cy="3000000"/>
        </p:xfrm>
        <a:graphic>
          <a:graphicData uri="http://schemas.openxmlformats.org/drawingml/2006/table">
            <a:tbl>
              <a:tblPr>
                <a:noFill/>
                <a:tableStyleId>{8CF261C2-8254-4756-BA44-E8D673F1CBE6}</a:tableStyleId>
              </a:tblPr>
              <a:tblGrid>
                <a:gridCol w="1494975"/>
                <a:gridCol w="4160025"/>
              </a:tblGrid>
              <a:tr h="10000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Titre</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b="1" lang="fr"/>
                        <a:t>Quel fournisseur d’identité choisir ? </a:t>
                      </a:r>
                      <a:endParaRPr b="1"/>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10000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Type</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a:t>Document PDF</a:t>
                      </a:r>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290175">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Description / résumé</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a:t>Ce document aide à choisir le fournisseur d’identité adéquat en fonction du profil de l’usager, de sa situation ou des informations personnelles dont il ou elle dispose.</a:t>
                      </a:r>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10000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Lien</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u="sng">
                          <a:solidFill>
                            <a:schemeClr val="hlink"/>
                          </a:solidFill>
                          <a:hlinkClick r:id="rId4"/>
                        </a:rPr>
                        <a:t>France Connect Guide de prise en main Quel fournisseur d'identité choisir</a:t>
                      </a:r>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326825">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Sujets abordés</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Clr>
                          <a:schemeClr val="dk1"/>
                        </a:buClr>
                        <a:buSzPts val="1100"/>
                        <a:buFont typeface="Arial"/>
                        <a:buNone/>
                      </a:pPr>
                      <a:r>
                        <a:rPr lang="fr"/>
                        <a:t>Les informations nécessaires à la connexion pour chaque fournisseur d’identité : </a:t>
                      </a:r>
                      <a:endParaRPr/>
                    </a:p>
                    <a:p>
                      <a:pPr indent="-317500" lvl="0" marL="457200" rtl="0" algn="l">
                        <a:spcBef>
                          <a:spcPts val="0"/>
                        </a:spcBef>
                        <a:spcAft>
                          <a:spcPts val="0"/>
                        </a:spcAft>
                        <a:buSzPts val="1400"/>
                        <a:buChar char="-"/>
                      </a:pPr>
                      <a:r>
                        <a:rPr lang="fr"/>
                        <a:t>impots.gouv</a:t>
                      </a:r>
                      <a:endParaRPr/>
                    </a:p>
                    <a:p>
                      <a:pPr indent="-317500" lvl="0" marL="457200" rtl="0" algn="l">
                        <a:spcBef>
                          <a:spcPts val="0"/>
                        </a:spcBef>
                        <a:spcAft>
                          <a:spcPts val="0"/>
                        </a:spcAft>
                        <a:buSzPts val="1400"/>
                        <a:buChar char="-"/>
                      </a:pPr>
                      <a:r>
                        <a:rPr lang="fr"/>
                        <a:t>ameli</a:t>
                      </a:r>
                      <a:endParaRPr/>
                    </a:p>
                    <a:p>
                      <a:pPr indent="-317500" lvl="0" marL="457200" rtl="0" algn="l">
                        <a:spcBef>
                          <a:spcPts val="0"/>
                        </a:spcBef>
                        <a:spcAft>
                          <a:spcPts val="0"/>
                        </a:spcAft>
                        <a:buSzPts val="1400"/>
                        <a:buChar char="-"/>
                      </a:pPr>
                      <a:r>
                        <a:rPr lang="fr"/>
                        <a:t>identité numérique la poste</a:t>
                      </a:r>
                      <a:endParaRPr/>
                    </a:p>
                    <a:p>
                      <a:pPr indent="-317500" lvl="0" marL="457200" rtl="0" algn="l">
                        <a:spcBef>
                          <a:spcPts val="0"/>
                        </a:spcBef>
                        <a:spcAft>
                          <a:spcPts val="0"/>
                        </a:spcAft>
                        <a:buSzPts val="1400"/>
                        <a:buChar char="-"/>
                      </a:pPr>
                      <a:r>
                        <a:rPr lang="fr"/>
                        <a:t>MSA</a:t>
                      </a:r>
                      <a:endParaRPr/>
                    </a:p>
                    <a:p>
                      <a:pPr indent="-317500" lvl="0" marL="457200" rtl="0" algn="l">
                        <a:spcBef>
                          <a:spcPts val="0"/>
                        </a:spcBef>
                        <a:spcAft>
                          <a:spcPts val="0"/>
                        </a:spcAft>
                        <a:buSzPts val="1400"/>
                        <a:buChar char="-"/>
                      </a:pPr>
                      <a:r>
                        <a:rPr lang="fr"/>
                        <a:t>Yris</a:t>
                      </a:r>
                      <a:endParaRPr/>
                    </a:p>
                    <a:p>
                      <a:pPr indent="-317500" lvl="0" marL="457200" rtl="0" algn="l">
                        <a:spcBef>
                          <a:spcPts val="0"/>
                        </a:spcBef>
                        <a:spcAft>
                          <a:spcPts val="0"/>
                        </a:spcAft>
                        <a:buSzPts val="1400"/>
                        <a:buChar char="-"/>
                      </a:pPr>
                      <a:r>
                        <a:rPr lang="fr"/>
                        <a:t>France identité</a:t>
                      </a:r>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74995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Principaux points à retenir</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a:t>Chaque fournisseur d’identité demande des informations spécifiques, et certaines contraintes sont à prendre en compte, notamment : s</a:t>
                      </a:r>
                      <a:r>
                        <a:rPr lang="fr"/>
                        <a:t>i l’usager créé un compte Ameli, l’ensemble de ses démarches auprès de l’Assurance Maladie devra par la suite être réalisé en ligne.</a:t>
                      </a:r>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bl>
          </a:graphicData>
        </a:graphic>
      </p:graphicFrame>
      <p:pic>
        <p:nvPicPr>
          <p:cNvPr id="513" name="Google Shape;513;p58"/>
          <p:cNvPicPr preferRelativeResize="0"/>
          <p:nvPr/>
        </p:nvPicPr>
        <p:blipFill>
          <a:blip r:embed="rId5">
            <a:alphaModFix/>
          </a:blip>
          <a:stretch>
            <a:fillRect/>
          </a:stretch>
        </p:blipFill>
        <p:spPr>
          <a:xfrm>
            <a:off x="1132575" y="7719375"/>
            <a:ext cx="4577654" cy="2568225"/>
          </a:xfrm>
          <a:prstGeom prst="rect">
            <a:avLst/>
          </a:prstGeom>
          <a:noFill/>
          <a:ln>
            <a:noFill/>
          </a:ln>
        </p:spPr>
      </p:pic>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7" name="Shape 517"/>
        <p:cNvGrpSpPr/>
        <p:nvPr/>
      </p:nvGrpSpPr>
      <p:grpSpPr>
        <a:xfrm>
          <a:off x="0" y="0"/>
          <a:ext cx="0" cy="0"/>
          <a:chOff x="0" y="0"/>
          <a:chExt cx="0" cy="0"/>
        </a:xfrm>
      </p:grpSpPr>
      <p:sp>
        <p:nvSpPr>
          <p:cNvPr id="518" name="Google Shape;518;p59"/>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rgbClr val="FF3333"/>
                </a:solidFill>
                <a:latin typeface="Palanquin"/>
                <a:ea typeface="Palanquin"/>
                <a:cs typeface="Palanquin"/>
                <a:sym typeface="Palanquin"/>
              </a:rPr>
              <a:t>Liste des ressources</a:t>
            </a:r>
            <a:endParaRPr/>
          </a:p>
        </p:txBody>
      </p:sp>
      <p:sp>
        <p:nvSpPr>
          <p:cNvPr id="519" name="Google Shape;519;p59"/>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Ressources à consulter</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520" name="Google Shape;520;p59"/>
          <p:cNvPicPr preferRelativeResize="0"/>
          <p:nvPr/>
        </p:nvPicPr>
        <p:blipFill>
          <a:blip r:embed="rId3">
            <a:alphaModFix/>
          </a:blip>
          <a:stretch>
            <a:fillRect/>
          </a:stretch>
        </p:blipFill>
        <p:spPr>
          <a:xfrm>
            <a:off x="200862" y="379418"/>
            <a:ext cx="619935" cy="574529"/>
          </a:xfrm>
          <a:prstGeom prst="rect">
            <a:avLst/>
          </a:prstGeom>
          <a:noFill/>
          <a:ln>
            <a:noFill/>
          </a:ln>
        </p:spPr>
      </p:pic>
      <p:sp>
        <p:nvSpPr>
          <p:cNvPr id="521" name="Google Shape;521;p59"/>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graphicFrame>
        <p:nvGraphicFramePr>
          <p:cNvPr id="522" name="Google Shape;522;p59"/>
          <p:cNvGraphicFramePr/>
          <p:nvPr/>
        </p:nvGraphicFramePr>
        <p:xfrm>
          <a:off x="1080000" y="1776025"/>
          <a:ext cx="3000000" cy="3000000"/>
        </p:xfrm>
        <a:graphic>
          <a:graphicData uri="http://schemas.openxmlformats.org/drawingml/2006/table">
            <a:tbl>
              <a:tblPr>
                <a:noFill/>
                <a:tableStyleId>{8CF261C2-8254-4756-BA44-E8D673F1CBE6}</a:tableStyleId>
              </a:tblPr>
              <a:tblGrid>
                <a:gridCol w="1494975"/>
                <a:gridCol w="4160025"/>
              </a:tblGrid>
              <a:tr h="10000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Titre</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b="1" lang="fr"/>
                        <a:t>Se connecter à un site avec France Connect</a:t>
                      </a:r>
                      <a:endParaRPr b="1"/>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10000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Type</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a:t>Page web</a:t>
                      </a:r>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290175">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Description / résumé</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a:t>Cette page web explique comment se France Connecter, et est traduite en différentes langues.</a:t>
                      </a:r>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10000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Lien</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u="sng">
                          <a:solidFill>
                            <a:schemeClr val="hlink"/>
                          </a:solidFill>
                          <a:hlinkClick r:id="rId4"/>
                        </a:rPr>
                        <a:t>Se connecter à un site avec France Connect</a:t>
                      </a:r>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326825">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Sujets abordés</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317500" lvl="0" marL="457200" rtl="0" algn="l">
                        <a:spcBef>
                          <a:spcPts val="0"/>
                        </a:spcBef>
                        <a:spcAft>
                          <a:spcPts val="0"/>
                        </a:spcAft>
                        <a:buSzPts val="1400"/>
                        <a:buChar char="-"/>
                      </a:pPr>
                      <a:r>
                        <a:rPr lang="fr"/>
                        <a:t>La connexion à France Connect</a:t>
                      </a:r>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74995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Principaux points à retenir</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a:t>Cette page peut servir de ressources aux aidants pour expliquer France Connect facilement : cette page est traduite en Français, Ukrainien, Russe, Arabe, Anglais, Tigrinya, Persan/Dari, et Pachto.</a:t>
                      </a:r>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bl>
          </a:graphicData>
        </a:graphic>
      </p:graphicFrame>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6" name="Shape 526"/>
        <p:cNvGrpSpPr/>
        <p:nvPr/>
      </p:nvGrpSpPr>
      <p:grpSpPr>
        <a:xfrm>
          <a:off x="0" y="0"/>
          <a:ext cx="0" cy="0"/>
          <a:chOff x="0" y="0"/>
          <a:chExt cx="0" cy="0"/>
        </a:xfrm>
      </p:grpSpPr>
      <p:sp>
        <p:nvSpPr>
          <p:cNvPr id="527" name="Google Shape;527;p60"/>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rgbClr val="FF3333"/>
                </a:solidFill>
                <a:latin typeface="Palanquin"/>
                <a:ea typeface="Palanquin"/>
                <a:cs typeface="Palanquin"/>
                <a:sym typeface="Palanquin"/>
              </a:rPr>
              <a:t>Liste des ressources</a:t>
            </a:r>
            <a:endParaRPr/>
          </a:p>
        </p:txBody>
      </p:sp>
      <p:sp>
        <p:nvSpPr>
          <p:cNvPr id="528" name="Google Shape;528;p60"/>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Ressources à consulter</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529" name="Google Shape;529;p60"/>
          <p:cNvPicPr preferRelativeResize="0"/>
          <p:nvPr/>
        </p:nvPicPr>
        <p:blipFill>
          <a:blip r:embed="rId3">
            <a:alphaModFix/>
          </a:blip>
          <a:stretch>
            <a:fillRect/>
          </a:stretch>
        </p:blipFill>
        <p:spPr>
          <a:xfrm>
            <a:off x="200862" y="379418"/>
            <a:ext cx="619935" cy="574529"/>
          </a:xfrm>
          <a:prstGeom prst="rect">
            <a:avLst/>
          </a:prstGeom>
          <a:noFill/>
          <a:ln>
            <a:noFill/>
          </a:ln>
        </p:spPr>
      </p:pic>
      <p:sp>
        <p:nvSpPr>
          <p:cNvPr id="530" name="Google Shape;530;p60"/>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graphicFrame>
        <p:nvGraphicFramePr>
          <p:cNvPr id="531" name="Google Shape;531;p60"/>
          <p:cNvGraphicFramePr/>
          <p:nvPr/>
        </p:nvGraphicFramePr>
        <p:xfrm>
          <a:off x="1080000" y="1776025"/>
          <a:ext cx="3000000" cy="3000000"/>
        </p:xfrm>
        <a:graphic>
          <a:graphicData uri="http://schemas.openxmlformats.org/drawingml/2006/table">
            <a:tbl>
              <a:tblPr>
                <a:noFill/>
                <a:tableStyleId>{8CF261C2-8254-4756-BA44-E8D673F1CBE6}</a:tableStyleId>
              </a:tblPr>
              <a:tblGrid>
                <a:gridCol w="1494975"/>
                <a:gridCol w="4160025"/>
              </a:tblGrid>
              <a:tr h="10000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Titre</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b="1" lang="fr"/>
                        <a:t>CNIL x Aidants Connect</a:t>
                      </a:r>
                      <a:endParaRPr b="1"/>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10000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Type</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a:t>Document pdf</a:t>
                      </a:r>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290175">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Description / résumé</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a:t>Ce document revient sur les éléments juridique relatifs au mandat.</a:t>
                      </a:r>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10000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Lien</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u="sng">
                          <a:solidFill>
                            <a:schemeClr val="hlink"/>
                          </a:solidFill>
                          <a:hlinkClick r:id="rId4"/>
                        </a:rPr>
                        <a:t>Document pdf dans le dossier “Médias”</a:t>
                      </a:r>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326825">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Sujets abordés</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a:t>Législation et mandat</a:t>
                      </a:r>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74995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Principaux points à retenir</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t/>
                      </a:r>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bl>
          </a:graphicData>
        </a:graphic>
      </p:graphicFrame>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5" name="Shape 535"/>
        <p:cNvGrpSpPr/>
        <p:nvPr/>
      </p:nvGrpSpPr>
      <p:grpSpPr>
        <a:xfrm>
          <a:off x="0" y="0"/>
          <a:ext cx="0" cy="0"/>
          <a:chOff x="0" y="0"/>
          <a:chExt cx="0" cy="0"/>
        </a:xfrm>
      </p:grpSpPr>
      <p:sp>
        <p:nvSpPr>
          <p:cNvPr id="536" name="Google Shape;536;p61"/>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rgbClr val="FF3333"/>
                </a:solidFill>
                <a:latin typeface="Palanquin"/>
                <a:ea typeface="Palanquin"/>
                <a:cs typeface="Palanquin"/>
                <a:sym typeface="Palanquin"/>
              </a:rPr>
              <a:t>Liste des ressources</a:t>
            </a:r>
            <a:endParaRPr/>
          </a:p>
        </p:txBody>
      </p:sp>
      <p:sp>
        <p:nvSpPr>
          <p:cNvPr id="537" name="Google Shape;537;p61"/>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Ressources à consulter</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538" name="Google Shape;538;p61"/>
          <p:cNvPicPr preferRelativeResize="0"/>
          <p:nvPr/>
        </p:nvPicPr>
        <p:blipFill>
          <a:blip r:embed="rId3">
            <a:alphaModFix/>
          </a:blip>
          <a:stretch>
            <a:fillRect/>
          </a:stretch>
        </p:blipFill>
        <p:spPr>
          <a:xfrm>
            <a:off x="200862" y="379418"/>
            <a:ext cx="619935" cy="574529"/>
          </a:xfrm>
          <a:prstGeom prst="rect">
            <a:avLst/>
          </a:prstGeom>
          <a:noFill/>
          <a:ln>
            <a:noFill/>
          </a:ln>
        </p:spPr>
      </p:pic>
      <p:sp>
        <p:nvSpPr>
          <p:cNvPr id="539" name="Google Shape;539;p61"/>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graphicFrame>
        <p:nvGraphicFramePr>
          <p:cNvPr id="540" name="Google Shape;540;p61"/>
          <p:cNvGraphicFramePr/>
          <p:nvPr/>
        </p:nvGraphicFramePr>
        <p:xfrm>
          <a:off x="1006475" y="1955300"/>
          <a:ext cx="3000000" cy="3000000"/>
        </p:xfrm>
        <a:graphic>
          <a:graphicData uri="http://schemas.openxmlformats.org/drawingml/2006/table">
            <a:tbl>
              <a:tblPr>
                <a:noFill/>
                <a:tableStyleId>{8CF261C2-8254-4756-BA44-E8D673F1CBE6}</a:tableStyleId>
              </a:tblPr>
              <a:tblGrid>
                <a:gridCol w="1593825"/>
                <a:gridCol w="4435125"/>
              </a:tblGrid>
              <a:tr h="460775">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Titre</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b="1" lang="fr"/>
                        <a:t>Mon Récap</a:t>
                      </a:r>
                      <a:endParaRPr b="1"/>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384575">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Type</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a:t>Article de la Plateforme de l’Inclusion numérique</a:t>
                      </a:r>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1253475">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Description / résumé</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a:t>L’article présente “Mon Récap” qui est un carnet de notes permettant aux personnes en parcours d’insertion de s’organiser dans leurs demandes d’aides et démarches en les rendant plus simples et efficaces.</a:t>
                      </a:r>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473475">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Lien</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u="sng">
                          <a:solidFill>
                            <a:schemeClr val="hlink"/>
                          </a:solidFill>
                          <a:hlinkClick r:id="rId4"/>
                        </a:rPr>
                        <a:t>https://mon-recap.inclusion.beta.gouv.fr/</a:t>
                      </a:r>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797525">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Sujets abordés</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a:t>Mon Récap facilite la coordination des acteurs en faveur de l’insertion des personnes en parcours d’insertion sociale et professionnelle </a:t>
                      </a:r>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1784525">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Principaux points à retenir</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a:t>Mon R</a:t>
                      </a:r>
                      <a:r>
                        <a:rPr lang="fr"/>
                        <a:t>écap</a:t>
                      </a:r>
                      <a:r>
                        <a:rPr lang="fr"/>
                        <a:t>, c’est :</a:t>
                      </a:r>
                      <a:endParaRPr/>
                    </a:p>
                    <a:p>
                      <a:pPr indent="0" lvl="0" marL="0" rtl="0" algn="l">
                        <a:spcBef>
                          <a:spcPts val="0"/>
                        </a:spcBef>
                        <a:spcAft>
                          <a:spcPts val="0"/>
                        </a:spcAft>
                        <a:buNone/>
                      </a:pPr>
                      <a:r>
                        <a:t/>
                      </a:r>
                      <a:endParaRPr/>
                    </a:p>
                    <a:p>
                      <a:pPr indent="-317500" lvl="0" marL="457200" rtl="0" algn="l">
                        <a:spcBef>
                          <a:spcPts val="0"/>
                        </a:spcBef>
                        <a:spcAft>
                          <a:spcPts val="0"/>
                        </a:spcAft>
                        <a:buSzPts val="1400"/>
                        <a:buChar char="●"/>
                      </a:pPr>
                      <a:r>
                        <a:rPr lang="fr"/>
                        <a:t>regrouper toutes les informations au m</a:t>
                      </a:r>
                      <a:r>
                        <a:rPr lang="fr"/>
                        <a:t>ême endroit</a:t>
                      </a:r>
                      <a:endParaRPr/>
                    </a:p>
                    <a:p>
                      <a:pPr indent="-317500" lvl="0" marL="457200" rtl="0" algn="l">
                        <a:spcBef>
                          <a:spcPts val="0"/>
                        </a:spcBef>
                        <a:spcAft>
                          <a:spcPts val="0"/>
                        </a:spcAft>
                        <a:buSzPts val="1400"/>
                        <a:buChar char="●"/>
                      </a:pPr>
                      <a:r>
                        <a:rPr lang="fr"/>
                        <a:t>faciliter la communication </a:t>
                      </a:r>
                      <a:endParaRPr/>
                    </a:p>
                    <a:p>
                      <a:pPr indent="-317500" lvl="0" marL="457200" rtl="0" algn="l">
                        <a:spcBef>
                          <a:spcPts val="0"/>
                        </a:spcBef>
                        <a:spcAft>
                          <a:spcPts val="0"/>
                        </a:spcAft>
                        <a:buSzPts val="1400"/>
                        <a:buChar char="●"/>
                      </a:pPr>
                      <a:r>
                        <a:rPr lang="fr"/>
                        <a:t>rendre l’usager acteur de son parcours </a:t>
                      </a:r>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 name="Shape 92"/>
        <p:cNvGrpSpPr/>
        <p:nvPr/>
      </p:nvGrpSpPr>
      <p:grpSpPr>
        <a:xfrm>
          <a:off x="0" y="0"/>
          <a:ext cx="0" cy="0"/>
          <a:chOff x="0" y="0"/>
          <a:chExt cx="0" cy="0"/>
        </a:xfrm>
      </p:grpSpPr>
      <p:sp>
        <p:nvSpPr>
          <p:cNvPr id="93" name="Google Shape;93;p17"/>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Objectifs pédagogiques</a:t>
            </a:r>
            <a:endParaRPr i="0" sz="2600" u="none" cap="none" strike="noStrike">
              <a:solidFill>
                <a:srgbClr val="FFFFFF"/>
              </a:solidFill>
              <a:highlight>
                <a:srgbClr val="003081"/>
              </a:highlight>
              <a:latin typeface="Palanquin"/>
              <a:ea typeface="Palanquin"/>
              <a:cs typeface="Palanquin"/>
              <a:sym typeface="Palanquin"/>
            </a:endParaRPr>
          </a:p>
        </p:txBody>
      </p:sp>
      <p:sp>
        <p:nvSpPr>
          <p:cNvPr id="94" name="Google Shape;94;p17"/>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graphicFrame>
        <p:nvGraphicFramePr>
          <p:cNvPr id="95" name="Google Shape;95;p17"/>
          <p:cNvGraphicFramePr/>
          <p:nvPr/>
        </p:nvGraphicFramePr>
        <p:xfrm>
          <a:off x="686750" y="1417050"/>
          <a:ext cx="3000000" cy="3000000"/>
        </p:xfrm>
        <a:graphic>
          <a:graphicData uri="http://schemas.openxmlformats.org/drawingml/2006/table">
            <a:tbl>
              <a:tblPr>
                <a:noFill/>
                <a:tableStyleId>{8CF261C2-8254-4756-BA44-E8D673F1CBE6}</a:tableStyleId>
              </a:tblPr>
              <a:tblGrid>
                <a:gridCol w="1727375"/>
                <a:gridCol w="3045600"/>
                <a:gridCol w="967425"/>
              </a:tblGrid>
              <a:tr h="368900">
                <a:tc>
                  <a:txBody>
                    <a:bodyPr/>
                    <a:lstStyle/>
                    <a:p>
                      <a:pPr indent="0" lvl="0" marL="0" rtl="0" algn="l">
                        <a:spcBef>
                          <a:spcPts val="0"/>
                        </a:spcBef>
                        <a:spcAft>
                          <a:spcPts val="0"/>
                        </a:spcAft>
                        <a:buNone/>
                      </a:pPr>
                      <a:r>
                        <a:rPr b="1" lang="fr">
                          <a:solidFill>
                            <a:srgbClr val="003081"/>
                          </a:solidFill>
                          <a:latin typeface="Palanquin"/>
                          <a:ea typeface="Palanquin"/>
                          <a:cs typeface="Palanquin"/>
                          <a:sym typeface="Palanquin"/>
                        </a:rPr>
                        <a:t>OBJECTIFS PÉDAGOGIQUES</a:t>
                      </a:r>
                      <a:endParaRPr b="1">
                        <a:solidFill>
                          <a:srgbClr val="003081"/>
                        </a:solidFill>
                        <a:latin typeface="Palanquin"/>
                        <a:ea typeface="Palanquin"/>
                        <a:cs typeface="Palanquin"/>
                        <a:sym typeface="Palanquin"/>
                      </a:endParaRPr>
                    </a:p>
                  </a:txBody>
                  <a:tcPr marT="91425" marB="91425" marR="91425" marL="91425">
                    <a:lnL cap="flat" cmpd="sng" w="9525">
                      <a:solidFill>
                        <a:srgbClr val="003081"/>
                      </a:solidFill>
                      <a:prstDash val="dot"/>
                      <a:round/>
                      <a:headEnd len="sm" w="sm" type="none"/>
                      <a:tailEnd len="sm" w="sm" type="none"/>
                    </a:lnL>
                    <a:lnR cap="flat" cmpd="sng" w="9525">
                      <a:solidFill>
                        <a:srgbClr val="003081"/>
                      </a:solidFill>
                      <a:prstDash val="dot"/>
                      <a:round/>
                      <a:headEnd len="sm" w="sm" type="none"/>
                      <a:tailEnd len="sm" w="sm" type="none"/>
                    </a:lnR>
                    <a:lnT cap="flat" cmpd="sng" w="9525">
                      <a:solidFill>
                        <a:srgbClr val="003081"/>
                      </a:solidFill>
                      <a:prstDash val="dot"/>
                      <a:round/>
                      <a:headEnd len="sm" w="sm" type="none"/>
                      <a:tailEnd len="sm" w="sm" type="none"/>
                    </a:lnT>
                    <a:lnB cap="flat" cmpd="sng" w="9525">
                      <a:solidFill>
                        <a:srgbClr val="003081"/>
                      </a:solidFill>
                      <a:prstDash val="dot"/>
                      <a:round/>
                      <a:headEnd len="sm" w="sm" type="none"/>
                      <a:tailEnd len="sm" w="sm" type="none"/>
                    </a:lnB>
                    <a:solidFill>
                      <a:srgbClr val="E7F0FF"/>
                    </a:solidFill>
                  </a:tcPr>
                </a:tc>
                <a:tc>
                  <a:txBody>
                    <a:bodyPr/>
                    <a:lstStyle/>
                    <a:p>
                      <a:pPr indent="0" lvl="0" marL="0" rtl="0" algn="l">
                        <a:spcBef>
                          <a:spcPts val="0"/>
                        </a:spcBef>
                        <a:spcAft>
                          <a:spcPts val="0"/>
                        </a:spcAft>
                        <a:buNone/>
                      </a:pPr>
                      <a:r>
                        <a:rPr b="1" lang="fr">
                          <a:solidFill>
                            <a:srgbClr val="003081"/>
                          </a:solidFill>
                          <a:latin typeface="Palanquin"/>
                          <a:ea typeface="Palanquin"/>
                          <a:cs typeface="Palanquin"/>
                          <a:sym typeface="Palanquin"/>
                        </a:rPr>
                        <a:t>SOUS-OBJECTIFS</a:t>
                      </a:r>
                      <a:endParaRPr b="1">
                        <a:solidFill>
                          <a:srgbClr val="003081"/>
                        </a:solidFill>
                        <a:latin typeface="Palanquin"/>
                        <a:ea typeface="Palanquin"/>
                        <a:cs typeface="Palanquin"/>
                        <a:sym typeface="Palanquin"/>
                      </a:endParaRPr>
                    </a:p>
                  </a:txBody>
                  <a:tcPr marT="91425" marB="91425" marR="91425" marL="91425">
                    <a:lnL cap="flat" cmpd="sng" w="9525">
                      <a:solidFill>
                        <a:srgbClr val="003081"/>
                      </a:solidFill>
                      <a:prstDash val="dot"/>
                      <a:round/>
                      <a:headEnd len="sm" w="sm" type="none"/>
                      <a:tailEnd len="sm" w="sm" type="none"/>
                    </a:lnL>
                    <a:lnR cap="flat" cmpd="sng" w="9525">
                      <a:solidFill>
                        <a:srgbClr val="003081"/>
                      </a:solidFill>
                      <a:prstDash val="dot"/>
                      <a:round/>
                      <a:headEnd len="sm" w="sm" type="none"/>
                      <a:tailEnd len="sm" w="sm" type="none"/>
                    </a:lnR>
                    <a:lnT cap="flat" cmpd="sng" w="9525">
                      <a:solidFill>
                        <a:srgbClr val="003081"/>
                      </a:solidFill>
                      <a:prstDash val="dot"/>
                      <a:round/>
                      <a:headEnd len="sm" w="sm" type="none"/>
                      <a:tailEnd len="sm" w="sm" type="none"/>
                    </a:lnT>
                    <a:lnB cap="flat" cmpd="sng" w="9525">
                      <a:solidFill>
                        <a:srgbClr val="003081"/>
                      </a:solidFill>
                      <a:prstDash val="dot"/>
                      <a:round/>
                      <a:headEnd len="sm" w="sm" type="none"/>
                      <a:tailEnd len="sm" w="sm" type="none"/>
                    </a:lnB>
                    <a:solidFill>
                      <a:srgbClr val="E7F0FF"/>
                    </a:solidFill>
                  </a:tcPr>
                </a:tc>
                <a:tc>
                  <a:txBody>
                    <a:bodyPr/>
                    <a:lstStyle/>
                    <a:p>
                      <a:pPr indent="0" lvl="0" marL="0" rtl="0" algn="l">
                        <a:spcBef>
                          <a:spcPts val="0"/>
                        </a:spcBef>
                        <a:spcAft>
                          <a:spcPts val="0"/>
                        </a:spcAft>
                        <a:buNone/>
                      </a:pPr>
                      <a:r>
                        <a:rPr b="1" lang="fr">
                          <a:solidFill>
                            <a:srgbClr val="003081"/>
                          </a:solidFill>
                          <a:latin typeface="Palanquin"/>
                          <a:ea typeface="Palanquin"/>
                          <a:cs typeface="Palanquin"/>
                          <a:sym typeface="Palanquin"/>
                        </a:rPr>
                        <a:t>Module</a:t>
                      </a:r>
                      <a:endParaRPr b="1">
                        <a:solidFill>
                          <a:srgbClr val="003081"/>
                        </a:solidFill>
                        <a:latin typeface="Palanquin"/>
                        <a:ea typeface="Palanquin"/>
                        <a:cs typeface="Palanquin"/>
                        <a:sym typeface="Palanquin"/>
                      </a:endParaRPr>
                    </a:p>
                  </a:txBody>
                  <a:tcPr marT="91425" marB="91425" marR="91425" marL="91425">
                    <a:lnL cap="flat" cmpd="sng" w="9525">
                      <a:solidFill>
                        <a:srgbClr val="003081"/>
                      </a:solidFill>
                      <a:prstDash val="dot"/>
                      <a:round/>
                      <a:headEnd len="sm" w="sm" type="none"/>
                      <a:tailEnd len="sm" w="sm" type="none"/>
                    </a:lnL>
                    <a:lnR cap="flat" cmpd="sng" w="9525">
                      <a:solidFill>
                        <a:srgbClr val="003081"/>
                      </a:solidFill>
                      <a:prstDash val="dot"/>
                      <a:round/>
                      <a:headEnd len="sm" w="sm" type="none"/>
                      <a:tailEnd len="sm" w="sm" type="none"/>
                    </a:lnR>
                    <a:lnT cap="flat" cmpd="sng" w="9525">
                      <a:solidFill>
                        <a:srgbClr val="003081"/>
                      </a:solidFill>
                      <a:prstDash val="dot"/>
                      <a:round/>
                      <a:headEnd len="sm" w="sm" type="none"/>
                      <a:tailEnd len="sm" w="sm" type="none"/>
                    </a:lnT>
                    <a:lnB cap="flat" cmpd="sng" w="9525">
                      <a:solidFill>
                        <a:srgbClr val="003081"/>
                      </a:solidFill>
                      <a:prstDash val="dot"/>
                      <a:round/>
                      <a:headEnd len="sm" w="sm" type="none"/>
                      <a:tailEnd len="sm" w="sm" type="none"/>
                    </a:lnB>
                    <a:solidFill>
                      <a:srgbClr val="E7F0FF"/>
                    </a:solidFill>
                  </a:tcPr>
                </a:tc>
              </a:tr>
              <a:tr h="1946150">
                <a:tc>
                  <a:txBody>
                    <a:bodyPr/>
                    <a:lstStyle/>
                    <a:p>
                      <a:pPr indent="0" lvl="0" marL="0" rtl="0" algn="l">
                        <a:spcBef>
                          <a:spcPts val="0"/>
                        </a:spcBef>
                        <a:spcAft>
                          <a:spcPts val="0"/>
                        </a:spcAft>
                        <a:buNone/>
                      </a:pPr>
                      <a:r>
                        <a:rPr b="1" lang="fr" sz="1300">
                          <a:solidFill>
                            <a:srgbClr val="003081"/>
                          </a:solidFill>
                          <a:latin typeface="Palanquin"/>
                          <a:ea typeface="Palanquin"/>
                          <a:cs typeface="Palanquin"/>
                          <a:sym typeface="Palanquin"/>
                        </a:rPr>
                        <a:t>Comprendre les fonctionnalités d’Aidants Connect et le cadre juridique de son utilisation</a:t>
                      </a:r>
                      <a:br>
                        <a:rPr b="1" lang="fr" sz="1300">
                          <a:solidFill>
                            <a:srgbClr val="003081"/>
                          </a:solidFill>
                          <a:latin typeface="Palanquin"/>
                          <a:ea typeface="Palanquin"/>
                          <a:cs typeface="Palanquin"/>
                          <a:sym typeface="Palanquin"/>
                        </a:rPr>
                      </a:br>
                      <a:br>
                        <a:rPr b="1" lang="fr" sz="1300">
                          <a:solidFill>
                            <a:srgbClr val="003081"/>
                          </a:solidFill>
                          <a:latin typeface="Palanquin"/>
                          <a:ea typeface="Palanquin"/>
                          <a:cs typeface="Palanquin"/>
                          <a:sym typeface="Palanquin"/>
                        </a:rPr>
                      </a:br>
                      <a:endParaRPr b="1" sz="1300">
                        <a:solidFill>
                          <a:srgbClr val="003081"/>
                        </a:solidFill>
                        <a:latin typeface="Palanquin"/>
                        <a:ea typeface="Palanquin"/>
                        <a:cs typeface="Palanquin"/>
                        <a:sym typeface="Palanquin"/>
                      </a:endParaRPr>
                    </a:p>
                  </a:txBody>
                  <a:tcPr marT="91425" marB="91425" marR="91425" marL="91425">
                    <a:lnL cap="flat" cmpd="sng" w="9525">
                      <a:solidFill>
                        <a:srgbClr val="003081"/>
                      </a:solidFill>
                      <a:prstDash val="dot"/>
                      <a:round/>
                      <a:headEnd len="sm" w="sm" type="none"/>
                      <a:tailEnd len="sm" w="sm" type="none"/>
                    </a:lnL>
                    <a:lnR cap="flat" cmpd="sng" w="9525">
                      <a:solidFill>
                        <a:srgbClr val="003081"/>
                      </a:solidFill>
                      <a:prstDash val="dot"/>
                      <a:round/>
                      <a:headEnd len="sm" w="sm" type="none"/>
                      <a:tailEnd len="sm" w="sm" type="none"/>
                    </a:lnR>
                    <a:lnT cap="flat" cmpd="sng" w="9525">
                      <a:solidFill>
                        <a:srgbClr val="003081"/>
                      </a:solidFill>
                      <a:prstDash val="dot"/>
                      <a:round/>
                      <a:headEnd len="sm" w="sm" type="none"/>
                      <a:tailEnd len="sm" w="sm" type="none"/>
                    </a:lnT>
                    <a:lnB cap="flat" cmpd="sng" w="9525">
                      <a:solidFill>
                        <a:srgbClr val="003081"/>
                      </a:solidFill>
                      <a:prstDash val="dot"/>
                      <a:round/>
                      <a:headEnd len="sm" w="sm" type="none"/>
                      <a:tailEnd len="sm" w="sm" type="none"/>
                    </a:lnB>
                  </a:tcPr>
                </a:tc>
                <a:tc>
                  <a:txBody>
                    <a:bodyPr/>
                    <a:lstStyle/>
                    <a:p>
                      <a:pPr indent="-298450" lvl="0" marL="457200" rtl="0" algn="l">
                        <a:spcBef>
                          <a:spcPts val="0"/>
                        </a:spcBef>
                        <a:spcAft>
                          <a:spcPts val="0"/>
                        </a:spcAft>
                        <a:buClr>
                          <a:srgbClr val="003081"/>
                        </a:buClr>
                        <a:buSzPts val="1100"/>
                        <a:buFont typeface="Palanquin"/>
                        <a:buChar char="➔"/>
                      </a:pPr>
                      <a:r>
                        <a:rPr lang="fr" sz="1100">
                          <a:solidFill>
                            <a:srgbClr val="003081"/>
                          </a:solidFill>
                          <a:latin typeface="Palanquin"/>
                          <a:ea typeface="Palanquin"/>
                          <a:cs typeface="Palanquin"/>
                          <a:sym typeface="Palanquin"/>
                        </a:rPr>
                        <a:t>Définir l’utilité du dispositif Aidants Connect et à quels besoins il répond (pour les aidants et les usagers)</a:t>
                      </a:r>
                      <a:br>
                        <a:rPr lang="fr" sz="1100">
                          <a:solidFill>
                            <a:srgbClr val="003081"/>
                          </a:solidFill>
                          <a:latin typeface="Palanquin"/>
                          <a:ea typeface="Palanquin"/>
                          <a:cs typeface="Palanquin"/>
                          <a:sym typeface="Palanquin"/>
                        </a:rPr>
                      </a:br>
                      <a:endParaRPr sz="1100">
                        <a:solidFill>
                          <a:srgbClr val="003081"/>
                        </a:solidFill>
                        <a:latin typeface="Palanquin"/>
                        <a:ea typeface="Palanquin"/>
                        <a:cs typeface="Palanquin"/>
                        <a:sym typeface="Palanquin"/>
                      </a:endParaRPr>
                    </a:p>
                    <a:p>
                      <a:pPr indent="-298450" lvl="0" marL="457200" rtl="0" algn="l">
                        <a:spcBef>
                          <a:spcPts val="0"/>
                        </a:spcBef>
                        <a:spcAft>
                          <a:spcPts val="0"/>
                        </a:spcAft>
                        <a:buClr>
                          <a:srgbClr val="003081"/>
                        </a:buClr>
                        <a:buSzPts val="1100"/>
                        <a:buFont typeface="Palanquin"/>
                        <a:buChar char="➔"/>
                      </a:pPr>
                      <a:r>
                        <a:rPr lang="fr" sz="1100">
                          <a:solidFill>
                            <a:srgbClr val="003081"/>
                          </a:solidFill>
                          <a:latin typeface="Palanquin"/>
                          <a:ea typeface="Palanquin"/>
                          <a:cs typeface="Palanquin"/>
                          <a:sym typeface="Palanquin"/>
                        </a:rPr>
                        <a:t>Décrire le cadre juridique de l’utilisation d’Aidants Connect et du RGPD</a:t>
                      </a:r>
                      <a:br>
                        <a:rPr lang="fr" sz="1100">
                          <a:solidFill>
                            <a:srgbClr val="003081"/>
                          </a:solidFill>
                          <a:latin typeface="Palanquin"/>
                          <a:ea typeface="Palanquin"/>
                          <a:cs typeface="Palanquin"/>
                          <a:sym typeface="Palanquin"/>
                        </a:rPr>
                      </a:br>
                      <a:endParaRPr sz="1100">
                        <a:solidFill>
                          <a:srgbClr val="003081"/>
                        </a:solidFill>
                        <a:latin typeface="Palanquin"/>
                        <a:ea typeface="Palanquin"/>
                        <a:cs typeface="Palanquin"/>
                        <a:sym typeface="Palanquin"/>
                      </a:endParaRPr>
                    </a:p>
                    <a:p>
                      <a:pPr indent="-298450" lvl="0" marL="457200" rtl="0" algn="l">
                        <a:spcBef>
                          <a:spcPts val="0"/>
                        </a:spcBef>
                        <a:spcAft>
                          <a:spcPts val="0"/>
                        </a:spcAft>
                        <a:buClr>
                          <a:srgbClr val="003081"/>
                        </a:buClr>
                        <a:buSzPts val="1100"/>
                        <a:buFont typeface="Palanquin"/>
                        <a:buChar char="➔"/>
                      </a:pPr>
                      <a:r>
                        <a:rPr lang="fr" sz="1100">
                          <a:solidFill>
                            <a:srgbClr val="003081"/>
                          </a:solidFill>
                          <a:latin typeface="Palanquin"/>
                          <a:ea typeface="Palanquin"/>
                          <a:cs typeface="Palanquin"/>
                          <a:sym typeface="Palanquin"/>
                        </a:rPr>
                        <a:t>Identifier les périmètres d’intervention de son poste et de sa structure dans l’utilisation d’Aidants Connect</a:t>
                      </a:r>
                      <a:endParaRPr sz="1100">
                        <a:solidFill>
                          <a:srgbClr val="003081"/>
                        </a:solidFill>
                        <a:latin typeface="Palanquin"/>
                        <a:ea typeface="Palanquin"/>
                        <a:cs typeface="Palanquin"/>
                        <a:sym typeface="Palanquin"/>
                      </a:endParaRPr>
                    </a:p>
                  </a:txBody>
                  <a:tcPr marT="91425" marB="91425" marR="91425" marL="91425">
                    <a:lnL cap="flat" cmpd="sng" w="9525">
                      <a:solidFill>
                        <a:srgbClr val="003081"/>
                      </a:solidFill>
                      <a:prstDash val="dot"/>
                      <a:round/>
                      <a:headEnd len="sm" w="sm" type="none"/>
                      <a:tailEnd len="sm" w="sm" type="none"/>
                    </a:lnL>
                    <a:lnR cap="flat" cmpd="sng" w="9525">
                      <a:solidFill>
                        <a:srgbClr val="003081"/>
                      </a:solidFill>
                      <a:prstDash val="dot"/>
                      <a:round/>
                      <a:headEnd len="sm" w="sm" type="none"/>
                      <a:tailEnd len="sm" w="sm" type="none"/>
                    </a:lnR>
                    <a:lnT cap="flat" cmpd="sng" w="9525">
                      <a:solidFill>
                        <a:srgbClr val="003081"/>
                      </a:solidFill>
                      <a:prstDash val="dot"/>
                      <a:round/>
                      <a:headEnd len="sm" w="sm" type="none"/>
                      <a:tailEnd len="sm" w="sm" type="none"/>
                    </a:lnT>
                    <a:lnB cap="flat" cmpd="sng" w="9525">
                      <a:solidFill>
                        <a:srgbClr val="003081"/>
                      </a:solidFill>
                      <a:prstDash val="dot"/>
                      <a:round/>
                      <a:headEnd len="sm" w="sm" type="none"/>
                      <a:tailEnd len="sm" w="sm" type="none"/>
                    </a:lnB>
                  </a:tcPr>
                </a:tc>
                <a:tc>
                  <a:txBody>
                    <a:bodyPr/>
                    <a:lstStyle/>
                    <a:p>
                      <a:pPr indent="0" lvl="0" marL="0" rtl="0" algn="l">
                        <a:spcBef>
                          <a:spcPts val="0"/>
                        </a:spcBef>
                        <a:spcAft>
                          <a:spcPts val="0"/>
                        </a:spcAft>
                        <a:buNone/>
                      </a:pPr>
                      <a:r>
                        <a:rPr b="1" lang="fr" sz="1000">
                          <a:solidFill>
                            <a:srgbClr val="003081"/>
                          </a:solidFill>
                          <a:latin typeface="Palanquin"/>
                          <a:ea typeface="Palanquin"/>
                          <a:cs typeface="Palanquin"/>
                          <a:sym typeface="Palanquin"/>
                        </a:rPr>
                        <a:t>Module 1 </a:t>
                      </a:r>
                      <a:br>
                        <a:rPr b="1" lang="fr" sz="1000">
                          <a:solidFill>
                            <a:srgbClr val="003081"/>
                          </a:solidFill>
                          <a:latin typeface="Palanquin"/>
                          <a:ea typeface="Palanquin"/>
                          <a:cs typeface="Palanquin"/>
                          <a:sym typeface="Palanquin"/>
                        </a:rPr>
                      </a:br>
                      <a:r>
                        <a:rPr b="1" lang="fr" sz="1000">
                          <a:solidFill>
                            <a:srgbClr val="003081"/>
                          </a:solidFill>
                          <a:latin typeface="Palanquin"/>
                          <a:ea typeface="Palanquin"/>
                          <a:cs typeface="Palanquin"/>
                          <a:sym typeface="Palanquin"/>
                        </a:rPr>
                        <a:t>(2h45) :  </a:t>
                      </a:r>
                      <a:br>
                        <a:rPr b="1" lang="fr" sz="1000">
                          <a:solidFill>
                            <a:srgbClr val="003081"/>
                          </a:solidFill>
                          <a:latin typeface="Palanquin"/>
                          <a:ea typeface="Palanquin"/>
                          <a:cs typeface="Palanquin"/>
                          <a:sym typeface="Palanquin"/>
                        </a:rPr>
                      </a:br>
                      <a:br>
                        <a:rPr b="1" lang="fr" sz="1000">
                          <a:solidFill>
                            <a:srgbClr val="003081"/>
                          </a:solidFill>
                          <a:latin typeface="Palanquin"/>
                          <a:ea typeface="Palanquin"/>
                          <a:cs typeface="Palanquin"/>
                          <a:sym typeface="Palanquin"/>
                        </a:rPr>
                      </a:br>
                      <a:r>
                        <a:rPr lang="fr" sz="1000">
                          <a:solidFill>
                            <a:srgbClr val="003081"/>
                          </a:solidFill>
                          <a:latin typeface="Palanquin"/>
                          <a:ea typeface="Palanquin"/>
                          <a:cs typeface="Palanquin"/>
                          <a:sym typeface="Palanquin"/>
                        </a:rPr>
                        <a:t>- Les mots du numérique</a:t>
                      </a:r>
                      <a:endParaRPr sz="1000">
                        <a:solidFill>
                          <a:srgbClr val="003081"/>
                        </a:solidFill>
                        <a:latin typeface="Palanquin"/>
                        <a:ea typeface="Palanquin"/>
                        <a:cs typeface="Palanquin"/>
                        <a:sym typeface="Palanquin"/>
                      </a:endParaRPr>
                    </a:p>
                    <a:p>
                      <a:pPr indent="0" lvl="0" marL="0" rtl="0" algn="l">
                        <a:spcBef>
                          <a:spcPts val="0"/>
                        </a:spcBef>
                        <a:spcAft>
                          <a:spcPts val="0"/>
                        </a:spcAft>
                        <a:buNone/>
                      </a:pPr>
                      <a:r>
                        <a:rPr lang="fr" sz="1000">
                          <a:solidFill>
                            <a:srgbClr val="003081"/>
                          </a:solidFill>
                          <a:latin typeface="Palanquin"/>
                          <a:ea typeface="Palanquin"/>
                          <a:cs typeface="Palanquin"/>
                          <a:sym typeface="Palanquin"/>
                        </a:rPr>
                        <a:t>- Quiz META</a:t>
                      </a:r>
                      <a:endParaRPr sz="1000">
                        <a:solidFill>
                          <a:srgbClr val="003081"/>
                        </a:solidFill>
                        <a:latin typeface="Palanquin"/>
                        <a:ea typeface="Palanquin"/>
                        <a:cs typeface="Palanquin"/>
                        <a:sym typeface="Palanquin"/>
                      </a:endParaRPr>
                    </a:p>
                    <a:p>
                      <a:pPr indent="0" lvl="0" marL="0" rtl="0" algn="l">
                        <a:spcBef>
                          <a:spcPts val="0"/>
                        </a:spcBef>
                        <a:spcAft>
                          <a:spcPts val="0"/>
                        </a:spcAft>
                        <a:buNone/>
                      </a:pPr>
                      <a:r>
                        <a:rPr lang="fr" sz="1000">
                          <a:solidFill>
                            <a:srgbClr val="003081"/>
                          </a:solidFill>
                          <a:latin typeface="Palanquin"/>
                          <a:ea typeface="Palanquin"/>
                          <a:cs typeface="Palanquin"/>
                          <a:sym typeface="Palanquin"/>
                        </a:rPr>
                        <a:t>- Médianalyse</a:t>
                      </a:r>
                      <a:endParaRPr sz="1000">
                        <a:solidFill>
                          <a:srgbClr val="003081"/>
                        </a:solidFill>
                        <a:latin typeface="Palanquin"/>
                        <a:ea typeface="Palanquin"/>
                        <a:cs typeface="Palanquin"/>
                        <a:sym typeface="Palanquin"/>
                      </a:endParaRPr>
                    </a:p>
                    <a:p>
                      <a:pPr indent="0" lvl="0" marL="0" rtl="0" algn="l">
                        <a:spcBef>
                          <a:spcPts val="0"/>
                        </a:spcBef>
                        <a:spcAft>
                          <a:spcPts val="0"/>
                        </a:spcAft>
                        <a:buNone/>
                      </a:pPr>
                      <a:r>
                        <a:rPr lang="fr" sz="1000">
                          <a:solidFill>
                            <a:srgbClr val="003081"/>
                          </a:solidFill>
                          <a:latin typeface="Palanquin"/>
                          <a:ea typeface="Palanquin"/>
                          <a:cs typeface="Palanquin"/>
                          <a:sym typeface="Palanquin"/>
                        </a:rPr>
                        <a:t>_ Quiz débrief</a:t>
                      </a:r>
                      <a:endParaRPr sz="1000">
                        <a:solidFill>
                          <a:srgbClr val="003081"/>
                        </a:solidFill>
                        <a:latin typeface="Palanquin"/>
                        <a:ea typeface="Palanquin"/>
                        <a:cs typeface="Palanquin"/>
                        <a:sym typeface="Palanquin"/>
                      </a:endParaRPr>
                    </a:p>
                    <a:p>
                      <a:pPr indent="0" lvl="0" marL="0" rtl="0" algn="l">
                        <a:spcBef>
                          <a:spcPts val="0"/>
                        </a:spcBef>
                        <a:spcAft>
                          <a:spcPts val="0"/>
                        </a:spcAft>
                        <a:buNone/>
                      </a:pPr>
                      <a:r>
                        <a:t/>
                      </a:r>
                      <a:endParaRPr sz="1000">
                        <a:solidFill>
                          <a:srgbClr val="003081"/>
                        </a:solidFill>
                        <a:latin typeface="Palanquin"/>
                        <a:ea typeface="Palanquin"/>
                        <a:cs typeface="Palanquin"/>
                        <a:sym typeface="Palanquin"/>
                      </a:endParaRPr>
                    </a:p>
                    <a:p>
                      <a:pPr indent="0" lvl="0" marL="0" rtl="0" algn="l">
                        <a:spcBef>
                          <a:spcPts val="0"/>
                        </a:spcBef>
                        <a:spcAft>
                          <a:spcPts val="0"/>
                        </a:spcAft>
                        <a:buNone/>
                      </a:pPr>
                      <a:r>
                        <a:t/>
                      </a:r>
                      <a:endParaRPr sz="1000">
                        <a:solidFill>
                          <a:srgbClr val="003081"/>
                        </a:solidFill>
                        <a:latin typeface="Palanquin"/>
                        <a:ea typeface="Palanquin"/>
                        <a:cs typeface="Palanquin"/>
                        <a:sym typeface="Palanquin"/>
                      </a:endParaRPr>
                    </a:p>
                  </a:txBody>
                  <a:tcPr marT="91425" marB="91425" marR="91425" marL="91425">
                    <a:lnL cap="flat" cmpd="sng" w="9525">
                      <a:solidFill>
                        <a:srgbClr val="003081"/>
                      </a:solidFill>
                      <a:prstDash val="dot"/>
                      <a:round/>
                      <a:headEnd len="sm" w="sm" type="none"/>
                      <a:tailEnd len="sm" w="sm" type="none"/>
                    </a:lnL>
                    <a:lnR cap="flat" cmpd="sng" w="9525">
                      <a:solidFill>
                        <a:srgbClr val="003081"/>
                      </a:solidFill>
                      <a:prstDash val="dot"/>
                      <a:round/>
                      <a:headEnd len="sm" w="sm" type="none"/>
                      <a:tailEnd len="sm" w="sm" type="none"/>
                    </a:lnR>
                    <a:lnT cap="flat" cmpd="sng" w="9525">
                      <a:solidFill>
                        <a:srgbClr val="003081"/>
                      </a:solidFill>
                      <a:prstDash val="dot"/>
                      <a:round/>
                      <a:headEnd len="sm" w="sm" type="none"/>
                      <a:tailEnd len="sm" w="sm" type="none"/>
                    </a:lnT>
                    <a:lnB cap="flat" cmpd="sng" w="9525">
                      <a:solidFill>
                        <a:srgbClr val="003081"/>
                      </a:solidFill>
                      <a:prstDash val="dot"/>
                      <a:round/>
                      <a:headEnd len="sm" w="sm" type="none"/>
                      <a:tailEnd len="sm" w="sm" type="none"/>
                    </a:lnB>
                  </a:tcPr>
                </a:tc>
              </a:tr>
              <a:tr h="1396700">
                <a:tc>
                  <a:txBody>
                    <a:bodyPr/>
                    <a:lstStyle/>
                    <a:p>
                      <a:pPr indent="0" lvl="0" marL="0" rtl="0" algn="l">
                        <a:spcBef>
                          <a:spcPts val="0"/>
                        </a:spcBef>
                        <a:spcAft>
                          <a:spcPts val="0"/>
                        </a:spcAft>
                        <a:buNone/>
                      </a:pPr>
                      <a:r>
                        <a:rPr b="1" lang="fr" sz="1300">
                          <a:solidFill>
                            <a:srgbClr val="003081"/>
                          </a:solidFill>
                          <a:latin typeface="Palanquin"/>
                          <a:ea typeface="Palanquin"/>
                          <a:cs typeface="Palanquin"/>
                          <a:sym typeface="Palanquin"/>
                        </a:rPr>
                        <a:t>Prendre en main la plateforme Aidants Connect</a:t>
                      </a:r>
                      <a:endParaRPr b="1" sz="1300">
                        <a:solidFill>
                          <a:srgbClr val="003081"/>
                        </a:solidFill>
                        <a:latin typeface="Palanquin"/>
                        <a:ea typeface="Palanquin"/>
                        <a:cs typeface="Palanquin"/>
                        <a:sym typeface="Palanquin"/>
                      </a:endParaRPr>
                    </a:p>
                  </a:txBody>
                  <a:tcPr marT="91425" marB="91425" marR="91425" marL="91425">
                    <a:lnL cap="flat" cmpd="sng" w="9525">
                      <a:solidFill>
                        <a:srgbClr val="003081"/>
                      </a:solidFill>
                      <a:prstDash val="dot"/>
                      <a:round/>
                      <a:headEnd len="sm" w="sm" type="none"/>
                      <a:tailEnd len="sm" w="sm" type="none"/>
                    </a:lnL>
                    <a:lnR cap="flat" cmpd="sng" w="9525">
                      <a:solidFill>
                        <a:srgbClr val="003081"/>
                      </a:solidFill>
                      <a:prstDash val="dot"/>
                      <a:round/>
                      <a:headEnd len="sm" w="sm" type="none"/>
                      <a:tailEnd len="sm" w="sm" type="none"/>
                    </a:lnR>
                    <a:lnT cap="flat" cmpd="sng" w="9525">
                      <a:solidFill>
                        <a:srgbClr val="003081"/>
                      </a:solidFill>
                      <a:prstDash val="dot"/>
                      <a:round/>
                      <a:headEnd len="sm" w="sm" type="none"/>
                      <a:tailEnd len="sm" w="sm" type="none"/>
                    </a:lnT>
                    <a:lnB cap="flat" cmpd="sng" w="9525">
                      <a:solidFill>
                        <a:srgbClr val="003081"/>
                      </a:solidFill>
                      <a:prstDash val="dot"/>
                      <a:round/>
                      <a:headEnd len="sm" w="sm" type="none"/>
                      <a:tailEnd len="sm" w="sm" type="none"/>
                    </a:lnB>
                  </a:tcPr>
                </a:tc>
                <a:tc>
                  <a:txBody>
                    <a:bodyPr/>
                    <a:lstStyle/>
                    <a:p>
                      <a:pPr indent="-298450" lvl="0" marL="457200" rtl="0" algn="l">
                        <a:spcBef>
                          <a:spcPts val="0"/>
                        </a:spcBef>
                        <a:spcAft>
                          <a:spcPts val="0"/>
                        </a:spcAft>
                        <a:buClr>
                          <a:srgbClr val="003081"/>
                        </a:buClr>
                        <a:buSzPts val="1100"/>
                        <a:buFont typeface="Palanquin"/>
                        <a:buChar char="➔"/>
                      </a:pPr>
                      <a:r>
                        <a:rPr lang="fr" sz="1100">
                          <a:solidFill>
                            <a:srgbClr val="003081"/>
                          </a:solidFill>
                          <a:latin typeface="Palanquin"/>
                          <a:ea typeface="Palanquin"/>
                          <a:cs typeface="Palanquin"/>
                          <a:sym typeface="Palanquin"/>
                        </a:rPr>
                        <a:t>Maîtriser les différentes étapes de l’accompagnement à l’aide de la plateforme Aidants Connect (connexion, création du mandat,…)</a:t>
                      </a:r>
                      <a:endParaRPr sz="1100">
                        <a:solidFill>
                          <a:srgbClr val="003081"/>
                        </a:solidFill>
                        <a:latin typeface="Palanquin"/>
                        <a:ea typeface="Palanquin"/>
                        <a:cs typeface="Palanquin"/>
                        <a:sym typeface="Palanquin"/>
                      </a:endParaRPr>
                    </a:p>
                  </a:txBody>
                  <a:tcPr marT="91425" marB="91425" marR="91425" marL="91425">
                    <a:lnL cap="flat" cmpd="sng" w="9525">
                      <a:solidFill>
                        <a:srgbClr val="003081"/>
                      </a:solidFill>
                      <a:prstDash val="dot"/>
                      <a:round/>
                      <a:headEnd len="sm" w="sm" type="none"/>
                      <a:tailEnd len="sm" w="sm" type="none"/>
                    </a:lnL>
                    <a:lnR cap="flat" cmpd="sng" w="9525">
                      <a:solidFill>
                        <a:srgbClr val="003081"/>
                      </a:solidFill>
                      <a:prstDash val="dot"/>
                      <a:round/>
                      <a:headEnd len="sm" w="sm" type="none"/>
                      <a:tailEnd len="sm" w="sm" type="none"/>
                    </a:lnR>
                    <a:lnT cap="flat" cmpd="sng" w="9525">
                      <a:solidFill>
                        <a:srgbClr val="003081"/>
                      </a:solidFill>
                      <a:prstDash val="dot"/>
                      <a:round/>
                      <a:headEnd len="sm" w="sm" type="none"/>
                      <a:tailEnd len="sm" w="sm" type="none"/>
                    </a:lnT>
                    <a:lnB cap="flat" cmpd="sng" w="9525">
                      <a:solidFill>
                        <a:srgbClr val="003081"/>
                      </a:solidFill>
                      <a:prstDash val="dot"/>
                      <a:round/>
                      <a:headEnd len="sm" w="sm" type="none"/>
                      <a:tailEnd len="sm" w="sm" type="none"/>
                    </a:lnB>
                  </a:tcPr>
                </a:tc>
                <a:tc>
                  <a:txBody>
                    <a:bodyPr/>
                    <a:lstStyle/>
                    <a:p>
                      <a:pPr indent="0" lvl="0" marL="0" rtl="0" algn="l">
                        <a:spcBef>
                          <a:spcPts val="0"/>
                        </a:spcBef>
                        <a:spcAft>
                          <a:spcPts val="0"/>
                        </a:spcAft>
                        <a:buNone/>
                      </a:pPr>
                      <a:r>
                        <a:rPr b="1" lang="fr" sz="1000">
                          <a:solidFill>
                            <a:srgbClr val="003081"/>
                          </a:solidFill>
                          <a:latin typeface="Palanquin"/>
                          <a:ea typeface="Palanquin"/>
                          <a:cs typeface="Palanquin"/>
                          <a:sym typeface="Palanquin"/>
                        </a:rPr>
                        <a:t>Module 2 (1h30) :</a:t>
                      </a:r>
                      <a:endParaRPr b="1" sz="1000">
                        <a:solidFill>
                          <a:srgbClr val="003081"/>
                        </a:solidFill>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br>
                        <a:rPr lang="fr" sz="1000">
                          <a:solidFill>
                            <a:srgbClr val="003081"/>
                          </a:solidFill>
                          <a:latin typeface="Palanquin"/>
                          <a:ea typeface="Palanquin"/>
                          <a:cs typeface="Palanquin"/>
                          <a:sym typeface="Palanquin"/>
                        </a:rPr>
                      </a:br>
                      <a:r>
                        <a:rPr lang="fr" sz="1000">
                          <a:solidFill>
                            <a:srgbClr val="003081"/>
                          </a:solidFill>
                          <a:latin typeface="Palanquin"/>
                          <a:ea typeface="Palanquin"/>
                          <a:cs typeface="Palanquin"/>
                          <a:sym typeface="Palanquin"/>
                        </a:rPr>
                        <a:t>- arborescence</a:t>
                      </a:r>
                      <a:endParaRPr b="1" sz="1000">
                        <a:solidFill>
                          <a:srgbClr val="003081"/>
                        </a:solidFill>
                        <a:latin typeface="Palanquin"/>
                        <a:ea typeface="Palanquin"/>
                        <a:cs typeface="Palanquin"/>
                        <a:sym typeface="Palanquin"/>
                      </a:endParaRPr>
                    </a:p>
                  </a:txBody>
                  <a:tcPr marT="91425" marB="91425" marR="91425" marL="91425">
                    <a:lnL cap="flat" cmpd="sng" w="9525">
                      <a:solidFill>
                        <a:srgbClr val="003081"/>
                      </a:solidFill>
                      <a:prstDash val="dot"/>
                      <a:round/>
                      <a:headEnd len="sm" w="sm" type="none"/>
                      <a:tailEnd len="sm" w="sm" type="none"/>
                    </a:lnL>
                    <a:lnR cap="flat" cmpd="sng" w="9525">
                      <a:solidFill>
                        <a:srgbClr val="003081"/>
                      </a:solidFill>
                      <a:prstDash val="dot"/>
                      <a:round/>
                      <a:headEnd len="sm" w="sm" type="none"/>
                      <a:tailEnd len="sm" w="sm" type="none"/>
                    </a:lnR>
                    <a:lnT cap="flat" cmpd="sng" w="9525">
                      <a:solidFill>
                        <a:srgbClr val="003081"/>
                      </a:solidFill>
                      <a:prstDash val="dot"/>
                      <a:round/>
                      <a:headEnd len="sm" w="sm" type="none"/>
                      <a:tailEnd len="sm" w="sm" type="none"/>
                    </a:lnT>
                    <a:lnB cap="flat" cmpd="sng" w="9525">
                      <a:solidFill>
                        <a:srgbClr val="003081"/>
                      </a:solidFill>
                      <a:prstDash val="dot"/>
                      <a:round/>
                      <a:headEnd len="sm" w="sm" type="none"/>
                      <a:tailEnd len="sm" w="sm" type="none"/>
                    </a:lnB>
                  </a:tcPr>
                </a:tc>
              </a:tr>
              <a:tr h="1396700">
                <a:tc>
                  <a:txBody>
                    <a:bodyPr/>
                    <a:lstStyle/>
                    <a:p>
                      <a:pPr indent="0" lvl="0" marL="0" rtl="0" algn="l">
                        <a:spcBef>
                          <a:spcPts val="0"/>
                        </a:spcBef>
                        <a:spcAft>
                          <a:spcPts val="0"/>
                        </a:spcAft>
                        <a:buNone/>
                      </a:pPr>
                      <a:r>
                        <a:rPr b="1" lang="fr" sz="1300">
                          <a:solidFill>
                            <a:srgbClr val="003081"/>
                          </a:solidFill>
                          <a:latin typeface="Palanquin"/>
                          <a:ea typeface="Palanquin"/>
                          <a:cs typeface="Palanquin"/>
                          <a:sym typeface="Palanquin"/>
                        </a:rPr>
                        <a:t>Utiliser de la plateforme Aidants Connect en situation d’accompagnement</a:t>
                      </a:r>
                      <a:endParaRPr b="1" sz="1300">
                        <a:solidFill>
                          <a:srgbClr val="003081"/>
                        </a:solidFill>
                        <a:latin typeface="Palanquin"/>
                        <a:ea typeface="Palanquin"/>
                        <a:cs typeface="Palanquin"/>
                        <a:sym typeface="Palanquin"/>
                      </a:endParaRPr>
                    </a:p>
                  </a:txBody>
                  <a:tcPr marT="91425" marB="91425" marR="91425" marL="91425">
                    <a:lnL cap="flat" cmpd="sng" w="9525">
                      <a:solidFill>
                        <a:srgbClr val="003081"/>
                      </a:solidFill>
                      <a:prstDash val="dot"/>
                      <a:round/>
                      <a:headEnd len="sm" w="sm" type="none"/>
                      <a:tailEnd len="sm" w="sm" type="none"/>
                    </a:lnL>
                    <a:lnR cap="flat" cmpd="sng" w="9525">
                      <a:solidFill>
                        <a:srgbClr val="003081"/>
                      </a:solidFill>
                      <a:prstDash val="dot"/>
                      <a:round/>
                      <a:headEnd len="sm" w="sm" type="none"/>
                      <a:tailEnd len="sm" w="sm" type="none"/>
                    </a:lnR>
                    <a:lnT cap="flat" cmpd="sng" w="9525">
                      <a:solidFill>
                        <a:srgbClr val="003081"/>
                      </a:solidFill>
                      <a:prstDash val="dot"/>
                      <a:round/>
                      <a:headEnd len="sm" w="sm" type="none"/>
                      <a:tailEnd len="sm" w="sm" type="none"/>
                    </a:lnT>
                    <a:lnB cap="flat" cmpd="sng" w="9525">
                      <a:solidFill>
                        <a:srgbClr val="003081"/>
                      </a:solidFill>
                      <a:prstDash val="dot"/>
                      <a:round/>
                      <a:headEnd len="sm" w="sm" type="none"/>
                      <a:tailEnd len="sm" w="sm" type="none"/>
                    </a:lnB>
                  </a:tcPr>
                </a:tc>
                <a:tc>
                  <a:txBody>
                    <a:bodyPr/>
                    <a:lstStyle/>
                    <a:p>
                      <a:pPr indent="-298450" lvl="0" marL="457200" rtl="0" algn="l">
                        <a:spcBef>
                          <a:spcPts val="0"/>
                        </a:spcBef>
                        <a:spcAft>
                          <a:spcPts val="0"/>
                        </a:spcAft>
                        <a:buClr>
                          <a:srgbClr val="003081"/>
                        </a:buClr>
                        <a:buSzPts val="1100"/>
                        <a:buFont typeface="Palanquin"/>
                        <a:buChar char="➔"/>
                      </a:pPr>
                      <a:r>
                        <a:rPr lang="fr" sz="1100">
                          <a:solidFill>
                            <a:srgbClr val="003081"/>
                          </a:solidFill>
                          <a:latin typeface="Palanquin"/>
                          <a:ea typeface="Palanquin"/>
                          <a:cs typeface="Palanquin"/>
                          <a:sym typeface="Palanquin"/>
                        </a:rPr>
                        <a:t>Respecter le cadre juridique de l’utilisation d’Aidants connect en situation d’accompagnement</a:t>
                      </a:r>
                      <a:br>
                        <a:rPr lang="fr" sz="1100">
                          <a:solidFill>
                            <a:srgbClr val="003081"/>
                          </a:solidFill>
                          <a:latin typeface="Palanquin"/>
                          <a:ea typeface="Palanquin"/>
                          <a:cs typeface="Palanquin"/>
                          <a:sym typeface="Palanquin"/>
                        </a:rPr>
                      </a:br>
                      <a:endParaRPr sz="1100">
                        <a:solidFill>
                          <a:srgbClr val="003081"/>
                        </a:solidFill>
                        <a:latin typeface="Palanquin"/>
                        <a:ea typeface="Palanquin"/>
                        <a:cs typeface="Palanquin"/>
                        <a:sym typeface="Palanquin"/>
                      </a:endParaRPr>
                    </a:p>
                    <a:p>
                      <a:pPr indent="-298450" lvl="0" marL="457200" rtl="0" algn="l">
                        <a:spcBef>
                          <a:spcPts val="0"/>
                        </a:spcBef>
                        <a:spcAft>
                          <a:spcPts val="0"/>
                        </a:spcAft>
                        <a:buClr>
                          <a:srgbClr val="003081"/>
                        </a:buClr>
                        <a:buSzPts val="1100"/>
                        <a:buFont typeface="Palanquin"/>
                        <a:buChar char="➔"/>
                      </a:pPr>
                      <a:r>
                        <a:rPr lang="fr" sz="1100">
                          <a:solidFill>
                            <a:srgbClr val="003081"/>
                          </a:solidFill>
                          <a:latin typeface="Palanquin"/>
                          <a:ea typeface="Palanquin"/>
                          <a:cs typeface="Palanquin"/>
                          <a:sym typeface="Palanquin"/>
                        </a:rPr>
                        <a:t>Expliquer à l’usager les étapes de l’accompagnement en cours</a:t>
                      </a:r>
                      <a:br>
                        <a:rPr lang="fr" sz="1100">
                          <a:solidFill>
                            <a:srgbClr val="003081"/>
                          </a:solidFill>
                          <a:latin typeface="Palanquin"/>
                          <a:ea typeface="Palanquin"/>
                          <a:cs typeface="Palanquin"/>
                          <a:sym typeface="Palanquin"/>
                        </a:rPr>
                      </a:br>
                      <a:endParaRPr sz="1100">
                        <a:solidFill>
                          <a:srgbClr val="003081"/>
                        </a:solidFill>
                        <a:latin typeface="Palanquin"/>
                        <a:ea typeface="Palanquin"/>
                        <a:cs typeface="Palanquin"/>
                        <a:sym typeface="Palanquin"/>
                      </a:endParaRPr>
                    </a:p>
                    <a:p>
                      <a:pPr indent="-298450" lvl="0" marL="457200" rtl="0" algn="l">
                        <a:spcBef>
                          <a:spcPts val="0"/>
                        </a:spcBef>
                        <a:spcAft>
                          <a:spcPts val="0"/>
                        </a:spcAft>
                        <a:buClr>
                          <a:srgbClr val="003081"/>
                        </a:buClr>
                        <a:buSzPts val="1100"/>
                        <a:buFont typeface="Palanquin"/>
                        <a:buChar char="➔"/>
                      </a:pPr>
                      <a:r>
                        <a:rPr lang="fr" sz="1100">
                          <a:solidFill>
                            <a:srgbClr val="003081"/>
                          </a:solidFill>
                          <a:latin typeface="Palanquin"/>
                          <a:ea typeface="Palanquin"/>
                          <a:cs typeface="Palanquin"/>
                          <a:sym typeface="Palanquin"/>
                        </a:rPr>
                        <a:t>Formuler des questions pour cerner la situation de l’usager et son niveau de compétences numériques</a:t>
                      </a:r>
                      <a:br>
                        <a:rPr lang="fr" sz="1100">
                          <a:solidFill>
                            <a:srgbClr val="003081"/>
                          </a:solidFill>
                          <a:latin typeface="Palanquin"/>
                          <a:ea typeface="Palanquin"/>
                          <a:cs typeface="Palanquin"/>
                          <a:sym typeface="Palanquin"/>
                        </a:rPr>
                      </a:br>
                      <a:endParaRPr sz="1100">
                        <a:solidFill>
                          <a:srgbClr val="003081"/>
                        </a:solidFill>
                        <a:latin typeface="Palanquin"/>
                        <a:ea typeface="Palanquin"/>
                        <a:cs typeface="Palanquin"/>
                        <a:sym typeface="Palanquin"/>
                      </a:endParaRPr>
                    </a:p>
                    <a:p>
                      <a:pPr indent="-298450" lvl="0" marL="457200" rtl="0" algn="l">
                        <a:spcBef>
                          <a:spcPts val="0"/>
                        </a:spcBef>
                        <a:spcAft>
                          <a:spcPts val="0"/>
                        </a:spcAft>
                        <a:buClr>
                          <a:srgbClr val="003081"/>
                        </a:buClr>
                        <a:buSzPts val="1100"/>
                        <a:buFont typeface="Palanquin"/>
                        <a:buChar char="➔"/>
                      </a:pPr>
                      <a:r>
                        <a:rPr lang="fr" sz="1100">
                          <a:solidFill>
                            <a:srgbClr val="003081"/>
                          </a:solidFill>
                          <a:latin typeface="Palanquin"/>
                          <a:ea typeface="Palanquin"/>
                          <a:cs typeface="Palanquin"/>
                          <a:sym typeface="Palanquin"/>
                        </a:rPr>
                        <a:t>Choisir une stratégie d’accompagnement, utilisant Aidants Connect ou non</a:t>
                      </a:r>
                      <a:br>
                        <a:rPr lang="fr" sz="1100">
                          <a:solidFill>
                            <a:srgbClr val="003081"/>
                          </a:solidFill>
                          <a:latin typeface="Palanquin"/>
                          <a:ea typeface="Palanquin"/>
                          <a:cs typeface="Palanquin"/>
                          <a:sym typeface="Palanquin"/>
                        </a:rPr>
                      </a:br>
                      <a:endParaRPr sz="1100">
                        <a:solidFill>
                          <a:srgbClr val="003081"/>
                        </a:solidFill>
                        <a:latin typeface="Palanquin"/>
                        <a:ea typeface="Palanquin"/>
                        <a:cs typeface="Palanquin"/>
                        <a:sym typeface="Palanquin"/>
                      </a:endParaRPr>
                    </a:p>
                    <a:p>
                      <a:pPr indent="-298450" lvl="0" marL="457200" rtl="0" algn="l">
                        <a:spcBef>
                          <a:spcPts val="0"/>
                        </a:spcBef>
                        <a:spcAft>
                          <a:spcPts val="0"/>
                        </a:spcAft>
                        <a:buClr>
                          <a:srgbClr val="003081"/>
                        </a:buClr>
                        <a:buSzPts val="1100"/>
                        <a:buFont typeface="Palanquin"/>
                        <a:buChar char="➔"/>
                      </a:pPr>
                      <a:r>
                        <a:rPr lang="fr" sz="1100">
                          <a:solidFill>
                            <a:srgbClr val="003081"/>
                          </a:solidFill>
                          <a:latin typeface="Palanquin"/>
                          <a:ea typeface="Palanquin"/>
                          <a:cs typeface="Palanquin"/>
                          <a:sym typeface="Palanquin"/>
                        </a:rPr>
                        <a:t>Engager l’usager vers l’autonomie et le développement de ses compétences numériques</a:t>
                      </a:r>
                      <a:endParaRPr sz="1100">
                        <a:solidFill>
                          <a:srgbClr val="003081"/>
                        </a:solidFill>
                        <a:latin typeface="Palanquin"/>
                        <a:ea typeface="Palanquin"/>
                        <a:cs typeface="Palanquin"/>
                        <a:sym typeface="Palanquin"/>
                      </a:endParaRPr>
                    </a:p>
                  </a:txBody>
                  <a:tcPr marT="91425" marB="91425" marR="91425" marL="91425">
                    <a:lnL cap="flat" cmpd="sng" w="9525">
                      <a:solidFill>
                        <a:srgbClr val="003081"/>
                      </a:solidFill>
                      <a:prstDash val="dot"/>
                      <a:round/>
                      <a:headEnd len="sm" w="sm" type="none"/>
                      <a:tailEnd len="sm" w="sm" type="none"/>
                    </a:lnL>
                    <a:lnR cap="flat" cmpd="sng" w="9525">
                      <a:solidFill>
                        <a:srgbClr val="003081"/>
                      </a:solidFill>
                      <a:prstDash val="dot"/>
                      <a:round/>
                      <a:headEnd len="sm" w="sm" type="none"/>
                      <a:tailEnd len="sm" w="sm" type="none"/>
                    </a:lnR>
                    <a:lnT cap="flat" cmpd="sng" w="9525">
                      <a:solidFill>
                        <a:srgbClr val="003081"/>
                      </a:solidFill>
                      <a:prstDash val="dot"/>
                      <a:round/>
                      <a:headEnd len="sm" w="sm" type="none"/>
                      <a:tailEnd len="sm" w="sm" type="none"/>
                    </a:lnT>
                    <a:lnB cap="flat" cmpd="sng" w="9525">
                      <a:solidFill>
                        <a:srgbClr val="003081"/>
                      </a:solidFill>
                      <a:prstDash val="dot"/>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b="1" lang="fr" sz="1000">
                          <a:solidFill>
                            <a:srgbClr val="003081"/>
                          </a:solidFill>
                          <a:latin typeface="Palanquin"/>
                          <a:ea typeface="Palanquin"/>
                          <a:cs typeface="Palanquin"/>
                          <a:sym typeface="Palanquin"/>
                        </a:rPr>
                        <a:t>Module 3 (1h30) : </a:t>
                      </a:r>
                      <a:br>
                        <a:rPr b="1" lang="fr" sz="1000">
                          <a:solidFill>
                            <a:srgbClr val="003081"/>
                          </a:solidFill>
                          <a:latin typeface="Palanquin"/>
                          <a:ea typeface="Palanquin"/>
                          <a:cs typeface="Palanquin"/>
                          <a:sym typeface="Palanquin"/>
                        </a:rPr>
                      </a:br>
                      <a:endParaRPr sz="1000">
                        <a:solidFill>
                          <a:srgbClr val="003081"/>
                        </a:solidFill>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r>
                        <a:rPr lang="fr" sz="1000">
                          <a:solidFill>
                            <a:srgbClr val="003081"/>
                          </a:solidFill>
                          <a:latin typeface="Palanquin"/>
                          <a:ea typeface="Palanquin"/>
                          <a:cs typeface="Palanquin"/>
                          <a:sym typeface="Palanquin"/>
                        </a:rPr>
                        <a:t>- en tant que </a:t>
                      </a:r>
                      <a:endParaRPr sz="1000">
                        <a:solidFill>
                          <a:srgbClr val="003081"/>
                        </a:solidFill>
                        <a:latin typeface="Palanquin"/>
                        <a:ea typeface="Palanquin"/>
                        <a:cs typeface="Palanquin"/>
                        <a:sym typeface="Palanquin"/>
                      </a:endParaRPr>
                    </a:p>
                  </a:txBody>
                  <a:tcPr marT="91425" marB="91425" marR="91425" marL="91425">
                    <a:lnL cap="flat" cmpd="sng" w="9525">
                      <a:solidFill>
                        <a:srgbClr val="003081"/>
                      </a:solidFill>
                      <a:prstDash val="dot"/>
                      <a:round/>
                      <a:headEnd len="sm" w="sm" type="none"/>
                      <a:tailEnd len="sm" w="sm" type="none"/>
                    </a:lnL>
                    <a:lnR cap="flat" cmpd="sng" w="9525">
                      <a:solidFill>
                        <a:srgbClr val="003081"/>
                      </a:solidFill>
                      <a:prstDash val="dot"/>
                      <a:round/>
                      <a:headEnd len="sm" w="sm" type="none"/>
                      <a:tailEnd len="sm" w="sm" type="none"/>
                    </a:lnR>
                    <a:lnT cap="flat" cmpd="sng" w="9525">
                      <a:solidFill>
                        <a:srgbClr val="003081"/>
                      </a:solidFill>
                      <a:prstDash val="dot"/>
                      <a:round/>
                      <a:headEnd len="sm" w="sm" type="none"/>
                      <a:tailEnd len="sm" w="sm" type="none"/>
                    </a:lnT>
                    <a:lnB cap="flat" cmpd="sng" w="9525">
                      <a:solidFill>
                        <a:srgbClr val="003081"/>
                      </a:solidFill>
                      <a:prstDash val="dot"/>
                      <a:round/>
                      <a:headEnd len="sm" w="sm" type="none"/>
                      <a:tailEnd len="sm" w="sm" type="none"/>
                    </a:lnB>
                  </a:tcPr>
                </a:tc>
              </a:tr>
            </a:tbl>
          </a:graphicData>
        </a:graphic>
      </p:graphicFrame>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4" name="Shape 544"/>
        <p:cNvGrpSpPr/>
        <p:nvPr/>
      </p:nvGrpSpPr>
      <p:grpSpPr>
        <a:xfrm>
          <a:off x="0" y="0"/>
          <a:ext cx="0" cy="0"/>
          <a:chOff x="0" y="0"/>
          <a:chExt cx="0" cy="0"/>
        </a:xfrm>
      </p:grpSpPr>
      <p:sp>
        <p:nvSpPr>
          <p:cNvPr id="545" name="Google Shape;545;p62"/>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rgbClr val="FF3333"/>
                </a:solidFill>
                <a:latin typeface="Palanquin"/>
                <a:ea typeface="Palanquin"/>
                <a:cs typeface="Palanquin"/>
                <a:sym typeface="Palanquin"/>
              </a:rPr>
              <a:t>Grandes notions</a:t>
            </a:r>
            <a:endParaRPr/>
          </a:p>
        </p:txBody>
      </p:sp>
      <p:sp>
        <p:nvSpPr>
          <p:cNvPr id="546" name="Google Shape;546;p62"/>
          <p:cNvSpPr txBox="1"/>
          <p:nvPr/>
        </p:nvSpPr>
        <p:spPr>
          <a:xfrm>
            <a:off x="1080025" y="6418525"/>
            <a:ext cx="5896200" cy="3530400"/>
          </a:xfrm>
          <a:prstGeom prst="rect">
            <a:avLst/>
          </a:prstGeom>
          <a:noFill/>
          <a:ln cap="flat" cmpd="sng" w="19050">
            <a:solidFill>
              <a:srgbClr val="FD2F27"/>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100">
              <a:solidFill>
                <a:srgbClr val="FF5563"/>
              </a:solidFill>
              <a:latin typeface="Palanquin SemiBold"/>
              <a:ea typeface="Palanquin SemiBold"/>
              <a:cs typeface="Palanquin SemiBold"/>
              <a:sym typeface="Palanquin SemiBold"/>
            </a:endParaRPr>
          </a:p>
        </p:txBody>
      </p:sp>
      <p:sp>
        <p:nvSpPr>
          <p:cNvPr id="547" name="Google Shape;547;p62"/>
          <p:cNvSpPr txBox="1"/>
          <p:nvPr/>
        </p:nvSpPr>
        <p:spPr>
          <a:xfrm>
            <a:off x="1080025" y="2697150"/>
            <a:ext cx="5896200" cy="3530400"/>
          </a:xfrm>
          <a:prstGeom prst="rect">
            <a:avLst/>
          </a:prstGeom>
          <a:noFill/>
          <a:ln cap="flat" cmpd="sng" w="19050">
            <a:solidFill>
              <a:srgbClr val="1A458E"/>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100">
              <a:solidFill>
                <a:srgbClr val="39BCBD"/>
              </a:solidFill>
              <a:latin typeface="Palanquin SemiBold"/>
              <a:ea typeface="Palanquin SemiBold"/>
              <a:cs typeface="Palanquin SemiBold"/>
              <a:sym typeface="Palanquin SemiBold"/>
            </a:endParaRPr>
          </a:p>
        </p:txBody>
      </p:sp>
      <p:sp>
        <p:nvSpPr>
          <p:cNvPr id="548" name="Google Shape;548;p62"/>
          <p:cNvSpPr txBox="1"/>
          <p:nvPr/>
        </p:nvSpPr>
        <p:spPr>
          <a:xfrm>
            <a:off x="3170997" y="3264775"/>
            <a:ext cx="1711500" cy="1269300"/>
          </a:xfrm>
          <a:prstGeom prst="rect">
            <a:avLst/>
          </a:prstGeom>
          <a:noFill/>
          <a:ln cap="flat" cmpd="sng" w="19050">
            <a:solidFill>
              <a:srgbClr val="1A458E"/>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fr" sz="1100">
                <a:solidFill>
                  <a:srgbClr val="1A458E"/>
                </a:solidFill>
                <a:latin typeface="Palanquin SemiBold"/>
                <a:ea typeface="Palanquin SemiBold"/>
                <a:cs typeface="Palanquin SemiBold"/>
                <a:sym typeface="Palanquin SemiBold"/>
              </a:rPr>
              <a:t>La délimitation de son périmètre d’intervention en fonction de son rôle et de sa structure.</a:t>
            </a:r>
            <a:endParaRPr sz="1100">
              <a:solidFill>
                <a:srgbClr val="1A458E"/>
              </a:solidFill>
              <a:latin typeface="Palanquin SemiBold"/>
              <a:ea typeface="Palanquin SemiBold"/>
              <a:cs typeface="Palanquin SemiBold"/>
              <a:sym typeface="Palanquin SemiBold"/>
            </a:endParaRPr>
          </a:p>
        </p:txBody>
      </p:sp>
      <p:sp>
        <p:nvSpPr>
          <p:cNvPr id="549" name="Google Shape;549;p62"/>
          <p:cNvSpPr txBox="1"/>
          <p:nvPr/>
        </p:nvSpPr>
        <p:spPr>
          <a:xfrm>
            <a:off x="1220300" y="3264775"/>
            <a:ext cx="1711500" cy="1269300"/>
          </a:xfrm>
          <a:prstGeom prst="rect">
            <a:avLst/>
          </a:prstGeom>
          <a:noFill/>
          <a:ln cap="flat" cmpd="sng" w="19050">
            <a:solidFill>
              <a:srgbClr val="1A458E"/>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fr" sz="1100">
                <a:solidFill>
                  <a:srgbClr val="1A458E"/>
                </a:solidFill>
                <a:latin typeface="Palanquin SemiBold"/>
                <a:ea typeface="Palanquin SemiBold"/>
                <a:cs typeface="Palanquin SemiBold"/>
                <a:sym typeface="Palanquin SemiBold"/>
              </a:rPr>
              <a:t>Le cadre juridique de l’accompagnement avec Aidants Connect.</a:t>
            </a:r>
            <a:endParaRPr sz="1100">
              <a:solidFill>
                <a:srgbClr val="1A458E"/>
              </a:solidFill>
              <a:latin typeface="Palanquin SemiBold"/>
              <a:ea typeface="Palanquin SemiBold"/>
              <a:cs typeface="Palanquin SemiBold"/>
              <a:sym typeface="Palanquin SemiBold"/>
            </a:endParaRPr>
          </a:p>
        </p:txBody>
      </p:sp>
      <p:sp>
        <p:nvSpPr>
          <p:cNvPr id="550" name="Google Shape;550;p62"/>
          <p:cNvSpPr txBox="1"/>
          <p:nvPr/>
        </p:nvSpPr>
        <p:spPr>
          <a:xfrm>
            <a:off x="5121694" y="3264775"/>
            <a:ext cx="1711500" cy="1269300"/>
          </a:xfrm>
          <a:prstGeom prst="rect">
            <a:avLst/>
          </a:prstGeom>
          <a:noFill/>
          <a:ln cap="flat" cmpd="sng" w="19050">
            <a:solidFill>
              <a:srgbClr val="1A458E"/>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fr" sz="1100">
                <a:solidFill>
                  <a:srgbClr val="1A458E"/>
                </a:solidFill>
                <a:latin typeface="Palanquin SemiBold"/>
                <a:ea typeface="Palanquin SemiBold"/>
                <a:cs typeface="Palanquin SemiBold"/>
                <a:sym typeface="Palanquin SemiBold"/>
              </a:rPr>
              <a:t>Le fonctionnement de l’outil France Connect et son articulation avec les plateformes </a:t>
            </a:r>
            <a:r>
              <a:rPr lang="fr" sz="1100">
                <a:solidFill>
                  <a:srgbClr val="1A458E"/>
                </a:solidFill>
                <a:latin typeface="Palanquin SemiBold"/>
                <a:ea typeface="Palanquin SemiBold"/>
                <a:cs typeface="Palanquin SemiBold"/>
                <a:sym typeface="Palanquin SemiBold"/>
              </a:rPr>
              <a:t>administratives</a:t>
            </a:r>
            <a:r>
              <a:rPr lang="fr" sz="1100">
                <a:solidFill>
                  <a:srgbClr val="1A458E"/>
                </a:solidFill>
                <a:latin typeface="Palanquin SemiBold"/>
                <a:ea typeface="Palanquin SemiBold"/>
                <a:cs typeface="Palanquin SemiBold"/>
                <a:sym typeface="Palanquin SemiBold"/>
              </a:rPr>
              <a:t> / fournisseurs d’identité.</a:t>
            </a:r>
            <a:endParaRPr sz="1100">
              <a:solidFill>
                <a:srgbClr val="1A458E"/>
              </a:solidFill>
              <a:latin typeface="Palanquin SemiBold"/>
              <a:ea typeface="Palanquin SemiBold"/>
              <a:cs typeface="Palanquin SemiBold"/>
              <a:sym typeface="Palanquin SemiBold"/>
            </a:endParaRPr>
          </a:p>
        </p:txBody>
      </p:sp>
      <p:sp>
        <p:nvSpPr>
          <p:cNvPr id="551" name="Google Shape;551;p62"/>
          <p:cNvSpPr txBox="1"/>
          <p:nvPr/>
        </p:nvSpPr>
        <p:spPr>
          <a:xfrm>
            <a:off x="2227029" y="4746200"/>
            <a:ext cx="1711500" cy="1269300"/>
          </a:xfrm>
          <a:prstGeom prst="rect">
            <a:avLst/>
          </a:prstGeom>
          <a:noFill/>
          <a:ln cap="flat" cmpd="sng" w="19050">
            <a:solidFill>
              <a:srgbClr val="1A458E"/>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fr" sz="1100">
                <a:solidFill>
                  <a:srgbClr val="1A458E"/>
                </a:solidFill>
                <a:latin typeface="Palanquin SemiBold"/>
                <a:ea typeface="Palanquin SemiBold"/>
                <a:cs typeface="Palanquin SemiBold"/>
                <a:sym typeface="Palanquin SemiBold"/>
              </a:rPr>
              <a:t>Les prérequis d’accès à chaque fournisseur d’identité et les conséquences de l’inscription à ces services.</a:t>
            </a:r>
            <a:endParaRPr sz="1100">
              <a:solidFill>
                <a:srgbClr val="1A458E"/>
              </a:solidFill>
              <a:latin typeface="Palanquin SemiBold"/>
              <a:ea typeface="Palanquin SemiBold"/>
              <a:cs typeface="Palanquin SemiBold"/>
              <a:sym typeface="Palanquin SemiBold"/>
            </a:endParaRPr>
          </a:p>
        </p:txBody>
      </p:sp>
      <p:sp>
        <p:nvSpPr>
          <p:cNvPr id="552" name="Google Shape;552;p62"/>
          <p:cNvSpPr txBox="1"/>
          <p:nvPr/>
        </p:nvSpPr>
        <p:spPr>
          <a:xfrm>
            <a:off x="4139705" y="4746200"/>
            <a:ext cx="1711500" cy="1269300"/>
          </a:xfrm>
          <a:prstGeom prst="rect">
            <a:avLst/>
          </a:prstGeom>
          <a:noFill/>
          <a:ln cap="flat" cmpd="sng" w="19050">
            <a:solidFill>
              <a:srgbClr val="1A458E"/>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fr" sz="1100">
                <a:solidFill>
                  <a:srgbClr val="1A458E"/>
                </a:solidFill>
                <a:latin typeface="Palanquin SemiBold"/>
                <a:ea typeface="Palanquin SemiBold"/>
                <a:cs typeface="Palanquin SemiBold"/>
                <a:sym typeface="Palanquin SemiBold"/>
              </a:rPr>
              <a:t>Les droits et </a:t>
            </a:r>
            <a:r>
              <a:rPr lang="fr" sz="1100">
                <a:solidFill>
                  <a:srgbClr val="1A458E"/>
                </a:solidFill>
                <a:latin typeface="Palanquin SemiBold"/>
                <a:ea typeface="Palanquin SemiBold"/>
                <a:cs typeface="Palanquin SemiBold"/>
                <a:sym typeface="Palanquin SemiBold"/>
              </a:rPr>
              <a:t>réglementations</a:t>
            </a:r>
            <a:r>
              <a:rPr lang="fr" sz="1100">
                <a:solidFill>
                  <a:srgbClr val="1A458E"/>
                </a:solidFill>
                <a:latin typeface="Palanquin SemiBold"/>
                <a:ea typeface="Palanquin SemiBold"/>
                <a:cs typeface="Palanquin SemiBold"/>
                <a:sym typeface="Palanquin SemiBold"/>
              </a:rPr>
              <a:t> liés au RGPD.</a:t>
            </a:r>
            <a:endParaRPr sz="1100">
              <a:solidFill>
                <a:srgbClr val="1A458E"/>
              </a:solidFill>
              <a:latin typeface="Palanquin SemiBold"/>
              <a:ea typeface="Palanquin SemiBold"/>
              <a:cs typeface="Palanquin SemiBold"/>
              <a:sym typeface="Palanquin SemiBold"/>
            </a:endParaRPr>
          </a:p>
        </p:txBody>
      </p:sp>
      <p:sp>
        <p:nvSpPr>
          <p:cNvPr id="553" name="Google Shape;553;p62"/>
          <p:cNvSpPr/>
          <p:nvPr/>
        </p:nvSpPr>
        <p:spPr>
          <a:xfrm>
            <a:off x="1080000" y="2673100"/>
            <a:ext cx="5896200" cy="355500"/>
          </a:xfrm>
          <a:prstGeom prst="rect">
            <a:avLst/>
          </a:prstGeom>
          <a:solidFill>
            <a:srgbClr val="1A458E"/>
          </a:solidFill>
          <a:ln cap="flat" cmpd="sng" w="19050">
            <a:solidFill>
              <a:srgbClr val="1A458E"/>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rPr lang="fr" sz="1200">
                <a:solidFill>
                  <a:srgbClr val="FFFFFF"/>
                </a:solidFill>
                <a:latin typeface="Palanquin SemiBold"/>
                <a:ea typeface="Palanquin SemiBold"/>
                <a:cs typeface="Palanquin SemiBold"/>
                <a:sym typeface="Palanquin SemiBold"/>
              </a:rPr>
              <a:t>NOTIONS À RETENIR</a:t>
            </a:r>
            <a:endParaRPr sz="1200">
              <a:solidFill>
                <a:srgbClr val="FFFFFF"/>
              </a:solidFill>
              <a:latin typeface="Palanquin SemiBold"/>
              <a:ea typeface="Palanquin SemiBold"/>
              <a:cs typeface="Palanquin SemiBold"/>
              <a:sym typeface="Palanquin SemiBold"/>
            </a:endParaRPr>
          </a:p>
        </p:txBody>
      </p:sp>
      <p:sp>
        <p:nvSpPr>
          <p:cNvPr id="554" name="Google Shape;554;p62"/>
          <p:cNvSpPr/>
          <p:nvPr/>
        </p:nvSpPr>
        <p:spPr>
          <a:xfrm>
            <a:off x="1080000" y="6380025"/>
            <a:ext cx="5896200" cy="355500"/>
          </a:xfrm>
          <a:prstGeom prst="rect">
            <a:avLst/>
          </a:prstGeom>
          <a:solidFill>
            <a:srgbClr val="FD2F27"/>
          </a:solidFill>
          <a:ln cap="flat" cmpd="sng" w="19050">
            <a:solidFill>
              <a:srgbClr val="FD2F27"/>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rPr lang="fr" sz="1200">
                <a:solidFill>
                  <a:srgbClr val="FFFFFF"/>
                </a:solidFill>
                <a:latin typeface="Palanquin SemiBold"/>
                <a:ea typeface="Palanquin SemiBold"/>
                <a:cs typeface="Palanquin SemiBold"/>
                <a:sym typeface="Palanquin SemiBold"/>
              </a:rPr>
              <a:t>NOTIONS À METTRE EN APPLICATION</a:t>
            </a:r>
            <a:endParaRPr sz="1200">
              <a:solidFill>
                <a:srgbClr val="FFFFFF"/>
              </a:solidFill>
              <a:latin typeface="Palanquin SemiBold"/>
              <a:ea typeface="Palanquin SemiBold"/>
              <a:cs typeface="Palanquin SemiBold"/>
              <a:sym typeface="Palanquin SemiBold"/>
            </a:endParaRPr>
          </a:p>
        </p:txBody>
      </p:sp>
      <p:sp>
        <p:nvSpPr>
          <p:cNvPr id="555" name="Google Shape;555;p62"/>
          <p:cNvSpPr txBox="1"/>
          <p:nvPr/>
        </p:nvSpPr>
        <p:spPr>
          <a:xfrm>
            <a:off x="3156800" y="6947650"/>
            <a:ext cx="1751100" cy="1269300"/>
          </a:xfrm>
          <a:prstGeom prst="rect">
            <a:avLst/>
          </a:prstGeom>
          <a:noFill/>
          <a:ln cap="flat" cmpd="sng" w="19050">
            <a:solidFill>
              <a:srgbClr val="FD2F27"/>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fr" sz="1100">
                <a:solidFill>
                  <a:srgbClr val="FD2F27"/>
                </a:solidFill>
                <a:latin typeface="Palanquin SemiBold"/>
                <a:ea typeface="Palanquin SemiBold"/>
                <a:cs typeface="Palanquin SemiBold"/>
                <a:sym typeface="Palanquin SemiBold"/>
              </a:rPr>
              <a:t>Engager les publics vers l’autonomie.</a:t>
            </a:r>
            <a:endParaRPr sz="1100">
              <a:solidFill>
                <a:srgbClr val="FD2F27"/>
              </a:solidFill>
              <a:latin typeface="Palanquin SemiBold"/>
              <a:ea typeface="Palanquin SemiBold"/>
              <a:cs typeface="Palanquin SemiBold"/>
              <a:sym typeface="Palanquin SemiBold"/>
            </a:endParaRPr>
          </a:p>
        </p:txBody>
      </p:sp>
      <p:sp>
        <p:nvSpPr>
          <p:cNvPr id="556" name="Google Shape;556;p62"/>
          <p:cNvSpPr txBox="1"/>
          <p:nvPr/>
        </p:nvSpPr>
        <p:spPr>
          <a:xfrm>
            <a:off x="1220300" y="6947650"/>
            <a:ext cx="1711500" cy="1269300"/>
          </a:xfrm>
          <a:prstGeom prst="rect">
            <a:avLst/>
          </a:prstGeom>
          <a:noFill/>
          <a:ln cap="flat" cmpd="sng" w="19050">
            <a:solidFill>
              <a:srgbClr val="FD2F27"/>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fr" sz="1100">
                <a:solidFill>
                  <a:srgbClr val="FD2F27"/>
                </a:solidFill>
                <a:latin typeface="Palanquin SemiBold"/>
                <a:ea typeface="Palanquin SemiBold"/>
                <a:cs typeface="Palanquin SemiBold"/>
                <a:sym typeface="Palanquin SemiBold"/>
              </a:rPr>
              <a:t>Adapter la stratégie d’accompagnement </a:t>
            </a:r>
            <a:br>
              <a:rPr lang="fr" sz="1100">
                <a:solidFill>
                  <a:srgbClr val="FD2F27"/>
                </a:solidFill>
                <a:latin typeface="Palanquin SemiBold"/>
                <a:ea typeface="Palanquin SemiBold"/>
                <a:cs typeface="Palanquin SemiBold"/>
                <a:sym typeface="Palanquin SemiBold"/>
              </a:rPr>
            </a:br>
            <a:r>
              <a:rPr lang="fr" sz="1100">
                <a:solidFill>
                  <a:srgbClr val="FD2F27"/>
                </a:solidFill>
                <a:latin typeface="Palanquin SemiBold"/>
                <a:ea typeface="Palanquin SemiBold"/>
                <a:cs typeface="Palanquin SemiBold"/>
                <a:sym typeface="Palanquin SemiBold"/>
              </a:rPr>
              <a:t>en fonction du degré d’urgence et l’importance d’une situation.</a:t>
            </a:r>
            <a:endParaRPr sz="1100">
              <a:solidFill>
                <a:srgbClr val="FD2F27"/>
              </a:solidFill>
              <a:latin typeface="Palanquin SemiBold"/>
              <a:ea typeface="Palanquin SemiBold"/>
              <a:cs typeface="Palanquin SemiBold"/>
              <a:sym typeface="Palanquin SemiBold"/>
            </a:endParaRPr>
          </a:p>
        </p:txBody>
      </p:sp>
      <p:sp>
        <p:nvSpPr>
          <p:cNvPr id="557" name="Google Shape;557;p62"/>
          <p:cNvSpPr txBox="1"/>
          <p:nvPr/>
        </p:nvSpPr>
        <p:spPr>
          <a:xfrm>
            <a:off x="5121729" y="6947650"/>
            <a:ext cx="1711500" cy="1269300"/>
          </a:xfrm>
          <a:prstGeom prst="rect">
            <a:avLst/>
          </a:prstGeom>
          <a:noFill/>
          <a:ln cap="flat" cmpd="sng" w="19050">
            <a:solidFill>
              <a:srgbClr val="FD2F27"/>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fr" sz="1100">
                <a:solidFill>
                  <a:srgbClr val="FD2F27"/>
                </a:solidFill>
                <a:latin typeface="Palanquin SemiBold"/>
                <a:ea typeface="Palanquin SemiBold"/>
                <a:cs typeface="Palanquin SemiBold"/>
                <a:sym typeface="Palanquin SemiBold"/>
              </a:rPr>
              <a:t>Accompagner les usagers à la compréhension </a:t>
            </a:r>
            <a:endParaRPr sz="1100">
              <a:solidFill>
                <a:srgbClr val="FD2F27"/>
              </a:solidFill>
              <a:latin typeface="Palanquin SemiBold"/>
              <a:ea typeface="Palanquin SemiBold"/>
              <a:cs typeface="Palanquin SemiBold"/>
              <a:sym typeface="Palanquin SemiBold"/>
            </a:endParaRPr>
          </a:p>
          <a:p>
            <a:pPr indent="0" lvl="0" marL="0" rtl="0" algn="ctr">
              <a:spcBef>
                <a:spcPts val="0"/>
              </a:spcBef>
              <a:spcAft>
                <a:spcPts val="0"/>
              </a:spcAft>
              <a:buClr>
                <a:schemeClr val="dk1"/>
              </a:buClr>
              <a:buSzPts val="1100"/>
              <a:buFont typeface="Arial"/>
              <a:buNone/>
            </a:pPr>
            <a:r>
              <a:rPr lang="fr" sz="1100">
                <a:solidFill>
                  <a:srgbClr val="FD2F27"/>
                </a:solidFill>
                <a:latin typeface="Palanquin SemiBold"/>
                <a:ea typeface="Palanquin SemiBold"/>
                <a:cs typeface="Palanquin SemiBold"/>
                <a:sym typeface="Palanquin SemiBold"/>
              </a:rPr>
              <a:t>de l’outil Aidants Connect et du mandat</a:t>
            </a:r>
            <a:endParaRPr sz="1100">
              <a:solidFill>
                <a:srgbClr val="FD2F27"/>
              </a:solidFill>
              <a:latin typeface="Palanquin SemiBold"/>
              <a:ea typeface="Palanquin SemiBold"/>
              <a:cs typeface="Palanquin SemiBold"/>
              <a:sym typeface="Palanquin SemiBold"/>
            </a:endParaRPr>
          </a:p>
        </p:txBody>
      </p:sp>
      <p:sp>
        <p:nvSpPr>
          <p:cNvPr id="558" name="Google Shape;558;p62"/>
          <p:cNvSpPr txBox="1"/>
          <p:nvPr/>
        </p:nvSpPr>
        <p:spPr>
          <a:xfrm>
            <a:off x="2227038" y="8429075"/>
            <a:ext cx="1711500" cy="1269300"/>
          </a:xfrm>
          <a:prstGeom prst="rect">
            <a:avLst/>
          </a:prstGeom>
          <a:noFill/>
          <a:ln cap="flat" cmpd="sng" w="19050">
            <a:solidFill>
              <a:srgbClr val="FD2F27"/>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fr" sz="1100">
                <a:solidFill>
                  <a:srgbClr val="FD2F27"/>
                </a:solidFill>
                <a:latin typeface="Palanquin SemiBold"/>
                <a:ea typeface="Palanquin SemiBold"/>
                <a:cs typeface="Palanquin SemiBold"/>
                <a:sym typeface="Palanquin SemiBold"/>
              </a:rPr>
              <a:t>Les différentes étapes d’utilisation de l’outil Aidant Connect (connexion, authentification France Connect, mandat, …)</a:t>
            </a:r>
            <a:endParaRPr sz="1100">
              <a:solidFill>
                <a:srgbClr val="FD2F27"/>
              </a:solidFill>
              <a:latin typeface="Palanquin SemiBold"/>
              <a:ea typeface="Palanquin SemiBold"/>
              <a:cs typeface="Palanquin SemiBold"/>
              <a:sym typeface="Palanquin SemiBold"/>
            </a:endParaRPr>
          </a:p>
        </p:txBody>
      </p:sp>
      <p:sp>
        <p:nvSpPr>
          <p:cNvPr id="559" name="Google Shape;559;p62"/>
          <p:cNvSpPr txBox="1"/>
          <p:nvPr/>
        </p:nvSpPr>
        <p:spPr>
          <a:xfrm>
            <a:off x="4139731" y="8429075"/>
            <a:ext cx="1711500" cy="1269300"/>
          </a:xfrm>
          <a:prstGeom prst="rect">
            <a:avLst/>
          </a:prstGeom>
          <a:noFill/>
          <a:ln cap="flat" cmpd="sng" w="19050">
            <a:solidFill>
              <a:srgbClr val="FD2F27"/>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fr" sz="1100">
                <a:solidFill>
                  <a:srgbClr val="FD2F27"/>
                </a:solidFill>
                <a:latin typeface="Palanquin SemiBold"/>
                <a:ea typeface="Palanquin SemiBold"/>
                <a:cs typeface="Palanquin SemiBold"/>
                <a:sym typeface="Palanquin SemiBold"/>
              </a:rPr>
              <a:t>S’assurer du respect du cadre juridique à toutes les étapes de l’accompagnement.</a:t>
            </a:r>
            <a:endParaRPr sz="1100">
              <a:solidFill>
                <a:srgbClr val="FD2F27"/>
              </a:solidFill>
              <a:latin typeface="Palanquin SemiBold"/>
              <a:ea typeface="Palanquin SemiBold"/>
              <a:cs typeface="Palanquin SemiBold"/>
              <a:sym typeface="Palanquin SemiBold"/>
            </a:endParaRPr>
          </a:p>
        </p:txBody>
      </p:sp>
      <p:sp>
        <p:nvSpPr>
          <p:cNvPr id="560" name="Google Shape;560;p62"/>
          <p:cNvSpPr txBox="1"/>
          <p:nvPr/>
        </p:nvSpPr>
        <p:spPr>
          <a:xfrm>
            <a:off x="1132575" y="437475"/>
            <a:ext cx="6427500" cy="869700"/>
          </a:xfrm>
          <a:prstGeom prst="rect">
            <a:avLst/>
          </a:prstGeom>
          <a:noFill/>
          <a:ln>
            <a:noFill/>
          </a:ln>
        </p:spPr>
        <p:txBody>
          <a:bodyPr anchorCtr="0" anchor="t" bIns="34275" lIns="34275" spcFirstLastPara="1" rIns="34275" wrap="square" tIns="34275">
            <a:spAutoFit/>
          </a:bodyPr>
          <a:lstStyle/>
          <a:p>
            <a:pPr indent="0" lvl="0" marL="0" rtl="0" algn="l">
              <a:spcBef>
                <a:spcPts val="0"/>
              </a:spcBef>
              <a:spcAft>
                <a:spcPts val="0"/>
              </a:spcAft>
              <a:buClr>
                <a:schemeClr val="dk1"/>
              </a:buClr>
              <a:buSzPts val="1100"/>
              <a:buFont typeface="Arial"/>
              <a:buNone/>
            </a:pPr>
            <a:r>
              <a:rPr b="1" lang="fr" sz="2600">
                <a:solidFill>
                  <a:srgbClr val="FFFFFF"/>
                </a:solidFill>
                <a:highlight>
                  <a:srgbClr val="003081"/>
                </a:highlight>
                <a:latin typeface="Palanquin"/>
                <a:ea typeface="Palanquin"/>
                <a:cs typeface="Palanquin"/>
                <a:sym typeface="Palanquin"/>
              </a:rPr>
              <a:t>Ce que les stagiaires emportent </a:t>
            </a:r>
            <a:br>
              <a:rPr b="1" lang="fr" sz="2600">
                <a:solidFill>
                  <a:srgbClr val="FFFFFF"/>
                </a:solidFill>
                <a:highlight>
                  <a:srgbClr val="003081"/>
                </a:highlight>
                <a:latin typeface="Palanquin"/>
                <a:ea typeface="Palanquin"/>
                <a:cs typeface="Palanquin"/>
                <a:sym typeface="Palanquin"/>
              </a:rPr>
            </a:br>
            <a:r>
              <a:rPr b="1" lang="fr" sz="2600">
                <a:solidFill>
                  <a:srgbClr val="FFFFFF"/>
                </a:solidFill>
                <a:highlight>
                  <a:srgbClr val="003081"/>
                </a:highlight>
                <a:latin typeface="Palanquin"/>
                <a:ea typeface="Palanquin"/>
                <a:cs typeface="Palanquin"/>
                <a:sym typeface="Palanquin"/>
              </a:rPr>
              <a:t>en fin de formation</a:t>
            </a:r>
            <a:endParaRPr b="1" sz="2600">
              <a:solidFill>
                <a:srgbClr val="FFFFFF"/>
              </a:solidFill>
              <a:highlight>
                <a:srgbClr val="003081"/>
              </a:highlight>
              <a:latin typeface="Palanquin"/>
              <a:ea typeface="Palanquin"/>
              <a:cs typeface="Palanquin"/>
              <a:sym typeface="Palanquin"/>
            </a:endParaRPr>
          </a:p>
        </p:txBody>
      </p:sp>
      <p:pic>
        <p:nvPicPr>
          <p:cNvPr id="561" name="Google Shape;561;p62"/>
          <p:cNvPicPr preferRelativeResize="0"/>
          <p:nvPr/>
        </p:nvPicPr>
        <p:blipFill>
          <a:blip r:embed="rId3">
            <a:alphaModFix/>
          </a:blip>
          <a:stretch>
            <a:fillRect/>
          </a:stretch>
        </p:blipFill>
        <p:spPr>
          <a:xfrm>
            <a:off x="200862" y="379418"/>
            <a:ext cx="619935" cy="574529"/>
          </a:xfrm>
          <a:prstGeom prst="rect">
            <a:avLst/>
          </a:prstGeom>
          <a:noFill/>
          <a:ln>
            <a:noFill/>
          </a:ln>
        </p:spPr>
      </p:pic>
      <p:sp>
        <p:nvSpPr>
          <p:cNvPr id="562" name="Google Shape;562;p62"/>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A458E"/>
        </a:solidFill>
      </p:bgPr>
    </p:bg>
    <p:spTree>
      <p:nvGrpSpPr>
        <p:cNvPr id="566" name="Shape 566"/>
        <p:cNvGrpSpPr/>
        <p:nvPr/>
      </p:nvGrpSpPr>
      <p:grpSpPr>
        <a:xfrm>
          <a:off x="0" y="0"/>
          <a:ext cx="0" cy="0"/>
          <a:chOff x="0" y="0"/>
          <a:chExt cx="0" cy="0"/>
        </a:xfrm>
      </p:grpSpPr>
      <p:sp>
        <p:nvSpPr>
          <p:cNvPr id="567" name="Google Shape;567;p63"/>
          <p:cNvSpPr txBox="1"/>
          <p:nvPr/>
        </p:nvSpPr>
        <p:spPr>
          <a:xfrm>
            <a:off x="718025" y="621425"/>
            <a:ext cx="6331200" cy="1571100"/>
          </a:xfrm>
          <a:prstGeom prst="rect">
            <a:avLst/>
          </a:prstGeom>
          <a:noFill/>
          <a:ln>
            <a:noFill/>
          </a:ln>
        </p:spPr>
        <p:txBody>
          <a:bodyPr anchorCtr="0" anchor="t" bIns="45700" lIns="45700" spcFirstLastPara="1" rIns="45700" wrap="square" tIns="46800">
            <a:spAutoFit/>
          </a:bodyPr>
          <a:lstStyle/>
          <a:p>
            <a:pPr indent="0" lvl="0" marL="266700" marR="266700" rtl="0" algn="l">
              <a:spcBef>
                <a:spcPts val="0"/>
              </a:spcBef>
              <a:spcAft>
                <a:spcPts val="0"/>
              </a:spcAft>
              <a:buClr>
                <a:srgbClr val="000000"/>
              </a:buClr>
              <a:buSzPts val="1100"/>
              <a:buFont typeface="Arial"/>
              <a:buNone/>
            </a:pPr>
            <a:r>
              <a:rPr b="1" lang="fr" sz="4800">
                <a:solidFill>
                  <a:srgbClr val="FF3333"/>
                </a:solidFill>
                <a:highlight>
                  <a:schemeClr val="lt1"/>
                </a:highlight>
                <a:latin typeface="Palanquin"/>
                <a:ea typeface="Palanquin"/>
                <a:cs typeface="Palanquin"/>
                <a:sym typeface="Palanquin"/>
              </a:rPr>
              <a:t>Déroulé de la formation</a:t>
            </a:r>
            <a:endParaRPr b="1" sz="4800">
              <a:solidFill>
                <a:srgbClr val="FF3333"/>
              </a:solidFill>
              <a:highlight>
                <a:schemeClr val="lt1"/>
              </a:highlight>
              <a:latin typeface="Palanquin"/>
              <a:ea typeface="Palanquin"/>
              <a:cs typeface="Palanquin"/>
              <a:sym typeface="Palanquin"/>
            </a:endParaRPr>
          </a:p>
        </p:txBody>
      </p:sp>
      <p:cxnSp>
        <p:nvCxnSpPr>
          <p:cNvPr id="568" name="Google Shape;568;p63"/>
          <p:cNvCxnSpPr/>
          <p:nvPr/>
        </p:nvCxnSpPr>
        <p:spPr>
          <a:xfrm>
            <a:off x="1080009" y="2363332"/>
            <a:ext cx="5021400" cy="0"/>
          </a:xfrm>
          <a:prstGeom prst="straightConnector1">
            <a:avLst/>
          </a:prstGeom>
          <a:noFill/>
          <a:ln cap="flat" cmpd="sng" w="76200">
            <a:solidFill>
              <a:srgbClr val="FF3333"/>
            </a:solidFill>
            <a:prstDash val="solid"/>
            <a:round/>
            <a:headEnd len="med" w="med" type="none"/>
            <a:tailEnd len="med" w="med" type="none"/>
          </a:ln>
        </p:spPr>
      </p:cxnSp>
      <p:sp>
        <p:nvSpPr>
          <p:cNvPr id="569" name="Google Shape;569;p63"/>
          <p:cNvSpPr txBox="1"/>
          <p:nvPr/>
        </p:nvSpPr>
        <p:spPr>
          <a:xfrm>
            <a:off x="1517550" y="2686525"/>
            <a:ext cx="5531700" cy="1201800"/>
          </a:xfrm>
          <a:prstGeom prst="rect">
            <a:avLst/>
          </a:prstGeom>
          <a:noFill/>
          <a:ln>
            <a:noFill/>
          </a:ln>
        </p:spPr>
        <p:txBody>
          <a:bodyPr anchorCtr="0" anchor="t" bIns="45700" lIns="45700" spcFirstLastPara="1" rIns="45700" wrap="square" tIns="46800">
            <a:spAutoFit/>
          </a:bodyPr>
          <a:lstStyle/>
          <a:p>
            <a:pPr indent="-381000" lvl="0" marL="457200" marR="266700" rtl="0" algn="l">
              <a:spcBef>
                <a:spcPts val="0"/>
              </a:spcBef>
              <a:spcAft>
                <a:spcPts val="0"/>
              </a:spcAft>
              <a:buClr>
                <a:schemeClr val="lt1"/>
              </a:buClr>
              <a:buSzPts val="2400"/>
              <a:buFont typeface="Palanquin SemiBold"/>
              <a:buChar char="➔"/>
            </a:pPr>
            <a:r>
              <a:rPr lang="fr" sz="2400">
                <a:solidFill>
                  <a:schemeClr val="lt1"/>
                </a:solidFill>
                <a:latin typeface="Palanquin SemiBold"/>
                <a:ea typeface="Palanquin SemiBold"/>
                <a:cs typeface="Palanquin SemiBold"/>
                <a:sym typeface="Palanquin SemiBold"/>
              </a:rPr>
              <a:t>Déroulé complet de la formation</a:t>
            </a:r>
            <a:br>
              <a:rPr lang="fr" sz="2400">
                <a:solidFill>
                  <a:schemeClr val="lt1"/>
                </a:solidFill>
                <a:latin typeface="Palanquin SemiBold"/>
                <a:ea typeface="Palanquin SemiBold"/>
                <a:cs typeface="Palanquin SemiBold"/>
                <a:sym typeface="Palanquin SemiBold"/>
              </a:rPr>
            </a:br>
            <a:endParaRPr sz="2400">
              <a:solidFill>
                <a:schemeClr val="lt1"/>
              </a:solidFill>
              <a:latin typeface="Palanquin SemiBold"/>
              <a:ea typeface="Palanquin SemiBold"/>
              <a:cs typeface="Palanquin SemiBold"/>
              <a:sym typeface="Palanquin SemiBold"/>
            </a:endParaRPr>
          </a:p>
          <a:p>
            <a:pPr indent="-381000" lvl="0" marL="457200" marR="266700" rtl="0" algn="l">
              <a:spcBef>
                <a:spcPts val="0"/>
              </a:spcBef>
              <a:spcAft>
                <a:spcPts val="0"/>
              </a:spcAft>
              <a:buClr>
                <a:schemeClr val="lt1"/>
              </a:buClr>
              <a:buSzPts val="2400"/>
              <a:buFont typeface="Palanquin SemiBold"/>
              <a:buChar char="➔"/>
            </a:pPr>
            <a:r>
              <a:rPr lang="fr" sz="2400">
                <a:solidFill>
                  <a:schemeClr val="lt1"/>
                </a:solidFill>
                <a:latin typeface="Palanquin SemiBold"/>
                <a:ea typeface="Palanquin SemiBold"/>
                <a:cs typeface="Palanquin SemiBold"/>
                <a:sym typeface="Palanquin SemiBold"/>
              </a:rPr>
              <a:t>Les grains pédagogiques</a:t>
            </a:r>
            <a:endParaRPr sz="2400">
              <a:solidFill>
                <a:schemeClr val="lt1"/>
              </a:solidFill>
              <a:latin typeface="Palanquin SemiBold"/>
              <a:ea typeface="Palanquin SemiBold"/>
              <a:cs typeface="Palanquin SemiBold"/>
              <a:sym typeface="Palanquin SemiBold"/>
            </a:endParaRPr>
          </a:p>
        </p:txBody>
      </p:sp>
      <p:sp>
        <p:nvSpPr>
          <p:cNvPr id="570" name="Google Shape;570;p63"/>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4" name="Shape 574"/>
        <p:cNvGrpSpPr/>
        <p:nvPr/>
      </p:nvGrpSpPr>
      <p:grpSpPr>
        <a:xfrm>
          <a:off x="0" y="0"/>
          <a:ext cx="0" cy="0"/>
          <a:chOff x="0" y="0"/>
          <a:chExt cx="0" cy="0"/>
        </a:xfrm>
      </p:grpSpPr>
      <p:sp>
        <p:nvSpPr>
          <p:cNvPr id="575" name="Google Shape;575;p64"/>
          <p:cNvSpPr/>
          <p:nvPr/>
        </p:nvSpPr>
        <p:spPr>
          <a:xfrm rot="-5400000">
            <a:off x="-1266675" y="2712175"/>
            <a:ext cx="35550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rgbClr val="FF3333"/>
                </a:solidFill>
                <a:latin typeface="Palanquin"/>
                <a:ea typeface="Palanquin"/>
                <a:cs typeface="Palanquin"/>
                <a:sym typeface="Palanquin"/>
              </a:rPr>
              <a:t>Formation “Prise en main”</a:t>
            </a:r>
            <a:endParaRPr/>
          </a:p>
        </p:txBody>
      </p:sp>
      <p:sp>
        <p:nvSpPr>
          <p:cNvPr id="576" name="Google Shape;576;p64"/>
          <p:cNvSpPr txBox="1"/>
          <p:nvPr/>
        </p:nvSpPr>
        <p:spPr>
          <a:xfrm>
            <a:off x="1028600" y="998225"/>
            <a:ext cx="5985600" cy="369300"/>
          </a:xfrm>
          <a:prstGeom prst="rect">
            <a:avLst/>
          </a:prstGeom>
          <a:solidFill>
            <a:srgbClr val="FFFFFF"/>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fr" sz="1200">
                <a:solidFill>
                  <a:srgbClr val="1A458E"/>
                </a:solidFill>
                <a:latin typeface="Palanquin Light"/>
                <a:ea typeface="Palanquin Light"/>
                <a:cs typeface="Palanquin Light"/>
                <a:sym typeface="Palanquin Light"/>
              </a:rPr>
              <a:t>La formation “Prise en main” a une durée totale de</a:t>
            </a:r>
            <a:r>
              <a:rPr b="1" lang="fr" sz="1200" u="sng">
                <a:solidFill>
                  <a:srgbClr val="1A458E"/>
                </a:solidFill>
                <a:latin typeface="Palanquin"/>
                <a:ea typeface="Palanquin"/>
                <a:cs typeface="Palanquin"/>
                <a:sym typeface="Palanquin"/>
              </a:rPr>
              <a:t> 7 heures.</a:t>
            </a:r>
            <a:r>
              <a:rPr lang="fr" sz="1200">
                <a:solidFill>
                  <a:srgbClr val="1A458E"/>
                </a:solidFill>
                <a:latin typeface="Palanquin Light"/>
                <a:ea typeface="Palanquin Light"/>
                <a:cs typeface="Palanquin Light"/>
                <a:sym typeface="Palanquin Light"/>
              </a:rPr>
              <a:t> </a:t>
            </a:r>
            <a:endParaRPr b="1" sz="1200" u="sng">
              <a:solidFill>
                <a:srgbClr val="1A458E"/>
              </a:solidFill>
              <a:latin typeface="Palanquin"/>
              <a:ea typeface="Palanquin"/>
              <a:cs typeface="Palanquin"/>
              <a:sym typeface="Palanquin"/>
            </a:endParaRPr>
          </a:p>
        </p:txBody>
      </p:sp>
      <p:sp>
        <p:nvSpPr>
          <p:cNvPr id="577" name="Google Shape;577;p64"/>
          <p:cNvSpPr/>
          <p:nvPr/>
        </p:nvSpPr>
        <p:spPr>
          <a:xfrm>
            <a:off x="1071700" y="1446775"/>
            <a:ext cx="5969100" cy="8371800"/>
          </a:xfrm>
          <a:prstGeom prst="rect">
            <a:avLst/>
          </a:prstGeom>
          <a:solidFill>
            <a:srgbClr val="E7F0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578" name="Google Shape;578;p64"/>
          <p:cNvSpPr/>
          <p:nvPr/>
        </p:nvSpPr>
        <p:spPr>
          <a:xfrm>
            <a:off x="3595582" y="1745450"/>
            <a:ext cx="1401600" cy="759000"/>
          </a:xfrm>
          <a:prstGeom prst="rect">
            <a:avLst/>
          </a:prstGeom>
          <a:noFill/>
          <a:ln cap="flat" cmpd="sng" w="19050">
            <a:solidFill>
              <a:srgbClr val="00308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fr" sz="1000">
                <a:solidFill>
                  <a:srgbClr val="003081"/>
                </a:solidFill>
                <a:latin typeface="Palanquin"/>
                <a:ea typeface="Palanquin"/>
                <a:cs typeface="Palanquin"/>
                <a:sym typeface="Palanquin"/>
              </a:rPr>
              <a:t>QUI ? QUOI ? POURQUOI ? COMMENT ?</a:t>
            </a:r>
            <a:endParaRPr sz="1000">
              <a:latin typeface="Palanquin"/>
              <a:ea typeface="Palanquin"/>
              <a:cs typeface="Palanquin"/>
              <a:sym typeface="Palanquin"/>
            </a:endParaRPr>
          </a:p>
        </p:txBody>
      </p:sp>
      <p:sp>
        <p:nvSpPr>
          <p:cNvPr id="579" name="Google Shape;579;p64"/>
          <p:cNvSpPr/>
          <p:nvPr/>
        </p:nvSpPr>
        <p:spPr>
          <a:xfrm>
            <a:off x="3595582" y="2621576"/>
            <a:ext cx="1401600" cy="759000"/>
          </a:xfrm>
          <a:prstGeom prst="rect">
            <a:avLst/>
          </a:prstGeom>
          <a:noFill/>
          <a:ln cap="flat" cmpd="sng" w="19050">
            <a:solidFill>
              <a:srgbClr val="00308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fr" sz="1000">
                <a:solidFill>
                  <a:srgbClr val="003081"/>
                </a:solidFill>
                <a:latin typeface="Palanquin"/>
                <a:ea typeface="Palanquin"/>
                <a:cs typeface="Palanquin"/>
                <a:sym typeface="Palanquin"/>
              </a:rPr>
              <a:t>LES MOTS DU NUMÉRIQUE</a:t>
            </a:r>
            <a:endParaRPr sz="1000">
              <a:solidFill>
                <a:srgbClr val="003081"/>
              </a:solidFill>
              <a:latin typeface="Palanquin"/>
              <a:ea typeface="Palanquin"/>
              <a:cs typeface="Palanquin"/>
              <a:sym typeface="Palanquin"/>
            </a:endParaRPr>
          </a:p>
        </p:txBody>
      </p:sp>
      <p:sp>
        <p:nvSpPr>
          <p:cNvPr id="580" name="Google Shape;580;p64"/>
          <p:cNvSpPr/>
          <p:nvPr/>
        </p:nvSpPr>
        <p:spPr>
          <a:xfrm>
            <a:off x="3595582" y="3497703"/>
            <a:ext cx="1401600" cy="759000"/>
          </a:xfrm>
          <a:prstGeom prst="rect">
            <a:avLst/>
          </a:prstGeom>
          <a:noFill/>
          <a:ln cap="flat" cmpd="sng" w="19050">
            <a:solidFill>
              <a:srgbClr val="00308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fr" sz="1000">
                <a:solidFill>
                  <a:srgbClr val="003081"/>
                </a:solidFill>
                <a:latin typeface="Palanquin"/>
                <a:ea typeface="Palanquin"/>
                <a:cs typeface="Palanquin"/>
                <a:sym typeface="Palanquin"/>
              </a:rPr>
              <a:t>QUIZ META</a:t>
            </a:r>
            <a:endParaRPr sz="1000">
              <a:latin typeface="Palanquin"/>
              <a:ea typeface="Palanquin"/>
              <a:cs typeface="Palanquin"/>
              <a:sym typeface="Palanquin"/>
            </a:endParaRPr>
          </a:p>
        </p:txBody>
      </p:sp>
      <p:sp>
        <p:nvSpPr>
          <p:cNvPr id="581" name="Google Shape;581;p64"/>
          <p:cNvSpPr/>
          <p:nvPr/>
        </p:nvSpPr>
        <p:spPr>
          <a:xfrm>
            <a:off x="3595582" y="5204293"/>
            <a:ext cx="1401600" cy="759000"/>
          </a:xfrm>
          <a:prstGeom prst="rect">
            <a:avLst/>
          </a:prstGeom>
          <a:noFill/>
          <a:ln cap="flat" cmpd="sng" w="19050">
            <a:solidFill>
              <a:srgbClr val="00308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fr" sz="1000">
                <a:solidFill>
                  <a:srgbClr val="003081"/>
                </a:solidFill>
                <a:latin typeface="Palanquin"/>
                <a:ea typeface="Palanquin"/>
                <a:cs typeface="Palanquin"/>
                <a:sym typeface="Palanquin"/>
              </a:rPr>
              <a:t>QUIZ DÉBRIEF</a:t>
            </a:r>
            <a:endParaRPr sz="1000">
              <a:solidFill>
                <a:srgbClr val="003081"/>
              </a:solidFill>
              <a:latin typeface="Palanquin"/>
              <a:ea typeface="Palanquin"/>
              <a:cs typeface="Palanquin"/>
              <a:sym typeface="Palanquin"/>
            </a:endParaRPr>
          </a:p>
        </p:txBody>
      </p:sp>
      <p:sp>
        <p:nvSpPr>
          <p:cNvPr id="582" name="Google Shape;582;p64"/>
          <p:cNvSpPr/>
          <p:nvPr/>
        </p:nvSpPr>
        <p:spPr>
          <a:xfrm>
            <a:off x="3595582" y="4359368"/>
            <a:ext cx="1401600" cy="759000"/>
          </a:xfrm>
          <a:prstGeom prst="rect">
            <a:avLst/>
          </a:prstGeom>
          <a:noFill/>
          <a:ln cap="flat" cmpd="sng" w="19050">
            <a:solidFill>
              <a:srgbClr val="00308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fr" sz="1000">
                <a:solidFill>
                  <a:srgbClr val="003081"/>
                </a:solidFill>
                <a:latin typeface="Palanquin"/>
                <a:ea typeface="Palanquin"/>
                <a:cs typeface="Palanquin"/>
                <a:sym typeface="Palanquin"/>
              </a:rPr>
              <a:t>MEDIANALYSE</a:t>
            </a:r>
            <a:endParaRPr sz="1000">
              <a:solidFill>
                <a:srgbClr val="003081"/>
              </a:solidFill>
              <a:latin typeface="Palanquin"/>
              <a:ea typeface="Palanquin"/>
              <a:cs typeface="Palanquin"/>
              <a:sym typeface="Palanquin"/>
            </a:endParaRPr>
          </a:p>
        </p:txBody>
      </p:sp>
      <p:sp>
        <p:nvSpPr>
          <p:cNvPr id="583" name="Google Shape;583;p64"/>
          <p:cNvSpPr/>
          <p:nvPr/>
        </p:nvSpPr>
        <p:spPr>
          <a:xfrm>
            <a:off x="3595582" y="6126082"/>
            <a:ext cx="1401600" cy="759000"/>
          </a:xfrm>
          <a:prstGeom prst="rect">
            <a:avLst/>
          </a:prstGeom>
          <a:noFill/>
          <a:ln cap="flat" cmpd="sng" w="19050">
            <a:solidFill>
              <a:srgbClr val="4077D7"/>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fr" sz="1000">
                <a:solidFill>
                  <a:srgbClr val="003081"/>
                </a:solidFill>
                <a:latin typeface="Palanquin"/>
                <a:ea typeface="Palanquin"/>
                <a:cs typeface="Palanquin"/>
                <a:sym typeface="Palanquin"/>
              </a:rPr>
              <a:t>ARBORESCENCE</a:t>
            </a:r>
            <a:endParaRPr sz="1000">
              <a:solidFill>
                <a:srgbClr val="4077D7"/>
              </a:solidFill>
              <a:latin typeface="Palanquin"/>
              <a:ea typeface="Palanquin"/>
              <a:cs typeface="Palanquin"/>
              <a:sym typeface="Palanquin"/>
            </a:endParaRPr>
          </a:p>
        </p:txBody>
      </p:sp>
      <p:sp>
        <p:nvSpPr>
          <p:cNvPr id="584" name="Google Shape;584;p64"/>
          <p:cNvSpPr/>
          <p:nvPr/>
        </p:nvSpPr>
        <p:spPr>
          <a:xfrm>
            <a:off x="3595582" y="7002208"/>
            <a:ext cx="1401600" cy="759000"/>
          </a:xfrm>
          <a:prstGeom prst="rect">
            <a:avLst/>
          </a:prstGeom>
          <a:noFill/>
          <a:ln cap="flat" cmpd="sng" w="19050">
            <a:solidFill>
              <a:srgbClr val="4077D7"/>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fr" sz="1000">
                <a:solidFill>
                  <a:srgbClr val="003081"/>
                </a:solidFill>
                <a:latin typeface="Palanquin"/>
                <a:ea typeface="Palanquin"/>
                <a:cs typeface="Palanquin"/>
                <a:sym typeface="Palanquin"/>
              </a:rPr>
              <a:t>EN TANT QUE</a:t>
            </a:r>
            <a:endParaRPr sz="1000">
              <a:solidFill>
                <a:srgbClr val="4077D7"/>
              </a:solidFill>
              <a:latin typeface="Palanquin"/>
              <a:ea typeface="Palanquin"/>
              <a:cs typeface="Palanquin"/>
              <a:sym typeface="Palanquin"/>
            </a:endParaRPr>
          </a:p>
        </p:txBody>
      </p:sp>
      <p:sp>
        <p:nvSpPr>
          <p:cNvPr id="585" name="Google Shape;585;p64"/>
          <p:cNvSpPr/>
          <p:nvPr/>
        </p:nvSpPr>
        <p:spPr>
          <a:xfrm>
            <a:off x="3590403" y="8772676"/>
            <a:ext cx="1401600" cy="759000"/>
          </a:xfrm>
          <a:prstGeom prst="rect">
            <a:avLst/>
          </a:prstGeom>
          <a:noFill/>
          <a:ln cap="flat" cmpd="sng" w="19050">
            <a:solidFill>
              <a:srgbClr val="4077D7"/>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fr" sz="1000">
                <a:solidFill>
                  <a:srgbClr val="003081"/>
                </a:solidFill>
                <a:latin typeface="Palanquin"/>
                <a:ea typeface="Palanquin"/>
                <a:cs typeface="Palanquin"/>
                <a:sym typeface="Palanquin"/>
              </a:rPr>
              <a:t>Test PIX</a:t>
            </a:r>
            <a:endParaRPr sz="1000">
              <a:solidFill>
                <a:srgbClr val="FD2F27"/>
              </a:solidFill>
              <a:latin typeface="Palanquin"/>
              <a:ea typeface="Palanquin"/>
              <a:cs typeface="Palanquin"/>
              <a:sym typeface="Palanquin"/>
            </a:endParaRPr>
          </a:p>
        </p:txBody>
      </p:sp>
      <p:sp>
        <p:nvSpPr>
          <p:cNvPr id="586" name="Google Shape;586;p64"/>
          <p:cNvSpPr txBox="1"/>
          <p:nvPr/>
        </p:nvSpPr>
        <p:spPr>
          <a:xfrm rot="-5400000">
            <a:off x="-505600" y="3666423"/>
            <a:ext cx="4226700" cy="384900"/>
          </a:xfrm>
          <a:prstGeom prst="rect">
            <a:avLst/>
          </a:prstGeom>
          <a:solidFill>
            <a:srgbClr val="4077D7"/>
          </a:solid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fr" sz="1300">
                <a:solidFill>
                  <a:srgbClr val="FFFFFF"/>
                </a:solidFill>
                <a:latin typeface="Palanquin Dark"/>
                <a:ea typeface="Palanquin Dark"/>
                <a:cs typeface="Palanquin Dark"/>
                <a:sym typeface="Palanquin Dark"/>
              </a:rPr>
              <a:t>PRÉSENTIEL</a:t>
            </a:r>
            <a:r>
              <a:rPr b="1" lang="fr" sz="1300">
                <a:solidFill>
                  <a:srgbClr val="FFFFFF"/>
                </a:solidFill>
                <a:latin typeface="Palanquin Dark"/>
                <a:ea typeface="Palanquin Dark"/>
                <a:cs typeface="Palanquin Dark"/>
                <a:sym typeface="Palanquin Dark"/>
              </a:rPr>
              <a:t> - 3h</a:t>
            </a:r>
            <a:endParaRPr b="1" sz="1300">
              <a:solidFill>
                <a:srgbClr val="FFFFFF"/>
              </a:solidFill>
              <a:latin typeface="Palanquin Dark"/>
              <a:ea typeface="Palanquin Dark"/>
              <a:cs typeface="Palanquin Dark"/>
              <a:sym typeface="Palanquin Dark"/>
            </a:endParaRPr>
          </a:p>
        </p:txBody>
      </p:sp>
      <p:sp>
        <p:nvSpPr>
          <p:cNvPr id="587" name="Google Shape;587;p64"/>
          <p:cNvSpPr txBox="1"/>
          <p:nvPr/>
        </p:nvSpPr>
        <p:spPr>
          <a:xfrm rot="-5400000">
            <a:off x="352262" y="7189043"/>
            <a:ext cx="2511000" cy="384900"/>
          </a:xfrm>
          <a:prstGeom prst="rect">
            <a:avLst/>
          </a:prstGeom>
          <a:solidFill>
            <a:srgbClr val="4077D7"/>
          </a:solid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fr" sz="1300">
                <a:solidFill>
                  <a:srgbClr val="FFFFFF"/>
                </a:solidFill>
                <a:latin typeface="Palanquin Dark"/>
                <a:ea typeface="Palanquin Dark"/>
                <a:cs typeface="Palanquin Dark"/>
                <a:sym typeface="Palanquin Dark"/>
              </a:rPr>
              <a:t>PRÉSENTIEL - 3h30</a:t>
            </a:r>
            <a:endParaRPr b="1" sz="1300">
              <a:solidFill>
                <a:srgbClr val="FFFFFF"/>
              </a:solidFill>
              <a:latin typeface="Palanquin Dark"/>
              <a:ea typeface="Palanquin Dark"/>
              <a:cs typeface="Palanquin Dark"/>
              <a:sym typeface="Palanquin Dark"/>
            </a:endParaRPr>
          </a:p>
        </p:txBody>
      </p:sp>
      <p:sp>
        <p:nvSpPr>
          <p:cNvPr id="588" name="Google Shape;588;p64"/>
          <p:cNvSpPr txBox="1"/>
          <p:nvPr/>
        </p:nvSpPr>
        <p:spPr>
          <a:xfrm rot="-5400000">
            <a:off x="1231450" y="8961325"/>
            <a:ext cx="756600" cy="379500"/>
          </a:xfrm>
          <a:prstGeom prst="rect">
            <a:avLst/>
          </a:prstGeom>
          <a:solidFill>
            <a:srgbClr val="4077D7"/>
          </a:solidFill>
          <a:ln>
            <a:noFill/>
          </a:ln>
        </p:spPr>
        <p:txBody>
          <a:bodyPr anchorCtr="0" anchor="ctr" bIns="91425" lIns="91425" spcFirstLastPara="1" rIns="91425" wrap="square" tIns="91425">
            <a:noAutofit/>
          </a:bodyPr>
          <a:lstStyle/>
          <a:p>
            <a:pPr indent="0" lvl="0" marL="0" marR="0" rtl="0" algn="ctr">
              <a:spcBef>
                <a:spcPts val="0"/>
              </a:spcBef>
              <a:spcAft>
                <a:spcPts val="0"/>
              </a:spcAft>
              <a:buNone/>
            </a:pPr>
            <a:r>
              <a:rPr b="1" lang="fr" sz="1100">
                <a:solidFill>
                  <a:srgbClr val="FFFFFF"/>
                </a:solidFill>
                <a:latin typeface="Palanquin Dark"/>
                <a:ea typeface="Palanquin Dark"/>
                <a:cs typeface="Palanquin Dark"/>
                <a:sym typeface="Palanquin Dark"/>
              </a:rPr>
              <a:t>PIX</a:t>
            </a:r>
            <a:endParaRPr b="1" sz="1100">
              <a:solidFill>
                <a:srgbClr val="FFFFFF"/>
              </a:solidFill>
              <a:latin typeface="Palanquin Dark"/>
              <a:ea typeface="Palanquin Dark"/>
              <a:cs typeface="Palanquin Dark"/>
              <a:sym typeface="Palanquin Dark"/>
            </a:endParaRPr>
          </a:p>
          <a:p>
            <a:pPr indent="0" lvl="0" marL="0" marR="0" rtl="0" algn="ctr">
              <a:spcBef>
                <a:spcPts val="0"/>
              </a:spcBef>
              <a:spcAft>
                <a:spcPts val="0"/>
              </a:spcAft>
              <a:buNone/>
            </a:pPr>
            <a:r>
              <a:rPr b="1" lang="fr" sz="1100">
                <a:solidFill>
                  <a:srgbClr val="FFFFFF"/>
                </a:solidFill>
                <a:latin typeface="Palanquin Dark"/>
                <a:ea typeface="Palanquin Dark"/>
                <a:cs typeface="Palanquin Dark"/>
                <a:sym typeface="Palanquin Dark"/>
              </a:rPr>
              <a:t>- 30 min</a:t>
            </a:r>
            <a:endParaRPr b="1" sz="1100">
              <a:solidFill>
                <a:srgbClr val="FFFFFF"/>
              </a:solidFill>
              <a:latin typeface="Palanquin Dark"/>
              <a:ea typeface="Palanquin Dark"/>
              <a:cs typeface="Palanquin Dark"/>
              <a:sym typeface="Palanquin Dark"/>
            </a:endParaRPr>
          </a:p>
        </p:txBody>
      </p:sp>
      <p:cxnSp>
        <p:nvCxnSpPr>
          <p:cNvPr id="589" name="Google Shape;589;p64"/>
          <p:cNvCxnSpPr/>
          <p:nvPr/>
        </p:nvCxnSpPr>
        <p:spPr>
          <a:xfrm>
            <a:off x="1428062" y="6065980"/>
            <a:ext cx="5290200" cy="0"/>
          </a:xfrm>
          <a:prstGeom prst="straightConnector1">
            <a:avLst/>
          </a:prstGeom>
          <a:noFill/>
          <a:ln cap="flat" cmpd="sng" w="9525">
            <a:solidFill>
              <a:srgbClr val="003081"/>
            </a:solidFill>
            <a:prstDash val="dot"/>
            <a:round/>
            <a:headEnd len="med" w="med" type="none"/>
            <a:tailEnd len="med" w="med" type="none"/>
          </a:ln>
        </p:spPr>
      </p:cxnSp>
      <p:sp>
        <p:nvSpPr>
          <p:cNvPr id="590" name="Google Shape;590;p64"/>
          <p:cNvSpPr txBox="1"/>
          <p:nvPr/>
        </p:nvSpPr>
        <p:spPr>
          <a:xfrm>
            <a:off x="1961136" y="1745450"/>
            <a:ext cx="1545900" cy="7566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fr" sz="1200">
                <a:solidFill>
                  <a:srgbClr val="003081"/>
                </a:solidFill>
                <a:latin typeface="Palanquin"/>
                <a:ea typeface="Palanquin"/>
                <a:cs typeface="Palanquin"/>
                <a:sym typeface="Palanquin"/>
              </a:rPr>
              <a:t>1. </a:t>
            </a:r>
            <a:br>
              <a:rPr lang="fr" sz="1200">
                <a:solidFill>
                  <a:srgbClr val="003081"/>
                </a:solidFill>
                <a:latin typeface="Palanquin"/>
                <a:ea typeface="Palanquin"/>
                <a:cs typeface="Palanquin"/>
                <a:sym typeface="Palanquin"/>
              </a:rPr>
            </a:br>
            <a:r>
              <a:rPr lang="fr" sz="1200">
                <a:solidFill>
                  <a:srgbClr val="003081"/>
                </a:solidFill>
                <a:latin typeface="Palanquin"/>
                <a:ea typeface="Palanquin"/>
                <a:cs typeface="Palanquin"/>
                <a:sym typeface="Palanquin"/>
              </a:rPr>
              <a:t>Poser le cadre </a:t>
            </a:r>
            <a:br>
              <a:rPr lang="fr" sz="1200">
                <a:solidFill>
                  <a:srgbClr val="003081"/>
                </a:solidFill>
                <a:latin typeface="Palanquin"/>
                <a:ea typeface="Palanquin"/>
                <a:cs typeface="Palanquin"/>
                <a:sym typeface="Palanquin"/>
              </a:rPr>
            </a:br>
            <a:r>
              <a:rPr lang="fr" sz="1200">
                <a:solidFill>
                  <a:srgbClr val="003081"/>
                </a:solidFill>
                <a:latin typeface="Palanquin"/>
                <a:ea typeface="Palanquin"/>
                <a:cs typeface="Palanquin"/>
                <a:sym typeface="Palanquin"/>
              </a:rPr>
              <a:t>de la formation</a:t>
            </a:r>
            <a:endParaRPr sz="1200">
              <a:solidFill>
                <a:srgbClr val="003081"/>
              </a:solidFill>
              <a:latin typeface="Palanquin"/>
              <a:ea typeface="Palanquin"/>
              <a:cs typeface="Palanquin"/>
              <a:sym typeface="Palanquin"/>
            </a:endParaRPr>
          </a:p>
        </p:txBody>
      </p:sp>
      <p:sp>
        <p:nvSpPr>
          <p:cNvPr id="591" name="Google Shape;591;p64"/>
          <p:cNvSpPr txBox="1"/>
          <p:nvPr/>
        </p:nvSpPr>
        <p:spPr>
          <a:xfrm>
            <a:off x="1961136" y="2622776"/>
            <a:ext cx="1545900" cy="7566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fr" sz="1200">
                <a:solidFill>
                  <a:srgbClr val="003081"/>
                </a:solidFill>
                <a:latin typeface="Palanquin"/>
                <a:ea typeface="Palanquin"/>
                <a:cs typeface="Palanquin"/>
                <a:sym typeface="Palanquin"/>
              </a:rPr>
              <a:t>2. </a:t>
            </a:r>
            <a:br>
              <a:rPr lang="fr" sz="1200">
                <a:solidFill>
                  <a:srgbClr val="003081"/>
                </a:solidFill>
                <a:latin typeface="Palanquin"/>
                <a:ea typeface="Palanquin"/>
                <a:cs typeface="Palanquin"/>
                <a:sym typeface="Palanquin"/>
              </a:rPr>
            </a:br>
            <a:r>
              <a:rPr lang="fr" sz="1200">
                <a:solidFill>
                  <a:srgbClr val="003081"/>
                </a:solidFill>
                <a:latin typeface="Palanquin"/>
                <a:ea typeface="Palanquin"/>
                <a:cs typeface="Palanquin"/>
                <a:sym typeface="Palanquin"/>
              </a:rPr>
              <a:t>Faire connaissance</a:t>
            </a:r>
            <a:endParaRPr sz="1200">
              <a:solidFill>
                <a:srgbClr val="003081"/>
              </a:solidFill>
              <a:latin typeface="Palanquin"/>
              <a:ea typeface="Palanquin"/>
              <a:cs typeface="Palanquin"/>
              <a:sym typeface="Palanquin"/>
            </a:endParaRPr>
          </a:p>
        </p:txBody>
      </p:sp>
      <p:sp>
        <p:nvSpPr>
          <p:cNvPr id="592" name="Google Shape;592;p64"/>
          <p:cNvSpPr txBox="1"/>
          <p:nvPr/>
        </p:nvSpPr>
        <p:spPr>
          <a:xfrm>
            <a:off x="1961136" y="3500101"/>
            <a:ext cx="1545900" cy="7566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fr" sz="1200">
                <a:solidFill>
                  <a:srgbClr val="003081"/>
                </a:solidFill>
                <a:latin typeface="Palanquin"/>
                <a:ea typeface="Palanquin"/>
                <a:cs typeface="Palanquin"/>
                <a:sym typeface="Palanquin"/>
              </a:rPr>
              <a:t>3. </a:t>
            </a:r>
            <a:br>
              <a:rPr lang="fr" sz="1200">
                <a:solidFill>
                  <a:srgbClr val="003081"/>
                </a:solidFill>
                <a:latin typeface="Palanquin"/>
                <a:ea typeface="Palanquin"/>
                <a:cs typeface="Palanquin"/>
                <a:sym typeface="Palanquin"/>
              </a:rPr>
            </a:br>
            <a:r>
              <a:rPr lang="fr" sz="1200">
                <a:solidFill>
                  <a:srgbClr val="003081"/>
                </a:solidFill>
                <a:latin typeface="Palanquin"/>
                <a:ea typeface="Palanquin"/>
                <a:cs typeface="Palanquin"/>
                <a:sym typeface="Palanquin"/>
              </a:rPr>
              <a:t>Maîtriser les notions de la thématique</a:t>
            </a:r>
            <a:endParaRPr sz="1200">
              <a:solidFill>
                <a:srgbClr val="003081"/>
              </a:solidFill>
              <a:latin typeface="Palanquin"/>
              <a:ea typeface="Palanquin"/>
              <a:cs typeface="Palanquin"/>
              <a:sym typeface="Palanquin"/>
            </a:endParaRPr>
          </a:p>
        </p:txBody>
      </p:sp>
      <p:sp>
        <p:nvSpPr>
          <p:cNvPr id="593" name="Google Shape;593;p64"/>
          <p:cNvSpPr txBox="1"/>
          <p:nvPr/>
        </p:nvSpPr>
        <p:spPr>
          <a:xfrm>
            <a:off x="1961136" y="5206574"/>
            <a:ext cx="1545900" cy="7566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fr" sz="1200">
                <a:solidFill>
                  <a:srgbClr val="003081"/>
                </a:solidFill>
                <a:latin typeface="Palanquin"/>
                <a:ea typeface="Palanquin"/>
                <a:cs typeface="Palanquin"/>
                <a:sym typeface="Palanquin"/>
              </a:rPr>
              <a:t>5</a:t>
            </a:r>
            <a:r>
              <a:rPr b="1" lang="fr" sz="1200">
                <a:solidFill>
                  <a:srgbClr val="003081"/>
                </a:solidFill>
                <a:latin typeface="Palanquin"/>
                <a:ea typeface="Palanquin"/>
                <a:cs typeface="Palanquin"/>
                <a:sym typeface="Palanquin"/>
              </a:rPr>
              <a:t>. </a:t>
            </a:r>
            <a:br>
              <a:rPr lang="fr" sz="1200">
                <a:solidFill>
                  <a:srgbClr val="003081"/>
                </a:solidFill>
                <a:latin typeface="Palanquin"/>
                <a:ea typeface="Palanquin"/>
                <a:cs typeface="Palanquin"/>
                <a:sym typeface="Palanquin"/>
              </a:rPr>
            </a:br>
            <a:r>
              <a:rPr lang="fr" sz="1200">
                <a:solidFill>
                  <a:srgbClr val="003081"/>
                </a:solidFill>
                <a:latin typeface="Palanquin"/>
                <a:ea typeface="Palanquin"/>
                <a:cs typeface="Palanquin"/>
                <a:sym typeface="Palanquin"/>
              </a:rPr>
              <a:t>Évaluer </a:t>
            </a:r>
            <a:br>
              <a:rPr lang="fr" sz="1200">
                <a:solidFill>
                  <a:srgbClr val="003081"/>
                </a:solidFill>
                <a:latin typeface="Palanquin"/>
                <a:ea typeface="Palanquin"/>
                <a:cs typeface="Palanquin"/>
                <a:sym typeface="Palanquin"/>
              </a:rPr>
            </a:br>
            <a:r>
              <a:rPr lang="fr" sz="1200">
                <a:solidFill>
                  <a:srgbClr val="003081"/>
                </a:solidFill>
                <a:latin typeface="Palanquin"/>
                <a:ea typeface="Palanquin"/>
                <a:cs typeface="Palanquin"/>
                <a:sym typeface="Palanquin"/>
              </a:rPr>
              <a:t>les connaissances acquises </a:t>
            </a:r>
            <a:endParaRPr sz="1200">
              <a:solidFill>
                <a:srgbClr val="003081"/>
              </a:solidFill>
              <a:latin typeface="Palanquin"/>
              <a:ea typeface="Palanquin"/>
              <a:cs typeface="Palanquin"/>
              <a:sym typeface="Palanquin"/>
            </a:endParaRPr>
          </a:p>
        </p:txBody>
      </p:sp>
      <p:sp>
        <p:nvSpPr>
          <p:cNvPr id="594" name="Google Shape;594;p64"/>
          <p:cNvSpPr txBox="1"/>
          <p:nvPr/>
        </p:nvSpPr>
        <p:spPr>
          <a:xfrm>
            <a:off x="1961136" y="4359507"/>
            <a:ext cx="1545900" cy="7566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fr" sz="1200">
                <a:solidFill>
                  <a:srgbClr val="003081"/>
                </a:solidFill>
                <a:latin typeface="Palanquin"/>
                <a:ea typeface="Palanquin"/>
                <a:cs typeface="Palanquin"/>
                <a:sym typeface="Palanquin"/>
              </a:rPr>
              <a:t>4</a:t>
            </a:r>
            <a:r>
              <a:rPr b="1" lang="fr" sz="1200">
                <a:solidFill>
                  <a:srgbClr val="003081"/>
                </a:solidFill>
                <a:latin typeface="Palanquin"/>
                <a:ea typeface="Palanquin"/>
                <a:cs typeface="Palanquin"/>
                <a:sym typeface="Palanquin"/>
              </a:rPr>
              <a:t>. </a:t>
            </a:r>
            <a:br>
              <a:rPr lang="fr" sz="1200">
                <a:solidFill>
                  <a:srgbClr val="003081"/>
                </a:solidFill>
                <a:latin typeface="Palanquin"/>
                <a:ea typeface="Palanquin"/>
                <a:cs typeface="Palanquin"/>
                <a:sym typeface="Palanquin"/>
              </a:rPr>
            </a:br>
            <a:r>
              <a:rPr lang="fr" sz="1200">
                <a:solidFill>
                  <a:srgbClr val="003081"/>
                </a:solidFill>
                <a:latin typeface="Palanquin"/>
                <a:ea typeface="Palanquin"/>
                <a:cs typeface="Palanquin"/>
                <a:sym typeface="Palanquin"/>
              </a:rPr>
              <a:t>Approfondir </a:t>
            </a:r>
            <a:br>
              <a:rPr lang="fr" sz="1200">
                <a:solidFill>
                  <a:srgbClr val="003081"/>
                </a:solidFill>
                <a:latin typeface="Palanquin"/>
                <a:ea typeface="Palanquin"/>
                <a:cs typeface="Palanquin"/>
                <a:sym typeface="Palanquin"/>
              </a:rPr>
            </a:br>
            <a:r>
              <a:rPr lang="fr" sz="1200">
                <a:solidFill>
                  <a:srgbClr val="003081"/>
                </a:solidFill>
                <a:latin typeface="Palanquin"/>
                <a:ea typeface="Palanquin"/>
                <a:cs typeface="Palanquin"/>
                <a:sym typeface="Palanquin"/>
              </a:rPr>
              <a:t>les notions </a:t>
            </a:r>
            <a:br>
              <a:rPr lang="fr" sz="1200">
                <a:solidFill>
                  <a:srgbClr val="003081"/>
                </a:solidFill>
                <a:latin typeface="Palanquin"/>
                <a:ea typeface="Palanquin"/>
                <a:cs typeface="Palanquin"/>
                <a:sym typeface="Palanquin"/>
              </a:rPr>
            </a:br>
            <a:r>
              <a:rPr lang="fr" sz="1200">
                <a:solidFill>
                  <a:srgbClr val="003081"/>
                </a:solidFill>
                <a:latin typeface="Palanquin"/>
                <a:ea typeface="Palanquin"/>
                <a:cs typeface="Palanquin"/>
                <a:sym typeface="Palanquin"/>
              </a:rPr>
              <a:t>de la thématique</a:t>
            </a:r>
            <a:endParaRPr sz="1200">
              <a:solidFill>
                <a:srgbClr val="003081"/>
              </a:solidFill>
              <a:latin typeface="Palanquin"/>
              <a:ea typeface="Palanquin"/>
              <a:cs typeface="Palanquin"/>
              <a:sym typeface="Palanquin"/>
            </a:endParaRPr>
          </a:p>
        </p:txBody>
      </p:sp>
      <p:sp>
        <p:nvSpPr>
          <p:cNvPr id="595" name="Google Shape;595;p64"/>
          <p:cNvSpPr txBox="1"/>
          <p:nvPr/>
        </p:nvSpPr>
        <p:spPr>
          <a:xfrm>
            <a:off x="1961136" y="6127365"/>
            <a:ext cx="1545900" cy="7566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fr" sz="1200">
                <a:solidFill>
                  <a:srgbClr val="4077D7"/>
                </a:solidFill>
                <a:latin typeface="Palanquin"/>
                <a:ea typeface="Palanquin"/>
                <a:cs typeface="Palanquin"/>
                <a:sym typeface="Palanquin"/>
              </a:rPr>
              <a:t>6. </a:t>
            </a:r>
            <a:br>
              <a:rPr lang="fr" sz="1200">
                <a:solidFill>
                  <a:srgbClr val="4077D7"/>
                </a:solidFill>
                <a:latin typeface="Palanquin"/>
                <a:ea typeface="Palanquin"/>
                <a:cs typeface="Palanquin"/>
                <a:sym typeface="Palanquin"/>
              </a:rPr>
            </a:br>
            <a:r>
              <a:rPr lang="fr" sz="1200">
                <a:solidFill>
                  <a:srgbClr val="4077D7"/>
                </a:solidFill>
                <a:latin typeface="Palanquin"/>
                <a:ea typeface="Palanquin"/>
                <a:cs typeface="Palanquin"/>
                <a:sym typeface="Palanquin"/>
              </a:rPr>
              <a:t>Prendre en main l’outil / la ressource</a:t>
            </a:r>
            <a:endParaRPr sz="1200">
              <a:solidFill>
                <a:srgbClr val="4077D7"/>
              </a:solidFill>
              <a:latin typeface="Palanquin"/>
              <a:ea typeface="Palanquin"/>
              <a:cs typeface="Palanquin"/>
              <a:sym typeface="Palanquin"/>
            </a:endParaRPr>
          </a:p>
        </p:txBody>
      </p:sp>
      <p:sp>
        <p:nvSpPr>
          <p:cNvPr id="596" name="Google Shape;596;p64"/>
          <p:cNvSpPr txBox="1"/>
          <p:nvPr/>
        </p:nvSpPr>
        <p:spPr>
          <a:xfrm>
            <a:off x="1961136" y="7006660"/>
            <a:ext cx="1545900" cy="7566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fr" sz="1200">
                <a:solidFill>
                  <a:srgbClr val="4077D7"/>
                </a:solidFill>
                <a:latin typeface="Palanquin"/>
                <a:ea typeface="Palanquin"/>
                <a:cs typeface="Palanquin"/>
                <a:sym typeface="Palanquin"/>
              </a:rPr>
              <a:t>7. </a:t>
            </a:r>
            <a:endParaRPr sz="1200">
              <a:solidFill>
                <a:srgbClr val="4077D7"/>
              </a:solidFill>
              <a:latin typeface="Palanquin"/>
              <a:ea typeface="Palanquin"/>
              <a:cs typeface="Palanquin"/>
              <a:sym typeface="Palanquin"/>
            </a:endParaRPr>
          </a:p>
          <a:p>
            <a:pPr indent="0" lvl="0" marL="0" rtl="0" algn="ctr">
              <a:spcBef>
                <a:spcPts val="0"/>
              </a:spcBef>
              <a:spcAft>
                <a:spcPts val="0"/>
              </a:spcAft>
              <a:buClr>
                <a:srgbClr val="000000"/>
              </a:buClr>
              <a:buSzPts val="1100"/>
              <a:buFont typeface="Arial"/>
              <a:buNone/>
            </a:pPr>
            <a:r>
              <a:rPr lang="fr" sz="1200">
                <a:solidFill>
                  <a:srgbClr val="4077D7"/>
                </a:solidFill>
                <a:latin typeface="Palanquin"/>
                <a:ea typeface="Palanquin"/>
                <a:cs typeface="Palanquin"/>
                <a:sym typeface="Palanquin"/>
              </a:rPr>
              <a:t>Utiliser l’outil </a:t>
            </a:r>
            <a:br>
              <a:rPr lang="fr" sz="1200">
                <a:solidFill>
                  <a:srgbClr val="4077D7"/>
                </a:solidFill>
                <a:latin typeface="Palanquin"/>
                <a:ea typeface="Palanquin"/>
                <a:cs typeface="Palanquin"/>
                <a:sym typeface="Palanquin"/>
              </a:rPr>
            </a:br>
            <a:r>
              <a:rPr lang="fr" sz="1200">
                <a:solidFill>
                  <a:srgbClr val="4077D7"/>
                </a:solidFill>
                <a:latin typeface="Palanquin"/>
                <a:ea typeface="Palanquin"/>
                <a:cs typeface="Palanquin"/>
                <a:sym typeface="Palanquin"/>
              </a:rPr>
              <a:t>/ la ressource </a:t>
            </a:r>
            <a:br>
              <a:rPr lang="fr" sz="1200">
                <a:solidFill>
                  <a:srgbClr val="4077D7"/>
                </a:solidFill>
                <a:latin typeface="Palanquin"/>
                <a:ea typeface="Palanquin"/>
                <a:cs typeface="Palanquin"/>
                <a:sym typeface="Palanquin"/>
              </a:rPr>
            </a:br>
            <a:r>
              <a:rPr lang="fr" sz="1200">
                <a:solidFill>
                  <a:srgbClr val="4077D7"/>
                </a:solidFill>
                <a:latin typeface="Palanquin"/>
                <a:ea typeface="Palanquin"/>
                <a:cs typeface="Palanquin"/>
                <a:sym typeface="Palanquin"/>
              </a:rPr>
              <a:t>en situation</a:t>
            </a:r>
            <a:endParaRPr sz="1200">
              <a:solidFill>
                <a:srgbClr val="4077D7"/>
              </a:solidFill>
              <a:latin typeface="Palanquin"/>
              <a:ea typeface="Palanquin"/>
              <a:cs typeface="Palanquin"/>
              <a:sym typeface="Palanquin"/>
            </a:endParaRPr>
          </a:p>
        </p:txBody>
      </p:sp>
      <p:sp>
        <p:nvSpPr>
          <p:cNvPr id="597" name="Google Shape;597;p64"/>
          <p:cNvSpPr txBox="1"/>
          <p:nvPr/>
        </p:nvSpPr>
        <p:spPr>
          <a:xfrm>
            <a:off x="1957498" y="8764409"/>
            <a:ext cx="1545900" cy="7566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fr" sz="1200">
                <a:solidFill>
                  <a:srgbClr val="4077D7"/>
                </a:solidFill>
                <a:latin typeface="Palanquin"/>
                <a:ea typeface="Palanquin"/>
                <a:cs typeface="Palanquin"/>
                <a:sym typeface="Palanquin"/>
              </a:rPr>
              <a:t>9. </a:t>
            </a:r>
            <a:endParaRPr b="1" sz="1200">
              <a:solidFill>
                <a:srgbClr val="4077D7"/>
              </a:solidFill>
              <a:latin typeface="Palanquin"/>
              <a:ea typeface="Palanquin"/>
              <a:cs typeface="Palanquin"/>
              <a:sym typeface="Palanquin"/>
            </a:endParaRPr>
          </a:p>
          <a:p>
            <a:pPr indent="0" lvl="0" marL="0" rtl="0" algn="ctr">
              <a:spcBef>
                <a:spcPts val="0"/>
              </a:spcBef>
              <a:spcAft>
                <a:spcPts val="0"/>
              </a:spcAft>
              <a:buNone/>
            </a:pPr>
            <a:r>
              <a:rPr lang="fr" sz="1200">
                <a:solidFill>
                  <a:srgbClr val="4077D7"/>
                </a:solidFill>
                <a:latin typeface="Palanquin"/>
                <a:ea typeface="Palanquin"/>
                <a:cs typeface="Palanquin"/>
                <a:sym typeface="Palanquin"/>
              </a:rPr>
              <a:t>Mesurer les acquis</a:t>
            </a:r>
            <a:endParaRPr sz="1200">
              <a:solidFill>
                <a:srgbClr val="4077D7"/>
              </a:solidFill>
              <a:latin typeface="Palanquin"/>
              <a:ea typeface="Palanquin"/>
              <a:cs typeface="Palanquin"/>
              <a:sym typeface="Palanquin"/>
            </a:endParaRPr>
          </a:p>
        </p:txBody>
      </p:sp>
      <p:sp>
        <p:nvSpPr>
          <p:cNvPr id="598" name="Google Shape;598;p64"/>
          <p:cNvSpPr/>
          <p:nvPr/>
        </p:nvSpPr>
        <p:spPr>
          <a:xfrm>
            <a:off x="3595582" y="7878338"/>
            <a:ext cx="1401600" cy="759000"/>
          </a:xfrm>
          <a:prstGeom prst="rect">
            <a:avLst/>
          </a:prstGeom>
          <a:noFill/>
          <a:ln cap="flat" cmpd="sng" w="19050">
            <a:solidFill>
              <a:srgbClr val="4077D7"/>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fr" sz="1000">
                <a:solidFill>
                  <a:srgbClr val="003081"/>
                </a:solidFill>
                <a:latin typeface="Palanquin"/>
                <a:ea typeface="Palanquin"/>
                <a:cs typeface="Palanquin"/>
                <a:sym typeface="Palanquin"/>
              </a:rPr>
              <a:t>START STOP CONTINUE</a:t>
            </a:r>
            <a:endParaRPr sz="1000">
              <a:solidFill>
                <a:srgbClr val="4077D7"/>
              </a:solidFill>
              <a:latin typeface="Palanquin"/>
              <a:ea typeface="Palanquin"/>
              <a:cs typeface="Palanquin"/>
              <a:sym typeface="Palanquin"/>
            </a:endParaRPr>
          </a:p>
        </p:txBody>
      </p:sp>
      <p:cxnSp>
        <p:nvCxnSpPr>
          <p:cNvPr id="599" name="Google Shape;599;p64"/>
          <p:cNvCxnSpPr/>
          <p:nvPr/>
        </p:nvCxnSpPr>
        <p:spPr>
          <a:xfrm>
            <a:off x="1428062" y="8700834"/>
            <a:ext cx="5290200" cy="0"/>
          </a:xfrm>
          <a:prstGeom prst="straightConnector1">
            <a:avLst/>
          </a:prstGeom>
          <a:noFill/>
          <a:ln cap="flat" cmpd="sng" w="9525">
            <a:solidFill>
              <a:srgbClr val="003081"/>
            </a:solidFill>
            <a:prstDash val="dot"/>
            <a:round/>
            <a:headEnd len="med" w="med" type="none"/>
            <a:tailEnd len="med" w="med" type="none"/>
          </a:ln>
        </p:spPr>
      </p:cxnSp>
      <p:sp>
        <p:nvSpPr>
          <p:cNvPr id="600" name="Google Shape;600;p64"/>
          <p:cNvSpPr txBox="1"/>
          <p:nvPr/>
        </p:nvSpPr>
        <p:spPr>
          <a:xfrm>
            <a:off x="1961136" y="7885535"/>
            <a:ext cx="1545900" cy="7566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fr" sz="1200">
                <a:solidFill>
                  <a:srgbClr val="4077D7"/>
                </a:solidFill>
                <a:latin typeface="Palanquin"/>
                <a:ea typeface="Palanquin"/>
                <a:cs typeface="Palanquin"/>
                <a:sym typeface="Palanquin"/>
              </a:rPr>
              <a:t>8. </a:t>
            </a:r>
            <a:endParaRPr sz="1200">
              <a:solidFill>
                <a:srgbClr val="4077D7"/>
              </a:solidFill>
              <a:latin typeface="Palanquin"/>
              <a:ea typeface="Palanquin"/>
              <a:cs typeface="Palanquin"/>
              <a:sym typeface="Palanquin"/>
            </a:endParaRPr>
          </a:p>
          <a:p>
            <a:pPr indent="0" lvl="0" marL="0" rtl="0" algn="ctr">
              <a:spcBef>
                <a:spcPts val="0"/>
              </a:spcBef>
              <a:spcAft>
                <a:spcPts val="0"/>
              </a:spcAft>
              <a:buNone/>
            </a:pPr>
            <a:r>
              <a:rPr lang="fr" sz="1200">
                <a:solidFill>
                  <a:srgbClr val="4077D7"/>
                </a:solidFill>
                <a:latin typeface="Palanquin"/>
                <a:ea typeface="Palanquin"/>
                <a:cs typeface="Palanquin"/>
                <a:sym typeface="Palanquin"/>
              </a:rPr>
              <a:t>Se projeter </a:t>
            </a:r>
            <a:endParaRPr sz="1200">
              <a:solidFill>
                <a:srgbClr val="4077D7"/>
              </a:solidFill>
              <a:latin typeface="Palanquin"/>
              <a:ea typeface="Palanquin"/>
              <a:cs typeface="Palanquin"/>
              <a:sym typeface="Palanquin"/>
            </a:endParaRPr>
          </a:p>
          <a:p>
            <a:pPr indent="0" lvl="0" marL="0" rtl="0" algn="ctr">
              <a:spcBef>
                <a:spcPts val="0"/>
              </a:spcBef>
              <a:spcAft>
                <a:spcPts val="0"/>
              </a:spcAft>
              <a:buNone/>
            </a:pPr>
            <a:r>
              <a:rPr lang="fr" sz="1200">
                <a:solidFill>
                  <a:srgbClr val="4077D7"/>
                </a:solidFill>
                <a:latin typeface="Palanquin"/>
                <a:ea typeface="Palanquin"/>
                <a:cs typeface="Palanquin"/>
                <a:sym typeface="Palanquin"/>
              </a:rPr>
              <a:t>dans le futur</a:t>
            </a:r>
            <a:endParaRPr sz="1200">
              <a:solidFill>
                <a:srgbClr val="4077D7"/>
              </a:solidFill>
              <a:latin typeface="Palanquin"/>
              <a:ea typeface="Palanquin"/>
              <a:cs typeface="Palanquin"/>
              <a:sym typeface="Palanquin"/>
            </a:endParaRPr>
          </a:p>
        </p:txBody>
      </p:sp>
      <p:sp>
        <p:nvSpPr>
          <p:cNvPr id="601" name="Google Shape;601;p64"/>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Déroulé de la formation</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602" name="Google Shape;602;p64"/>
          <p:cNvPicPr preferRelativeResize="0"/>
          <p:nvPr/>
        </p:nvPicPr>
        <p:blipFill>
          <a:blip r:embed="rId3">
            <a:alphaModFix/>
          </a:blip>
          <a:stretch>
            <a:fillRect/>
          </a:stretch>
        </p:blipFill>
        <p:spPr>
          <a:xfrm>
            <a:off x="200862" y="379418"/>
            <a:ext cx="619935" cy="574529"/>
          </a:xfrm>
          <a:prstGeom prst="rect">
            <a:avLst/>
          </a:prstGeom>
          <a:noFill/>
          <a:ln>
            <a:noFill/>
          </a:ln>
        </p:spPr>
      </p:pic>
      <p:sp>
        <p:nvSpPr>
          <p:cNvPr id="603" name="Google Shape;603;p64"/>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sp>
        <p:nvSpPr>
          <p:cNvPr id="604" name="Google Shape;604;p64"/>
          <p:cNvSpPr txBox="1"/>
          <p:nvPr/>
        </p:nvSpPr>
        <p:spPr>
          <a:xfrm>
            <a:off x="5229986" y="8772785"/>
            <a:ext cx="1545900" cy="7566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fr" sz="1200">
                <a:solidFill>
                  <a:srgbClr val="FF3333"/>
                </a:solidFill>
                <a:latin typeface="Palanquin"/>
                <a:ea typeface="Palanquin"/>
                <a:cs typeface="Palanquin"/>
                <a:sym typeface="Palanquin"/>
              </a:rPr>
              <a:t>! Le test s’effectue en présentiel !</a:t>
            </a:r>
            <a:endParaRPr sz="1200">
              <a:solidFill>
                <a:srgbClr val="FF3333"/>
              </a:solidFill>
              <a:latin typeface="Palanquin"/>
              <a:ea typeface="Palanquin"/>
              <a:cs typeface="Palanquin"/>
              <a:sym typeface="Palanquin"/>
            </a:endParaRPr>
          </a:p>
        </p:txBody>
      </p:sp>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8" name="Shape 608"/>
        <p:cNvGrpSpPr/>
        <p:nvPr/>
      </p:nvGrpSpPr>
      <p:grpSpPr>
        <a:xfrm>
          <a:off x="0" y="0"/>
          <a:ext cx="0" cy="0"/>
          <a:chOff x="0" y="0"/>
          <a:chExt cx="0" cy="0"/>
        </a:xfrm>
      </p:grpSpPr>
      <p:sp>
        <p:nvSpPr>
          <p:cNvPr id="609" name="Google Shape;609;p65"/>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graphicFrame>
        <p:nvGraphicFramePr>
          <p:cNvPr id="610" name="Google Shape;610;p65"/>
          <p:cNvGraphicFramePr/>
          <p:nvPr/>
        </p:nvGraphicFramePr>
        <p:xfrm>
          <a:off x="1167423" y="1547075"/>
          <a:ext cx="3000000" cy="3000000"/>
        </p:xfrm>
        <a:graphic>
          <a:graphicData uri="http://schemas.openxmlformats.org/drawingml/2006/table">
            <a:tbl>
              <a:tblPr>
                <a:noFill/>
                <a:tableStyleId>{8CF261C2-8254-4756-BA44-E8D673F1CBE6}</a:tableStyleId>
              </a:tblPr>
              <a:tblGrid>
                <a:gridCol w="1339750"/>
                <a:gridCol w="4529800"/>
              </a:tblGrid>
              <a:tr h="381000">
                <a:tc gridSpan="2">
                  <a:txBody>
                    <a:bodyPr/>
                    <a:lstStyle/>
                    <a:p>
                      <a:pPr indent="0" lvl="0" marL="0" rtl="0" algn="l">
                        <a:spcBef>
                          <a:spcPts val="0"/>
                        </a:spcBef>
                        <a:spcAft>
                          <a:spcPts val="0"/>
                        </a:spcAft>
                        <a:buNone/>
                      </a:pPr>
                      <a:r>
                        <a:rPr b="1" lang="fr" sz="2400">
                          <a:solidFill>
                            <a:schemeClr val="lt1"/>
                          </a:solidFill>
                          <a:latin typeface="Palanquin"/>
                          <a:ea typeface="Palanquin"/>
                          <a:cs typeface="Palanquin"/>
                          <a:sym typeface="Palanquin"/>
                        </a:rPr>
                        <a:t>QUI ? QUOI ? POURQUOI ? COMMENT ?</a:t>
                      </a:r>
                      <a:endParaRPr b="1" sz="2400">
                        <a:solidFill>
                          <a:schemeClr val="lt1"/>
                        </a:solidFill>
                        <a:latin typeface="Palanquin"/>
                        <a:ea typeface="Palanquin"/>
                        <a:cs typeface="Palanquin"/>
                        <a:sym typeface="Palanquin"/>
                      </a:endParaRPr>
                    </a:p>
                    <a:p>
                      <a:pPr indent="0" lvl="0" marL="0" rtl="0" algn="r">
                        <a:spcBef>
                          <a:spcPts val="0"/>
                        </a:spcBef>
                        <a:spcAft>
                          <a:spcPts val="0"/>
                        </a:spcAft>
                        <a:buNone/>
                      </a:pPr>
                      <a:r>
                        <a:rPr lang="fr">
                          <a:solidFill>
                            <a:schemeClr val="lt1"/>
                          </a:solidFill>
                          <a:latin typeface="Palanquin Medium"/>
                          <a:ea typeface="Palanquin Medium"/>
                          <a:cs typeface="Palanquin Medium"/>
                          <a:sym typeface="Palanquin Medium"/>
                        </a:rPr>
                        <a:t>15 </a:t>
                      </a:r>
                      <a:r>
                        <a:rPr lang="fr">
                          <a:solidFill>
                            <a:schemeClr val="lt1"/>
                          </a:solidFill>
                          <a:latin typeface="Palanquin Medium"/>
                          <a:ea typeface="Palanquin Medium"/>
                          <a:cs typeface="Palanquin Medium"/>
                          <a:sym typeface="Palanquin Medium"/>
                        </a:rPr>
                        <a:t>min</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4077D7"/>
                      </a:solidFill>
                      <a:prstDash val="solid"/>
                      <a:round/>
                      <a:headEnd len="sm" w="sm" type="none"/>
                      <a:tailEnd len="sm" w="sm" type="none"/>
                    </a:lnL>
                    <a:lnR cap="flat" cmpd="sng" w="9525">
                      <a:solidFill>
                        <a:srgbClr val="4077D7"/>
                      </a:solidFill>
                      <a:prstDash val="solid"/>
                      <a:round/>
                      <a:headEnd len="sm" w="sm" type="none"/>
                      <a:tailEnd len="sm" w="sm" type="none"/>
                    </a:lnR>
                    <a:lnT cap="flat" cmpd="sng" w="9525">
                      <a:solidFill>
                        <a:srgbClr val="4077D7"/>
                      </a:solidFill>
                      <a:prstDash val="solid"/>
                      <a:round/>
                      <a:headEnd len="sm" w="sm" type="none"/>
                      <a:tailEnd len="sm" w="sm" type="none"/>
                    </a:lnT>
                    <a:lnB cap="flat" cmpd="sng" w="9525">
                      <a:solidFill>
                        <a:srgbClr val="E7F0FF"/>
                      </a:solidFill>
                      <a:prstDash val="solid"/>
                      <a:round/>
                      <a:headEnd len="sm" w="sm" type="none"/>
                      <a:tailEnd len="sm" w="sm" type="none"/>
                    </a:lnB>
                    <a:solidFill>
                      <a:srgbClr val="4077D7"/>
                    </a:solidFill>
                  </a:tcPr>
                </a:tc>
                <a:tc hMerge="1"/>
              </a:tr>
              <a:tr h="381000">
                <a:tc>
                  <a:txBody>
                    <a:bodyPr/>
                    <a:lstStyle/>
                    <a:p>
                      <a:pPr indent="0" lvl="0" marL="0" rtl="0" algn="l">
                        <a:spcBef>
                          <a:spcPts val="0"/>
                        </a:spcBef>
                        <a:spcAft>
                          <a:spcPts val="0"/>
                        </a:spcAft>
                        <a:buNone/>
                      </a:pPr>
                      <a:r>
                        <a:rPr b="1" lang="fr">
                          <a:solidFill>
                            <a:srgbClr val="4077D7"/>
                          </a:solidFill>
                          <a:latin typeface="Palanquin"/>
                          <a:ea typeface="Palanquin"/>
                          <a:cs typeface="Palanquin"/>
                          <a:sym typeface="Palanquin"/>
                        </a:rPr>
                        <a:t>Objectif Pédagogique</a:t>
                      </a:r>
                      <a:endParaRPr b="1">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rtl="0" algn="l">
                        <a:spcBef>
                          <a:spcPts val="0"/>
                        </a:spcBef>
                        <a:spcAft>
                          <a:spcPts val="0"/>
                        </a:spcAft>
                        <a:buNone/>
                      </a:pPr>
                      <a:r>
                        <a:rPr lang="fr">
                          <a:latin typeface="Palanquin"/>
                          <a:ea typeface="Palanquin"/>
                          <a:cs typeface="Palanquin"/>
                          <a:sym typeface="Palanquin"/>
                        </a:rPr>
                        <a:t>Poser le cadre de la formation</a:t>
                      </a:r>
                      <a:endParaRPr>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tcPr>
                </a:tc>
              </a:tr>
              <a:tr h="381000">
                <a:tc>
                  <a:txBody>
                    <a:bodyPr/>
                    <a:lstStyle/>
                    <a:p>
                      <a:pPr indent="0" lvl="0" marL="0" rtl="0" algn="l">
                        <a:spcBef>
                          <a:spcPts val="0"/>
                        </a:spcBef>
                        <a:spcAft>
                          <a:spcPts val="0"/>
                        </a:spcAft>
                        <a:buNone/>
                      </a:pPr>
                      <a:r>
                        <a:rPr b="1" lang="fr">
                          <a:solidFill>
                            <a:srgbClr val="4077D7"/>
                          </a:solidFill>
                          <a:latin typeface="Palanquin"/>
                          <a:ea typeface="Palanquin"/>
                          <a:cs typeface="Palanquin"/>
                          <a:sym typeface="Palanquin"/>
                        </a:rPr>
                        <a:t>Activité du formateur et des stagiaires </a:t>
                      </a:r>
                      <a:endParaRPr>
                        <a:solidFill>
                          <a:srgbClr val="4077D7"/>
                        </a:solidFill>
                        <a:latin typeface="Palanquin Medium"/>
                        <a:ea typeface="Palanquin Medium"/>
                        <a:cs typeface="Palanquin Medium"/>
                        <a:sym typeface="Palanquin Medium"/>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rtl="0" algn="l">
                        <a:spcBef>
                          <a:spcPts val="0"/>
                        </a:spcBef>
                        <a:spcAft>
                          <a:spcPts val="0"/>
                        </a:spcAft>
                        <a:buNone/>
                      </a:pPr>
                      <a:r>
                        <a:rPr lang="fr">
                          <a:latin typeface="Palanquin"/>
                          <a:ea typeface="Palanquin"/>
                          <a:cs typeface="Palanquin"/>
                          <a:sym typeface="Palanquin"/>
                        </a:rPr>
                        <a:t>Le formateur utilise le support de présentation et déroule les différentes slides, en se présentant.</a:t>
                      </a:r>
                      <a:endParaRPr>
                        <a:latin typeface="Palanquin"/>
                        <a:ea typeface="Palanquin"/>
                        <a:cs typeface="Palanquin"/>
                        <a:sym typeface="Palanquin"/>
                      </a:endParaRPr>
                    </a:p>
                    <a:p>
                      <a:pPr indent="-317500" lvl="0" marL="457200" rtl="0" algn="l">
                        <a:spcBef>
                          <a:spcPts val="0"/>
                        </a:spcBef>
                        <a:spcAft>
                          <a:spcPts val="0"/>
                        </a:spcAft>
                        <a:buSzPts val="1400"/>
                        <a:buFont typeface="Palanquin"/>
                        <a:buChar char="-"/>
                      </a:pPr>
                      <a:r>
                        <a:rPr lang="fr">
                          <a:latin typeface="Palanquin"/>
                          <a:ea typeface="Palanquin"/>
                          <a:cs typeface="Palanquin"/>
                          <a:sym typeface="Palanquin"/>
                        </a:rPr>
                        <a:t>Présentation du formateur</a:t>
                      </a:r>
                      <a:endParaRPr>
                        <a:latin typeface="Palanquin"/>
                        <a:ea typeface="Palanquin"/>
                        <a:cs typeface="Palanquin"/>
                        <a:sym typeface="Palanquin"/>
                      </a:endParaRPr>
                    </a:p>
                    <a:p>
                      <a:pPr indent="-317500" lvl="0" marL="457200" rtl="0" algn="l">
                        <a:spcBef>
                          <a:spcPts val="0"/>
                        </a:spcBef>
                        <a:spcAft>
                          <a:spcPts val="0"/>
                        </a:spcAft>
                        <a:buSzPts val="1400"/>
                        <a:buFont typeface="Palanquin"/>
                        <a:buChar char="-"/>
                      </a:pPr>
                      <a:r>
                        <a:rPr lang="fr">
                          <a:latin typeface="Palanquin"/>
                          <a:ea typeface="Palanquin"/>
                          <a:cs typeface="Palanquin"/>
                          <a:sym typeface="Palanquin"/>
                        </a:rPr>
                        <a:t>Objectifs de la formation</a:t>
                      </a:r>
                      <a:endParaRPr>
                        <a:latin typeface="Palanquin"/>
                        <a:ea typeface="Palanquin"/>
                        <a:cs typeface="Palanquin"/>
                        <a:sym typeface="Palanquin"/>
                      </a:endParaRPr>
                    </a:p>
                    <a:p>
                      <a:pPr indent="-317500" lvl="0" marL="457200" rtl="0" algn="l">
                        <a:spcBef>
                          <a:spcPts val="0"/>
                        </a:spcBef>
                        <a:spcAft>
                          <a:spcPts val="0"/>
                        </a:spcAft>
                        <a:buSzPts val="1400"/>
                        <a:buFont typeface="Palanquin"/>
                        <a:buChar char="-"/>
                      </a:pPr>
                      <a:r>
                        <a:rPr lang="fr">
                          <a:latin typeface="Palanquin"/>
                          <a:ea typeface="Palanquin"/>
                          <a:cs typeface="Palanquin"/>
                          <a:sym typeface="Palanquin"/>
                        </a:rPr>
                        <a:t>Modalités péda et supports / outils, déroulé de la journée, modalités d’évaluation</a:t>
                      </a:r>
                      <a:endParaRPr>
                        <a:latin typeface="Palanquin"/>
                        <a:ea typeface="Palanquin"/>
                        <a:cs typeface="Palanquin"/>
                        <a:sym typeface="Palanquin"/>
                      </a:endParaRPr>
                    </a:p>
                    <a:p>
                      <a:pPr indent="-317500" lvl="0" marL="457200" rtl="0" algn="l">
                        <a:spcBef>
                          <a:spcPts val="0"/>
                        </a:spcBef>
                        <a:spcAft>
                          <a:spcPts val="0"/>
                        </a:spcAft>
                        <a:buSzPts val="1400"/>
                        <a:buFont typeface="Palanquin"/>
                        <a:buChar char="-"/>
                      </a:pPr>
                      <a:r>
                        <a:rPr lang="fr">
                          <a:latin typeface="Palanquin"/>
                          <a:ea typeface="Palanquin"/>
                          <a:cs typeface="Palanquin"/>
                          <a:sym typeface="Palanquin"/>
                        </a:rPr>
                        <a:t>Encouragement à la participation</a:t>
                      </a:r>
                      <a:endParaRPr>
                        <a:latin typeface="Palanquin"/>
                        <a:ea typeface="Palanquin"/>
                        <a:cs typeface="Palanquin"/>
                        <a:sym typeface="Palanquin"/>
                      </a:endParaRPr>
                    </a:p>
                    <a:p>
                      <a:pPr indent="-317500" lvl="0" marL="457200" rtl="0" algn="l">
                        <a:spcBef>
                          <a:spcPts val="0"/>
                        </a:spcBef>
                        <a:spcAft>
                          <a:spcPts val="0"/>
                        </a:spcAft>
                        <a:buSzPts val="1400"/>
                        <a:buFont typeface="Palanquin"/>
                        <a:buChar char="-"/>
                      </a:pPr>
                      <a:r>
                        <a:rPr lang="fr">
                          <a:latin typeface="Palanquin"/>
                          <a:ea typeface="Palanquin"/>
                          <a:cs typeface="Palanquin"/>
                          <a:sym typeface="Palanquin"/>
                        </a:rPr>
                        <a:t>Règles, attentes comportement</a:t>
                      </a:r>
                      <a:endParaRPr>
                        <a:latin typeface="Palanquin"/>
                        <a:ea typeface="Palanquin"/>
                        <a:cs typeface="Palanquin"/>
                        <a:sym typeface="Palanquin"/>
                      </a:endParaRPr>
                    </a:p>
                    <a:p>
                      <a:pPr indent="-317500" lvl="0" marL="457200" rtl="0" algn="l">
                        <a:spcBef>
                          <a:spcPts val="0"/>
                        </a:spcBef>
                        <a:spcAft>
                          <a:spcPts val="0"/>
                        </a:spcAft>
                        <a:buSzPts val="1400"/>
                        <a:buFont typeface="Palanquin"/>
                        <a:buChar char="-"/>
                      </a:pPr>
                      <a:r>
                        <a:rPr lang="fr">
                          <a:latin typeface="Palanquin"/>
                          <a:ea typeface="Palanquin"/>
                          <a:cs typeface="Palanquin"/>
                          <a:sym typeface="Palanquin"/>
                        </a:rPr>
                        <a:t>Accessibilité</a:t>
                      </a:r>
                      <a:endParaRPr>
                        <a:latin typeface="Palanquin"/>
                        <a:ea typeface="Palanquin"/>
                        <a:cs typeface="Palanquin"/>
                        <a:sym typeface="Palanquin"/>
                      </a:endParaRPr>
                    </a:p>
                    <a:p>
                      <a:pPr indent="-317500" lvl="0" marL="457200" rtl="0" algn="l">
                        <a:spcBef>
                          <a:spcPts val="0"/>
                        </a:spcBef>
                        <a:spcAft>
                          <a:spcPts val="0"/>
                        </a:spcAft>
                        <a:buSzPts val="1400"/>
                        <a:buFont typeface="Palanquin"/>
                        <a:buChar char="-"/>
                      </a:pPr>
                      <a:r>
                        <a:rPr lang="fr">
                          <a:latin typeface="Palanquin"/>
                          <a:ea typeface="Palanquin"/>
                          <a:cs typeface="Palanquin"/>
                          <a:sym typeface="Palanquin"/>
                        </a:rPr>
                        <a:t>Des questions ?</a:t>
                      </a:r>
                      <a:endParaRPr>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tcPr>
                </a:tc>
              </a:tr>
              <a:tr h="381000">
                <a:tc>
                  <a:txBody>
                    <a:bodyPr/>
                    <a:lstStyle/>
                    <a:p>
                      <a:pPr indent="0" lvl="0" marL="0" rtl="0" algn="l">
                        <a:spcBef>
                          <a:spcPts val="0"/>
                        </a:spcBef>
                        <a:spcAft>
                          <a:spcPts val="0"/>
                        </a:spcAft>
                        <a:buNone/>
                      </a:pPr>
                      <a:r>
                        <a:rPr b="1" lang="fr">
                          <a:solidFill>
                            <a:srgbClr val="4077D7"/>
                          </a:solidFill>
                          <a:latin typeface="Palanquin"/>
                          <a:ea typeface="Palanquin"/>
                          <a:cs typeface="Palanquin"/>
                          <a:sym typeface="Palanquin"/>
                        </a:rPr>
                        <a:t>Support </a:t>
                      </a:r>
                      <a:br>
                        <a:rPr b="1" lang="fr">
                          <a:solidFill>
                            <a:srgbClr val="4077D7"/>
                          </a:solidFill>
                          <a:latin typeface="Palanquin"/>
                          <a:ea typeface="Palanquin"/>
                          <a:cs typeface="Palanquin"/>
                          <a:sym typeface="Palanquin"/>
                        </a:rPr>
                      </a:br>
                      <a:r>
                        <a:rPr b="1" lang="fr">
                          <a:solidFill>
                            <a:srgbClr val="4077D7"/>
                          </a:solidFill>
                          <a:latin typeface="Palanquin"/>
                          <a:ea typeface="Palanquin"/>
                          <a:cs typeface="Palanquin"/>
                          <a:sym typeface="Palanquin"/>
                        </a:rPr>
                        <a:t>et outil</a:t>
                      </a:r>
                      <a:endParaRPr b="1">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rtl="0" algn="l">
                        <a:spcBef>
                          <a:spcPts val="0"/>
                        </a:spcBef>
                        <a:spcAft>
                          <a:spcPts val="0"/>
                        </a:spcAft>
                        <a:buNone/>
                      </a:pPr>
                      <a:r>
                        <a:rPr lang="fr">
                          <a:latin typeface="Palanquin"/>
                          <a:ea typeface="Palanquin"/>
                          <a:cs typeface="Palanquin"/>
                          <a:sym typeface="Palanquin"/>
                        </a:rPr>
                        <a:t>Support de présentation — slides</a:t>
                      </a:r>
                      <a:endParaRPr>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tcPr>
                </a:tc>
              </a:tr>
              <a:tr h="381000">
                <a:tc>
                  <a:txBody>
                    <a:bodyPr/>
                    <a:lstStyle/>
                    <a:p>
                      <a:pPr indent="0" lvl="0" marL="0" rtl="0" algn="l">
                        <a:spcBef>
                          <a:spcPts val="0"/>
                        </a:spcBef>
                        <a:spcAft>
                          <a:spcPts val="0"/>
                        </a:spcAft>
                        <a:buNone/>
                      </a:pPr>
                      <a:r>
                        <a:rPr b="1" lang="fr">
                          <a:solidFill>
                            <a:srgbClr val="4077D7"/>
                          </a:solidFill>
                          <a:latin typeface="Palanquin"/>
                          <a:ea typeface="Palanquin"/>
                          <a:cs typeface="Palanquin"/>
                          <a:sym typeface="Palanquin"/>
                        </a:rPr>
                        <a:t>Évaluation</a:t>
                      </a:r>
                      <a:endParaRPr b="1">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rtl="0" algn="l">
                        <a:spcBef>
                          <a:spcPts val="0"/>
                        </a:spcBef>
                        <a:spcAft>
                          <a:spcPts val="0"/>
                        </a:spcAft>
                        <a:buNone/>
                      </a:pPr>
                      <a:r>
                        <a:rPr lang="fr">
                          <a:latin typeface="Palanquin"/>
                          <a:ea typeface="Palanquin"/>
                          <a:cs typeface="Palanquin"/>
                          <a:sym typeface="Palanquin"/>
                        </a:rPr>
                        <a:t>— Grain d’engagement</a:t>
                      </a:r>
                      <a:endParaRPr>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tcPr>
                </a:tc>
              </a:tr>
              <a:tr h="381000">
                <a:tc>
                  <a:txBody>
                    <a:bodyPr/>
                    <a:lstStyle/>
                    <a:p>
                      <a:pPr indent="0" lvl="0" marL="0" rtl="0" algn="l">
                        <a:spcBef>
                          <a:spcPts val="0"/>
                        </a:spcBef>
                        <a:spcAft>
                          <a:spcPts val="0"/>
                        </a:spcAft>
                        <a:buNone/>
                      </a:pPr>
                      <a:r>
                        <a:rPr b="1" lang="fr">
                          <a:solidFill>
                            <a:srgbClr val="4077D7"/>
                          </a:solidFill>
                          <a:latin typeface="Palanquin"/>
                          <a:ea typeface="Palanquin"/>
                          <a:cs typeface="Palanquin"/>
                          <a:sym typeface="Palanquin"/>
                        </a:rPr>
                        <a:t>Adaptation en distanciel</a:t>
                      </a:r>
                      <a:endParaRPr b="1">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rtl="0" algn="l">
                        <a:spcBef>
                          <a:spcPts val="0"/>
                        </a:spcBef>
                        <a:spcAft>
                          <a:spcPts val="0"/>
                        </a:spcAft>
                        <a:buNone/>
                      </a:pPr>
                      <a:r>
                        <a:rPr lang="fr">
                          <a:latin typeface="Palanquin"/>
                          <a:ea typeface="Palanquin"/>
                          <a:cs typeface="Palanquin"/>
                          <a:sym typeface="Palanquin"/>
                        </a:rPr>
                        <a:t>Le formateur partage son écran pour montrer les slides.</a:t>
                      </a:r>
                      <a:endParaRPr>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tcPr>
                </a:tc>
              </a:tr>
            </a:tbl>
          </a:graphicData>
        </a:graphic>
      </p:graphicFrame>
      <p:sp>
        <p:nvSpPr>
          <p:cNvPr id="611" name="Google Shape;611;p65"/>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Grains pédagogiques</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612" name="Google Shape;612;p65"/>
          <p:cNvPicPr preferRelativeResize="0"/>
          <p:nvPr/>
        </p:nvPicPr>
        <p:blipFill>
          <a:blip r:embed="rId3">
            <a:alphaModFix/>
          </a:blip>
          <a:stretch>
            <a:fillRect/>
          </a:stretch>
        </p:blipFill>
        <p:spPr>
          <a:xfrm>
            <a:off x="200862" y="379418"/>
            <a:ext cx="619935" cy="574529"/>
          </a:xfrm>
          <a:prstGeom prst="rect">
            <a:avLst/>
          </a:prstGeom>
          <a:noFill/>
          <a:ln>
            <a:noFill/>
          </a:ln>
        </p:spPr>
      </p:pic>
      <p:sp>
        <p:nvSpPr>
          <p:cNvPr id="613" name="Google Shape;613;p65"/>
          <p:cNvSpPr/>
          <p:nvPr/>
        </p:nvSpPr>
        <p:spPr>
          <a:xfrm rot="-5400000">
            <a:off x="-3658275" y="5510050"/>
            <a:ext cx="8338200" cy="411900"/>
          </a:xfrm>
          <a:prstGeom prst="rect">
            <a:avLst/>
          </a:prstGeom>
          <a:solidFill>
            <a:srgbClr val="4077D7"/>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chemeClr val="lt1"/>
                </a:solidFill>
                <a:latin typeface="Palanquin"/>
                <a:ea typeface="Palanquin"/>
                <a:cs typeface="Palanquin"/>
                <a:sym typeface="Palanquin"/>
              </a:rPr>
              <a:t>Présentiel</a:t>
            </a:r>
            <a:endParaRPr>
              <a:solidFill>
                <a:schemeClr val="lt1"/>
              </a:solidFill>
            </a:endParaRPr>
          </a:p>
        </p:txBody>
      </p:sp>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7" name="Shape 617"/>
        <p:cNvGrpSpPr/>
        <p:nvPr/>
      </p:nvGrpSpPr>
      <p:grpSpPr>
        <a:xfrm>
          <a:off x="0" y="0"/>
          <a:ext cx="0" cy="0"/>
          <a:chOff x="0" y="0"/>
          <a:chExt cx="0" cy="0"/>
        </a:xfrm>
      </p:grpSpPr>
      <p:sp>
        <p:nvSpPr>
          <p:cNvPr id="618" name="Google Shape;618;p66"/>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graphicFrame>
        <p:nvGraphicFramePr>
          <p:cNvPr id="619" name="Google Shape;619;p66"/>
          <p:cNvGraphicFramePr/>
          <p:nvPr/>
        </p:nvGraphicFramePr>
        <p:xfrm>
          <a:off x="1167423" y="1547075"/>
          <a:ext cx="3000000" cy="3000000"/>
        </p:xfrm>
        <a:graphic>
          <a:graphicData uri="http://schemas.openxmlformats.org/drawingml/2006/table">
            <a:tbl>
              <a:tblPr>
                <a:noFill/>
                <a:tableStyleId>{8CF261C2-8254-4756-BA44-E8D673F1CBE6}</a:tableStyleId>
              </a:tblPr>
              <a:tblGrid>
                <a:gridCol w="1339750"/>
                <a:gridCol w="4529800"/>
              </a:tblGrid>
              <a:tr h="761975">
                <a:tc gridSpan="2">
                  <a:txBody>
                    <a:bodyPr/>
                    <a:lstStyle/>
                    <a:p>
                      <a:pPr indent="0" lvl="0" marL="0" rtl="0" algn="l">
                        <a:spcBef>
                          <a:spcPts val="0"/>
                        </a:spcBef>
                        <a:spcAft>
                          <a:spcPts val="0"/>
                        </a:spcAft>
                        <a:buNone/>
                      </a:pPr>
                      <a:r>
                        <a:rPr b="1" lang="fr" sz="2400">
                          <a:solidFill>
                            <a:schemeClr val="lt1"/>
                          </a:solidFill>
                          <a:latin typeface="Palanquin"/>
                          <a:ea typeface="Palanquin"/>
                          <a:cs typeface="Palanquin"/>
                          <a:sym typeface="Palanquin"/>
                        </a:rPr>
                        <a:t>LES MOTS DU NUMÉRIQUE</a:t>
                      </a:r>
                      <a:endParaRPr b="1" sz="2400">
                        <a:solidFill>
                          <a:schemeClr val="lt1"/>
                        </a:solidFill>
                        <a:latin typeface="Palanquin"/>
                        <a:ea typeface="Palanquin"/>
                        <a:cs typeface="Palanquin"/>
                        <a:sym typeface="Palanquin"/>
                      </a:endParaRPr>
                    </a:p>
                    <a:p>
                      <a:pPr indent="0" lvl="0" marL="0" rtl="0" algn="r">
                        <a:spcBef>
                          <a:spcPts val="0"/>
                        </a:spcBef>
                        <a:spcAft>
                          <a:spcPts val="0"/>
                        </a:spcAft>
                        <a:buNone/>
                      </a:pPr>
                      <a:r>
                        <a:rPr lang="fr">
                          <a:solidFill>
                            <a:schemeClr val="lt1"/>
                          </a:solidFill>
                          <a:latin typeface="Palanquin Medium"/>
                          <a:ea typeface="Palanquin Medium"/>
                          <a:cs typeface="Palanquin Medium"/>
                          <a:sym typeface="Palanquin Medium"/>
                        </a:rPr>
                        <a:t>30 </a:t>
                      </a:r>
                      <a:r>
                        <a:rPr lang="fr">
                          <a:solidFill>
                            <a:schemeClr val="lt1"/>
                          </a:solidFill>
                          <a:latin typeface="Palanquin Medium"/>
                          <a:ea typeface="Palanquin Medium"/>
                          <a:cs typeface="Palanquin Medium"/>
                          <a:sym typeface="Palanquin Medium"/>
                        </a:rPr>
                        <a:t>min</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4077D7"/>
                      </a:solidFill>
                      <a:prstDash val="solid"/>
                      <a:round/>
                      <a:headEnd len="sm" w="sm" type="none"/>
                      <a:tailEnd len="sm" w="sm" type="none"/>
                    </a:lnL>
                    <a:lnR cap="flat" cmpd="sng" w="9525">
                      <a:solidFill>
                        <a:srgbClr val="4077D7"/>
                      </a:solidFill>
                      <a:prstDash val="solid"/>
                      <a:round/>
                      <a:headEnd len="sm" w="sm" type="none"/>
                      <a:tailEnd len="sm" w="sm" type="none"/>
                    </a:lnR>
                    <a:lnT cap="flat" cmpd="sng" w="9525">
                      <a:solidFill>
                        <a:srgbClr val="4077D7"/>
                      </a:solidFill>
                      <a:prstDash val="solid"/>
                      <a:round/>
                      <a:headEnd len="sm" w="sm" type="none"/>
                      <a:tailEnd len="sm" w="sm" type="none"/>
                    </a:lnT>
                    <a:lnB cap="flat" cmpd="sng" w="9525">
                      <a:solidFill>
                        <a:srgbClr val="E7F0FF"/>
                      </a:solidFill>
                      <a:prstDash val="solid"/>
                      <a:round/>
                      <a:headEnd len="sm" w="sm" type="none"/>
                      <a:tailEnd len="sm" w="sm" type="none"/>
                    </a:lnB>
                    <a:solidFill>
                      <a:srgbClr val="4077D7"/>
                    </a:solidFill>
                  </a:tcPr>
                </a:tc>
                <a:tc hMerge="1"/>
              </a:tr>
              <a:tr h="381000">
                <a:tc>
                  <a:txBody>
                    <a:bodyPr/>
                    <a:lstStyle/>
                    <a:p>
                      <a:pPr indent="0" lvl="0" marL="0" rtl="0" algn="l">
                        <a:spcBef>
                          <a:spcPts val="0"/>
                        </a:spcBef>
                        <a:spcAft>
                          <a:spcPts val="0"/>
                        </a:spcAft>
                        <a:buNone/>
                      </a:pPr>
                      <a:r>
                        <a:rPr b="1" lang="fr">
                          <a:solidFill>
                            <a:srgbClr val="4077D7"/>
                          </a:solidFill>
                          <a:latin typeface="Palanquin"/>
                          <a:ea typeface="Palanquin"/>
                          <a:cs typeface="Palanquin"/>
                          <a:sym typeface="Palanquin"/>
                        </a:rPr>
                        <a:t>Objectif Pédagogique</a:t>
                      </a:r>
                      <a:endParaRPr b="1">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rtl="0" algn="l">
                        <a:spcBef>
                          <a:spcPts val="0"/>
                        </a:spcBef>
                        <a:spcAft>
                          <a:spcPts val="0"/>
                        </a:spcAft>
                        <a:buNone/>
                      </a:pPr>
                      <a:r>
                        <a:rPr lang="fr">
                          <a:latin typeface="Palanquin"/>
                          <a:ea typeface="Palanquin"/>
                          <a:cs typeface="Palanquin"/>
                          <a:sym typeface="Palanquin"/>
                        </a:rPr>
                        <a:t>Faire connaissance</a:t>
                      </a:r>
                      <a:endParaRPr>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tcPr>
                </a:tc>
              </a:tr>
              <a:tr h="381000">
                <a:tc>
                  <a:txBody>
                    <a:bodyPr/>
                    <a:lstStyle/>
                    <a:p>
                      <a:pPr indent="0" lvl="0" marL="0" rtl="0" algn="l">
                        <a:spcBef>
                          <a:spcPts val="0"/>
                        </a:spcBef>
                        <a:spcAft>
                          <a:spcPts val="0"/>
                        </a:spcAft>
                        <a:buNone/>
                      </a:pPr>
                      <a:r>
                        <a:rPr b="1" lang="fr">
                          <a:solidFill>
                            <a:srgbClr val="4077D7"/>
                          </a:solidFill>
                          <a:latin typeface="Palanquin"/>
                          <a:ea typeface="Palanquin"/>
                          <a:cs typeface="Palanquin"/>
                          <a:sym typeface="Palanquin"/>
                        </a:rPr>
                        <a:t>Activité du formateur et des stagiaires </a:t>
                      </a:r>
                      <a:endParaRPr>
                        <a:solidFill>
                          <a:srgbClr val="4077D7"/>
                        </a:solidFill>
                        <a:latin typeface="Palanquin Medium"/>
                        <a:ea typeface="Palanquin Medium"/>
                        <a:cs typeface="Palanquin Medium"/>
                        <a:sym typeface="Palanquin Medium"/>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rtl="0" algn="l">
                        <a:spcBef>
                          <a:spcPts val="0"/>
                        </a:spcBef>
                        <a:spcAft>
                          <a:spcPts val="0"/>
                        </a:spcAft>
                        <a:buClr>
                          <a:schemeClr val="dk1"/>
                        </a:buClr>
                        <a:buSzPts val="1100"/>
                        <a:buFont typeface="Arial"/>
                        <a:buNone/>
                      </a:pPr>
                      <a:r>
                        <a:rPr lang="fr">
                          <a:latin typeface="Palanquin"/>
                          <a:ea typeface="Palanquin"/>
                          <a:cs typeface="Palanquin"/>
                          <a:sym typeface="Palanquin"/>
                        </a:rPr>
                        <a:t>Le formateur projette la slide “Les mots du numériques” avec les 10 mots affichés : </a:t>
                      </a:r>
                      <a:r>
                        <a:rPr b="1" lang="fr">
                          <a:latin typeface="Palanquin"/>
                          <a:ea typeface="Palanquin"/>
                          <a:cs typeface="Palanquin"/>
                          <a:sym typeface="Palanquin"/>
                        </a:rPr>
                        <a:t>RGPD, Stalker, CNIL, France Connect, Fournisseur d’identité, IRL, illectronisme, algorithme, UX, noob.</a:t>
                      </a:r>
                      <a:endParaRPr b="1">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r>
                        <a:t/>
                      </a:r>
                      <a:endParaRPr>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r>
                        <a:rPr lang="fr">
                          <a:latin typeface="Palanquin"/>
                          <a:ea typeface="Palanquin"/>
                          <a:cs typeface="Palanquin"/>
                          <a:sym typeface="Palanquin"/>
                        </a:rPr>
                        <a:t>Le formateur explique que chacun des stagiaires doit choisir</a:t>
                      </a:r>
                      <a:r>
                        <a:rPr lang="fr">
                          <a:latin typeface="Palanquin"/>
                          <a:ea typeface="Palanquin"/>
                          <a:cs typeface="Palanquin"/>
                          <a:sym typeface="Palanquin"/>
                        </a:rPr>
                        <a:t> un ou deux mots qu’il ne connaît pas ou ne comprend pas totalement. Les stagiaires posent une gommette sur ce(s) mot(s) ou votent sur ce mot en fonction de l’outil choisi.</a:t>
                      </a:r>
                      <a:endParaRPr>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r>
                        <a:t/>
                      </a:r>
                      <a:endParaRPr>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r>
                        <a:rPr lang="fr">
                          <a:latin typeface="Palanquin"/>
                          <a:ea typeface="Palanquin"/>
                          <a:cs typeface="Palanquin"/>
                          <a:sym typeface="Palanquin"/>
                        </a:rPr>
                        <a:t>Ensuite, lors d’un tour de table, les participants et participantes lisent tour à tour les termes et racontent (dans la mesure du possible) quand ils les ont entendus la dernière fois et / ou ce qu’il ou elle croit en avoir compris.</a:t>
                      </a:r>
                      <a:endParaRPr>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r>
                        <a:t/>
                      </a:r>
                      <a:endParaRPr>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r>
                        <a:rPr lang="fr">
                          <a:latin typeface="Palanquin"/>
                          <a:ea typeface="Palanquin"/>
                          <a:cs typeface="Palanquin"/>
                          <a:sym typeface="Palanquin"/>
                        </a:rPr>
                        <a:t>Les autres stagiaires peuvent compléter la réponse. Le formateur propose une définition et tentera de mettre tout le monde d’accord sur la définition du terme. Pour étayer sa définition, le formateur s’appuie sur les slides définissant chaque mot.</a:t>
                      </a:r>
                      <a:endParaRPr>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r>
                        <a:t/>
                      </a:r>
                      <a:endParaRPr>
                        <a:latin typeface="Palanquin"/>
                        <a:ea typeface="Palanquin"/>
                        <a:cs typeface="Palanquin"/>
                        <a:sym typeface="Palanquin"/>
                      </a:endParaRPr>
                    </a:p>
                    <a:p>
                      <a:pPr indent="0" lvl="0" marL="0" rtl="0" algn="l">
                        <a:spcBef>
                          <a:spcPts val="0"/>
                        </a:spcBef>
                        <a:spcAft>
                          <a:spcPts val="0"/>
                        </a:spcAft>
                        <a:buNone/>
                      </a:pPr>
                      <a:r>
                        <a:rPr lang="fr">
                          <a:latin typeface="Palanquin"/>
                          <a:ea typeface="Palanquin"/>
                          <a:cs typeface="Palanquin"/>
                          <a:sym typeface="Palanquin"/>
                        </a:rPr>
                        <a:t>Le formateur conclut l’activité en expliquant que le numérique évolue vite et son vocabulaire aussi. On peut tous se retrouver en difficulté avec certains termes. Il est important de définir les mots, d’expliquer les outils, les notions aux publics. La maîtrise du vocabulaire permet de mieux comprendre, de mieux mémoriser et de mieux communiquer, un premier pas vers l’autonomie !</a:t>
                      </a:r>
                      <a:endParaRPr>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tcPr>
                </a:tc>
              </a:tr>
            </a:tbl>
          </a:graphicData>
        </a:graphic>
      </p:graphicFrame>
      <p:sp>
        <p:nvSpPr>
          <p:cNvPr id="620" name="Google Shape;620;p66"/>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Grains pédagogiques</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621" name="Google Shape;621;p66"/>
          <p:cNvPicPr preferRelativeResize="0"/>
          <p:nvPr/>
        </p:nvPicPr>
        <p:blipFill>
          <a:blip r:embed="rId3">
            <a:alphaModFix/>
          </a:blip>
          <a:stretch>
            <a:fillRect/>
          </a:stretch>
        </p:blipFill>
        <p:spPr>
          <a:xfrm>
            <a:off x="200862" y="379418"/>
            <a:ext cx="619935" cy="574529"/>
          </a:xfrm>
          <a:prstGeom prst="rect">
            <a:avLst/>
          </a:prstGeom>
          <a:noFill/>
          <a:ln>
            <a:noFill/>
          </a:ln>
        </p:spPr>
      </p:pic>
      <p:sp>
        <p:nvSpPr>
          <p:cNvPr id="622" name="Google Shape;622;p66"/>
          <p:cNvSpPr/>
          <p:nvPr/>
        </p:nvSpPr>
        <p:spPr>
          <a:xfrm rot="-5400000">
            <a:off x="-3658275" y="5510050"/>
            <a:ext cx="8338200" cy="411900"/>
          </a:xfrm>
          <a:prstGeom prst="rect">
            <a:avLst/>
          </a:prstGeom>
          <a:solidFill>
            <a:srgbClr val="4077D7"/>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chemeClr val="lt1"/>
                </a:solidFill>
                <a:latin typeface="Palanquin"/>
                <a:ea typeface="Palanquin"/>
                <a:cs typeface="Palanquin"/>
                <a:sym typeface="Palanquin"/>
              </a:rPr>
              <a:t>Présentiel</a:t>
            </a:r>
            <a:endParaRPr>
              <a:solidFill>
                <a:schemeClr val="lt1"/>
              </a:solidFill>
            </a:endParaRPr>
          </a:p>
        </p:txBody>
      </p:sp>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6" name="Shape 626"/>
        <p:cNvGrpSpPr/>
        <p:nvPr/>
      </p:nvGrpSpPr>
      <p:grpSpPr>
        <a:xfrm>
          <a:off x="0" y="0"/>
          <a:ext cx="0" cy="0"/>
          <a:chOff x="0" y="0"/>
          <a:chExt cx="0" cy="0"/>
        </a:xfrm>
      </p:grpSpPr>
      <p:sp>
        <p:nvSpPr>
          <p:cNvPr id="627" name="Google Shape;627;p67"/>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sp>
        <p:nvSpPr>
          <p:cNvPr id="628" name="Google Shape;628;p67"/>
          <p:cNvSpPr txBox="1"/>
          <p:nvPr/>
        </p:nvSpPr>
        <p:spPr>
          <a:xfrm>
            <a:off x="1132575" y="437475"/>
            <a:ext cx="47307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Grains pédagogiques</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629" name="Google Shape;629;p67"/>
          <p:cNvPicPr preferRelativeResize="0"/>
          <p:nvPr/>
        </p:nvPicPr>
        <p:blipFill>
          <a:blip r:embed="rId3">
            <a:alphaModFix/>
          </a:blip>
          <a:stretch>
            <a:fillRect/>
          </a:stretch>
        </p:blipFill>
        <p:spPr>
          <a:xfrm>
            <a:off x="200862" y="379418"/>
            <a:ext cx="619935" cy="574529"/>
          </a:xfrm>
          <a:prstGeom prst="rect">
            <a:avLst/>
          </a:prstGeom>
          <a:noFill/>
          <a:ln>
            <a:noFill/>
          </a:ln>
        </p:spPr>
      </p:pic>
      <p:sp>
        <p:nvSpPr>
          <p:cNvPr id="630" name="Google Shape;630;p67"/>
          <p:cNvSpPr/>
          <p:nvPr/>
        </p:nvSpPr>
        <p:spPr>
          <a:xfrm rot="-5400000">
            <a:off x="-3658275" y="5510050"/>
            <a:ext cx="8338200" cy="411900"/>
          </a:xfrm>
          <a:prstGeom prst="rect">
            <a:avLst/>
          </a:prstGeom>
          <a:solidFill>
            <a:srgbClr val="4077D7"/>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chemeClr val="lt1"/>
                </a:solidFill>
                <a:latin typeface="Palanquin"/>
                <a:ea typeface="Palanquin"/>
                <a:cs typeface="Palanquin"/>
                <a:sym typeface="Palanquin"/>
              </a:rPr>
              <a:t>Présentiel</a:t>
            </a:r>
            <a:endParaRPr>
              <a:solidFill>
                <a:schemeClr val="lt1"/>
              </a:solidFill>
            </a:endParaRPr>
          </a:p>
        </p:txBody>
      </p:sp>
      <p:graphicFrame>
        <p:nvGraphicFramePr>
          <p:cNvPr id="631" name="Google Shape;631;p67"/>
          <p:cNvGraphicFramePr/>
          <p:nvPr/>
        </p:nvGraphicFramePr>
        <p:xfrm>
          <a:off x="1167423" y="1547075"/>
          <a:ext cx="3000000" cy="3000000"/>
        </p:xfrm>
        <a:graphic>
          <a:graphicData uri="http://schemas.openxmlformats.org/drawingml/2006/table">
            <a:tbl>
              <a:tblPr>
                <a:noFill/>
                <a:tableStyleId>{8CF261C2-8254-4756-BA44-E8D673F1CBE6}</a:tableStyleId>
              </a:tblPr>
              <a:tblGrid>
                <a:gridCol w="1339750"/>
                <a:gridCol w="4529800"/>
              </a:tblGrid>
              <a:tr h="761975">
                <a:tc gridSpan="2">
                  <a:txBody>
                    <a:bodyPr/>
                    <a:lstStyle/>
                    <a:p>
                      <a:pPr indent="0" lvl="0" marL="0" rtl="0" algn="l">
                        <a:spcBef>
                          <a:spcPts val="0"/>
                        </a:spcBef>
                        <a:spcAft>
                          <a:spcPts val="0"/>
                        </a:spcAft>
                        <a:buNone/>
                      </a:pPr>
                      <a:r>
                        <a:rPr b="1" lang="fr" sz="2400">
                          <a:solidFill>
                            <a:schemeClr val="lt1"/>
                          </a:solidFill>
                          <a:latin typeface="Palanquin"/>
                          <a:ea typeface="Palanquin"/>
                          <a:cs typeface="Palanquin"/>
                          <a:sym typeface="Palanquin"/>
                        </a:rPr>
                        <a:t>LES MOTS DU NUMÉRIQUE</a:t>
                      </a:r>
                      <a:endParaRPr b="1" sz="2400">
                        <a:solidFill>
                          <a:schemeClr val="lt1"/>
                        </a:solidFill>
                        <a:latin typeface="Palanquin"/>
                        <a:ea typeface="Palanquin"/>
                        <a:cs typeface="Palanquin"/>
                        <a:sym typeface="Palanquin"/>
                      </a:endParaRPr>
                    </a:p>
                    <a:p>
                      <a:pPr indent="0" lvl="0" marL="0" rtl="0" algn="r">
                        <a:spcBef>
                          <a:spcPts val="0"/>
                        </a:spcBef>
                        <a:spcAft>
                          <a:spcPts val="0"/>
                        </a:spcAft>
                        <a:buNone/>
                      </a:pPr>
                      <a:r>
                        <a:rPr lang="fr">
                          <a:solidFill>
                            <a:schemeClr val="lt1"/>
                          </a:solidFill>
                          <a:latin typeface="Palanquin Medium"/>
                          <a:ea typeface="Palanquin Medium"/>
                          <a:cs typeface="Palanquin Medium"/>
                          <a:sym typeface="Palanquin Medium"/>
                        </a:rPr>
                        <a:t>30 </a:t>
                      </a:r>
                      <a:r>
                        <a:rPr lang="fr">
                          <a:solidFill>
                            <a:schemeClr val="lt1"/>
                          </a:solidFill>
                          <a:latin typeface="Palanquin Medium"/>
                          <a:ea typeface="Palanquin Medium"/>
                          <a:cs typeface="Palanquin Medium"/>
                          <a:sym typeface="Palanquin Medium"/>
                        </a:rPr>
                        <a:t>min</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4077D7"/>
                      </a:solidFill>
                      <a:prstDash val="solid"/>
                      <a:round/>
                      <a:headEnd len="sm" w="sm" type="none"/>
                      <a:tailEnd len="sm" w="sm" type="none"/>
                    </a:lnL>
                    <a:lnR cap="flat" cmpd="sng" w="9525">
                      <a:solidFill>
                        <a:srgbClr val="4077D7"/>
                      </a:solidFill>
                      <a:prstDash val="solid"/>
                      <a:round/>
                      <a:headEnd len="sm" w="sm" type="none"/>
                      <a:tailEnd len="sm" w="sm" type="none"/>
                    </a:lnR>
                    <a:lnT cap="flat" cmpd="sng" w="9525">
                      <a:solidFill>
                        <a:srgbClr val="4077D7"/>
                      </a:solidFill>
                      <a:prstDash val="solid"/>
                      <a:round/>
                      <a:headEnd len="sm" w="sm" type="none"/>
                      <a:tailEnd len="sm" w="sm" type="none"/>
                    </a:lnT>
                    <a:lnB cap="flat" cmpd="sng" w="9525">
                      <a:solidFill>
                        <a:srgbClr val="E7F0FF"/>
                      </a:solidFill>
                      <a:prstDash val="solid"/>
                      <a:round/>
                      <a:headEnd len="sm" w="sm" type="none"/>
                      <a:tailEnd len="sm" w="sm" type="none"/>
                    </a:lnB>
                    <a:solidFill>
                      <a:srgbClr val="4077D7"/>
                    </a:solidFill>
                  </a:tcPr>
                </a:tc>
                <a:tc hMerge="1"/>
              </a:tr>
              <a:tr h="381000">
                <a:tc>
                  <a:txBody>
                    <a:bodyPr/>
                    <a:lstStyle/>
                    <a:p>
                      <a:pPr indent="0" lvl="0" marL="0" rtl="0" algn="l">
                        <a:spcBef>
                          <a:spcPts val="0"/>
                        </a:spcBef>
                        <a:spcAft>
                          <a:spcPts val="0"/>
                        </a:spcAft>
                        <a:buNone/>
                      </a:pPr>
                      <a:r>
                        <a:rPr b="1" lang="fr">
                          <a:solidFill>
                            <a:srgbClr val="4077D7"/>
                          </a:solidFill>
                          <a:latin typeface="Palanquin"/>
                          <a:ea typeface="Palanquin"/>
                          <a:cs typeface="Palanquin"/>
                          <a:sym typeface="Palanquin"/>
                        </a:rPr>
                        <a:t>Support </a:t>
                      </a:r>
                      <a:br>
                        <a:rPr b="1" lang="fr">
                          <a:solidFill>
                            <a:srgbClr val="4077D7"/>
                          </a:solidFill>
                          <a:latin typeface="Palanquin"/>
                          <a:ea typeface="Palanquin"/>
                          <a:cs typeface="Palanquin"/>
                          <a:sym typeface="Palanquin"/>
                        </a:rPr>
                      </a:br>
                      <a:r>
                        <a:rPr b="1" lang="fr">
                          <a:solidFill>
                            <a:srgbClr val="4077D7"/>
                          </a:solidFill>
                          <a:latin typeface="Palanquin"/>
                          <a:ea typeface="Palanquin"/>
                          <a:cs typeface="Palanquin"/>
                          <a:sym typeface="Palanquin"/>
                        </a:rPr>
                        <a:t>et outil</a:t>
                      </a:r>
                      <a:endParaRPr b="1">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rtl="0" algn="l">
                        <a:spcBef>
                          <a:spcPts val="0"/>
                        </a:spcBef>
                        <a:spcAft>
                          <a:spcPts val="0"/>
                        </a:spcAft>
                        <a:buNone/>
                      </a:pPr>
                      <a:r>
                        <a:rPr lang="fr">
                          <a:latin typeface="Palanquin"/>
                          <a:ea typeface="Palanquin"/>
                          <a:cs typeface="Palanquin"/>
                          <a:sym typeface="Palanquin"/>
                        </a:rPr>
                        <a:t>Le formateur projette les slides prévues pour l’activité. Les stagiaires utilisent des gommette ou post-it pour sélectionner les mots.</a:t>
                      </a:r>
                      <a:endParaRPr>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tcPr>
                </a:tc>
              </a:tr>
              <a:tr h="381000">
                <a:tc>
                  <a:txBody>
                    <a:bodyPr/>
                    <a:lstStyle/>
                    <a:p>
                      <a:pPr indent="0" lvl="0" marL="0" rtl="0" algn="l">
                        <a:spcBef>
                          <a:spcPts val="0"/>
                        </a:spcBef>
                        <a:spcAft>
                          <a:spcPts val="0"/>
                        </a:spcAft>
                        <a:buNone/>
                      </a:pPr>
                      <a:r>
                        <a:rPr b="1" lang="fr">
                          <a:solidFill>
                            <a:srgbClr val="4077D7"/>
                          </a:solidFill>
                          <a:latin typeface="Palanquin"/>
                          <a:ea typeface="Palanquin"/>
                          <a:cs typeface="Palanquin"/>
                          <a:sym typeface="Palanquin"/>
                        </a:rPr>
                        <a:t>Évaluation</a:t>
                      </a:r>
                      <a:endParaRPr b="1">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rtl="0" algn="l">
                        <a:spcBef>
                          <a:spcPts val="0"/>
                        </a:spcBef>
                        <a:spcAft>
                          <a:spcPts val="0"/>
                        </a:spcAft>
                        <a:buNone/>
                      </a:pPr>
                      <a:r>
                        <a:rPr lang="fr">
                          <a:latin typeface="Palanquin"/>
                          <a:ea typeface="Palanquin"/>
                          <a:cs typeface="Palanquin"/>
                          <a:sym typeface="Palanquin"/>
                        </a:rPr>
                        <a:t>— Grain d’engagement</a:t>
                      </a:r>
                      <a:endParaRPr>
                        <a:latin typeface="Palanquin"/>
                        <a:ea typeface="Palanquin"/>
                        <a:cs typeface="Palanquin"/>
                        <a:sym typeface="Palanquin"/>
                      </a:endParaRPr>
                    </a:p>
                    <a:p>
                      <a:pPr indent="0" lvl="0" marL="0" rtl="0" algn="l">
                        <a:spcBef>
                          <a:spcPts val="0"/>
                        </a:spcBef>
                        <a:spcAft>
                          <a:spcPts val="0"/>
                        </a:spcAft>
                        <a:buNone/>
                      </a:pPr>
                      <a:r>
                        <a:rPr lang="fr">
                          <a:latin typeface="Palanquin"/>
                          <a:ea typeface="Palanquin"/>
                          <a:cs typeface="Palanquin"/>
                          <a:sym typeface="Palanquin"/>
                        </a:rPr>
                        <a:t>Mais au vu des réponses des stagiaires, le formateur peut commencer à estimer individuellement leur acculturation aux termes liés au numérique et à l’environnement Aidants Connect. Cette estimation peut également servir au formateur à adapter son discours en fonction de son interlocuteur.</a:t>
                      </a:r>
                      <a:endParaRPr>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tcPr>
                </a:tc>
              </a:tr>
              <a:tr h="381000">
                <a:tc>
                  <a:txBody>
                    <a:bodyPr/>
                    <a:lstStyle/>
                    <a:p>
                      <a:pPr indent="0" lvl="0" marL="0" rtl="0" algn="l">
                        <a:spcBef>
                          <a:spcPts val="0"/>
                        </a:spcBef>
                        <a:spcAft>
                          <a:spcPts val="0"/>
                        </a:spcAft>
                        <a:buNone/>
                      </a:pPr>
                      <a:r>
                        <a:rPr b="1" lang="fr">
                          <a:solidFill>
                            <a:srgbClr val="4077D7"/>
                          </a:solidFill>
                          <a:latin typeface="Palanquin"/>
                          <a:ea typeface="Palanquin"/>
                          <a:cs typeface="Palanquin"/>
                          <a:sym typeface="Palanquin"/>
                        </a:rPr>
                        <a:t>Adaptation en distanciel</a:t>
                      </a:r>
                      <a:endParaRPr b="1">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rtl="0" algn="l">
                        <a:spcBef>
                          <a:spcPts val="0"/>
                        </a:spcBef>
                        <a:spcAft>
                          <a:spcPts val="0"/>
                        </a:spcAft>
                        <a:buNone/>
                      </a:pPr>
                      <a:r>
                        <a:rPr lang="fr">
                          <a:solidFill>
                            <a:schemeClr val="dk1"/>
                          </a:solidFill>
                          <a:latin typeface="Palanquin"/>
                          <a:ea typeface="Palanquin"/>
                          <a:cs typeface="Palanquin"/>
                          <a:sym typeface="Palanquin"/>
                        </a:rPr>
                        <a:t>Le formateur propose au groupe de se rejoindre sur un tableau interactif et partage son écran sur lequel il affiche les slides.</a:t>
                      </a:r>
                      <a:endParaRPr>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tcPr>
                </a:tc>
              </a:tr>
            </a:tbl>
          </a:graphicData>
        </a:graphic>
      </p:graphicFrame>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5" name="Shape 635"/>
        <p:cNvGrpSpPr/>
        <p:nvPr/>
      </p:nvGrpSpPr>
      <p:grpSpPr>
        <a:xfrm>
          <a:off x="0" y="0"/>
          <a:ext cx="0" cy="0"/>
          <a:chOff x="0" y="0"/>
          <a:chExt cx="0" cy="0"/>
        </a:xfrm>
      </p:grpSpPr>
      <p:sp>
        <p:nvSpPr>
          <p:cNvPr id="636" name="Google Shape;636;p68"/>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graphicFrame>
        <p:nvGraphicFramePr>
          <p:cNvPr id="637" name="Google Shape;637;p68"/>
          <p:cNvGraphicFramePr/>
          <p:nvPr/>
        </p:nvGraphicFramePr>
        <p:xfrm>
          <a:off x="1167423" y="1547075"/>
          <a:ext cx="3000000" cy="3000000"/>
        </p:xfrm>
        <a:graphic>
          <a:graphicData uri="http://schemas.openxmlformats.org/drawingml/2006/table">
            <a:tbl>
              <a:tblPr>
                <a:noFill/>
                <a:tableStyleId>{8CF261C2-8254-4756-BA44-E8D673F1CBE6}</a:tableStyleId>
              </a:tblPr>
              <a:tblGrid>
                <a:gridCol w="1339750"/>
                <a:gridCol w="4529800"/>
              </a:tblGrid>
              <a:tr h="381000">
                <a:tc gridSpan="2">
                  <a:txBody>
                    <a:bodyPr/>
                    <a:lstStyle/>
                    <a:p>
                      <a:pPr indent="0" lvl="0" marL="0" rtl="0" algn="l">
                        <a:spcBef>
                          <a:spcPts val="0"/>
                        </a:spcBef>
                        <a:spcAft>
                          <a:spcPts val="0"/>
                        </a:spcAft>
                        <a:buNone/>
                      </a:pPr>
                      <a:r>
                        <a:rPr b="1" lang="fr" sz="2400">
                          <a:solidFill>
                            <a:schemeClr val="lt1"/>
                          </a:solidFill>
                          <a:latin typeface="Palanquin"/>
                          <a:ea typeface="Palanquin"/>
                          <a:cs typeface="Palanquin"/>
                          <a:sym typeface="Palanquin"/>
                        </a:rPr>
                        <a:t>QUIZ META</a:t>
                      </a:r>
                      <a:endParaRPr b="1" sz="2400">
                        <a:solidFill>
                          <a:schemeClr val="lt1"/>
                        </a:solidFill>
                        <a:latin typeface="Palanquin"/>
                        <a:ea typeface="Palanquin"/>
                        <a:cs typeface="Palanquin"/>
                        <a:sym typeface="Palanquin"/>
                      </a:endParaRPr>
                    </a:p>
                    <a:p>
                      <a:pPr indent="0" lvl="0" marL="0" rtl="0" algn="r">
                        <a:spcBef>
                          <a:spcPts val="0"/>
                        </a:spcBef>
                        <a:spcAft>
                          <a:spcPts val="0"/>
                        </a:spcAft>
                        <a:buNone/>
                      </a:pPr>
                      <a:r>
                        <a:rPr lang="fr">
                          <a:solidFill>
                            <a:schemeClr val="lt1"/>
                          </a:solidFill>
                          <a:latin typeface="Palanquin Medium"/>
                          <a:ea typeface="Palanquin Medium"/>
                          <a:cs typeface="Palanquin Medium"/>
                          <a:sym typeface="Palanquin Medium"/>
                        </a:rPr>
                        <a:t>1h</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4077D7"/>
                      </a:solidFill>
                      <a:prstDash val="solid"/>
                      <a:round/>
                      <a:headEnd len="sm" w="sm" type="none"/>
                      <a:tailEnd len="sm" w="sm" type="none"/>
                    </a:lnL>
                    <a:lnR cap="flat" cmpd="sng" w="9525">
                      <a:solidFill>
                        <a:srgbClr val="4077D7"/>
                      </a:solidFill>
                      <a:prstDash val="solid"/>
                      <a:round/>
                      <a:headEnd len="sm" w="sm" type="none"/>
                      <a:tailEnd len="sm" w="sm" type="none"/>
                    </a:lnR>
                    <a:lnT cap="flat" cmpd="sng" w="9525">
                      <a:solidFill>
                        <a:srgbClr val="4077D7"/>
                      </a:solidFill>
                      <a:prstDash val="solid"/>
                      <a:round/>
                      <a:headEnd len="sm" w="sm" type="none"/>
                      <a:tailEnd len="sm" w="sm" type="none"/>
                    </a:lnT>
                    <a:lnB cap="flat" cmpd="sng" w="9525">
                      <a:solidFill>
                        <a:srgbClr val="E7F0FF"/>
                      </a:solidFill>
                      <a:prstDash val="solid"/>
                      <a:round/>
                      <a:headEnd len="sm" w="sm" type="none"/>
                      <a:tailEnd len="sm" w="sm" type="none"/>
                    </a:lnB>
                    <a:solidFill>
                      <a:srgbClr val="4077D7"/>
                    </a:solidFill>
                  </a:tcPr>
                </a:tc>
                <a:tc hMerge="1"/>
              </a:tr>
              <a:tr h="381000">
                <a:tc>
                  <a:txBody>
                    <a:bodyPr/>
                    <a:lstStyle/>
                    <a:p>
                      <a:pPr indent="0" lvl="0" marL="0" rtl="0" algn="l">
                        <a:spcBef>
                          <a:spcPts val="0"/>
                        </a:spcBef>
                        <a:spcAft>
                          <a:spcPts val="0"/>
                        </a:spcAft>
                        <a:buNone/>
                      </a:pPr>
                      <a:r>
                        <a:rPr b="1" lang="fr">
                          <a:solidFill>
                            <a:srgbClr val="4077D7"/>
                          </a:solidFill>
                          <a:latin typeface="Palanquin"/>
                          <a:ea typeface="Palanquin"/>
                          <a:cs typeface="Palanquin"/>
                          <a:sym typeface="Palanquin"/>
                        </a:rPr>
                        <a:t>Objectif Pédagogique</a:t>
                      </a:r>
                      <a:endParaRPr b="1">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rtl="0" algn="l">
                        <a:spcBef>
                          <a:spcPts val="0"/>
                        </a:spcBef>
                        <a:spcAft>
                          <a:spcPts val="0"/>
                        </a:spcAft>
                        <a:buNone/>
                      </a:pPr>
                      <a:r>
                        <a:rPr lang="fr">
                          <a:latin typeface="Palanquin"/>
                          <a:ea typeface="Palanquin"/>
                          <a:cs typeface="Palanquin"/>
                          <a:sym typeface="Palanquin"/>
                        </a:rPr>
                        <a:t>Maîtriser les notions de la thématique</a:t>
                      </a:r>
                      <a:endParaRPr>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tcPr>
                </a:tc>
              </a:tr>
              <a:tr h="381000">
                <a:tc>
                  <a:txBody>
                    <a:bodyPr/>
                    <a:lstStyle/>
                    <a:p>
                      <a:pPr indent="0" lvl="0" marL="0" rtl="0" algn="l">
                        <a:spcBef>
                          <a:spcPts val="0"/>
                        </a:spcBef>
                        <a:spcAft>
                          <a:spcPts val="0"/>
                        </a:spcAft>
                        <a:buNone/>
                      </a:pPr>
                      <a:r>
                        <a:rPr b="1" lang="fr">
                          <a:solidFill>
                            <a:srgbClr val="4077D7"/>
                          </a:solidFill>
                          <a:latin typeface="Palanquin"/>
                          <a:ea typeface="Palanquin"/>
                          <a:cs typeface="Palanquin"/>
                          <a:sym typeface="Palanquin"/>
                        </a:rPr>
                        <a:t>Activité du formateur et des stagiaires </a:t>
                      </a:r>
                      <a:endParaRPr>
                        <a:solidFill>
                          <a:srgbClr val="4077D7"/>
                        </a:solidFill>
                        <a:latin typeface="Palanquin Medium"/>
                        <a:ea typeface="Palanquin Medium"/>
                        <a:cs typeface="Palanquin Medium"/>
                        <a:sym typeface="Palanquin Medium"/>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rtl="0" algn="l">
                        <a:spcBef>
                          <a:spcPts val="0"/>
                        </a:spcBef>
                        <a:spcAft>
                          <a:spcPts val="0"/>
                        </a:spcAft>
                        <a:buClr>
                          <a:schemeClr val="dk1"/>
                        </a:buClr>
                        <a:buSzPts val="1100"/>
                        <a:buFont typeface="Arial"/>
                        <a:buNone/>
                      </a:pPr>
                      <a:r>
                        <a:rPr lang="fr">
                          <a:latin typeface="Palanquin"/>
                          <a:ea typeface="Palanquin"/>
                          <a:cs typeface="Palanquin"/>
                          <a:sym typeface="Palanquin"/>
                        </a:rPr>
                        <a:t>Le formateur propose au groupe de se rejoindre l’outil de quiz choisi. </a:t>
                      </a:r>
                      <a:endParaRPr>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r>
                        <a:t/>
                      </a:r>
                      <a:endParaRPr>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r>
                        <a:rPr lang="fr">
                          <a:latin typeface="Palanquin"/>
                          <a:ea typeface="Palanquin"/>
                          <a:cs typeface="Palanquin"/>
                          <a:sym typeface="Palanquin"/>
                        </a:rPr>
                        <a:t>Le formateur commence par dire qu’étant donné que cette formation est à propos de l’outil Aidants Connect, il va y avoir trois grands thèmes dans ce quiz :</a:t>
                      </a:r>
                      <a:endParaRPr>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r>
                        <a:t/>
                      </a:r>
                      <a:endParaRPr>
                        <a:latin typeface="Palanquin"/>
                        <a:ea typeface="Palanquin"/>
                        <a:cs typeface="Palanquin"/>
                        <a:sym typeface="Palanquin"/>
                      </a:endParaRPr>
                    </a:p>
                    <a:p>
                      <a:pPr indent="0" lvl="0" marL="0" rtl="0" algn="l">
                        <a:spcBef>
                          <a:spcPts val="0"/>
                        </a:spcBef>
                        <a:spcAft>
                          <a:spcPts val="0"/>
                        </a:spcAft>
                        <a:buNone/>
                      </a:pPr>
                      <a:r>
                        <a:rPr b="1" lang="fr">
                          <a:latin typeface="Palanquin"/>
                          <a:ea typeface="Palanquin"/>
                          <a:cs typeface="Palanquin"/>
                          <a:sym typeface="Palanquin"/>
                        </a:rPr>
                        <a:t>Les grands thèmes abordés lors de ce quiz meta sont les suivants : </a:t>
                      </a:r>
                      <a:br>
                        <a:rPr b="1" lang="fr">
                          <a:latin typeface="Palanquin"/>
                          <a:ea typeface="Palanquin"/>
                          <a:cs typeface="Palanquin"/>
                          <a:sym typeface="Palanquin"/>
                        </a:rPr>
                      </a:br>
                      <a:endParaRPr b="1">
                        <a:latin typeface="Palanquin"/>
                        <a:ea typeface="Palanquin"/>
                        <a:cs typeface="Palanquin"/>
                        <a:sym typeface="Palanquin"/>
                      </a:endParaRPr>
                    </a:p>
                    <a:p>
                      <a:pPr indent="-317500" lvl="0" marL="457200" rtl="0" algn="l">
                        <a:spcBef>
                          <a:spcPts val="0"/>
                        </a:spcBef>
                        <a:spcAft>
                          <a:spcPts val="0"/>
                        </a:spcAft>
                        <a:buSzPts val="1400"/>
                        <a:buFont typeface="Palanquin"/>
                        <a:buChar char="-"/>
                      </a:pPr>
                      <a:r>
                        <a:rPr b="1" i="1" lang="fr">
                          <a:latin typeface="Palanquin"/>
                          <a:ea typeface="Palanquin"/>
                          <a:cs typeface="Palanquin"/>
                          <a:sym typeface="Palanquin"/>
                        </a:rPr>
                        <a:t>Aidants Connect</a:t>
                      </a:r>
                      <a:r>
                        <a:rPr i="1" lang="fr">
                          <a:latin typeface="Palanquin"/>
                          <a:ea typeface="Palanquin"/>
                          <a:cs typeface="Palanquin"/>
                          <a:sym typeface="Palanquin"/>
                        </a:rPr>
                        <a:t> (son utilité, à quel </a:t>
                      </a:r>
                      <a:r>
                        <a:rPr i="1" lang="fr">
                          <a:latin typeface="Palanquin"/>
                          <a:ea typeface="Palanquin"/>
                          <a:cs typeface="Palanquin"/>
                          <a:sym typeface="Palanquin"/>
                        </a:rPr>
                        <a:t>besoin</a:t>
                      </a:r>
                      <a:r>
                        <a:rPr i="1" lang="fr">
                          <a:latin typeface="Palanquin"/>
                          <a:ea typeface="Palanquin"/>
                          <a:cs typeface="Palanquin"/>
                          <a:sym typeface="Palanquin"/>
                        </a:rPr>
                        <a:t> il répond, le déploiement et la stratégie associée des services publics)</a:t>
                      </a:r>
                      <a:endParaRPr i="1">
                        <a:latin typeface="Palanquin"/>
                        <a:ea typeface="Palanquin"/>
                        <a:cs typeface="Palanquin"/>
                        <a:sym typeface="Palanquin"/>
                      </a:endParaRPr>
                    </a:p>
                    <a:p>
                      <a:pPr indent="-317500" lvl="0" marL="457200" rtl="0" algn="l">
                        <a:spcBef>
                          <a:spcPts val="0"/>
                        </a:spcBef>
                        <a:spcAft>
                          <a:spcPts val="0"/>
                        </a:spcAft>
                        <a:buSzPts val="1400"/>
                        <a:buFont typeface="Palanquin"/>
                        <a:buChar char="-"/>
                      </a:pPr>
                      <a:r>
                        <a:rPr b="1" i="1" lang="fr">
                          <a:latin typeface="Palanquin"/>
                          <a:ea typeface="Palanquin"/>
                          <a:cs typeface="Palanquin"/>
                          <a:sym typeface="Palanquin"/>
                        </a:rPr>
                        <a:t>Le cadre juridique</a:t>
                      </a:r>
                      <a:r>
                        <a:rPr i="1" lang="fr">
                          <a:latin typeface="Palanquin"/>
                          <a:ea typeface="Palanquin"/>
                          <a:cs typeface="Palanquin"/>
                          <a:sym typeface="Palanquin"/>
                        </a:rPr>
                        <a:t> (RGPD, responsabilités d’action sur Aidants Connect)</a:t>
                      </a:r>
                      <a:endParaRPr i="1">
                        <a:latin typeface="Palanquin"/>
                        <a:ea typeface="Palanquin"/>
                        <a:cs typeface="Palanquin"/>
                        <a:sym typeface="Palanquin"/>
                      </a:endParaRPr>
                    </a:p>
                    <a:p>
                      <a:pPr indent="-317500" lvl="0" marL="457200" rtl="0" algn="l">
                        <a:spcBef>
                          <a:spcPts val="0"/>
                        </a:spcBef>
                        <a:spcAft>
                          <a:spcPts val="0"/>
                        </a:spcAft>
                        <a:buSzPts val="1400"/>
                        <a:buFont typeface="Palanquin"/>
                        <a:buChar char="-"/>
                      </a:pPr>
                      <a:r>
                        <a:rPr b="1" i="1" lang="fr">
                          <a:latin typeface="Palanquin"/>
                          <a:ea typeface="Palanquin"/>
                          <a:cs typeface="Palanquin"/>
                          <a:sym typeface="Palanquin"/>
                        </a:rPr>
                        <a:t>France Connect</a:t>
                      </a:r>
                      <a:r>
                        <a:rPr i="1" lang="fr">
                          <a:latin typeface="Palanquin"/>
                          <a:ea typeface="Palanquin"/>
                          <a:cs typeface="Palanquin"/>
                          <a:sym typeface="Palanquin"/>
                        </a:rPr>
                        <a:t> (le fonctionnement du dispositif, les fournisseurs d’identité, les services publics associés)</a:t>
                      </a:r>
                      <a:endParaRPr i="1">
                        <a:latin typeface="Palanquin"/>
                        <a:ea typeface="Palanquin"/>
                        <a:cs typeface="Palanquin"/>
                        <a:sym typeface="Palanquin"/>
                      </a:endParaRPr>
                    </a:p>
                    <a:p>
                      <a:pPr indent="0" lvl="0" marL="0" rtl="0" algn="l">
                        <a:spcBef>
                          <a:spcPts val="0"/>
                        </a:spcBef>
                        <a:spcAft>
                          <a:spcPts val="0"/>
                        </a:spcAft>
                        <a:buNone/>
                      </a:pPr>
                      <a:r>
                        <a:t/>
                      </a:r>
                      <a:endParaRPr i="1">
                        <a:latin typeface="Palanquin"/>
                        <a:ea typeface="Palanquin"/>
                        <a:cs typeface="Palanquin"/>
                        <a:sym typeface="Palanquin"/>
                      </a:endParaRPr>
                    </a:p>
                    <a:p>
                      <a:pPr indent="0" lvl="0" marL="0" rtl="0" algn="l">
                        <a:spcBef>
                          <a:spcPts val="0"/>
                        </a:spcBef>
                        <a:spcAft>
                          <a:spcPts val="0"/>
                        </a:spcAft>
                        <a:buNone/>
                      </a:pPr>
                      <a:r>
                        <a:rPr lang="fr">
                          <a:latin typeface="Palanquin"/>
                          <a:ea typeface="Palanquin"/>
                          <a:cs typeface="Palanquin"/>
                          <a:sym typeface="Palanquin"/>
                        </a:rPr>
                        <a:t>Le formateur explique qu’au cours de ce quiz, il y aura un comptage des points et un classement, un peu comme dans un jeu télé. Le formateur anime ce quiz à la façon d’un jeu TV. Il rappelle les scores, en soulignant les “affrontements”, “dépassements”, etc.</a:t>
                      </a:r>
                      <a:endParaRPr>
                        <a:latin typeface="Palanquin"/>
                        <a:ea typeface="Palanquin"/>
                        <a:cs typeface="Palanquin"/>
                        <a:sym typeface="Palanquin"/>
                      </a:endParaRPr>
                    </a:p>
                    <a:p>
                      <a:pPr indent="0" lvl="0" marL="0" rtl="0" algn="l">
                        <a:spcBef>
                          <a:spcPts val="0"/>
                        </a:spcBef>
                        <a:spcAft>
                          <a:spcPts val="0"/>
                        </a:spcAft>
                        <a:buNone/>
                      </a:pPr>
                      <a:r>
                        <a:t/>
                      </a:r>
                      <a:endParaRPr>
                        <a:latin typeface="Palanquin"/>
                        <a:ea typeface="Palanquin"/>
                        <a:cs typeface="Palanquin"/>
                        <a:sym typeface="Palanquin"/>
                      </a:endParaRPr>
                    </a:p>
                    <a:p>
                      <a:pPr indent="0" lvl="0" marL="0" rtl="0" algn="l">
                        <a:spcBef>
                          <a:spcPts val="0"/>
                        </a:spcBef>
                        <a:spcAft>
                          <a:spcPts val="0"/>
                        </a:spcAft>
                        <a:buNone/>
                      </a:pPr>
                      <a:r>
                        <a:rPr lang="fr">
                          <a:latin typeface="Palanquin"/>
                          <a:ea typeface="Palanquin"/>
                          <a:cs typeface="Palanquin"/>
                          <a:sym typeface="Palanquin"/>
                        </a:rPr>
                        <a:t>Le formateur peut alors lancer le quiz.</a:t>
                      </a:r>
                      <a:endParaRPr>
                        <a:latin typeface="Palanquin"/>
                        <a:ea typeface="Palanquin"/>
                        <a:cs typeface="Palanquin"/>
                        <a:sym typeface="Palanquin"/>
                      </a:endParaRPr>
                    </a:p>
                    <a:p>
                      <a:pPr indent="0" lvl="0" marL="0" rtl="0" algn="l">
                        <a:spcBef>
                          <a:spcPts val="0"/>
                        </a:spcBef>
                        <a:spcAft>
                          <a:spcPts val="0"/>
                        </a:spcAft>
                        <a:buNone/>
                      </a:pPr>
                      <a:r>
                        <a:t/>
                      </a:r>
                      <a:endParaRPr>
                        <a:latin typeface="Palanquin"/>
                        <a:ea typeface="Palanquin"/>
                        <a:cs typeface="Palanquin"/>
                        <a:sym typeface="Palanquin"/>
                      </a:endParaRPr>
                    </a:p>
                    <a:p>
                      <a:pPr indent="0" lvl="0" marL="0" rtl="0" algn="l">
                        <a:spcBef>
                          <a:spcPts val="0"/>
                        </a:spcBef>
                        <a:spcAft>
                          <a:spcPts val="0"/>
                        </a:spcAft>
                        <a:buNone/>
                      </a:pPr>
                      <a:r>
                        <a:rPr lang="fr">
                          <a:latin typeface="Palanquin"/>
                          <a:ea typeface="Palanquin"/>
                          <a:cs typeface="Palanquin"/>
                          <a:sym typeface="Palanquin"/>
                        </a:rPr>
                        <a:t>Après chaque question, le formateur revient sur le contenu et explique les réponses, en s’appuyant sur les slides correspondant à chaque question.</a:t>
                      </a:r>
                      <a:endParaRPr>
                        <a:latin typeface="Palanquin"/>
                        <a:ea typeface="Palanquin"/>
                        <a:cs typeface="Palanquin"/>
                        <a:sym typeface="Palanquin"/>
                      </a:endParaRPr>
                    </a:p>
                    <a:p>
                      <a:pPr indent="0" lvl="0" marL="0" rtl="0" algn="l">
                        <a:spcBef>
                          <a:spcPts val="0"/>
                        </a:spcBef>
                        <a:spcAft>
                          <a:spcPts val="0"/>
                        </a:spcAft>
                        <a:buNone/>
                      </a:pPr>
                      <a:r>
                        <a:t/>
                      </a:r>
                      <a:endParaRPr>
                        <a:latin typeface="Palanquin"/>
                        <a:ea typeface="Palanquin"/>
                        <a:cs typeface="Palanquin"/>
                        <a:sym typeface="Palanquin"/>
                      </a:endParaRPr>
                    </a:p>
                    <a:p>
                      <a:pPr indent="0" lvl="0" marL="0" rtl="0" algn="l">
                        <a:spcBef>
                          <a:spcPts val="0"/>
                        </a:spcBef>
                        <a:spcAft>
                          <a:spcPts val="0"/>
                        </a:spcAft>
                        <a:buNone/>
                      </a:pPr>
                      <a:r>
                        <a:rPr lang="fr">
                          <a:latin typeface="Palanquin"/>
                          <a:ea typeface="Palanquin"/>
                          <a:cs typeface="Palanquin"/>
                          <a:sym typeface="Palanquin"/>
                        </a:rPr>
                        <a:t>À la fin du quiz, le formateur annonce le gagnant et répond aux questions des stagiaires s’ils en ont.</a:t>
                      </a:r>
                      <a:endParaRPr>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tcPr>
                </a:tc>
              </a:tr>
            </a:tbl>
          </a:graphicData>
        </a:graphic>
      </p:graphicFrame>
      <p:sp>
        <p:nvSpPr>
          <p:cNvPr id="638" name="Google Shape;638;p68"/>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Grains pédagogiques</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639" name="Google Shape;639;p68"/>
          <p:cNvPicPr preferRelativeResize="0"/>
          <p:nvPr/>
        </p:nvPicPr>
        <p:blipFill>
          <a:blip r:embed="rId3">
            <a:alphaModFix/>
          </a:blip>
          <a:stretch>
            <a:fillRect/>
          </a:stretch>
        </p:blipFill>
        <p:spPr>
          <a:xfrm>
            <a:off x="200862" y="379418"/>
            <a:ext cx="619935" cy="574529"/>
          </a:xfrm>
          <a:prstGeom prst="rect">
            <a:avLst/>
          </a:prstGeom>
          <a:noFill/>
          <a:ln>
            <a:noFill/>
          </a:ln>
        </p:spPr>
      </p:pic>
      <p:sp>
        <p:nvSpPr>
          <p:cNvPr id="640" name="Google Shape;640;p68"/>
          <p:cNvSpPr/>
          <p:nvPr/>
        </p:nvSpPr>
        <p:spPr>
          <a:xfrm rot="-5400000">
            <a:off x="-3658275" y="5510050"/>
            <a:ext cx="8338200" cy="411900"/>
          </a:xfrm>
          <a:prstGeom prst="rect">
            <a:avLst/>
          </a:prstGeom>
          <a:solidFill>
            <a:srgbClr val="4077D7"/>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chemeClr val="lt1"/>
                </a:solidFill>
                <a:latin typeface="Palanquin"/>
                <a:ea typeface="Palanquin"/>
                <a:cs typeface="Palanquin"/>
                <a:sym typeface="Palanquin"/>
              </a:rPr>
              <a:t>Présentiel</a:t>
            </a:r>
            <a:endParaRPr>
              <a:solidFill>
                <a:schemeClr val="lt1"/>
              </a:solidFill>
            </a:endParaRPr>
          </a:p>
        </p:txBody>
      </p:sp>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4" name="Shape 644"/>
        <p:cNvGrpSpPr/>
        <p:nvPr/>
      </p:nvGrpSpPr>
      <p:grpSpPr>
        <a:xfrm>
          <a:off x="0" y="0"/>
          <a:ext cx="0" cy="0"/>
          <a:chOff x="0" y="0"/>
          <a:chExt cx="0" cy="0"/>
        </a:xfrm>
      </p:grpSpPr>
      <p:sp>
        <p:nvSpPr>
          <p:cNvPr id="645" name="Google Shape;645;p69"/>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graphicFrame>
        <p:nvGraphicFramePr>
          <p:cNvPr id="646" name="Google Shape;646;p69"/>
          <p:cNvGraphicFramePr/>
          <p:nvPr/>
        </p:nvGraphicFramePr>
        <p:xfrm>
          <a:off x="1167423" y="1547075"/>
          <a:ext cx="3000000" cy="3000000"/>
        </p:xfrm>
        <a:graphic>
          <a:graphicData uri="http://schemas.openxmlformats.org/drawingml/2006/table">
            <a:tbl>
              <a:tblPr>
                <a:noFill/>
                <a:tableStyleId>{8CF261C2-8254-4756-BA44-E8D673F1CBE6}</a:tableStyleId>
              </a:tblPr>
              <a:tblGrid>
                <a:gridCol w="1339750"/>
                <a:gridCol w="4529800"/>
              </a:tblGrid>
              <a:tr h="381000">
                <a:tc gridSpan="2">
                  <a:txBody>
                    <a:bodyPr/>
                    <a:lstStyle/>
                    <a:p>
                      <a:pPr indent="0" lvl="0" marL="0" rtl="0" algn="l">
                        <a:spcBef>
                          <a:spcPts val="0"/>
                        </a:spcBef>
                        <a:spcAft>
                          <a:spcPts val="0"/>
                        </a:spcAft>
                        <a:buNone/>
                      </a:pPr>
                      <a:r>
                        <a:rPr b="1" lang="fr" sz="2400">
                          <a:solidFill>
                            <a:schemeClr val="lt1"/>
                          </a:solidFill>
                          <a:latin typeface="Palanquin"/>
                          <a:ea typeface="Palanquin"/>
                          <a:cs typeface="Palanquin"/>
                          <a:sym typeface="Palanquin"/>
                        </a:rPr>
                        <a:t>QUIZ META</a:t>
                      </a:r>
                      <a:endParaRPr b="1" sz="2400">
                        <a:solidFill>
                          <a:schemeClr val="lt1"/>
                        </a:solidFill>
                        <a:latin typeface="Palanquin"/>
                        <a:ea typeface="Palanquin"/>
                        <a:cs typeface="Palanquin"/>
                        <a:sym typeface="Palanquin"/>
                      </a:endParaRPr>
                    </a:p>
                    <a:p>
                      <a:pPr indent="0" lvl="0" marL="0" rtl="0" algn="r">
                        <a:spcBef>
                          <a:spcPts val="0"/>
                        </a:spcBef>
                        <a:spcAft>
                          <a:spcPts val="0"/>
                        </a:spcAft>
                        <a:buNone/>
                      </a:pPr>
                      <a:r>
                        <a:rPr lang="fr">
                          <a:solidFill>
                            <a:schemeClr val="lt1"/>
                          </a:solidFill>
                          <a:latin typeface="Palanquin Medium"/>
                          <a:ea typeface="Palanquin Medium"/>
                          <a:cs typeface="Palanquin Medium"/>
                          <a:sym typeface="Palanquin Medium"/>
                        </a:rPr>
                        <a:t>1h</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4077D7"/>
                      </a:solidFill>
                      <a:prstDash val="solid"/>
                      <a:round/>
                      <a:headEnd len="sm" w="sm" type="none"/>
                      <a:tailEnd len="sm" w="sm" type="none"/>
                    </a:lnL>
                    <a:lnR cap="flat" cmpd="sng" w="9525">
                      <a:solidFill>
                        <a:srgbClr val="4077D7"/>
                      </a:solidFill>
                      <a:prstDash val="solid"/>
                      <a:round/>
                      <a:headEnd len="sm" w="sm" type="none"/>
                      <a:tailEnd len="sm" w="sm" type="none"/>
                    </a:lnR>
                    <a:lnT cap="flat" cmpd="sng" w="9525">
                      <a:solidFill>
                        <a:srgbClr val="4077D7"/>
                      </a:solidFill>
                      <a:prstDash val="solid"/>
                      <a:round/>
                      <a:headEnd len="sm" w="sm" type="none"/>
                      <a:tailEnd len="sm" w="sm" type="none"/>
                    </a:lnT>
                    <a:lnB cap="flat" cmpd="sng" w="9525">
                      <a:solidFill>
                        <a:srgbClr val="E7F0FF"/>
                      </a:solidFill>
                      <a:prstDash val="solid"/>
                      <a:round/>
                      <a:headEnd len="sm" w="sm" type="none"/>
                      <a:tailEnd len="sm" w="sm" type="none"/>
                    </a:lnB>
                    <a:solidFill>
                      <a:srgbClr val="4077D7"/>
                    </a:solidFill>
                  </a:tcPr>
                </a:tc>
                <a:tc hMerge="1"/>
              </a:tr>
              <a:tr h="381000">
                <a:tc>
                  <a:txBody>
                    <a:bodyPr/>
                    <a:lstStyle/>
                    <a:p>
                      <a:pPr indent="0" lvl="0" marL="0" rtl="0" algn="l">
                        <a:spcBef>
                          <a:spcPts val="0"/>
                        </a:spcBef>
                        <a:spcAft>
                          <a:spcPts val="0"/>
                        </a:spcAft>
                        <a:buNone/>
                      </a:pPr>
                      <a:r>
                        <a:rPr b="1" lang="fr">
                          <a:solidFill>
                            <a:srgbClr val="4077D7"/>
                          </a:solidFill>
                          <a:latin typeface="Palanquin"/>
                          <a:ea typeface="Palanquin"/>
                          <a:cs typeface="Palanquin"/>
                          <a:sym typeface="Palanquin"/>
                        </a:rPr>
                        <a:t>Support </a:t>
                      </a:r>
                      <a:br>
                        <a:rPr b="1" lang="fr">
                          <a:solidFill>
                            <a:srgbClr val="4077D7"/>
                          </a:solidFill>
                          <a:latin typeface="Palanquin"/>
                          <a:ea typeface="Palanquin"/>
                          <a:cs typeface="Palanquin"/>
                          <a:sym typeface="Palanquin"/>
                        </a:rPr>
                      </a:br>
                      <a:r>
                        <a:rPr b="1" lang="fr">
                          <a:solidFill>
                            <a:srgbClr val="4077D7"/>
                          </a:solidFill>
                          <a:latin typeface="Palanquin"/>
                          <a:ea typeface="Palanquin"/>
                          <a:cs typeface="Palanquin"/>
                          <a:sym typeface="Palanquin"/>
                        </a:rPr>
                        <a:t>et outil</a:t>
                      </a:r>
                      <a:endParaRPr b="1">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rtl="0" algn="l">
                        <a:spcBef>
                          <a:spcPts val="0"/>
                        </a:spcBef>
                        <a:spcAft>
                          <a:spcPts val="0"/>
                        </a:spcAft>
                        <a:buNone/>
                      </a:pPr>
                      <a:r>
                        <a:rPr lang="fr">
                          <a:solidFill>
                            <a:schemeClr val="dk1"/>
                          </a:solidFill>
                          <a:latin typeface="Palanquin"/>
                          <a:ea typeface="Palanquin"/>
                          <a:cs typeface="Palanquin"/>
                          <a:sym typeface="Palanquin"/>
                        </a:rPr>
                        <a:t>L’outil doit permettre au formateur de compter les points, et établir un classement. Ce quiz est sous forme de QCM pour toutes les questions. </a:t>
                      </a:r>
                      <a:endParaRPr>
                        <a:solidFill>
                          <a:schemeClr val="dk1"/>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tcPr>
                </a:tc>
              </a:tr>
              <a:tr h="381000">
                <a:tc>
                  <a:txBody>
                    <a:bodyPr/>
                    <a:lstStyle/>
                    <a:p>
                      <a:pPr indent="0" lvl="0" marL="0" rtl="0" algn="l">
                        <a:spcBef>
                          <a:spcPts val="0"/>
                        </a:spcBef>
                        <a:spcAft>
                          <a:spcPts val="0"/>
                        </a:spcAft>
                        <a:buNone/>
                      </a:pPr>
                      <a:r>
                        <a:rPr b="1" lang="fr">
                          <a:solidFill>
                            <a:srgbClr val="4077D7"/>
                          </a:solidFill>
                          <a:latin typeface="Palanquin"/>
                          <a:ea typeface="Palanquin"/>
                          <a:cs typeface="Palanquin"/>
                          <a:sym typeface="Palanquin"/>
                        </a:rPr>
                        <a:t>Évaluation</a:t>
                      </a:r>
                      <a:endParaRPr b="1">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rtl="0" algn="l">
                        <a:spcBef>
                          <a:spcPts val="0"/>
                        </a:spcBef>
                        <a:spcAft>
                          <a:spcPts val="0"/>
                        </a:spcAft>
                        <a:buNone/>
                      </a:pPr>
                      <a:r>
                        <a:rPr lang="fr">
                          <a:latin typeface="Palanquin"/>
                          <a:ea typeface="Palanquin"/>
                          <a:cs typeface="Palanquin"/>
                          <a:sym typeface="Palanquin"/>
                        </a:rPr>
                        <a:t>Tout au long du quiz, le formateur surveille les résultats des participants, et peut alors commencer à identifier quels stagiaires sont à l’aise sur la thématique Aidants Connect.</a:t>
                      </a:r>
                      <a:endParaRPr>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tcPr>
                </a:tc>
              </a:tr>
              <a:tr h="381000">
                <a:tc>
                  <a:txBody>
                    <a:bodyPr/>
                    <a:lstStyle/>
                    <a:p>
                      <a:pPr indent="0" lvl="0" marL="0" rtl="0" algn="l">
                        <a:spcBef>
                          <a:spcPts val="0"/>
                        </a:spcBef>
                        <a:spcAft>
                          <a:spcPts val="0"/>
                        </a:spcAft>
                        <a:buNone/>
                      </a:pPr>
                      <a:r>
                        <a:rPr b="1" lang="fr">
                          <a:solidFill>
                            <a:srgbClr val="4077D7"/>
                          </a:solidFill>
                          <a:latin typeface="Palanquin"/>
                          <a:ea typeface="Palanquin"/>
                          <a:cs typeface="Palanquin"/>
                          <a:sym typeface="Palanquin"/>
                        </a:rPr>
                        <a:t>Adaptation en distanciel</a:t>
                      </a:r>
                      <a:endParaRPr b="1">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rtl="0" algn="l">
                        <a:spcBef>
                          <a:spcPts val="0"/>
                        </a:spcBef>
                        <a:spcAft>
                          <a:spcPts val="0"/>
                        </a:spcAft>
                        <a:buNone/>
                      </a:pPr>
                      <a:r>
                        <a:rPr lang="fr">
                          <a:latin typeface="Palanquin"/>
                          <a:ea typeface="Palanquin"/>
                          <a:cs typeface="Palanquin"/>
                          <a:sym typeface="Palanquin"/>
                        </a:rPr>
                        <a:t>Le formateur choisit un outil adapté pour le lancement du quiz en distanciel. Il partage son écran pour montrer les questions du quiz, les réponses ainsi que les explications présentes sur les slides.</a:t>
                      </a:r>
                      <a:endParaRPr>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tcPr>
                </a:tc>
              </a:tr>
            </a:tbl>
          </a:graphicData>
        </a:graphic>
      </p:graphicFrame>
      <p:sp>
        <p:nvSpPr>
          <p:cNvPr id="647" name="Google Shape;647;p69"/>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Grains pédagogiques</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648" name="Google Shape;648;p69"/>
          <p:cNvPicPr preferRelativeResize="0"/>
          <p:nvPr/>
        </p:nvPicPr>
        <p:blipFill>
          <a:blip r:embed="rId3">
            <a:alphaModFix/>
          </a:blip>
          <a:stretch>
            <a:fillRect/>
          </a:stretch>
        </p:blipFill>
        <p:spPr>
          <a:xfrm>
            <a:off x="200862" y="379418"/>
            <a:ext cx="619935" cy="574529"/>
          </a:xfrm>
          <a:prstGeom prst="rect">
            <a:avLst/>
          </a:prstGeom>
          <a:noFill/>
          <a:ln>
            <a:noFill/>
          </a:ln>
        </p:spPr>
      </p:pic>
      <p:sp>
        <p:nvSpPr>
          <p:cNvPr id="649" name="Google Shape;649;p69"/>
          <p:cNvSpPr/>
          <p:nvPr/>
        </p:nvSpPr>
        <p:spPr>
          <a:xfrm rot="-5400000">
            <a:off x="-3658275" y="5510050"/>
            <a:ext cx="8338200" cy="411900"/>
          </a:xfrm>
          <a:prstGeom prst="rect">
            <a:avLst/>
          </a:prstGeom>
          <a:solidFill>
            <a:srgbClr val="4077D7"/>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chemeClr val="lt1"/>
                </a:solidFill>
                <a:latin typeface="Palanquin"/>
                <a:ea typeface="Palanquin"/>
                <a:cs typeface="Palanquin"/>
                <a:sym typeface="Palanquin"/>
              </a:rPr>
              <a:t>Présentiel</a:t>
            </a:r>
            <a:endParaRPr>
              <a:solidFill>
                <a:schemeClr val="lt1"/>
              </a:solidFill>
            </a:endParaRPr>
          </a:p>
        </p:txBody>
      </p:sp>
    </p:spTree>
  </p:cSld>
  <p:clrMapOvr>
    <a:masterClrMapping/>
  </p:clrMapOvr>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3" name="Shape 653"/>
        <p:cNvGrpSpPr/>
        <p:nvPr/>
      </p:nvGrpSpPr>
      <p:grpSpPr>
        <a:xfrm>
          <a:off x="0" y="0"/>
          <a:ext cx="0" cy="0"/>
          <a:chOff x="0" y="0"/>
          <a:chExt cx="0" cy="0"/>
        </a:xfrm>
      </p:grpSpPr>
      <p:sp>
        <p:nvSpPr>
          <p:cNvPr id="654" name="Google Shape;654;p70"/>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graphicFrame>
        <p:nvGraphicFramePr>
          <p:cNvPr id="655" name="Google Shape;655;p70"/>
          <p:cNvGraphicFramePr/>
          <p:nvPr/>
        </p:nvGraphicFramePr>
        <p:xfrm>
          <a:off x="1167423" y="1547075"/>
          <a:ext cx="3000000" cy="3000000"/>
        </p:xfrm>
        <a:graphic>
          <a:graphicData uri="http://schemas.openxmlformats.org/drawingml/2006/table">
            <a:tbl>
              <a:tblPr>
                <a:noFill/>
                <a:tableStyleId>{8CF261C2-8254-4756-BA44-E8D673F1CBE6}</a:tableStyleId>
              </a:tblPr>
              <a:tblGrid>
                <a:gridCol w="1339750"/>
                <a:gridCol w="4529800"/>
              </a:tblGrid>
              <a:tr h="381000">
                <a:tc gridSpan="2">
                  <a:txBody>
                    <a:bodyPr/>
                    <a:lstStyle/>
                    <a:p>
                      <a:pPr indent="0" lvl="0" marL="0" rtl="0" algn="l">
                        <a:spcBef>
                          <a:spcPts val="0"/>
                        </a:spcBef>
                        <a:spcAft>
                          <a:spcPts val="0"/>
                        </a:spcAft>
                        <a:buNone/>
                      </a:pPr>
                      <a:r>
                        <a:rPr b="1" lang="fr" sz="2400">
                          <a:solidFill>
                            <a:schemeClr val="lt1"/>
                          </a:solidFill>
                          <a:latin typeface="Palanquin"/>
                          <a:ea typeface="Palanquin"/>
                          <a:cs typeface="Palanquin"/>
                          <a:sym typeface="Palanquin"/>
                        </a:rPr>
                        <a:t>MÉDIANALYSE</a:t>
                      </a:r>
                      <a:endParaRPr b="1" sz="2400">
                        <a:solidFill>
                          <a:schemeClr val="lt1"/>
                        </a:solidFill>
                        <a:latin typeface="Palanquin"/>
                        <a:ea typeface="Palanquin"/>
                        <a:cs typeface="Palanquin"/>
                        <a:sym typeface="Palanquin"/>
                      </a:endParaRPr>
                    </a:p>
                    <a:p>
                      <a:pPr indent="0" lvl="0" marL="0" rtl="0" algn="r">
                        <a:spcBef>
                          <a:spcPts val="0"/>
                        </a:spcBef>
                        <a:spcAft>
                          <a:spcPts val="0"/>
                        </a:spcAft>
                        <a:buNone/>
                      </a:pPr>
                      <a:r>
                        <a:rPr lang="fr">
                          <a:solidFill>
                            <a:schemeClr val="lt1"/>
                          </a:solidFill>
                          <a:latin typeface="Palanquin Medium"/>
                          <a:ea typeface="Palanquin Medium"/>
                          <a:cs typeface="Palanquin Medium"/>
                          <a:sym typeface="Palanquin Medium"/>
                        </a:rPr>
                        <a:t>45min</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4077D7"/>
                      </a:solidFill>
                      <a:prstDash val="solid"/>
                      <a:round/>
                      <a:headEnd len="sm" w="sm" type="none"/>
                      <a:tailEnd len="sm" w="sm" type="none"/>
                    </a:lnL>
                    <a:lnR cap="flat" cmpd="sng" w="9525">
                      <a:solidFill>
                        <a:srgbClr val="4077D7"/>
                      </a:solidFill>
                      <a:prstDash val="solid"/>
                      <a:round/>
                      <a:headEnd len="sm" w="sm" type="none"/>
                      <a:tailEnd len="sm" w="sm" type="none"/>
                    </a:lnR>
                    <a:lnT cap="flat" cmpd="sng" w="9525">
                      <a:solidFill>
                        <a:srgbClr val="4077D7"/>
                      </a:solidFill>
                      <a:prstDash val="solid"/>
                      <a:round/>
                      <a:headEnd len="sm" w="sm" type="none"/>
                      <a:tailEnd len="sm" w="sm" type="none"/>
                    </a:lnT>
                    <a:lnB cap="flat" cmpd="sng" w="9525">
                      <a:solidFill>
                        <a:srgbClr val="E7F0FF"/>
                      </a:solidFill>
                      <a:prstDash val="solid"/>
                      <a:round/>
                      <a:headEnd len="sm" w="sm" type="none"/>
                      <a:tailEnd len="sm" w="sm" type="none"/>
                    </a:lnB>
                    <a:solidFill>
                      <a:srgbClr val="4077D7"/>
                    </a:solidFill>
                  </a:tcPr>
                </a:tc>
                <a:tc hMerge="1"/>
              </a:tr>
              <a:tr h="381000">
                <a:tc>
                  <a:txBody>
                    <a:bodyPr/>
                    <a:lstStyle/>
                    <a:p>
                      <a:pPr indent="0" lvl="0" marL="0" rtl="0" algn="l">
                        <a:spcBef>
                          <a:spcPts val="0"/>
                        </a:spcBef>
                        <a:spcAft>
                          <a:spcPts val="0"/>
                        </a:spcAft>
                        <a:buNone/>
                      </a:pPr>
                      <a:r>
                        <a:rPr b="1" lang="fr">
                          <a:solidFill>
                            <a:srgbClr val="4077D7"/>
                          </a:solidFill>
                          <a:latin typeface="Palanquin"/>
                          <a:ea typeface="Palanquin"/>
                          <a:cs typeface="Palanquin"/>
                          <a:sym typeface="Palanquin"/>
                        </a:rPr>
                        <a:t>Objectif Pédagogique</a:t>
                      </a:r>
                      <a:endParaRPr b="1">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rtl="0" algn="l">
                        <a:spcBef>
                          <a:spcPts val="0"/>
                        </a:spcBef>
                        <a:spcAft>
                          <a:spcPts val="0"/>
                        </a:spcAft>
                        <a:buNone/>
                      </a:pPr>
                      <a:r>
                        <a:rPr lang="fr">
                          <a:latin typeface="Palanquin"/>
                          <a:ea typeface="Palanquin"/>
                          <a:cs typeface="Palanquin"/>
                          <a:sym typeface="Palanquin"/>
                        </a:rPr>
                        <a:t>Approfondir les notions de la thématique</a:t>
                      </a:r>
                      <a:endParaRPr>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tcPr>
                </a:tc>
              </a:tr>
              <a:tr h="381000">
                <a:tc>
                  <a:txBody>
                    <a:bodyPr/>
                    <a:lstStyle/>
                    <a:p>
                      <a:pPr indent="0" lvl="0" marL="0" rtl="0" algn="l">
                        <a:spcBef>
                          <a:spcPts val="0"/>
                        </a:spcBef>
                        <a:spcAft>
                          <a:spcPts val="0"/>
                        </a:spcAft>
                        <a:buNone/>
                      </a:pPr>
                      <a:r>
                        <a:rPr b="1" lang="fr">
                          <a:solidFill>
                            <a:srgbClr val="4077D7"/>
                          </a:solidFill>
                          <a:latin typeface="Palanquin"/>
                          <a:ea typeface="Palanquin"/>
                          <a:cs typeface="Palanquin"/>
                          <a:sym typeface="Palanquin"/>
                        </a:rPr>
                        <a:t>Activité du formateur et des stagiaires </a:t>
                      </a:r>
                      <a:endParaRPr>
                        <a:solidFill>
                          <a:srgbClr val="4077D7"/>
                        </a:solidFill>
                        <a:latin typeface="Palanquin Medium"/>
                        <a:ea typeface="Palanquin Medium"/>
                        <a:cs typeface="Palanquin Medium"/>
                        <a:sym typeface="Palanquin Medium"/>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rtl="0" algn="l">
                        <a:spcBef>
                          <a:spcPts val="0"/>
                        </a:spcBef>
                        <a:spcAft>
                          <a:spcPts val="0"/>
                        </a:spcAft>
                        <a:buNone/>
                      </a:pPr>
                      <a:r>
                        <a:rPr lang="fr">
                          <a:latin typeface="Palanquin"/>
                          <a:ea typeface="Palanquin"/>
                          <a:cs typeface="Palanquin"/>
                          <a:sym typeface="Palanquin"/>
                        </a:rPr>
                        <a:t>Le formateur explique aux stagiaires qu’il va leur donner de la documentation à lire, et qu’ils devront ensuite répondre individuellement à des questions sur cette documentation.</a:t>
                      </a:r>
                      <a:endParaRPr>
                        <a:latin typeface="Palanquin"/>
                        <a:ea typeface="Palanquin"/>
                        <a:cs typeface="Palanquin"/>
                        <a:sym typeface="Palanquin"/>
                      </a:endParaRPr>
                    </a:p>
                    <a:p>
                      <a:pPr indent="0" lvl="0" marL="0" rtl="0" algn="l">
                        <a:spcBef>
                          <a:spcPts val="0"/>
                        </a:spcBef>
                        <a:spcAft>
                          <a:spcPts val="0"/>
                        </a:spcAft>
                        <a:buNone/>
                      </a:pPr>
                      <a:r>
                        <a:t/>
                      </a:r>
                      <a:endParaRPr>
                        <a:latin typeface="Palanquin"/>
                        <a:ea typeface="Palanquin"/>
                        <a:cs typeface="Palanquin"/>
                        <a:sym typeface="Palanquin"/>
                      </a:endParaRPr>
                    </a:p>
                    <a:p>
                      <a:pPr indent="0" lvl="0" marL="0" rtl="0" algn="l">
                        <a:spcBef>
                          <a:spcPts val="0"/>
                        </a:spcBef>
                        <a:spcAft>
                          <a:spcPts val="0"/>
                        </a:spcAft>
                        <a:buNone/>
                      </a:pPr>
                      <a:r>
                        <a:rPr lang="fr">
                          <a:latin typeface="Palanquin"/>
                          <a:ea typeface="Palanquin"/>
                          <a:cs typeface="Palanquin"/>
                          <a:sym typeface="Palanquin"/>
                        </a:rPr>
                        <a:t>Les grands thèmes abordés dans les ressources et les questions sont les suivants : </a:t>
                      </a:r>
                      <a:br>
                        <a:rPr lang="fr">
                          <a:latin typeface="Palanquin"/>
                          <a:ea typeface="Palanquin"/>
                          <a:cs typeface="Palanquin"/>
                          <a:sym typeface="Palanquin"/>
                        </a:rPr>
                      </a:br>
                      <a:endParaRPr>
                        <a:latin typeface="Palanquin"/>
                        <a:ea typeface="Palanquin"/>
                        <a:cs typeface="Palanquin"/>
                        <a:sym typeface="Palanquin"/>
                      </a:endParaRPr>
                    </a:p>
                    <a:p>
                      <a:pPr indent="-317500" lvl="0" marL="457200" rtl="0" algn="l">
                        <a:spcBef>
                          <a:spcPts val="0"/>
                        </a:spcBef>
                        <a:spcAft>
                          <a:spcPts val="0"/>
                        </a:spcAft>
                        <a:buSzPts val="1400"/>
                        <a:buChar char="-"/>
                      </a:pPr>
                      <a:r>
                        <a:rPr lang="fr">
                          <a:latin typeface="Palanquin"/>
                          <a:ea typeface="Palanquin"/>
                          <a:cs typeface="Palanquin"/>
                          <a:sym typeface="Palanquin"/>
                        </a:rPr>
                        <a:t>cadre juridique / RGPD / étapes à suivre par les aidants pour respecter le cadre légal et la protection des données</a:t>
                      </a:r>
                      <a:endParaRPr>
                        <a:latin typeface="Palanquin"/>
                        <a:ea typeface="Palanquin"/>
                        <a:cs typeface="Palanquin"/>
                        <a:sym typeface="Palanquin"/>
                      </a:endParaRPr>
                    </a:p>
                    <a:p>
                      <a:pPr indent="-317500" lvl="0" marL="457200" rtl="0" algn="l">
                        <a:spcBef>
                          <a:spcPts val="0"/>
                        </a:spcBef>
                        <a:spcAft>
                          <a:spcPts val="0"/>
                        </a:spcAft>
                        <a:buSzPts val="1400"/>
                        <a:buChar char="-"/>
                      </a:pPr>
                      <a:r>
                        <a:rPr lang="fr">
                          <a:latin typeface="Palanquin"/>
                          <a:ea typeface="Palanquin"/>
                          <a:cs typeface="Palanquin"/>
                          <a:sym typeface="Palanquin"/>
                        </a:rPr>
                        <a:t>introduction manipulatoire / introduction aux différents éléments d’Aidants Connect (carte/mandat/plateforme/étapes) </a:t>
                      </a:r>
                      <a:endParaRPr>
                        <a:latin typeface="Palanquin"/>
                        <a:ea typeface="Palanquin"/>
                        <a:cs typeface="Palanquin"/>
                        <a:sym typeface="Palanquin"/>
                      </a:endParaRPr>
                    </a:p>
                    <a:p>
                      <a:pPr indent="0" lvl="0" marL="0" rtl="0" algn="l">
                        <a:spcBef>
                          <a:spcPts val="0"/>
                        </a:spcBef>
                        <a:spcAft>
                          <a:spcPts val="0"/>
                        </a:spcAft>
                        <a:buNone/>
                      </a:pPr>
                      <a:r>
                        <a:t/>
                      </a:r>
                      <a:endParaRPr>
                        <a:latin typeface="Palanquin"/>
                        <a:ea typeface="Palanquin"/>
                        <a:cs typeface="Palanquin"/>
                        <a:sym typeface="Palanquin"/>
                      </a:endParaRPr>
                    </a:p>
                    <a:p>
                      <a:pPr indent="0" lvl="0" marL="0" rtl="0" algn="l">
                        <a:spcBef>
                          <a:spcPts val="0"/>
                        </a:spcBef>
                        <a:spcAft>
                          <a:spcPts val="0"/>
                        </a:spcAft>
                        <a:buNone/>
                      </a:pPr>
                      <a:r>
                        <a:rPr lang="fr">
                          <a:latin typeface="Palanquin"/>
                          <a:ea typeface="Palanquin"/>
                          <a:cs typeface="Palanquin"/>
                          <a:sym typeface="Palanquin"/>
                        </a:rPr>
                        <a:t>Le formateur dit aux stagiaires qu’ils ont 45 minutes, et donc qu’ils peuvent commencer.</a:t>
                      </a:r>
                      <a:endParaRPr>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tcPr>
                </a:tc>
              </a:tr>
              <a:tr h="381000">
                <a:tc>
                  <a:txBody>
                    <a:bodyPr/>
                    <a:lstStyle/>
                    <a:p>
                      <a:pPr indent="0" lvl="0" marL="0" rtl="0" algn="l">
                        <a:spcBef>
                          <a:spcPts val="0"/>
                        </a:spcBef>
                        <a:spcAft>
                          <a:spcPts val="0"/>
                        </a:spcAft>
                        <a:buNone/>
                      </a:pPr>
                      <a:r>
                        <a:rPr b="1" lang="fr">
                          <a:solidFill>
                            <a:srgbClr val="4077D7"/>
                          </a:solidFill>
                          <a:latin typeface="Palanquin"/>
                          <a:ea typeface="Palanquin"/>
                          <a:cs typeface="Palanquin"/>
                          <a:sym typeface="Palanquin"/>
                        </a:rPr>
                        <a:t>Support </a:t>
                      </a:r>
                      <a:br>
                        <a:rPr b="1" lang="fr">
                          <a:solidFill>
                            <a:srgbClr val="4077D7"/>
                          </a:solidFill>
                          <a:latin typeface="Palanquin"/>
                          <a:ea typeface="Palanquin"/>
                          <a:cs typeface="Palanquin"/>
                          <a:sym typeface="Palanquin"/>
                        </a:rPr>
                      </a:br>
                      <a:r>
                        <a:rPr b="1" lang="fr">
                          <a:solidFill>
                            <a:srgbClr val="4077D7"/>
                          </a:solidFill>
                          <a:latin typeface="Palanquin"/>
                          <a:ea typeface="Palanquin"/>
                          <a:cs typeface="Palanquin"/>
                          <a:sym typeface="Palanquin"/>
                        </a:rPr>
                        <a:t>et outil</a:t>
                      </a:r>
                      <a:endParaRPr b="1">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rtl="0" algn="l">
                        <a:spcBef>
                          <a:spcPts val="0"/>
                        </a:spcBef>
                        <a:spcAft>
                          <a:spcPts val="0"/>
                        </a:spcAft>
                        <a:buNone/>
                      </a:pPr>
                      <a:r>
                        <a:rPr lang="fr">
                          <a:solidFill>
                            <a:schemeClr val="dk1"/>
                          </a:solidFill>
                          <a:latin typeface="Palanquin"/>
                          <a:ea typeface="Palanquin"/>
                          <a:cs typeface="Palanquin"/>
                          <a:sym typeface="Palanquin"/>
                        </a:rPr>
                        <a:t>L’outil doit permettre au formateur de voir les réponses des stagiaires / et donner accès aux documents aux stagiaires (les documents peuvent être imprimés).</a:t>
                      </a:r>
                      <a:endParaRPr>
                        <a:solidFill>
                          <a:schemeClr val="dk1"/>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tcPr>
                </a:tc>
              </a:tr>
              <a:tr h="381000">
                <a:tc>
                  <a:txBody>
                    <a:bodyPr/>
                    <a:lstStyle/>
                    <a:p>
                      <a:pPr indent="0" lvl="0" marL="0" rtl="0" algn="l">
                        <a:spcBef>
                          <a:spcPts val="0"/>
                        </a:spcBef>
                        <a:spcAft>
                          <a:spcPts val="0"/>
                        </a:spcAft>
                        <a:buNone/>
                      </a:pPr>
                      <a:r>
                        <a:rPr b="1" lang="fr">
                          <a:solidFill>
                            <a:srgbClr val="4077D7"/>
                          </a:solidFill>
                          <a:latin typeface="Palanquin"/>
                          <a:ea typeface="Palanquin"/>
                          <a:cs typeface="Palanquin"/>
                          <a:sym typeface="Palanquin"/>
                        </a:rPr>
                        <a:t>Évaluation</a:t>
                      </a:r>
                      <a:endParaRPr b="1">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rtl="0" algn="l">
                        <a:spcBef>
                          <a:spcPts val="0"/>
                        </a:spcBef>
                        <a:spcAft>
                          <a:spcPts val="0"/>
                        </a:spcAft>
                        <a:buNone/>
                      </a:pPr>
                      <a:r>
                        <a:rPr lang="fr">
                          <a:solidFill>
                            <a:schemeClr val="dk1"/>
                          </a:solidFill>
                          <a:latin typeface="Palanquin"/>
                          <a:ea typeface="Palanquin"/>
                          <a:cs typeface="Palanquin"/>
                          <a:sym typeface="Palanquin"/>
                        </a:rPr>
                        <a:t>Le formateur évalue les résultats des questions et identifie les points sur lesquels les stagiaires sont le moins à l’aise, pour insister sur ces points pendant le reste de la formation.</a:t>
                      </a:r>
                      <a:endParaRPr>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tcPr>
                </a:tc>
              </a:tr>
              <a:tr h="381000">
                <a:tc>
                  <a:txBody>
                    <a:bodyPr/>
                    <a:lstStyle/>
                    <a:p>
                      <a:pPr indent="0" lvl="0" marL="0" rtl="0" algn="l">
                        <a:spcBef>
                          <a:spcPts val="0"/>
                        </a:spcBef>
                        <a:spcAft>
                          <a:spcPts val="0"/>
                        </a:spcAft>
                        <a:buNone/>
                      </a:pPr>
                      <a:r>
                        <a:rPr b="1" lang="fr">
                          <a:solidFill>
                            <a:srgbClr val="4077D7"/>
                          </a:solidFill>
                          <a:latin typeface="Palanquin"/>
                          <a:ea typeface="Palanquin"/>
                          <a:cs typeface="Palanquin"/>
                          <a:sym typeface="Palanquin"/>
                        </a:rPr>
                        <a:t>Adaptation en distanciel</a:t>
                      </a:r>
                      <a:endParaRPr b="1">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rtl="0" algn="l">
                        <a:spcBef>
                          <a:spcPts val="0"/>
                        </a:spcBef>
                        <a:spcAft>
                          <a:spcPts val="0"/>
                        </a:spcAft>
                        <a:buNone/>
                      </a:pPr>
                      <a:r>
                        <a:rPr lang="fr">
                          <a:solidFill>
                            <a:schemeClr val="dk1"/>
                          </a:solidFill>
                          <a:latin typeface="Palanquin"/>
                          <a:ea typeface="Palanquin"/>
                          <a:cs typeface="Palanquin"/>
                          <a:sym typeface="Palanquin"/>
                        </a:rPr>
                        <a:t>Le formateur projette les questions et les réponses en visio.</a:t>
                      </a:r>
                      <a:endParaRPr>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tcPr>
                </a:tc>
              </a:tr>
            </a:tbl>
          </a:graphicData>
        </a:graphic>
      </p:graphicFrame>
      <p:sp>
        <p:nvSpPr>
          <p:cNvPr id="656" name="Google Shape;656;p70"/>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Grains pédagogiques</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657" name="Google Shape;657;p70"/>
          <p:cNvPicPr preferRelativeResize="0"/>
          <p:nvPr/>
        </p:nvPicPr>
        <p:blipFill>
          <a:blip r:embed="rId3">
            <a:alphaModFix/>
          </a:blip>
          <a:stretch>
            <a:fillRect/>
          </a:stretch>
        </p:blipFill>
        <p:spPr>
          <a:xfrm>
            <a:off x="200862" y="379418"/>
            <a:ext cx="619935" cy="574529"/>
          </a:xfrm>
          <a:prstGeom prst="rect">
            <a:avLst/>
          </a:prstGeom>
          <a:noFill/>
          <a:ln>
            <a:noFill/>
          </a:ln>
        </p:spPr>
      </p:pic>
      <p:sp>
        <p:nvSpPr>
          <p:cNvPr id="658" name="Google Shape;658;p70"/>
          <p:cNvSpPr/>
          <p:nvPr/>
        </p:nvSpPr>
        <p:spPr>
          <a:xfrm rot="-5400000">
            <a:off x="-3658275" y="5510050"/>
            <a:ext cx="8338200" cy="411900"/>
          </a:xfrm>
          <a:prstGeom prst="rect">
            <a:avLst/>
          </a:prstGeom>
          <a:solidFill>
            <a:srgbClr val="4077D7"/>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chemeClr val="lt1"/>
                </a:solidFill>
                <a:latin typeface="Palanquin"/>
                <a:ea typeface="Palanquin"/>
                <a:cs typeface="Palanquin"/>
                <a:sym typeface="Palanquin"/>
              </a:rPr>
              <a:t>Présentiel</a:t>
            </a:r>
            <a:endParaRPr>
              <a:solidFill>
                <a:schemeClr val="lt1"/>
              </a:solidFill>
            </a:endParaRPr>
          </a:p>
        </p:txBody>
      </p:sp>
    </p:spTree>
  </p:cSld>
  <p:clrMapOvr>
    <a:masterClrMapping/>
  </p:clrMapOvr>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2" name="Shape 662"/>
        <p:cNvGrpSpPr/>
        <p:nvPr/>
      </p:nvGrpSpPr>
      <p:grpSpPr>
        <a:xfrm>
          <a:off x="0" y="0"/>
          <a:ext cx="0" cy="0"/>
          <a:chOff x="0" y="0"/>
          <a:chExt cx="0" cy="0"/>
        </a:xfrm>
      </p:grpSpPr>
      <p:sp>
        <p:nvSpPr>
          <p:cNvPr id="663" name="Google Shape;663;p71"/>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graphicFrame>
        <p:nvGraphicFramePr>
          <p:cNvPr id="664" name="Google Shape;664;p71"/>
          <p:cNvGraphicFramePr/>
          <p:nvPr/>
        </p:nvGraphicFramePr>
        <p:xfrm>
          <a:off x="1167423" y="1547075"/>
          <a:ext cx="3000000" cy="3000000"/>
        </p:xfrm>
        <a:graphic>
          <a:graphicData uri="http://schemas.openxmlformats.org/drawingml/2006/table">
            <a:tbl>
              <a:tblPr>
                <a:noFill/>
                <a:tableStyleId>{8CF261C2-8254-4756-BA44-E8D673F1CBE6}</a:tableStyleId>
              </a:tblPr>
              <a:tblGrid>
                <a:gridCol w="1339750"/>
                <a:gridCol w="4529800"/>
              </a:tblGrid>
              <a:tr h="381000">
                <a:tc gridSpan="2">
                  <a:txBody>
                    <a:bodyPr/>
                    <a:lstStyle/>
                    <a:p>
                      <a:pPr indent="0" lvl="0" marL="0" rtl="0" algn="l">
                        <a:spcBef>
                          <a:spcPts val="0"/>
                        </a:spcBef>
                        <a:spcAft>
                          <a:spcPts val="0"/>
                        </a:spcAft>
                        <a:buNone/>
                      </a:pPr>
                      <a:r>
                        <a:rPr b="1" lang="fr" sz="2400">
                          <a:solidFill>
                            <a:schemeClr val="lt1"/>
                          </a:solidFill>
                          <a:latin typeface="Palanquin"/>
                          <a:ea typeface="Palanquin"/>
                          <a:cs typeface="Palanquin"/>
                          <a:sym typeface="Palanquin"/>
                        </a:rPr>
                        <a:t>QUIZ DÉBRIEF</a:t>
                      </a:r>
                      <a:endParaRPr b="1" sz="2400">
                        <a:solidFill>
                          <a:schemeClr val="lt1"/>
                        </a:solidFill>
                        <a:latin typeface="Palanquin"/>
                        <a:ea typeface="Palanquin"/>
                        <a:cs typeface="Palanquin"/>
                        <a:sym typeface="Palanquin"/>
                      </a:endParaRPr>
                    </a:p>
                    <a:p>
                      <a:pPr indent="0" lvl="0" marL="0" rtl="0" algn="r">
                        <a:spcBef>
                          <a:spcPts val="0"/>
                        </a:spcBef>
                        <a:spcAft>
                          <a:spcPts val="0"/>
                        </a:spcAft>
                        <a:buNone/>
                      </a:pPr>
                      <a:r>
                        <a:rPr lang="fr">
                          <a:solidFill>
                            <a:schemeClr val="lt1"/>
                          </a:solidFill>
                          <a:latin typeface="Palanquin Medium"/>
                          <a:ea typeface="Palanquin Medium"/>
                          <a:cs typeface="Palanquin Medium"/>
                          <a:sym typeface="Palanquin Medium"/>
                        </a:rPr>
                        <a:t>15</a:t>
                      </a:r>
                      <a:r>
                        <a:rPr lang="fr">
                          <a:solidFill>
                            <a:schemeClr val="lt1"/>
                          </a:solidFill>
                          <a:latin typeface="Palanquin Medium"/>
                          <a:ea typeface="Palanquin Medium"/>
                          <a:cs typeface="Palanquin Medium"/>
                          <a:sym typeface="Palanquin Medium"/>
                        </a:rPr>
                        <a:t>min</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4077D7"/>
                      </a:solidFill>
                      <a:prstDash val="solid"/>
                      <a:round/>
                      <a:headEnd len="sm" w="sm" type="none"/>
                      <a:tailEnd len="sm" w="sm" type="none"/>
                    </a:lnL>
                    <a:lnR cap="flat" cmpd="sng" w="9525">
                      <a:solidFill>
                        <a:srgbClr val="4077D7"/>
                      </a:solidFill>
                      <a:prstDash val="solid"/>
                      <a:round/>
                      <a:headEnd len="sm" w="sm" type="none"/>
                      <a:tailEnd len="sm" w="sm" type="none"/>
                    </a:lnR>
                    <a:lnT cap="flat" cmpd="sng" w="9525">
                      <a:solidFill>
                        <a:srgbClr val="4077D7"/>
                      </a:solidFill>
                      <a:prstDash val="solid"/>
                      <a:round/>
                      <a:headEnd len="sm" w="sm" type="none"/>
                      <a:tailEnd len="sm" w="sm" type="none"/>
                    </a:lnT>
                    <a:lnB cap="flat" cmpd="sng" w="9525">
                      <a:solidFill>
                        <a:srgbClr val="E7F0FF"/>
                      </a:solidFill>
                      <a:prstDash val="solid"/>
                      <a:round/>
                      <a:headEnd len="sm" w="sm" type="none"/>
                      <a:tailEnd len="sm" w="sm" type="none"/>
                    </a:lnB>
                    <a:solidFill>
                      <a:srgbClr val="4077D7"/>
                    </a:solidFill>
                  </a:tcPr>
                </a:tc>
                <a:tc hMerge="1"/>
              </a:tr>
              <a:tr h="381000">
                <a:tc>
                  <a:txBody>
                    <a:bodyPr/>
                    <a:lstStyle/>
                    <a:p>
                      <a:pPr indent="0" lvl="0" marL="0" rtl="0" algn="l">
                        <a:spcBef>
                          <a:spcPts val="0"/>
                        </a:spcBef>
                        <a:spcAft>
                          <a:spcPts val="0"/>
                        </a:spcAft>
                        <a:buNone/>
                      </a:pPr>
                      <a:r>
                        <a:rPr b="1" lang="fr">
                          <a:solidFill>
                            <a:srgbClr val="4077D7"/>
                          </a:solidFill>
                          <a:latin typeface="Palanquin"/>
                          <a:ea typeface="Palanquin"/>
                          <a:cs typeface="Palanquin"/>
                          <a:sym typeface="Palanquin"/>
                        </a:rPr>
                        <a:t>Objectif Pédagogique</a:t>
                      </a:r>
                      <a:endParaRPr b="1">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rtl="0" algn="l">
                        <a:spcBef>
                          <a:spcPts val="0"/>
                        </a:spcBef>
                        <a:spcAft>
                          <a:spcPts val="0"/>
                        </a:spcAft>
                        <a:buNone/>
                      </a:pPr>
                      <a:r>
                        <a:rPr lang="fr">
                          <a:latin typeface="Palanquin"/>
                          <a:ea typeface="Palanquin"/>
                          <a:cs typeface="Palanquin"/>
                          <a:sym typeface="Palanquin"/>
                        </a:rPr>
                        <a:t>Évaluer les connaissances acquises</a:t>
                      </a:r>
                      <a:endParaRPr>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tcPr>
                </a:tc>
              </a:tr>
              <a:tr h="381000">
                <a:tc>
                  <a:txBody>
                    <a:bodyPr/>
                    <a:lstStyle/>
                    <a:p>
                      <a:pPr indent="0" lvl="0" marL="0" rtl="0" algn="l">
                        <a:spcBef>
                          <a:spcPts val="0"/>
                        </a:spcBef>
                        <a:spcAft>
                          <a:spcPts val="0"/>
                        </a:spcAft>
                        <a:buNone/>
                      </a:pPr>
                      <a:r>
                        <a:rPr b="1" lang="fr">
                          <a:solidFill>
                            <a:srgbClr val="4077D7"/>
                          </a:solidFill>
                          <a:latin typeface="Palanquin"/>
                          <a:ea typeface="Palanquin"/>
                          <a:cs typeface="Palanquin"/>
                          <a:sym typeface="Palanquin"/>
                        </a:rPr>
                        <a:t>Activité du formateur et des stagiaires </a:t>
                      </a:r>
                      <a:endParaRPr>
                        <a:solidFill>
                          <a:srgbClr val="4077D7"/>
                        </a:solidFill>
                        <a:latin typeface="Palanquin Medium"/>
                        <a:ea typeface="Palanquin Medium"/>
                        <a:cs typeface="Palanquin Medium"/>
                        <a:sym typeface="Palanquin Medium"/>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rtl="0" algn="l">
                        <a:spcBef>
                          <a:spcPts val="0"/>
                        </a:spcBef>
                        <a:spcAft>
                          <a:spcPts val="0"/>
                        </a:spcAft>
                        <a:buClr>
                          <a:schemeClr val="dk1"/>
                        </a:buClr>
                        <a:buSzPts val="1100"/>
                        <a:buFont typeface="Arial"/>
                        <a:buNone/>
                      </a:pPr>
                      <a:r>
                        <a:rPr lang="fr">
                          <a:latin typeface="Palanquin"/>
                          <a:ea typeface="Palanquin"/>
                          <a:cs typeface="Palanquin"/>
                          <a:sym typeface="Palanquin"/>
                        </a:rPr>
                        <a:t>Le formateur propose au groupe de se rejoindre l’outil de quiz choisi. </a:t>
                      </a:r>
                      <a:endParaRPr>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r>
                        <a:t/>
                      </a:r>
                      <a:endParaRPr>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r>
                        <a:rPr lang="fr">
                          <a:latin typeface="Palanquin"/>
                          <a:ea typeface="Palanquin"/>
                          <a:cs typeface="Palanquin"/>
                          <a:sym typeface="Palanquin"/>
                        </a:rPr>
                        <a:t>Les thèmes abordés reprennent les points vus précédemment.</a:t>
                      </a:r>
                      <a:endParaRPr>
                        <a:latin typeface="Palanquin"/>
                        <a:ea typeface="Palanquin"/>
                        <a:cs typeface="Palanquin"/>
                        <a:sym typeface="Palanquin"/>
                      </a:endParaRPr>
                    </a:p>
                    <a:p>
                      <a:pPr indent="0" lvl="0" marL="0" rtl="0" algn="l">
                        <a:spcBef>
                          <a:spcPts val="0"/>
                        </a:spcBef>
                        <a:spcAft>
                          <a:spcPts val="0"/>
                        </a:spcAft>
                        <a:buNone/>
                      </a:pPr>
                      <a:r>
                        <a:rPr b="1" lang="fr">
                          <a:latin typeface="Palanquin"/>
                          <a:ea typeface="Palanquin"/>
                          <a:cs typeface="Palanquin"/>
                          <a:sym typeface="Palanquin"/>
                        </a:rPr>
                        <a:t>Les grands thèmes abordés lors de ce quiz meta sont les suivants : </a:t>
                      </a:r>
                      <a:br>
                        <a:rPr b="1" lang="fr">
                          <a:latin typeface="Palanquin"/>
                          <a:ea typeface="Palanquin"/>
                          <a:cs typeface="Palanquin"/>
                          <a:sym typeface="Palanquin"/>
                        </a:rPr>
                      </a:br>
                      <a:endParaRPr b="1">
                        <a:latin typeface="Palanquin"/>
                        <a:ea typeface="Palanquin"/>
                        <a:cs typeface="Palanquin"/>
                        <a:sym typeface="Palanquin"/>
                      </a:endParaRPr>
                    </a:p>
                    <a:p>
                      <a:pPr indent="-317500" lvl="0" marL="457200" rtl="0" algn="l">
                        <a:spcBef>
                          <a:spcPts val="0"/>
                        </a:spcBef>
                        <a:spcAft>
                          <a:spcPts val="0"/>
                        </a:spcAft>
                        <a:buSzPts val="1400"/>
                        <a:buFont typeface="Palanquin"/>
                        <a:buChar char="-"/>
                      </a:pPr>
                      <a:r>
                        <a:rPr b="1" i="1" lang="fr">
                          <a:latin typeface="Palanquin"/>
                          <a:ea typeface="Palanquin"/>
                          <a:cs typeface="Palanquin"/>
                          <a:sym typeface="Palanquin"/>
                        </a:rPr>
                        <a:t>Aidants Connect</a:t>
                      </a:r>
                      <a:r>
                        <a:rPr i="1" lang="fr">
                          <a:latin typeface="Palanquin"/>
                          <a:ea typeface="Palanquin"/>
                          <a:cs typeface="Palanquin"/>
                          <a:sym typeface="Palanquin"/>
                        </a:rPr>
                        <a:t> (son utilité, à quel besoin il répond, le déploiement et la stratégie associée des services publics)</a:t>
                      </a:r>
                      <a:endParaRPr i="1">
                        <a:latin typeface="Palanquin"/>
                        <a:ea typeface="Palanquin"/>
                        <a:cs typeface="Palanquin"/>
                        <a:sym typeface="Palanquin"/>
                      </a:endParaRPr>
                    </a:p>
                    <a:p>
                      <a:pPr indent="-317500" lvl="0" marL="457200" rtl="0" algn="l">
                        <a:spcBef>
                          <a:spcPts val="0"/>
                        </a:spcBef>
                        <a:spcAft>
                          <a:spcPts val="0"/>
                        </a:spcAft>
                        <a:buSzPts val="1400"/>
                        <a:buFont typeface="Palanquin"/>
                        <a:buChar char="-"/>
                      </a:pPr>
                      <a:r>
                        <a:rPr b="1" i="1" lang="fr">
                          <a:latin typeface="Palanquin"/>
                          <a:ea typeface="Palanquin"/>
                          <a:cs typeface="Palanquin"/>
                          <a:sym typeface="Palanquin"/>
                        </a:rPr>
                        <a:t>Le cadre juridique</a:t>
                      </a:r>
                      <a:r>
                        <a:rPr i="1" lang="fr">
                          <a:latin typeface="Palanquin"/>
                          <a:ea typeface="Palanquin"/>
                          <a:cs typeface="Palanquin"/>
                          <a:sym typeface="Palanquin"/>
                        </a:rPr>
                        <a:t> (RGPD, responsabilités d’action sur Aidants Connect)</a:t>
                      </a:r>
                      <a:endParaRPr i="1">
                        <a:latin typeface="Palanquin"/>
                        <a:ea typeface="Palanquin"/>
                        <a:cs typeface="Palanquin"/>
                        <a:sym typeface="Palanquin"/>
                      </a:endParaRPr>
                    </a:p>
                    <a:p>
                      <a:pPr indent="-317500" lvl="0" marL="457200" rtl="0" algn="l">
                        <a:spcBef>
                          <a:spcPts val="0"/>
                        </a:spcBef>
                        <a:spcAft>
                          <a:spcPts val="0"/>
                        </a:spcAft>
                        <a:buSzPts val="1400"/>
                        <a:buFont typeface="Palanquin"/>
                        <a:buChar char="-"/>
                      </a:pPr>
                      <a:r>
                        <a:rPr b="1" i="1" lang="fr">
                          <a:latin typeface="Palanquin"/>
                          <a:ea typeface="Palanquin"/>
                          <a:cs typeface="Palanquin"/>
                          <a:sym typeface="Palanquin"/>
                        </a:rPr>
                        <a:t>France Connect</a:t>
                      </a:r>
                      <a:r>
                        <a:rPr i="1" lang="fr">
                          <a:latin typeface="Palanquin"/>
                          <a:ea typeface="Palanquin"/>
                          <a:cs typeface="Palanquin"/>
                          <a:sym typeface="Palanquin"/>
                        </a:rPr>
                        <a:t> (le fonctionnement du dispositif, les fournisseurs d’identité, les services publics associés)</a:t>
                      </a:r>
                      <a:endParaRPr i="1">
                        <a:latin typeface="Palanquin"/>
                        <a:ea typeface="Palanquin"/>
                        <a:cs typeface="Palanquin"/>
                        <a:sym typeface="Palanquin"/>
                      </a:endParaRPr>
                    </a:p>
                    <a:p>
                      <a:pPr indent="0" lvl="0" marL="0" rtl="0" algn="l">
                        <a:spcBef>
                          <a:spcPts val="0"/>
                        </a:spcBef>
                        <a:spcAft>
                          <a:spcPts val="0"/>
                        </a:spcAft>
                        <a:buNone/>
                      </a:pPr>
                      <a:r>
                        <a:t/>
                      </a:r>
                      <a:endParaRPr i="1">
                        <a:latin typeface="Palanquin"/>
                        <a:ea typeface="Palanquin"/>
                        <a:cs typeface="Palanquin"/>
                        <a:sym typeface="Palanquin"/>
                      </a:endParaRPr>
                    </a:p>
                    <a:p>
                      <a:pPr indent="0" lvl="0" marL="0" rtl="0" algn="l">
                        <a:spcBef>
                          <a:spcPts val="0"/>
                        </a:spcBef>
                        <a:spcAft>
                          <a:spcPts val="0"/>
                        </a:spcAft>
                        <a:buNone/>
                      </a:pPr>
                      <a:r>
                        <a:rPr lang="fr">
                          <a:latin typeface="Palanquin"/>
                          <a:ea typeface="Palanquin"/>
                          <a:cs typeface="Palanquin"/>
                          <a:sym typeface="Palanquin"/>
                        </a:rPr>
                        <a:t>Le formateur dit aux stagiaires de prendre leur ordinateur personnel. Il leur donne accès à l’outil choisi pour le quiz, et explique qu’ils ont 15 minutes pour répondre aux questions.</a:t>
                      </a:r>
                      <a:endParaRPr>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tcPr>
                </a:tc>
              </a:tr>
              <a:tr h="381000">
                <a:tc>
                  <a:txBody>
                    <a:bodyPr/>
                    <a:lstStyle/>
                    <a:p>
                      <a:pPr indent="0" lvl="0" marL="0" rtl="0" algn="l">
                        <a:spcBef>
                          <a:spcPts val="0"/>
                        </a:spcBef>
                        <a:spcAft>
                          <a:spcPts val="0"/>
                        </a:spcAft>
                        <a:buNone/>
                      </a:pPr>
                      <a:r>
                        <a:rPr b="1" lang="fr">
                          <a:solidFill>
                            <a:srgbClr val="4077D7"/>
                          </a:solidFill>
                          <a:latin typeface="Palanquin"/>
                          <a:ea typeface="Palanquin"/>
                          <a:cs typeface="Palanquin"/>
                          <a:sym typeface="Palanquin"/>
                        </a:rPr>
                        <a:t>Support </a:t>
                      </a:r>
                      <a:br>
                        <a:rPr b="1" lang="fr">
                          <a:solidFill>
                            <a:srgbClr val="4077D7"/>
                          </a:solidFill>
                          <a:latin typeface="Palanquin"/>
                          <a:ea typeface="Palanquin"/>
                          <a:cs typeface="Palanquin"/>
                          <a:sym typeface="Palanquin"/>
                        </a:rPr>
                      </a:br>
                      <a:r>
                        <a:rPr b="1" lang="fr">
                          <a:solidFill>
                            <a:srgbClr val="4077D7"/>
                          </a:solidFill>
                          <a:latin typeface="Palanquin"/>
                          <a:ea typeface="Palanquin"/>
                          <a:cs typeface="Palanquin"/>
                          <a:sym typeface="Palanquin"/>
                        </a:rPr>
                        <a:t>et outil</a:t>
                      </a:r>
                      <a:endParaRPr b="1">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rtl="0" algn="l">
                        <a:spcBef>
                          <a:spcPts val="0"/>
                        </a:spcBef>
                        <a:spcAft>
                          <a:spcPts val="0"/>
                        </a:spcAft>
                        <a:buNone/>
                      </a:pPr>
                      <a:r>
                        <a:rPr lang="fr">
                          <a:solidFill>
                            <a:schemeClr val="dk1"/>
                          </a:solidFill>
                          <a:latin typeface="Palanquin"/>
                          <a:ea typeface="Palanquin"/>
                          <a:cs typeface="Palanquin"/>
                          <a:sym typeface="Palanquin"/>
                        </a:rPr>
                        <a:t>L’outil doit permettre au formateur de voir les réponses des stagiaires.</a:t>
                      </a:r>
                      <a:endParaRPr>
                        <a:solidFill>
                          <a:schemeClr val="dk1"/>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tcPr>
                </a:tc>
              </a:tr>
              <a:tr h="381000">
                <a:tc>
                  <a:txBody>
                    <a:bodyPr/>
                    <a:lstStyle/>
                    <a:p>
                      <a:pPr indent="0" lvl="0" marL="0" rtl="0" algn="l">
                        <a:spcBef>
                          <a:spcPts val="0"/>
                        </a:spcBef>
                        <a:spcAft>
                          <a:spcPts val="0"/>
                        </a:spcAft>
                        <a:buNone/>
                      </a:pPr>
                      <a:r>
                        <a:rPr b="1" lang="fr">
                          <a:solidFill>
                            <a:srgbClr val="4077D7"/>
                          </a:solidFill>
                          <a:latin typeface="Palanquin"/>
                          <a:ea typeface="Palanquin"/>
                          <a:cs typeface="Palanquin"/>
                          <a:sym typeface="Palanquin"/>
                        </a:rPr>
                        <a:t>Évaluation</a:t>
                      </a:r>
                      <a:endParaRPr b="1">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rtl="0" algn="l">
                        <a:spcBef>
                          <a:spcPts val="0"/>
                        </a:spcBef>
                        <a:spcAft>
                          <a:spcPts val="0"/>
                        </a:spcAft>
                        <a:buNone/>
                      </a:pPr>
                      <a:r>
                        <a:rPr lang="fr">
                          <a:latin typeface="Palanquin"/>
                          <a:ea typeface="Palanquin"/>
                          <a:cs typeface="Palanquin"/>
                          <a:sym typeface="Palanquin"/>
                        </a:rPr>
                        <a:t>Le formateur évalue les résultats du quiz et identifie les points sur lesquels les stagiaires sont le moins à l’aise, pour insister sur ces points pendant le reste de la formation.</a:t>
                      </a:r>
                      <a:endParaRPr>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tcPr>
                </a:tc>
              </a:tr>
              <a:tr h="381000">
                <a:tc>
                  <a:txBody>
                    <a:bodyPr/>
                    <a:lstStyle/>
                    <a:p>
                      <a:pPr indent="0" lvl="0" marL="0" rtl="0" algn="l">
                        <a:spcBef>
                          <a:spcPts val="0"/>
                        </a:spcBef>
                        <a:spcAft>
                          <a:spcPts val="0"/>
                        </a:spcAft>
                        <a:buNone/>
                      </a:pPr>
                      <a:r>
                        <a:rPr b="1" lang="fr">
                          <a:solidFill>
                            <a:srgbClr val="4077D7"/>
                          </a:solidFill>
                          <a:latin typeface="Palanquin"/>
                          <a:ea typeface="Palanquin"/>
                          <a:cs typeface="Palanquin"/>
                          <a:sym typeface="Palanquin"/>
                        </a:rPr>
                        <a:t>Adaptation en distanciel</a:t>
                      </a:r>
                      <a:endParaRPr b="1">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rtl="0" algn="l">
                        <a:spcBef>
                          <a:spcPts val="0"/>
                        </a:spcBef>
                        <a:spcAft>
                          <a:spcPts val="0"/>
                        </a:spcAft>
                        <a:buNone/>
                      </a:pPr>
                      <a:r>
                        <a:rPr lang="fr">
                          <a:latin typeface="Palanquin"/>
                          <a:ea typeface="Palanquin"/>
                          <a:cs typeface="Palanquin"/>
                          <a:sym typeface="Palanquin"/>
                        </a:rPr>
                        <a:t>Le formateur choisit un outil adapté pour le lancement du quiz en distanciel. Il partage son écran pour montrer les questions du quiz, les réponses ainsi que les explications présentes sur les slides.</a:t>
                      </a:r>
                      <a:endParaRPr>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tcPr>
                </a:tc>
              </a:tr>
            </a:tbl>
          </a:graphicData>
        </a:graphic>
      </p:graphicFrame>
      <p:sp>
        <p:nvSpPr>
          <p:cNvPr id="665" name="Google Shape;665;p71"/>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Grains pédagogiques</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666" name="Google Shape;666;p71"/>
          <p:cNvPicPr preferRelativeResize="0"/>
          <p:nvPr/>
        </p:nvPicPr>
        <p:blipFill>
          <a:blip r:embed="rId3">
            <a:alphaModFix/>
          </a:blip>
          <a:stretch>
            <a:fillRect/>
          </a:stretch>
        </p:blipFill>
        <p:spPr>
          <a:xfrm>
            <a:off x="200862" y="379418"/>
            <a:ext cx="619935" cy="574529"/>
          </a:xfrm>
          <a:prstGeom prst="rect">
            <a:avLst/>
          </a:prstGeom>
          <a:noFill/>
          <a:ln>
            <a:noFill/>
          </a:ln>
        </p:spPr>
      </p:pic>
      <p:sp>
        <p:nvSpPr>
          <p:cNvPr id="667" name="Google Shape;667;p71"/>
          <p:cNvSpPr/>
          <p:nvPr/>
        </p:nvSpPr>
        <p:spPr>
          <a:xfrm rot="-5400000">
            <a:off x="-3658275" y="5510050"/>
            <a:ext cx="8338200" cy="411900"/>
          </a:xfrm>
          <a:prstGeom prst="rect">
            <a:avLst/>
          </a:prstGeom>
          <a:solidFill>
            <a:srgbClr val="4077D7"/>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chemeClr val="lt1"/>
                </a:solidFill>
                <a:latin typeface="Palanquin"/>
                <a:ea typeface="Palanquin"/>
                <a:cs typeface="Palanquin"/>
                <a:sym typeface="Palanquin"/>
              </a:rPr>
              <a:t>Présentiel</a:t>
            </a:r>
            <a:endParaRPr>
              <a:solidFill>
                <a:schemeClr val="lt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A458E"/>
        </a:solidFill>
      </p:bgPr>
    </p:bg>
    <p:spTree>
      <p:nvGrpSpPr>
        <p:cNvPr id="99" name="Shape 99"/>
        <p:cNvGrpSpPr/>
        <p:nvPr/>
      </p:nvGrpSpPr>
      <p:grpSpPr>
        <a:xfrm>
          <a:off x="0" y="0"/>
          <a:ext cx="0" cy="0"/>
          <a:chOff x="0" y="0"/>
          <a:chExt cx="0" cy="0"/>
        </a:xfrm>
      </p:grpSpPr>
      <p:sp>
        <p:nvSpPr>
          <p:cNvPr id="100" name="Google Shape;100;p18"/>
          <p:cNvSpPr txBox="1"/>
          <p:nvPr/>
        </p:nvSpPr>
        <p:spPr>
          <a:xfrm>
            <a:off x="718025" y="621425"/>
            <a:ext cx="6331200" cy="832200"/>
          </a:xfrm>
          <a:prstGeom prst="rect">
            <a:avLst/>
          </a:prstGeom>
          <a:noFill/>
          <a:ln>
            <a:noFill/>
          </a:ln>
        </p:spPr>
        <p:txBody>
          <a:bodyPr anchorCtr="0" anchor="t" bIns="45700" lIns="45700" spcFirstLastPara="1" rIns="45700" wrap="square" tIns="46800">
            <a:spAutoFit/>
          </a:bodyPr>
          <a:lstStyle/>
          <a:p>
            <a:pPr indent="0" lvl="0" marL="266700" marR="266700" rtl="0" algn="l">
              <a:spcBef>
                <a:spcPts val="0"/>
              </a:spcBef>
              <a:spcAft>
                <a:spcPts val="0"/>
              </a:spcAft>
              <a:buClr>
                <a:srgbClr val="000000"/>
              </a:buClr>
              <a:buSzPts val="1100"/>
              <a:buFont typeface="Arial"/>
              <a:buNone/>
            </a:pPr>
            <a:r>
              <a:rPr b="1" lang="fr" sz="4800">
                <a:solidFill>
                  <a:srgbClr val="FF3333"/>
                </a:solidFill>
                <a:highlight>
                  <a:schemeClr val="lt1"/>
                </a:highlight>
                <a:latin typeface="Palanquin"/>
                <a:ea typeface="Palanquin"/>
                <a:cs typeface="Palanquin"/>
                <a:sym typeface="Palanquin"/>
              </a:rPr>
              <a:t>Cadre théorique</a:t>
            </a:r>
            <a:endParaRPr b="1" sz="4800">
              <a:solidFill>
                <a:srgbClr val="FF3333"/>
              </a:solidFill>
              <a:highlight>
                <a:schemeClr val="lt1"/>
              </a:highlight>
              <a:latin typeface="Palanquin"/>
              <a:ea typeface="Palanquin"/>
              <a:cs typeface="Palanquin"/>
              <a:sym typeface="Palanquin"/>
            </a:endParaRPr>
          </a:p>
        </p:txBody>
      </p:sp>
      <p:cxnSp>
        <p:nvCxnSpPr>
          <p:cNvPr id="101" name="Google Shape;101;p18"/>
          <p:cNvCxnSpPr/>
          <p:nvPr/>
        </p:nvCxnSpPr>
        <p:spPr>
          <a:xfrm>
            <a:off x="1080009" y="1601332"/>
            <a:ext cx="5021400" cy="0"/>
          </a:xfrm>
          <a:prstGeom prst="straightConnector1">
            <a:avLst/>
          </a:prstGeom>
          <a:noFill/>
          <a:ln cap="flat" cmpd="sng" w="76200">
            <a:solidFill>
              <a:srgbClr val="FF3333"/>
            </a:solidFill>
            <a:prstDash val="solid"/>
            <a:round/>
            <a:headEnd len="med" w="med" type="none"/>
            <a:tailEnd len="med" w="med" type="none"/>
          </a:ln>
        </p:spPr>
      </p:cxnSp>
      <p:sp>
        <p:nvSpPr>
          <p:cNvPr id="102" name="Google Shape;102;p18"/>
          <p:cNvSpPr txBox="1"/>
          <p:nvPr/>
        </p:nvSpPr>
        <p:spPr>
          <a:xfrm>
            <a:off x="1517550" y="1924525"/>
            <a:ext cx="5531700" cy="5265300"/>
          </a:xfrm>
          <a:prstGeom prst="rect">
            <a:avLst/>
          </a:prstGeom>
          <a:noFill/>
          <a:ln>
            <a:noFill/>
          </a:ln>
        </p:spPr>
        <p:txBody>
          <a:bodyPr anchorCtr="0" anchor="t" bIns="45700" lIns="45700" spcFirstLastPara="1" rIns="45700" wrap="square" tIns="46800">
            <a:spAutoFit/>
          </a:bodyPr>
          <a:lstStyle/>
          <a:p>
            <a:pPr indent="-381000" lvl="0" marL="457200" marR="266700" rtl="0" algn="l">
              <a:spcBef>
                <a:spcPts val="0"/>
              </a:spcBef>
              <a:spcAft>
                <a:spcPts val="0"/>
              </a:spcAft>
              <a:buClr>
                <a:schemeClr val="lt1"/>
              </a:buClr>
              <a:buSzPts val="2400"/>
              <a:buFont typeface="Palanquin SemiBold"/>
              <a:buChar char="➔"/>
            </a:pPr>
            <a:r>
              <a:rPr lang="fr" sz="2400">
                <a:solidFill>
                  <a:schemeClr val="lt1"/>
                </a:solidFill>
                <a:latin typeface="Palanquin SemiBold"/>
                <a:ea typeface="Palanquin SemiBold"/>
                <a:cs typeface="Palanquin SemiBold"/>
                <a:sym typeface="Palanquin SemiBold"/>
              </a:rPr>
              <a:t>Le dispositif présenté</a:t>
            </a:r>
            <a:br>
              <a:rPr lang="fr" sz="2400">
                <a:solidFill>
                  <a:schemeClr val="lt1"/>
                </a:solidFill>
                <a:latin typeface="Palanquin SemiBold"/>
                <a:ea typeface="Palanquin SemiBold"/>
                <a:cs typeface="Palanquin SemiBold"/>
                <a:sym typeface="Palanquin SemiBold"/>
              </a:rPr>
            </a:br>
            <a:endParaRPr sz="2400">
              <a:solidFill>
                <a:schemeClr val="lt1"/>
              </a:solidFill>
              <a:latin typeface="Palanquin SemiBold"/>
              <a:ea typeface="Palanquin SemiBold"/>
              <a:cs typeface="Palanquin SemiBold"/>
              <a:sym typeface="Palanquin SemiBold"/>
            </a:endParaRPr>
          </a:p>
          <a:p>
            <a:pPr indent="-381000" lvl="0" marL="457200" marR="266700" rtl="0" algn="l">
              <a:spcBef>
                <a:spcPts val="0"/>
              </a:spcBef>
              <a:spcAft>
                <a:spcPts val="0"/>
              </a:spcAft>
              <a:buClr>
                <a:schemeClr val="lt1"/>
              </a:buClr>
              <a:buSzPts val="2400"/>
              <a:buFont typeface="Palanquin SemiBold"/>
              <a:buChar char="➔"/>
            </a:pPr>
            <a:r>
              <a:rPr lang="fr" sz="2400">
                <a:solidFill>
                  <a:schemeClr val="lt1"/>
                </a:solidFill>
                <a:latin typeface="Palanquin SemiBold"/>
                <a:ea typeface="Palanquin SemiBold"/>
                <a:cs typeface="Palanquin SemiBold"/>
                <a:sym typeface="Palanquin SemiBold"/>
              </a:rPr>
              <a:t>Notions théoriques</a:t>
            </a:r>
            <a:endParaRPr sz="2400">
              <a:solidFill>
                <a:schemeClr val="lt1"/>
              </a:solidFill>
              <a:latin typeface="Palanquin SemiBold"/>
              <a:ea typeface="Palanquin SemiBold"/>
              <a:cs typeface="Palanquin SemiBold"/>
              <a:sym typeface="Palanquin SemiBold"/>
            </a:endParaRPr>
          </a:p>
          <a:p>
            <a:pPr indent="-355600" lvl="1" marL="914400" marR="266700" rtl="0" algn="l">
              <a:spcBef>
                <a:spcPts val="0"/>
              </a:spcBef>
              <a:spcAft>
                <a:spcPts val="0"/>
              </a:spcAft>
              <a:buClr>
                <a:schemeClr val="lt1"/>
              </a:buClr>
              <a:buSzPts val="2000"/>
              <a:buFont typeface="Palanquin Light"/>
              <a:buChar char="◆"/>
            </a:pPr>
            <a:r>
              <a:rPr lang="fr" sz="2000">
                <a:solidFill>
                  <a:schemeClr val="lt1"/>
                </a:solidFill>
                <a:latin typeface="Palanquin Light"/>
                <a:ea typeface="Palanquin Light"/>
                <a:cs typeface="Palanquin Light"/>
                <a:sym typeface="Palanquin Light"/>
              </a:rPr>
              <a:t>Définition des termes</a:t>
            </a:r>
            <a:endParaRPr sz="2000">
              <a:solidFill>
                <a:schemeClr val="lt1"/>
              </a:solidFill>
              <a:latin typeface="Palanquin Light"/>
              <a:ea typeface="Palanquin Light"/>
              <a:cs typeface="Palanquin Light"/>
              <a:sym typeface="Palanquin Light"/>
            </a:endParaRPr>
          </a:p>
          <a:p>
            <a:pPr indent="-355600" lvl="1" marL="914400" marR="266700" rtl="0" algn="l">
              <a:spcBef>
                <a:spcPts val="0"/>
              </a:spcBef>
              <a:spcAft>
                <a:spcPts val="0"/>
              </a:spcAft>
              <a:buClr>
                <a:schemeClr val="lt1"/>
              </a:buClr>
              <a:buSzPts val="2000"/>
              <a:buFont typeface="Palanquin Light"/>
              <a:buChar char="◆"/>
            </a:pPr>
            <a:r>
              <a:rPr lang="fr" sz="2000">
                <a:solidFill>
                  <a:schemeClr val="lt1"/>
                </a:solidFill>
                <a:latin typeface="Palanquin Light"/>
                <a:ea typeface="Palanquin Light"/>
                <a:cs typeface="Palanquin Light"/>
                <a:sym typeface="Palanquin Light"/>
              </a:rPr>
              <a:t>Sigles et acronymes</a:t>
            </a:r>
            <a:endParaRPr sz="2000">
              <a:solidFill>
                <a:schemeClr val="lt1"/>
              </a:solidFill>
              <a:latin typeface="Palanquin Light"/>
              <a:ea typeface="Palanquin Light"/>
              <a:cs typeface="Palanquin Light"/>
              <a:sym typeface="Palanquin Light"/>
            </a:endParaRPr>
          </a:p>
          <a:p>
            <a:pPr indent="-355600" lvl="1" marL="914400" marR="266700" rtl="0" algn="l">
              <a:spcBef>
                <a:spcPts val="0"/>
              </a:spcBef>
              <a:spcAft>
                <a:spcPts val="0"/>
              </a:spcAft>
              <a:buClr>
                <a:schemeClr val="lt1"/>
              </a:buClr>
              <a:buSzPts val="2000"/>
              <a:buFont typeface="Palanquin Light"/>
              <a:buChar char="◆"/>
            </a:pPr>
            <a:r>
              <a:rPr lang="fr" sz="2000">
                <a:solidFill>
                  <a:schemeClr val="lt1"/>
                </a:solidFill>
                <a:latin typeface="Palanquin Light"/>
                <a:ea typeface="Palanquin Light"/>
                <a:cs typeface="Palanquin Light"/>
                <a:sym typeface="Palanquin Light"/>
              </a:rPr>
              <a:t>Chiffres et statistiques sur les publics</a:t>
            </a:r>
            <a:endParaRPr sz="2000">
              <a:solidFill>
                <a:schemeClr val="lt1"/>
              </a:solidFill>
              <a:latin typeface="Palanquin Light"/>
              <a:ea typeface="Palanquin Light"/>
              <a:cs typeface="Palanquin Light"/>
              <a:sym typeface="Palanquin Light"/>
            </a:endParaRPr>
          </a:p>
          <a:p>
            <a:pPr indent="-355600" lvl="1" marL="914400" marR="266700" rtl="0" algn="l">
              <a:spcBef>
                <a:spcPts val="0"/>
              </a:spcBef>
              <a:spcAft>
                <a:spcPts val="0"/>
              </a:spcAft>
              <a:buClr>
                <a:schemeClr val="lt1"/>
              </a:buClr>
              <a:buSzPts val="2000"/>
              <a:buFont typeface="Palanquin Light"/>
              <a:buChar char="◆"/>
            </a:pPr>
            <a:r>
              <a:rPr lang="fr" sz="2000">
                <a:solidFill>
                  <a:schemeClr val="lt1"/>
                </a:solidFill>
                <a:latin typeface="Palanquin Light"/>
                <a:ea typeface="Palanquin Light"/>
                <a:cs typeface="Palanquin Light"/>
                <a:sym typeface="Palanquin Light"/>
              </a:rPr>
              <a:t>Les principaux acteurs</a:t>
            </a:r>
            <a:endParaRPr sz="2000">
              <a:solidFill>
                <a:schemeClr val="lt1"/>
              </a:solidFill>
              <a:latin typeface="Palanquin Light"/>
              <a:ea typeface="Palanquin Light"/>
              <a:cs typeface="Palanquin Light"/>
              <a:sym typeface="Palanquin Light"/>
            </a:endParaRPr>
          </a:p>
          <a:p>
            <a:pPr indent="-355600" lvl="1" marL="914400" marR="266700" rtl="0" algn="l">
              <a:spcBef>
                <a:spcPts val="0"/>
              </a:spcBef>
              <a:spcAft>
                <a:spcPts val="0"/>
              </a:spcAft>
              <a:buClr>
                <a:schemeClr val="lt1"/>
              </a:buClr>
              <a:buSzPts val="2000"/>
              <a:buFont typeface="Palanquin Light"/>
              <a:buChar char="◆"/>
            </a:pPr>
            <a:r>
              <a:rPr lang="fr" sz="2000">
                <a:solidFill>
                  <a:schemeClr val="lt1"/>
                </a:solidFill>
                <a:latin typeface="Palanquin Light"/>
                <a:ea typeface="Palanquin Light"/>
                <a:cs typeface="Palanquin Light"/>
                <a:sym typeface="Palanquin Light"/>
              </a:rPr>
              <a:t>Les situations professionnelles </a:t>
            </a:r>
            <a:endParaRPr sz="2000">
              <a:solidFill>
                <a:schemeClr val="lt1"/>
              </a:solidFill>
              <a:latin typeface="Palanquin Light"/>
              <a:ea typeface="Palanquin Light"/>
              <a:cs typeface="Palanquin Light"/>
              <a:sym typeface="Palanquin Light"/>
            </a:endParaRPr>
          </a:p>
          <a:p>
            <a:pPr indent="0" lvl="0" marL="914400" marR="266700" rtl="0" algn="l">
              <a:spcBef>
                <a:spcPts val="0"/>
              </a:spcBef>
              <a:spcAft>
                <a:spcPts val="0"/>
              </a:spcAft>
              <a:buNone/>
            </a:pPr>
            <a:r>
              <a:t/>
            </a:r>
            <a:endParaRPr sz="2000">
              <a:solidFill>
                <a:schemeClr val="lt1"/>
              </a:solidFill>
              <a:latin typeface="Palanquin Light"/>
              <a:ea typeface="Palanquin Light"/>
              <a:cs typeface="Palanquin Light"/>
              <a:sym typeface="Palanquin Light"/>
            </a:endParaRPr>
          </a:p>
          <a:p>
            <a:pPr indent="-381000" lvl="0" marL="457200" marR="266700" rtl="0" algn="l">
              <a:spcBef>
                <a:spcPts val="0"/>
              </a:spcBef>
              <a:spcAft>
                <a:spcPts val="0"/>
              </a:spcAft>
              <a:buClr>
                <a:schemeClr val="lt1"/>
              </a:buClr>
              <a:buSzPts val="2400"/>
              <a:buFont typeface="Palanquin SemiBold"/>
              <a:buChar char="➔"/>
            </a:pPr>
            <a:r>
              <a:rPr lang="fr" sz="2400">
                <a:solidFill>
                  <a:schemeClr val="lt1"/>
                </a:solidFill>
                <a:latin typeface="Palanquin SemiBold"/>
                <a:ea typeface="Palanquin SemiBold"/>
                <a:cs typeface="Palanquin SemiBold"/>
                <a:sym typeface="Palanquin SemiBold"/>
              </a:rPr>
              <a:t>Les stéréotypes à déconstruire</a:t>
            </a:r>
            <a:br>
              <a:rPr lang="fr" sz="2400">
                <a:solidFill>
                  <a:schemeClr val="lt1"/>
                </a:solidFill>
                <a:latin typeface="Palanquin SemiBold"/>
                <a:ea typeface="Palanquin SemiBold"/>
                <a:cs typeface="Palanquin SemiBold"/>
                <a:sym typeface="Palanquin SemiBold"/>
              </a:rPr>
            </a:br>
            <a:endParaRPr sz="2400">
              <a:solidFill>
                <a:schemeClr val="lt1"/>
              </a:solidFill>
              <a:latin typeface="Palanquin SemiBold"/>
              <a:ea typeface="Palanquin SemiBold"/>
              <a:cs typeface="Palanquin SemiBold"/>
              <a:sym typeface="Palanquin SemiBold"/>
            </a:endParaRPr>
          </a:p>
          <a:p>
            <a:pPr indent="-381000" lvl="0" marL="457200" marR="266700" rtl="0" algn="l">
              <a:spcBef>
                <a:spcPts val="0"/>
              </a:spcBef>
              <a:spcAft>
                <a:spcPts val="0"/>
              </a:spcAft>
              <a:buClr>
                <a:schemeClr val="lt1"/>
              </a:buClr>
              <a:buSzPts val="2400"/>
              <a:buFont typeface="Palanquin SemiBold"/>
              <a:buChar char="➔"/>
            </a:pPr>
            <a:r>
              <a:rPr lang="fr" sz="2400">
                <a:solidFill>
                  <a:schemeClr val="lt1"/>
                </a:solidFill>
                <a:latin typeface="Palanquin SemiBold"/>
                <a:ea typeface="Palanquin SemiBold"/>
                <a:cs typeface="Palanquin SemiBold"/>
                <a:sym typeface="Palanquin SemiBold"/>
              </a:rPr>
              <a:t>Ce que les stagiaires emportent en fin de formation</a:t>
            </a:r>
            <a:br>
              <a:rPr lang="fr" sz="2400">
                <a:solidFill>
                  <a:schemeClr val="lt1"/>
                </a:solidFill>
                <a:latin typeface="Palanquin SemiBold"/>
                <a:ea typeface="Palanquin SemiBold"/>
                <a:cs typeface="Palanquin SemiBold"/>
                <a:sym typeface="Palanquin SemiBold"/>
              </a:rPr>
            </a:br>
            <a:endParaRPr sz="2400">
              <a:solidFill>
                <a:schemeClr val="lt1"/>
              </a:solidFill>
              <a:latin typeface="Palanquin SemiBold"/>
              <a:ea typeface="Palanquin SemiBold"/>
              <a:cs typeface="Palanquin SemiBold"/>
              <a:sym typeface="Palanquin SemiBold"/>
            </a:endParaRPr>
          </a:p>
          <a:p>
            <a:pPr indent="-381000" lvl="0" marL="457200" marR="266700" rtl="0" algn="l">
              <a:spcBef>
                <a:spcPts val="0"/>
              </a:spcBef>
              <a:spcAft>
                <a:spcPts val="0"/>
              </a:spcAft>
              <a:buClr>
                <a:schemeClr val="lt1"/>
              </a:buClr>
              <a:buSzPts val="2400"/>
              <a:buFont typeface="Palanquin SemiBold"/>
              <a:buChar char="➔"/>
            </a:pPr>
            <a:r>
              <a:rPr lang="fr" sz="2400">
                <a:solidFill>
                  <a:schemeClr val="lt1"/>
                </a:solidFill>
                <a:latin typeface="Palanquin SemiBold"/>
                <a:ea typeface="Palanquin SemiBold"/>
                <a:cs typeface="Palanquin SemiBold"/>
                <a:sym typeface="Palanquin SemiBold"/>
              </a:rPr>
              <a:t>Ressources à consulter </a:t>
            </a:r>
            <a:endParaRPr sz="2400">
              <a:solidFill>
                <a:schemeClr val="lt1"/>
              </a:solidFill>
              <a:latin typeface="Palanquin SemiBold"/>
              <a:ea typeface="Palanquin SemiBold"/>
              <a:cs typeface="Palanquin SemiBold"/>
              <a:sym typeface="Palanquin SemiBold"/>
            </a:endParaRPr>
          </a:p>
        </p:txBody>
      </p:sp>
      <p:sp>
        <p:nvSpPr>
          <p:cNvPr id="103" name="Google Shape;103;p18"/>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1" name="Shape 671"/>
        <p:cNvGrpSpPr/>
        <p:nvPr/>
      </p:nvGrpSpPr>
      <p:grpSpPr>
        <a:xfrm>
          <a:off x="0" y="0"/>
          <a:ext cx="0" cy="0"/>
          <a:chOff x="0" y="0"/>
          <a:chExt cx="0" cy="0"/>
        </a:xfrm>
      </p:grpSpPr>
      <p:sp>
        <p:nvSpPr>
          <p:cNvPr id="672" name="Google Shape;672;p72"/>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sp>
        <p:nvSpPr>
          <p:cNvPr id="673" name="Google Shape;673;p72"/>
          <p:cNvSpPr txBox="1"/>
          <p:nvPr/>
        </p:nvSpPr>
        <p:spPr>
          <a:xfrm>
            <a:off x="1132575" y="437475"/>
            <a:ext cx="44499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Grains pédagogiques</a:t>
            </a:r>
            <a:endParaRPr i="0" sz="2600" u="none" cap="none" strike="noStrike">
              <a:solidFill>
                <a:srgbClr val="FFFFFF"/>
              </a:solidFill>
              <a:highlight>
                <a:srgbClr val="003081"/>
              </a:highlight>
              <a:latin typeface="Palanquin"/>
              <a:ea typeface="Palanquin"/>
              <a:cs typeface="Palanquin"/>
              <a:sym typeface="Palanquin"/>
            </a:endParaRPr>
          </a:p>
        </p:txBody>
      </p:sp>
      <p:graphicFrame>
        <p:nvGraphicFramePr>
          <p:cNvPr id="674" name="Google Shape;674;p72"/>
          <p:cNvGraphicFramePr/>
          <p:nvPr/>
        </p:nvGraphicFramePr>
        <p:xfrm>
          <a:off x="1167423" y="1470875"/>
          <a:ext cx="3000000" cy="3000000"/>
        </p:xfrm>
        <a:graphic>
          <a:graphicData uri="http://schemas.openxmlformats.org/drawingml/2006/table">
            <a:tbl>
              <a:tblPr>
                <a:noFill/>
                <a:tableStyleId>{8CF261C2-8254-4756-BA44-E8D673F1CBE6}</a:tableStyleId>
              </a:tblPr>
              <a:tblGrid>
                <a:gridCol w="1339750"/>
                <a:gridCol w="4529800"/>
              </a:tblGrid>
              <a:tr h="381000">
                <a:tc gridSpan="2">
                  <a:txBody>
                    <a:bodyPr/>
                    <a:lstStyle/>
                    <a:p>
                      <a:pPr indent="0" lvl="0" marL="0" rtl="0" algn="l">
                        <a:spcBef>
                          <a:spcPts val="0"/>
                        </a:spcBef>
                        <a:spcAft>
                          <a:spcPts val="0"/>
                        </a:spcAft>
                        <a:buNone/>
                      </a:pPr>
                      <a:r>
                        <a:rPr b="1" lang="fr" sz="2400">
                          <a:solidFill>
                            <a:schemeClr val="lt1"/>
                          </a:solidFill>
                          <a:latin typeface="Palanquin"/>
                          <a:ea typeface="Palanquin"/>
                          <a:cs typeface="Palanquin"/>
                          <a:sym typeface="Palanquin"/>
                        </a:rPr>
                        <a:t>ARBORESCENCE</a:t>
                      </a:r>
                      <a:endParaRPr b="1" sz="2400">
                        <a:solidFill>
                          <a:schemeClr val="lt1"/>
                        </a:solidFill>
                        <a:latin typeface="Palanquin"/>
                        <a:ea typeface="Palanquin"/>
                        <a:cs typeface="Palanquin"/>
                        <a:sym typeface="Palanquin"/>
                      </a:endParaRPr>
                    </a:p>
                    <a:p>
                      <a:pPr indent="0" lvl="0" marL="0" rtl="0" algn="r">
                        <a:spcBef>
                          <a:spcPts val="0"/>
                        </a:spcBef>
                        <a:spcAft>
                          <a:spcPts val="0"/>
                        </a:spcAft>
                        <a:buNone/>
                      </a:pPr>
                      <a:r>
                        <a:rPr lang="fr">
                          <a:solidFill>
                            <a:schemeClr val="lt1"/>
                          </a:solidFill>
                          <a:latin typeface="Palanquin Medium"/>
                          <a:ea typeface="Palanquin Medium"/>
                          <a:cs typeface="Palanquin Medium"/>
                          <a:sym typeface="Palanquin Medium"/>
                        </a:rPr>
                        <a:t>1h30</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4077D7"/>
                      </a:solidFill>
                      <a:prstDash val="solid"/>
                      <a:round/>
                      <a:headEnd len="sm" w="sm" type="none"/>
                      <a:tailEnd len="sm" w="sm" type="none"/>
                    </a:lnL>
                    <a:lnR cap="flat" cmpd="sng" w="9525">
                      <a:solidFill>
                        <a:srgbClr val="4077D7"/>
                      </a:solidFill>
                      <a:prstDash val="solid"/>
                      <a:round/>
                      <a:headEnd len="sm" w="sm" type="none"/>
                      <a:tailEnd len="sm" w="sm" type="none"/>
                    </a:lnR>
                    <a:lnT cap="flat" cmpd="sng" w="9525">
                      <a:solidFill>
                        <a:srgbClr val="4077D7"/>
                      </a:solidFill>
                      <a:prstDash val="solid"/>
                      <a:round/>
                      <a:headEnd len="sm" w="sm" type="none"/>
                      <a:tailEnd len="sm" w="sm" type="none"/>
                    </a:lnT>
                    <a:lnB cap="flat" cmpd="sng" w="9525">
                      <a:solidFill>
                        <a:srgbClr val="E7F0FF"/>
                      </a:solidFill>
                      <a:prstDash val="solid"/>
                      <a:round/>
                      <a:headEnd len="sm" w="sm" type="none"/>
                      <a:tailEnd len="sm" w="sm" type="none"/>
                    </a:lnB>
                    <a:solidFill>
                      <a:srgbClr val="4077D7"/>
                    </a:solidFill>
                  </a:tcPr>
                </a:tc>
                <a:tc hMerge="1"/>
              </a:tr>
              <a:tr h="381000">
                <a:tc>
                  <a:txBody>
                    <a:bodyPr/>
                    <a:lstStyle/>
                    <a:p>
                      <a:pPr indent="0" lvl="0" marL="0" rtl="0" algn="l">
                        <a:spcBef>
                          <a:spcPts val="0"/>
                        </a:spcBef>
                        <a:spcAft>
                          <a:spcPts val="0"/>
                        </a:spcAft>
                        <a:buNone/>
                      </a:pPr>
                      <a:r>
                        <a:rPr b="1" lang="fr">
                          <a:solidFill>
                            <a:srgbClr val="4077D7"/>
                          </a:solidFill>
                          <a:latin typeface="Palanquin"/>
                          <a:ea typeface="Palanquin"/>
                          <a:cs typeface="Palanquin"/>
                          <a:sym typeface="Palanquin"/>
                        </a:rPr>
                        <a:t>Objectif Pédagogique</a:t>
                      </a:r>
                      <a:endParaRPr b="1">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rtl="0" algn="l">
                        <a:spcBef>
                          <a:spcPts val="0"/>
                        </a:spcBef>
                        <a:spcAft>
                          <a:spcPts val="0"/>
                        </a:spcAft>
                        <a:buNone/>
                      </a:pPr>
                      <a:r>
                        <a:rPr lang="fr">
                          <a:latin typeface="Palanquin"/>
                          <a:ea typeface="Palanquin"/>
                          <a:cs typeface="Palanquin"/>
                          <a:sym typeface="Palanquin"/>
                        </a:rPr>
                        <a:t>Prendre en main le dispositif</a:t>
                      </a:r>
                      <a:endParaRPr>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tcPr>
                </a:tc>
              </a:tr>
              <a:tr h="381000">
                <a:tc>
                  <a:txBody>
                    <a:bodyPr/>
                    <a:lstStyle/>
                    <a:p>
                      <a:pPr indent="0" lvl="0" marL="0" rtl="0" algn="l">
                        <a:spcBef>
                          <a:spcPts val="0"/>
                        </a:spcBef>
                        <a:spcAft>
                          <a:spcPts val="0"/>
                        </a:spcAft>
                        <a:buNone/>
                      </a:pPr>
                      <a:r>
                        <a:rPr b="1" lang="fr">
                          <a:solidFill>
                            <a:srgbClr val="4077D7"/>
                          </a:solidFill>
                          <a:latin typeface="Palanquin"/>
                          <a:ea typeface="Palanquin"/>
                          <a:cs typeface="Palanquin"/>
                          <a:sym typeface="Palanquin"/>
                        </a:rPr>
                        <a:t>Activité du formateur et des stagiaires </a:t>
                      </a:r>
                      <a:endParaRPr>
                        <a:solidFill>
                          <a:srgbClr val="4077D7"/>
                        </a:solidFill>
                        <a:latin typeface="Palanquin Medium"/>
                        <a:ea typeface="Palanquin Medium"/>
                        <a:cs typeface="Palanquin Medium"/>
                        <a:sym typeface="Palanquin Medium"/>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rtl="0" algn="l">
                        <a:spcBef>
                          <a:spcPts val="0"/>
                        </a:spcBef>
                        <a:spcAft>
                          <a:spcPts val="0"/>
                        </a:spcAft>
                        <a:buClr>
                          <a:schemeClr val="dk1"/>
                        </a:buClr>
                        <a:buSzPts val="1100"/>
                        <a:buFont typeface="Arial"/>
                        <a:buNone/>
                      </a:pPr>
                      <a:r>
                        <a:rPr lang="fr">
                          <a:latin typeface="Palanquin"/>
                          <a:ea typeface="Palanquin"/>
                          <a:cs typeface="Palanquin"/>
                          <a:sym typeface="Palanquin"/>
                        </a:rPr>
                        <a:t>Le formateur forme des groupes de 2 à 3 personnes.</a:t>
                      </a:r>
                      <a:endParaRPr>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r>
                        <a:rPr lang="fr">
                          <a:latin typeface="Palanquin"/>
                          <a:ea typeface="Palanquin"/>
                          <a:cs typeface="Palanquin"/>
                          <a:sym typeface="Palanquin"/>
                        </a:rPr>
                        <a:t>Il distribue à chaque groupe un kit des petites captures d’écrans en expliquant la consigne. </a:t>
                      </a:r>
                      <a:r>
                        <a:rPr b="1" lang="fr">
                          <a:latin typeface="Palanquin"/>
                          <a:ea typeface="Palanquin"/>
                          <a:cs typeface="Palanquin"/>
                          <a:sym typeface="Palanquin"/>
                        </a:rPr>
                        <a:t>Chaque groupe doit explorer le bac à sable Aidants Connect, et repérer dans le site où sont situés les screenshots distribués par le formateur. </a:t>
                      </a:r>
                      <a:r>
                        <a:rPr lang="fr">
                          <a:latin typeface="Palanquin"/>
                          <a:ea typeface="Palanquin"/>
                          <a:cs typeface="Palanquin"/>
                          <a:sym typeface="Palanquin"/>
                        </a:rPr>
                        <a:t> Au fur et à mesure, les groupes dessinent sur une grande feuille l’arborescence du site, ou le parcours des utilisateurs du site, en indiquant les différentes fonctionnalités de chaque page.</a:t>
                      </a:r>
                      <a:endParaRPr>
                        <a:latin typeface="Palanquin"/>
                        <a:ea typeface="Palanquin"/>
                        <a:cs typeface="Palanquin"/>
                        <a:sym typeface="Palanquin"/>
                      </a:endParaRPr>
                    </a:p>
                    <a:p>
                      <a:pPr indent="0" lvl="0" marL="0" rtl="0" algn="l">
                        <a:spcBef>
                          <a:spcPts val="0"/>
                        </a:spcBef>
                        <a:spcAft>
                          <a:spcPts val="0"/>
                        </a:spcAft>
                        <a:buNone/>
                      </a:pPr>
                      <a:r>
                        <a:rPr lang="fr">
                          <a:latin typeface="Palanquin"/>
                          <a:ea typeface="Palanquin"/>
                          <a:cs typeface="Palanquin"/>
                          <a:sym typeface="Palanquin"/>
                        </a:rPr>
                        <a:t>Les groupes présentent leur arborescence. Le formateur complète ou corrige si besoin.</a:t>
                      </a:r>
                      <a:endParaRPr>
                        <a:latin typeface="Palanquin"/>
                        <a:ea typeface="Palanquin"/>
                        <a:cs typeface="Palanquin"/>
                        <a:sym typeface="Palanquin"/>
                      </a:endParaRPr>
                    </a:p>
                    <a:p>
                      <a:pPr indent="0" lvl="0" marL="0" rtl="0" algn="l">
                        <a:spcBef>
                          <a:spcPts val="0"/>
                        </a:spcBef>
                        <a:spcAft>
                          <a:spcPts val="0"/>
                        </a:spcAft>
                        <a:buNone/>
                      </a:pPr>
                      <a:r>
                        <a:t/>
                      </a:r>
                      <a:endParaRPr>
                        <a:latin typeface="Palanquin"/>
                        <a:ea typeface="Palanquin"/>
                        <a:cs typeface="Palanquin"/>
                        <a:sym typeface="Palanquin"/>
                      </a:endParaRPr>
                    </a:p>
                    <a:p>
                      <a:pPr indent="0" lvl="0" marL="0" rtl="0" algn="l">
                        <a:spcBef>
                          <a:spcPts val="0"/>
                        </a:spcBef>
                        <a:spcAft>
                          <a:spcPts val="0"/>
                        </a:spcAft>
                        <a:buNone/>
                      </a:pPr>
                      <a:r>
                        <a:rPr lang="fr">
                          <a:latin typeface="Palanquin"/>
                          <a:ea typeface="Palanquin"/>
                          <a:cs typeface="Palanquin"/>
                          <a:sym typeface="Palanquin"/>
                        </a:rPr>
                        <a:t>Les captures d’écran + feuilles papier doivent reprendre les éléments suivants:</a:t>
                      </a:r>
                      <a:endParaRPr>
                        <a:latin typeface="Palanquin"/>
                        <a:ea typeface="Palanquin"/>
                        <a:cs typeface="Palanquin"/>
                        <a:sym typeface="Palanquin"/>
                      </a:endParaRPr>
                    </a:p>
                    <a:p>
                      <a:pPr indent="-317500" lvl="0" marL="457200" rtl="0" algn="l">
                        <a:spcBef>
                          <a:spcPts val="0"/>
                        </a:spcBef>
                        <a:spcAft>
                          <a:spcPts val="0"/>
                        </a:spcAft>
                        <a:buSzPts val="1400"/>
                        <a:buFont typeface="Palanquin"/>
                        <a:buChar char="-"/>
                      </a:pPr>
                      <a:r>
                        <a:rPr lang="fr">
                          <a:latin typeface="Palanquin"/>
                          <a:ea typeface="Palanquin"/>
                          <a:cs typeface="Palanquin"/>
                          <a:sym typeface="Palanquin"/>
                        </a:rPr>
                        <a:t>Arbo de la plateforme AC</a:t>
                      </a:r>
                      <a:endParaRPr>
                        <a:latin typeface="Palanquin"/>
                        <a:ea typeface="Palanquin"/>
                        <a:cs typeface="Palanquin"/>
                        <a:sym typeface="Palanquin"/>
                      </a:endParaRPr>
                    </a:p>
                    <a:p>
                      <a:pPr indent="-317500" lvl="0" marL="457200" rtl="0" algn="l">
                        <a:spcBef>
                          <a:spcPts val="0"/>
                        </a:spcBef>
                        <a:spcAft>
                          <a:spcPts val="0"/>
                        </a:spcAft>
                        <a:buSzPts val="1400"/>
                        <a:buFont typeface="Palanquin"/>
                        <a:buChar char="-"/>
                      </a:pPr>
                      <a:r>
                        <a:rPr lang="fr">
                          <a:latin typeface="Palanquin"/>
                          <a:ea typeface="Palanquin"/>
                          <a:cs typeface="Palanquin"/>
                          <a:sym typeface="Palanquin"/>
                        </a:rPr>
                        <a:t>Arbo de France Connect</a:t>
                      </a:r>
                      <a:endParaRPr>
                        <a:latin typeface="Palanquin"/>
                        <a:ea typeface="Palanquin"/>
                        <a:cs typeface="Palanquin"/>
                        <a:sym typeface="Palanquin"/>
                      </a:endParaRPr>
                    </a:p>
                    <a:p>
                      <a:pPr indent="-317500" lvl="0" marL="457200" rtl="0" algn="l">
                        <a:spcBef>
                          <a:spcPts val="0"/>
                        </a:spcBef>
                        <a:spcAft>
                          <a:spcPts val="0"/>
                        </a:spcAft>
                        <a:buSzPts val="1400"/>
                        <a:buFont typeface="Palanquin"/>
                        <a:buChar char="-"/>
                      </a:pPr>
                      <a:r>
                        <a:rPr lang="fr">
                          <a:latin typeface="Palanquin"/>
                          <a:ea typeface="Palanquin"/>
                          <a:cs typeface="Palanquin"/>
                          <a:sym typeface="Palanquin"/>
                        </a:rPr>
                        <a:t>carte France Connect</a:t>
                      </a:r>
                      <a:endParaRPr>
                        <a:latin typeface="Palanquin"/>
                        <a:ea typeface="Palanquin"/>
                        <a:cs typeface="Palanquin"/>
                        <a:sym typeface="Palanquin"/>
                      </a:endParaRPr>
                    </a:p>
                    <a:p>
                      <a:pPr indent="-317500" lvl="0" marL="457200" rtl="0" algn="l">
                        <a:spcBef>
                          <a:spcPts val="0"/>
                        </a:spcBef>
                        <a:spcAft>
                          <a:spcPts val="0"/>
                        </a:spcAft>
                        <a:buSzPts val="1400"/>
                        <a:buFont typeface="Palanquin"/>
                        <a:buChar char="-"/>
                      </a:pPr>
                      <a:r>
                        <a:rPr lang="fr">
                          <a:latin typeface="Palanquin"/>
                          <a:ea typeface="Palanquin"/>
                          <a:cs typeface="Palanquin"/>
                          <a:sym typeface="Palanquin"/>
                        </a:rPr>
                        <a:t>mandat papier à faire signer</a:t>
                      </a:r>
                      <a:endParaRPr>
                        <a:latin typeface="Palanquin"/>
                        <a:ea typeface="Palanquin"/>
                        <a:cs typeface="Palanquin"/>
                        <a:sym typeface="Palanquin"/>
                      </a:endParaRPr>
                    </a:p>
                    <a:p>
                      <a:pPr indent="0" lvl="0" marL="0" rtl="0" algn="l">
                        <a:spcBef>
                          <a:spcPts val="0"/>
                        </a:spcBef>
                        <a:spcAft>
                          <a:spcPts val="0"/>
                        </a:spcAft>
                        <a:buNone/>
                      </a:pPr>
                      <a:r>
                        <a:t/>
                      </a:r>
                      <a:endParaRPr>
                        <a:latin typeface="Palanquin"/>
                        <a:ea typeface="Palanquin"/>
                        <a:cs typeface="Palanquin"/>
                        <a:sym typeface="Palanquin"/>
                      </a:endParaRPr>
                    </a:p>
                    <a:p>
                      <a:pPr indent="0" lvl="0" marL="0" rtl="0" algn="l">
                        <a:spcBef>
                          <a:spcPts val="0"/>
                        </a:spcBef>
                        <a:spcAft>
                          <a:spcPts val="0"/>
                        </a:spcAft>
                        <a:buNone/>
                      </a:pPr>
                      <a:r>
                        <a:rPr lang="fr">
                          <a:latin typeface="Palanquin"/>
                          <a:ea typeface="Palanquin"/>
                          <a:cs typeface="Palanquin"/>
                          <a:sym typeface="Palanquin"/>
                        </a:rPr>
                        <a:t>Le formateur attache une attention particulière à la capture d’écran “Je suis un aidant professionnel” : elle n’est pas accessible directement depuis le site bac à sable d’Aidants Connect — il faut aller la chercher sur n’importe quel site où une connexion France Connect est possible. Le formateur explique donc aux stagiaires qu’il faut aller chercher cette capture d’écran comme </a:t>
                      </a:r>
                      <a:r>
                        <a:rPr lang="fr">
                          <a:latin typeface="Palanquin"/>
                          <a:ea typeface="Palanquin"/>
                          <a:cs typeface="Palanquin"/>
                          <a:sym typeface="Palanquin"/>
                        </a:rPr>
                        <a:t>s'ils</a:t>
                      </a:r>
                      <a:r>
                        <a:rPr lang="fr">
                          <a:latin typeface="Palanquin"/>
                          <a:ea typeface="Palanquin"/>
                          <a:cs typeface="Palanquin"/>
                          <a:sym typeface="Palanquin"/>
                        </a:rPr>
                        <a:t> allaient réaliser un démarche sur un usager, cette fois sans passer par le bac à sable d’Aidants Connect.</a:t>
                      </a:r>
                      <a:endParaRPr>
                        <a:latin typeface="Palanquin"/>
                        <a:ea typeface="Palanquin"/>
                        <a:cs typeface="Palanquin"/>
                        <a:sym typeface="Palanquin"/>
                      </a:endParaRPr>
                    </a:p>
                    <a:p>
                      <a:pPr indent="0" lvl="0" marL="0" rtl="0" algn="l">
                        <a:spcBef>
                          <a:spcPts val="0"/>
                        </a:spcBef>
                        <a:spcAft>
                          <a:spcPts val="0"/>
                        </a:spcAft>
                        <a:buNone/>
                      </a:pPr>
                      <a:r>
                        <a:t/>
                      </a:r>
                      <a:endParaRPr>
                        <a:latin typeface="Palanquin"/>
                        <a:ea typeface="Palanquin"/>
                        <a:cs typeface="Palanquin"/>
                        <a:sym typeface="Palanquin"/>
                      </a:endParaRPr>
                    </a:p>
                    <a:p>
                      <a:pPr indent="0" lvl="0" marL="0" rtl="0" algn="l">
                        <a:spcBef>
                          <a:spcPts val="0"/>
                        </a:spcBef>
                        <a:spcAft>
                          <a:spcPts val="0"/>
                        </a:spcAft>
                        <a:buNone/>
                      </a:pPr>
                      <a:r>
                        <a:rPr lang="fr">
                          <a:latin typeface="Palanquin"/>
                          <a:ea typeface="Palanquin"/>
                          <a:cs typeface="Palanquin"/>
                          <a:sym typeface="Palanquin"/>
                        </a:rPr>
                        <a:t>Le formateur peut s’appuyer sur le fichier “</a:t>
                      </a:r>
                      <a:r>
                        <a:rPr lang="fr" u="sng">
                          <a:solidFill>
                            <a:schemeClr val="hlink"/>
                          </a:solidFill>
                          <a:latin typeface="Palanquin"/>
                          <a:ea typeface="Palanquin"/>
                          <a:cs typeface="Palanquin"/>
                          <a:sym typeface="Palanquin"/>
                          <a:hlinkClick r:id="rId3"/>
                        </a:rPr>
                        <a:t>arborescence-référence-formateur.pdf</a:t>
                      </a:r>
                      <a:r>
                        <a:rPr lang="fr">
                          <a:latin typeface="Palanquin"/>
                          <a:ea typeface="Palanquin"/>
                          <a:cs typeface="Palanquin"/>
                          <a:sym typeface="Palanquin"/>
                        </a:rPr>
                        <a:t>” pour vérifier que les stagiaires créent une arborescence complète.</a:t>
                      </a:r>
                      <a:endParaRPr>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tcPr>
                </a:tc>
              </a:tr>
            </a:tbl>
          </a:graphicData>
        </a:graphic>
      </p:graphicFrame>
      <p:pic>
        <p:nvPicPr>
          <p:cNvPr id="675" name="Google Shape;675;p72"/>
          <p:cNvPicPr preferRelativeResize="0"/>
          <p:nvPr/>
        </p:nvPicPr>
        <p:blipFill>
          <a:blip r:embed="rId4">
            <a:alphaModFix/>
          </a:blip>
          <a:stretch>
            <a:fillRect/>
          </a:stretch>
        </p:blipFill>
        <p:spPr>
          <a:xfrm>
            <a:off x="200862" y="379418"/>
            <a:ext cx="619935" cy="574529"/>
          </a:xfrm>
          <a:prstGeom prst="rect">
            <a:avLst/>
          </a:prstGeom>
          <a:noFill/>
          <a:ln>
            <a:noFill/>
          </a:ln>
        </p:spPr>
      </p:pic>
      <p:sp>
        <p:nvSpPr>
          <p:cNvPr id="676" name="Google Shape;676;p72"/>
          <p:cNvSpPr/>
          <p:nvPr/>
        </p:nvSpPr>
        <p:spPr>
          <a:xfrm rot="-5400000">
            <a:off x="-3658275" y="5433850"/>
            <a:ext cx="8338200" cy="411900"/>
          </a:xfrm>
          <a:prstGeom prst="rect">
            <a:avLst/>
          </a:prstGeom>
          <a:solidFill>
            <a:srgbClr val="4077D7"/>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chemeClr val="lt1"/>
                </a:solidFill>
                <a:latin typeface="Palanquin"/>
                <a:ea typeface="Palanquin"/>
                <a:cs typeface="Palanquin"/>
                <a:sym typeface="Palanquin"/>
              </a:rPr>
              <a:t>Présentiel</a:t>
            </a:r>
            <a:endParaRPr>
              <a:solidFill>
                <a:schemeClr val="lt1"/>
              </a:solidFill>
            </a:endParaRPr>
          </a:p>
        </p:txBody>
      </p:sp>
    </p:spTree>
  </p:cSld>
  <p:clrMapOvr>
    <a:masterClrMapping/>
  </p:clrMapOvr>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0" name="Shape 680"/>
        <p:cNvGrpSpPr/>
        <p:nvPr/>
      </p:nvGrpSpPr>
      <p:grpSpPr>
        <a:xfrm>
          <a:off x="0" y="0"/>
          <a:ext cx="0" cy="0"/>
          <a:chOff x="0" y="0"/>
          <a:chExt cx="0" cy="0"/>
        </a:xfrm>
      </p:grpSpPr>
      <p:sp>
        <p:nvSpPr>
          <p:cNvPr id="681" name="Google Shape;681;p73"/>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sp>
        <p:nvSpPr>
          <p:cNvPr id="682" name="Google Shape;682;p73"/>
          <p:cNvSpPr txBox="1"/>
          <p:nvPr/>
        </p:nvSpPr>
        <p:spPr>
          <a:xfrm>
            <a:off x="1132575" y="437475"/>
            <a:ext cx="44499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Grains pédagogiques</a:t>
            </a:r>
            <a:endParaRPr i="0" sz="2600" u="none" cap="none" strike="noStrike">
              <a:solidFill>
                <a:srgbClr val="FFFFFF"/>
              </a:solidFill>
              <a:highlight>
                <a:srgbClr val="003081"/>
              </a:highlight>
              <a:latin typeface="Palanquin"/>
              <a:ea typeface="Palanquin"/>
              <a:cs typeface="Palanquin"/>
              <a:sym typeface="Palanquin"/>
            </a:endParaRPr>
          </a:p>
        </p:txBody>
      </p:sp>
      <p:graphicFrame>
        <p:nvGraphicFramePr>
          <p:cNvPr id="683" name="Google Shape;683;p73"/>
          <p:cNvGraphicFramePr/>
          <p:nvPr/>
        </p:nvGraphicFramePr>
        <p:xfrm>
          <a:off x="1167423" y="1470875"/>
          <a:ext cx="3000000" cy="3000000"/>
        </p:xfrm>
        <a:graphic>
          <a:graphicData uri="http://schemas.openxmlformats.org/drawingml/2006/table">
            <a:tbl>
              <a:tblPr>
                <a:noFill/>
                <a:tableStyleId>{8CF261C2-8254-4756-BA44-E8D673F1CBE6}</a:tableStyleId>
              </a:tblPr>
              <a:tblGrid>
                <a:gridCol w="1339750"/>
                <a:gridCol w="4529800"/>
              </a:tblGrid>
              <a:tr h="381000">
                <a:tc gridSpan="2">
                  <a:txBody>
                    <a:bodyPr/>
                    <a:lstStyle/>
                    <a:p>
                      <a:pPr indent="0" lvl="0" marL="0" rtl="0" algn="l">
                        <a:spcBef>
                          <a:spcPts val="0"/>
                        </a:spcBef>
                        <a:spcAft>
                          <a:spcPts val="0"/>
                        </a:spcAft>
                        <a:buNone/>
                      </a:pPr>
                      <a:r>
                        <a:rPr b="1" lang="fr" sz="2400">
                          <a:solidFill>
                            <a:schemeClr val="lt1"/>
                          </a:solidFill>
                          <a:latin typeface="Palanquin"/>
                          <a:ea typeface="Palanquin"/>
                          <a:cs typeface="Palanquin"/>
                          <a:sym typeface="Palanquin"/>
                        </a:rPr>
                        <a:t>ARBORESCENCE</a:t>
                      </a:r>
                      <a:endParaRPr b="1" sz="2400">
                        <a:solidFill>
                          <a:schemeClr val="lt1"/>
                        </a:solidFill>
                        <a:latin typeface="Palanquin"/>
                        <a:ea typeface="Palanquin"/>
                        <a:cs typeface="Palanquin"/>
                        <a:sym typeface="Palanquin"/>
                      </a:endParaRPr>
                    </a:p>
                    <a:p>
                      <a:pPr indent="0" lvl="0" marL="0" rtl="0" algn="r">
                        <a:spcBef>
                          <a:spcPts val="0"/>
                        </a:spcBef>
                        <a:spcAft>
                          <a:spcPts val="0"/>
                        </a:spcAft>
                        <a:buNone/>
                      </a:pPr>
                      <a:r>
                        <a:rPr lang="fr">
                          <a:solidFill>
                            <a:schemeClr val="lt1"/>
                          </a:solidFill>
                          <a:latin typeface="Palanquin Medium"/>
                          <a:ea typeface="Palanquin Medium"/>
                          <a:cs typeface="Palanquin Medium"/>
                          <a:sym typeface="Palanquin Medium"/>
                        </a:rPr>
                        <a:t>1h30</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4077D7"/>
                      </a:solidFill>
                      <a:prstDash val="solid"/>
                      <a:round/>
                      <a:headEnd len="sm" w="sm" type="none"/>
                      <a:tailEnd len="sm" w="sm" type="none"/>
                    </a:lnL>
                    <a:lnR cap="flat" cmpd="sng" w="9525">
                      <a:solidFill>
                        <a:srgbClr val="4077D7"/>
                      </a:solidFill>
                      <a:prstDash val="solid"/>
                      <a:round/>
                      <a:headEnd len="sm" w="sm" type="none"/>
                      <a:tailEnd len="sm" w="sm" type="none"/>
                    </a:lnR>
                    <a:lnT cap="flat" cmpd="sng" w="9525">
                      <a:solidFill>
                        <a:srgbClr val="4077D7"/>
                      </a:solidFill>
                      <a:prstDash val="solid"/>
                      <a:round/>
                      <a:headEnd len="sm" w="sm" type="none"/>
                      <a:tailEnd len="sm" w="sm" type="none"/>
                    </a:lnT>
                    <a:lnB cap="flat" cmpd="sng" w="9525">
                      <a:solidFill>
                        <a:srgbClr val="E7F0FF"/>
                      </a:solidFill>
                      <a:prstDash val="solid"/>
                      <a:round/>
                      <a:headEnd len="sm" w="sm" type="none"/>
                      <a:tailEnd len="sm" w="sm" type="none"/>
                    </a:lnB>
                    <a:solidFill>
                      <a:srgbClr val="4077D7"/>
                    </a:solidFill>
                  </a:tcPr>
                </a:tc>
                <a:tc hMerge="1"/>
              </a:tr>
              <a:tr h="381000">
                <a:tc>
                  <a:txBody>
                    <a:bodyPr/>
                    <a:lstStyle/>
                    <a:p>
                      <a:pPr indent="0" lvl="0" marL="0" rtl="0" algn="l">
                        <a:spcBef>
                          <a:spcPts val="0"/>
                        </a:spcBef>
                        <a:spcAft>
                          <a:spcPts val="0"/>
                        </a:spcAft>
                        <a:buNone/>
                      </a:pPr>
                      <a:r>
                        <a:rPr b="1" lang="fr">
                          <a:solidFill>
                            <a:srgbClr val="4077D7"/>
                          </a:solidFill>
                          <a:latin typeface="Palanquin"/>
                          <a:ea typeface="Palanquin"/>
                          <a:cs typeface="Palanquin"/>
                          <a:sym typeface="Palanquin"/>
                        </a:rPr>
                        <a:t>Support </a:t>
                      </a:r>
                      <a:br>
                        <a:rPr b="1" lang="fr">
                          <a:solidFill>
                            <a:srgbClr val="4077D7"/>
                          </a:solidFill>
                          <a:latin typeface="Palanquin"/>
                          <a:ea typeface="Palanquin"/>
                          <a:cs typeface="Palanquin"/>
                          <a:sym typeface="Palanquin"/>
                        </a:rPr>
                      </a:br>
                      <a:r>
                        <a:rPr b="1" lang="fr">
                          <a:solidFill>
                            <a:srgbClr val="4077D7"/>
                          </a:solidFill>
                          <a:latin typeface="Palanquin"/>
                          <a:ea typeface="Palanquin"/>
                          <a:cs typeface="Palanquin"/>
                          <a:sym typeface="Palanquin"/>
                        </a:rPr>
                        <a:t>et outil</a:t>
                      </a:r>
                      <a:endParaRPr b="1">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rtl="0" algn="l">
                        <a:spcBef>
                          <a:spcPts val="0"/>
                        </a:spcBef>
                        <a:spcAft>
                          <a:spcPts val="0"/>
                        </a:spcAft>
                        <a:buNone/>
                      </a:pPr>
                      <a:r>
                        <a:rPr lang="fr">
                          <a:latin typeface="Palanquin"/>
                          <a:ea typeface="Palanquin"/>
                          <a:cs typeface="Palanquin"/>
                          <a:sym typeface="Palanquin"/>
                        </a:rPr>
                        <a:t>Screenshots imprimés de la plateforme Aidants Connect fichier “</a:t>
                      </a:r>
                      <a:r>
                        <a:rPr lang="fr" u="sng">
                          <a:solidFill>
                            <a:schemeClr val="hlink"/>
                          </a:solidFill>
                          <a:latin typeface="Palanquin"/>
                          <a:ea typeface="Palanquin"/>
                          <a:cs typeface="Palanquin"/>
                          <a:sym typeface="Palanquin"/>
                          <a:hlinkClick r:id="rId3"/>
                        </a:rPr>
                        <a:t>impression-screenshots-arborescence.pdf</a:t>
                      </a:r>
                      <a:r>
                        <a:rPr lang="fr">
                          <a:latin typeface="Palanquin"/>
                          <a:ea typeface="Palanquin"/>
                          <a:cs typeface="Palanquin"/>
                          <a:sym typeface="Palanquin"/>
                        </a:rPr>
                        <a:t>”</a:t>
                      </a:r>
                      <a:endParaRPr>
                        <a:latin typeface="Palanquin"/>
                        <a:ea typeface="Palanquin"/>
                        <a:cs typeface="Palanquin"/>
                        <a:sym typeface="Palanquin"/>
                      </a:endParaRPr>
                    </a:p>
                    <a:p>
                      <a:pPr indent="0" lvl="0" marL="0" rtl="0" algn="l">
                        <a:spcBef>
                          <a:spcPts val="0"/>
                        </a:spcBef>
                        <a:spcAft>
                          <a:spcPts val="0"/>
                        </a:spcAft>
                        <a:buNone/>
                      </a:pPr>
                      <a:r>
                        <a:rPr lang="fr">
                          <a:latin typeface="Palanquin"/>
                          <a:ea typeface="Palanquin"/>
                          <a:cs typeface="Palanquin"/>
                          <a:sym typeface="Palanquin"/>
                        </a:rPr>
                        <a:t>Paperboard</a:t>
                      </a:r>
                      <a:endParaRPr>
                        <a:latin typeface="Palanquin"/>
                        <a:ea typeface="Palanquin"/>
                        <a:cs typeface="Palanquin"/>
                        <a:sym typeface="Palanquin"/>
                      </a:endParaRPr>
                    </a:p>
                    <a:p>
                      <a:pPr indent="0" lvl="0" marL="0" rtl="0" algn="l">
                        <a:spcBef>
                          <a:spcPts val="0"/>
                        </a:spcBef>
                        <a:spcAft>
                          <a:spcPts val="0"/>
                        </a:spcAft>
                        <a:buNone/>
                      </a:pPr>
                      <a:r>
                        <a:rPr lang="fr">
                          <a:latin typeface="Palanquin"/>
                          <a:ea typeface="Palanquin"/>
                          <a:cs typeface="Palanquin"/>
                          <a:sym typeface="Palanquin"/>
                        </a:rPr>
                        <a:t>Site Bac à sable Aidants Connect</a:t>
                      </a:r>
                      <a:endParaRPr>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tcPr>
                </a:tc>
              </a:tr>
              <a:tr h="381000">
                <a:tc>
                  <a:txBody>
                    <a:bodyPr/>
                    <a:lstStyle/>
                    <a:p>
                      <a:pPr indent="0" lvl="0" marL="0" rtl="0" algn="l">
                        <a:spcBef>
                          <a:spcPts val="0"/>
                        </a:spcBef>
                        <a:spcAft>
                          <a:spcPts val="0"/>
                        </a:spcAft>
                        <a:buNone/>
                      </a:pPr>
                      <a:r>
                        <a:rPr b="1" lang="fr">
                          <a:solidFill>
                            <a:srgbClr val="4077D7"/>
                          </a:solidFill>
                          <a:latin typeface="Palanquin"/>
                          <a:ea typeface="Palanquin"/>
                          <a:cs typeface="Palanquin"/>
                          <a:sym typeface="Palanquin"/>
                        </a:rPr>
                        <a:t>Évaluation</a:t>
                      </a:r>
                      <a:endParaRPr b="1">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rtl="0" algn="l">
                        <a:spcBef>
                          <a:spcPts val="0"/>
                        </a:spcBef>
                        <a:spcAft>
                          <a:spcPts val="0"/>
                        </a:spcAft>
                        <a:buNone/>
                      </a:pPr>
                      <a:r>
                        <a:rPr lang="fr">
                          <a:latin typeface="Palanquin"/>
                          <a:ea typeface="Palanquin"/>
                          <a:cs typeface="Palanquin"/>
                          <a:sym typeface="Palanquin"/>
                        </a:rPr>
                        <a:t>Le formateur observe les arborescence et identifie les manques/erreurs. En fonction, il indique des pistes aux stagiaires pour compléter l’arborescence.</a:t>
                      </a:r>
                      <a:endParaRPr>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tcPr>
                </a:tc>
              </a:tr>
              <a:tr h="381000">
                <a:tc>
                  <a:txBody>
                    <a:bodyPr/>
                    <a:lstStyle/>
                    <a:p>
                      <a:pPr indent="0" lvl="0" marL="0" rtl="0" algn="l">
                        <a:spcBef>
                          <a:spcPts val="0"/>
                        </a:spcBef>
                        <a:spcAft>
                          <a:spcPts val="0"/>
                        </a:spcAft>
                        <a:buNone/>
                      </a:pPr>
                      <a:r>
                        <a:rPr b="1" lang="fr">
                          <a:solidFill>
                            <a:srgbClr val="4077D7"/>
                          </a:solidFill>
                          <a:latin typeface="Palanquin"/>
                          <a:ea typeface="Palanquin"/>
                          <a:cs typeface="Palanquin"/>
                          <a:sym typeface="Palanquin"/>
                        </a:rPr>
                        <a:t>Adaptation en distanciel</a:t>
                      </a:r>
                      <a:endParaRPr b="1">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rtl="0" algn="l">
                        <a:spcBef>
                          <a:spcPts val="0"/>
                        </a:spcBef>
                        <a:spcAft>
                          <a:spcPts val="0"/>
                        </a:spcAft>
                        <a:buClr>
                          <a:schemeClr val="dk1"/>
                        </a:buClr>
                        <a:buSzPts val="1100"/>
                        <a:buFont typeface="Arial"/>
                        <a:buNone/>
                      </a:pPr>
                      <a:r>
                        <a:rPr lang="fr">
                          <a:solidFill>
                            <a:schemeClr val="dk1"/>
                          </a:solidFill>
                          <a:latin typeface="Palanquin"/>
                          <a:ea typeface="Palanquin"/>
                          <a:cs typeface="Palanquin"/>
                          <a:sym typeface="Palanquin"/>
                        </a:rPr>
                        <a:t>Le formateur propose au groupe de se rejoindre sur un tableau interactif pour que les stagiaires puissent collaborer et dessiner leur arborescence dans l’espace.</a:t>
                      </a:r>
                      <a:endParaRPr>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tcPr>
                </a:tc>
              </a:tr>
            </a:tbl>
          </a:graphicData>
        </a:graphic>
      </p:graphicFrame>
      <p:pic>
        <p:nvPicPr>
          <p:cNvPr id="684" name="Google Shape;684;p73"/>
          <p:cNvPicPr preferRelativeResize="0"/>
          <p:nvPr/>
        </p:nvPicPr>
        <p:blipFill>
          <a:blip r:embed="rId4">
            <a:alphaModFix/>
          </a:blip>
          <a:stretch>
            <a:fillRect/>
          </a:stretch>
        </p:blipFill>
        <p:spPr>
          <a:xfrm>
            <a:off x="200862" y="379418"/>
            <a:ext cx="619935" cy="574529"/>
          </a:xfrm>
          <a:prstGeom prst="rect">
            <a:avLst/>
          </a:prstGeom>
          <a:noFill/>
          <a:ln>
            <a:noFill/>
          </a:ln>
        </p:spPr>
      </p:pic>
      <p:sp>
        <p:nvSpPr>
          <p:cNvPr id="685" name="Google Shape;685;p73"/>
          <p:cNvSpPr/>
          <p:nvPr/>
        </p:nvSpPr>
        <p:spPr>
          <a:xfrm rot="-5400000">
            <a:off x="-3658275" y="5433850"/>
            <a:ext cx="8338200" cy="411900"/>
          </a:xfrm>
          <a:prstGeom prst="rect">
            <a:avLst/>
          </a:prstGeom>
          <a:solidFill>
            <a:srgbClr val="4077D7"/>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chemeClr val="lt1"/>
                </a:solidFill>
                <a:latin typeface="Palanquin"/>
                <a:ea typeface="Palanquin"/>
                <a:cs typeface="Palanquin"/>
                <a:sym typeface="Palanquin"/>
              </a:rPr>
              <a:t>Présentiel</a:t>
            </a:r>
            <a:endParaRPr>
              <a:solidFill>
                <a:schemeClr val="lt1"/>
              </a:solidFill>
            </a:endParaRPr>
          </a:p>
        </p:txBody>
      </p:sp>
    </p:spTree>
  </p:cSld>
  <p:clrMapOvr>
    <a:masterClrMapping/>
  </p:clrMapOvr>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9" name="Shape 689"/>
        <p:cNvGrpSpPr/>
        <p:nvPr/>
      </p:nvGrpSpPr>
      <p:grpSpPr>
        <a:xfrm>
          <a:off x="0" y="0"/>
          <a:ext cx="0" cy="0"/>
          <a:chOff x="0" y="0"/>
          <a:chExt cx="0" cy="0"/>
        </a:xfrm>
      </p:grpSpPr>
      <p:sp>
        <p:nvSpPr>
          <p:cNvPr id="690" name="Google Shape;690;p74"/>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graphicFrame>
        <p:nvGraphicFramePr>
          <p:cNvPr id="691" name="Google Shape;691;p74"/>
          <p:cNvGraphicFramePr/>
          <p:nvPr/>
        </p:nvGraphicFramePr>
        <p:xfrm>
          <a:off x="1167423" y="1547075"/>
          <a:ext cx="3000000" cy="3000000"/>
        </p:xfrm>
        <a:graphic>
          <a:graphicData uri="http://schemas.openxmlformats.org/drawingml/2006/table">
            <a:tbl>
              <a:tblPr>
                <a:noFill/>
                <a:tableStyleId>{8CF261C2-8254-4756-BA44-E8D673F1CBE6}</a:tableStyleId>
              </a:tblPr>
              <a:tblGrid>
                <a:gridCol w="1339750"/>
                <a:gridCol w="4529800"/>
              </a:tblGrid>
              <a:tr h="381000">
                <a:tc gridSpan="2">
                  <a:txBody>
                    <a:bodyPr/>
                    <a:lstStyle/>
                    <a:p>
                      <a:pPr indent="0" lvl="0" marL="0" rtl="0" algn="l">
                        <a:spcBef>
                          <a:spcPts val="0"/>
                        </a:spcBef>
                        <a:spcAft>
                          <a:spcPts val="0"/>
                        </a:spcAft>
                        <a:buNone/>
                      </a:pPr>
                      <a:r>
                        <a:rPr b="1" lang="fr" sz="2400">
                          <a:solidFill>
                            <a:schemeClr val="lt1"/>
                          </a:solidFill>
                          <a:latin typeface="Palanquin"/>
                          <a:ea typeface="Palanquin"/>
                          <a:cs typeface="Palanquin"/>
                          <a:sym typeface="Palanquin"/>
                        </a:rPr>
                        <a:t>EN TANT QUE</a:t>
                      </a:r>
                      <a:endParaRPr b="1" sz="2400">
                        <a:solidFill>
                          <a:schemeClr val="lt1"/>
                        </a:solidFill>
                        <a:latin typeface="Palanquin"/>
                        <a:ea typeface="Palanquin"/>
                        <a:cs typeface="Palanquin"/>
                        <a:sym typeface="Palanquin"/>
                      </a:endParaRPr>
                    </a:p>
                    <a:p>
                      <a:pPr indent="0" lvl="0" marL="0" rtl="0" algn="r">
                        <a:spcBef>
                          <a:spcPts val="0"/>
                        </a:spcBef>
                        <a:spcAft>
                          <a:spcPts val="0"/>
                        </a:spcAft>
                        <a:buNone/>
                      </a:pPr>
                      <a:r>
                        <a:rPr lang="fr">
                          <a:solidFill>
                            <a:schemeClr val="lt1"/>
                          </a:solidFill>
                          <a:latin typeface="Palanquin Medium"/>
                          <a:ea typeface="Palanquin Medium"/>
                          <a:cs typeface="Palanquin Medium"/>
                          <a:sym typeface="Palanquin Medium"/>
                        </a:rPr>
                        <a:t>1h30</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4077D7"/>
                      </a:solidFill>
                      <a:prstDash val="solid"/>
                      <a:round/>
                      <a:headEnd len="sm" w="sm" type="none"/>
                      <a:tailEnd len="sm" w="sm" type="none"/>
                    </a:lnL>
                    <a:lnR cap="flat" cmpd="sng" w="9525">
                      <a:solidFill>
                        <a:srgbClr val="4077D7"/>
                      </a:solidFill>
                      <a:prstDash val="solid"/>
                      <a:round/>
                      <a:headEnd len="sm" w="sm" type="none"/>
                      <a:tailEnd len="sm" w="sm" type="none"/>
                    </a:lnR>
                    <a:lnT cap="flat" cmpd="sng" w="9525">
                      <a:solidFill>
                        <a:srgbClr val="4077D7"/>
                      </a:solidFill>
                      <a:prstDash val="solid"/>
                      <a:round/>
                      <a:headEnd len="sm" w="sm" type="none"/>
                      <a:tailEnd len="sm" w="sm" type="none"/>
                    </a:lnT>
                    <a:lnB cap="flat" cmpd="sng" w="9525">
                      <a:solidFill>
                        <a:srgbClr val="E7F0FF"/>
                      </a:solidFill>
                      <a:prstDash val="solid"/>
                      <a:round/>
                      <a:headEnd len="sm" w="sm" type="none"/>
                      <a:tailEnd len="sm" w="sm" type="none"/>
                    </a:lnB>
                    <a:solidFill>
                      <a:srgbClr val="4077D7"/>
                    </a:solidFill>
                  </a:tcPr>
                </a:tc>
                <a:tc hMerge="1"/>
              </a:tr>
              <a:tr h="381000">
                <a:tc>
                  <a:txBody>
                    <a:bodyPr/>
                    <a:lstStyle/>
                    <a:p>
                      <a:pPr indent="0" lvl="0" marL="0" rtl="0" algn="l">
                        <a:spcBef>
                          <a:spcPts val="0"/>
                        </a:spcBef>
                        <a:spcAft>
                          <a:spcPts val="0"/>
                        </a:spcAft>
                        <a:buNone/>
                      </a:pPr>
                      <a:r>
                        <a:rPr b="1" lang="fr">
                          <a:solidFill>
                            <a:srgbClr val="4077D7"/>
                          </a:solidFill>
                          <a:latin typeface="Palanquin"/>
                          <a:ea typeface="Palanquin"/>
                          <a:cs typeface="Palanquin"/>
                          <a:sym typeface="Palanquin"/>
                        </a:rPr>
                        <a:t>Objectif Pédagogique</a:t>
                      </a:r>
                      <a:endParaRPr b="1">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rtl="0" algn="l">
                        <a:spcBef>
                          <a:spcPts val="0"/>
                        </a:spcBef>
                        <a:spcAft>
                          <a:spcPts val="0"/>
                        </a:spcAft>
                        <a:buNone/>
                      </a:pPr>
                      <a:r>
                        <a:rPr lang="fr">
                          <a:latin typeface="Palanquin"/>
                          <a:ea typeface="Palanquin"/>
                          <a:cs typeface="Palanquin"/>
                          <a:sym typeface="Palanquin"/>
                        </a:rPr>
                        <a:t>Utiliser le dispositif en situation</a:t>
                      </a:r>
                      <a:endParaRPr>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tcPr>
                </a:tc>
              </a:tr>
              <a:tr h="381000">
                <a:tc>
                  <a:txBody>
                    <a:bodyPr/>
                    <a:lstStyle/>
                    <a:p>
                      <a:pPr indent="0" lvl="0" marL="0" rtl="0" algn="l">
                        <a:spcBef>
                          <a:spcPts val="0"/>
                        </a:spcBef>
                        <a:spcAft>
                          <a:spcPts val="0"/>
                        </a:spcAft>
                        <a:buNone/>
                      </a:pPr>
                      <a:r>
                        <a:rPr b="1" lang="fr">
                          <a:solidFill>
                            <a:srgbClr val="4077D7"/>
                          </a:solidFill>
                          <a:latin typeface="Palanquin"/>
                          <a:ea typeface="Palanquin"/>
                          <a:cs typeface="Palanquin"/>
                          <a:sym typeface="Palanquin"/>
                        </a:rPr>
                        <a:t>Activité du formateur et des stagiaires </a:t>
                      </a:r>
                      <a:endParaRPr>
                        <a:solidFill>
                          <a:srgbClr val="4077D7"/>
                        </a:solidFill>
                        <a:latin typeface="Palanquin Medium"/>
                        <a:ea typeface="Palanquin Medium"/>
                        <a:cs typeface="Palanquin Medium"/>
                        <a:sym typeface="Palanquin Medium"/>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rtl="0" algn="l">
                        <a:spcBef>
                          <a:spcPts val="0"/>
                        </a:spcBef>
                        <a:spcAft>
                          <a:spcPts val="0"/>
                        </a:spcAft>
                        <a:buClr>
                          <a:schemeClr val="dk1"/>
                        </a:buClr>
                        <a:buSzPts val="1100"/>
                        <a:buFont typeface="Arial"/>
                        <a:buNone/>
                      </a:pPr>
                      <a:r>
                        <a:rPr lang="fr">
                          <a:latin typeface="Palanquin"/>
                          <a:ea typeface="Palanquin"/>
                          <a:cs typeface="Palanquin"/>
                          <a:sym typeface="Palanquin"/>
                        </a:rPr>
                        <a:t>Le formateur divise les stagiaires par groupe de 3. Il forme les groupes en fonction de ce qu’il a pu observer dans les précédentes activités, et il essaye de créer des groupes mélangeant les stagiaires les plus à l’aise et ceux plus en difficulté. </a:t>
                      </a:r>
                      <a:br>
                        <a:rPr lang="fr">
                          <a:latin typeface="Palanquin"/>
                          <a:ea typeface="Palanquin"/>
                          <a:cs typeface="Palanquin"/>
                          <a:sym typeface="Palanquin"/>
                        </a:rPr>
                      </a:br>
                      <a:r>
                        <a:rPr lang="fr">
                          <a:latin typeface="Palanquin"/>
                          <a:ea typeface="Palanquin"/>
                          <a:cs typeface="Palanquin"/>
                          <a:sym typeface="Palanquin"/>
                        </a:rPr>
                        <a:t>Le formateur distribue une situation à chaque groupe : une personne va jouer le conseiller numérique (qui utilisera le bac à sable d’Aidants Connect pour effectuer l’accompagnement), une personne va jouer la personne accompagnée, une personne va observer et faire des retours à partir de la grille d’analyse. Le formateur détaille les critères de la grille d’analyse et comment les stagiaires doivent la remplir.</a:t>
                      </a:r>
                      <a:endParaRPr>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r>
                        <a:t/>
                      </a:r>
                      <a:endParaRPr>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r>
                        <a:rPr b="1" lang="fr">
                          <a:latin typeface="Palanquin"/>
                          <a:ea typeface="Palanquin"/>
                          <a:cs typeface="Palanquin"/>
                          <a:sym typeface="Palanquin"/>
                        </a:rPr>
                        <a:t>Toutes les situations sont documentées dans le guide du formateur, à partir de la slide 22.</a:t>
                      </a:r>
                      <a:endParaRPr i="1">
                        <a:solidFill>
                          <a:srgbClr val="FF3333"/>
                        </a:solidFill>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r>
                        <a:rPr lang="fr">
                          <a:solidFill>
                            <a:schemeClr val="dk1"/>
                          </a:solidFill>
                          <a:latin typeface="Palanquin"/>
                          <a:ea typeface="Palanquin"/>
                          <a:cs typeface="Palanquin"/>
                          <a:sym typeface="Palanquin"/>
                        </a:rPr>
                        <a:t>La grille d’analyse comporte 4 grands critères : </a:t>
                      </a:r>
                      <a:endParaRPr>
                        <a:solidFill>
                          <a:schemeClr val="dk1"/>
                        </a:solidFill>
                        <a:latin typeface="Palanquin"/>
                        <a:ea typeface="Palanquin"/>
                        <a:cs typeface="Palanquin"/>
                        <a:sym typeface="Palanquin"/>
                      </a:endParaRPr>
                    </a:p>
                    <a:p>
                      <a:pPr indent="-317500" lvl="0" marL="457200" rtl="0" algn="l">
                        <a:spcBef>
                          <a:spcPts val="0"/>
                        </a:spcBef>
                        <a:spcAft>
                          <a:spcPts val="0"/>
                        </a:spcAft>
                        <a:buClr>
                          <a:schemeClr val="dk1"/>
                        </a:buClr>
                        <a:buSzPts val="1400"/>
                        <a:buFont typeface="Palanquin"/>
                        <a:buChar char="-"/>
                      </a:pPr>
                      <a:r>
                        <a:rPr lang="fr">
                          <a:solidFill>
                            <a:schemeClr val="dk1"/>
                          </a:solidFill>
                          <a:latin typeface="Palanquin"/>
                          <a:ea typeface="Palanquin"/>
                          <a:cs typeface="Palanquin"/>
                          <a:sym typeface="Palanquin"/>
                        </a:rPr>
                        <a:t>Transparence/pédagogie avec l’usager</a:t>
                      </a:r>
                      <a:endParaRPr>
                        <a:solidFill>
                          <a:schemeClr val="dk1"/>
                        </a:solidFill>
                        <a:latin typeface="Palanquin"/>
                        <a:ea typeface="Palanquin"/>
                        <a:cs typeface="Palanquin"/>
                        <a:sym typeface="Palanquin"/>
                      </a:endParaRPr>
                    </a:p>
                    <a:p>
                      <a:pPr indent="-317500" lvl="0" marL="457200" rtl="0" algn="l">
                        <a:spcBef>
                          <a:spcPts val="0"/>
                        </a:spcBef>
                        <a:spcAft>
                          <a:spcPts val="0"/>
                        </a:spcAft>
                        <a:buClr>
                          <a:schemeClr val="dk1"/>
                        </a:buClr>
                        <a:buSzPts val="1400"/>
                        <a:buFont typeface="Palanquin"/>
                        <a:buChar char="-"/>
                      </a:pPr>
                      <a:r>
                        <a:rPr lang="fr">
                          <a:solidFill>
                            <a:schemeClr val="dk1"/>
                          </a:solidFill>
                          <a:latin typeface="Palanquin"/>
                          <a:ea typeface="Palanquin"/>
                          <a:cs typeface="Palanquin"/>
                          <a:sym typeface="Palanquin"/>
                        </a:rPr>
                        <a:t>Étapes de l’accompagnement</a:t>
                      </a:r>
                      <a:endParaRPr>
                        <a:solidFill>
                          <a:schemeClr val="dk1"/>
                        </a:solidFill>
                        <a:latin typeface="Palanquin"/>
                        <a:ea typeface="Palanquin"/>
                        <a:cs typeface="Palanquin"/>
                        <a:sym typeface="Palanquin"/>
                      </a:endParaRPr>
                    </a:p>
                    <a:p>
                      <a:pPr indent="-317500" lvl="0" marL="457200" rtl="0" algn="l">
                        <a:spcBef>
                          <a:spcPts val="0"/>
                        </a:spcBef>
                        <a:spcAft>
                          <a:spcPts val="0"/>
                        </a:spcAft>
                        <a:buClr>
                          <a:schemeClr val="dk1"/>
                        </a:buClr>
                        <a:buSzPts val="1400"/>
                        <a:buFont typeface="Palanquin"/>
                        <a:buChar char="-"/>
                      </a:pPr>
                      <a:r>
                        <a:rPr lang="fr">
                          <a:solidFill>
                            <a:schemeClr val="dk1"/>
                          </a:solidFill>
                          <a:latin typeface="Palanquin"/>
                          <a:ea typeface="Palanquin"/>
                          <a:cs typeface="Palanquin"/>
                          <a:sym typeface="Palanquin"/>
                        </a:rPr>
                        <a:t>Diagnostic de la situation de l’usager</a:t>
                      </a:r>
                      <a:endParaRPr>
                        <a:solidFill>
                          <a:schemeClr val="dk1"/>
                        </a:solidFill>
                        <a:latin typeface="Palanquin"/>
                        <a:ea typeface="Palanquin"/>
                        <a:cs typeface="Palanquin"/>
                        <a:sym typeface="Palanquin"/>
                      </a:endParaRPr>
                    </a:p>
                    <a:p>
                      <a:pPr indent="-317500" lvl="0" marL="457200" rtl="0" algn="l">
                        <a:spcBef>
                          <a:spcPts val="0"/>
                        </a:spcBef>
                        <a:spcAft>
                          <a:spcPts val="0"/>
                        </a:spcAft>
                        <a:buClr>
                          <a:schemeClr val="dk1"/>
                        </a:buClr>
                        <a:buSzPts val="1400"/>
                        <a:buFont typeface="Palanquin"/>
                        <a:buChar char="-"/>
                      </a:pPr>
                      <a:r>
                        <a:rPr lang="fr">
                          <a:solidFill>
                            <a:schemeClr val="dk1"/>
                          </a:solidFill>
                          <a:latin typeface="Palanquin"/>
                          <a:ea typeface="Palanquin"/>
                          <a:cs typeface="Palanquin"/>
                          <a:sym typeface="Palanquin"/>
                        </a:rPr>
                        <a:t>Engagement de l’usager vers l’autonomie</a:t>
                      </a:r>
                      <a:endParaRPr>
                        <a:solidFill>
                          <a:schemeClr val="dk1"/>
                        </a:solidFill>
                        <a:latin typeface="Palanquin"/>
                        <a:ea typeface="Palanquin"/>
                        <a:cs typeface="Palanquin"/>
                        <a:sym typeface="Palanquin"/>
                      </a:endParaRPr>
                    </a:p>
                    <a:p>
                      <a:pPr indent="0" lvl="0" marL="0" rtl="0" algn="l">
                        <a:spcBef>
                          <a:spcPts val="0"/>
                        </a:spcBef>
                        <a:spcAft>
                          <a:spcPts val="0"/>
                        </a:spcAft>
                        <a:buNone/>
                      </a:pPr>
                      <a:r>
                        <a:rPr lang="fr">
                          <a:solidFill>
                            <a:schemeClr val="dk1"/>
                          </a:solidFill>
                          <a:latin typeface="Palanquin"/>
                          <a:ea typeface="Palanquin"/>
                          <a:cs typeface="Palanquin"/>
                          <a:sym typeface="Palanquin"/>
                        </a:rPr>
                        <a:t>Pour chacun de ces critères, l’observateur doit noter le conseiller numérique sur une échelle de 1 à 3, en fonction de </a:t>
                      </a:r>
                      <a:r>
                        <a:rPr lang="fr">
                          <a:solidFill>
                            <a:schemeClr val="dk1"/>
                          </a:solidFill>
                          <a:latin typeface="Palanquin"/>
                          <a:ea typeface="Palanquin"/>
                          <a:cs typeface="Palanquin"/>
                          <a:sym typeface="Palanquin"/>
                        </a:rPr>
                        <a:t>s'il</a:t>
                      </a:r>
                      <a:r>
                        <a:rPr lang="fr">
                          <a:solidFill>
                            <a:schemeClr val="dk1"/>
                          </a:solidFill>
                          <a:latin typeface="Palanquin"/>
                          <a:ea typeface="Palanquin"/>
                          <a:cs typeface="Palanquin"/>
                          <a:sym typeface="Palanquin"/>
                        </a:rPr>
                        <a:t> a plus ou moins mis en place cet indicateur dans son accompagnement. Il peut également noter des remarques ou observations sur la colonne à droite de la fiche.</a:t>
                      </a:r>
                      <a:endParaRPr>
                        <a:solidFill>
                          <a:schemeClr val="dk1"/>
                        </a:solidFill>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r>
                        <a:t/>
                      </a:r>
                      <a:endParaRPr>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r>
                        <a:rPr b="1" lang="fr">
                          <a:latin typeface="Palanquin"/>
                          <a:ea typeface="Palanquin"/>
                          <a:cs typeface="Palanquin"/>
                          <a:sym typeface="Palanquin"/>
                        </a:rPr>
                        <a:t>Les situations utilisés dans cette activité ne permettent pas d’utiliser le Bac à sable d’Aidants Connect. Seules les trois dernières situations, celles d’Angela Claire Louise Dubois, permettent d’utiliser le bac à sable.</a:t>
                      </a:r>
                      <a:endParaRPr b="1">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tcPr>
                </a:tc>
              </a:tr>
            </a:tbl>
          </a:graphicData>
        </a:graphic>
      </p:graphicFrame>
      <p:sp>
        <p:nvSpPr>
          <p:cNvPr id="692" name="Google Shape;692;p74"/>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Grains pédagogiques</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693" name="Google Shape;693;p74"/>
          <p:cNvPicPr preferRelativeResize="0"/>
          <p:nvPr/>
        </p:nvPicPr>
        <p:blipFill>
          <a:blip r:embed="rId3">
            <a:alphaModFix/>
          </a:blip>
          <a:stretch>
            <a:fillRect/>
          </a:stretch>
        </p:blipFill>
        <p:spPr>
          <a:xfrm>
            <a:off x="200862" y="379418"/>
            <a:ext cx="619935" cy="574529"/>
          </a:xfrm>
          <a:prstGeom prst="rect">
            <a:avLst/>
          </a:prstGeom>
          <a:noFill/>
          <a:ln>
            <a:noFill/>
          </a:ln>
        </p:spPr>
      </p:pic>
      <p:sp>
        <p:nvSpPr>
          <p:cNvPr id="694" name="Google Shape;694;p74"/>
          <p:cNvSpPr/>
          <p:nvPr/>
        </p:nvSpPr>
        <p:spPr>
          <a:xfrm rot="-5400000">
            <a:off x="-3658275" y="5510050"/>
            <a:ext cx="8338200" cy="411900"/>
          </a:xfrm>
          <a:prstGeom prst="rect">
            <a:avLst/>
          </a:prstGeom>
          <a:solidFill>
            <a:srgbClr val="4077D7"/>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chemeClr val="lt1"/>
                </a:solidFill>
                <a:latin typeface="Palanquin"/>
                <a:ea typeface="Palanquin"/>
                <a:cs typeface="Palanquin"/>
                <a:sym typeface="Palanquin"/>
              </a:rPr>
              <a:t>Présentiel</a:t>
            </a:r>
            <a:endParaRPr>
              <a:solidFill>
                <a:schemeClr val="lt1"/>
              </a:solidFill>
            </a:endParaRPr>
          </a:p>
        </p:txBody>
      </p:sp>
    </p:spTree>
  </p:cSld>
  <p:clrMapOvr>
    <a:masterClrMapping/>
  </p:clrMapOvr>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8" name="Shape 698"/>
        <p:cNvGrpSpPr/>
        <p:nvPr/>
      </p:nvGrpSpPr>
      <p:grpSpPr>
        <a:xfrm>
          <a:off x="0" y="0"/>
          <a:ext cx="0" cy="0"/>
          <a:chOff x="0" y="0"/>
          <a:chExt cx="0" cy="0"/>
        </a:xfrm>
      </p:grpSpPr>
      <p:sp>
        <p:nvSpPr>
          <p:cNvPr id="699" name="Google Shape;699;p75"/>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graphicFrame>
        <p:nvGraphicFramePr>
          <p:cNvPr id="700" name="Google Shape;700;p75"/>
          <p:cNvGraphicFramePr/>
          <p:nvPr/>
        </p:nvGraphicFramePr>
        <p:xfrm>
          <a:off x="1167423" y="1547075"/>
          <a:ext cx="3000000" cy="3000000"/>
        </p:xfrm>
        <a:graphic>
          <a:graphicData uri="http://schemas.openxmlformats.org/drawingml/2006/table">
            <a:tbl>
              <a:tblPr>
                <a:noFill/>
                <a:tableStyleId>{8CF261C2-8254-4756-BA44-E8D673F1CBE6}</a:tableStyleId>
              </a:tblPr>
              <a:tblGrid>
                <a:gridCol w="1339750"/>
                <a:gridCol w="4529800"/>
              </a:tblGrid>
              <a:tr h="381000">
                <a:tc gridSpan="2">
                  <a:txBody>
                    <a:bodyPr/>
                    <a:lstStyle/>
                    <a:p>
                      <a:pPr indent="0" lvl="0" marL="0" rtl="0" algn="l">
                        <a:spcBef>
                          <a:spcPts val="0"/>
                        </a:spcBef>
                        <a:spcAft>
                          <a:spcPts val="0"/>
                        </a:spcAft>
                        <a:buNone/>
                      </a:pPr>
                      <a:r>
                        <a:rPr b="1" lang="fr" sz="2400">
                          <a:solidFill>
                            <a:schemeClr val="lt1"/>
                          </a:solidFill>
                          <a:latin typeface="Palanquin"/>
                          <a:ea typeface="Palanquin"/>
                          <a:cs typeface="Palanquin"/>
                          <a:sym typeface="Palanquin"/>
                        </a:rPr>
                        <a:t>EN TANT QUE</a:t>
                      </a:r>
                      <a:endParaRPr b="1" sz="2400">
                        <a:solidFill>
                          <a:schemeClr val="lt1"/>
                        </a:solidFill>
                        <a:latin typeface="Palanquin"/>
                        <a:ea typeface="Palanquin"/>
                        <a:cs typeface="Palanquin"/>
                        <a:sym typeface="Palanquin"/>
                      </a:endParaRPr>
                    </a:p>
                    <a:p>
                      <a:pPr indent="0" lvl="0" marL="0" rtl="0" algn="r">
                        <a:spcBef>
                          <a:spcPts val="0"/>
                        </a:spcBef>
                        <a:spcAft>
                          <a:spcPts val="0"/>
                        </a:spcAft>
                        <a:buNone/>
                      </a:pPr>
                      <a:r>
                        <a:rPr lang="fr">
                          <a:solidFill>
                            <a:schemeClr val="lt1"/>
                          </a:solidFill>
                          <a:latin typeface="Palanquin Medium"/>
                          <a:ea typeface="Palanquin Medium"/>
                          <a:cs typeface="Palanquin Medium"/>
                          <a:sym typeface="Palanquin Medium"/>
                        </a:rPr>
                        <a:t>1h30</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4077D7"/>
                      </a:solidFill>
                      <a:prstDash val="solid"/>
                      <a:round/>
                      <a:headEnd len="sm" w="sm" type="none"/>
                      <a:tailEnd len="sm" w="sm" type="none"/>
                    </a:lnL>
                    <a:lnR cap="flat" cmpd="sng" w="9525">
                      <a:solidFill>
                        <a:srgbClr val="4077D7"/>
                      </a:solidFill>
                      <a:prstDash val="solid"/>
                      <a:round/>
                      <a:headEnd len="sm" w="sm" type="none"/>
                      <a:tailEnd len="sm" w="sm" type="none"/>
                    </a:lnR>
                    <a:lnT cap="flat" cmpd="sng" w="9525">
                      <a:solidFill>
                        <a:srgbClr val="4077D7"/>
                      </a:solidFill>
                      <a:prstDash val="solid"/>
                      <a:round/>
                      <a:headEnd len="sm" w="sm" type="none"/>
                      <a:tailEnd len="sm" w="sm" type="none"/>
                    </a:lnT>
                    <a:lnB cap="flat" cmpd="sng" w="9525">
                      <a:solidFill>
                        <a:srgbClr val="E7F0FF"/>
                      </a:solidFill>
                      <a:prstDash val="solid"/>
                      <a:round/>
                      <a:headEnd len="sm" w="sm" type="none"/>
                      <a:tailEnd len="sm" w="sm" type="none"/>
                    </a:lnB>
                    <a:solidFill>
                      <a:srgbClr val="4077D7"/>
                    </a:solidFill>
                  </a:tcPr>
                </a:tc>
                <a:tc hMerge="1"/>
              </a:tr>
              <a:tr h="381000">
                <a:tc>
                  <a:txBody>
                    <a:bodyPr/>
                    <a:lstStyle/>
                    <a:p>
                      <a:pPr indent="0" lvl="0" marL="0" rtl="0" algn="l">
                        <a:spcBef>
                          <a:spcPts val="0"/>
                        </a:spcBef>
                        <a:spcAft>
                          <a:spcPts val="0"/>
                        </a:spcAft>
                        <a:buNone/>
                      </a:pPr>
                      <a:r>
                        <a:rPr b="1" lang="fr">
                          <a:solidFill>
                            <a:srgbClr val="4077D7"/>
                          </a:solidFill>
                          <a:latin typeface="Palanquin"/>
                          <a:ea typeface="Palanquin"/>
                          <a:cs typeface="Palanquin"/>
                          <a:sym typeface="Palanquin"/>
                        </a:rPr>
                        <a:t>Activité du formateur et des stagiaires </a:t>
                      </a:r>
                      <a:endParaRPr b="1">
                        <a:solidFill>
                          <a:srgbClr val="4077D7"/>
                        </a:solidFill>
                        <a:latin typeface="Palanquin Medium"/>
                        <a:ea typeface="Palanquin Medium"/>
                        <a:cs typeface="Palanquin Medium"/>
                        <a:sym typeface="Palanquin Medium"/>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rtl="0" algn="l">
                        <a:spcBef>
                          <a:spcPts val="0"/>
                        </a:spcBef>
                        <a:spcAft>
                          <a:spcPts val="0"/>
                        </a:spcAft>
                        <a:buClr>
                          <a:schemeClr val="dk1"/>
                        </a:buClr>
                        <a:buSzPts val="1100"/>
                        <a:buFont typeface="Arial"/>
                        <a:buNone/>
                      </a:pPr>
                      <a:r>
                        <a:rPr lang="fr">
                          <a:solidFill>
                            <a:schemeClr val="dk1"/>
                          </a:solidFill>
                          <a:latin typeface="Palanquin"/>
                          <a:ea typeface="Palanquin"/>
                          <a:cs typeface="Palanquin"/>
                          <a:sym typeface="Palanquin"/>
                        </a:rPr>
                        <a:t>Le formateur distribue également des ressources (</a:t>
                      </a:r>
                      <a:r>
                        <a:rPr lang="fr" u="sng">
                          <a:solidFill>
                            <a:schemeClr val="accent5"/>
                          </a:solidFill>
                          <a:latin typeface="Palanquin"/>
                          <a:ea typeface="Palanquin"/>
                          <a:cs typeface="Palanquin"/>
                          <a:sym typeface="Palanquin"/>
                          <a:hlinkClick r:id="rId3">
                            <a:extLst>
                              <a:ext uri="{A12FA001-AC4F-418D-AE19-62706E023703}">
                                <ahyp:hlinkClr val="tx"/>
                              </a:ext>
                            </a:extLst>
                          </a:hlinkClick>
                        </a:rPr>
                        <a:t>fiches tangibles</a:t>
                      </a:r>
                      <a:r>
                        <a:rPr lang="fr">
                          <a:solidFill>
                            <a:schemeClr val="dk1"/>
                          </a:solidFill>
                          <a:latin typeface="Palanquin"/>
                          <a:ea typeface="Palanquin"/>
                          <a:cs typeface="Palanquin"/>
                          <a:sym typeface="Palanquin"/>
                        </a:rPr>
                        <a:t>) sur lesquelles les stagiaires peuvent s’appuyer pour utiliser et expliquer le dispositif en situation)</a:t>
                      </a:r>
                      <a:endParaRPr>
                        <a:solidFill>
                          <a:schemeClr val="dk1"/>
                        </a:solidFill>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r>
                        <a:t/>
                      </a:r>
                      <a:endParaRPr>
                        <a:solidFill>
                          <a:schemeClr val="dk1"/>
                        </a:solidFill>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r>
                        <a:rPr lang="fr">
                          <a:solidFill>
                            <a:schemeClr val="dk1"/>
                          </a:solidFill>
                          <a:latin typeface="Palanquin"/>
                          <a:ea typeface="Palanquin"/>
                          <a:cs typeface="Palanquin"/>
                          <a:sym typeface="Palanquin"/>
                        </a:rPr>
                        <a:t>Les groupes jouent la première situation. Le formateur navigue dans les groupes pour observer.</a:t>
                      </a:r>
                      <a:endParaRPr>
                        <a:solidFill>
                          <a:schemeClr val="dk1"/>
                        </a:solidFill>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r>
                        <a:t/>
                      </a:r>
                      <a:endParaRPr>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r>
                        <a:rPr lang="fr">
                          <a:latin typeface="Palanquin"/>
                          <a:ea typeface="Palanquin"/>
                          <a:cs typeface="Palanquin"/>
                          <a:sym typeface="Palanquin"/>
                        </a:rPr>
                        <a:t>Le formateur lance un premier débrief, les observateurs expriment les points positifs et les points négatifs qu’ils ont pu analyser.</a:t>
                      </a:r>
                      <a:endParaRPr>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r>
                        <a:t/>
                      </a:r>
                      <a:endParaRPr>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r>
                        <a:rPr lang="fr">
                          <a:latin typeface="Palanquin"/>
                          <a:ea typeface="Palanquin"/>
                          <a:cs typeface="Palanquin"/>
                          <a:sym typeface="Palanquin"/>
                        </a:rPr>
                        <a:t>Ainsi de suite pour au moins 2 autres situations, chaque personne doit avoir joué le conseiller numérique au moins une fois.</a:t>
                      </a:r>
                      <a:endParaRPr>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r>
                        <a:t/>
                      </a:r>
                      <a:endParaRPr>
                        <a:latin typeface="Palanquin"/>
                        <a:ea typeface="Palanquin"/>
                        <a:cs typeface="Palanquin"/>
                        <a:sym typeface="Palanquin"/>
                      </a:endParaRPr>
                    </a:p>
                    <a:p>
                      <a:pPr indent="0" lvl="0" marL="0" rtl="0" algn="l">
                        <a:spcBef>
                          <a:spcPts val="0"/>
                        </a:spcBef>
                        <a:spcAft>
                          <a:spcPts val="0"/>
                        </a:spcAft>
                        <a:buNone/>
                      </a:pPr>
                      <a:r>
                        <a:rPr lang="fr">
                          <a:latin typeface="Palanquin"/>
                          <a:ea typeface="Palanquin"/>
                          <a:cs typeface="Palanquin"/>
                          <a:sym typeface="Palanquin"/>
                        </a:rPr>
                        <a:t>À la fin des mises en situation, le formateur propose au groupe d’écrire sur un paperboard ou un tableau une liste des bonnes pratiques d’accompagnement autour de l’outil et des points de vigilance.</a:t>
                      </a:r>
                      <a:endParaRPr>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tcPr>
                </a:tc>
              </a:tr>
              <a:tr h="381000">
                <a:tc>
                  <a:txBody>
                    <a:bodyPr/>
                    <a:lstStyle/>
                    <a:p>
                      <a:pPr indent="0" lvl="0" marL="0" rtl="0" algn="l">
                        <a:spcBef>
                          <a:spcPts val="0"/>
                        </a:spcBef>
                        <a:spcAft>
                          <a:spcPts val="0"/>
                        </a:spcAft>
                        <a:buNone/>
                      </a:pPr>
                      <a:r>
                        <a:rPr b="1" lang="fr">
                          <a:solidFill>
                            <a:srgbClr val="4077D7"/>
                          </a:solidFill>
                          <a:latin typeface="Palanquin"/>
                          <a:ea typeface="Palanquin"/>
                          <a:cs typeface="Palanquin"/>
                          <a:sym typeface="Palanquin"/>
                        </a:rPr>
                        <a:t>Support </a:t>
                      </a:r>
                      <a:br>
                        <a:rPr b="1" lang="fr">
                          <a:solidFill>
                            <a:srgbClr val="4077D7"/>
                          </a:solidFill>
                          <a:latin typeface="Palanquin"/>
                          <a:ea typeface="Palanquin"/>
                          <a:cs typeface="Palanquin"/>
                          <a:sym typeface="Palanquin"/>
                        </a:rPr>
                      </a:br>
                      <a:r>
                        <a:rPr b="1" lang="fr">
                          <a:solidFill>
                            <a:srgbClr val="4077D7"/>
                          </a:solidFill>
                          <a:latin typeface="Palanquin"/>
                          <a:ea typeface="Palanquin"/>
                          <a:cs typeface="Palanquin"/>
                          <a:sym typeface="Palanquin"/>
                        </a:rPr>
                        <a:t>et outil</a:t>
                      </a:r>
                      <a:endParaRPr b="1">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rtl="0" algn="l">
                        <a:spcBef>
                          <a:spcPts val="0"/>
                        </a:spcBef>
                        <a:spcAft>
                          <a:spcPts val="0"/>
                        </a:spcAft>
                        <a:buNone/>
                      </a:pPr>
                      <a:r>
                        <a:rPr lang="fr">
                          <a:latin typeface="Palanquin"/>
                          <a:ea typeface="Palanquin"/>
                          <a:cs typeface="Palanquin"/>
                          <a:sym typeface="Palanquin"/>
                        </a:rPr>
                        <a:t>Les stagiaires utilisent leur ordinateur personnel pour aller sur Aidants Connect. </a:t>
                      </a:r>
                      <a:endParaRPr>
                        <a:latin typeface="Palanquin"/>
                        <a:ea typeface="Palanquin"/>
                        <a:cs typeface="Palanquin"/>
                        <a:sym typeface="Palanquin"/>
                      </a:endParaRPr>
                    </a:p>
                    <a:p>
                      <a:pPr indent="0" lvl="0" marL="0" rtl="0" algn="l">
                        <a:spcBef>
                          <a:spcPts val="0"/>
                        </a:spcBef>
                        <a:spcAft>
                          <a:spcPts val="0"/>
                        </a:spcAft>
                        <a:buNone/>
                      </a:pPr>
                      <a:r>
                        <a:rPr lang="fr">
                          <a:latin typeface="Palanquin"/>
                          <a:ea typeface="Palanquin"/>
                          <a:cs typeface="Palanquin"/>
                          <a:sym typeface="Palanquin"/>
                        </a:rPr>
                        <a:t>Les fiches tangibles et ressources sont imprimées sur papier, y compris les grilles d’analyse.</a:t>
                      </a:r>
                      <a:endParaRPr>
                        <a:latin typeface="Palanquin"/>
                        <a:ea typeface="Palanquin"/>
                        <a:cs typeface="Palanquin"/>
                        <a:sym typeface="Palanquin"/>
                      </a:endParaRPr>
                    </a:p>
                    <a:p>
                      <a:pPr indent="-317500" lvl="0" marL="457200" rtl="0" algn="l">
                        <a:spcBef>
                          <a:spcPts val="0"/>
                        </a:spcBef>
                        <a:spcAft>
                          <a:spcPts val="0"/>
                        </a:spcAft>
                        <a:buSzPts val="1400"/>
                        <a:buFont typeface="Palanquin"/>
                        <a:buChar char="+"/>
                      </a:pPr>
                      <a:r>
                        <a:rPr lang="fr">
                          <a:latin typeface="Palanquin"/>
                          <a:ea typeface="Palanquin"/>
                          <a:cs typeface="Palanquin"/>
                          <a:sym typeface="Palanquin"/>
                        </a:rPr>
                        <a:t>un paperboard pour le débrief final.</a:t>
                      </a:r>
                      <a:endParaRPr>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tcPr>
                </a:tc>
              </a:tr>
              <a:tr h="381000">
                <a:tc>
                  <a:txBody>
                    <a:bodyPr/>
                    <a:lstStyle/>
                    <a:p>
                      <a:pPr indent="0" lvl="0" marL="0" rtl="0" algn="l">
                        <a:spcBef>
                          <a:spcPts val="0"/>
                        </a:spcBef>
                        <a:spcAft>
                          <a:spcPts val="0"/>
                        </a:spcAft>
                        <a:buNone/>
                      </a:pPr>
                      <a:r>
                        <a:rPr b="1" lang="fr">
                          <a:solidFill>
                            <a:srgbClr val="4077D7"/>
                          </a:solidFill>
                          <a:latin typeface="Palanquin"/>
                          <a:ea typeface="Palanquin"/>
                          <a:cs typeface="Palanquin"/>
                          <a:sym typeface="Palanquin"/>
                        </a:rPr>
                        <a:t>Évaluation</a:t>
                      </a:r>
                      <a:endParaRPr b="1">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rtl="0" algn="l">
                        <a:spcBef>
                          <a:spcPts val="0"/>
                        </a:spcBef>
                        <a:spcAft>
                          <a:spcPts val="0"/>
                        </a:spcAft>
                        <a:buNone/>
                      </a:pPr>
                      <a:r>
                        <a:rPr lang="fr">
                          <a:latin typeface="Palanquin"/>
                          <a:ea typeface="Palanquin"/>
                          <a:cs typeface="Palanquin"/>
                          <a:sym typeface="Palanquin"/>
                        </a:rPr>
                        <a:t>Le formateur passe dans les groupes, écoute les stagiaires interagir et fait des remarques. Il récupère également les grilles d’analyses remplies par les observateurs.</a:t>
                      </a:r>
                      <a:endParaRPr>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tcPr>
                </a:tc>
              </a:tr>
              <a:tr h="381000">
                <a:tc>
                  <a:txBody>
                    <a:bodyPr/>
                    <a:lstStyle/>
                    <a:p>
                      <a:pPr indent="0" lvl="0" marL="0" rtl="0" algn="l">
                        <a:spcBef>
                          <a:spcPts val="0"/>
                        </a:spcBef>
                        <a:spcAft>
                          <a:spcPts val="0"/>
                        </a:spcAft>
                        <a:buNone/>
                      </a:pPr>
                      <a:r>
                        <a:rPr b="1" lang="fr">
                          <a:solidFill>
                            <a:srgbClr val="4077D7"/>
                          </a:solidFill>
                          <a:latin typeface="Palanquin"/>
                          <a:ea typeface="Palanquin"/>
                          <a:cs typeface="Palanquin"/>
                          <a:sym typeface="Palanquin"/>
                        </a:rPr>
                        <a:t>Adaptation en distanciel</a:t>
                      </a:r>
                      <a:endParaRPr b="1">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rtl="0" algn="l">
                        <a:spcBef>
                          <a:spcPts val="0"/>
                        </a:spcBef>
                        <a:spcAft>
                          <a:spcPts val="0"/>
                        </a:spcAft>
                        <a:buNone/>
                      </a:pPr>
                      <a:r>
                        <a:rPr lang="fr">
                          <a:latin typeface="Palanquin"/>
                          <a:ea typeface="Palanquin"/>
                          <a:cs typeface="Palanquin"/>
                          <a:sym typeface="Palanquin"/>
                        </a:rPr>
                        <a:t>Le formateur met en groupe les stagiaires dans des salons, et passe régulièrement dans chacun de ces salons. </a:t>
                      </a:r>
                      <a:endParaRPr>
                        <a:latin typeface="Palanquin"/>
                        <a:ea typeface="Palanquin"/>
                        <a:cs typeface="Palanquin"/>
                        <a:sym typeface="Palanquin"/>
                      </a:endParaRPr>
                    </a:p>
                    <a:p>
                      <a:pPr indent="0" lvl="0" marL="0" rtl="0" algn="l">
                        <a:spcBef>
                          <a:spcPts val="0"/>
                        </a:spcBef>
                        <a:spcAft>
                          <a:spcPts val="0"/>
                        </a:spcAft>
                        <a:buNone/>
                      </a:pPr>
                      <a:r>
                        <a:rPr lang="fr">
                          <a:latin typeface="Palanquin"/>
                          <a:ea typeface="Palanquin"/>
                          <a:cs typeface="Palanquin"/>
                          <a:sym typeface="Palanquin"/>
                        </a:rPr>
                        <a:t>Les CN partagent leur écran lors de l’utilisation d’Aidants Connect ou des ressources pour les montrer aux autres stagiaires du salon.</a:t>
                      </a:r>
                      <a:endParaRPr>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tcPr>
                </a:tc>
              </a:tr>
            </a:tbl>
          </a:graphicData>
        </a:graphic>
      </p:graphicFrame>
      <p:sp>
        <p:nvSpPr>
          <p:cNvPr id="701" name="Google Shape;701;p75"/>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Grains pédagogiques</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702" name="Google Shape;702;p75"/>
          <p:cNvPicPr preferRelativeResize="0"/>
          <p:nvPr/>
        </p:nvPicPr>
        <p:blipFill>
          <a:blip r:embed="rId4">
            <a:alphaModFix/>
          </a:blip>
          <a:stretch>
            <a:fillRect/>
          </a:stretch>
        </p:blipFill>
        <p:spPr>
          <a:xfrm>
            <a:off x="200862" y="379418"/>
            <a:ext cx="619935" cy="574529"/>
          </a:xfrm>
          <a:prstGeom prst="rect">
            <a:avLst/>
          </a:prstGeom>
          <a:noFill/>
          <a:ln>
            <a:noFill/>
          </a:ln>
        </p:spPr>
      </p:pic>
      <p:sp>
        <p:nvSpPr>
          <p:cNvPr id="703" name="Google Shape;703;p75"/>
          <p:cNvSpPr/>
          <p:nvPr/>
        </p:nvSpPr>
        <p:spPr>
          <a:xfrm rot="-5400000">
            <a:off x="-3658275" y="5510050"/>
            <a:ext cx="8338200" cy="411900"/>
          </a:xfrm>
          <a:prstGeom prst="rect">
            <a:avLst/>
          </a:prstGeom>
          <a:solidFill>
            <a:srgbClr val="4077D7"/>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chemeClr val="lt1"/>
                </a:solidFill>
                <a:latin typeface="Palanquin"/>
                <a:ea typeface="Palanquin"/>
                <a:cs typeface="Palanquin"/>
                <a:sym typeface="Palanquin"/>
              </a:rPr>
              <a:t>Présentiel</a:t>
            </a:r>
            <a:endParaRPr>
              <a:solidFill>
                <a:schemeClr val="lt1"/>
              </a:solidFill>
            </a:endParaRPr>
          </a:p>
        </p:txBody>
      </p:sp>
    </p:spTree>
  </p:cSld>
  <p:clrMapOvr>
    <a:masterClrMapping/>
  </p:clrMapOvr>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7" name="Shape 707"/>
        <p:cNvGrpSpPr/>
        <p:nvPr/>
      </p:nvGrpSpPr>
      <p:grpSpPr>
        <a:xfrm>
          <a:off x="0" y="0"/>
          <a:ext cx="0" cy="0"/>
          <a:chOff x="0" y="0"/>
          <a:chExt cx="0" cy="0"/>
        </a:xfrm>
      </p:grpSpPr>
      <p:sp>
        <p:nvSpPr>
          <p:cNvPr id="708" name="Google Shape;708;p76"/>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graphicFrame>
        <p:nvGraphicFramePr>
          <p:cNvPr id="709" name="Google Shape;709;p76"/>
          <p:cNvGraphicFramePr/>
          <p:nvPr/>
        </p:nvGraphicFramePr>
        <p:xfrm>
          <a:off x="1167423" y="1547075"/>
          <a:ext cx="3000000" cy="3000000"/>
        </p:xfrm>
        <a:graphic>
          <a:graphicData uri="http://schemas.openxmlformats.org/drawingml/2006/table">
            <a:tbl>
              <a:tblPr>
                <a:noFill/>
                <a:tableStyleId>{8CF261C2-8254-4756-BA44-E8D673F1CBE6}</a:tableStyleId>
              </a:tblPr>
              <a:tblGrid>
                <a:gridCol w="1339750"/>
                <a:gridCol w="4529800"/>
              </a:tblGrid>
              <a:tr h="381000">
                <a:tc gridSpan="2">
                  <a:txBody>
                    <a:bodyPr/>
                    <a:lstStyle/>
                    <a:p>
                      <a:pPr indent="0" lvl="0" marL="0" rtl="0" algn="l">
                        <a:spcBef>
                          <a:spcPts val="0"/>
                        </a:spcBef>
                        <a:spcAft>
                          <a:spcPts val="0"/>
                        </a:spcAft>
                        <a:buNone/>
                      </a:pPr>
                      <a:r>
                        <a:rPr b="1" lang="fr" sz="2400">
                          <a:solidFill>
                            <a:schemeClr val="lt1"/>
                          </a:solidFill>
                          <a:latin typeface="Palanquin"/>
                          <a:ea typeface="Palanquin"/>
                          <a:cs typeface="Palanquin"/>
                          <a:sym typeface="Palanquin"/>
                        </a:rPr>
                        <a:t>START STOP CONTINUE</a:t>
                      </a:r>
                      <a:endParaRPr b="1" sz="2400">
                        <a:solidFill>
                          <a:schemeClr val="lt1"/>
                        </a:solidFill>
                        <a:latin typeface="Palanquin"/>
                        <a:ea typeface="Palanquin"/>
                        <a:cs typeface="Palanquin"/>
                        <a:sym typeface="Palanquin"/>
                      </a:endParaRPr>
                    </a:p>
                    <a:p>
                      <a:pPr indent="0" lvl="0" marL="0" rtl="0" algn="r">
                        <a:spcBef>
                          <a:spcPts val="0"/>
                        </a:spcBef>
                        <a:spcAft>
                          <a:spcPts val="0"/>
                        </a:spcAft>
                        <a:buNone/>
                      </a:pPr>
                      <a:r>
                        <a:rPr lang="fr">
                          <a:solidFill>
                            <a:schemeClr val="lt1"/>
                          </a:solidFill>
                          <a:latin typeface="Palanquin Medium"/>
                          <a:ea typeface="Palanquin Medium"/>
                          <a:cs typeface="Palanquin Medium"/>
                          <a:sym typeface="Palanquin Medium"/>
                        </a:rPr>
                        <a:t>30m</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4077D7"/>
                      </a:solidFill>
                      <a:prstDash val="solid"/>
                      <a:round/>
                      <a:headEnd len="sm" w="sm" type="none"/>
                      <a:tailEnd len="sm" w="sm" type="none"/>
                    </a:lnL>
                    <a:lnR cap="flat" cmpd="sng" w="9525">
                      <a:solidFill>
                        <a:srgbClr val="4077D7"/>
                      </a:solidFill>
                      <a:prstDash val="solid"/>
                      <a:round/>
                      <a:headEnd len="sm" w="sm" type="none"/>
                      <a:tailEnd len="sm" w="sm" type="none"/>
                    </a:lnR>
                    <a:lnT cap="flat" cmpd="sng" w="9525">
                      <a:solidFill>
                        <a:srgbClr val="4077D7"/>
                      </a:solidFill>
                      <a:prstDash val="solid"/>
                      <a:round/>
                      <a:headEnd len="sm" w="sm" type="none"/>
                      <a:tailEnd len="sm" w="sm" type="none"/>
                    </a:lnT>
                    <a:lnB cap="flat" cmpd="sng" w="9525">
                      <a:solidFill>
                        <a:srgbClr val="E7F0FF"/>
                      </a:solidFill>
                      <a:prstDash val="solid"/>
                      <a:round/>
                      <a:headEnd len="sm" w="sm" type="none"/>
                      <a:tailEnd len="sm" w="sm" type="none"/>
                    </a:lnB>
                    <a:solidFill>
                      <a:srgbClr val="4077D7"/>
                    </a:solidFill>
                  </a:tcPr>
                </a:tc>
                <a:tc hMerge="1"/>
              </a:tr>
              <a:tr h="381000">
                <a:tc>
                  <a:txBody>
                    <a:bodyPr/>
                    <a:lstStyle/>
                    <a:p>
                      <a:pPr indent="0" lvl="0" marL="0" rtl="0" algn="l">
                        <a:spcBef>
                          <a:spcPts val="0"/>
                        </a:spcBef>
                        <a:spcAft>
                          <a:spcPts val="0"/>
                        </a:spcAft>
                        <a:buNone/>
                      </a:pPr>
                      <a:r>
                        <a:rPr b="1" lang="fr">
                          <a:solidFill>
                            <a:srgbClr val="4077D7"/>
                          </a:solidFill>
                          <a:latin typeface="Palanquin"/>
                          <a:ea typeface="Palanquin"/>
                          <a:cs typeface="Palanquin"/>
                          <a:sym typeface="Palanquin"/>
                        </a:rPr>
                        <a:t>Objectif Pédagogique</a:t>
                      </a:r>
                      <a:endParaRPr b="1">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rtl="0" algn="l">
                        <a:spcBef>
                          <a:spcPts val="0"/>
                        </a:spcBef>
                        <a:spcAft>
                          <a:spcPts val="0"/>
                        </a:spcAft>
                        <a:buNone/>
                      </a:pPr>
                      <a:r>
                        <a:rPr lang="fr">
                          <a:latin typeface="Palanquin"/>
                          <a:ea typeface="Palanquin"/>
                          <a:cs typeface="Palanquin"/>
                          <a:sym typeface="Palanquin"/>
                        </a:rPr>
                        <a:t>Se projeter dans le futur</a:t>
                      </a:r>
                      <a:endParaRPr>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tcPr>
                </a:tc>
              </a:tr>
              <a:tr h="381000">
                <a:tc>
                  <a:txBody>
                    <a:bodyPr/>
                    <a:lstStyle/>
                    <a:p>
                      <a:pPr indent="0" lvl="0" marL="0" rtl="0" algn="l">
                        <a:spcBef>
                          <a:spcPts val="0"/>
                        </a:spcBef>
                        <a:spcAft>
                          <a:spcPts val="0"/>
                        </a:spcAft>
                        <a:buNone/>
                      </a:pPr>
                      <a:r>
                        <a:rPr b="1" lang="fr">
                          <a:solidFill>
                            <a:srgbClr val="4077D7"/>
                          </a:solidFill>
                          <a:latin typeface="Palanquin"/>
                          <a:ea typeface="Palanquin"/>
                          <a:cs typeface="Palanquin"/>
                          <a:sym typeface="Palanquin"/>
                        </a:rPr>
                        <a:t>Activité du formateur et des stagiaires </a:t>
                      </a:r>
                      <a:endParaRPr>
                        <a:solidFill>
                          <a:srgbClr val="4077D7"/>
                        </a:solidFill>
                        <a:latin typeface="Palanquin Medium"/>
                        <a:ea typeface="Palanquin Medium"/>
                        <a:cs typeface="Palanquin Medium"/>
                        <a:sym typeface="Palanquin Medium"/>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rtl="0" algn="l">
                        <a:spcBef>
                          <a:spcPts val="0"/>
                        </a:spcBef>
                        <a:spcAft>
                          <a:spcPts val="0"/>
                        </a:spcAft>
                        <a:buClr>
                          <a:schemeClr val="dk1"/>
                        </a:buClr>
                        <a:buSzPts val="1100"/>
                        <a:buFont typeface="Arial"/>
                        <a:buNone/>
                      </a:pPr>
                      <a:r>
                        <a:rPr lang="fr">
                          <a:latin typeface="Palanquin"/>
                          <a:ea typeface="Palanquin"/>
                          <a:cs typeface="Palanquin"/>
                          <a:sym typeface="Palanquin"/>
                        </a:rPr>
                        <a:t>Le formateur vidéo-projette une slide ou trace au tableau trois colonnes avec écrit “START”, “STOP”, et “CONTINUE”.</a:t>
                      </a:r>
                      <a:endParaRPr>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r>
                        <a:t/>
                      </a:r>
                      <a:endParaRPr>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r>
                        <a:rPr lang="fr">
                          <a:latin typeface="Palanquin"/>
                          <a:ea typeface="Palanquin"/>
                          <a:cs typeface="Palanquin"/>
                          <a:sym typeface="Palanquin"/>
                        </a:rPr>
                        <a:t>Les participants sont invités à remplir des post-it pour faire le bilan de la formation avec comme consigne “À partir d’aujourd’hui, qu’est-ce que je mets en place (START), qu’est-ce que j’arrête (STOP) dans ma pratique professionnelle, et qu’est-ce que je conserve (CONTINUE) ?”. Ils viennent les placer dans les colonnes.</a:t>
                      </a:r>
                      <a:endParaRPr>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r>
                        <a:t/>
                      </a:r>
                      <a:endParaRPr>
                        <a:latin typeface="Palanquin"/>
                        <a:ea typeface="Palanquin"/>
                        <a:cs typeface="Palanquin"/>
                        <a:sym typeface="Palanquin"/>
                      </a:endParaRPr>
                    </a:p>
                    <a:p>
                      <a:pPr indent="0" lvl="0" marL="0" rtl="0" algn="l">
                        <a:spcBef>
                          <a:spcPts val="0"/>
                        </a:spcBef>
                        <a:spcAft>
                          <a:spcPts val="0"/>
                        </a:spcAft>
                        <a:buNone/>
                      </a:pPr>
                      <a:r>
                        <a:rPr lang="fr">
                          <a:latin typeface="Palanquin"/>
                          <a:ea typeface="Palanquin"/>
                          <a:cs typeface="Palanquin"/>
                          <a:sym typeface="Palanquin"/>
                        </a:rPr>
                        <a:t>Le formateur synthétise et rebondit, commente et donne la parole aux apprenants.</a:t>
                      </a:r>
                      <a:endParaRPr>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tcPr>
                </a:tc>
              </a:tr>
              <a:tr h="381000">
                <a:tc>
                  <a:txBody>
                    <a:bodyPr/>
                    <a:lstStyle/>
                    <a:p>
                      <a:pPr indent="0" lvl="0" marL="0" rtl="0" algn="l">
                        <a:spcBef>
                          <a:spcPts val="0"/>
                        </a:spcBef>
                        <a:spcAft>
                          <a:spcPts val="0"/>
                        </a:spcAft>
                        <a:buNone/>
                      </a:pPr>
                      <a:r>
                        <a:rPr b="1" lang="fr">
                          <a:solidFill>
                            <a:srgbClr val="4077D7"/>
                          </a:solidFill>
                          <a:latin typeface="Palanquin"/>
                          <a:ea typeface="Palanquin"/>
                          <a:cs typeface="Palanquin"/>
                          <a:sym typeface="Palanquin"/>
                        </a:rPr>
                        <a:t>Support </a:t>
                      </a:r>
                      <a:br>
                        <a:rPr b="1" lang="fr">
                          <a:solidFill>
                            <a:srgbClr val="4077D7"/>
                          </a:solidFill>
                          <a:latin typeface="Palanquin"/>
                          <a:ea typeface="Palanquin"/>
                          <a:cs typeface="Palanquin"/>
                          <a:sym typeface="Palanquin"/>
                        </a:rPr>
                      </a:br>
                      <a:r>
                        <a:rPr b="1" lang="fr">
                          <a:solidFill>
                            <a:srgbClr val="4077D7"/>
                          </a:solidFill>
                          <a:latin typeface="Palanquin"/>
                          <a:ea typeface="Palanquin"/>
                          <a:cs typeface="Palanquin"/>
                          <a:sym typeface="Palanquin"/>
                        </a:rPr>
                        <a:t>et outil</a:t>
                      </a:r>
                      <a:endParaRPr b="1">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rtl="0" algn="l">
                        <a:spcBef>
                          <a:spcPts val="0"/>
                        </a:spcBef>
                        <a:spcAft>
                          <a:spcPts val="0"/>
                        </a:spcAft>
                        <a:buNone/>
                      </a:pPr>
                      <a:r>
                        <a:rPr lang="fr">
                          <a:latin typeface="Palanquin"/>
                          <a:ea typeface="Palanquin"/>
                          <a:cs typeface="Palanquin"/>
                          <a:sym typeface="Palanquin"/>
                        </a:rPr>
                        <a:t>Slide “start stop continue” ou paperboard</a:t>
                      </a:r>
                      <a:endParaRPr>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tcPr>
                </a:tc>
              </a:tr>
              <a:tr h="100000">
                <a:tc>
                  <a:txBody>
                    <a:bodyPr/>
                    <a:lstStyle/>
                    <a:p>
                      <a:pPr indent="0" lvl="0" marL="0" rtl="0" algn="l">
                        <a:spcBef>
                          <a:spcPts val="0"/>
                        </a:spcBef>
                        <a:spcAft>
                          <a:spcPts val="0"/>
                        </a:spcAft>
                        <a:buNone/>
                      </a:pPr>
                      <a:r>
                        <a:rPr b="1" lang="fr">
                          <a:solidFill>
                            <a:srgbClr val="4077D7"/>
                          </a:solidFill>
                          <a:latin typeface="Palanquin"/>
                          <a:ea typeface="Palanquin"/>
                          <a:cs typeface="Palanquin"/>
                          <a:sym typeface="Palanquin"/>
                        </a:rPr>
                        <a:t>Évaluation</a:t>
                      </a:r>
                      <a:endParaRPr b="1">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rtl="0" algn="l">
                        <a:spcBef>
                          <a:spcPts val="0"/>
                        </a:spcBef>
                        <a:spcAft>
                          <a:spcPts val="0"/>
                        </a:spcAft>
                        <a:buNone/>
                      </a:pPr>
                      <a:r>
                        <a:t/>
                      </a:r>
                      <a:endParaRPr>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tcPr>
                </a:tc>
              </a:tr>
              <a:tr h="381000">
                <a:tc>
                  <a:txBody>
                    <a:bodyPr/>
                    <a:lstStyle/>
                    <a:p>
                      <a:pPr indent="0" lvl="0" marL="0" rtl="0" algn="l">
                        <a:spcBef>
                          <a:spcPts val="0"/>
                        </a:spcBef>
                        <a:spcAft>
                          <a:spcPts val="0"/>
                        </a:spcAft>
                        <a:buNone/>
                      </a:pPr>
                      <a:r>
                        <a:rPr b="1" lang="fr">
                          <a:solidFill>
                            <a:srgbClr val="4077D7"/>
                          </a:solidFill>
                          <a:latin typeface="Palanquin"/>
                          <a:ea typeface="Palanquin"/>
                          <a:cs typeface="Palanquin"/>
                          <a:sym typeface="Palanquin"/>
                        </a:rPr>
                        <a:t>Adaptation en distanciel</a:t>
                      </a:r>
                      <a:endParaRPr b="1">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rtl="0" algn="l">
                        <a:spcBef>
                          <a:spcPts val="0"/>
                        </a:spcBef>
                        <a:spcAft>
                          <a:spcPts val="0"/>
                        </a:spcAft>
                        <a:buClr>
                          <a:schemeClr val="dk1"/>
                        </a:buClr>
                        <a:buSzPts val="1100"/>
                        <a:buFont typeface="Arial"/>
                        <a:buNone/>
                      </a:pPr>
                      <a:r>
                        <a:rPr lang="fr">
                          <a:solidFill>
                            <a:schemeClr val="dk1"/>
                          </a:solidFill>
                          <a:latin typeface="Palanquin"/>
                          <a:ea typeface="Palanquin"/>
                          <a:cs typeface="Palanquin"/>
                          <a:sym typeface="Palanquin"/>
                        </a:rPr>
                        <a:t>Le formateur propose au groupe de se rejoindre sur un tableau interactif dans lequel il aura préalablement préparé un espace / une slide “start stop continue”</a:t>
                      </a:r>
                      <a:endParaRPr>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tcPr>
                </a:tc>
              </a:tr>
            </a:tbl>
          </a:graphicData>
        </a:graphic>
      </p:graphicFrame>
      <p:sp>
        <p:nvSpPr>
          <p:cNvPr id="710" name="Google Shape;710;p76"/>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Grains pédagogiques</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711" name="Google Shape;711;p76"/>
          <p:cNvPicPr preferRelativeResize="0"/>
          <p:nvPr/>
        </p:nvPicPr>
        <p:blipFill>
          <a:blip r:embed="rId3">
            <a:alphaModFix/>
          </a:blip>
          <a:stretch>
            <a:fillRect/>
          </a:stretch>
        </p:blipFill>
        <p:spPr>
          <a:xfrm>
            <a:off x="200862" y="379418"/>
            <a:ext cx="619935" cy="574529"/>
          </a:xfrm>
          <a:prstGeom prst="rect">
            <a:avLst/>
          </a:prstGeom>
          <a:noFill/>
          <a:ln>
            <a:noFill/>
          </a:ln>
        </p:spPr>
      </p:pic>
      <p:sp>
        <p:nvSpPr>
          <p:cNvPr id="712" name="Google Shape;712;p76"/>
          <p:cNvSpPr/>
          <p:nvPr/>
        </p:nvSpPr>
        <p:spPr>
          <a:xfrm rot="-5400000">
            <a:off x="-3658275" y="5510050"/>
            <a:ext cx="8338200" cy="411900"/>
          </a:xfrm>
          <a:prstGeom prst="rect">
            <a:avLst/>
          </a:prstGeom>
          <a:solidFill>
            <a:srgbClr val="4077D7"/>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chemeClr val="lt1"/>
                </a:solidFill>
                <a:latin typeface="Palanquin"/>
                <a:ea typeface="Palanquin"/>
                <a:cs typeface="Palanquin"/>
                <a:sym typeface="Palanquin"/>
              </a:rPr>
              <a:t>Présentiel</a:t>
            </a:r>
            <a:endParaRPr>
              <a:solidFill>
                <a:schemeClr val="lt1"/>
              </a:solidFill>
            </a:endParaRPr>
          </a:p>
        </p:txBody>
      </p:sp>
    </p:spTree>
  </p:cSld>
  <p:clrMapOvr>
    <a:masterClrMapping/>
  </p:clrMapOvr>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6" name="Shape 716"/>
        <p:cNvGrpSpPr/>
        <p:nvPr/>
      </p:nvGrpSpPr>
      <p:grpSpPr>
        <a:xfrm>
          <a:off x="0" y="0"/>
          <a:ext cx="0" cy="0"/>
          <a:chOff x="0" y="0"/>
          <a:chExt cx="0" cy="0"/>
        </a:xfrm>
      </p:grpSpPr>
      <p:sp>
        <p:nvSpPr>
          <p:cNvPr id="717" name="Google Shape;717;p77"/>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graphicFrame>
        <p:nvGraphicFramePr>
          <p:cNvPr id="718" name="Google Shape;718;p77"/>
          <p:cNvGraphicFramePr/>
          <p:nvPr/>
        </p:nvGraphicFramePr>
        <p:xfrm>
          <a:off x="1167423" y="1547075"/>
          <a:ext cx="3000000" cy="3000000"/>
        </p:xfrm>
        <a:graphic>
          <a:graphicData uri="http://schemas.openxmlformats.org/drawingml/2006/table">
            <a:tbl>
              <a:tblPr>
                <a:noFill/>
                <a:tableStyleId>{8CF261C2-8254-4756-BA44-E8D673F1CBE6}</a:tableStyleId>
              </a:tblPr>
              <a:tblGrid>
                <a:gridCol w="1339750"/>
                <a:gridCol w="4529800"/>
              </a:tblGrid>
              <a:tr h="381000">
                <a:tc gridSpan="2">
                  <a:txBody>
                    <a:bodyPr/>
                    <a:lstStyle/>
                    <a:p>
                      <a:pPr indent="0" lvl="0" marL="0" rtl="0" algn="l">
                        <a:spcBef>
                          <a:spcPts val="0"/>
                        </a:spcBef>
                        <a:spcAft>
                          <a:spcPts val="0"/>
                        </a:spcAft>
                        <a:buNone/>
                      </a:pPr>
                      <a:r>
                        <a:rPr b="1" lang="fr" sz="2400">
                          <a:solidFill>
                            <a:schemeClr val="lt1"/>
                          </a:solidFill>
                          <a:latin typeface="Palanquin"/>
                          <a:ea typeface="Palanquin"/>
                          <a:cs typeface="Palanquin"/>
                          <a:sym typeface="Palanquin"/>
                        </a:rPr>
                        <a:t>MESURER LES ACQUIS</a:t>
                      </a:r>
                      <a:endParaRPr b="1" sz="2400">
                        <a:solidFill>
                          <a:schemeClr val="lt1"/>
                        </a:solidFill>
                        <a:latin typeface="Palanquin"/>
                        <a:ea typeface="Palanquin"/>
                        <a:cs typeface="Palanquin"/>
                        <a:sym typeface="Palanquin"/>
                      </a:endParaRPr>
                    </a:p>
                    <a:p>
                      <a:pPr indent="0" lvl="0" marL="0" rtl="0" algn="r">
                        <a:spcBef>
                          <a:spcPts val="0"/>
                        </a:spcBef>
                        <a:spcAft>
                          <a:spcPts val="0"/>
                        </a:spcAft>
                        <a:buNone/>
                      </a:pPr>
                      <a:r>
                        <a:rPr lang="fr">
                          <a:solidFill>
                            <a:schemeClr val="lt1"/>
                          </a:solidFill>
                          <a:latin typeface="Palanquin Medium"/>
                          <a:ea typeface="Palanquin Medium"/>
                          <a:cs typeface="Palanquin Medium"/>
                          <a:sym typeface="Palanquin Medium"/>
                        </a:rPr>
                        <a:t>30m</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4077D7"/>
                      </a:solidFill>
                      <a:prstDash val="solid"/>
                      <a:round/>
                      <a:headEnd len="sm" w="sm" type="none"/>
                      <a:tailEnd len="sm" w="sm" type="none"/>
                    </a:lnL>
                    <a:lnR cap="flat" cmpd="sng" w="9525">
                      <a:solidFill>
                        <a:srgbClr val="4077D7"/>
                      </a:solidFill>
                      <a:prstDash val="solid"/>
                      <a:round/>
                      <a:headEnd len="sm" w="sm" type="none"/>
                      <a:tailEnd len="sm" w="sm" type="none"/>
                    </a:lnR>
                    <a:lnT cap="flat" cmpd="sng" w="9525">
                      <a:solidFill>
                        <a:srgbClr val="4077D7"/>
                      </a:solidFill>
                      <a:prstDash val="solid"/>
                      <a:round/>
                      <a:headEnd len="sm" w="sm" type="none"/>
                      <a:tailEnd len="sm" w="sm" type="none"/>
                    </a:lnT>
                    <a:lnB cap="flat" cmpd="sng" w="9525">
                      <a:solidFill>
                        <a:srgbClr val="E7F0FF"/>
                      </a:solidFill>
                      <a:prstDash val="solid"/>
                      <a:round/>
                      <a:headEnd len="sm" w="sm" type="none"/>
                      <a:tailEnd len="sm" w="sm" type="none"/>
                    </a:lnB>
                    <a:solidFill>
                      <a:srgbClr val="4077D7"/>
                    </a:solidFill>
                  </a:tcPr>
                </a:tc>
                <a:tc hMerge="1"/>
              </a:tr>
              <a:tr h="381000">
                <a:tc>
                  <a:txBody>
                    <a:bodyPr/>
                    <a:lstStyle/>
                    <a:p>
                      <a:pPr indent="0" lvl="0" marL="0" rtl="0" algn="l">
                        <a:spcBef>
                          <a:spcPts val="0"/>
                        </a:spcBef>
                        <a:spcAft>
                          <a:spcPts val="0"/>
                        </a:spcAft>
                        <a:buNone/>
                      </a:pPr>
                      <a:r>
                        <a:rPr b="1" lang="fr">
                          <a:solidFill>
                            <a:srgbClr val="4077D7"/>
                          </a:solidFill>
                          <a:latin typeface="Palanquin"/>
                          <a:ea typeface="Palanquin"/>
                          <a:cs typeface="Palanquin"/>
                          <a:sym typeface="Palanquin"/>
                        </a:rPr>
                        <a:t>Objectif Pédagogique</a:t>
                      </a:r>
                      <a:endParaRPr b="1">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rtl="0" algn="l">
                        <a:spcBef>
                          <a:spcPts val="0"/>
                        </a:spcBef>
                        <a:spcAft>
                          <a:spcPts val="0"/>
                        </a:spcAft>
                        <a:buNone/>
                      </a:pPr>
                      <a:r>
                        <a:rPr lang="fr"/>
                        <a:t>Mesurer les acquis</a:t>
                      </a:r>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tcPr>
                </a:tc>
              </a:tr>
              <a:tr h="381000">
                <a:tc>
                  <a:txBody>
                    <a:bodyPr/>
                    <a:lstStyle/>
                    <a:p>
                      <a:pPr indent="0" lvl="0" marL="0" rtl="0" algn="l">
                        <a:spcBef>
                          <a:spcPts val="0"/>
                        </a:spcBef>
                        <a:spcAft>
                          <a:spcPts val="0"/>
                        </a:spcAft>
                        <a:buNone/>
                      </a:pPr>
                      <a:r>
                        <a:rPr b="1" lang="fr">
                          <a:solidFill>
                            <a:srgbClr val="4077D7"/>
                          </a:solidFill>
                          <a:latin typeface="Palanquin"/>
                          <a:ea typeface="Palanquin"/>
                          <a:cs typeface="Palanquin"/>
                          <a:sym typeface="Palanquin"/>
                        </a:rPr>
                        <a:t>Activité du formateur et des stagiaires </a:t>
                      </a:r>
                      <a:endParaRPr>
                        <a:solidFill>
                          <a:srgbClr val="4077D7"/>
                        </a:solidFill>
                        <a:latin typeface="Palanquin Medium"/>
                        <a:ea typeface="Palanquin Medium"/>
                        <a:cs typeface="Palanquin Medium"/>
                        <a:sym typeface="Palanquin Medium"/>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rtl="0" algn="l">
                        <a:spcBef>
                          <a:spcPts val="0"/>
                        </a:spcBef>
                        <a:spcAft>
                          <a:spcPts val="0"/>
                        </a:spcAft>
                        <a:buNone/>
                      </a:pPr>
                      <a:r>
                        <a:rPr lang="fr"/>
                        <a:t>Le formateur demande aux stagiaires d’utiliser leur ordinateur personnel pour aller sur le test PIX d’habilitation à Aidants Connect.</a:t>
                      </a:r>
                      <a:endParaRPr/>
                    </a:p>
                    <a:p>
                      <a:pPr indent="0" lvl="0" marL="0" rtl="0" algn="l">
                        <a:spcBef>
                          <a:spcPts val="0"/>
                        </a:spcBef>
                        <a:spcAft>
                          <a:spcPts val="0"/>
                        </a:spcAft>
                        <a:buNone/>
                      </a:pPr>
                      <a:r>
                        <a:t/>
                      </a:r>
                      <a:endParaRPr/>
                    </a:p>
                    <a:p>
                      <a:pPr indent="0" lvl="0" marL="0" rtl="0" algn="l">
                        <a:spcBef>
                          <a:spcPts val="0"/>
                        </a:spcBef>
                        <a:spcAft>
                          <a:spcPts val="0"/>
                        </a:spcAft>
                        <a:buNone/>
                      </a:pPr>
                      <a:r>
                        <a:rPr lang="fr"/>
                        <a:t>Les stagiaires font le test pendant 30 min.</a:t>
                      </a:r>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tcPr>
                </a:tc>
              </a:tr>
              <a:tr h="381000">
                <a:tc>
                  <a:txBody>
                    <a:bodyPr/>
                    <a:lstStyle/>
                    <a:p>
                      <a:pPr indent="0" lvl="0" marL="0" rtl="0" algn="l">
                        <a:spcBef>
                          <a:spcPts val="0"/>
                        </a:spcBef>
                        <a:spcAft>
                          <a:spcPts val="0"/>
                        </a:spcAft>
                        <a:buNone/>
                      </a:pPr>
                      <a:r>
                        <a:rPr b="1" lang="fr">
                          <a:solidFill>
                            <a:srgbClr val="4077D7"/>
                          </a:solidFill>
                          <a:latin typeface="Palanquin"/>
                          <a:ea typeface="Palanquin"/>
                          <a:cs typeface="Palanquin"/>
                          <a:sym typeface="Palanquin"/>
                        </a:rPr>
                        <a:t>Support </a:t>
                      </a:r>
                      <a:br>
                        <a:rPr b="1" lang="fr">
                          <a:solidFill>
                            <a:srgbClr val="4077D7"/>
                          </a:solidFill>
                          <a:latin typeface="Palanquin"/>
                          <a:ea typeface="Palanquin"/>
                          <a:cs typeface="Palanquin"/>
                          <a:sym typeface="Palanquin"/>
                        </a:rPr>
                      </a:br>
                      <a:r>
                        <a:rPr b="1" lang="fr">
                          <a:solidFill>
                            <a:srgbClr val="4077D7"/>
                          </a:solidFill>
                          <a:latin typeface="Palanquin"/>
                          <a:ea typeface="Palanquin"/>
                          <a:cs typeface="Palanquin"/>
                          <a:sym typeface="Palanquin"/>
                        </a:rPr>
                        <a:t>et outil</a:t>
                      </a:r>
                      <a:endParaRPr b="1">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rtl="0" algn="l">
                        <a:spcBef>
                          <a:spcPts val="0"/>
                        </a:spcBef>
                        <a:spcAft>
                          <a:spcPts val="0"/>
                        </a:spcAft>
                        <a:buNone/>
                      </a:pPr>
                      <a:r>
                        <a:rPr lang="fr"/>
                        <a:t>Ordinateur personnel, test PIX</a:t>
                      </a:r>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tcPr>
                </a:tc>
              </a:tr>
              <a:tr h="381000">
                <a:tc>
                  <a:txBody>
                    <a:bodyPr/>
                    <a:lstStyle/>
                    <a:p>
                      <a:pPr indent="0" lvl="0" marL="0" rtl="0" algn="l">
                        <a:spcBef>
                          <a:spcPts val="0"/>
                        </a:spcBef>
                        <a:spcAft>
                          <a:spcPts val="0"/>
                        </a:spcAft>
                        <a:buNone/>
                      </a:pPr>
                      <a:r>
                        <a:rPr b="1" lang="fr">
                          <a:solidFill>
                            <a:srgbClr val="4077D7"/>
                          </a:solidFill>
                          <a:latin typeface="Palanquin"/>
                          <a:ea typeface="Palanquin"/>
                          <a:cs typeface="Palanquin"/>
                          <a:sym typeface="Palanquin"/>
                        </a:rPr>
                        <a:t>Évaluation</a:t>
                      </a:r>
                      <a:endParaRPr b="1">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rtl="0" algn="l">
                        <a:spcBef>
                          <a:spcPts val="0"/>
                        </a:spcBef>
                        <a:spcAft>
                          <a:spcPts val="0"/>
                        </a:spcAft>
                        <a:buNone/>
                      </a:pPr>
                      <a:r>
                        <a:t/>
                      </a:r>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tcPr>
                </a:tc>
              </a:tr>
              <a:tr h="381000">
                <a:tc>
                  <a:txBody>
                    <a:bodyPr/>
                    <a:lstStyle/>
                    <a:p>
                      <a:pPr indent="0" lvl="0" marL="0" rtl="0" algn="l">
                        <a:spcBef>
                          <a:spcPts val="0"/>
                        </a:spcBef>
                        <a:spcAft>
                          <a:spcPts val="0"/>
                        </a:spcAft>
                        <a:buNone/>
                      </a:pPr>
                      <a:r>
                        <a:rPr b="1" lang="fr">
                          <a:solidFill>
                            <a:srgbClr val="4077D7"/>
                          </a:solidFill>
                          <a:latin typeface="Palanquin"/>
                          <a:ea typeface="Palanquin"/>
                          <a:cs typeface="Palanquin"/>
                          <a:sym typeface="Palanquin"/>
                        </a:rPr>
                        <a:t>Adaptation en distanciel</a:t>
                      </a:r>
                      <a:endParaRPr b="1">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rtl="0" algn="l">
                        <a:spcBef>
                          <a:spcPts val="0"/>
                        </a:spcBef>
                        <a:spcAft>
                          <a:spcPts val="0"/>
                        </a:spcAft>
                        <a:buNone/>
                      </a:pPr>
                      <a:r>
                        <a:t/>
                      </a:r>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tcPr>
                </a:tc>
              </a:tr>
            </a:tbl>
          </a:graphicData>
        </a:graphic>
      </p:graphicFrame>
      <p:sp>
        <p:nvSpPr>
          <p:cNvPr id="719" name="Google Shape;719;p77"/>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Grains pédagogiques</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720" name="Google Shape;720;p77"/>
          <p:cNvPicPr preferRelativeResize="0"/>
          <p:nvPr/>
        </p:nvPicPr>
        <p:blipFill>
          <a:blip r:embed="rId3">
            <a:alphaModFix/>
          </a:blip>
          <a:stretch>
            <a:fillRect/>
          </a:stretch>
        </p:blipFill>
        <p:spPr>
          <a:xfrm>
            <a:off x="200862" y="379418"/>
            <a:ext cx="619935" cy="574529"/>
          </a:xfrm>
          <a:prstGeom prst="rect">
            <a:avLst/>
          </a:prstGeom>
          <a:noFill/>
          <a:ln>
            <a:noFill/>
          </a:ln>
        </p:spPr>
      </p:pic>
      <p:sp>
        <p:nvSpPr>
          <p:cNvPr id="721" name="Google Shape;721;p77"/>
          <p:cNvSpPr/>
          <p:nvPr/>
        </p:nvSpPr>
        <p:spPr>
          <a:xfrm rot="-5400000">
            <a:off x="-3658275" y="5510050"/>
            <a:ext cx="8338200" cy="411900"/>
          </a:xfrm>
          <a:prstGeom prst="rect">
            <a:avLst/>
          </a:prstGeom>
          <a:solidFill>
            <a:srgbClr val="4077D7"/>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chemeClr val="lt1"/>
                </a:solidFill>
                <a:latin typeface="Palanquin"/>
                <a:ea typeface="Palanquin"/>
                <a:cs typeface="Palanquin"/>
                <a:sym typeface="Palanquin"/>
              </a:rPr>
              <a:t>Présentiel</a:t>
            </a:r>
            <a:endParaRPr>
              <a:solidFill>
                <a:schemeClr val="lt1"/>
              </a:solidFill>
            </a:endParaRPr>
          </a:p>
        </p:txBody>
      </p:sp>
    </p:spTree>
  </p:cSld>
  <p:clrMapOvr>
    <a:masterClrMapping/>
  </p:clrMapOvr>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A458E"/>
        </a:solidFill>
      </p:bgPr>
    </p:bg>
    <p:spTree>
      <p:nvGrpSpPr>
        <p:cNvPr id="725" name="Shape 725"/>
        <p:cNvGrpSpPr/>
        <p:nvPr/>
      </p:nvGrpSpPr>
      <p:grpSpPr>
        <a:xfrm>
          <a:off x="0" y="0"/>
          <a:ext cx="0" cy="0"/>
          <a:chOff x="0" y="0"/>
          <a:chExt cx="0" cy="0"/>
        </a:xfrm>
      </p:grpSpPr>
      <p:sp>
        <p:nvSpPr>
          <p:cNvPr id="726" name="Google Shape;726;p78"/>
          <p:cNvSpPr txBox="1"/>
          <p:nvPr/>
        </p:nvSpPr>
        <p:spPr>
          <a:xfrm>
            <a:off x="718025" y="621425"/>
            <a:ext cx="6331200" cy="832200"/>
          </a:xfrm>
          <a:prstGeom prst="rect">
            <a:avLst/>
          </a:prstGeom>
          <a:noFill/>
          <a:ln>
            <a:noFill/>
          </a:ln>
        </p:spPr>
        <p:txBody>
          <a:bodyPr anchorCtr="0" anchor="t" bIns="45700" lIns="45700" spcFirstLastPara="1" rIns="45700" wrap="square" tIns="46800">
            <a:spAutoFit/>
          </a:bodyPr>
          <a:lstStyle/>
          <a:p>
            <a:pPr indent="0" lvl="0" marL="266700" marR="266700" rtl="0" algn="l">
              <a:spcBef>
                <a:spcPts val="0"/>
              </a:spcBef>
              <a:spcAft>
                <a:spcPts val="0"/>
              </a:spcAft>
              <a:buClr>
                <a:srgbClr val="000000"/>
              </a:buClr>
              <a:buSzPts val="1100"/>
              <a:buFont typeface="Arial"/>
              <a:buNone/>
            </a:pPr>
            <a:r>
              <a:rPr b="1" lang="fr" sz="4800">
                <a:solidFill>
                  <a:srgbClr val="FF3333"/>
                </a:solidFill>
                <a:highlight>
                  <a:schemeClr val="lt1"/>
                </a:highlight>
                <a:latin typeface="Palanquin"/>
                <a:ea typeface="Palanquin"/>
                <a:cs typeface="Palanquin"/>
                <a:sym typeface="Palanquin"/>
              </a:rPr>
              <a:t>Matériel</a:t>
            </a:r>
            <a:endParaRPr b="1" sz="4800">
              <a:solidFill>
                <a:srgbClr val="FF3333"/>
              </a:solidFill>
              <a:highlight>
                <a:schemeClr val="lt1"/>
              </a:highlight>
              <a:latin typeface="Palanquin"/>
              <a:ea typeface="Palanquin"/>
              <a:cs typeface="Palanquin"/>
              <a:sym typeface="Palanquin"/>
            </a:endParaRPr>
          </a:p>
        </p:txBody>
      </p:sp>
      <p:cxnSp>
        <p:nvCxnSpPr>
          <p:cNvPr id="727" name="Google Shape;727;p78"/>
          <p:cNvCxnSpPr/>
          <p:nvPr/>
        </p:nvCxnSpPr>
        <p:spPr>
          <a:xfrm>
            <a:off x="1080009" y="1695607"/>
            <a:ext cx="5021400" cy="0"/>
          </a:xfrm>
          <a:prstGeom prst="straightConnector1">
            <a:avLst/>
          </a:prstGeom>
          <a:noFill/>
          <a:ln cap="flat" cmpd="sng" w="76200">
            <a:solidFill>
              <a:srgbClr val="FF3333"/>
            </a:solidFill>
            <a:prstDash val="solid"/>
            <a:round/>
            <a:headEnd len="med" w="med" type="none"/>
            <a:tailEnd len="med" w="med" type="none"/>
          </a:ln>
        </p:spPr>
      </p:cxnSp>
      <p:sp>
        <p:nvSpPr>
          <p:cNvPr id="728" name="Google Shape;728;p78"/>
          <p:cNvSpPr txBox="1"/>
          <p:nvPr/>
        </p:nvSpPr>
        <p:spPr>
          <a:xfrm>
            <a:off x="1517550" y="2018800"/>
            <a:ext cx="5531700" cy="1201800"/>
          </a:xfrm>
          <a:prstGeom prst="rect">
            <a:avLst/>
          </a:prstGeom>
          <a:noFill/>
          <a:ln>
            <a:noFill/>
          </a:ln>
        </p:spPr>
        <p:txBody>
          <a:bodyPr anchorCtr="0" anchor="t" bIns="45700" lIns="45700" spcFirstLastPara="1" rIns="45700" wrap="square" tIns="46800">
            <a:spAutoFit/>
          </a:bodyPr>
          <a:lstStyle/>
          <a:p>
            <a:pPr indent="-381000" lvl="0" marL="457200" marR="266700" rtl="0" algn="l">
              <a:spcBef>
                <a:spcPts val="0"/>
              </a:spcBef>
              <a:spcAft>
                <a:spcPts val="0"/>
              </a:spcAft>
              <a:buClr>
                <a:schemeClr val="lt1"/>
              </a:buClr>
              <a:buSzPts val="2400"/>
              <a:buFont typeface="Palanquin SemiBold"/>
              <a:buChar char="➔"/>
            </a:pPr>
            <a:r>
              <a:rPr lang="fr" sz="2400">
                <a:solidFill>
                  <a:schemeClr val="lt1"/>
                </a:solidFill>
                <a:latin typeface="Palanquin SemiBold"/>
                <a:ea typeface="Palanquin SemiBold"/>
                <a:cs typeface="Palanquin SemiBold"/>
                <a:sym typeface="Palanquin SemiBold"/>
              </a:rPr>
              <a:t>Matériel numérique</a:t>
            </a:r>
            <a:br>
              <a:rPr lang="fr" sz="2400">
                <a:solidFill>
                  <a:schemeClr val="lt1"/>
                </a:solidFill>
                <a:latin typeface="Palanquin SemiBold"/>
                <a:ea typeface="Palanquin SemiBold"/>
                <a:cs typeface="Palanquin SemiBold"/>
                <a:sym typeface="Palanquin SemiBold"/>
              </a:rPr>
            </a:br>
            <a:endParaRPr sz="2400">
              <a:solidFill>
                <a:schemeClr val="lt1"/>
              </a:solidFill>
              <a:latin typeface="Palanquin SemiBold"/>
              <a:ea typeface="Palanquin SemiBold"/>
              <a:cs typeface="Palanquin SemiBold"/>
              <a:sym typeface="Palanquin SemiBold"/>
            </a:endParaRPr>
          </a:p>
          <a:p>
            <a:pPr indent="-381000" lvl="0" marL="457200" marR="266700" rtl="0" algn="l">
              <a:spcBef>
                <a:spcPts val="0"/>
              </a:spcBef>
              <a:spcAft>
                <a:spcPts val="0"/>
              </a:spcAft>
              <a:buClr>
                <a:schemeClr val="lt1"/>
              </a:buClr>
              <a:buSzPts val="2400"/>
              <a:buFont typeface="Palanquin SemiBold"/>
              <a:buChar char="➔"/>
            </a:pPr>
            <a:r>
              <a:rPr lang="fr" sz="2400">
                <a:solidFill>
                  <a:schemeClr val="lt1"/>
                </a:solidFill>
                <a:latin typeface="Palanquin SemiBold"/>
                <a:ea typeface="Palanquin SemiBold"/>
                <a:cs typeface="Palanquin SemiBold"/>
                <a:sym typeface="Palanquin SemiBold"/>
              </a:rPr>
              <a:t>Matériel tangible</a:t>
            </a:r>
            <a:endParaRPr sz="2400">
              <a:solidFill>
                <a:schemeClr val="lt1"/>
              </a:solidFill>
              <a:latin typeface="Palanquin SemiBold"/>
              <a:ea typeface="Palanquin SemiBold"/>
              <a:cs typeface="Palanquin SemiBold"/>
              <a:sym typeface="Palanquin SemiBold"/>
            </a:endParaRPr>
          </a:p>
        </p:txBody>
      </p:sp>
      <p:sp>
        <p:nvSpPr>
          <p:cNvPr id="729" name="Google Shape;729;p78"/>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3" name="Shape 733"/>
        <p:cNvGrpSpPr/>
        <p:nvPr/>
      </p:nvGrpSpPr>
      <p:grpSpPr>
        <a:xfrm>
          <a:off x="0" y="0"/>
          <a:ext cx="0" cy="0"/>
          <a:chOff x="0" y="0"/>
          <a:chExt cx="0" cy="0"/>
        </a:xfrm>
      </p:grpSpPr>
      <p:sp>
        <p:nvSpPr>
          <p:cNvPr id="734" name="Google Shape;734;p79"/>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rgbClr val="FF3333"/>
                </a:solidFill>
                <a:latin typeface="Palanquin"/>
                <a:ea typeface="Palanquin"/>
                <a:cs typeface="Palanquin"/>
                <a:sym typeface="Palanquin"/>
              </a:rPr>
              <a:t>Matériel numérique</a:t>
            </a:r>
            <a:endParaRPr/>
          </a:p>
        </p:txBody>
      </p:sp>
      <p:sp>
        <p:nvSpPr>
          <p:cNvPr id="735" name="Google Shape;735;p79"/>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Matériel numérique</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736" name="Google Shape;736;p79"/>
          <p:cNvPicPr preferRelativeResize="0"/>
          <p:nvPr/>
        </p:nvPicPr>
        <p:blipFill>
          <a:blip r:embed="rId3">
            <a:alphaModFix/>
          </a:blip>
          <a:stretch>
            <a:fillRect/>
          </a:stretch>
        </p:blipFill>
        <p:spPr>
          <a:xfrm>
            <a:off x="200862" y="379418"/>
            <a:ext cx="619935" cy="574529"/>
          </a:xfrm>
          <a:prstGeom prst="rect">
            <a:avLst/>
          </a:prstGeom>
          <a:noFill/>
          <a:ln>
            <a:noFill/>
          </a:ln>
        </p:spPr>
      </p:pic>
      <p:sp>
        <p:nvSpPr>
          <p:cNvPr id="737" name="Google Shape;737;p79"/>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graphicFrame>
        <p:nvGraphicFramePr>
          <p:cNvPr id="738" name="Google Shape;738;p79"/>
          <p:cNvGraphicFramePr/>
          <p:nvPr/>
        </p:nvGraphicFramePr>
        <p:xfrm>
          <a:off x="1152214" y="1140550"/>
          <a:ext cx="3000000" cy="3000000"/>
        </p:xfrm>
        <a:graphic>
          <a:graphicData uri="http://schemas.openxmlformats.org/drawingml/2006/table">
            <a:tbl>
              <a:tblPr>
                <a:noFill/>
                <a:tableStyleId>{8CF261C2-8254-4756-BA44-E8D673F1CBE6}</a:tableStyleId>
              </a:tblPr>
              <a:tblGrid>
                <a:gridCol w="1292425"/>
                <a:gridCol w="4182500"/>
              </a:tblGrid>
              <a:tr h="381000">
                <a:tc gridSpan="2">
                  <a:txBody>
                    <a:bodyPr/>
                    <a:lstStyle/>
                    <a:p>
                      <a:pPr indent="0" lvl="0" marL="0" rtl="0" algn="l">
                        <a:spcBef>
                          <a:spcPts val="0"/>
                        </a:spcBef>
                        <a:spcAft>
                          <a:spcPts val="0"/>
                        </a:spcAft>
                        <a:buNone/>
                      </a:pPr>
                      <a:r>
                        <a:rPr b="1" lang="fr">
                          <a:solidFill>
                            <a:schemeClr val="lt1"/>
                          </a:solidFill>
                          <a:latin typeface="Palanquin"/>
                          <a:ea typeface="Palanquin"/>
                          <a:cs typeface="Palanquin"/>
                          <a:sym typeface="Palanquin"/>
                        </a:rPr>
                        <a:t>À prévoir</a:t>
                      </a:r>
                      <a:endParaRPr b="1">
                        <a:solidFill>
                          <a:schemeClr val="lt1"/>
                        </a:solidFill>
                        <a:latin typeface="Palanquin"/>
                        <a:ea typeface="Palanquin"/>
                        <a:cs typeface="Palanquin"/>
                        <a:sym typeface="Palanquin"/>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solidFill>
                  </a:tcPr>
                </a:tc>
                <a:tc hMerge="1"/>
              </a:tr>
              <a:tr h="381000">
                <a:tc rowSpan="3">
                  <a:txBody>
                    <a:bodyPr/>
                    <a:lstStyle/>
                    <a:p>
                      <a:pPr indent="0" lvl="0" marL="0" rtl="0" algn="ctr">
                        <a:spcBef>
                          <a:spcPts val="0"/>
                        </a:spcBef>
                        <a:spcAft>
                          <a:spcPts val="0"/>
                        </a:spcAft>
                        <a:buNone/>
                      </a:pPr>
                      <a:r>
                        <a:rPr b="1" lang="fr">
                          <a:solidFill>
                            <a:srgbClr val="003081"/>
                          </a:solidFill>
                          <a:latin typeface="Palanquin"/>
                          <a:ea typeface="Palanquin"/>
                          <a:cs typeface="Palanquin"/>
                          <a:sym typeface="Palanquin"/>
                        </a:rPr>
                        <a:t>Équipement de la salle</a:t>
                      </a:r>
                      <a:endParaRPr b="1">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fr">
                          <a:highlight>
                            <a:srgbClr val="FFFF00"/>
                          </a:highlight>
                          <a:latin typeface="Palanquin"/>
                          <a:ea typeface="Palanquin"/>
                          <a:cs typeface="Palanquin"/>
                          <a:sym typeface="Palanquin"/>
                        </a:rPr>
                        <a:t>Tous les stagiaires doivent venir avec un ordinateur portable</a:t>
                      </a:r>
                      <a:endParaRPr>
                        <a:highlight>
                          <a:srgbClr val="FFFF00"/>
                        </a:highlight>
                        <a:latin typeface="Palanquin"/>
                        <a:ea typeface="Palanquin"/>
                        <a:cs typeface="Palanquin"/>
                        <a:sym typeface="Palanquin"/>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tcPr>
                </a:tc>
              </a:tr>
              <a:tr h="381000">
                <a:tc vMerge="1"/>
                <a:tc>
                  <a:txBody>
                    <a:bodyPr/>
                    <a:lstStyle/>
                    <a:p>
                      <a:pPr indent="0" lvl="0" marL="0" rtl="0" algn="l">
                        <a:spcBef>
                          <a:spcPts val="0"/>
                        </a:spcBef>
                        <a:spcAft>
                          <a:spcPts val="0"/>
                        </a:spcAft>
                        <a:buNone/>
                      </a:pPr>
                      <a:r>
                        <a:rPr lang="fr">
                          <a:latin typeface="Palanquin"/>
                          <a:ea typeface="Palanquin"/>
                          <a:cs typeface="Palanquin"/>
                          <a:sym typeface="Palanquin"/>
                        </a:rPr>
                        <a:t>Connexion internet</a:t>
                      </a:r>
                      <a:endParaRPr>
                        <a:latin typeface="Palanquin"/>
                        <a:ea typeface="Palanquin"/>
                        <a:cs typeface="Palanquin"/>
                        <a:sym typeface="Palanquin"/>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tcPr>
                </a:tc>
              </a:tr>
              <a:tr h="381000">
                <a:tc vMerge="1"/>
                <a:tc>
                  <a:txBody>
                    <a:bodyPr/>
                    <a:lstStyle/>
                    <a:p>
                      <a:pPr indent="0" lvl="0" marL="0" rtl="0" algn="l">
                        <a:spcBef>
                          <a:spcPts val="0"/>
                        </a:spcBef>
                        <a:spcAft>
                          <a:spcPts val="0"/>
                        </a:spcAft>
                        <a:buNone/>
                      </a:pPr>
                      <a:r>
                        <a:rPr lang="fr">
                          <a:latin typeface="Palanquin"/>
                          <a:ea typeface="Palanquin"/>
                          <a:cs typeface="Palanquin"/>
                          <a:sym typeface="Palanquin"/>
                        </a:rPr>
                        <a:t>Vidéoprojecteur</a:t>
                      </a:r>
                      <a:r>
                        <a:rPr lang="fr">
                          <a:latin typeface="Palanquin"/>
                          <a:ea typeface="Palanquin"/>
                          <a:cs typeface="Palanquin"/>
                          <a:sym typeface="Palanquin"/>
                        </a:rPr>
                        <a:t> ou grand écran</a:t>
                      </a:r>
                      <a:endParaRPr>
                        <a:latin typeface="Palanquin"/>
                        <a:ea typeface="Palanquin"/>
                        <a:cs typeface="Palanquin"/>
                        <a:sym typeface="Palanquin"/>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tcPr>
                </a:tc>
              </a:tr>
              <a:tr h="381000">
                <a:tc>
                  <a:txBody>
                    <a:bodyPr/>
                    <a:lstStyle/>
                    <a:p>
                      <a:pPr indent="0" lvl="0" marL="0" rtl="0" algn="ctr">
                        <a:spcBef>
                          <a:spcPts val="0"/>
                        </a:spcBef>
                        <a:spcAft>
                          <a:spcPts val="0"/>
                        </a:spcAft>
                        <a:buNone/>
                      </a:pPr>
                      <a:r>
                        <a:rPr b="1" lang="fr">
                          <a:solidFill>
                            <a:srgbClr val="003081"/>
                          </a:solidFill>
                          <a:latin typeface="Palanquin"/>
                          <a:ea typeface="Palanquin"/>
                          <a:cs typeface="Palanquin"/>
                          <a:sym typeface="Palanquin"/>
                        </a:rPr>
                        <a:t>Documents</a:t>
                      </a:r>
                      <a:endParaRPr b="1">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fr">
                          <a:latin typeface="Palanquin"/>
                          <a:ea typeface="Palanquin"/>
                          <a:cs typeface="Palanquin"/>
                          <a:sym typeface="Palanquin"/>
                        </a:rPr>
                        <a:t>Ressources (fiches tangibles, documentations Medianalyse)</a:t>
                      </a:r>
                      <a:endParaRPr>
                        <a:latin typeface="Palanquin"/>
                        <a:ea typeface="Palanquin"/>
                        <a:cs typeface="Palanquin"/>
                        <a:sym typeface="Palanquin"/>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tcPr>
                </a:tc>
              </a:tr>
              <a:tr h="381000">
                <a:tc rowSpan="4">
                  <a:txBody>
                    <a:bodyPr/>
                    <a:lstStyle/>
                    <a:p>
                      <a:pPr indent="0" lvl="0" marL="0" rtl="0" algn="ctr">
                        <a:spcBef>
                          <a:spcPts val="0"/>
                        </a:spcBef>
                        <a:spcAft>
                          <a:spcPts val="0"/>
                        </a:spcAft>
                        <a:buNone/>
                      </a:pPr>
                      <a:r>
                        <a:rPr b="1" lang="fr">
                          <a:solidFill>
                            <a:srgbClr val="003081"/>
                          </a:solidFill>
                          <a:latin typeface="Palanquin"/>
                          <a:ea typeface="Palanquin"/>
                          <a:cs typeface="Palanquin"/>
                          <a:sym typeface="Palanquin"/>
                        </a:rPr>
                        <a:t>Logiciels / sites web</a:t>
                      </a:r>
                      <a:endParaRPr b="1">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fr">
                          <a:latin typeface="Palanquin"/>
                          <a:ea typeface="Palanquin"/>
                          <a:cs typeface="Palanquin"/>
                          <a:sym typeface="Palanquin"/>
                        </a:rPr>
                        <a:t>Support de présentation de la formation — slides</a:t>
                      </a:r>
                      <a:endParaRPr>
                        <a:latin typeface="Palanquin"/>
                        <a:ea typeface="Palanquin"/>
                        <a:cs typeface="Palanquin"/>
                        <a:sym typeface="Palanquin"/>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tcPr>
                </a:tc>
              </a:tr>
              <a:tr h="381000">
                <a:tc vMerge="1"/>
                <a:tc>
                  <a:txBody>
                    <a:bodyPr/>
                    <a:lstStyle/>
                    <a:p>
                      <a:pPr indent="0" lvl="0" marL="0" rtl="0" algn="l">
                        <a:spcBef>
                          <a:spcPts val="0"/>
                        </a:spcBef>
                        <a:spcAft>
                          <a:spcPts val="0"/>
                        </a:spcAft>
                        <a:buNone/>
                      </a:pPr>
                      <a:r>
                        <a:rPr lang="fr">
                          <a:latin typeface="Palanquin"/>
                          <a:ea typeface="Palanquin"/>
                          <a:cs typeface="Palanquin"/>
                          <a:sym typeface="Palanquin"/>
                        </a:rPr>
                        <a:t>plateforme de Quiz (Kahoot, Klaxoon, …)</a:t>
                      </a:r>
                      <a:endParaRPr>
                        <a:latin typeface="Palanquin"/>
                        <a:ea typeface="Palanquin"/>
                        <a:cs typeface="Palanquin"/>
                        <a:sym typeface="Palanquin"/>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tcPr>
                </a:tc>
              </a:tr>
              <a:tr h="381000">
                <a:tc vMerge="1"/>
                <a:tc>
                  <a:txBody>
                    <a:bodyPr/>
                    <a:lstStyle/>
                    <a:p>
                      <a:pPr indent="0" lvl="0" marL="0" rtl="0" algn="l">
                        <a:spcBef>
                          <a:spcPts val="0"/>
                        </a:spcBef>
                        <a:spcAft>
                          <a:spcPts val="0"/>
                        </a:spcAft>
                        <a:buNone/>
                      </a:pPr>
                      <a:r>
                        <a:rPr lang="fr">
                          <a:latin typeface="Palanquin"/>
                          <a:ea typeface="Palanquin"/>
                          <a:cs typeface="Palanquin"/>
                          <a:sym typeface="Palanquin"/>
                        </a:rPr>
                        <a:t>identifiants d’accès à Aidants Connect pour les stagiaires (comptes test)</a:t>
                      </a:r>
                      <a:endParaRPr>
                        <a:latin typeface="Palanquin"/>
                        <a:ea typeface="Palanquin"/>
                        <a:cs typeface="Palanquin"/>
                        <a:sym typeface="Palanquin"/>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tcPr>
                </a:tc>
              </a:tr>
              <a:tr h="381000">
                <a:tc vMerge="1"/>
                <a:tc>
                  <a:txBody>
                    <a:bodyPr/>
                    <a:lstStyle/>
                    <a:p>
                      <a:pPr indent="0" lvl="0" marL="0" rtl="0" algn="l">
                        <a:spcBef>
                          <a:spcPts val="0"/>
                        </a:spcBef>
                        <a:spcAft>
                          <a:spcPts val="0"/>
                        </a:spcAft>
                        <a:buNone/>
                      </a:pPr>
                      <a:r>
                        <a:rPr lang="fr">
                          <a:latin typeface="Palanquin"/>
                          <a:ea typeface="Palanquin"/>
                          <a:cs typeface="Palanquin"/>
                          <a:sym typeface="Palanquin"/>
                        </a:rPr>
                        <a:t>identfiants d’accès au Moodle pour le formateur</a:t>
                      </a:r>
                      <a:endParaRPr>
                        <a:latin typeface="Palanquin"/>
                        <a:ea typeface="Palanquin"/>
                        <a:cs typeface="Palanquin"/>
                        <a:sym typeface="Palanquin"/>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tcPr>
                </a:tc>
              </a:tr>
            </a:tbl>
          </a:graphicData>
        </a:graphic>
      </p:graphicFrame>
    </p:spTree>
  </p:cSld>
  <p:clrMapOvr>
    <a:masterClrMapping/>
  </p:clrMapOvr>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2" name="Shape 742"/>
        <p:cNvGrpSpPr/>
        <p:nvPr/>
      </p:nvGrpSpPr>
      <p:grpSpPr>
        <a:xfrm>
          <a:off x="0" y="0"/>
          <a:ext cx="0" cy="0"/>
          <a:chOff x="0" y="0"/>
          <a:chExt cx="0" cy="0"/>
        </a:xfrm>
      </p:grpSpPr>
      <p:sp>
        <p:nvSpPr>
          <p:cNvPr id="743" name="Google Shape;743;p80"/>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rgbClr val="FF3333"/>
                </a:solidFill>
                <a:latin typeface="Palanquin"/>
                <a:ea typeface="Palanquin"/>
                <a:cs typeface="Palanquin"/>
                <a:sym typeface="Palanquin"/>
              </a:rPr>
              <a:t>Matériel tangible</a:t>
            </a:r>
            <a:endParaRPr/>
          </a:p>
        </p:txBody>
      </p:sp>
      <p:sp>
        <p:nvSpPr>
          <p:cNvPr id="744" name="Google Shape;744;p80"/>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Matériel tangible</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745" name="Google Shape;745;p80"/>
          <p:cNvPicPr preferRelativeResize="0"/>
          <p:nvPr/>
        </p:nvPicPr>
        <p:blipFill>
          <a:blip r:embed="rId3">
            <a:alphaModFix/>
          </a:blip>
          <a:stretch>
            <a:fillRect/>
          </a:stretch>
        </p:blipFill>
        <p:spPr>
          <a:xfrm>
            <a:off x="200862" y="379418"/>
            <a:ext cx="619935" cy="574529"/>
          </a:xfrm>
          <a:prstGeom prst="rect">
            <a:avLst/>
          </a:prstGeom>
          <a:noFill/>
          <a:ln>
            <a:noFill/>
          </a:ln>
        </p:spPr>
      </p:pic>
      <p:sp>
        <p:nvSpPr>
          <p:cNvPr id="746" name="Google Shape;746;p80"/>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graphicFrame>
        <p:nvGraphicFramePr>
          <p:cNvPr id="747" name="Google Shape;747;p80"/>
          <p:cNvGraphicFramePr/>
          <p:nvPr/>
        </p:nvGraphicFramePr>
        <p:xfrm>
          <a:off x="1152214" y="1140550"/>
          <a:ext cx="3000000" cy="3000000"/>
        </p:xfrm>
        <a:graphic>
          <a:graphicData uri="http://schemas.openxmlformats.org/drawingml/2006/table">
            <a:tbl>
              <a:tblPr>
                <a:noFill/>
                <a:tableStyleId>{8CF261C2-8254-4756-BA44-E8D673F1CBE6}</a:tableStyleId>
              </a:tblPr>
              <a:tblGrid>
                <a:gridCol w="1292425"/>
                <a:gridCol w="4182500"/>
              </a:tblGrid>
              <a:tr h="381000">
                <a:tc gridSpan="2">
                  <a:txBody>
                    <a:bodyPr/>
                    <a:lstStyle/>
                    <a:p>
                      <a:pPr indent="0" lvl="0" marL="0" rtl="0" algn="l">
                        <a:spcBef>
                          <a:spcPts val="0"/>
                        </a:spcBef>
                        <a:spcAft>
                          <a:spcPts val="0"/>
                        </a:spcAft>
                        <a:buNone/>
                      </a:pPr>
                      <a:r>
                        <a:rPr b="1" lang="fr">
                          <a:solidFill>
                            <a:schemeClr val="lt1"/>
                          </a:solidFill>
                          <a:latin typeface="Palanquin"/>
                          <a:ea typeface="Palanquin"/>
                          <a:cs typeface="Palanquin"/>
                          <a:sym typeface="Palanquin"/>
                        </a:rPr>
                        <a:t>À prévoir</a:t>
                      </a:r>
                      <a:endParaRPr b="1">
                        <a:solidFill>
                          <a:schemeClr val="lt1"/>
                        </a:solidFill>
                        <a:latin typeface="Palanquin"/>
                        <a:ea typeface="Palanquin"/>
                        <a:cs typeface="Palanquin"/>
                        <a:sym typeface="Palanquin"/>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hMerge="1"/>
              </a:tr>
              <a:tr h="381000">
                <a:tc rowSpan="3">
                  <a:txBody>
                    <a:bodyPr/>
                    <a:lstStyle/>
                    <a:p>
                      <a:pPr indent="0" lvl="0" marL="0" rtl="0" algn="ctr">
                        <a:spcBef>
                          <a:spcPts val="0"/>
                        </a:spcBef>
                        <a:spcAft>
                          <a:spcPts val="0"/>
                        </a:spcAft>
                        <a:buNone/>
                      </a:pPr>
                      <a:r>
                        <a:rPr b="1" lang="fr">
                          <a:solidFill>
                            <a:srgbClr val="FD2F27"/>
                          </a:solidFill>
                          <a:latin typeface="Palanquin"/>
                          <a:ea typeface="Palanquin"/>
                          <a:cs typeface="Palanquin"/>
                          <a:sym typeface="Palanquin"/>
                        </a:rPr>
                        <a:t>Matériel d’animation spécifique</a:t>
                      </a:r>
                      <a:endParaRPr b="1">
                        <a:solidFill>
                          <a:srgbClr val="FD2F27"/>
                        </a:solidFill>
                        <a:latin typeface="Palanquin"/>
                        <a:ea typeface="Palanquin"/>
                        <a:cs typeface="Palanquin"/>
                        <a:sym typeface="Palanquin"/>
                      </a:endParaRPr>
                    </a:p>
                  </a:txBody>
                  <a:tcPr marT="91425" marB="91425" marR="91425" marL="91425" anchor="ctr">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fr">
                          <a:latin typeface="Palanquin"/>
                          <a:ea typeface="Palanquin"/>
                          <a:cs typeface="Palanquin"/>
                          <a:sym typeface="Palanquin"/>
                        </a:rPr>
                        <a:t>Screenshots et éléments imprimés pour le module arborescence (screenshots aidants connect, France connect, carte aidant, mandat) </a:t>
                      </a:r>
                      <a:endParaRPr>
                        <a:latin typeface="Palanquin"/>
                        <a:ea typeface="Palanquin"/>
                        <a:cs typeface="Palanquin"/>
                        <a:sym typeface="Palanquin"/>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381000">
                <a:tc vMerge="1"/>
                <a:tc>
                  <a:txBody>
                    <a:bodyPr/>
                    <a:lstStyle/>
                    <a:p>
                      <a:pPr indent="0" lvl="0" marL="0" rtl="0" algn="l">
                        <a:spcBef>
                          <a:spcPts val="0"/>
                        </a:spcBef>
                        <a:spcAft>
                          <a:spcPts val="0"/>
                        </a:spcAft>
                        <a:buNone/>
                      </a:pPr>
                      <a:r>
                        <a:rPr lang="fr">
                          <a:latin typeface="Palanquin"/>
                          <a:ea typeface="Palanquin"/>
                          <a:cs typeface="Palanquin"/>
                          <a:sym typeface="Palanquin"/>
                        </a:rPr>
                        <a:t>ressources imprimées (fiches tangibles)</a:t>
                      </a:r>
                      <a:endParaRPr>
                        <a:latin typeface="Palanquin"/>
                        <a:ea typeface="Palanquin"/>
                        <a:cs typeface="Palanquin"/>
                        <a:sym typeface="Palanquin"/>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381000">
                <a:tc vMerge="1"/>
                <a:tc>
                  <a:txBody>
                    <a:bodyPr/>
                    <a:lstStyle/>
                    <a:p>
                      <a:pPr indent="0" lvl="0" marL="0" rtl="0" algn="l">
                        <a:spcBef>
                          <a:spcPts val="0"/>
                        </a:spcBef>
                        <a:spcAft>
                          <a:spcPts val="0"/>
                        </a:spcAft>
                        <a:buNone/>
                      </a:pPr>
                      <a:r>
                        <a:t/>
                      </a:r>
                      <a:endParaRPr>
                        <a:latin typeface="Palanquin"/>
                        <a:ea typeface="Palanquin"/>
                        <a:cs typeface="Palanquin"/>
                        <a:sym typeface="Palanquin"/>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381000">
                <a:tc rowSpan="3">
                  <a:txBody>
                    <a:bodyPr/>
                    <a:lstStyle/>
                    <a:p>
                      <a:pPr indent="0" lvl="0" marL="0" rtl="0" algn="ctr">
                        <a:spcBef>
                          <a:spcPts val="0"/>
                        </a:spcBef>
                        <a:spcAft>
                          <a:spcPts val="0"/>
                        </a:spcAft>
                        <a:buNone/>
                      </a:pPr>
                      <a:r>
                        <a:rPr b="1" lang="fr">
                          <a:solidFill>
                            <a:srgbClr val="FD2F27"/>
                          </a:solidFill>
                          <a:latin typeface="Palanquin"/>
                          <a:ea typeface="Palanquin"/>
                          <a:cs typeface="Palanquin"/>
                          <a:sym typeface="Palanquin"/>
                        </a:rPr>
                        <a:t>Matériel d’animation général</a:t>
                      </a:r>
                      <a:endParaRPr b="1">
                        <a:solidFill>
                          <a:srgbClr val="FD2F27"/>
                        </a:solidFill>
                        <a:latin typeface="Palanquin"/>
                        <a:ea typeface="Palanquin"/>
                        <a:cs typeface="Palanquin"/>
                        <a:sym typeface="Palanquin"/>
                      </a:endParaRPr>
                    </a:p>
                  </a:txBody>
                  <a:tcPr marT="91425" marB="91425" marR="91425" marL="91425" anchor="ctr">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fr">
                          <a:latin typeface="Palanquin"/>
                          <a:ea typeface="Palanquin"/>
                          <a:cs typeface="Palanquin"/>
                          <a:sym typeface="Palanquin"/>
                        </a:rPr>
                        <a:t>post-it</a:t>
                      </a:r>
                      <a:endParaRPr>
                        <a:latin typeface="Palanquin"/>
                        <a:ea typeface="Palanquin"/>
                        <a:cs typeface="Palanquin"/>
                        <a:sym typeface="Palanquin"/>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381000">
                <a:tc vMerge="1"/>
                <a:tc>
                  <a:txBody>
                    <a:bodyPr/>
                    <a:lstStyle/>
                    <a:p>
                      <a:pPr indent="0" lvl="0" marL="0" rtl="0" algn="l">
                        <a:spcBef>
                          <a:spcPts val="0"/>
                        </a:spcBef>
                        <a:spcAft>
                          <a:spcPts val="0"/>
                        </a:spcAft>
                        <a:buNone/>
                      </a:pPr>
                      <a:r>
                        <a:rPr lang="fr">
                          <a:latin typeface="Palanquin"/>
                          <a:ea typeface="Palanquin"/>
                          <a:cs typeface="Palanquin"/>
                          <a:sym typeface="Palanquin"/>
                        </a:rPr>
                        <a:t>crayons / marqueurs / feutres</a:t>
                      </a:r>
                      <a:endParaRPr>
                        <a:latin typeface="Palanquin"/>
                        <a:ea typeface="Palanquin"/>
                        <a:cs typeface="Palanquin"/>
                        <a:sym typeface="Palanquin"/>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381000">
                <a:tc vMerge="1"/>
                <a:tc>
                  <a:txBody>
                    <a:bodyPr/>
                    <a:lstStyle/>
                    <a:p>
                      <a:pPr indent="0" lvl="0" marL="0" rtl="0" algn="l">
                        <a:spcBef>
                          <a:spcPts val="0"/>
                        </a:spcBef>
                        <a:spcAft>
                          <a:spcPts val="0"/>
                        </a:spcAft>
                        <a:buNone/>
                      </a:pPr>
                      <a:r>
                        <a:rPr lang="fr">
                          <a:latin typeface="Palanquin"/>
                          <a:ea typeface="Palanquin"/>
                          <a:cs typeface="Palanquin"/>
                          <a:sym typeface="Palanquin"/>
                        </a:rPr>
                        <a:t>paperboard</a:t>
                      </a:r>
                      <a:endParaRPr>
                        <a:latin typeface="Palanquin"/>
                        <a:ea typeface="Palanquin"/>
                        <a:cs typeface="Palanquin"/>
                        <a:sym typeface="Palanquin"/>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 name="Shape 107"/>
        <p:cNvGrpSpPr/>
        <p:nvPr/>
      </p:nvGrpSpPr>
      <p:grpSpPr>
        <a:xfrm>
          <a:off x="0" y="0"/>
          <a:ext cx="0" cy="0"/>
          <a:chOff x="0" y="0"/>
          <a:chExt cx="0" cy="0"/>
        </a:xfrm>
      </p:grpSpPr>
      <p:sp>
        <p:nvSpPr>
          <p:cNvPr id="108" name="Google Shape;108;p19"/>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rgbClr val="FF3333"/>
                </a:solidFill>
                <a:latin typeface="Palanquin"/>
                <a:ea typeface="Palanquin"/>
                <a:cs typeface="Palanquin"/>
                <a:sym typeface="Palanquin"/>
              </a:rPr>
              <a:t>Aidants Connect</a:t>
            </a:r>
            <a:endParaRPr/>
          </a:p>
        </p:txBody>
      </p:sp>
      <p:sp>
        <p:nvSpPr>
          <p:cNvPr id="109" name="Google Shape;109;p19"/>
          <p:cNvSpPr txBox="1"/>
          <p:nvPr/>
        </p:nvSpPr>
        <p:spPr>
          <a:xfrm>
            <a:off x="1080000" y="1420075"/>
            <a:ext cx="58290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003081"/>
                </a:solidFill>
                <a:latin typeface="Palanquin"/>
                <a:ea typeface="Palanquin"/>
                <a:cs typeface="Palanquin"/>
                <a:sym typeface="Palanquin"/>
              </a:rPr>
              <a:t>La plateforme Aidants Connect</a:t>
            </a:r>
            <a:endParaRPr i="0" sz="2600" u="none" cap="none" strike="noStrike">
              <a:solidFill>
                <a:srgbClr val="003081"/>
              </a:solidFill>
              <a:latin typeface="Palanquin"/>
              <a:ea typeface="Palanquin"/>
              <a:cs typeface="Palanquin"/>
              <a:sym typeface="Palanquin"/>
            </a:endParaRPr>
          </a:p>
        </p:txBody>
      </p:sp>
      <p:sp>
        <p:nvSpPr>
          <p:cNvPr id="110" name="Google Shape;110;p19"/>
          <p:cNvSpPr txBox="1"/>
          <p:nvPr/>
        </p:nvSpPr>
        <p:spPr>
          <a:xfrm>
            <a:off x="1038757" y="4316950"/>
            <a:ext cx="5227500" cy="52950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1200"/>
              </a:spcBef>
              <a:spcAft>
                <a:spcPts val="0"/>
              </a:spcAft>
              <a:buNone/>
            </a:pPr>
            <a:r>
              <a:rPr lang="fr" sz="1200">
                <a:solidFill>
                  <a:schemeClr val="dk1"/>
                </a:solidFill>
                <a:latin typeface="Palanquin Medium"/>
                <a:ea typeface="Palanquin Medium"/>
                <a:cs typeface="Palanquin Medium"/>
                <a:sym typeface="Palanquin Medium"/>
              </a:rPr>
              <a:t>Aidants Connect est une plateforme permettant de sécuriser les accompagnements aux démarches administratives sur les services publics numériques. En effet, Aidants Connect permet à des aidant·es professionnel·les de réaliser des démarches administratives pour le compte d’un·e usager·ère et ce, de façon sécurisée.</a:t>
            </a:r>
            <a:br>
              <a:rPr lang="fr" sz="1200">
                <a:solidFill>
                  <a:schemeClr val="dk1"/>
                </a:solidFill>
                <a:latin typeface="Palanquin Medium"/>
                <a:ea typeface="Palanquin Medium"/>
                <a:cs typeface="Palanquin Medium"/>
                <a:sym typeface="Palanquin Medium"/>
              </a:rPr>
            </a:br>
            <a:br>
              <a:rPr lang="fr" sz="1200">
                <a:solidFill>
                  <a:schemeClr val="dk1"/>
                </a:solidFill>
                <a:latin typeface="Palanquin Medium"/>
                <a:ea typeface="Palanquin Medium"/>
                <a:cs typeface="Palanquin Medium"/>
                <a:sym typeface="Palanquin Medium"/>
              </a:rPr>
            </a:br>
            <a:r>
              <a:rPr lang="fr" sz="1200">
                <a:solidFill>
                  <a:schemeClr val="dk1"/>
                </a:solidFill>
                <a:latin typeface="Palanquin Medium"/>
                <a:ea typeface="Palanquin Medium"/>
                <a:cs typeface="Palanquin Medium"/>
                <a:sym typeface="Palanquin Medium"/>
              </a:rPr>
              <a:t>Une pratique existante d’accompagnement était de demander ses identifiants et mots de passe à un usager pour l’aider à faire ses démarches, ce qui posait de nombreux problèmes de législation et de sécurité, notamment au niveau de la protection des données personnelles</a:t>
            </a:r>
            <a:r>
              <a:rPr lang="fr" sz="1200">
                <a:solidFill>
                  <a:schemeClr val="dk1"/>
                </a:solidFill>
                <a:latin typeface="Palanquin Medium"/>
                <a:ea typeface="Palanquin Medium"/>
                <a:cs typeface="Palanquin Medium"/>
                <a:sym typeface="Palanquin Medium"/>
              </a:rPr>
              <a:t>.</a:t>
            </a:r>
            <a:r>
              <a:rPr lang="fr" sz="1200">
                <a:solidFill>
                  <a:schemeClr val="dk1"/>
                </a:solidFill>
                <a:latin typeface="Palanquin Medium"/>
                <a:ea typeface="Palanquin Medium"/>
                <a:cs typeface="Palanquin Medium"/>
                <a:sym typeface="Palanquin Medium"/>
              </a:rPr>
              <a:t> Aidants Connect apporte une solution à ce problème : la plateforme permet de poser un cadre juridique sur cet accompagnement aux démarches, particulièrement concernant la protection des données personnelles. Aidants Connect permet la création d’un mandat entre l’usager et la structure accompagnante, qui définit entre autre le périmètre d’intervention autorisé de l’aidant. Aidants Connect utilise également France Connect pour permettre à l’aidant d’avoir accès aux services publics numériques pour le compte d’un usager : ainsi l’usager peut, grâce à un seul identifiant, permettre à l’aidant de l’accompagner sur plus de 1400 démarches en ligne.</a:t>
            </a:r>
            <a:endParaRPr sz="1200">
              <a:solidFill>
                <a:schemeClr val="dk1"/>
              </a:solidFill>
              <a:latin typeface="Palanquin Medium"/>
              <a:ea typeface="Palanquin Medium"/>
              <a:cs typeface="Palanquin Medium"/>
              <a:sym typeface="Palanquin Medium"/>
            </a:endParaRPr>
          </a:p>
          <a:p>
            <a:pPr indent="0" lvl="0" marL="0" rtl="0" algn="l">
              <a:lnSpc>
                <a:spcPct val="100000"/>
              </a:lnSpc>
              <a:spcBef>
                <a:spcPts val="1200"/>
              </a:spcBef>
              <a:spcAft>
                <a:spcPts val="0"/>
              </a:spcAft>
              <a:buNone/>
            </a:pPr>
            <a:r>
              <a:rPr lang="fr" sz="1200">
                <a:solidFill>
                  <a:schemeClr val="dk1"/>
                </a:solidFill>
                <a:latin typeface="Palanquin Medium"/>
                <a:ea typeface="Palanquin Medium"/>
                <a:cs typeface="Palanquin Medium"/>
                <a:sym typeface="Palanquin Medium"/>
              </a:rPr>
              <a:t>Aidants Connect permet aux aidants de “</a:t>
            </a:r>
            <a:r>
              <a:rPr lang="fr" sz="1200">
                <a:solidFill>
                  <a:schemeClr val="dk1"/>
                </a:solidFill>
                <a:latin typeface="Palanquin Medium"/>
                <a:ea typeface="Palanquin Medium"/>
                <a:cs typeface="Palanquin Medium"/>
                <a:sym typeface="Palanquin Medium"/>
              </a:rPr>
              <a:t>faire pour le compte</a:t>
            </a:r>
            <a:r>
              <a:rPr lang="fr" sz="1200">
                <a:solidFill>
                  <a:schemeClr val="dk1"/>
                </a:solidFill>
                <a:latin typeface="Palanquin Medium"/>
                <a:ea typeface="Palanquin Medium"/>
                <a:cs typeface="Palanquin Medium"/>
                <a:sym typeface="Palanquin Medium"/>
              </a:rPr>
              <a:t> de” en toute sécurité, à la fois pour le bénéficiaire et l’aidant, tout en simplifiant le processus d’accompagnement et le suivi des bénéficiaires</a:t>
            </a:r>
            <a:r>
              <a:rPr lang="fr" sz="1200">
                <a:solidFill>
                  <a:schemeClr val="dk1"/>
                </a:solidFill>
                <a:latin typeface="Palanquin Medium"/>
                <a:ea typeface="Palanquin Medium"/>
                <a:cs typeface="Palanquin Medium"/>
                <a:sym typeface="Palanquin Medium"/>
              </a:rPr>
              <a:t>.</a:t>
            </a:r>
            <a:r>
              <a:rPr lang="fr" sz="1200">
                <a:solidFill>
                  <a:schemeClr val="dk1"/>
                </a:solidFill>
                <a:latin typeface="Palanquin Medium"/>
                <a:ea typeface="Palanquin Medium"/>
                <a:cs typeface="Palanquin Medium"/>
                <a:sym typeface="Palanquin Medium"/>
              </a:rPr>
              <a:t> Une fois investi dans cette démarche, il devient plus facile pour l’aidant d’accompagner l’usager sur les usages numériques ou alors de l’orienter vers des lieux de médiation numérique. </a:t>
            </a:r>
            <a:endParaRPr sz="1200">
              <a:solidFill>
                <a:schemeClr val="dk1"/>
              </a:solidFill>
              <a:latin typeface="Palanquin Medium"/>
              <a:ea typeface="Palanquin Medium"/>
              <a:cs typeface="Palanquin Medium"/>
              <a:sym typeface="Palanquin Medium"/>
            </a:endParaRPr>
          </a:p>
          <a:p>
            <a:pPr indent="0" lvl="0" marL="0" rtl="0" algn="l">
              <a:lnSpc>
                <a:spcPct val="100000"/>
              </a:lnSpc>
              <a:spcBef>
                <a:spcPts val="1200"/>
              </a:spcBef>
              <a:spcAft>
                <a:spcPts val="1200"/>
              </a:spcAft>
              <a:buNone/>
            </a:pPr>
            <a:r>
              <a:rPr lang="fr" sz="1200">
                <a:solidFill>
                  <a:schemeClr val="dk1"/>
                </a:solidFill>
                <a:latin typeface="Palanquin Medium"/>
                <a:ea typeface="Palanquin Medium"/>
                <a:cs typeface="Palanquin Medium"/>
                <a:sym typeface="Palanquin Medium"/>
              </a:rPr>
              <a:t>La plateforme Aidants Connect : </a:t>
            </a:r>
            <a:r>
              <a:rPr lang="fr" sz="1200" u="sng">
                <a:solidFill>
                  <a:schemeClr val="hlink"/>
                </a:solidFill>
                <a:latin typeface="Palanquin Medium"/>
                <a:ea typeface="Palanquin Medium"/>
                <a:cs typeface="Palanquin Medium"/>
                <a:sym typeface="Palanquin Medium"/>
                <a:hlinkClick r:id="rId3"/>
              </a:rPr>
              <a:t>https://aidantsconnect.beta.gouv.fr/</a:t>
            </a:r>
            <a:endParaRPr sz="1200">
              <a:solidFill>
                <a:schemeClr val="dk1"/>
              </a:solidFill>
              <a:latin typeface="Palanquin Medium"/>
              <a:ea typeface="Palanquin Medium"/>
              <a:cs typeface="Palanquin Medium"/>
              <a:sym typeface="Palanquin Medium"/>
            </a:endParaRPr>
          </a:p>
        </p:txBody>
      </p:sp>
      <p:sp>
        <p:nvSpPr>
          <p:cNvPr id="111" name="Google Shape;111;p19"/>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Le dispositif présenté</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112" name="Google Shape;112;p19"/>
          <p:cNvPicPr preferRelativeResize="0"/>
          <p:nvPr/>
        </p:nvPicPr>
        <p:blipFill>
          <a:blip r:embed="rId4">
            <a:alphaModFix/>
          </a:blip>
          <a:stretch>
            <a:fillRect/>
          </a:stretch>
        </p:blipFill>
        <p:spPr>
          <a:xfrm>
            <a:off x="200862" y="379418"/>
            <a:ext cx="619935" cy="574529"/>
          </a:xfrm>
          <a:prstGeom prst="rect">
            <a:avLst/>
          </a:prstGeom>
          <a:noFill/>
          <a:ln>
            <a:noFill/>
          </a:ln>
        </p:spPr>
      </p:pic>
      <p:sp>
        <p:nvSpPr>
          <p:cNvPr id="113" name="Google Shape;113;p19"/>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pic>
        <p:nvPicPr>
          <p:cNvPr id="114" name="Google Shape;114;p19"/>
          <p:cNvPicPr preferRelativeResize="0"/>
          <p:nvPr/>
        </p:nvPicPr>
        <p:blipFill>
          <a:blip r:embed="rId5">
            <a:alphaModFix/>
          </a:blip>
          <a:stretch>
            <a:fillRect/>
          </a:stretch>
        </p:blipFill>
        <p:spPr>
          <a:xfrm>
            <a:off x="1132575" y="2031222"/>
            <a:ext cx="3598275" cy="2139951"/>
          </a:xfrm>
          <a:prstGeom prst="rect">
            <a:avLst/>
          </a:prstGeom>
          <a:noFill/>
          <a:ln cap="flat" cmpd="sng" w="9525">
            <a:solidFill>
              <a:schemeClr val="dk2"/>
            </a:solidFill>
            <a:prstDash val="solid"/>
            <a:round/>
            <a:headEnd len="sm" w="sm" type="none"/>
            <a:tailEnd len="sm" w="sm" type="none"/>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 name="Shape 118"/>
        <p:cNvGrpSpPr/>
        <p:nvPr/>
      </p:nvGrpSpPr>
      <p:grpSpPr>
        <a:xfrm>
          <a:off x="0" y="0"/>
          <a:ext cx="0" cy="0"/>
          <a:chOff x="0" y="0"/>
          <a:chExt cx="0" cy="0"/>
        </a:xfrm>
      </p:grpSpPr>
      <p:sp>
        <p:nvSpPr>
          <p:cNvPr id="119" name="Google Shape;119;p20"/>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rgbClr val="FF3333"/>
                </a:solidFill>
                <a:latin typeface="Palanquin"/>
                <a:ea typeface="Palanquin"/>
                <a:cs typeface="Palanquin"/>
                <a:sym typeface="Palanquin"/>
              </a:rPr>
              <a:t>Aidants Connect</a:t>
            </a:r>
            <a:endParaRPr/>
          </a:p>
        </p:txBody>
      </p:sp>
      <p:sp>
        <p:nvSpPr>
          <p:cNvPr id="120" name="Google Shape;120;p20"/>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Le parcours utilisateur d’Aidants Connect</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121" name="Google Shape;121;p20"/>
          <p:cNvPicPr preferRelativeResize="0"/>
          <p:nvPr/>
        </p:nvPicPr>
        <p:blipFill>
          <a:blip r:embed="rId3">
            <a:alphaModFix/>
          </a:blip>
          <a:stretch>
            <a:fillRect/>
          </a:stretch>
        </p:blipFill>
        <p:spPr>
          <a:xfrm>
            <a:off x="200862" y="379418"/>
            <a:ext cx="619935" cy="574529"/>
          </a:xfrm>
          <a:prstGeom prst="rect">
            <a:avLst/>
          </a:prstGeom>
          <a:noFill/>
          <a:ln>
            <a:noFill/>
          </a:ln>
        </p:spPr>
      </p:pic>
      <p:sp>
        <p:nvSpPr>
          <p:cNvPr id="122" name="Google Shape;122;p20"/>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pic>
        <p:nvPicPr>
          <p:cNvPr id="123" name="Google Shape;123;p20"/>
          <p:cNvPicPr preferRelativeResize="0"/>
          <p:nvPr/>
        </p:nvPicPr>
        <p:blipFill>
          <a:blip r:embed="rId4">
            <a:alphaModFix/>
          </a:blip>
          <a:stretch>
            <a:fillRect/>
          </a:stretch>
        </p:blipFill>
        <p:spPr>
          <a:xfrm>
            <a:off x="1893250" y="7287438"/>
            <a:ext cx="4497971" cy="2530074"/>
          </a:xfrm>
          <a:prstGeom prst="rect">
            <a:avLst/>
          </a:prstGeom>
          <a:noFill/>
          <a:ln cap="flat" cmpd="sng" w="19050">
            <a:solidFill>
              <a:srgbClr val="003081"/>
            </a:solidFill>
            <a:prstDash val="solid"/>
            <a:round/>
            <a:headEnd len="sm" w="sm" type="none"/>
            <a:tailEnd len="sm" w="sm" type="none"/>
          </a:ln>
        </p:spPr>
      </p:pic>
      <p:pic>
        <p:nvPicPr>
          <p:cNvPr id="124" name="Google Shape;124;p20"/>
          <p:cNvPicPr preferRelativeResize="0"/>
          <p:nvPr/>
        </p:nvPicPr>
        <p:blipFill>
          <a:blip r:embed="rId5">
            <a:alphaModFix/>
          </a:blip>
          <a:stretch>
            <a:fillRect/>
          </a:stretch>
        </p:blipFill>
        <p:spPr>
          <a:xfrm>
            <a:off x="1893252" y="4312701"/>
            <a:ext cx="4497874" cy="2530074"/>
          </a:xfrm>
          <a:prstGeom prst="rect">
            <a:avLst/>
          </a:prstGeom>
          <a:noFill/>
          <a:ln cap="flat" cmpd="sng" w="19050">
            <a:solidFill>
              <a:srgbClr val="003081"/>
            </a:solidFill>
            <a:prstDash val="solid"/>
            <a:round/>
            <a:headEnd len="sm" w="sm" type="none"/>
            <a:tailEnd len="sm" w="sm" type="none"/>
          </a:ln>
        </p:spPr>
      </p:pic>
      <p:sp>
        <p:nvSpPr>
          <p:cNvPr id="125" name="Google Shape;125;p20"/>
          <p:cNvSpPr txBox="1"/>
          <p:nvPr/>
        </p:nvSpPr>
        <p:spPr>
          <a:xfrm>
            <a:off x="1208775" y="1064350"/>
            <a:ext cx="5664900" cy="8082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4800">
                <a:solidFill>
                  <a:srgbClr val="FD2F27"/>
                </a:solidFill>
                <a:latin typeface="Palanquin"/>
                <a:ea typeface="Palanquin"/>
                <a:cs typeface="Palanquin"/>
                <a:sym typeface="Palanquin"/>
              </a:rPr>
              <a:t>1.</a:t>
            </a:r>
            <a:endParaRPr i="0" sz="4800" cap="none" strike="noStrike">
              <a:solidFill>
                <a:srgbClr val="FD2F27"/>
              </a:solidFill>
              <a:latin typeface="Palanquin"/>
              <a:ea typeface="Palanquin"/>
              <a:cs typeface="Palanquin"/>
              <a:sym typeface="Palanquin"/>
            </a:endParaRPr>
          </a:p>
        </p:txBody>
      </p:sp>
      <p:sp>
        <p:nvSpPr>
          <p:cNvPr id="126" name="Google Shape;126;p20"/>
          <p:cNvSpPr txBox="1"/>
          <p:nvPr/>
        </p:nvSpPr>
        <p:spPr>
          <a:xfrm>
            <a:off x="1208775" y="4175900"/>
            <a:ext cx="5664900" cy="8082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4800">
                <a:solidFill>
                  <a:srgbClr val="FD2F27"/>
                </a:solidFill>
                <a:latin typeface="Palanquin"/>
                <a:ea typeface="Palanquin"/>
                <a:cs typeface="Palanquin"/>
                <a:sym typeface="Palanquin"/>
              </a:rPr>
              <a:t>2</a:t>
            </a:r>
            <a:r>
              <a:rPr b="1" lang="fr" sz="4800">
                <a:solidFill>
                  <a:srgbClr val="FD2F27"/>
                </a:solidFill>
                <a:latin typeface="Palanquin"/>
                <a:ea typeface="Palanquin"/>
                <a:cs typeface="Palanquin"/>
                <a:sym typeface="Palanquin"/>
              </a:rPr>
              <a:t>.</a:t>
            </a:r>
            <a:endParaRPr i="0" sz="4800" cap="none" strike="noStrike">
              <a:solidFill>
                <a:srgbClr val="FD2F27"/>
              </a:solidFill>
              <a:latin typeface="Palanquin"/>
              <a:ea typeface="Palanquin"/>
              <a:cs typeface="Palanquin"/>
              <a:sym typeface="Palanquin"/>
            </a:endParaRPr>
          </a:p>
        </p:txBody>
      </p:sp>
      <p:sp>
        <p:nvSpPr>
          <p:cNvPr id="127" name="Google Shape;127;p20"/>
          <p:cNvSpPr txBox="1"/>
          <p:nvPr/>
        </p:nvSpPr>
        <p:spPr>
          <a:xfrm>
            <a:off x="1208775" y="7031613"/>
            <a:ext cx="5664900" cy="8082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4800">
                <a:solidFill>
                  <a:srgbClr val="FD2F27"/>
                </a:solidFill>
                <a:latin typeface="Palanquin"/>
                <a:ea typeface="Palanquin"/>
                <a:cs typeface="Palanquin"/>
                <a:sym typeface="Palanquin"/>
              </a:rPr>
              <a:t>3</a:t>
            </a:r>
            <a:r>
              <a:rPr b="1" lang="fr" sz="4800">
                <a:solidFill>
                  <a:srgbClr val="FD2F27"/>
                </a:solidFill>
                <a:latin typeface="Palanquin"/>
                <a:ea typeface="Palanquin"/>
                <a:cs typeface="Palanquin"/>
                <a:sym typeface="Palanquin"/>
              </a:rPr>
              <a:t>.</a:t>
            </a:r>
            <a:endParaRPr i="0" sz="4800" cap="none" strike="noStrike">
              <a:solidFill>
                <a:srgbClr val="FD2F27"/>
              </a:solidFill>
              <a:latin typeface="Palanquin"/>
              <a:ea typeface="Palanquin"/>
              <a:cs typeface="Palanquin"/>
              <a:sym typeface="Palanquin"/>
            </a:endParaRPr>
          </a:p>
        </p:txBody>
      </p:sp>
      <p:pic>
        <p:nvPicPr>
          <p:cNvPr id="128" name="Google Shape;128;p20"/>
          <p:cNvPicPr preferRelativeResize="0"/>
          <p:nvPr/>
        </p:nvPicPr>
        <p:blipFill>
          <a:blip r:embed="rId6">
            <a:alphaModFix/>
          </a:blip>
          <a:stretch>
            <a:fillRect/>
          </a:stretch>
        </p:blipFill>
        <p:spPr>
          <a:xfrm>
            <a:off x="1893250" y="1277488"/>
            <a:ext cx="4497976" cy="2527907"/>
          </a:xfrm>
          <a:prstGeom prst="rect">
            <a:avLst/>
          </a:prstGeom>
          <a:noFill/>
          <a:ln cap="flat" cmpd="sng" w="19050">
            <a:solidFill>
              <a:srgbClr val="003081"/>
            </a:solidFill>
            <a:prstDash val="solid"/>
            <a:round/>
            <a:headEnd len="sm" w="sm" type="none"/>
            <a:tailEnd len="sm" w="sm" type="none"/>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 name="Shape 132"/>
        <p:cNvGrpSpPr/>
        <p:nvPr/>
      </p:nvGrpSpPr>
      <p:grpSpPr>
        <a:xfrm>
          <a:off x="0" y="0"/>
          <a:ext cx="0" cy="0"/>
          <a:chOff x="0" y="0"/>
          <a:chExt cx="0" cy="0"/>
        </a:xfrm>
      </p:grpSpPr>
      <p:sp>
        <p:nvSpPr>
          <p:cNvPr id="133" name="Google Shape;133;p21"/>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rgbClr val="FF3333"/>
                </a:solidFill>
                <a:latin typeface="Palanquin"/>
                <a:ea typeface="Palanquin"/>
                <a:cs typeface="Palanquin"/>
                <a:sym typeface="Palanquin"/>
              </a:rPr>
              <a:t>Aidants Connect</a:t>
            </a:r>
            <a:endParaRPr/>
          </a:p>
        </p:txBody>
      </p:sp>
      <p:sp>
        <p:nvSpPr>
          <p:cNvPr id="134" name="Google Shape;134;p21"/>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Le parcours utilisateur d’Aidants Connect</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135" name="Google Shape;135;p21"/>
          <p:cNvPicPr preferRelativeResize="0"/>
          <p:nvPr/>
        </p:nvPicPr>
        <p:blipFill>
          <a:blip r:embed="rId3">
            <a:alphaModFix/>
          </a:blip>
          <a:stretch>
            <a:fillRect/>
          </a:stretch>
        </p:blipFill>
        <p:spPr>
          <a:xfrm>
            <a:off x="200862" y="379418"/>
            <a:ext cx="619935" cy="574529"/>
          </a:xfrm>
          <a:prstGeom prst="rect">
            <a:avLst/>
          </a:prstGeom>
          <a:noFill/>
          <a:ln>
            <a:noFill/>
          </a:ln>
        </p:spPr>
      </p:pic>
      <p:sp>
        <p:nvSpPr>
          <p:cNvPr id="136" name="Google Shape;136;p21"/>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sp>
        <p:nvSpPr>
          <p:cNvPr id="137" name="Google Shape;137;p21"/>
          <p:cNvSpPr txBox="1"/>
          <p:nvPr/>
        </p:nvSpPr>
        <p:spPr>
          <a:xfrm>
            <a:off x="1132575" y="1140550"/>
            <a:ext cx="5664900" cy="8697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FD2F27"/>
                </a:highlight>
                <a:latin typeface="Palanquin"/>
                <a:ea typeface="Palanquin"/>
                <a:cs typeface="Palanquin"/>
                <a:sym typeface="Palanquin"/>
              </a:rPr>
              <a:t>Authentification de l’aidant </a:t>
            </a:r>
            <a:br>
              <a:rPr b="1" lang="fr" sz="2600">
                <a:solidFill>
                  <a:srgbClr val="FFFFFF"/>
                </a:solidFill>
                <a:highlight>
                  <a:srgbClr val="FD2F27"/>
                </a:highlight>
                <a:latin typeface="Palanquin"/>
                <a:ea typeface="Palanquin"/>
                <a:cs typeface="Palanquin"/>
                <a:sym typeface="Palanquin"/>
              </a:rPr>
            </a:br>
            <a:r>
              <a:rPr b="1" lang="fr" sz="2600">
                <a:solidFill>
                  <a:srgbClr val="FFFFFF"/>
                </a:solidFill>
                <a:highlight>
                  <a:srgbClr val="FD2F27"/>
                </a:highlight>
                <a:latin typeface="Palanquin"/>
                <a:ea typeface="Palanquin"/>
                <a:cs typeface="Palanquin"/>
                <a:sym typeface="Palanquin"/>
              </a:rPr>
              <a:t>sur la plateforme</a:t>
            </a:r>
            <a:endParaRPr i="0" sz="2600" u="none" cap="none" strike="noStrike">
              <a:solidFill>
                <a:srgbClr val="FFFFFF"/>
              </a:solidFill>
              <a:highlight>
                <a:srgbClr val="FD2F27"/>
              </a:highlight>
              <a:latin typeface="Palanquin"/>
              <a:ea typeface="Palanquin"/>
              <a:cs typeface="Palanquin"/>
              <a:sym typeface="Palanquin"/>
            </a:endParaRPr>
          </a:p>
        </p:txBody>
      </p:sp>
      <p:sp>
        <p:nvSpPr>
          <p:cNvPr id="138" name="Google Shape;138;p21"/>
          <p:cNvSpPr txBox="1"/>
          <p:nvPr/>
        </p:nvSpPr>
        <p:spPr>
          <a:xfrm>
            <a:off x="1132575" y="9017625"/>
            <a:ext cx="5664900" cy="6234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i="1" lang="fr" sz="1800" u="sng">
                <a:solidFill>
                  <a:schemeClr val="hlink"/>
                </a:solidFill>
                <a:latin typeface="Palanquin"/>
                <a:ea typeface="Palanquin"/>
                <a:cs typeface="Palanquin"/>
                <a:sym typeface="Palanquin"/>
                <a:hlinkClick r:id="rId4"/>
              </a:rPr>
              <a:t>Voir la ressource d’Aidants Connect - S’authentifier sur la plateforme Aidants Connect  (tutoriel pas-à-pas)</a:t>
            </a:r>
            <a:endParaRPr i="1" sz="1800" u="sng">
              <a:solidFill>
                <a:srgbClr val="FD2F27"/>
              </a:solidFill>
              <a:latin typeface="Palanquin"/>
              <a:ea typeface="Palanquin"/>
              <a:cs typeface="Palanquin"/>
              <a:sym typeface="Palanquin"/>
            </a:endParaRPr>
          </a:p>
        </p:txBody>
      </p:sp>
      <p:pic>
        <p:nvPicPr>
          <p:cNvPr id="139" name="Google Shape;139;p21"/>
          <p:cNvPicPr preferRelativeResize="0"/>
          <p:nvPr/>
        </p:nvPicPr>
        <p:blipFill>
          <a:blip r:embed="rId5">
            <a:alphaModFix/>
          </a:blip>
          <a:stretch>
            <a:fillRect/>
          </a:stretch>
        </p:blipFill>
        <p:spPr>
          <a:xfrm>
            <a:off x="1132575" y="2243825"/>
            <a:ext cx="5664901" cy="318373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