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143500" cx="9144000"/>
  <p:notesSz cx="6858000" cy="9144000"/>
  <p:embeddedFontLst>
    <p:embeddedFont>
      <p:font typeface="Palanquin Light"/>
      <p:regular r:id="rId24"/>
      <p:bold r:id="rId25"/>
    </p:embeddedFont>
    <p:embeddedFont>
      <p:font typeface="Palanquin"/>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943A71F-FDDE-4672-8673-C36CA2B751D2}">
  <a:tblStyle styleId="{D943A71F-FDDE-4672-8673-C36CA2B751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PalanquinLight-regular.fntdata"/><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alanquin-regular.fntdata"/><Relationship Id="rId25" Type="http://schemas.openxmlformats.org/officeDocument/2006/relationships/font" Target="fonts/PalanquinLight-bold.fntdata"/><Relationship Id="rId27" Type="http://schemas.openxmlformats.org/officeDocument/2006/relationships/font" Target="fonts/Palanquin-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bdaa4d26c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33bdaa4d26c_0_1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3bdaa4d26c_0_1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3bdaa4d26c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3bdaa4d26c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3bdaa4d26c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3bdaa4d26c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3bdaa4d26c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3bdaa4d26c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3bdaa4d26c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3bdaa4d26c_0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3bdaa4d26c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3bdaa4d26c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3bdaa4d26c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3bdaa4d26c_0_2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3bdaa4d26c_0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3bdaa4d26c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3bdaa4d26c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3bdaa4d26c_0_3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3bdaa4d26c_0_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3bdaa4d26c_0_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3bdaa4d26c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3bdaa4d26c_0_3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3bdaa4d26c_0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3bdaa4d26c_0_3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3bdaa4d26c_0_3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3bdaa4d26c_0_3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3bdaa4d26c_0_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3bdaa4d26c_0_4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3bdaa4d26c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bdaa4d26c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33bdaa4d26c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3bdaa4d26c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3bdaa4d26c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aidantsconnect.beta.gouv.fr/faq/mandat/" TargetMode="External"/><Relationship Id="rId4" Type="http://schemas.openxmlformats.org/officeDocument/2006/relationships/hyperlink" Target="https://aidantsconnect.beta.gouv.fr/faq/mandat/" TargetMode="External"/><Relationship Id="rId5"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hyperlink" Target="https://aidantsconnect.beta.gouv.fr/static/guides_aidants_connect/Aidants%20Connect_Charte-aidants.pdf" TargetMode="External"/><Relationship Id="rId4" Type="http://schemas.openxmlformats.org/officeDocument/2006/relationships/hyperlink" Target="https://aidantsconnect.beta.gouv.fr/static/guides_aidants_connect/Aidants%20Connect_Charte-aidants.pdf" TargetMode="External"/><Relationship Id="rId5" Type="http://schemas.openxmlformats.org/officeDocument/2006/relationships/hyperlink" Target="https://aidantsconnect.beta.gouv.fr/faq/lhabilitation-aidants-connect/" TargetMode="External"/><Relationship Id="rId6" Type="http://schemas.openxmlformats.org/officeDocument/2006/relationships/hyperlink" Target="https://aidantsconnect.beta.gouv.fr/faq/lhabilitation-aidants-connect/" TargetMode="External"/><Relationship Id="rId7" Type="http://schemas.openxmlformats.org/officeDocument/2006/relationships/hyperlink" Target="https://aidantsconnect.beta.gouv.fr/static/guides_aidants_connect/Aidants%20Connect_Charte-aidants.pdf" TargetMode="External"/><Relationship Id="rId8"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hyperlink" Target="https://aidantsconnect.beta.gouv.fr/static/guides_aidants_connect/AC_Guide_Sauthentifier.pdf" TargetMode="External"/><Relationship Id="rId4" Type="http://schemas.openxmlformats.org/officeDocument/2006/relationships/hyperlink" Target="https://aidantsconnect.beta.gouv.fr" TargetMode="External"/><Relationship Id="rId5"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hyperlink" Target="https://www.cnil.fr/fr/definition/donnee-personnelle" TargetMode="External"/><Relationship Id="rId4" Type="http://schemas.openxmlformats.org/officeDocument/2006/relationships/hyperlink" Target="https://www.cnil.fr/fr/definition/donnee-personnelle" TargetMode="External"/><Relationship Id="rId5"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www.figma.com/proto/nLpomUha2sNgBYk1ysMP0C/Tutoriel-Aidants-Connect?node-id=2608-155&amp;starting-point-node-id=2608%3A155" TargetMode="External"/><Relationship Id="rId4" Type="http://schemas.openxmlformats.org/officeDocument/2006/relationships/hyperlink" Target="https://drive.google.com/file/d/1m2a7fNjA9n4N0u9OnQaUslJ0Cm6_frj-/view?usp=drive_link" TargetMode="External"/><Relationship Id="rId5" Type="http://schemas.openxmlformats.org/officeDocument/2006/relationships/hyperlink" Target="https://societenumerique.gouv.fr/documents/54/Synth%C3%A8se_SocNum_rapport__la_societe_numerique_fran%C3%A7aise_2022.pdf" TargetMode="External"/><Relationship Id="rId6" Type="http://schemas.openxmlformats.org/officeDocument/2006/relationships/hyperlink" Target="https://www.insee.fr/fr/statistiques/7633654" TargetMode="External"/><Relationship Id="rId7" Type="http://schemas.openxmlformats.org/officeDocument/2006/relationships/hyperlink" Target="https://labo.societenumerique.gouv.fr/fr/articles/d%C3%A9mat%C3%A9rialisation-des-services-publics-o%C3%B9-en-est-on-constats-et-recommandations-de-la-d%C3%A9fenseure-des-droits-rappor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s://www.figma.com/proto/nLpomUha2sNgBYk1ysMP0C/Tutoriel-Aidants-Connect?node-id=2608-155&amp;starting-point-node-id=2608%3A155" TargetMode="External"/><Relationship Id="rId4" Type="http://schemas.openxmlformats.org/officeDocument/2006/relationships/hyperlink" Target="https://aidantsconnect.beta.gouv.fr" TargetMode="External"/><Relationship Id="rId5"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figma.com/proto/nLpomUha2sNgBYk1ysMP0C/Tutoriel-Aidants-Connect?node-id=2608-155&amp;starting-point-node-id=2608%3A155" TargetMode="Externa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www.figma.com/proto/nLpomUha2sNgBYk1ysMP0C/Tutoriel-Aidants-Connect?node-id=2608-155&amp;starting-point-node-id=2608%3A155" TargetMode="External"/><Relationship Id="rId4" Type="http://schemas.openxmlformats.org/officeDocument/2006/relationships/hyperlink" Target="https://www.figma.com/proto/nLpomUha2sNgBYk1ysMP0C/Tutoriel-Aidants-Connect?node-id=2608-155&amp;starting-point-node-id=2608%3A155" TargetMode="External"/><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formation.lamednum.coop/pluginfile.php/44/question/questiontext/8135/4/73/De%CC%81mate%CC%81rialisation%20des%20services%20publics%2C%20ou%CC%80%20en%20est-on%20Constats%20et%20recommandations%20de%20la%20De%CC%81fenseure%20des%20droits%20%5BRapport%5D%20-%20Labo.pdf" TargetMode="External"/><Relationship Id="rId4" Type="http://schemas.openxmlformats.org/officeDocument/2006/relationships/hyperlink" Target="https://formation.lamednum.coop/pluginfile.php/44/question/questiontext/8135/4/73/De%CC%81mate%CC%81rialisation%20des%20services%20publics%2C%20ou%CC%80%20en%20est-on%20Constats%20et%20recommandations%20de%20la%20De%CC%81fenseure%20des%20droits%20%5BRapport%5D%20-%20Labo.pdf" TargetMode="External"/><Relationship Id="rId11" Type="http://schemas.openxmlformats.org/officeDocument/2006/relationships/image" Target="../media/image1.png"/><Relationship Id="rId10" Type="http://schemas.openxmlformats.org/officeDocument/2006/relationships/hyperlink" Target="https://formation.lamednum.coop/pluginfile.php/44/question/questiontext/8135/4/73/Synthe%CC%80se_SocNum_rapport__la_societe_numerique_franc%CC%A7aise_2022.pdf" TargetMode="External"/><Relationship Id="rId9" Type="http://schemas.openxmlformats.org/officeDocument/2006/relationships/hyperlink" Target="https://formation.lamednum.coop/pluginfile.php/44/question/questiontext/8135/4/73/Synthe%CC%80se_SocNum_rapport__la_societe_numerique_franc%CC%A7aise_2022.pdf" TargetMode="External"/><Relationship Id="rId5" Type="http://schemas.openxmlformats.org/officeDocument/2006/relationships/hyperlink" Target="https://formation.lamednum.coop/pluginfile.php/44/question/questiontext/8135/4/73/De%CC%81mate%CC%81rialisation%20des%20services%20publics%2C%20ou%CC%80%20en%20est-on%20Constats%20et%20recommandations%20de%20la%20De%CC%81fenseure%20des%20droits%20%5BRapport%5D%20-%20Labo.pdf" TargetMode="External"/><Relationship Id="rId6" Type="http://schemas.openxmlformats.org/officeDocument/2006/relationships/hyperlink" Target="https://formation.lamednum.coop/pluginfile.php/44/question/questiontext/8135/4/73/insee-premiere-illectronisme.pdf" TargetMode="External"/><Relationship Id="rId7" Type="http://schemas.openxmlformats.org/officeDocument/2006/relationships/hyperlink" Target="https://formation.lamednum.coop/pluginfile.php/44/question/questiontext/8135/4/73/insee-premiere-illectronisme.pdf" TargetMode="External"/><Relationship Id="rId8" Type="http://schemas.openxmlformats.org/officeDocument/2006/relationships/hyperlink" Target="https://formation.lamednum.coop/pluginfile.php/44/question/questiontext/8135/4/73/insee-premiere-illectronisme.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aidantsconnect.beta.gouv.fr/" TargetMode="External"/><Relationship Id="rId4" Type="http://schemas.openxmlformats.org/officeDocument/2006/relationships/hyperlink" Target="https://aidantsconnect.beta.gouv.fr/" TargetMode="External"/><Relationship Id="rId5" Type="http://schemas.openxmlformats.org/officeDocument/2006/relationships/hyperlink" Target="https://formation.lamednum.coop/draftfile.php/31/user/draft/401635417/presentation-aidants-connect.mp4" TargetMode="External"/><Relationship Id="rId6" Type="http://schemas.openxmlformats.org/officeDocument/2006/relationships/hyperlink" Target="https://formation.lamednum.coop/draftfile.php/31/user/draft/401635417/aidantsconnect_Plan%20de%20travail%201%20copie%2017.png" TargetMode="External"/><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9D9"/>
        </a:solidFill>
      </p:bgPr>
    </p:bg>
    <p:spTree>
      <p:nvGrpSpPr>
        <p:cNvPr id="53" name="Shape 53"/>
        <p:cNvGrpSpPr/>
        <p:nvPr/>
      </p:nvGrpSpPr>
      <p:grpSpPr>
        <a:xfrm>
          <a:off x="0" y="0"/>
          <a:ext cx="0" cy="0"/>
          <a:chOff x="0" y="0"/>
          <a:chExt cx="0" cy="0"/>
        </a:xfrm>
      </p:grpSpPr>
      <p:sp>
        <p:nvSpPr>
          <p:cNvPr id="54" name="Google Shape;54;p13"/>
          <p:cNvSpPr txBox="1"/>
          <p:nvPr/>
        </p:nvSpPr>
        <p:spPr>
          <a:xfrm>
            <a:off x="404725" y="347625"/>
            <a:ext cx="70041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4800">
                <a:solidFill>
                  <a:srgbClr val="FF3333"/>
                </a:solidFill>
                <a:latin typeface="Palanquin"/>
                <a:ea typeface="Palanquin"/>
                <a:cs typeface="Palanquin"/>
                <a:sym typeface="Palanquin"/>
              </a:rPr>
              <a:t>Médianalyse</a:t>
            </a:r>
            <a:endParaRPr b="0" i="0" sz="4800" u="none" cap="none" strike="noStrike">
              <a:solidFill>
                <a:srgbClr val="FF3333"/>
              </a:solidFill>
              <a:latin typeface="Palanquin"/>
              <a:ea typeface="Palanquin"/>
              <a:cs typeface="Palanquin"/>
              <a:sym typeface="Palanquin"/>
            </a:endParaRPr>
          </a:p>
        </p:txBody>
      </p:sp>
      <p:cxnSp>
        <p:nvCxnSpPr>
          <p:cNvPr id="55" name="Google Shape;55;p13"/>
          <p:cNvCxnSpPr/>
          <p:nvPr/>
        </p:nvCxnSpPr>
        <p:spPr>
          <a:xfrm>
            <a:off x="394684" y="1304382"/>
            <a:ext cx="5021400" cy="0"/>
          </a:xfrm>
          <a:prstGeom prst="straightConnector1">
            <a:avLst/>
          </a:prstGeom>
          <a:noFill/>
          <a:ln cap="flat" cmpd="sng" w="38100">
            <a:solidFill>
              <a:srgbClr val="FF3333"/>
            </a:solidFill>
            <a:prstDash val="solid"/>
            <a:round/>
            <a:headEnd len="sm" w="sm" type="none"/>
            <a:tailEnd len="sm" w="sm" type="none"/>
          </a:ln>
        </p:spPr>
      </p:cxnSp>
      <p:sp>
        <p:nvSpPr>
          <p:cNvPr id="56" name="Google Shape;56;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graphicFrame>
        <p:nvGraphicFramePr>
          <p:cNvPr id="113" name="Google Shape;113;p22"/>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800">
                          <a:solidFill>
                            <a:srgbClr val="002F6F"/>
                          </a:solidFill>
                          <a:latin typeface="Palanquin"/>
                          <a:ea typeface="Palanquin"/>
                          <a:cs typeface="Palanquin"/>
                          <a:sym typeface="Palanquin"/>
                        </a:rPr>
                        <a:t>Texte de la consigne générale</a:t>
                      </a:r>
                      <a:endParaRPr b="1" i="1" sz="8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400"/>
                        </a:spcBef>
                        <a:spcAft>
                          <a:spcPts val="0"/>
                        </a:spcAft>
                        <a:buNone/>
                      </a:pPr>
                      <a:r>
                        <a:rPr lang="fr" sz="800">
                          <a:solidFill>
                            <a:schemeClr val="dk1"/>
                          </a:solidFill>
                          <a:latin typeface="Palanquin Light"/>
                          <a:ea typeface="Palanquin Light"/>
                          <a:cs typeface="Palanquin Light"/>
                          <a:sym typeface="Palanquin Light"/>
                        </a:rPr>
                        <a:t>Quels éléments doivent être précisés dans le mandat Aidants Connect ?</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400"/>
                        </a:spcBef>
                        <a:spcAft>
                          <a:spcPts val="0"/>
                        </a:spcAft>
                        <a:buNone/>
                      </a:pPr>
                      <a:r>
                        <a:rPr lang="fr" sz="800">
                          <a:solidFill>
                            <a:schemeClr val="dk1"/>
                          </a:solidFill>
                          <a:latin typeface="Palanquin Light"/>
                          <a:ea typeface="Palanquin Light"/>
                          <a:cs typeface="Palanquin Light"/>
                          <a:sym typeface="Palanquin Light"/>
                        </a:rPr>
                        <a:t>Veuillez choisir au moins une réponse.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120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La durée de validité du mandat</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Mon nom et prénom en tant qu'aidant</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Le nom et prénom de l'usager concerné par le mandat</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Le périmètre du mandat</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La démarche que je m'apprête à effectuer</a:t>
                      </a:r>
                      <a:endParaRPr sz="800">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800">
                          <a:solidFill>
                            <a:srgbClr val="002F6F"/>
                          </a:solidFill>
                          <a:latin typeface="Palanquin"/>
                          <a:ea typeface="Palanquin"/>
                          <a:cs typeface="Palanquin"/>
                          <a:sym typeface="Palanquin"/>
                        </a:rPr>
                        <a:t>Feedback général </a:t>
                      </a:r>
                      <a:br>
                        <a:rPr b="1" lang="fr" sz="800">
                          <a:solidFill>
                            <a:srgbClr val="002F6F"/>
                          </a:solidFill>
                          <a:latin typeface="Palanquin"/>
                          <a:ea typeface="Palanquin"/>
                          <a:cs typeface="Palanquin"/>
                          <a:sym typeface="Palanquin"/>
                        </a:rPr>
                      </a:br>
                      <a:r>
                        <a:rPr b="1" i="1" lang="fr" sz="800">
                          <a:solidFill>
                            <a:srgbClr val="002F6F"/>
                          </a:solidFill>
                          <a:latin typeface="Palanquin"/>
                          <a:ea typeface="Palanquin"/>
                          <a:cs typeface="Palanquin"/>
                          <a:sym typeface="Palanquin"/>
                        </a:rPr>
                        <a:t>(apparaît quand l’apprenant a répondu à la question)</a:t>
                      </a:r>
                      <a:endParaRPr b="1" i="1" sz="8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200"/>
                        </a:spcBef>
                        <a:spcAft>
                          <a:spcPts val="0"/>
                        </a:spcAft>
                        <a:buNone/>
                      </a:pPr>
                      <a:r>
                        <a:rPr lang="fr" sz="800">
                          <a:latin typeface="Palanquin Light"/>
                          <a:ea typeface="Palanquin Light"/>
                          <a:cs typeface="Palanquin Light"/>
                          <a:sym typeface="Palanquin Light"/>
                        </a:rPr>
                        <a:t>Le mandat Aidants Connect sécurise les aidant·es dans les démarches qu’ils ou elles accomplissent au nom de l’usager.</a:t>
                      </a:r>
                      <a:endParaRPr sz="800">
                        <a:latin typeface="Palanquin Light"/>
                        <a:ea typeface="Palanquin Light"/>
                        <a:cs typeface="Palanquin Light"/>
                        <a:sym typeface="Palanquin Light"/>
                      </a:endParaRPr>
                    </a:p>
                    <a:p>
                      <a:pPr indent="0" lvl="0" marL="0" rtl="0" algn="l">
                        <a:lnSpc>
                          <a:spcPct val="115000"/>
                        </a:lnSpc>
                        <a:spcBef>
                          <a:spcPts val="1200"/>
                        </a:spcBef>
                        <a:spcAft>
                          <a:spcPts val="1200"/>
                        </a:spcAft>
                        <a:buNone/>
                      </a:pPr>
                      <a:r>
                        <a:rPr lang="fr" sz="800">
                          <a:latin typeface="Palanquin Light"/>
                          <a:ea typeface="Palanquin Light"/>
                          <a:cs typeface="Palanquin Light"/>
                          <a:sym typeface="Palanquin Light"/>
                        </a:rPr>
                        <a:t>En pratique, le mandat est conclu entre une structure labellisée « Aidants Connect » et l’usager·ère. Ce mandat précise le champ d’action et la durée pendant laquelle les aidant·es de la structure peuvent agir au nom de l’usager·ère.</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Source :</a:t>
                      </a:r>
                      <a:r>
                        <a:rPr lang="fr" sz="800">
                          <a:uFill>
                            <a:noFill/>
                          </a:uFill>
                          <a:latin typeface="Palanquin Light"/>
                          <a:ea typeface="Palanquin Light"/>
                          <a:cs typeface="Palanquin Light"/>
                          <a:sym typeface="Palanquin Light"/>
                          <a:hlinkClick r:id="rId3"/>
                        </a:rPr>
                        <a:t> </a:t>
                      </a:r>
                      <a:r>
                        <a:rPr lang="fr" sz="800" u="sng">
                          <a:solidFill>
                            <a:schemeClr val="hlink"/>
                          </a:solidFill>
                          <a:latin typeface="Palanquin Light"/>
                          <a:ea typeface="Palanquin Light"/>
                          <a:cs typeface="Palanquin Light"/>
                          <a:sym typeface="Palanquin Light"/>
                          <a:hlinkClick r:id="rId4"/>
                        </a:rPr>
                        <a:t>FAQ Aidants Connect</a:t>
                      </a:r>
                      <a:endParaRPr sz="800">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pic>
        <p:nvPicPr>
          <p:cNvPr id="114" name="Google Shape;114;p22"/>
          <p:cNvPicPr preferRelativeResize="0"/>
          <p:nvPr/>
        </p:nvPicPr>
        <p:blipFill rotWithShape="1">
          <a:blip r:embed="rId5">
            <a:alphaModFix/>
          </a:blip>
          <a:srcRect b="63902"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15" name="Google Shape;115;p22"/>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Avec le type de question à choix multiples, vous pouvez créer des questions à réponse unique ou à réponses multiples. </a:t>
            </a:r>
            <a:br>
              <a:rPr lang="fr" sz="1000">
                <a:solidFill>
                  <a:srgbClr val="FF3333"/>
                </a:solidFill>
                <a:latin typeface="Palanquin"/>
                <a:ea typeface="Palanquin"/>
                <a:cs typeface="Palanquin"/>
                <a:sym typeface="Palanquin"/>
              </a:rPr>
            </a:br>
            <a:r>
              <a:rPr i="1" lang="fr" sz="1000">
                <a:solidFill>
                  <a:srgbClr val="FF3333"/>
                </a:solidFill>
                <a:latin typeface="Palanquin"/>
                <a:ea typeface="Palanquin"/>
                <a:cs typeface="Palanquin"/>
                <a:sym typeface="Palanquin"/>
              </a:rPr>
              <a:t>Option possible : inclure une image, un son ou une vidéo dans la question et/ou les réponses.</a:t>
            </a:r>
            <a:endParaRPr i="1">
              <a:solidFill>
                <a:srgbClr val="FF333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graphicFrame>
        <p:nvGraphicFramePr>
          <p:cNvPr id="120" name="Google Shape;120;p23"/>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800">
                          <a:solidFill>
                            <a:srgbClr val="002F6F"/>
                          </a:solidFill>
                          <a:latin typeface="Palanquin"/>
                          <a:ea typeface="Palanquin"/>
                          <a:cs typeface="Palanquin"/>
                          <a:sym typeface="Palanquin"/>
                        </a:rPr>
                        <a:t>Texte de la consigne générale</a:t>
                      </a:r>
                      <a:endParaRPr b="1" i="1" sz="8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De quoi dois-je m’assurer avant d’accompagner un usager ?</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Vous pouvez vous aider de cette</a:t>
                      </a:r>
                      <a:r>
                        <a:rPr lang="fr" sz="800">
                          <a:solidFill>
                            <a:schemeClr val="dk1"/>
                          </a:solidFill>
                          <a:uFill>
                            <a:noFill/>
                          </a:uFill>
                          <a:latin typeface="Palanquin Light"/>
                          <a:ea typeface="Palanquin Light"/>
                          <a:cs typeface="Palanquin Light"/>
                          <a:sym typeface="Palanquin Light"/>
                          <a:hlinkClick r:id="rId3">
                            <a:extLst>
                              <a:ext uri="{A12FA001-AC4F-418D-AE19-62706E023703}">
                                <ahyp:hlinkClr val="tx"/>
                              </a:ext>
                            </a:extLst>
                          </a:hlinkClick>
                        </a:rPr>
                        <a:t> </a:t>
                      </a:r>
                      <a:r>
                        <a:rPr lang="fr" sz="800" u="sng">
                          <a:solidFill>
                            <a:schemeClr val="hlink"/>
                          </a:solidFill>
                          <a:latin typeface="Palanquin Light"/>
                          <a:ea typeface="Palanquin Light"/>
                          <a:cs typeface="Palanquin Light"/>
                          <a:sym typeface="Palanquin Light"/>
                          <a:hlinkClick r:id="rId4"/>
                        </a:rPr>
                        <a:t>charte de l'aidant</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Veuillez choisir au moins une réponse.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120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Que l'usager comprend bien le type d'accompagnement que je m'apprête à effectuer et donne son consentement.</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Que l'usager n'est pas capable de faire sa démarche lui-même.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D'établir un mandat avec le bon périmètre.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Que l'usager n'est pas sous tutelle ou curatelle.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Que la démarche concerne bien l'usager et pas un de ses proches.</a:t>
                      </a:r>
                      <a:endParaRPr sz="800">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800">
                          <a:solidFill>
                            <a:srgbClr val="002F6F"/>
                          </a:solidFill>
                          <a:latin typeface="Palanquin"/>
                          <a:ea typeface="Palanquin"/>
                          <a:cs typeface="Palanquin"/>
                          <a:sym typeface="Palanquin"/>
                        </a:rPr>
                        <a:t>Feedback général </a:t>
                      </a:r>
                      <a:br>
                        <a:rPr b="1" lang="fr" sz="800">
                          <a:solidFill>
                            <a:srgbClr val="002F6F"/>
                          </a:solidFill>
                          <a:latin typeface="Palanquin"/>
                          <a:ea typeface="Palanquin"/>
                          <a:cs typeface="Palanquin"/>
                          <a:sym typeface="Palanquin"/>
                        </a:rPr>
                      </a:br>
                      <a:r>
                        <a:rPr b="1" i="1" lang="fr" sz="800">
                          <a:solidFill>
                            <a:srgbClr val="002F6F"/>
                          </a:solidFill>
                          <a:latin typeface="Palanquin"/>
                          <a:ea typeface="Palanquin"/>
                          <a:cs typeface="Palanquin"/>
                          <a:sym typeface="Palanquin"/>
                        </a:rPr>
                        <a:t>(apparaît quand l’apprenant a répondu à la question)</a:t>
                      </a:r>
                      <a:endParaRPr b="1" i="1" sz="8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Les usagers peuvent être accompagnés dans la réalisation de leurs démarches administratives par des aidants professionnels. Ces derniers réalisent pour le compte des usagers selon les stipulations du mandat. L’usager et l’aidant professionnel échangent leurs consentements et pour établir la relation contractuelle, il convient que les deux parties aient la capacité à agir.</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Dès lors, un usager sous tutelle ou curatelle n’est pas en capacité de donner son consentement éclairé puisqu’il est sous mesure judiciaire et ne dispose pas de toutes ses capacités. Un usager qui n’est pas libre de choisir son aidant et qui n’a pas la capacité de consentir et in fine de signer le mandat, ne peut pas être accompagné par un aidant professionnel dans le cadre d’Aidants Connect et du mandat juridique généré.</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Source :</a:t>
                      </a:r>
                      <a:r>
                        <a:rPr lang="fr" sz="800">
                          <a:solidFill>
                            <a:schemeClr val="dk1"/>
                          </a:solidFill>
                          <a:uFill>
                            <a:noFill/>
                          </a:uFill>
                          <a:latin typeface="Palanquin Light"/>
                          <a:ea typeface="Palanquin Light"/>
                          <a:cs typeface="Palanquin Light"/>
                          <a:sym typeface="Palanquin Light"/>
                          <a:hlinkClick r:id="rId5">
                            <a:extLst>
                              <a:ext uri="{A12FA001-AC4F-418D-AE19-62706E023703}">
                                <ahyp:hlinkClr val="tx"/>
                              </a:ext>
                            </a:extLst>
                          </a:hlinkClick>
                        </a:rPr>
                        <a:t> </a:t>
                      </a:r>
                      <a:r>
                        <a:rPr lang="fr" sz="800" u="sng">
                          <a:solidFill>
                            <a:schemeClr val="hlink"/>
                          </a:solidFill>
                          <a:latin typeface="Palanquin Light"/>
                          <a:ea typeface="Palanquin Light"/>
                          <a:cs typeface="Palanquin Light"/>
                          <a:sym typeface="Palanquin Light"/>
                          <a:hlinkClick r:id="rId6"/>
                        </a:rPr>
                        <a:t>FAQ Aidants Connect</a:t>
                      </a:r>
                      <a:endParaRPr sz="800" u="sng">
                        <a:solidFill>
                          <a:schemeClr val="hlink"/>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u="sng">
                          <a:solidFill>
                            <a:schemeClr val="hlink"/>
                          </a:solidFill>
                          <a:latin typeface="Palanquin Light"/>
                          <a:ea typeface="Palanquin Light"/>
                          <a:cs typeface="Palanquin Light"/>
                          <a:sym typeface="Palanquin Light"/>
                          <a:hlinkClick r:id="rId7"/>
                        </a:rPr>
                        <a:t>Télécharger la charte de l'aidant</a:t>
                      </a:r>
                      <a:endParaRPr sz="800" u="sng">
                        <a:solidFill>
                          <a:schemeClr val="hlink"/>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Les réponses correctes sont :</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0"/>
                        </a:spcBef>
                        <a:spcAft>
                          <a:spcPts val="0"/>
                        </a:spcAft>
                        <a:buNone/>
                      </a:pPr>
                      <a:r>
                        <a:rPr lang="fr" sz="800">
                          <a:solidFill>
                            <a:schemeClr val="dk1"/>
                          </a:solidFill>
                          <a:latin typeface="Palanquin Light"/>
                          <a:ea typeface="Palanquin Light"/>
                          <a:cs typeface="Palanquin Light"/>
                          <a:sym typeface="Palanquin Light"/>
                        </a:rPr>
                        <a:t>Que l'usager n'est pas sous tutelle ou curatelle.,</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0"/>
                        </a:spcBef>
                        <a:spcAft>
                          <a:spcPts val="0"/>
                        </a:spcAft>
                        <a:buNone/>
                      </a:pPr>
                      <a:r>
                        <a:rPr lang="fr" sz="800">
                          <a:solidFill>
                            <a:schemeClr val="dk1"/>
                          </a:solidFill>
                          <a:latin typeface="Palanquin Light"/>
                          <a:ea typeface="Palanquin Light"/>
                          <a:cs typeface="Palanquin Light"/>
                          <a:sym typeface="Palanquin Light"/>
                        </a:rPr>
                        <a:t>Que la démarche concerne bien l'usager et pas un de ses proches.,</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0"/>
                        </a:spcBef>
                        <a:spcAft>
                          <a:spcPts val="0"/>
                        </a:spcAft>
                        <a:buNone/>
                      </a:pPr>
                      <a:r>
                        <a:rPr lang="fr" sz="800">
                          <a:solidFill>
                            <a:schemeClr val="dk1"/>
                          </a:solidFill>
                          <a:latin typeface="Palanquin Light"/>
                          <a:ea typeface="Palanquin Light"/>
                          <a:cs typeface="Palanquin Light"/>
                          <a:sym typeface="Palanquin Light"/>
                        </a:rPr>
                        <a:t>D'établir un mandat avec le bon périmètre.,</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0"/>
                        </a:spcBef>
                        <a:spcAft>
                          <a:spcPts val="0"/>
                        </a:spcAft>
                        <a:buNone/>
                      </a:pPr>
                      <a:r>
                        <a:rPr lang="fr" sz="800">
                          <a:solidFill>
                            <a:schemeClr val="dk1"/>
                          </a:solidFill>
                          <a:latin typeface="Palanquin Light"/>
                          <a:ea typeface="Palanquin Light"/>
                          <a:cs typeface="Palanquin Light"/>
                          <a:sym typeface="Palanquin Light"/>
                        </a:rPr>
                        <a:t>Que l'usager comprend bien le type d'accompagnement que je m'apprête à effectuer et donne son consentement.</a:t>
                      </a:r>
                      <a:endParaRPr sz="800">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pic>
        <p:nvPicPr>
          <p:cNvPr id="121" name="Google Shape;121;p23"/>
          <p:cNvPicPr preferRelativeResize="0"/>
          <p:nvPr/>
        </p:nvPicPr>
        <p:blipFill rotWithShape="1">
          <a:blip r:embed="rId8">
            <a:alphaModFix/>
          </a:blip>
          <a:srcRect b="63902"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22" name="Google Shape;122;p23"/>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Avec le type de question à choix multiples, vous pouvez créer des questions à réponse unique ou à réponses multiples. </a:t>
            </a:r>
            <a:br>
              <a:rPr lang="fr" sz="1000">
                <a:solidFill>
                  <a:srgbClr val="FF3333"/>
                </a:solidFill>
                <a:latin typeface="Palanquin"/>
                <a:ea typeface="Palanquin"/>
                <a:cs typeface="Palanquin"/>
                <a:sym typeface="Palanquin"/>
              </a:rPr>
            </a:br>
            <a:r>
              <a:rPr i="1" lang="fr" sz="1000">
                <a:solidFill>
                  <a:srgbClr val="FF3333"/>
                </a:solidFill>
                <a:latin typeface="Palanquin"/>
                <a:ea typeface="Palanquin"/>
                <a:cs typeface="Palanquin"/>
                <a:sym typeface="Palanquin"/>
              </a:rPr>
              <a:t>Option possible : inclure une image, un son ou une vidéo dans la question et/ou les réponses.</a:t>
            </a:r>
            <a:endParaRPr i="1">
              <a:solidFill>
                <a:srgbClr val="FF3333"/>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24"/>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800">
                          <a:solidFill>
                            <a:srgbClr val="002F6F"/>
                          </a:solidFill>
                          <a:latin typeface="Palanquin"/>
                          <a:ea typeface="Palanquin"/>
                          <a:cs typeface="Palanquin"/>
                          <a:sym typeface="Palanquin"/>
                        </a:rPr>
                        <a:t>Texte de la consigne générale</a:t>
                      </a:r>
                      <a:endParaRPr b="1" i="1" sz="8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fr" sz="800">
                          <a:solidFill>
                            <a:schemeClr val="dk1"/>
                          </a:solidFill>
                          <a:latin typeface="Palanquin Light"/>
                          <a:ea typeface="Palanquin Light"/>
                          <a:cs typeface="Palanquin Light"/>
                          <a:sym typeface="Palanquin Light"/>
                        </a:rPr>
                        <a:t>Remettez dans l'ordre les étapes de l'aidant pour se connecter à son espace Aidants Connect.</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Récupérer son code de connexion via sa carte Aidants Connect ou l'application OTP.</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Cliquer sur le bouton "Connexion" dans l'email reçu dans la boîte mail professionnelle.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Cliquer sur le bouton "Se connecter" en haut à droite.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Aller sur la plateforme Aidants Connect (https://aidantsconnect.beta.gouv.fr).</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Entrer son adresse mail professionnelle et le code à 6 chiffres généré par la carte ou le téléphone.</a:t>
                      </a:r>
                      <a:endParaRPr sz="800">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800">
                          <a:solidFill>
                            <a:srgbClr val="002F6F"/>
                          </a:solidFill>
                          <a:latin typeface="Palanquin"/>
                          <a:ea typeface="Palanquin"/>
                          <a:cs typeface="Palanquin"/>
                          <a:sym typeface="Palanquin"/>
                        </a:rPr>
                        <a:t>Feedback général </a:t>
                      </a:r>
                      <a:br>
                        <a:rPr b="1" lang="fr" sz="800">
                          <a:solidFill>
                            <a:srgbClr val="002F6F"/>
                          </a:solidFill>
                          <a:latin typeface="Palanquin"/>
                          <a:ea typeface="Palanquin"/>
                          <a:cs typeface="Palanquin"/>
                          <a:sym typeface="Palanquin"/>
                        </a:rPr>
                      </a:br>
                      <a:r>
                        <a:rPr b="1" i="1" lang="fr" sz="800">
                          <a:solidFill>
                            <a:srgbClr val="002F6F"/>
                          </a:solidFill>
                          <a:latin typeface="Palanquin"/>
                          <a:ea typeface="Palanquin"/>
                          <a:cs typeface="Palanquin"/>
                          <a:sym typeface="Palanquin"/>
                        </a:rPr>
                        <a:t>(apparaît quand l’apprenant a répondu à la question)</a:t>
                      </a:r>
                      <a:endParaRPr b="1" i="1" sz="8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200"/>
                        </a:spcBef>
                        <a:spcAft>
                          <a:spcPts val="0"/>
                        </a:spcAft>
                        <a:buNone/>
                      </a:pPr>
                      <a:r>
                        <a:rPr lang="fr" sz="800" u="sng">
                          <a:solidFill>
                            <a:schemeClr val="hlink"/>
                          </a:solidFill>
                          <a:latin typeface="Palanquin Light"/>
                          <a:ea typeface="Palanquin Light"/>
                          <a:cs typeface="Palanquin Light"/>
                          <a:sym typeface="Palanquin Light"/>
                          <a:hlinkClick r:id="rId3"/>
                        </a:rPr>
                        <a:t>Voir la ressource d’Aidants Connect - S’authentifier sur la plateforme Aidants Connect  (tutoriel pas-à-pas)</a:t>
                      </a:r>
                      <a:endParaRPr sz="800" u="sng">
                        <a:solidFill>
                          <a:schemeClr val="hlink"/>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La réponse correcte est :</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Récupérer son code de connexion via sa carte Aidants Connect ou l'application OTP. → 3,</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Cliquer sur le bouton "Connexion" dans l'email reçu dans la boîte mail professionnelle. → 5,</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Cliquer sur le bouton "Se connecter" en haut à droite. → 2,</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Aller sur la plateforme Aidants Connect (</a:t>
                      </a:r>
                      <a:r>
                        <a:rPr lang="fr" sz="800" u="sng">
                          <a:solidFill>
                            <a:schemeClr val="hlink"/>
                          </a:solidFill>
                          <a:latin typeface="Palanquin Light"/>
                          <a:ea typeface="Palanquin Light"/>
                          <a:cs typeface="Palanquin Light"/>
                          <a:sym typeface="Palanquin Light"/>
                          <a:hlinkClick r:id="rId4"/>
                        </a:rPr>
                        <a:t>https://aidantsconnect.beta.gouv.fr</a:t>
                      </a:r>
                      <a:r>
                        <a:rPr lang="fr" sz="800">
                          <a:solidFill>
                            <a:schemeClr val="dk1"/>
                          </a:solidFill>
                          <a:latin typeface="Palanquin Light"/>
                          <a:ea typeface="Palanquin Light"/>
                          <a:cs typeface="Palanquin Light"/>
                          <a:sym typeface="Palanquin Light"/>
                        </a:rPr>
                        <a:t>). → 1,</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1200"/>
                        </a:spcAft>
                        <a:buNone/>
                      </a:pPr>
                      <a:r>
                        <a:rPr lang="fr" sz="800">
                          <a:solidFill>
                            <a:schemeClr val="dk1"/>
                          </a:solidFill>
                          <a:latin typeface="Palanquin Light"/>
                          <a:ea typeface="Palanquin Light"/>
                          <a:cs typeface="Palanquin Light"/>
                          <a:sym typeface="Palanquin Light"/>
                        </a:rPr>
                        <a:t>Entrer son adresse mail professionnelle et le code à 6 chiffres généré par la carte ou le téléphone. → 4</a:t>
                      </a:r>
                      <a:endParaRPr sz="800">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sp>
        <p:nvSpPr>
          <p:cNvPr id="128" name="Google Shape;128;p24"/>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Une liste de propositions est affichée à côté d’une liste de réponses. L’apprenant doit apparier chaque proposition à la réponse correspondante. </a:t>
            </a:r>
            <a:r>
              <a:rPr i="1" lang="fr" sz="1000">
                <a:solidFill>
                  <a:srgbClr val="FF3333"/>
                </a:solidFill>
                <a:latin typeface="Palanquin"/>
                <a:ea typeface="Palanquin"/>
                <a:cs typeface="Palanquin"/>
                <a:sym typeface="Palanquin"/>
              </a:rPr>
              <a:t>Option possible : inclure une image, un son ou une vidéo dans la question et/ou les réponses. </a:t>
            </a:r>
            <a:endParaRPr sz="1000">
              <a:solidFill>
                <a:srgbClr val="FF3333"/>
              </a:solidFill>
              <a:latin typeface="Palanquin"/>
              <a:ea typeface="Palanquin"/>
              <a:cs typeface="Palanquin"/>
              <a:sym typeface="Palanquin"/>
            </a:endParaRPr>
          </a:p>
        </p:txBody>
      </p:sp>
      <p:pic>
        <p:nvPicPr>
          <p:cNvPr id="129" name="Google Shape;129;p24"/>
          <p:cNvPicPr preferRelativeResize="0"/>
          <p:nvPr/>
        </p:nvPicPr>
        <p:blipFill rotWithShape="1">
          <a:blip r:embed="rId5">
            <a:alphaModFix/>
          </a:blip>
          <a:srcRect b="1206" l="0" r="0" t="68160"/>
          <a:stretch/>
        </p:blipFill>
        <p:spPr>
          <a:xfrm>
            <a:off x="235550" y="168325"/>
            <a:ext cx="1462591" cy="316075"/>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5"/>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question</a:t>
                      </a:r>
                      <a:endParaRPr b="1" sz="900">
                        <a:solidFill>
                          <a:srgbClr val="002F6F"/>
                        </a:solidFill>
                        <a:latin typeface="Palanquin"/>
                        <a:ea typeface="Palanquin"/>
                        <a:cs typeface="Palanquin"/>
                        <a:sym typeface="Palanquin"/>
                      </a:endParaRPr>
                    </a:p>
                    <a:p>
                      <a:pPr indent="0" lvl="0" marL="0" rtl="0" algn="l">
                        <a:spcBef>
                          <a:spcPts val="0"/>
                        </a:spcBef>
                        <a:spcAft>
                          <a:spcPts val="0"/>
                        </a:spcAft>
                        <a:buNone/>
                      </a:pPr>
                      <a:r>
                        <a:rPr b="1" i="1" lang="fr" sz="900">
                          <a:solidFill>
                            <a:srgbClr val="002F6F"/>
                          </a:solidFill>
                          <a:latin typeface="Palanquin"/>
                          <a:ea typeface="Palanquin"/>
                          <a:cs typeface="Palanquin"/>
                          <a:sym typeface="Palanquin"/>
                        </a:rPr>
                        <a:t>(et lien vers un média </a:t>
                      </a:r>
                      <a:br>
                        <a:rPr b="1" i="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si souhaité)</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Sélectionnez la bonne définition d'une "donnée personnelle"</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Veuillez choisir une réponse.</a:t>
                      </a:r>
                      <a:endParaRPr sz="800">
                        <a:solidFill>
                          <a:schemeClr val="dk1"/>
                        </a:solidFill>
                        <a:latin typeface="Palanquin Light"/>
                        <a:ea typeface="Palanquin Light"/>
                        <a:cs typeface="Palanquin Light"/>
                        <a:sym typeface="Palanquin Light"/>
                      </a:endParaRPr>
                    </a:p>
                    <a:p>
                      <a:pPr indent="-279400" lvl="0" marL="457200" rtl="0" algn="l">
                        <a:spcBef>
                          <a:spcPts val="120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Une donnée personnelle est toute information se rapportant à une entreprise identifiée ou identifiable.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Une donnée personnelle est toute information se rapportant à une personne physique identifiée ou identifiable.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Une donnée personnelle est toute information se rapportant à une personne morale identifiée ou identifiable.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Une donnée personnelle est une information générique sur une catégorie de personnes définie.</a:t>
                      </a:r>
                      <a:endParaRPr sz="800">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Une donnée personnelle est toute information se rapportant à une personne physique identifiée ou identifiable. Mais, parce qu’elles concernent des personnes, celles-ci doivent en conserver la maîtrise.</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Une personne physique peut être identifiée :</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1200"/>
                        </a:spcBef>
                        <a:spcAft>
                          <a:spcPts val="0"/>
                        </a:spcAft>
                        <a:buClr>
                          <a:schemeClr val="dk1"/>
                        </a:buClr>
                        <a:buSzPts val="800"/>
                        <a:buFont typeface="Palanquin Light"/>
                        <a:buChar char="●"/>
                      </a:pPr>
                      <a:r>
                        <a:rPr lang="fr" sz="800">
                          <a:solidFill>
                            <a:schemeClr val="dk1"/>
                          </a:solidFill>
                          <a:latin typeface="Palanquin Light"/>
                          <a:ea typeface="Palanquin Light"/>
                          <a:cs typeface="Palanquin Light"/>
                          <a:sym typeface="Palanquin Light"/>
                        </a:rPr>
                        <a:t>directement (exemple : nom et prénom) ;</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Char char="●"/>
                      </a:pPr>
                      <a:r>
                        <a:rPr lang="fr" sz="800">
                          <a:solidFill>
                            <a:schemeClr val="dk1"/>
                          </a:solidFill>
                          <a:latin typeface="Palanquin Light"/>
                          <a:ea typeface="Palanquin Light"/>
                          <a:cs typeface="Palanquin Light"/>
                          <a:sym typeface="Palanquin Light"/>
                        </a:rPr>
                        <a:t>indirectement (exemple : par un numéro de téléphone ou de plaque d’immatriculation, un identifiant tel que le numéro de sécurité sociale, une adresse postale ou courriel, mais aussi la voix ou l’image).</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L’identification d’une personne physique peut être réalisée :</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1200"/>
                        </a:spcBef>
                        <a:spcAft>
                          <a:spcPts val="0"/>
                        </a:spcAft>
                        <a:buClr>
                          <a:schemeClr val="dk1"/>
                        </a:buClr>
                        <a:buSzPts val="800"/>
                        <a:buFont typeface="Palanquin Light"/>
                        <a:buChar char="●"/>
                      </a:pPr>
                      <a:r>
                        <a:rPr lang="fr" sz="800">
                          <a:solidFill>
                            <a:schemeClr val="dk1"/>
                          </a:solidFill>
                          <a:latin typeface="Palanquin Light"/>
                          <a:ea typeface="Palanquin Light"/>
                          <a:cs typeface="Palanquin Light"/>
                          <a:sym typeface="Palanquin Light"/>
                        </a:rPr>
                        <a:t>à partir d’une seule donnée (exemple : nom) ;</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Char char="●"/>
                      </a:pPr>
                      <a:r>
                        <a:rPr lang="fr" sz="800">
                          <a:solidFill>
                            <a:schemeClr val="dk1"/>
                          </a:solidFill>
                          <a:latin typeface="Palanquin Light"/>
                          <a:ea typeface="Palanquin Light"/>
                          <a:cs typeface="Palanquin Light"/>
                          <a:sym typeface="Palanquin Light"/>
                        </a:rPr>
                        <a:t>à partir du croisement d’un ensemble de données (exemple : une femme vivant à telle adresse, née tel jour et membre dans telle association).</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Par contre, des coordonnées d’entreprises (par exemple, l’entreprise « Compagnie A » avec son adresse postale, le numéro de téléphone de son standard et un courriel de contact générique « compagnie1[@]email.fr ») ne sont pas, en principe, des données personnelles.</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Source :</a:t>
                      </a:r>
                      <a:r>
                        <a:rPr lang="fr" sz="800">
                          <a:solidFill>
                            <a:schemeClr val="dk1"/>
                          </a:solidFill>
                          <a:uFill>
                            <a:noFill/>
                          </a:uFill>
                          <a:latin typeface="Palanquin Light"/>
                          <a:ea typeface="Palanquin Light"/>
                          <a:cs typeface="Palanquin Light"/>
                          <a:sym typeface="Palanquin Light"/>
                          <a:hlinkClick r:id="rId3">
                            <a:extLst>
                              <a:ext uri="{A12FA001-AC4F-418D-AE19-62706E023703}">
                                <ahyp:hlinkClr val="tx"/>
                              </a:ext>
                            </a:extLst>
                          </a:hlinkClick>
                        </a:rPr>
                        <a:t> </a:t>
                      </a:r>
                      <a:r>
                        <a:rPr lang="fr" sz="800" u="sng">
                          <a:solidFill>
                            <a:schemeClr val="hlink"/>
                          </a:solidFill>
                          <a:latin typeface="Palanquin Light"/>
                          <a:ea typeface="Palanquin Light"/>
                          <a:cs typeface="Palanquin Light"/>
                          <a:sym typeface="Palanquin Light"/>
                          <a:hlinkClick r:id="rId4"/>
                        </a:rPr>
                        <a:t>CNIL | Donnée personnelle</a:t>
                      </a:r>
                      <a:endParaRPr sz="800" u="sng">
                        <a:solidFill>
                          <a:schemeClr val="hlink"/>
                        </a:solidFill>
                        <a:latin typeface="Palanquin Light"/>
                        <a:ea typeface="Palanquin Light"/>
                        <a:cs typeface="Palanquin Light"/>
                        <a:sym typeface="Palanquin Light"/>
                      </a:endParaRPr>
                    </a:p>
                    <a:p>
                      <a:pPr indent="0" lvl="0" marL="0" rtl="0" algn="l">
                        <a:spcBef>
                          <a:spcPts val="1200"/>
                        </a:spcBef>
                        <a:spcAft>
                          <a:spcPts val="0"/>
                        </a:spcAft>
                        <a:buNone/>
                      </a:pPr>
                      <a:r>
                        <a:t/>
                      </a:r>
                      <a:endParaRPr sz="800" u="sng">
                        <a:solidFill>
                          <a:schemeClr val="hlink"/>
                        </a:solidFill>
                        <a:latin typeface="Palanquin Light"/>
                        <a:ea typeface="Palanquin Light"/>
                        <a:cs typeface="Palanquin Light"/>
                        <a:sym typeface="Palanquin Light"/>
                      </a:endParaRPr>
                    </a:p>
                    <a:p>
                      <a:pPr indent="0" lvl="0" marL="0" rtl="0" algn="l">
                        <a:spcBef>
                          <a:spcPts val="0"/>
                        </a:spcBef>
                        <a:spcAft>
                          <a:spcPts val="0"/>
                        </a:spcAft>
                        <a:buNone/>
                      </a:pPr>
                      <a:r>
                        <a:rPr lang="fr" sz="800">
                          <a:solidFill>
                            <a:schemeClr val="dk1"/>
                          </a:solidFill>
                          <a:latin typeface="Palanquin Light"/>
                          <a:ea typeface="Palanquin Light"/>
                          <a:cs typeface="Palanquin Light"/>
                          <a:sym typeface="Palanquin Light"/>
                        </a:rPr>
                        <a:t>La réponse correcte est :</a:t>
                      </a:r>
                      <a:endParaRPr sz="800">
                        <a:solidFill>
                          <a:schemeClr val="dk1"/>
                        </a:solidFill>
                        <a:latin typeface="Palanquin Light"/>
                        <a:ea typeface="Palanquin Light"/>
                        <a:cs typeface="Palanquin Light"/>
                        <a:sym typeface="Palanquin Light"/>
                      </a:endParaRPr>
                    </a:p>
                    <a:p>
                      <a:pPr indent="0" lvl="0" marL="0" rtl="0" algn="l">
                        <a:spcBef>
                          <a:spcPts val="0"/>
                        </a:spcBef>
                        <a:spcAft>
                          <a:spcPts val="0"/>
                        </a:spcAft>
                        <a:buNone/>
                      </a:pPr>
                      <a:r>
                        <a:rPr lang="fr" sz="800">
                          <a:solidFill>
                            <a:schemeClr val="dk1"/>
                          </a:solidFill>
                          <a:latin typeface="Palanquin Light"/>
                          <a:ea typeface="Palanquin Light"/>
                          <a:cs typeface="Palanquin Light"/>
                          <a:sym typeface="Palanquin Light"/>
                        </a:rPr>
                        <a:t>Une donnée personnelle est toute information se rapportant à une personne physique identifiée ou identifiable.</a:t>
                      </a:r>
                      <a:endParaRPr sz="800">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pic>
        <p:nvPicPr>
          <p:cNvPr id="135" name="Google Shape;135;p25"/>
          <p:cNvPicPr preferRelativeResize="0"/>
          <p:nvPr/>
        </p:nvPicPr>
        <p:blipFill rotWithShape="1">
          <a:blip r:embed="rId5">
            <a:alphaModFix/>
          </a:blip>
          <a:srcRect b="63902"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36" name="Google Shape;136;p25"/>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Avec le type de question à choix multiples, vous pouvez créer des questions à réponse unique ou à réponses multiples. </a:t>
            </a:r>
            <a:br>
              <a:rPr lang="fr" sz="1000">
                <a:solidFill>
                  <a:srgbClr val="FF3333"/>
                </a:solidFill>
                <a:latin typeface="Palanquin"/>
                <a:ea typeface="Palanquin"/>
                <a:cs typeface="Palanquin"/>
                <a:sym typeface="Palanquin"/>
              </a:rPr>
            </a:br>
            <a:r>
              <a:rPr i="1" lang="fr" sz="1000">
                <a:solidFill>
                  <a:srgbClr val="FF3333"/>
                </a:solidFill>
                <a:latin typeface="Palanquin"/>
                <a:ea typeface="Palanquin"/>
                <a:cs typeface="Palanquin"/>
                <a:sym typeface="Palanquin"/>
              </a:rPr>
              <a:t>Option possible : inclure une image, un son ou une vidéo dans la question et/ou les réponses.</a:t>
            </a:r>
            <a:endParaRPr i="1">
              <a:solidFill>
                <a:srgbClr val="FF3333"/>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graphicFrame>
        <p:nvGraphicFramePr>
          <p:cNvPr id="141" name="Google Shape;141;p26"/>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question</a:t>
                      </a:r>
                      <a:endParaRPr b="1" sz="900">
                        <a:solidFill>
                          <a:srgbClr val="002F6F"/>
                        </a:solidFill>
                        <a:latin typeface="Palanquin"/>
                        <a:ea typeface="Palanquin"/>
                        <a:cs typeface="Palanquin"/>
                        <a:sym typeface="Palanquin"/>
                      </a:endParaRPr>
                    </a:p>
                    <a:p>
                      <a:pPr indent="0" lvl="0" marL="0" rtl="0" algn="l">
                        <a:spcBef>
                          <a:spcPts val="0"/>
                        </a:spcBef>
                        <a:spcAft>
                          <a:spcPts val="0"/>
                        </a:spcAft>
                        <a:buNone/>
                      </a:pPr>
                      <a:r>
                        <a:rPr b="1" i="1" lang="fr" sz="900">
                          <a:solidFill>
                            <a:srgbClr val="002F6F"/>
                          </a:solidFill>
                          <a:latin typeface="Palanquin"/>
                          <a:ea typeface="Palanquin"/>
                          <a:cs typeface="Palanquin"/>
                          <a:sym typeface="Palanquin"/>
                        </a:rPr>
                        <a:t>(et lien vers un média </a:t>
                      </a:r>
                      <a:br>
                        <a:rPr b="1" i="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si souhaité)</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200"/>
                        </a:spcBef>
                        <a:spcAft>
                          <a:spcPts val="0"/>
                        </a:spcAft>
                        <a:buNone/>
                      </a:pPr>
                      <a:r>
                        <a:rPr lang="fr" sz="800">
                          <a:solidFill>
                            <a:schemeClr val="dk1"/>
                          </a:solidFill>
                          <a:latin typeface="Palanquin Light"/>
                          <a:ea typeface="Palanquin Light"/>
                          <a:cs typeface="Palanquin Light"/>
                          <a:sym typeface="Palanquin Light"/>
                        </a:rPr>
                        <a:t>Parmi ces données, lesquelles sont des données personnelles ?</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Veuillez choisir au moins une réponse.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120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Mot de passe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Prénom</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Adresse email</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Numéro de téléphone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Adresse</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Numéro de sécurité sociale</a:t>
                      </a:r>
                      <a:endParaRPr sz="800">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solidFill>
                            <a:schemeClr val="dk1"/>
                          </a:solidFill>
                          <a:latin typeface="Palanquin Light"/>
                          <a:ea typeface="Palanquin Light"/>
                          <a:cs typeface="Palanquin Light"/>
                          <a:sym typeface="Palanquin Light"/>
                        </a:rPr>
                        <a:t>Les réponses correctes sont :</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Adresse,</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Numéro de téléphone,</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Prénom,</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Mot de passe,</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Adresse email,</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Numéro de sécurité sociale</a:t>
                      </a:r>
                      <a:endParaRPr sz="800">
                        <a:solidFill>
                          <a:schemeClr val="dk1"/>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pic>
        <p:nvPicPr>
          <p:cNvPr id="142" name="Google Shape;142;p26"/>
          <p:cNvPicPr preferRelativeResize="0"/>
          <p:nvPr/>
        </p:nvPicPr>
        <p:blipFill rotWithShape="1">
          <a:blip r:embed="rId3">
            <a:alphaModFix/>
          </a:blip>
          <a:srcRect b="63902"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43" name="Google Shape;143;p26"/>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Avec le type de question à choix multiples, vous pouvez créer des questions à réponse unique ou à réponses multiples. </a:t>
            </a:r>
            <a:br>
              <a:rPr lang="fr" sz="1000">
                <a:solidFill>
                  <a:srgbClr val="FF3333"/>
                </a:solidFill>
                <a:latin typeface="Palanquin"/>
                <a:ea typeface="Palanquin"/>
                <a:cs typeface="Palanquin"/>
                <a:sym typeface="Palanquin"/>
              </a:rPr>
            </a:br>
            <a:r>
              <a:rPr i="1" lang="fr" sz="1000">
                <a:solidFill>
                  <a:srgbClr val="FF3333"/>
                </a:solidFill>
                <a:latin typeface="Palanquin"/>
                <a:ea typeface="Palanquin"/>
                <a:cs typeface="Palanquin"/>
                <a:sym typeface="Palanquin"/>
              </a:rPr>
              <a:t>Option possible : inclure une image, un son ou une vidéo dans la question et/ou les réponses.</a:t>
            </a:r>
            <a:endParaRPr i="1">
              <a:solidFill>
                <a:srgbClr val="FF3333"/>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7"/>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question</a:t>
                      </a:r>
                      <a:endParaRPr b="1" sz="900">
                        <a:solidFill>
                          <a:srgbClr val="002F6F"/>
                        </a:solidFill>
                        <a:latin typeface="Palanquin"/>
                        <a:ea typeface="Palanquin"/>
                        <a:cs typeface="Palanquin"/>
                        <a:sym typeface="Palanquin"/>
                      </a:endParaRPr>
                    </a:p>
                    <a:p>
                      <a:pPr indent="0" lvl="0" marL="0" rtl="0" algn="l">
                        <a:spcBef>
                          <a:spcPts val="0"/>
                        </a:spcBef>
                        <a:spcAft>
                          <a:spcPts val="0"/>
                        </a:spcAft>
                        <a:buNone/>
                      </a:pPr>
                      <a:r>
                        <a:rPr b="1" i="1" lang="fr" sz="900">
                          <a:solidFill>
                            <a:srgbClr val="002F6F"/>
                          </a:solidFill>
                          <a:latin typeface="Palanquin"/>
                          <a:ea typeface="Palanquin"/>
                          <a:cs typeface="Palanquin"/>
                          <a:sym typeface="Palanquin"/>
                        </a:rPr>
                        <a:t>(et lien vers un média </a:t>
                      </a:r>
                      <a:br>
                        <a:rPr b="1" i="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si souhaité)</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latin typeface="Palanquin Light"/>
                          <a:ea typeface="Palanquin Light"/>
                          <a:cs typeface="Palanquin Light"/>
                          <a:sym typeface="Palanquin Light"/>
                        </a:rPr>
                        <a:t>Sélectionnez quels sont les droits fournis aux individus par le RGPD.</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Veuillez choisir au moins une réponse.</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a.Droit d'opposition</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b.Droit d'anticipation</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c.Droit d'accès</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d.Droit à l'information</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e.Droit au partage</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f.Droit à l'effacement</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g.Droit de rectification</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h.Droit à l'intervention humaine</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i.Droit à la portabilité</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j.Droit à la limitation</a:t>
                      </a:r>
                      <a:endParaRPr sz="800">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latin typeface="Palanquin Light"/>
                          <a:ea typeface="Palanquin Light"/>
                          <a:cs typeface="Palanquin Light"/>
                          <a:sym typeface="Palanquin Light"/>
                        </a:rPr>
                        <a:t>« Règlement Général sur la Protection des Données ». Le RGPD encadre le traitement des données personnelles sur le territoire de l’Union européenne.</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Le RGPD fournit les droits suivants aux usagers :</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droit à l’information (un organisme qui collecte des informations sur vous doit proposer une information claire sur l’utilisation de ces données)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droit d’accès (vous pouvez obtenir et vérifier les données qu’on organisme détient sur vous)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droit de rectification (vous pouvez rectifier les informations inexactes vous concernant)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droit d’opposition (vous pouvez vous opposer à tout moment à ce qu’un organisme utilise certaines de vos données)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droit à la portabilité (vous pouvez emporter une copie de vos données pour les réutiliser ailleurs)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droit à la limitation (vous avez le droit de demander à un organisme de geler temporairement l’utilisation de certaines de vos données)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droit à l’effacement (vous pouvez demander à tout moment la suppressions des données vous concernant)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droit à l’intervention humaine (Certaines des décisions vous concernant peuvent être prises par des machines, vous pouvez vous y opposer et demander l’intervention d’un humain)</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Les réponses correctes sont : </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Droit à l'information,</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Droit d'accès,</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Droit à la portabilité,</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Droit à la limitation,</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Droit de rectification,</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Droit à l'effacement,</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Droit d'opposition,</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Droit à l'intervention humaine</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pic>
        <p:nvPicPr>
          <p:cNvPr id="149" name="Google Shape;149;p27"/>
          <p:cNvPicPr preferRelativeResize="0"/>
          <p:nvPr/>
        </p:nvPicPr>
        <p:blipFill rotWithShape="1">
          <a:blip r:embed="rId3">
            <a:alphaModFix/>
          </a:blip>
          <a:srcRect b="63902"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50" name="Google Shape;150;p27"/>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Avec le type de question à choix multiples, vous pouvez créer des questions à réponse unique ou à réponses multiples. </a:t>
            </a:r>
            <a:br>
              <a:rPr lang="fr" sz="1000">
                <a:solidFill>
                  <a:srgbClr val="FF3333"/>
                </a:solidFill>
                <a:latin typeface="Palanquin"/>
                <a:ea typeface="Palanquin"/>
                <a:cs typeface="Palanquin"/>
                <a:sym typeface="Palanquin"/>
              </a:rPr>
            </a:br>
            <a:r>
              <a:rPr i="1" lang="fr" sz="1000">
                <a:solidFill>
                  <a:srgbClr val="FF3333"/>
                </a:solidFill>
                <a:latin typeface="Palanquin"/>
                <a:ea typeface="Palanquin"/>
                <a:cs typeface="Palanquin"/>
                <a:sym typeface="Palanquin"/>
              </a:rPr>
              <a:t>Option possible : inclure une image, un son ou une vidéo dans la question et/ou les réponses.</a:t>
            </a:r>
            <a:endParaRPr i="1">
              <a:solidFill>
                <a:srgbClr val="FF3333"/>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8"/>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question</a:t>
                      </a:r>
                      <a:endParaRPr b="1" sz="900">
                        <a:solidFill>
                          <a:srgbClr val="002F6F"/>
                        </a:solidFill>
                        <a:latin typeface="Palanquin"/>
                        <a:ea typeface="Palanquin"/>
                        <a:cs typeface="Palanquin"/>
                        <a:sym typeface="Palanquin"/>
                      </a:endParaRPr>
                    </a:p>
                    <a:p>
                      <a:pPr indent="0" lvl="0" marL="0" rtl="0" algn="l">
                        <a:spcBef>
                          <a:spcPts val="0"/>
                        </a:spcBef>
                        <a:spcAft>
                          <a:spcPts val="0"/>
                        </a:spcAft>
                        <a:buNone/>
                      </a:pPr>
                      <a:r>
                        <a:rPr b="1" i="1" lang="fr" sz="900">
                          <a:solidFill>
                            <a:srgbClr val="002F6F"/>
                          </a:solidFill>
                          <a:latin typeface="Palanquin"/>
                          <a:ea typeface="Palanquin"/>
                          <a:cs typeface="Palanquin"/>
                          <a:sym typeface="Palanquin"/>
                        </a:rPr>
                        <a:t>(et lien vers un média </a:t>
                      </a:r>
                      <a:br>
                        <a:rPr b="1" i="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si souhaité)</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latin typeface="Palanquin Light"/>
                          <a:ea typeface="Palanquin Light"/>
                          <a:cs typeface="Palanquin Light"/>
                          <a:sym typeface="Palanquin Light"/>
                        </a:rPr>
                        <a:t>Vrai ou Faux ? L’ANTS (Agence nationale des titres sécurisés) est un fournisseur d’identité France Connect.</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Vrai</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Faux</a:t>
                      </a:r>
                      <a:endParaRPr sz="800">
                        <a:latin typeface="Palanquin Light"/>
                        <a:ea typeface="Palanquin Light"/>
                        <a:cs typeface="Palanquin Light"/>
                        <a:sym typeface="Palanquin Light"/>
                      </a:endParaRPr>
                    </a:p>
                    <a:p>
                      <a:pPr indent="0" lvl="0" marL="0" rtl="0" algn="l">
                        <a:spcBef>
                          <a:spcPts val="0"/>
                        </a:spcBef>
                        <a:spcAft>
                          <a:spcPts val="0"/>
                        </a:spcAft>
                        <a:buNone/>
                      </a:pPr>
                      <a:r>
                        <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latin typeface="Palanquin Light"/>
                          <a:ea typeface="Palanquin Light"/>
                          <a:cs typeface="Palanquin Light"/>
                          <a:sym typeface="Palanquin Light"/>
                        </a:rPr>
                        <a:t>Afin que l’aidant puisse réaliser une démarche à l’aide d’Aidants Connect, l’usager doit nécessairement avoir un compte (ou s’en créer un) sur l’une des plateformes liées à France Connect (plateformes ci-après désignées par : fournisseur d’identité).</a:t>
                      </a:r>
                      <a:br>
                        <a:rPr lang="fr" sz="800">
                          <a:latin typeface="Palanquin Light"/>
                          <a:ea typeface="Palanquin Light"/>
                          <a:cs typeface="Palanquin Light"/>
                          <a:sym typeface="Palanquin Light"/>
                        </a:rPr>
                      </a:b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La liste des plateformes compatibles est la suivante :</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impots.gouv</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ameli.fr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msa.fr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lidentitenumerique.laposte.fr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yris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Application mobile France identité</a:t>
                      </a:r>
                      <a:br>
                        <a:rPr lang="fr" sz="800">
                          <a:latin typeface="Palanquin Light"/>
                          <a:ea typeface="Palanquin Light"/>
                          <a:cs typeface="Palanquin Light"/>
                          <a:sym typeface="Palanquin Light"/>
                        </a:rPr>
                      </a:b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La création d’un compte auprès d’un fournisseur d’identité s’effectue en fonction du profil de l’usager, de sa situation ou des informations personnelles dont il ou elle dispose. Il est donc important de connaîtres les prérequis à la création de compte sur ces fournisseurs d’identités.</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La réponse correcte est « Faux ».</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sp>
        <p:nvSpPr>
          <p:cNvPr id="156" name="Google Shape;156;p28"/>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L’étudiant doit répondre à une question en choisissant « vrai » ou « faux ».</a:t>
            </a:r>
            <a:endParaRPr sz="1000">
              <a:solidFill>
                <a:srgbClr val="FF3333"/>
              </a:solidFill>
              <a:latin typeface="Palanquin"/>
              <a:ea typeface="Palanquin"/>
              <a:cs typeface="Palanquin"/>
              <a:sym typeface="Palanquin"/>
            </a:endParaRPr>
          </a:p>
          <a:p>
            <a:pPr indent="0" lvl="0" marL="0" rtl="0" algn="l">
              <a:spcBef>
                <a:spcPts val="0"/>
              </a:spcBef>
              <a:spcAft>
                <a:spcPts val="0"/>
              </a:spcAft>
              <a:buNone/>
            </a:pPr>
            <a:r>
              <a:rPr i="1" lang="fr" sz="1000">
                <a:solidFill>
                  <a:srgbClr val="FF3333"/>
                </a:solidFill>
                <a:latin typeface="Palanquin"/>
                <a:ea typeface="Palanquin"/>
                <a:cs typeface="Palanquin"/>
                <a:sym typeface="Palanquin"/>
              </a:rPr>
              <a:t>Option possible : inclure une image, un son ou une vidéo dans la question </a:t>
            </a:r>
            <a:endParaRPr sz="1000">
              <a:solidFill>
                <a:srgbClr val="FF3333"/>
              </a:solidFill>
              <a:latin typeface="Palanquin"/>
              <a:ea typeface="Palanquin"/>
              <a:cs typeface="Palanquin"/>
              <a:sym typeface="Palanquin"/>
            </a:endParaRPr>
          </a:p>
        </p:txBody>
      </p:sp>
      <p:pic>
        <p:nvPicPr>
          <p:cNvPr id="157" name="Google Shape;157;p28"/>
          <p:cNvPicPr preferRelativeResize="0"/>
          <p:nvPr/>
        </p:nvPicPr>
        <p:blipFill rotWithShape="1">
          <a:blip r:embed="rId3">
            <a:alphaModFix/>
          </a:blip>
          <a:srcRect b="32914" l="0" r="0" t="36452"/>
          <a:stretch/>
        </p:blipFill>
        <p:spPr>
          <a:xfrm>
            <a:off x="235550" y="162913"/>
            <a:ext cx="1462600" cy="316077"/>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aphicFrame>
        <p:nvGraphicFramePr>
          <p:cNvPr id="162" name="Google Shape;162;p29"/>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question</a:t>
                      </a:r>
                      <a:endParaRPr b="1" sz="900">
                        <a:solidFill>
                          <a:srgbClr val="002F6F"/>
                        </a:solidFill>
                        <a:latin typeface="Palanquin"/>
                        <a:ea typeface="Palanquin"/>
                        <a:cs typeface="Palanquin"/>
                        <a:sym typeface="Palanquin"/>
                      </a:endParaRPr>
                    </a:p>
                    <a:p>
                      <a:pPr indent="0" lvl="0" marL="0" rtl="0" algn="l">
                        <a:spcBef>
                          <a:spcPts val="0"/>
                        </a:spcBef>
                        <a:spcAft>
                          <a:spcPts val="0"/>
                        </a:spcAft>
                        <a:buNone/>
                      </a:pPr>
                      <a:r>
                        <a:rPr b="1" i="1" lang="fr" sz="900">
                          <a:solidFill>
                            <a:srgbClr val="002F6F"/>
                          </a:solidFill>
                          <a:latin typeface="Palanquin"/>
                          <a:ea typeface="Palanquin"/>
                          <a:cs typeface="Palanquin"/>
                          <a:sym typeface="Palanquin"/>
                        </a:rPr>
                        <a:t>(et lien vers un média </a:t>
                      </a:r>
                      <a:br>
                        <a:rPr b="1" i="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si souhaité)</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latin typeface="Palanquin Light"/>
                          <a:ea typeface="Palanquin Light"/>
                          <a:cs typeface="Palanquin Light"/>
                          <a:sym typeface="Palanquin Light"/>
                        </a:rPr>
                        <a:t>Sélectionnez les fournisseurs d’identité France Connect.</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Veuillez choisir au moins une réponse.</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msa.fr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L’Identité Numérique La Poste</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data.gouv.fr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ANTS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impots.gouv.fr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Ameli</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legifrance.fr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administration+</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Aidants Connect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France identité</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lphaUcPeriod"/>
                      </a:pPr>
                      <a:r>
                        <a:rPr lang="fr" sz="800">
                          <a:latin typeface="Palanquin Light"/>
                          <a:ea typeface="Palanquin Light"/>
                          <a:cs typeface="Palanquin Light"/>
                          <a:sym typeface="Palanquin Light"/>
                        </a:rPr>
                        <a:t>Yris</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latin typeface="Palanquin Light"/>
                          <a:ea typeface="Palanquin Light"/>
                          <a:cs typeface="Palanquin Light"/>
                          <a:sym typeface="Palanquin Light"/>
                        </a:rPr>
                        <a:t>Votre réponse est incorrecte.</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Afin que l’aidant puisse réaliser une démarche à l’aide d’Aidants Connect, l’usager doit nécessairement avoir un compte (ou s’en créer un) sur l’une des plateformes liées à France Connect (plateformes ci-après désignées par : fournisseur d’identité).</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Cette vidéo explique le fonctionnement de France Connect, mais les fournisseurs d'identité ont changé depuis.</a:t>
                      </a: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 Les fournisseurs d'identité actuels sont les suivants :</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La liste des plateformes compatibles est la suivante :</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impots.gouv</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ameli.fr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msa.fr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lidentitenumerique.laposte.fr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yris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Char char="●"/>
                      </a:pPr>
                      <a:r>
                        <a:rPr lang="fr" sz="800">
                          <a:latin typeface="Palanquin Light"/>
                          <a:ea typeface="Palanquin Light"/>
                          <a:cs typeface="Palanquin Light"/>
                          <a:sym typeface="Palanquin Light"/>
                        </a:rPr>
                        <a:t>Application mobile France identité</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La création d’un compte auprès d’un fournisseur d’identité s’effectue en fonction du profil de l’usager, de sa situation ou des informations personnelles dont il ou elle dispose. Il est donc important de connaîtres les prérequis à la création de compte sur ces fournisseurs d’identités.</a:t>
                      </a:r>
                      <a:endParaRPr sz="800">
                        <a:latin typeface="Palanquin Light"/>
                        <a:ea typeface="Palanquin Light"/>
                        <a:cs typeface="Palanquin Light"/>
                        <a:sym typeface="Palanquin Light"/>
                      </a:endParaRPr>
                    </a:p>
                    <a:p>
                      <a:pPr indent="0" lvl="0" marL="0" rtl="0" algn="l">
                        <a:spcBef>
                          <a:spcPts val="0"/>
                        </a:spcBef>
                        <a:spcAft>
                          <a:spcPts val="0"/>
                        </a:spcAft>
                        <a:buNone/>
                      </a:pPr>
                      <a:r>
                        <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Les réponses correctes sont :</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France identité, L’Identité Numérique La Poste,</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impots.gouv.fr,</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Ameli,</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msa.fr,</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Yris</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pic>
        <p:nvPicPr>
          <p:cNvPr id="163" name="Google Shape;163;p29"/>
          <p:cNvPicPr preferRelativeResize="0"/>
          <p:nvPr/>
        </p:nvPicPr>
        <p:blipFill rotWithShape="1">
          <a:blip r:embed="rId3">
            <a:alphaModFix/>
          </a:blip>
          <a:srcRect b="63902"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64" name="Google Shape;164;p29"/>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Avec le type de question à choix multiples, vous pouvez créer des questions à réponse unique ou à réponses multiples. </a:t>
            </a:r>
            <a:br>
              <a:rPr lang="fr" sz="1000">
                <a:solidFill>
                  <a:srgbClr val="FF3333"/>
                </a:solidFill>
                <a:latin typeface="Palanquin"/>
                <a:ea typeface="Palanquin"/>
                <a:cs typeface="Palanquin"/>
                <a:sym typeface="Palanquin"/>
              </a:rPr>
            </a:br>
            <a:r>
              <a:rPr i="1" lang="fr" sz="1000">
                <a:solidFill>
                  <a:srgbClr val="FF3333"/>
                </a:solidFill>
                <a:latin typeface="Palanquin"/>
                <a:ea typeface="Palanquin"/>
                <a:cs typeface="Palanquin"/>
                <a:sym typeface="Palanquin"/>
              </a:rPr>
              <a:t>Option possible : inclure une image, un son ou une vidéo dans la question et/ou les réponses.</a:t>
            </a:r>
            <a:endParaRPr i="1">
              <a:solidFill>
                <a:srgbClr val="FF333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nvSpPr>
        <p:spPr>
          <a:xfrm>
            <a:off x="928375" y="909450"/>
            <a:ext cx="5952000" cy="332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1200">
                <a:solidFill>
                  <a:srgbClr val="FF3333"/>
                </a:solidFill>
                <a:latin typeface="Palanquin"/>
                <a:ea typeface="Palanquin"/>
                <a:cs typeface="Palanquin"/>
                <a:sym typeface="Palanquin"/>
              </a:rPr>
              <a:t>Ressources à consulter :</a:t>
            </a:r>
            <a:endParaRPr b="1" sz="1200">
              <a:solidFill>
                <a:srgbClr val="FF3333"/>
              </a:solidFill>
              <a:latin typeface="Palanquin"/>
              <a:ea typeface="Palanquin"/>
              <a:cs typeface="Palanquin"/>
              <a:sym typeface="Palanquin"/>
            </a:endParaRPr>
          </a:p>
          <a:p>
            <a:pPr indent="0" lvl="0" marL="0" rtl="0" algn="l">
              <a:spcBef>
                <a:spcPts val="0"/>
              </a:spcBef>
              <a:spcAft>
                <a:spcPts val="0"/>
              </a:spcAft>
              <a:buNone/>
            </a:pPr>
            <a:r>
              <a:t/>
            </a:r>
            <a:endParaRPr b="1" sz="1200">
              <a:solidFill>
                <a:srgbClr val="003081"/>
              </a:solidFill>
              <a:latin typeface="Palanquin"/>
              <a:ea typeface="Palanquin"/>
              <a:cs typeface="Palanquin"/>
              <a:sym typeface="Palanquin"/>
            </a:endParaRPr>
          </a:p>
          <a:p>
            <a:pPr indent="0" lvl="0" marL="0" rtl="0" algn="l">
              <a:spcBef>
                <a:spcPts val="0"/>
              </a:spcBef>
              <a:spcAft>
                <a:spcPts val="0"/>
              </a:spcAft>
              <a:buNone/>
            </a:pPr>
            <a:r>
              <a:rPr b="1" lang="fr" sz="1200">
                <a:solidFill>
                  <a:srgbClr val="003081"/>
                </a:solidFill>
                <a:latin typeface="Palanquin"/>
                <a:ea typeface="Palanquin"/>
                <a:cs typeface="Palanquin"/>
                <a:sym typeface="Palanquin"/>
              </a:rPr>
              <a:t>Utiliser la plateforme Aidants Connect et respecter le cadre juridique</a:t>
            </a:r>
            <a:br>
              <a:rPr b="1" lang="fr" sz="1200">
                <a:solidFill>
                  <a:srgbClr val="003081"/>
                </a:solidFill>
                <a:latin typeface="Palanquin"/>
                <a:ea typeface="Palanquin"/>
                <a:cs typeface="Palanquin"/>
                <a:sym typeface="Palanquin"/>
              </a:rPr>
            </a:br>
            <a:endParaRPr b="1"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u="sng">
                <a:solidFill>
                  <a:schemeClr val="accent5"/>
                </a:solidFill>
                <a:latin typeface="Palanquin"/>
                <a:ea typeface="Palanquin"/>
                <a:cs typeface="Palanquin"/>
                <a:sym typeface="Palanquin"/>
                <a:hlinkClick r:id="rId3">
                  <a:extLst>
                    <a:ext uri="{A12FA001-AC4F-418D-AE19-62706E023703}">
                      <ahyp:hlinkClr val="tx"/>
                    </a:ext>
                  </a:extLst>
                </a:hlinkClick>
              </a:rPr>
              <a:t>Le tutoriel interactif de prise en main d’Aidants Connect</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b="1" lang="fr" sz="1200">
                <a:solidFill>
                  <a:srgbClr val="003081"/>
                </a:solidFill>
                <a:latin typeface="Palanquin"/>
                <a:ea typeface="Palanquin"/>
                <a:cs typeface="Palanquin"/>
                <a:sym typeface="Palanquin"/>
              </a:rPr>
              <a:t>Éléments juridiques</a:t>
            </a:r>
            <a:br>
              <a:rPr b="1" lang="fr" sz="1200">
                <a:solidFill>
                  <a:srgbClr val="003081"/>
                </a:solidFill>
                <a:latin typeface="Palanquin"/>
                <a:ea typeface="Palanquin"/>
                <a:cs typeface="Palanquin"/>
                <a:sym typeface="Palanquin"/>
              </a:rPr>
            </a:br>
            <a:endParaRPr b="1"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u="sng">
                <a:solidFill>
                  <a:schemeClr val="accent5"/>
                </a:solidFill>
                <a:latin typeface="Palanquin"/>
                <a:ea typeface="Palanquin"/>
                <a:cs typeface="Palanquin"/>
                <a:sym typeface="Palanquin"/>
                <a:hlinkClick r:id="rId4">
                  <a:extLst>
                    <a:ext uri="{A12FA001-AC4F-418D-AE19-62706E023703}">
                      <ahyp:hlinkClr val="tx"/>
                    </a:ext>
                  </a:extLst>
                </a:hlinkClick>
              </a:rPr>
              <a:t>Document juridique</a:t>
            </a:r>
            <a:endParaRPr sz="1200">
              <a:solidFill>
                <a:srgbClr val="FF3333"/>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b="1" lang="fr" sz="1200">
                <a:solidFill>
                  <a:srgbClr val="003081"/>
                </a:solidFill>
                <a:latin typeface="Palanquin"/>
                <a:ea typeface="Palanquin"/>
                <a:cs typeface="Palanquin"/>
                <a:sym typeface="Palanquin"/>
              </a:rPr>
              <a:t>Connaître mes publics</a:t>
            </a:r>
            <a:br>
              <a:rPr b="1" lang="fr" sz="1200">
                <a:solidFill>
                  <a:srgbClr val="003081"/>
                </a:solidFill>
                <a:latin typeface="Palanquin"/>
                <a:ea typeface="Palanquin"/>
                <a:cs typeface="Palanquin"/>
                <a:sym typeface="Palanquin"/>
              </a:rPr>
            </a:br>
            <a:endParaRPr b="1"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u="sng">
                <a:solidFill>
                  <a:schemeClr val="accent5"/>
                </a:solidFill>
                <a:latin typeface="Palanquin"/>
                <a:ea typeface="Palanquin"/>
                <a:cs typeface="Palanquin"/>
                <a:sym typeface="Palanquin"/>
                <a:hlinkClick r:id="rId5">
                  <a:extLst>
                    <a:ext uri="{A12FA001-AC4F-418D-AE19-62706E023703}">
                      <ahyp:hlinkClr val="tx"/>
                    </a:ext>
                  </a:extLst>
                </a:hlinkClick>
              </a:rPr>
              <a:t>La société numérique française : définir et mesurer l’éloignement numérique</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u="sng">
                <a:solidFill>
                  <a:schemeClr val="accent5"/>
                </a:solidFill>
                <a:latin typeface="Palanquin"/>
                <a:ea typeface="Palanquin"/>
                <a:cs typeface="Palanquin"/>
                <a:sym typeface="Palanquin"/>
                <a:hlinkClick r:id="rId6">
                  <a:extLst>
                    <a:ext uri="{A12FA001-AC4F-418D-AE19-62706E023703}">
                      <ahyp:hlinkClr val="tx"/>
                    </a:ext>
                  </a:extLst>
                </a:hlinkClick>
              </a:rPr>
              <a:t>15 % de la population est en situation d'illectronisme en 2021 - Insee Première - 1953</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u="sng">
                <a:solidFill>
                  <a:schemeClr val="accent5"/>
                </a:solidFill>
                <a:latin typeface="Palanquin"/>
                <a:ea typeface="Palanquin"/>
                <a:cs typeface="Palanquin"/>
                <a:sym typeface="Palanquin"/>
                <a:hlinkClick r:id="rId7">
                  <a:extLst>
                    <a:ext uri="{A12FA001-AC4F-418D-AE19-62706E023703}">
                      <ahyp:hlinkClr val="tx"/>
                    </a:ext>
                  </a:extLst>
                </a:hlinkClick>
              </a:rPr>
              <a:t>Dématérialisation des services publics, où en est-on ? Constats et recommandations de la Défenseure des droits [Rapport]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graphicFrame>
        <p:nvGraphicFramePr>
          <p:cNvPr id="66" name="Google Shape;66;p15"/>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consigne générale</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À partir du tutoriel interactif, remettez dans l'ordre les étapes à suivre pour s'identifier (en tant qu'aidant) sur la plateforme Aidants Connect.</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  →</a:t>
                      </a:r>
                      <a:r>
                        <a:rPr lang="fr" sz="800" u="sng">
                          <a:solidFill>
                            <a:schemeClr val="hlink"/>
                          </a:solidFill>
                          <a:latin typeface="Palanquin Light"/>
                          <a:ea typeface="Palanquin Light"/>
                          <a:cs typeface="Palanquin Light"/>
                          <a:sym typeface="Palanquin Light"/>
                          <a:hlinkClick r:id="rId3"/>
                        </a:rPr>
                        <a:t> Tutoriel interactif</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Saisir votre adresse email professionnelle ainsi que le code à 6 chiffres généré par votre carte ou votre téléphone.</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Cliquer sur le bouton "Connexion" dans le mail envoyé à votre adresse professionnelle.</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Récupérer votre code de connexion à 6 chiffres sur la carte Aidant Connect ou l'application OTP.</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Aller sur la plateforme Aidants Connect </a:t>
                      </a:r>
                      <a:r>
                        <a:rPr lang="fr" sz="800" u="sng">
                          <a:solidFill>
                            <a:schemeClr val="hlink"/>
                          </a:solidFill>
                          <a:latin typeface="Palanquin Light"/>
                          <a:ea typeface="Palanquin Light"/>
                          <a:cs typeface="Palanquin Light"/>
                          <a:sym typeface="Palanquin Light"/>
                          <a:hlinkClick r:id="rId4"/>
                        </a:rPr>
                        <a:t>(https://aidantsconnect.beta.gouv.fr)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Cliquer sur le bouton "Se connecter" en haut à droite de la page web.</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La réponse correcte est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Saisir votre adresse email professionnelle ainsi que le code à 6 chiffres généré par votre carte ou votre téléphone. → 4,</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Cliquer sur le bouton "Connexion" dans le mail envoyé à votre adresse professionnelle. → 5,</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Récupérer votre code de connexion à 6 chiffres sur la carte Aidant Connect ou l'application OTP. → 3,</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Aller sur la plateforme Aidants Connect (https://aidantsconnect.beta.gouv.fr) → 1,</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Cliquer sur le bouton "Se connecter" en haut à droite de la page web. → 2</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sp>
        <p:nvSpPr>
          <p:cNvPr id="67" name="Google Shape;67;p15"/>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Une liste de propositions est affichée à côté d’une liste de réponses. L’apprenant doit apparier chaque proposition à la réponse correspondante. </a:t>
            </a:r>
            <a:r>
              <a:rPr i="1" lang="fr" sz="1000">
                <a:solidFill>
                  <a:srgbClr val="FF3333"/>
                </a:solidFill>
                <a:latin typeface="Palanquin"/>
                <a:ea typeface="Palanquin"/>
                <a:cs typeface="Palanquin"/>
                <a:sym typeface="Palanquin"/>
              </a:rPr>
              <a:t>Option possible : inclure une image, un son ou une vidéo dans la question et/ou les réponses. </a:t>
            </a:r>
            <a:endParaRPr sz="1000">
              <a:solidFill>
                <a:srgbClr val="FF3333"/>
              </a:solidFill>
              <a:latin typeface="Palanquin"/>
              <a:ea typeface="Palanquin"/>
              <a:cs typeface="Palanquin"/>
              <a:sym typeface="Palanquin"/>
            </a:endParaRPr>
          </a:p>
        </p:txBody>
      </p:sp>
      <p:pic>
        <p:nvPicPr>
          <p:cNvPr id="68" name="Google Shape;68;p15"/>
          <p:cNvPicPr preferRelativeResize="0"/>
          <p:nvPr/>
        </p:nvPicPr>
        <p:blipFill rotWithShape="1">
          <a:blip r:embed="rId5">
            <a:alphaModFix/>
          </a:blip>
          <a:srcRect b="1206" l="0" r="0" t="68160"/>
          <a:stretch/>
        </p:blipFill>
        <p:spPr>
          <a:xfrm>
            <a:off x="235550" y="168325"/>
            <a:ext cx="1462591" cy="316075"/>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consigne générale</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latin typeface="Palanquin Light"/>
                          <a:ea typeface="Palanquin Light"/>
                          <a:cs typeface="Palanquin Light"/>
                          <a:sym typeface="Palanquin Light"/>
                        </a:rPr>
                        <a:t>À partir du tutoriel interactif, remettez dans l'ordre les étapes pour créer un mandat avec un usager, une fois connecté sur votre espace Aidants Connect.</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 →</a:t>
                      </a:r>
                      <a:r>
                        <a:rPr lang="fr" sz="800" u="sng">
                          <a:solidFill>
                            <a:schemeClr val="hlink"/>
                          </a:solidFill>
                          <a:latin typeface="Palanquin Light"/>
                          <a:ea typeface="Palanquin Light"/>
                          <a:cs typeface="Palanquin Light"/>
                          <a:sym typeface="Palanquin Light"/>
                          <a:hlinkClick r:id="rId3"/>
                        </a:rPr>
                        <a:t> Tutoriel interactif</a:t>
                      </a:r>
                      <a:endParaRPr sz="800">
                        <a:latin typeface="Palanquin Light"/>
                        <a:ea typeface="Palanquin Light"/>
                        <a:cs typeface="Palanquin Light"/>
                        <a:sym typeface="Palanquin Light"/>
                      </a:endParaRPr>
                    </a:p>
                    <a:p>
                      <a:pPr indent="0" lvl="0" marL="0" rtl="0" algn="l">
                        <a:spcBef>
                          <a:spcPts val="0"/>
                        </a:spcBef>
                        <a:spcAft>
                          <a:spcPts val="0"/>
                        </a:spcAft>
                        <a:buNone/>
                      </a:pPr>
                      <a:r>
                        <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Définir le périmètre du mandat (famille, santé, citoyenneté, …)</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Parcourir le récapitulatif du mandat avec l'usager et s'assurer de son consentement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Cliquer sur le bouton "S'identifier avec France Connect" pour connecter l'usager à France Connect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L'usager saisit son identifiant et son mot de passe pour s'identifier.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Entrer le code à 6 chiffre de sa carte Aidants Connect ou de l'application OTP pour valider le mandat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Sélectionner la durée du mandat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Cliquer sur "créer un mandat"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Sélectionner un fournisseur d'identité pour authentifier l'usager sur France Connect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Quand l'usager s'est identifié, cliquer sur le bouton "Continuer sur Aidants Connect"</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La réponse correcte est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Définir le périmètre du mandat (famille, santé, citoyenneté, …) → 2,</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Parcourir le récapitulatif du mandat avec l'usager et s'assurer de son consentement → 8,</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Cliquer sur le bouton "S'identifier avec France Connect" pour connecter l'usager à France Connect → 4,</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L'usager saisit son identifiant et son mot de passe pour s'identifier. → 6,</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Enter le code à 6 chiffre de sa carte Aidants Connect ou de l'application OTP pour valider le mandat → 9,</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Sélectionner la durée du mandat → 3,</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Cliquer sur "créer un mandat" → 1,</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Sélectionner un fournisseur d'identité pour authentifier l'usager sur France Connect → 5,</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Quand l'usager s'est identifié, cliquer sur le bouton "Continuer sur Aidants Connect" → 7</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sp>
        <p:nvSpPr>
          <p:cNvPr id="74" name="Google Shape;74;p16"/>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Une liste de propositions est affichée à côté d’une liste de réponses. L’apprenant doit apparier chaque proposition à la réponse correspondante. </a:t>
            </a:r>
            <a:r>
              <a:rPr i="1" lang="fr" sz="1000">
                <a:solidFill>
                  <a:srgbClr val="FF3333"/>
                </a:solidFill>
                <a:latin typeface="Palanquin"/>
                <a:ea typeface="Palanquin"/>
                <a:cs typeface="Palanquin"/>
                <a:sym typeface="Palanquin"/>
              </a:rPr>
              <a:t>Option possible : inclure une image, un son ou une vidéo dans la question et/ou les réponses. </a:t>
            </a:r>
            <a:endParaRPr sz="1000">
              <a:solidFill>
                <a:srgbClr val="FF3333"/>
              </a:solidFill>
              <a:latin typeface="Palanquin"/>
              <a:ea typeface="Palanquin"/>
              <a:cs typeface="Palanquin"/>
              <a:sym typeface="Palanquin"/>
            </a:endParaRPr>
          </a:p>
        </p:txBody>
      </p:sp>
      <p:pic>
        <p:nvPicPr>
          <p:cNvPr id="75" name="Google Shape;75;p16"/>
          <p:cNvPicPr preferRelativeResize="0"/>
          <p:nvPr/>
        </p:nvPicPr>
        <p:blipFill rotWithShape="1">
          <a:blip r:embed="rId4">
            <a:alphaModFix/>
          </a:blip>
          <a:srcRect b="1206" l="0" r="0" t="68160"/>
          <a:stretch/>
        </p:blipFill>
        <p:spPr>
          <a:xfrm>
            <a:off x="235550" y="168325"/>
            <a:ext cx="1462591" cy="316075"/>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consigne générale</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800">
                          <a:latin typeface="Palanquin Light"/>
                          <a:ea typeface="Palanquin Light"/>
                          <a:cs typeface="Palanquin Light"/>
                          <a:sym typeface="Palanquin Light"/>
                        </a:rPr>
                        <a:t>D'après le tutoriel interactif, remettez dans l'ordre les étapes pour réaliser une démarche avec Aidants Connect.</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solidFill>
                            <a:schemeClr val="dk1"/>
                          </a:solidFill>
                          <a:latin typeface="Palanquin Light"/>
                          <a:ea typeface="Palanquin Light"/>
                          <a:cs typeface="Palanquin Light"/>
                          <a:sym typeface="Palanquin Light"/>
                        </a:rPr>
                        <a:t> →</a:t>
                      </a:r>
                      <a:r>
                        <a:rPr lang="fr" sz="800">
                          <a:solidFill>
                            <a:schemeClr val="dk1"/>
                          </a:solidFill>
                          <a:uFill>
                            <a:noFill/>
                          </a:uFill>
                          <a:latin typeface="Palanquin Light"/>
                          <a:ea typeface="Palanquin Light"/>
                          <a:cs typeface="Palanquin Light"/>
                          <a:sym typeface="Palanquin Light"/>
                          <a:hlinkClick r:id="rId3">
                            <a:extLst>
                              <a:ext uri="{A12FA001-AC4F-418D-AE19-62706E023703}">
                                <ahyp:hlinkClr val="tx"/>
                              </a:ext>
                            </a:extLst>
                          </a:hlinkClick>
                        </a:rPr>
                        <a:t> </a:t>
                      </a:r>
                      <a:r>
                        <a:rPr lang="fr" sz="800" u="sng">
                          <a:solidFill>
                            <a:schemeClr val="hlink"/>
                          </a:solidFill>
                          <a:latin typeface="Palanquin Light"/>
                          <a:ea typeface="Palanquin Light"/>
                          <a:cs typeface="Palanquin Light"/>
                          <a:sym typeface="Palanquin Light"/>
                          <a:hlinkClick r:id="rId4"/>
                        </a:rPr>
                        <a:t>Tutoriel interactif</a:t>
                      </a:r>
                      <a:endParaRPr sz="800">
                        <a:latin typeface="Palanquin Light"/>
                        <a:ea typeface="Palanquin Light"/>
                        <a:cs typeface="Palanquin Light"/>
                        <a:sym typeface="Palanquin Light"/>
                      </a:endParaRPr>
                    </a:p>
                    <a:p>
                      <a:pPr indent="0" lvl="0" marL="0" rtl="0" algn="l">
                        <a:spcBef>
                          <a:spcPts val="0"/>
                        </a:spcBef>
                        <a:spcAft>
                          <a:spcPts val="0"/>
                        </a:spcAft>
                        <a:buNone/>
                      </a:pPr>
                      <a:r>
                        <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Une fois redirigé sur votre espace Aidants Connect, sélectionner le nom de l'usager à accompagner</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Cliquer sur le lien "Vous êtes un aidant professionnel" en bas de la page</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Aller sur le site de la démarche à effectuer, et dans l'espace de connexion, cliquer sur "s'identifier avec France Connect"</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Sélectionner le type de démarche à effectuer (par exemple, "Transports")</a:t>
                      </a:r>
                      <a:endParaRPr sz="800">
                        <a:latin typeface="Palanquin Light"/>
                        <a:ea typeface="Palanquin Light"/>
                        <a:cs typeface="Palanquin Light"/>
                        <a:sym typeface="Palanquin Light"/>
                      </a:endParaRPr>
                    </a:p>
                    <a:p>
                      <a:pPr indent="-279400" lvl="0" marL="457200" rtl="0" algn="l">
                        <a:spcBef>
                          <a:spcPts val="0"/>
                        </a:spcBef>
                        <a:spcAft>
                          <a:spcPts val="0"/>
                        </a:spcAft>
                        <a:buSzPts val="800"/>
                        <a:buFont typeface="Palanquin Light"/>
                        <a:buAutoNum type="arabicPeriod"/>
                      </a:pPr>
                      <a:r>
                        <a:rPr lang="fr" sz="800">
                          <a:latin typeface="Palanquin Light"/>
                          <a:ea typeface="Palanquin Light"/>
                          <a:cs typeface="Palanquin Light"/>
                          <a:sym typeface="Palanquin Light"/>
                        </a:rPr>
                        <a:t>Une fois connecté au site au nom de l'usager, effectuer la démarche en question</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La réponse correcte est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Une fois redirigé sur votre espace Aidants Connect, sélectionner le nom de l'usager à accompagner → 3,</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Cliquer sur le lien "Vous êtes un aidant professionnel" en bas de la page → 2,</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Aller sur le site de la démarche à effectuer, et dans l'espace de connexion, cliquer sur "s'identifier avec France Connect" → 1,</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lang="fr" sz="800">
                          <a:latin typeface="Palanquin Light"/>
                          <a:ea typeface="Palanquin Light"/>
                          <a:cs typeface="Palanquin Light"/>
                          <a:sym typeface="Palanquin Light"/>
                        </a:rPr>
                        <a:t>Sélectionner le type de démarche à effectuer (par exemple, "Transports") → 4,</a:t>
                      </a:r>
                      <a:endParaRPr sz="800">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a:latin typeface="Palanquin Light"/>
                          <a:ea typeface="Palanquin Light"/>
                          <a:cs typeface="Palanquin Light"/>
                          <a:sym typeface="Palanquin Light"/>
                        </a:rPr>
                        <a:t>Une fois connecté au site au nom de l'usager, effectuer la démarche en question → 5</a:t>
                      </a:r>
                      <a:endParaRPr sz="800">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sp>
        <p:nvSpPr>
          <p:cNvPr id="81" name="Google Shape;81;p17"/>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Une liste de propositions est affichée à côté d’une liste de réponses. L’apprenant doit apparier chaque proposition à la réponse correspondante. </a:t>
            </a:r>
            <a:r>
              <a:rPr i="1" lang="fr" sz="1000">
                <a:solidFill>
                  <a:srgbClr val="FF3333"/>
                </a:solidFill>
                <a:latin typeface="Palanquin"/>
                <a:ea typeface="Palanquin"/>
                <a:cs typeface="Palanquin"/>
                <a:sym typeface="Palanquin"/>
              </a:rPr>
              <a:t>Option possible : inclure une image, un son ou une vidéo dans la question et/ou les réponses. </a:t>
            </a:r>
            <a:endParaRPr sz="1000">
              <a:solidFill>
                <a:srgbClr val="FF3333"/>
              </a:solidFill>
              <a:latin typeface="Palanquin"/>
              <a:ea typeface="Palanquin"/>
              <a:cs typeface="Palanquin"/>
              <a:sym typeface="Palanquin"/>
            </a:endParaRPr>
          </a:p>
        </p:txBody>
      </p:sp>
      <p:pic>
        <p:nvPicPr>
          <p:cNvPr id="82" name="Google Shape;82;p17"/>
          <p:cNvPicPr preferRelativeResize="0"/>
          <p:nvPr/>
        </p:nvPicPr>
        <p:blipFill rotWithShape="1">
          <a:blip r:embed="rId5">
            <a:alphaModFix/>
          </a:blip>
          <a:srcRect b="1206" l="0" r="0" t="68160"/>
          <a:stretch/>
        </p:blipFill>
        <p:spPr>
          <a:xfrm>
            <a:off x="235550" y="168325"/>
            <a:ext cx="1462591" cy="316075"/>
          </a:xfrm>
          <a:prstGeom prst="rect">
            <a:avLst/>
          </a:prstGeom>
          <a:noFill/>
          <a:ln cap="flat" cmpd="sng" w="19050">
            <a:solidFill>
              <a:srgbClr val="FF3333"/>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graphicFrame>
        <p:nvGraphicFramePr>
          <p:cNvPr id="87" name="Google Shape;87;p18"/>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Texte de la question</a:t>
                      </a:r>
                      <a:endParaRPr b="1" sz="900">
                        <a:solidFill>
                          <a:srgbClr val="002F6F"/>
                        </a:solidFill>
                        <a:latin typeface="Palanquin"/>
                        <a:ea typeface="Palanquin"/>
                        <a:cs typeface="Palanquin"/>
                        <a:sym typeface="Palanquin"/>
                      </a:endParaRPr>
                    </a:p>
                    <a:p>
                      <a:pPr indent="0" lvl="0" marL="0" rtl="0" algn="l">
                        <a:spcBef>
                          <a:spcPts val="0"/>
                        </a:spcBef>
                        <a:spcAft>
                          <a:spcPts val="0"/>
                        </a:spcAft>
                        <a:buNone/>
                      </a:pPr>
                      <a:r>
                        <a:rPr b="1" i="1" lang="fr" sz="900">
                          <a:solidFill>
                            <a:srgbClr val="002F6F"/>
                          </a:solidFill>
                          <a:latin typeface="Palanquin"/>
                          <a:ea typeface="Palanquin"/>
                          <a:cs typeface="Palanquin"/>
                          <a:sym typeface="Palanquin"/>
                        </a:rPr>
                        <a:t>(et lien vers un média </a:t>
                      </a:r>
                      <a:br>
                        <a:rPr b="1" i="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si souhaité)</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400"/>
                        </a:spcBef>
                        <a:spcAft>
                          <a:spcPts val="0"/>
                        </a:spcAft>
                        <a:buNone/>
                      </a:pPr>
                      <a:r>
                        <a:rPr lang="fr" sz="800">
                          <a:solidFill>
                            <a:schemeClr val="dk1"/>
                          </a:solidFill>
                          <a:latin typeface="Palanquin Light"/>
                          <a:ea typeface="Palanquin Light"/>
                          <a:cs typeface="Palanquin Light"/>
                          <a:sym typeface="Palanquin Light"/>
                        </a:rPr>
                        <a:t>À partir des documents ci-dessous, répondez aux questions.</a:t>
                      </a:r>
                      <a:br>
                        <a:rPr lang="fr" sz="800">
                          <a:solidFill>
                            <a:schemeClr val="dk1"/>
                          </a:solidFill>
                          <a:latin typeface="Palanquin Light"/>
                          <a:ea typeface="Palanquin Light"/>
                          <a:cs typeface="Palanquin Light"/>
                          <a:sym typeface="Palanquin Light"/>
                        </a:rPr>
                      </a:br>
                      <a:r>
                        <a:rPr lang="fr" sz="800">
                          <a:solidFill>
                            <a:schemeClr val="dk1"/>
                          </a:solidFill>
                          <a:latin typeface="Palanquin Light"/>
                          <a:ea typeface="Palanquin Light"/>
                          <a:cs typeface="Palanquin Light"/>
                          <a:sym typeface="Palanquin Light"/>
                        </a:rPr>
                        <a:t>Document 1 :</a:t>
                      </a:r>
                      <a:r>
                        <a:rPr lang="fr" sz="800">
                          <a:solidFill>
                            <a:schemeClr val="dk1"/>
                          </a:solidFill>
                          <a:uFill>
                            <a:noFill/>
                          </a:uFill>
                          <a:latin typeface="Palanquin Light"/>
                          <a:ea typeface="Palanquin Light"/>
                          <a:cs typeface="Palanquin Light"/>
                          <a:sym typeface="Palanquin Light"/>
                          <a:hlinkClick r:id="rId3">
                            <a:extLst>
                              <a:ext uri="{A12FA001-AC4F-418D-AE19-62706E023703}">
                                <ahyp:hlinkClr val="tx"/>
                              </a:ext>
                            </a:extLst>
                          </a:hlinkClick>
                        </a:rPr>
                        <a:t> </a:t>
                      </a:r>
                      <a:r>
                        <a:rPr lang="fr" sz="800" u="sng">
                          <a:solidFill>
                            <a:schemeClr val="hlink"/>
                          </a:solidFill>
                          <a:latin typeface="Palanquin Light"/>
                          <a:ea typeface="Palanquin Light"/>
                          <a:cs typeface="Palanquin Light"/>
                          <a:sym typeface="Palanquin Light"/>
                          <a:hlinkClick r:id="rId4"/>
                        </a:rPr>
                        <a:t>Dématérialisation des services publics, où en est-on ? Constats et recommandations de la Défenseure des droits [Rapport]</a:t>
                      </a:r>
                      <a:br>
                        <a:rPr lang="fr" sz="800" u="sng">
                          <a:solidFill>
                            <a:schemeClr val="hlink"/>
                          </a:solidFill>
                          <a:latin typeface="Palanquin Light"/>
                          <a:ea typeface="Palanquin Light"/>
                          <a:cs typeface="Palanquin Light"/>
                          <a:sym typeface="Palanquin Light"/>
                          <a:hlinkClick r:id="rId5"/>
                        </a:rPr>
                      </a:br>
                      <a:r>
                        <a:rPr lang="fr" sz="800">
                          <a:solidFill>
                            <a:schemeClr val="dk1"/>
                          </a:solidFill>
                          <a:latin typeface="Palanquin Light"/>
                          <a:ea typeface="Palanquin Light"/>
                          <a:cs typeface="Palanquin Light"/>
                          <a:sym typeface="Palanquin Light"/>
                        </a:rPr>
                        <a:t>Document 2 :</a:t>
                      </a:r>
                      <a:r>
                        <a:rPr lang="fr" sz="800">
                          <a:solidFill>
                            <a:schemeClr val="dk1"/>
                          </a:solidFill>
                          <a:uFill>
                            <a:noFill/>
                          </a:uFill>
                          <a:latin typeface="Palanquin Light"/>
                          <a:ea typeface="Palanquin Light"/>
                          <a:cs typeface="Palanquin Light"/>
                          <a:sym typeface="Palanquin Light"/>
                          <a:hlinkClick r:id="rId6">
                            <a:extLst>
                              <a:ext uri="{A12FA001-AC4F-418D-AE19-62706E023703}">
                                <ahyp:hlinkClr val="tx"/>
                              </a:ext>
                            </a:extLst>
                          </a:hlinkClick>
                        </a:rPr>
                        <a:t> </a:t>
                      </a:r>
                      <a:r>
                        <a:rPr lang="fr" sz="800" u="sng">
                          <a:solidFill>
                            <a:schemeClr val="hlink"/>
                          </a:solidFill>
                          <a:latin typeface="Palanquin Light"/>
                          <a:ea typeface="Palanquin Light"/>
                          <a:cs typeface="Palanquin Light"/>
                          <a:sym typeface="Palanquin Light"/>
                          <a:hlinkClick r:id="rId7"/>
                        </a:rPr>
                        <a:t>INSEE première illectronisme</a:t>
                      </a:r>
                      <a:br>
                        <a:rPr lang="fr" sz="800" u="sng">
                          <a:solidFill>
                            <a:schemeClr val="hlink"/>
                          </a:solidFill>
                          <a:latin typeface="Palanquin Light"/>
                          <a:ea typeface="Palanquin Light"/>
                          <a:cs typeface="Palanquin Light"/>
                          <a:sym typeface="Palanquin Light"/>
                          <a:hlinkClick r:id="rId8"/>
                        </a:rPr>
                      </a:br>
                      <a:r>
                        <a:rPr lang="fr" sz="800">
                          <a:solidFill>
                            <a:schemeClr val="dk1"/>
                          </a:solidFill>
                          <a:latin typeface="Palanquin Light"/>
                          <a:ea typeface="Palanquin Light"/>
                          <a:cs typeface="Palanquin Light"/>
                          <a:sym typeface="Palanquin Light"/>
                        </a:rPr>
                        <a:t>Document 3 :</a:t>
                      </a:r>
                      <a:r>
                        <a:rPr lang="fr" sz="800">
                          <a:solidFill>
                            <a:schemeClr val="dk1"/>
                          </a:solidFill>
                          <a:uFill>
                            <a:noFill/>
                          </a:uFill>
                          <a:latin typeface="Palanquin Light"/>
                          <a:ea typeface="Palanquin Light"/>
                          <a:cs typeface="Palanquin Light"/>
                          <a:sym typeface="Palanquin Light"/>
                          <a:hlinkClick r:id="rId9">
                            <a:extLst>
                              <a:ext uri="{A12FA001-AC4F-418D-AE19-62706E023703}">
                                <ahyp:hlinkClr val="tx"/>
                              </a:ext>
                            </a:extLst>
                          </a:hlinkClick>
                        </a:rPr>
                        <a:t> </a:t>
                      </a:r>
                      <a:r>
                        <a:rPr lang="fr" sz="800" u="sng">
                          <a:solidFill>
                            <a:schemeClr val="hlink"/>
                          </a:solidFill>
                          <a:latin typeface="Palanquin Light"/>
                          <a:ea typeface="Palanquin Light"/>
                          <a:cs typeface="Palanquin Light"/>
                          <a:sym typeface="Palanquin Light"/>
                          <a:hlinkClick r:id="rId10"/>
                        </a:rPr>
                        <a:t>La société numérique française : définir et mesurer l'éloignement numérique</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400"/>
                        </a:spcBef>
                        <a:spcAft>
                          <a:spcPts val="0"/>
                        </a:spcAft>
                        <a:buClr>
                          <a:schemeClr val="dk1"/>
                        </a:buClr>
                        <a:buSzPts val="1100"/>
                        <a:buFont typeface="Arial"/>
                        <a:buNone/>
                      </a:pPr>
                      <a:r>
                        <a:rPr lang="fr" sz="800">
                          <a:solidFill>
                            <a:schemeClr val="dk1"/>
                          </a:solidFill>
                          <a:latin typeface="Palanquin Light"/>
                          <a:ea typeface="Palanquin Light"/>
                          <a:cs typeface="Palanquin Light"/>
                          <a:sym typeface="Palanquin Light"/>
                        </a:rPr>
                        <a:t>Sélectionnez la bonne définition de l'illectronisme.</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400"/>
                        </a:spcBef>
                        <a:spcAft>
                          <a:spcPts val="0"/>
                        </a:spcAft>
                        <a:buClr>
                          <a:schemeClr val="dk1"/>
                        </a:buClr>
                        <a:buSzPts val="1100"/>
                        <a:buFont typeface="Arial"/>
                        <a:buNone/>
                      </a:pPr>
                      <a:r>
                        <a:t/>
                      </a:r>
                      <a:endParaRPr sz="800">
                        <a:solidFill>
                          <a:schemeClr val="dk1"/>
                        </a:solidFill>
                        <a:latin typeface="Palanquin Light"/>
                        <a:ea typeface="Palanquin Light"/>
                        <a:cs typeface="Palanquin Light"/>
                        <a:sym typeface="Palanquin Light"/>
                      </a:endParaRPr>
                    </a:p>
                    <a:p>
                      <a:pPr indent="-279400" lvl="0" marL="457200" rtl="0" algn="l">
                        <a:spcBef>
                          <a:spcPts val="0"/>
                        </a:spcBef>
                        <a:spcAft>
                          <a:spcPts val="0"/>
                        </a:spcAft>
                        <a:buClr>
                          <a:schemeClr val="dk1"/>
                        </a:buClr>
                        <a:buSzPts val="800"/>
                        <a:buFont typeface="Palanquin Light"/>
                        <a:buChar char="●"/>
                      </a:pPr>
                      <a:r>
                        <a:rPr lang="fr" sz="800">
                          <a:solidFill>
                            <a:schemeClr val="dk1"/>
                          </a:solidFill>
                          <a:latin typeface="Palanquin Light"/>
                          <a:ea typeface="Palanquin Light"/>
                          <a:cs typeface="Palanquin Light"/>
                          <a:sym typeface="Palanquin Light"/>
                        </a:rPr>
                        <a:t>L’illectronisme est la situation d'une personne ne possédant pas les compétences numériques de base (rechercher des informations en ligne, communiquer en ligne, utiliser des logiciels, protéger sa vie privée, résoudre des problèmes en ligne) ou ne se servant pas d'Internet (incapacité ou impossibilité matérielle de l'utiliser dans les trois derniers mois).</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Char char="●"/>
                      </a:pPr>
                      <a:r>
                        <a:rPr lang="fr" sz="800">
                          <a:solidFill>
                            <a:schemeClr val="dk1"/>
                          </a:solidFill>
                          <a:latin typeface="Palanquin Light"/>
                          <a:ea typeface="Palanquin Light"/>
                          <a:cs typeface="Palanquin Light"/>
                          <a:sym typeface="Palanquin Light"/>
                        </a:rPr>
                        <a:t>L'illectronisme, dans une perspective de privation matérielle, est caractérisé par l'absence de possession de smartphones ou d'ordinateurs portables. Cette situation restreint considérablement l'accès aux ressources numériques et à Internet, puisque ces appareils sont les principaux moyens d'interaction avec le monde numérique moderne. En conséquence, les individus concernés par cette forme d'illectronisme se retrouvent souvent exclus des opportunités d'apprentissage en ligne, de recherche d'emploi sur les plateformes numériques, et de communication avec leurs pairs et leur communauté en général.</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Char char="●"/>
                      </a:pPr>
                      <a:r>
                        <a:rPr lang="fr" sz="800">
                          <a:solidFill>
                            <a:schemeClr val="dk1"/>
                          </a:solidFill>
                          <a:latin typeface="Palanquin Light"/>
                          <a:ea typeface="Palanquin Light"/>
                          <a:cs typeface="Palanquin Light"/>
                          <a:sym typeface="Palanquin Light"/>
                        </a:rPr>
                        <a:t>L'illectronisme est caractérisé par une réticence marquée à utiliser les nouvelles technologies, entraînant une aversion envers les appareils électroniques. Les personnes touchées par cette tendance peuvent éviter activement l'utilisation de smartphones, d'ordinateurs et d'autres dispositifs électroniques, préférant des méthodes plus traditionnelles de communication et de traitement de l'information. Cette réticence peut découler d'une préférence pour les pratiques plus conventionnelles, d'une méfiance envers les technologies modernes ou simplement d'une préférence pour un mode de vie moins connecté</a:t>
                      </a:r>
                      <a:r>
                        <a:rPr lang="fr" sz="800">
                          <a:solidFill>
                            <a:schemeClr val="dk1"/>
                          </a:solidFill>
                          <a:latin typeface="Palanquin Light"/>
                          <a:ea typeface="Palanquin Light"/>
                          <a:cs typeface="Palanquin Light"/>
                          <a:sym typeface="Palanquin Light"/>
                        </a:rPr>
                        <a:t>.</a:t>
                      </a:r>
                      <a:endParaRPr sz="800">
                        <a:solidFill>
                          <a:schemeClr val="dk1"/>
                        </a:solidFill>
                        <a:latin typeface="Palanquin Light"/>
                        <a:ea typeface="Palanquin Light"/>
                        <a:cs typeface="Palanquin Light"/>
                        <a:sym typeface="Palanquin Light"/>
                      </a:endParaRPr>
                    </a:p>
                    <a:p>
                      <a:pPr indent="0" lvl="0" marL="0" rtl="0" algn="l">
                        <a:spcBef>
                          <a:spcPts val="0"/>
                        </a:spcBef>
                        <a:spcAft>
                          <a:spcPts val="0"/>
                        </a:spcAft>
                        <a:buNone/>
                      </a:pPr>
                      <a:r>
                        <a:t/>
                      </a:r>
                      <a:endParaRPr sz="800">
                        <a:solidFill>
                          <a:srgbClr val="002F6F"/>
                        </a:solidFill>
                        <a:latin typeface="Palanquin Light"/>
                        <a:ea typeface="Palanquin Light"/>
                        <a:cs typeface="Palanquin Light"/>
                        <a:sym typeface="Palanquin Light"/>
                      </a:endParaRPr>
                    </a:p>
                    <a:p>
                      <a:pPr indent="0" lvl="0" marL="0" rtl="0" algn="l">
                        <a:lnSpc>
                          <a:spcPct val="115000"/>
                        </a:lnSpc>
                        <a:spcBef>
                          <a:spcPts val="1200"/>
                        </a:spcBef>
                        <a:spcAft>
                          <a:spcPts val="0"/>
                        </a:spcAft>
                        <a:buClr>
                          <a:schemeClr val="dk1"/>
                        </a:buClr>
                        <a:buSzPts val="1100"/>
                        <a:buFont typeface="Arial"/>
                        <a:buNone/>
                      </a:pPr>
                      <a:r>
                        <a:rPr lang="fr" sz="800">
                          <a:solidFill>
                            <a:schemeClr val="dk1"/>
                          </a:solidFill>
                          <a:latin typeface="Palanquin Light"/>
                          <a:ea typeface="Palanquin Light"/>
                          <a:cs typeface="Palanquin Light"/>
                          <a:sym typeface="Palanquin Light"/>
                        </a:rPr>
                        <a:t>En 2021, quel était le pourcentage de la population en situation d’illectronisme ?</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100"/>
                        </a:spcBef>
                        <a:spcAft>
                          <a:spcPts val="0"/>
                        </a:spcAft>
                        <a:buClr>
                          <a:schemeClr val="dk1"/>
                        </a:buClr>
                        <a:buSzPts val="1100"/>
                        <a:buFont typeface="Arial"/>
                        <a:buNone/>
                      </a:pPr>
                      <a:r>
                        <a:rPr lang="fr" sz="800">
                          <a:solidFill>
                            <a:schemeClr val="dk1"/>
                          </a:solidFill>
                          <a:latin typeface="Palanquin Light"/>
                          <a:ea typeface="Palanquin Light"/>
                          <a:cs typeface="Palanquin Light"/>
                          <a:sym typeface="Palanquin Light"/>
                        </a:rPr>
                        <a:t>En 2022, quel pourcentage de la population de plus de 18 ans était non-internaute ?</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1100"/>
                        </a:spcBef>
                        <a:spcAft>
                          <a:spcPts val="200"/>
                        </a:spcAft>
                        <a:buNone/>
                      </a:pPr>
                      <a:r>
                        <a:rPr lang="fr" sz="800">
                          <a:solidFill>
                            <a:schemeClr val="dk1"/>
                          </a:solidFill>
                          <a:latin typeface="Palanquin Light"/>
                          <a:ea typeface="Palanquin Light"/>
                          <a:cs typeface="Palanquin Light"/>
                          <a:sym typeface="Palanquin Light"/>
                        </a:rPr>
                        <a:t>En 2022, quel pourcentage de personnes  s’estiment peu compétentes ou pas  compétentes pour effectuer une démarche  administrative en ligne ?</a:t>
                      </a:r>
                      <a:endParaRPr sz="800">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900">
                          <a:solidFill>
                            <a:srgbClr val="002F6F"/>
                          </a:solidFill>
                          <a:latin typeface="Palanquin"/>
                          <a:ea typeface="Palanquin"/>
                          <a:cs typeface="Palanquin"/>
                          <a:sym typeface="Palanquin"/>
                        </a:rPr>
                        <a:t>page suivante</a:t>
                      </a:r>
                      <a:endParaRPr sz="900">
                        <a:solidFill>
                          <a:srgbClr val="002F6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pic>
        <p:nvPicPr>
          <p:cNvPr id="88" name="Google Shape;88;p18"/>
          <p:cNvPicPr preferRelativeResize="0"/>
          <p:nvPr/>
        </p:nvPicPr>
        <p:blipFill rotWithShape="1">
          <a:blip r:embed="rId11">
            <a:alphaModFix/>
          </a:blip>
          <a:srcRect b="63902"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89" name="Google Shape;89;p18"/>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Avec le type de question à choix multiples, vous pouvez créer des questions à réponse unique ou à réponses multiples. </a:t>
            </a:r>
            <a:br>
              <a:rPr lang="fr" sz="1000">
                <a:solidFill>
                  <a:srgbClr val="FF3333"/>
                </a:solidFill>
                <a:latin typeface="Palanquin"/>
                <a:ea typeface="Palanquin"/>
                <a:cs typeface="Palanquin"/>
                <a:sym typeface="Palanquin"/>
              </a:rPr>
            </a:br>
            <a:r>
              <a:rPr i="1" lang="fr" sz="1000">
                <a:solidFill>
                  <a:srgbClr val="FF3333"/>
                </a:solidFill>
                <a:latin typeface="Palanquin"/>
                <a:ea typeface="Palanquin"/>
                <a:cs typeface="Palanquin"/>
                <a:sym typeface="Palanquin"/>
              </a:rPr>
              <a:t>Option possible : inclure une image, un son ou une vidéo dans la question et/ou les réponses.</a:t>
            </a:r>
            <a:endParaRPr i="1">
              <a:solidFill>
                <a:srgbClr val="FF333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235550" y="470550"/>
          <a:ext cx="3000000" cy="3000000"/>
        </p:xfrm>
        <a:graphic>
          <a:graphicData uri="http://schemas.openxmlformats.org/drawingml/2006/table">
            <a:tbl>
              <a:tblPr>
                <a:noFill/>
                <a:tableStyleId>{D943A71F-FDDE-4672-8673-C36CA2B751D2}</a:tableStyleId>
              </a:tblPr>
              <a:tblGrid>
                <a:gridCol w="1322275"/>
                <a:gridCol w="7080675"/>
              </a:tblGrid>
              <a:tr h="651075">
                <a:tc>
                  <a:txBody>
                    <a:bodyPr/>
                    <a:lstStyle/>
                    <a:p>
                      <a:pPr indent="0" lvl="0" marL="0" rtl="0" algn="l">
                        <a:spcBef>
                          <a:spcPts val="0"/>
                        </a:spcBef>
                        <a:spcAft>
                          <a:spcPts val="0"/>
                        </a:spcAft>
                        <a:buNone/>
                      </a:pPr>
                      <a:r>
                        <a:rPr b="1" lang="fr" sz="900">
                          <a:solidFill>
                            <a:srgbClr val="002F6F"/>
                          </a:solidFill>
                          <a:latin typeface="Palanquin"/>
                          <a:ea typeface="Palanquin"/>
                          <a:cs typeface="Palanquin"/>
                          <a:sym typeface="Palanquin"/>
                        </a:rPr>
                        <a:t>Feedback général </a:t>
                      </a:r>
                      <a:br>
                        <a:rPr b="1" lang="fr" sz="900">
                          <a:solidFill>
                            <a:srgbClr val="002F6F"/>
                          </a:solidFill>
                          <a:latin typeface="Palanquin"/>
                          <a:ea typeface="Palanquin"/>
                          <a:cs typeface="Palanquin"/>
                          <a:sym typeface="Palanquin"/>
                        </a:rPr>
                      </a:br>
                      <a:r>
                        <a:rPr b="1" i="1" lang="fr" sz="900">
                          <a:solidFill>
                            <a:srgbClr val="002F6F"/>
                          </a:solidFill>
                          <a:latin typeface="Palanquin"/>
                          <a:ea typeface="Palanquin"/>
                          <a:cs typeface="Palanquin"/>
                          <a:sym typeface="Palanquin"/>
                        </a:rPr>
                        <a:t>(apparaît quand l’apprenant a répondu à la question)</a:t>
                      </a:r>
                      <a:endParaRPr b="1" i="1" sz="9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spcBef>
                          <a:spcPts val="0"/>
                        </a:spcBef>
                        <a:spcAft>
                          <a:spcPts val="0"/>
                        </a:spcAft>
                        <a:buNone/>
                      </a:pPr>
                      <a:r>
                        <a:rPr lang="fr" sz="900">
                          <a:solidFill>
                            <a:srgbClr val="002F6F"/>
                          </a:solidFill>
                          <a:latin typeface="Palanquin"/>
                          <a:ea typeface="Palanquin"/>
                          <a:cs typeface="Palanquin"/>
                          <a:sym typeface="Palanquin"/>
                        </a:rPr>
                        <a:t>L’illectronisme est la situation d'une personne ne possédant pas les compétences numériques de base (rechercher des informations en ligne, communiquer en ligne, utiliser des logiciels, protéger sa vie privée, résoudre des problèmes en ligne) ou ne se servant pas d'Internet (incapacité ou impossibilité matérielle de l'utiliser dans les trois derniers mois).</a:t>
                      </a:r>
                      <a:endParaRPr sz="900">
                        <a:solidFill>
                          <a:srgbClr val="002F6F"/>
                        </a:solidFill>
                        <a:latin typeface="Palanquin"/>
                        <a:ea typeface="Palanquin"/>
                        <a:cs typeface="Palanquin"/>
                        <a:sym typeface="Palanquin"/>
                      </a:endParaRPr>
                    </a:p>
                    <a:p>
                      <a:pPr indent="0" lvl="0" marL="0" rtl="0" algn="l">
                        <a:spcBef>
                          <a:spcPts val="0"/>
                        </a:spcBef>
                        <a:spcAft>
                          <a:spcPts val="0"/>
                        </a:spcAft>
                        <a:buNone/>
                      </a:pPr>
                      <a:r>
                        <a:t/>
                      </a:r>
                      <a:endParaRPr sz="900">
                        <a:solidFill>
                          <a:srgbClr val="002F6F"/>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sz="900">
                          <a:solidFill>
                            <a:srgbClr val="002F6F"/>
                          </a:solidFill>
                          <a:latin typeface="Palanquin"/>
                          <a:ea typeface="Palanquin"/>
                          <a:cs typeface="Palanquin"/>
                          <a:sym typeface="Palanquin"/>
                        </a:rPr>
                        <a:t>En 2021, quel était le pourcentage de la population en situation d’illectronisme ? </a:t>
                      </a:r>
                      <a:br>
                        <a:rPr lang="fr" sz="900">
                          <a:solidFill>
                            <a:srgbClr val="002F6F"/>
                          </a:solidFill>
                          <a:latin typeface="Palanquin"/>
                          <a:ea typeface="Palanquin"/>
                          <a:cs typeface="Palanquin"/>
                          <a:sym typeface="Palanquin"/>
                        </a:rPr>
                      </a:br>
                      <a:r>
                        <a:rPr b="1" lang="fr" sz="900">
                          <a:solidFill>
                            <a:srgbClr val="002F6F"/>
                          </a:solidFill>
                          <a:latin typeface="Palanquin"/>
                          <a:ea typeface="Palanquin"/>
                          <a:cs typeface="Palanquin"/>
                          <a:sym typeface="Palanquin"/>
                        </a:rPr>
                        <a:t>15,4</a:t>
                      </a:r>
                      <a:endParaRPr b="1" sz="900">
                        <a:solidFill>
                          <a:srgbClr val="002F6F"/>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sz="900">
                          <a:solidFill>
                            <a:srgbClr val="002F6F"/>
                          </a:solidFill>
                          <a:latin typeface="Palanquin"/>
                          <a:ea typeface="Palanquin"/>
                          <a:cs typeface="Palanquin"/>
                          <a:sym typeface="Palanquin"/>
                        </a:rPr>
                        <a:t>En 2022, quel pourcentage de la population de plus de 18 ans était non-internaute ? </a:t>
                      </a:r>
                      <a:br>
                        <a:rPr lang="fr" sz="900">
                          <a:solidFill>
                            <a:srgbClr val="002F6F"/>
                          </a:solidFill>
                          <a:latin typeface="Palanquin"/>
                          <a:ea typeface="Palanquin"/>
                          <a:cs typeface="Palanquin"/>
                          <a:sym typeface="Palanquin"/>
                        </a:rPr>
                      </a:br>
                      <a:r>
                        <a:rPr b="1" lang="fr" sz="900">
                          <a:solidFill>
                            <a:srgbClr val="002F6F"/>
                          </a:solidFill>
                          <a:latin typeface="Palanquin"/>
                          <a:ea typeface="Palanquin"/>
                          <a:cs typeface="Palanquin"/>
                          <a:sym typeface="Palanquin"/>
                        </a:rPr>
                        <a:t>8,8</a:t>
                      </a:r>
                      <a:endParaRPr b="1" sz="900">
                        <a:solidFill>
                          <a:srgbClr val="002F6F"/>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sz="900">
                          <a:solidFill>
                            <a:srgbClr val="002F6F"/>
                          </a:solidFill>
                          <a:latin typeface="Palanquin"/>
                          <a:ea typeface="Palanquin"/>
                          <a:cs typeface="Palanquin"/>
                          <a:sym typeface="Palanquin"/>
                        </a:rPr>
                        <a:t>En 2022, quel pourcentage de personnes  s’estiment peu compétentes ou pas  compétentes pour effectuer une démarche  administrative en ligne ? </a:t>
                      </a:r>
                      <a:br>
                        <a:rPr lang="fr" sz="900">
                          <a:solidFill>
                            <a:srgbClr val="002F6F"/>
                          </a:solidFill>
                          <a:latin typeface="Palanquin"/>
                          <a:ea typeface="Palanquin"/>
                          <a:cs typeface="Palanquin"/>
                          <a:sym typeface="Palanquin"/>
                        </a:rPr>
                      </a:br>
                      <a:r>
                        <a:rPr b="1" lang="fr" sz="900">
                          <a:solidFill>
                            <a:srgbClr val="002F6F"/>
                          </a:solidFill>
                          <a:latin typeface="Palanquin"/>
                          <a:ea typeface="Palanquin"/>
                          <a:cs typeface="Palanquin"/>
                          <a:sym typeface="Palanquin"/>
                        </a:rPr>
                        <a:t>28</a:t>
                      </a:r>
                      <a:endParaRPr b="1" sz="900">
                        <a:solidFill>
                          <a:srgbClr val="002F6F"/>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sz="900">
                        <a:solidFill>
                          <a:srgbClr val="002F6F"/>
                        </a:solidFill>
                        <a:latin typeface="Palanquin"/>
                        <a:ea typeface="Palanquin"/>
                        <a:cs typeface="Palanquin"/>
                        <a:sym typeface="Palanquin"/>
                      </a:endParaRPr>
                    </a:p>
                    <a:p>
                      <a:pPr indent="0" lvl="0" marL="0" rtl="0" algn="l">
                        <a:spcBef>
                          <a:spcPts val="0"/>
                        </a:spcBef>
                        <a:spcAft>
                          <a:spcPts val="0"/>
                        </a:spcAft>
                        <a:buNone/>
                      </a:pPr>
                      <a:r>
                        <a:t/>
                      </a:r>
                      <a:endParaRPr sz="900">
                        <a:solidFill>
                          <a:srgbClr val="002F6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D9D9"/>
        </a:solidFill>
      </p:bgPr>
    </p:bg>
    <p:spTree>
      <p:nvGrpSpPr>
        <p:cNvPr id="98" name="Shape 98"/>
        <p:cNvGrpSpPr/>
        <p:nvPr/>
      </p:nvGrpSpPr>
      <p:grpSpPr>
        <a:xfrm>
          <a:off x="0" y="0"/>
          <a:ext cx="0" cy="0"/>
          <a:chOff x="0" y="0"/>
          <a:chExt cx="0" cy="0"/>
        </a:xfrm>
      </p:grpSpPr>
      <p:sp>
        <p:nvSpPr>
          <p:cNvPr id="99" name="Google Shape;99;p20"/>
          <p:cNvSpPr txBox="1"/>
          <p:nvPr/>
        </p:nvSpPr>
        <p:spPr>
          <a:xfrm>
            <a:off x="404725" y="347625"/>
            <a:ext cx="70041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i="0" lang="fr" sz="4800" u="none" cap="none" strike="noStrike">
                <a:solidFill>
                  <a:srgbClr val="FF3333"/>
                </a:solidFill>
                <a:latin typeface="Palanquin"/>
                <a:ea typeface="Palanquin"/>
                <a:cs typeface="Palanquin"/>
                <a:sym typeface="Palanquin"/>
              </a:rPr>
              <a:t>Quiz débrief</a:t>
            </a:r>
            <a:endParaRPr b="0" i="0" sz="4800" u="none" cap="none" strike="noStrike">
              <a:solidFill>
                <a:srgbClr val="FF3333"/>
              </a:solidFill>
              <a:latin typeface="Palanquin"/>
              <a:ea typeface="Palanquin"/>
              <a:cs typeface="Palanquin"/>
              <a:sym typeface="Palanquin"/>
            </a:endParaRPr>
          </a:p>
        </p:txBody>
      </p:sp>
      <p:cxnSp>
        <p:nvCxnSpPr>
          <p:cNvPr id="100" name="Google Shape;100;p20"/>
          <p:cNvCxnSpPr/>
          <p:nvPr/>
        </p:nvCxnSpPr>
        <p:spPr>
          <a:xfrm>
            <a:off x="394684" y="1304382"/>
            <a:ext cx="5021400" cy="0"/>
          </a:xfrm>
          <a:prstGeom prst="straightConnector1">
            <a:avLst/>
          </a:prstGeom>
          <a:noFill/>
          <a:ln cap="flat" cmpd="sng" w="38100">
            <a:solidFill>
              <a:srgbClr val="FF3333"/>
            </a:solidFill>
            <a:prstDash val="solid"/>
            <a:round/>
            <a:headEnd len="sm" w="sm" type="none"/>
            <a:tailEnd len="sm" w="sm" type="none"/>
          </a:ln>
        </p:spPr>
      </p:cxnSp>
      <p:sp>
        <p:nvSpPr>
          <p:cNvPr id="101" name="Google Shape;101;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graphicFrame>
        <p:nvGraphicFramePr>
          <p:cNvPr id="106" name="Google Shape;106;p21"/>
          <p:cNvGraphicFramePr/>
          <p:nvPr/>
        </p:nvGraphicFramePr>
        <p:xfrm>
          <a:off x="235550" y="605300"/>
          <a:ext cx="3000000" cy="3000000"/>
        </p:xfrm>
        <a:graphic>
          <a:graphicData uri="http://schemas.openxmlformats.org/drawingml/2006/table">
            <a:tbl>
              <a:tblPr>
                <a:noFill/>
                <a:tableStyleId>{D943A71F-FDDE-4672-8673-C36CA2B751D2}</a:tableStyleId>
              </a:tblPr>
              <a:tblGrid>
                <a:gridCol w="1362325"/>
                <a:gridCol w="7295175"/>
              </a:tblGrid>
              <a:tr h="651075">
                <a:tc>
                  <a:txBody>
                    <a:bodyPr/>
                    <a:lstStyle/>
                    <a:p>
                      <a:pPr indent="0" lvl="0" marL="0" rtl="0" algn="l">
                        <a:spcBef>
                          <a:spcPts val="0"/>
                        </a:spcBef>
                        <a:spcAft>
                          <a:spcPts val="0"/>
                        </a:spcAft>
                        <a:buNone/>
                      </a:pPr>
                      <a:r>
                        <a:rPr b="1" lang="fr" sz="800">
                          <a:solidFill>
                            <a:srgbClr val="002F6F"/>
                          </a:solidFill>
                          <a:latin typeface="Palanquin"/>
                          <a:ea typeface="Palanquin"/>
                          <a:cs typeface="Palanquin"/>
                          <a:sym typeface="Palanquin"/>
                        </a:rPr>
                        <a:t>Texte de la consigne générale</a:t>
                      </a:r>
                      <a:endParaRPr b="1" i="1" sz="8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400"/>
                        </a:spcBef>
                        <a:spcAft>
                          <a:spcPts val="0"/>
                        </a:spcAft>
                        <a:buNone/>
                      </a:pPr>
                      <a:r>
                        <a:rPr lang="fr" sz="800">
                          <a:solidFill>
                            <a:schemeClr val="dk1"/>
                          </a:solidFill>
                          <a:latin typeface="Palanquin Light"/>
                          <a:ea typeface="Palanquin Light"/>
                          <a:cs typeface="Palanquin Light"/>
                          <a:sym typeface="Palanquin Light"/>
                        </a:rPr>
                        <a:t>Quelles sont les fonctions d'Aidants Connect ?</a:t>
                      </a:r>
                      <a:endParaRPr sz="800">
                        <a:solidFill>
                          <a:schemeClr val="dk1"/>
                        </a:solidFill>
                        <a:latin typeface="Palanquin Light"/>
                        <a:ea typeface="Palanquin Light"/>
                        <a:cs typeface="Palanquin Light"/>
                        <a:sym typeface="Palanquin Light"/>
                      </a:endParaRPr>
                    </a:p>
                    <a:p>
                      <a:pPr indent="0" lvl="0" marL="0" rtl="0" algn="l">
                        <a:lnSpc>
                          <a:spcPct val="115000"/>
                        </a:lnSpc>
                        <a:spcBef>
                          <a:spcPts val="400"/>
                        </a:spcBef>
                        <a:spcAft>
                          <a:spcPts val="0"/>
                        </a:spcAft>
                        <a:buNone/>
                      </a:pPr>
                      <a:r>
                        <a:rPr lang="fr" sz="800">
                          <a:solidFill>
                            <a:schemeClr val="dk1"/>
                          </a:solidFill>
                          <a:latin typeface="Palanquin Light"/>
                          <a:ea typeface="Palanquin Light"/>
                          <a:cs typeface="Palanquin Light"/>
                          <a:sym typeface="Palanquin Light"/>
                        </a:rPr>
                        <a:t>Veuillez choisir au moins une réponse.</a:t>
                      </a:r>
                      <a:endParaRPr sz="800">
                        <a:solidFill>
                          <a:schemeClr val="dk1"/>
                        </a:solidFill>
                        <a:latin typeface="Palanquin Light"/>
                        <a:ea typeface="Palanquin Light"/>
                        <a:cs typeface="Palanquin Light"/>
                        <a:sym typeface="Palanquin Light"/>
                      </a:endParaRPr>
                    </a:p>
                    <a:p>
                      <a:pPr indent="-279400" lvl="0" marL="457200" rtl="0" algn="l">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Réaliser des démarches administratives en ligne de manière légale et sécurisée pour le compte de personnes</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Stocker l'intégralité des mots de passe d'un usager</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Avoir accès au statut et à l’avancement de toutes les démarches d’un usager</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Garantir un accompagnement humain aux personnes qui ne peuvent pas faire leurs démarches</a:t>
                      </a:r>
                      <a:endParaRPr sz="800">
                        <a:solidFill>
                          <a:schemeClr val="dk1"/>
                        </a:solidFill>
                        <a:latin typeface="Palanquin Light"/>
                        <a:ea typeface="Palanquin Light"/>
                        <a:cs typeface="Palanquin Light"/>
                        <a:sym typeface="Palanquin Light"/>
                      </a:endParaRPr>
                    </a:p>
                    <a:p>
                      <a:pPr indent="-279400" lvl="0" marL="457200" rtl="0" algn="l">
                        <a:lnSpc>
                          <a:spcPct val="115000"/>
                        </a:lnSpc>
                        <a:spcBef>
                          <a:spcPts val="0"/>
                        </a:spcBef>
                        <a:spcAft>
                          <a:spcPts val="0"/>
                        </a:spcAft>
                        <a:buClr>
                          <a:schemeClr val="dk1"/>
                        </a:buClr>
                        <a:buSzPts val="800"/>
                        <a:buFont typeface="Palanquin Light"/>
                        <a:buAutoNum type="alphaLcPeriod"/>
                      </a:pPr>
                      <a:r>
                        <a:rPr lang="fr" sz="800">
                          <a:solidFill>
                            <a:schemeClr val="dk1"/>
                          </a:solidFill>
                          <a:latin typeface="Palanquin Light"/>
                          <a:ea typeface="Palanquin Light"/>
                          <a:cs typeface="Palanquin Light"/>
                          <a:sym typeface="Palanquin Light"/>
                        </a:rPr>
                        <a:t>Désigner depuis chez soi un aidant pour faire les démarches à sa place</a:t>
                      </a:r>
                      <a:endParaRPr sz="800">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651075">
                <a:tc>
                  <a:txBody>
                    <a:bodyPr/>
                    <a:lstStyle/>
                    <a:p>
                      <a:pPr indent="0" lvl="0" marL="0" rtl="0" algn="l">
                        <a:spcBef>
                          <a:spcPts val="0"/>
                        </a:spcBef>
                        <a:spcAft>
                          <a:spcPts val="0"/>
                        </a:spcAft>
                        <a:buNone/>
                      </a:pPr>
                      <a:r>
                        <a:rPr b="1" lang="fr" sz="800">
                          <a:solidFill>
                            <a:srgbClr val="002F6F"/>
                          </a:solidFill>
                          <a:latin typeface="Palanquin"/>
                          <a:ea typeface="Palanquin"/>
                          <a:cs typeface="Palanquin"/>
                          <a:sym typeface="Palanquin"/>
                        </a:rPr>
                        <a:t>Feedback général </a:t>
                      </a:r>
                      <a:br>
                        <a:rPr b="1" lang="fr" sz="800">
                          <a:solidFill>
                            <a:srgbClr val="002F6F"/>
                          </a:solidFill>
                          <a:latin typeface="Palanquin"/>
                          <a:ea typeface="Palanquin"/>
                          <a:cs typeface="Palanquin"/>
                          <a:sym typeface="Palanquin"/>
                        </a:rPr>
                      </a:br>
                      <a:r>
                        <a:rPr b="1" i="1" lang="fr" sz="800">
                          <a:solidFill>
                            <a:srgbClr val="002F6F"/>
                          </a:solidFill>
                          <a:latin typeface="Palanquin"/>
                          <a:ea typeface="Palanquin"/>
                          <a:cs typeface="Palanquin"/>
                          <a:sym typeface="Palanquin"/>
                        </a:rPr>
                        <a:t>(apparaît quand l’apprenant a répondu à la question)</a:t>
                      </a:r>
                      <a:endParaRPr b="1" i="1" sz="800">
                        <a:solidFill>
                          <a:srgbClr val="002F6F"/>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c>
                  <a:txBody>
                    <a:bodyPr/>
                    <a:lstStyle/>
                    <a:p>
                      <a:pPr indent="0" lvl="0" marL="0" rtl="0" algn="l">
                        <a:lnSpc>
                          <a:spcPct val="115000"/>
                        </a:lnSpc>
                        <a:spcBef>
                          <a:spcPts val="1200"/>
                        </a:spcBef>
                        <a:spcAft>
                          <a:spcPts val="0"/>
                        </a:spcAft>
                        <a:buNone/>
                      </a:pPr>
                      <a:r>
                        <a:rPr lang="fr" sz="800">
                          <a:latin typeface="Palanquin Light"/>
                          <a:ea typeface="Palanquin Light"/>
                          <a:cs typeface="Palanquin Light"/>
                          <a:sym typeface="Palanquin Light"/>
                        </a:rPr>
                        <a:t>Aidants Connect est une plateforme permettant de sécuriser les accompagnements aux démarches administratives sur les services publics numériques. En effet, Aidants Connect permet à des aidant·es professionnel·les de réaliser des démarches administratives pour le compte d’un·e usager·ère et ce, de façon sécurisée.</a:t>
                      </a:r>
                      <a:br>
                        <a:rPr lang="fr" sz="800">
                          <a:latin typeface="Palanquin Light"/>
                          <a:ea typeface="Palanquin Light"/>
                          <a:cs typeface="Palanquin Light"/>
                          <a:sym typeface="Palanquin Light"/>
                        </a:rPr>
                      </a:br>
                      <a:br>
                        <a:rPr lang="fr" sz="800">
                          <a:latin typeface="Palanquin Light"/>
                          <a:ea typeface="Palanquin Light"/>
                          <a:cs typeface="Palanquin Light"/>
                          <a:sym typeface="Palanquin Light"/>
                        </a:rPr>
                      </a:br>
                      <a:r>
                        <a:rPr lang="fr" sz="800">
                          <a:latin typeface="Palanquin Light"/>
                          <a:ea typeface="Palanquin Light"/>
                          <a:cs typeface="Palanquin Light"/>
                          <a:sym typeface="Palanquin Light"/>
                        </a:rPr>
                        <a:t>Une pratique existante d’accompagnement était de demander ses identifiants et mots de passe à un usager pour l’aider à faire ses démarches, ce qui posait de nombreux problèmes de législation et de sécurité, notamment au niveau de la protection des données personnelles. Aidants Connect apporte une solution à ce problème : la plateforme permet de poser un cadre juridique sur cet accompagnement aux démarches, particulièrement concernant la protection des données personnelles. Aidants Connect permet la création d’un mandat entre l’usager et la structure accompagnante, qui définit entre autre le périmètre d’intervention autorisé de l’aidant. Aidants Connect utilise également France Connect pour permettre à l’aidant d’avoir accès aux services publics numériques pour le compte d’un usager : ainsi l’usager peut, grâce à un seul identifiant, permettre à l’aidant de l’accompagner sur plus de 1400 démarches en ligne.</a:t>
                      </a:r>
                      <a:endParaRPr sz="800">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latin typeface="Palanquin Light"/>
                          <a:ea typeface="Palanquin Light"/>
                          <a:cs typeface="Palanquin Light"/>
                          <a:sym typeface="Palanquin Light"/>
                        </a:rPr>
                        <a:t>Aidants Connect permet aux aidants de “faire pour le compte de” en toute sécurité, à la fois pour le bénéficiaire et l’aidant, tout en simplifiant le processus d’accompagnement et le suivi des bénéficiaires. Une fois investi dans cette démarche, il devient plus facile pour l’aidant d’accompagner l’usager sur les usages numériques ou alors de l’orienter vers des lieux de médiation numérique.</a:t>
                      </a:r>
                      <a:endParaRPr sz="800">
                        <a:latin typeface="Palanquin Light"/>
                        <a:ea typeface="Palanquin Light"/>
                        <a:cs typeface="Palanquin Light"/>
                        <a:sym typeface="Palanquin Light"/>
                      </a:endParaRPr>
                    </a:p>
                    <a:p>
                      <a:pPr indent="0" lvl="0" marL="0" rtl="0" algn="l">
                        <a:lnSpc>
                          <a:spcPct val="115000"/>
                        </a:lnSpc>
                        <a:spcBef>
                          <a:spcPts val="1200"/>
                        </a:spcBef>
                        <a:spcAft>
                          <a:spcPts val="0"/>
                        </a:spcAft>
                        <a:buNone/>
                      </a:pPr>
                      <a:r>
                        <a:rPr lang="fr" sz="800">
                          <a:latin typeface="Palanquin Light"/>
                          <a:ea typeface="Palanquin Light"/>
                          <a:cs typeface="Palanquin Light"/>
                          <a:sym typeface="Palanquin Light"/>
                        </a:rPr>
                        <a:t>La plateforme Aidants Connect :</a:t>
                      </a:r>
                      <a:r>
                        <a:rPr lang="fr" sz="800">
                          <a:uFill>
                            <a:noFill/>
                          </a:uFill>
                          <a:latin typeface="Palanquin Light"/>
                          <a:ea typeface="Palanquin Light"/>
                          <a:cs typeface="Palanquin Light"/>
                          <a:sym typeface="Palanquin Light"/>
                          <a:hlinkClick r:id="rId3"/>
                        </a:rPr>
                        <a:t> </a:t>
                      </a:r>
                      <a:r>
                        <a:rPr lang="fr" sz="800" u="sng">
                          <a:solidFill>
                            <a:schemeClr val="hlink"/>
                          </a:solidFill>
                          <a:latin typeface="Palanquin Light"/>
                          <a:ea typeface="Palanquin Light"/>
                          <a:cs typeface="Palanquin Light"/>
                          <a:sym typeface="Palanquin Light"/>
                          <a:hlinkClick r:id="rId4"/>
                        </a:rPr>
                        <a:t>https://aidantsconnect.beta.gouv.fr/</a:t>
                      </a:r>
                      <a:endParaRPr sz="800" u="sng">
                        <a:solidFill>
                          <a:schemeClr val="hlink"/>
                        </a:solidFill>
                        <a:latin typeface="Palanquin Light"/>
                        <a:ea typeface="Palanquin Light"/>
                        <a:cs typeface="Palanquin Light"/>
                        <a:sym typeface="Palanquin Light"/>
                      </a:endParaRPr>
                    </a:p>
                    <a:p>
                      <a:pPr indent="0" lvl="0" marL="0" rtl="0" algn="l">
                        <a:spcBef>
                          <a:spcPts val="0"/>
                        </a:spcBef>
                        <a:spcAft>
                          <a:spcPts val="0"/>
                        </a:spcAft>
                        <a:buNone/>
                      </a:pPr>
                      <a:r>
                        <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u="sng">
                          <a:solidFill>
                            <a:schemeClr val="hlink"/>
                          </a:solidFill>
                          <a:latin typeface="Palanquin Light"/>
                          <a:ea typeface="Palanquin Light"/>
                          <a:cs typeface="Palanquin Light"/>
                          <a:sym typeface="Palanquin Light"/>
                          <a:hlinkClick r:id="rId5"/>
                        </a:rPr>
                        <a:t>La vidéo de présentation d'Aidants Connect</a:t>
                      </a:r>
                      <a:endParaRPr sz="800" u="sng">
                        <a:solidFill>
                          <a:schemeClr val="hlink"/>
                        </a:solidFill>
                        <a:latin typeface="Palanquin Light"/>
                        <a:ea typeface="Palanquin Light"/>
                        <a:cs typeface="Palanquin Light"/>
                        <a:sym typeface="Palanquin Light"/>
                      </a:endParaRPr>
                    </a:p>
                    <a:p>
                      <a:pPr indent="0" lvl="0" marL="0" rtl="0" algn="l">
                        <a:spcBef>
                          <a:spcPts val="0"/>
                        </a:spcBef>
                        <a:spcAft>
                          <a:spcPts val="0"/>
                        </a:spcAft>
                        <a:buNone/>
                      </a:pPr>
                      <a:r>
                        <a:t/>
                      </a:r>
                      <a:endParaRPr sz="800">
                        <a:latin typeface="Palanquin Light"/>
                        <a:ea typeface="Palanquin Light"/>
                        <a:cs typeface="Palanquin Light"/>
                        <a:sym typeface="Palanquin Light"/>
                      </a:endParaRPr>
                    </a:p>
                    <a:p>
                      <a:pPr indent="0" lvl="0" marL="0" rtl="0" algn="l">
                        <a:spcBef>
                          <a:spcPts val="0"/>
                        </a:spcBef>
                        <a:spcAft>
                          <a:spcPts val="0"/>
                        </a:spcAft>
                        <a:buNone/>
                      </a:pPr>
                      <a:r>
                        <a:rPr lang="fr" sz="800" u="sng">
                          <a:solidFill>
                            <a:schemeClr val="hlink"/>
                          </a:solidFill>
                          <a:latin typeface="Palanquin Light"/>
                          <a:ea typeface="Palanquin Light"/>
                          <a:cs typeface="Palanquin Light"/>
                          <a:sym typeface="Palanquin Light"/>
                          <a:hlinkClick r:id="rId6"/>
                        </a:rPr>
                        <a:t>Fiche "Aidants Connect c'est quoi ?"</a:t>
                      </a:r>
                      <a:endParaRPr sz="800">
                        <a:solidFill>
                          <a:srgbClr val="002F6F"/>
                        </a:solidFill>
                        <a:latin typeface="Palanquin Light"/>
                        <a:ea typeface="Palanquin Light"/>
                        <a:cs typeface="Palanquin Light"/>
                        <a:sym typeface="Palanquin Light"/>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pic>
        <p:nvPicPr>
          <p:cNvPr id="107" name="Google Shape;107;p21"/>
          <p:cNvPicPr preferRelativeResize="0"/>
          <p:nvPr/>
        </p:nvPicPr>
        <p:blipFill rotWithShape="1">
          <a:blip r:embed="rId7">
            <a:alphaModFix/>
          </a:blip>
          <a:srcRect b="63902" l="0" r="0" t="5464"/>
          <a:stretch/>
        </p:blipFill>
        <p:spPr>
          <a:xfrm>
            <a:off x="235550" y="154875"/>
            <a:ext cx="1462600" cy="316075"/>
          </a:xfrm>
          <a:prstGeom prst="rect">
            <a:avLst/>
          </a:prstGeom>
          <a:noFill/>
          <a:ln cap="flat" cmpd="sng" w="19050">
            <a:solidFill>
              <a:srgbClr val="FD2F27"/>
            </a:solidFill>
            <a:prstDash val="solid"/>
            <a:round/>
            <a:headEnd len="sm" w="sm" type="none"/>
            <a:tailEnd len="sm" w="sm" type="none"/>
          </a:ln>
        </p:spPr>
      </p:pic>
      <p:sp>
        <p:nvSpPr>
          <p:cNvPr id="108" name="Google Shape;108;p21"/>
          <p:cNvSpPr txBox="1"/>
          <p:nvPr/>
        </p:nvSpPr>
        <p:spPr>
          <a:xfrm>
            <a:off x="1758150" y="88275"/>
            <a:ext cx="7134900" cy="55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000">
                <a:solidFill>
                  <a:srgbClr val="FF3333"/>
                </a:solidFill>
                <a:latin typeface="Palanquin"/>
                <a:ea typeface="Palanquin"/>
                <a:cs typeface="Palanquin"/>
                <a:sym typeface="Palanquin"/>
              </a:rPr>
              <a:t>Avec le type de question à choix multiples, vous pouvez créer des questions à réponse unique ou à réponses multiples. </a:t>
            </a:r>
            <a:br>
              <a:rPr lang="fr" sz="1000">
                <a:solidFill>
                  <a:srgbClr val="FF3333"/>
                </a:solidFill>
                <a:latin typeface="Palanquin"/>
                <a:ea typeface="Palanquin"/>
                <a:cs typeface="Palanquin"/>
                <a:sym typeface="Palanquin"/>
              </a:rPr>
            </a:br>
            <a:r>
              <a:rPr i="1" lang="fr" sz="1000">
                <a:solidFill>
                  <a:srgbClr val="FF3333"/>
                </a:solidFill>
                <a:latin typeface="Palanquin"/>
                <a:ea typeface="Palanquin"/>
                <a:cs typeface="Palanquin"/>
                <a:sym typeface="Palanquin"/>
              </a:rPr>
              <a:t>Option possible : inclure une image, un son ou une vidéo dans la question et/ou les réponses.</a:t>
            </a:r>
            <a:endParaRPr i="1">
              <a:solidFill>
                <a:srgbClr val="FF3333"/>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