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753600" cy="73152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</p:embeddedFont>
    <p:embeddedFont>
      <p:font typeface="Montserrat Classic" panose="020B0604020202020204" charset="0"/>
      <p:regular r:id="rId28"/>
    </p:embeddedFont>
    <p:embeddedFont>
      <p:font typeface="Montserrat Classic Bold" panose="020B0604020202020204" charset="0"/>
      <p:regular r:id="rId29"/>
    </p:embeddedFont>
    <p:embeddedFont>
      <p:font typeface="Montserrat Extra-Bold" panose="020B0604020202020204" charset="0"/>
      <p:regular r:id="rId30"/>
    </p:embeddedFont>
    <p:embeddedFont>
      <p:font typeface="Montserrat Italics" panose="020B0604020202020204" charset="0"/>
      <p:regular r:id="rId31"/>
    </p:embeddedFont>
    <p:embeddedFont>
      <p:font typeface="Montserrat Ultra-Bold" panose="020B0604020202020204" charset="0"/>
      <p:regular r:id="rId32"/>
    </p:embeddedFont>
    <p:embeddedFont>
      <p:font typeface="Open Sans Light" panose="020B0604020202020204" charset="0"/>
      <p:regular r:id="rId33"/>
    </p:embeddedFont>
    <p:embeddedFont>
      <p:font typeface="Open Sans Light Italics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21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Laurence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lesbases.anct.gouv.fr/ressources/action-de-sensibilisation-sur-le-numerique-responsab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28.svg"/><Relationship Id="rId2" Type="http://schemas.openxmlformats.org/officeDocument/2006/relationships/image" Target="../media/image5.jpe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svg"/><Relationship Id="rId15" Type="http://schemas.openxmlformats.org/officeDocument/2006/relationships/image" Target="../media/image31.png"/><Relationship Id="rId10" Type="http://schemas.openxmlformats.org/officeDocument/2006/relationships/image" Target="../media/image8.sv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hyperlink" Target="https://uploads.strikinglycdn.com/files/595ebe7b-2814-4de2-b2c7-c8d7409b6992/POINT%20DE%20MIR%20%20carnet%20de%20sant%C3%A9%20WEB.pdf" TargetMode="External"/><Relationship Id="rId4" Type="http://schemas.openxmlformats.org/officeDocument/2006/relationships/image" Target="../media/image34.sv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aceforwater.org/fr/nous-soutenir/eco-gestes/" TargetMode="External"/><Relationship Id="rId4" Type="http://schemas.openxmlformats.org/officeDocument/2006/relationships/hyperlink" Target="https://cnm.fr/wp-content/uploads/2021/08/ademe_guide-pratique-face-cachee-numeriqu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rcep.fr/la-regulation/grands-dossiers-thematiques-transverses/lempreinte-environnementale-du-numerique/etude-ademe-arcep-empreinte-environnemental-numerique-2020-2030-2050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nm.fr/wp-content/uploads/2021/08/ademe_guide-pratique-face-cachee-numeriqu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rcep.fr/la-regulation/grands-dossiers-thematiques-transverses/lempreinte-environnementale-du-numerique/etude-ademe-arcep-empreinte-environnemental-numerique-2020-2030-2050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nm.fr/wp-content/uploads/2021/08/ademe_guide-pratique-face-cachee-numerique.pdf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66" t="-498" r="-5253" b="-15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93125" y="1548076"/>
            <a:ext cx="1991149" cy="928197"/>
          </a:xfrm>
          <a:custGeom>
            <a:avLst/>
            <a:gdLst/>
            <a:ahLst/>
            <a:cxnLst/>
            <a:rect l="l" t="t" r="r" b="b"/>
            <a:pathLst>
              <a:path w="1991149" h="928197">
                <a:moveTo>
                  <a:pt x="0" y="0"/>
                </a:moveTo>
                <a:lnTo>
                  <a:pt x="1991149" y="0"/>
                </a:lnTo>
                <a:lnTo>
                  <a:pt x="1991149" y="928197"/>
                </a:lnTo>
                <a:lnTo>
                  <a:pt x="0" y="928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32558" y="2896500"/>
            <a:ext cx="2312283" cy="1093379"/>
          </a:xfrm>
          <a:custGeom>
            <a:avLst/>
            <a:gdLst/>
            <a:ahLst/>
            <a:cxnLst/>
            <a:rect l="l" t="t" r="r" b="b"/>
            <a:pathLst>
              <a:path w="2312283" h="1093379">
                <a:moveTo>
                  <a:pt x="0" y="0"/>
                </a:moveTo>
                <a:lnTo>
                  <a:pt x="2312283" y="0"/>
                </a:lnTo>
                <a:lnTo>
                  <a:pt x="2312283" y="1093380"/>
                </a:lnTo>
                <a:lnTo>
                  <a:pt x="0" y="1093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30895" y="5473700"/>
            <a:ext cx="2357804" cy="825231"/>
          </a:xfrm>
          <a:custGeom>
            <a:avLst/>
            <a:gdLst/>
            <a:ahLst/>
            <a:cxnLst/>
            <a:rect l="l" t="t" r="r" b="b"/>
            <a:pathLst>
              <a:path w="2357804" h="825231">
                <a:moveTo>
                  <a:pt x="0" y="0"/>
                </a:moveTo>
                <a:lnTo>
                  <a:pt x="2357804" y="0"/>
                </a:lnTo>
                <a:lnTo>
                  <a:pt x="2357804" y="825231"/>
                </a:lnTo>
                <a:lnTo>
                  <a:pt x="0" y="8252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5434" y="514032"/>
            <a:ext cx="8662732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23">
                <a:solidFill>
                  <a:srgbClr val="FFFFFF"/>
                </a:solidFill>
                <a:latin typeface="Montserrat Extra-Bold"/>
              </a:rPr>
              <a:t>CONNAISSEZ-VOUS VOS ÉQUIPEMENTS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4780" y="1509976"/>
            <a:ext cx="6005965" cy="324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</a:pPr>
            <a:r>
              <a:rPr lang="en-US" sz="1686">
                <a:solidFill>
                  <a:srgbClr val="000000"/>
                </a:solidFill>
                <a:latin typeface="Montserrat Classic"/>
              </a:rPr>
              <a:t>Cette animation a été construite par le collectif pour l’inclusion numérique </a:t>
            </a:r>
            <a:r>
              <a:rPr lang="en-US" sz="1686">
                <a:solidFill>
                  <a:srgbClr val="000000"/>
                </a:solidFill>
                <a:latin typeface="Montserrat Classic Bold"/>
              </a:rPr>
              <a:t>Coll.in</a:t>
            </a:r>
            <a:r>
              <a:rPr lang="en-US" sz="1686">
                <a:solidFill>
                  <a:srgbClr val="000000"/>
                </a:solidFill>
                <a:latin typeface="Montserrat Classic"/>
              </a:rPr>
              <a:t> sous la commande du </a:t>
            </a:r>
            <a:r>
              <a:rPr lang="en-US" sz="1686">
                <a:solidFill>
                  <a:srgbClr val="000000"/>
                </a:solidFill>
                <a:latin typeface="Montserrat Classic Bold"/>
              </a:rPr>
              <a:t>SICOVAL</a:t>
            </a:r>
            <a:r>
              <a:rPr lang="en-US" sz="1686">
                <a:solidFill>
                  <a:srgbClr val="000000"/>
                </a:solidFill>
                <a:latin typeface="Montserrat Classic"/>
              </a:rPr>
              <a:t>.</a:t>
            </a:r>
          </a:p>
          <a:p>
            <a:pPr algn="ctr">
              <a:lnSpc>
                <a:spcPts val="2361"/>
              </a:lnSpc>
            </a:pPr>
            <a:endParaRPr lang="en-US" sz="1686">
              <a:solidFill>
                <a:srgbClr val="000000"/>
              </a:solidFill>
              <a:latin typeface="Montserrat Classic"/>
            </a:endParaRPr>
          </a:p>
          <a:p>
            <a:pPr algn="ctr">
              <a:lnSpc>
                <a:spcPts val="2361"/>
              </a:lnSpc>
            </a:pPr>
            <a:endParaRPr lang="en-US" sz="1686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2361"/>
              </a:lnSpc>
            </a:pPr>
            <a:r>
              <a:rPr lang="en-US" sz="1686" u="sng">
                <a:solidFill>
                  <a:srgbClr val="BE1F64"/>
                </a:solidFill>
                <a:latin typeface="Montserrat Classic Bold"/>
              </a:rPr>
              <a:t>Les objectifs généraux: </a:t>
            </a:r>
          </a:p>
          <a:p>
            <a:pPr>
              <a:lnSpc>
                <a:spcPts val="2361"/>
              </a:lnSpc>
            </a:pPr>
            <a:r>
              <a:rPr lang="en-US" sz="1686">
                <a:solidFill>
                  <a:srgbClr val="000000"/>
                </a:solidFill>
                <a:latin typeface="Montserrat Classic"/>
              </a:rPr>
              <a:t>&gt; Proposer au public une activité de sensibilisation aux enjeux environnementaux des équipements informatiques</a:t>
            </a:r>
          </a:p>
          <a:p>
            <a:pPr marL="0" lvl="0" indent="0">
              <a:lnSpc>
                <a:spcPts val="2361"/>
              </a:lnSpc>
              <a:spcBef>
                <a:spcPct val="0"/>
              </a:spcBef>
            </a:pPr>
            <a:r>
              <a:rPr lang="en-US" sz="1686">
                <a:solidFill>
                  <a:srgbClr val="000000"/>
                </a:solidFill>
                <a:latin typeface="Montserrat Classic"/>
              </a:rPr>
              <a:t>&gt; Aborder les impacts environnementaux du numérique de manière bienveillante et non culpabilisante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5302751"/>
            <a:ext cx="4403551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Montserrat Classic"/>
              </a:rPr>
              <a:t>Ce document est sous Licence Creative Commons :  </a:t>
            </a:r>
          </a:p>
          <a:p>
            <a:pPr algn="ctr">
              <a:lnSpc>
                <a:spcPts val="1819"/>
              </a:lnSpc>
            </a:pPr>
            <a:r>
              <a:rPr lang="en-US" sz="1299" u="sng">
                <a:solidFill>
                  <a:srgbClr val="000000"/>
                </a:solidFill>
                <a:latin typeface="Montserrat Classic"/>
                <a:hlinkClick r:id="rId7" tooltip="https://lesbases.anct.gouv.fr/ressources/action-de-sensibilisation-sur-le-numerique-responsable"/>
              </a:rPr>
              <a:t>https://lesbases.anct.gouv.fr/ressources/action-de-sensibilisation-sur-le-numerique-responsable</a:t>
            </a: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endParaRPr lang="en-US" sz="1299" u="sng">
              <a:solidFill>
                <a:srgbClr val="000000"/>
              </a:solidFill>
              <a:latin typeface="Montserrat Classic"/>
              <a:hlinkClick r:id="rId7" tooltip="https://lesbases.anct.gouv.fr/ressources/action-de-sensibilisation-sur-le-numerique-responsab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5000" y="6933095"/>
            <a:ext cx="4865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1/21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30874" y="6767994"/>
            <a:ext cx="1805781" cy="23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Open Sans Light"/>
              </a:rPr>
              <a:t>Mis à jour le 15/03/2024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87058" y="0"/>
            <a:ext cx="5418930" cy="3657600"/>
          </a:xfrm>
          <a:custGeom>
            <a:avLst/>
            <a:gdLst/>
            <a:ahLst/>
            <a:cxnLst/>
            <a:rect l="l" t="t" r="r" b="b"/>
            <a:pathLst>
              <a:path w="5418930" h="3657600">
                <a:moveTo>
                  <a:pt x="0" y="0"/>
                </a:moveTo>
                <a:lnTo>
                  <a:pt x="5418929" y="0"/>
                </a:lnTo>
                <a:lnTo>
                  <a:pt x="5418929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1520" y="3805230"/>
            <a:ext cx="6057290" cy="3509970"/>
          </a:xfrm>
          <a:custGeom>
            <a:avLst/>
            <a:gdLst/>
            <a:ahLst/>
            <a:cxnLst/>
            <a:rect l="l" t="t" r="r" b="b"/>
            <a:pathLst>
              <a:path w="6057290" h="3509970">
                <a:moveTo>
                  <a:pt x="0" y="0"/>
                </a:moveTo>
                <a:lnTo>
                  <a:pt x="6057290" y="0"/>
                </a:lnTo>
                <a:lnTo>
                  <a:pt x="6057290" y="3509970"/>
                </a:lnTo>
                <a:lnTo>
                  <a:pt x="0" y="35099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3010" y="6933095"/>
            <a:ext cx="52851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10/21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7105" y="3405258"/>
            <a:ext cx="1256899" cy="1734325"/>
          </a:xfrm>
          <a:custGeom>
            <a:avLst/>
            <a:gdLst/>
            <a:ahLst/>
            <a:cxnLst/>
            <a:rect l="l" t="t" r="r" b="b"/>
            <a:pathLst>
              <a:path w="1256899" h="1734325">
                <a:moveTo>
                  <a:pt x="0" y="0"/>
                </a:moveTo>
                <a:lnTo>
                  <a:pt x="1256899" y="0"/>
                </a:lnTo>
                <a:lnTo>
                  <a:pt x="1256899" y="1734325"/>
                </a:lnTo>
                <a:lnTo>
                  <a:pt x="0" y="1734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3103" t="-73525" r="-165079" b="-2125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62893" y="3953528"/>
            <a:ext cx="3044290" cy="4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1610">
                <a:solidFill>
                  <a:srgbClr val="000000"/>
                </a:solidFill>
                <a:latin typeface="Montserrat Classic"/>
              </a:rPr>
              <a:t>Pour construire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858798" y="3951225"/>
            <a:ext cx="825626" cy="642734"/>
            <a:chOff x="0" y="0"/>
            <a:chExt cx="265885" cy="2069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885" cy="206986"/>
            </a:xfrm>
            <a:custGeom>
              <a:avLst/>
              <a:gdLst/>
              <a:ahLst/>
              <a:cxnLst/>
              <a:rect l="l" t="t" r="r" b="b"/>
              <a:pathLst>
                <a:path w="265885" h="206986">
                  <a:moveTo>
                    <a:pt x="0" y="0"/>
                  </a:moveTo>
                  <a:lnTo>
                    <a:pt x="265885" y="0"/>
                  </a:lnTo>
                  <a:lnTo>
                    <a:pt x="265885" y="206986"/>
                  </a:lnTo>
                  <a:lnTo>
                    <a:pt x="0" y="20698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5885" cy="235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8798" y="4726352"/>
            <a:ext cx="825626" cy="642734"/>
            <a:chOff x="0" y="0"/>
            <a:chExt cx="265885" cy="2069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885" cy="206986"/>
            </a:xfrm>
            <a:custGeom>
              <a:avLst/>
              <a:gdLst/>
              <a:ahLst/>
              <a:cxnLst/>
              <a:rect l="l" t="t" r="r" b="b"/>
              <a:pathLst>
                <a:path w="265885" h="206986">
                  <a:moveTo>
                    <a:pt x="0" y="0"/>
                  </a:moveTo>
                  <a:lnTo>
                    <a:pt x="265885" y="0"/>
                  </a:lnTo>
                  <a:lnTo>
                    <a:pt x="265885" y="206986"/>
                  </a:lnTo>
                  <a:lnTo>
                    <a:pt x="0" y="20698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65885" cy="235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881657" y="554943"/>
            <a:ext cx="2999029" cy="2024246"/>
          </a:xfrm>
          <a:custGeom>
            <a:avLst/>
            <a:gdLst/>
            <a:ahLst/>
            <a:cxnLst/>
            <a:rect l="l" t="t" r="r" b="b"/>
            <a:pathLst>
              <a:path w="2999029" h="2024246">
                <a:moveTo>
                  <a:pt x="0" y="0"/>
                </a:moveTo>
                <a:lnTo>
                  <a:pt x="2999029" y="0"/>
                </a:lnTo>
                <a:lnTo>
                  <a:pt x="2999029" y="2024246"/>
                </a:lnTo>
                <a:lnTo>
                  <a:pt x="0" y="2024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80686" y="593003"/>
            <a:ext cx="3427639" cy="1986187"/>
          </a:xfrm>
          <a:custGeom>
            <a:avLst/>
            <a:gdLst/>
            <a:ahLst/>
            <a:cxnLst/>
            <a:rect l="l" t="t" r="r" b="b"/>
            <a:pathLst>
              <a:path w="3427639" h="1986187">
                <a:moveTo>
                  <a:pt x="0" y="0"/>
                </a:moveTo>
                <a:lnTo>
                  <a:pt x="3427639" y="0"/>
                </a:lnTo>
                <a:lnTo>
                  <a:pt x="3427639" y="1986186"/>
                </a:lnTo>
                <a:lnTo>
                  <a:pt x="0" y="198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4780" y="3141161"/>
            <a:ext cx="2905597" cy="2905597"/>
          </a:xfrm>
          <a:custGeom>
            <a:avLst/>
            <a:gdLst/>
            <a:ahLst/>
            <a:cxnLst/>
            <a:rect l="l" t="t" r="r" b="b"/>
            <a:pathLst>
              <a:path w="2905597" h="2905597">
                <a:moveTo>
                  <a:pt x="0" y="0"/>
                </a:moveTo>
                <a:lnTo>
                  <a:pt x="2905597" y="0"/>
                </a:lnTo>
                <a:lnTo>
                  <a:pt x="2905597" y="2905597"/>
                </a:lnTo>
                <a:lnTo>
                  <a:pt x="0" y="2905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209787" y="3274298"/>
            <a:ext cx="7050492" cy="4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1610">
                <a:solidFill>
                  <a:srgbClr val="000000"/>
                </a:solidFill>
                <a:latin typeface="Montserrat Classic"/>
              </a:rPr>
              <a:t>Pour illustrer, on peut dire que 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95167" y="3953528"/>
            <a:ext cx="3044290" cy="4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1610">
                <a:solidFill>
                  <a:srgbClr val="000000"/>
                </a:solidFill>
                <a:latin typeface="Montserrat Classic"/>
              </a:rPr>
              <a:t>smartphone,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95167" y="4701481"/>
            <a:ext cx="4820373" cy="4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1610">
                <a:solidFill>
                  <a:srgbClr val="000000"/>
                </a:solidFill>
                <a:latin typeface="Montserrat Classic"/>
              </a:rPr>
              <a:t>son poids en en matière premières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84320" y="4728655"/>
            <a:ext cx="3044290" cy="4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1610">
                <a:solidFill>
                  <a:srgbClr val="000000"/>
                </a:solidFill>
                <a:latin typeface="Montserrat Classic"/>
              </a:rPr>
              <a:t>il faut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3010" y="6933095"/>
            <a:ext cx="48279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11/21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82406">
            <a:off x="6901281" y="412372"/>
            <a:ext cx="1617055" cy="1566522"/>
          </a:xfrm>
          <a:custGeom>
            <a:avLst/>
            <a:gdLst/>
            <a:ahLst/>
            <a:cxnLst/>
            <a:rect l="l" t="t" r="r" b="b"/>
            <a:pathLst>
              <a:path w="1617055" h="1566522">
                <a:moveTo>
                  <a:pt x="0" y="0"/>
                </a:moveTo>
                <a:lnTo>
                  <a:pt x="1617055" y="0"/>
                </a:lnTo>
                <a:lnTo>
                  <a:pt x="1617055" y="1566522"/>
                </a:lnTo>
                <a:lnTo>
                  <a:pt x="0" y="1566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98189" y="5394718"/>
            <a:ext cx="1423350" cy="1104875"/>
          </a:xfrm>
          <a:custGeom>
            <a:avLst/>
            <a:gdLst/>
            <a:ahLst/>
            <a:cxnLst/>
            <a:rect l="l" t="t" r="r" b="b"/>
            <a:pathLst>
              <a:path w="1423350" h="1104875">
                <a:moveTo>
                  <a:pt x="0" y="0"/>
                </a:moveTo>
                <a:lnTo>
                  <a:pt x="1423350" y="0"/>
                </a:lnTo>
                <a:lnTo>
                  <a:pt x="1423350" y="1104875"/>
                </a:lnTo>
                <a:lnTo>
                  <a:pt x="0" y="110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82891" y="-1327267"/>
            <a:ext cx="12436491" cy="8788453"/>
          </a:xfrm>
          <a:custGeom>
            <a:avLst/>
            <a:gdLst/>
            <a:ahLst/>
            <a:cxnLst/>
            <a:rect l="l" t="t" r="r" b="b"/>
            <a:pathLst>
              <a:path w="12436491" h="8788453">
                <a:moveTo>
                  <a:pt x="0" y="0"/>
                </a:moveTo>
                <a:lnTo>
                  <a:pt x="12436491" y="0"/>
                </a:lnTo>
                <a:lnTo>
                  <a:pt x="12436491" y="8788453"/>
                </a:lnTo>
                <a:lnTo>
                  <a:pt x="0" y="8788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6400" y="562978"/>
            <a:ext cx="4470400" cy="593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Montserrat Ultra-Bold"/>
              </a:rPr>
              <a:t>IL FAUT 500 FOIS LE POIDS D’UN SMARTPHONE EN MATIÈRE PREMIÈRE POUR LE FABRIQUER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Montserrat Ultra-Bold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Montserrat Ultra-Bold"/>
                <a:ea typeface="Montserrat Ultra-Bold"/>
              </a:rPr>
              <a:t>POUR 1 📱 →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ea typeface="Montserrat Ultra-Bold"/>
              </a:rPr>
              <a:t>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📱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63256" y="684573"/>
            <a:ext cx="5861134" cy="91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5"/>
              </a:lnSpc>
              <a:spcBef>
                <a:spcPct val="0"/>
              </a:spcBef>
            </a:pPr>
            <a:r>
              <a:rPr lang="en-US" sz="5375">
                <a:solidFill>
                  <a:srgbClr val="000000"/>
                </a:solidFill>
                <a:ea typeface="Montserrat Ultra-Bold"/>
              </a:rPr>
              <a:t>📱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11267" y="1887855"/>
            <a:ext cx="3997194" cy="176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Montserrat Classic"/>
              </a:rPr>
              <a:t>Il faut également considérer : 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Montserrat Classic"/>
              </a:rPr>
              <a:t>les conditions de travail d’extraction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Montserrat Classic"/>
              </a:rPr>
              <a:t>le travail des enfants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Montserrat Classic"/>
              </a:rPr>
              <a:t>l’épuisement des ressources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Montserrat Classic"/>
              </a:rPr>
              <a:t>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19084" y="4122341"/>
            <a:ext cx="3902996" cy="85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8"/>
              </a:lnSpc>
              <a:spcBef>
                <a:spcPct val="0"/>
              </a:spcBef>
            </a:pPr>
            <a:r>
              <a:rPr lang="en-US" sz="1663">
                <a:solidFill>
                  <a:srgbClr val="BE1F64"/>
                </a:solidFill>
                <a:latin typeface="Montserrat Classic"/>
              </a:rPr>
              <a:t>DE NOMBREUX ARTICLES ET RESSOURCES SONT À VOTRE DISPOSITION EN FIN D’ATELIER 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3010" y="6933094"/>
            <a:ext cx="48279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12/21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51" t="-3886" r="-12007" b="-64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2500" y="1109980"/>
            <a:ext cx="1069467" cy="1232815"/>
          </a:xfrm>
          <a:custGeom>
            <a:avLst/>
            <a:gdLst/>
            <a:ahLst/>
            <a:cxnLst/>
            <a:rect l="l" t="t" r="r" b="b"/>
            <a:pathLst>
              <a:path w="1069467" h="1232815">
                <a:moveTo>
                  <a:pt x="0" y="0"/>
                </a:moveTo>
                <a:lnTo>
                  <a:pt x="1069467" y="0"/>
                </a:lnTo>
                <a:lnTo>
                  <a:pt x="1069467" y="1232815"/>
                </a:lnTo>
                <a:lnTo>
                  <a:pt x="0" y="1232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12305" y="2030337"/>
            <a:ext cx="1064864" cy="1189792"/>
          </a:xfrm>
          <a:custGeom>
            <a:avLst/>
            <a:gdLst/>
            <a:ahLst/>
            <a:cxnLst/>
            <a:rect l="l" t="t" r="r" b="b"/>
            <a:pathLst>
              <a:path w="1064864" h="1189792">
                <a:moveTo>
                  <a:pt x="0" y="0"/>
                </a:moveTo>
                <a:lnTo>
                  <a:pt x="1064864" y="0"/>
                </a:lnTo>
                <a:lnTo>
                  <a:pt x="1064864" y="1189793"/>
                </a:lnTo>
                <a:lnTo>
                  <a:pt x="0" y="1189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0582" y="3268617"/>
            <a:ext cx="1153303" cy="840469"/>
          </a:xfrm>
          <a:custGeom>
            <a:avLst/>
            <a:gdLst/>
            <a:ahLst/>
            <a:cxnLst/>
            <a:rect l="l" t="t" r="r" b="b"/>
            <a:pathLst>
              <a:path w="1153303" h="840469">
                <a:moveTo>
                  <a:pt x="0" y="0"/>
                </a:moveTo>
                <a:lnTo>
                  <a:pt x="1153303" y="0"/>
                </a:lnTo>
                <a:lnTo>
                  <a:pt x="1153303" y="840470"/>
                </a:lnTo>
                <a:lnTo>
                  <a:pt x="0" y="840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25085" y="4109087"/>
            <a:ext cx="2506087" cy="1490921"/>
          </a:xfrm>
          <a:custGeom>
            <a:avLst/>
            <a:gdLst/>
            <a:ahLst/>
            <a:cxnLst/>
            <a:rect l="l" t="t" r="r" b="b"/>
            <a:pathLst>
              <a:path w="2506087" h="1490921">
                <a:moveTo>
                  <a:pt x="0" y="0"/>
                </a:moveTo>
                <a:lnTo>
                  <a:pt x="2506087" y="0"/>
                </a:lnTo>
                <a:lnTo>
                  <a:pt x="2506087" y="1490920"/>
                </a:lnTo>
                <a:lnTo>
                  <a:pt x="0" y="14909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73733" y="5200039"/>
            <a:ext cx="1158389" cy="1203521"/>
          </a:xfrm>
          <a:custGeom>
            <a:avLst/>
            <a:gdLst/>
            <a:ahLst/>
            <a:cxnLst/>
            <a:rect l="l" t="t" r="r" b="b"/>
            <a:pathLst>
              <a:path w="1158389" h="1203521">
                <a:moveTo>
                  <a:pt x="0" y="0"/>
                </a:moveTo>
                <a:lnTo>
                  <a:pt x="1158389" y="0"/>
                </a:lnTo>
                <a:lnTo>
                  <a:pt x="1158389" y="1203521"/>
                </a:lnTo>
                <a:lnTo>
                  <a:pt x="0" y="1203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2271104" y="5084492"/>
            <a:ext cx="0" cy="218240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4630592" y="5132798"/>
            <a:ext cx="0" cy="218240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551496" y="1555435"/>
            <a:ext cx="569086" cy="569086"/>
          </a:xfrm>
          <a:custGeom>
            <a:avLst/>
            <a:gdLst/>
            <a:ahLst/>
            <a:cxnLst/>
            <a:rect l="l" t="t" r="r" b="b"/>
            <a:pathLst>
              <a:path w="569086" h="569086">
                <a:moveTo>
                  <a:pt x="0" y="0"/>
                </a:moveTo>
                <a:lnTo>
                  <a:pt x="569086" y="0"/>
                </a:lnTo>
                <a:lnTo>
                  <a:pt x="569086" y="569086"/>
                </a:lnTo>
                <a:lnTo>
                  <a:pt x="0" y="5690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977169" y="2342795"/>
            <a:ext cx="620544" cy="620544"/>
          </a:xfrm>
          <a:custGeom>
            <a:avLst/>
            <a:gdLst/>
            <a:ahLst/>
            <a:cxnLst/>
            <a:rect l="l" t="t" r="r" b="b"/>
            <a:pathLst>
              <a:path w="620544" h="620544">
                <a:moveTo>
                  <a:pt x="0" y="0"/>
                </a:moveTo>
                <a:lnTo>
                  <a:pt x="620544" y="0"/>
                </a:lnTo>
                <a:lnTo>
                  <a:pt x="620544" y="620544"/>
                </a:lnTo>
                <a:lnTo>
                  <a:pt x="0" y="6205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8864" y="3417993"/>
            <a:ext cx="541718" cy="541718"/>
          </a:xfrm>
          <a:custGeom>
            <a:avLst/>
            <a:gdLst/>
            <a:ahLst/>
            <a:cxnLst/>
            <a:rect l="l" t="t" r="r" b="b"/>
            <a:pathLst>
              <a:path w="541718" h="541718">
                <a:moveTo>
                  <a:pt x="0" y="0"/>
                </a:moveTo>
                <a:lnTo>
                  <a:pt x="541718" y="0"/>
                </a:lnTo>
                <a:lnTo>
                  <a:pt x="541718" y="541718"/>
                </a:lnTo>
                <a:lnTo>
                  <a:pt x="0" y="5417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86913" y="323333"/>
            <a:ext cx="567987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QUELLES MARGES DE MANŒUVRE SONT À  PORTÉE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65094" y="1386942"/>
            <a:ext cx="2670376" cy="46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  <a:spcBef>
                <a:spcPct val="0"/>
              </a:spcBef>
            </a:pPr>
            <a:r>
              <a:rPr lang="en-US" sz="1388">
                <a:solidFill>
                  <a:srgbClr val="000000"/>
                </a:solidFill>
                <a:latin typeface="Montserrat Italics"/>
              </a:rPr>
              <a:t>“Mon smartphone ne tient plus la batterie !”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95756" y="2155828"/>
            <a:ext cx="4380411" cy="1183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  <a:spcBef>
                <a:spcPct val="0"/>
              </a:spcBef>
            </a:pPr>
            <a:r>
              <a:rPr lang="en-US" sz="1388">
                <a:solidFill>
                  <a:srgbClr val="000000"/>
                </a:solidFill>
                <a:latin typeface="Montserrat Italics"/>
              </a:rPr>
              <a:t>“J’en ai marre d’avoir des informations constantes sur la météo et les actualités sur mon smartphone ! Maintenant même mon ordinateur ouvre ces informations automatiquement !”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87283" y="3566838"/>
            <a:ext cx="2670376" cy="46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  <a:spcBef>
                <a:spcPct val="0"/>
              </a:spcBef>
            </a:pPr>
            <a:r>
              <a:rPr lang="en-US" sz="1388">
                <a:solidFill>
                  <a:srgbClr val="000000"/>
                </a:solidFill>
                <a:latin typeface="Montserrat Italics"/>
              </a:rPr>
              <a:t>“Mon ordinateur est tellement lent ! 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54933" y="702945"/>
            <a:ext cx="644660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A VOTRE AVIS, QU’EST-IL POSSIBLE DE FAIRE ... 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40890" y="4174609"/>
            <a:ext cx="1874477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 Ultra-Bold"/>
              </a:rPr>
              <a:t>METTEZ VOUS EN PETIT GROUPE SI VOUS VOULEZ ! </a:t>
            </a:r>
          </a:p>
          <a:p>
            <a:pPr algn="ctr">
              <a:lnSpc>
                <a:spcPts val="1959"/>
              </a:lnSpc>
            </a:pPr>
            <a:r>
              <a:rPr lang="en-US" sz="1400">
                <a:solidFill>
                  <a:srgbClr val="FFFFFF"/>
                </a:solidFill>
                <a:latin typeface="Montserrat Ultra-Bold"/>
              </a:rPr>
              <a:t>A VOUS 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1729" y="4528187"/>
            <a:ext cx="5925308" cy="27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  <a:spcBef>
                <a:spcPct val="0"/>
              </a:spcBef>
            </a:pPr>
            <a:r>
              <a:rPr lang="en-US" sz="1632">
                <a:solidFill>
                  <a:srgbClr val="000000"/>
                </a:solidFill>
                <a:latin typeface="Montserrat Classic"/>
              </a:rPr>
              <a:t>Sur une feuille, en format paysage, faites 3 colonnes 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688" y="5088649"/>
            <a:ext cx="2115704" cy="49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  <a:spcBef>
                <a:spcPct val="0"/>
              </a:spcBef>
            </a:pPr>
            <a:r>
              <a:rPr lang="en-US" sz="1432">
                <a:solidFill>
                  <a:srgbClr val="000000"/>
                </a:solidFill>
                <a:latin typeface="Montserrat Classic"/>
              </a:rPr>
              <a:t>Ce qui aurait pu être fait pour éviter cela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92996" y="5046392"/>
            <a:ext cx="2115704" cy="49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  <a:spcBef>
                <a:spcPct val="0"/>
              </a:spcBef>
            </a:pPr>
            <a:r>
              <a:rPr lang="en-US" sz="1432">
                <a:solidFill>
                  <a:srgbClr val="000000"/>
                </a:solidFill>
                <a:latin typeface="Montserrat Classic"/>
              </a:rPr>
              <a:t>Ce qui peut être fait aujourd’hui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09381" y="5046392"/>
            <a:ext cx="2115704" cy="49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  <a:spcBef>
                <a:spcPct val="0"/>
              </a:spcBef>
            </a:pPr>
            <a:r>
              <a:rPr lang="en-US" sz="1432">
                <a:solidFill>
                  <a:srgbClr val="000000"/>
                </a:solidFill>
                <a:latin typeface="Montserrat Classic"/>
              </a:rPr>
              <a:t>Les idées des autres groupes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3009" y="6933094"/>
            <a:ext cx="482787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13/21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2749" y="1252051"/>
            <a:ext cx="883393" cy="1018321"/>
          </a:xfrm>
          <a:custGeom>
            <a:avLst/>
            <a:gdLst/>
            <a:ahLst/>
            <a:cxnLst/>
            <a:rect l="l" t="t" r="r" b="b"/>
            <a:pathLst>
              <a:path w="883393" h="1018321">
                <a:moveTo>
                  <a:pt x="0" y="0"/>
                </a:moveTo>
                <a:lnTo>
                  <a:pt x="883393" y="0"/>
                </a:lnTo>
                <a:lnTo>
                  <a:pt x="883393" y="1018321"/>
                </a:lnTo>
                <a:lnTo>
                  <a:pt x="0" y="1018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1520" y="1476669"/>
            <a:ext cx="569086" cy="569086"/>
          </a:xfrm>
          <a:custGeom>
            <a:avLst/>
            <a:gdLst/>
            <a:ahLst/>
            <a:cxnLst/>
            <a:rect l="l" t="t" r="r" b="b"/>
            <a:pathLst>
              <a:path w="569086" h="569086">
                <a:moveTo>
                  <a:pt x="0" y="0"/>
                </a:moveTo>
                <a:lnTo>
                  <a:pt x="569086" y="0"/>
                </a:lnTo>
                <a:lnTo>
                  <a:pt x="569086" y="569086"/>
                </a:lnTo>
                <a:lnTo>
                  <a:pt x="0" y="569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H="1" flipV="1">
            <a:off x="3458232" y="2681380"/>
            <a:ext cx="149942" cy="427488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6322588" y="2687986"/>
            <a:ext cx="96920" cy="4215457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346142" y="1663186"/>
            <a:ext cx="2670376" cy="55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en-US" sz="1588">
                <a:solidFill>
                  <a:srgbClr val="000000"/>
                </a:solidFill>
                <a:latin typeface="Montserrat Italics"/>
              </a:rPr>
              <a:t>“Mon smartphone ne tient plus la batterie !”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5655" y="2651970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CE QUI AURAIT PU ÊTRE FAIT POUR ÉVITER CELA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70074" y="2599989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CE QUI PEUT ÊTRE FAIT AUJOURD’HUI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19508" y="2599989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LES IDÉES DES AUTRES GROUPES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5441" y="3219928"/>
            <a:ext cx="3050893" cy="366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Configurer son téléphone pour limiter les applications restantes ouvertes en fond 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Configurer son téléphone concernant les notifications utiles ou non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S’habituer à éteindre complètement ses applications une fois utilisées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Éteindre son téléphone lorsque l’on dort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Se connecter en WiFi lorsque possible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Acheter un smartphone avec un indice de réparabilité élévé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08174" y="3263197"/>
            <a:ext cx="2630609" cy="320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Diagnostiquer son téléphone par un professionnel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Regarder si le problème est récurrent sur ce modèle de smartphone sur les sites ressources en ligne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Réinitialiser ses paramètres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Décharger son espace de stockage 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Changer sa batterie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Recycler le smartphone si ce n’est pas possible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456" y="440294"/>
            <a:ext cx="567987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QUELLES MARGES DE MANŒUVRE SONT À  PORTÉE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9476" y="819906"/>
            <a:ext cx="644660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A VOTRE AVIS, QU’EST-IL POSSIBLE DE FAIRE ...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009" y="6933094"/>
            <a:ext cx="624613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14/21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AutoShape 3"/>
          <p:cNvSpPr/>
          <p:nvPr/>
        </p:nvSpPr>
        <p:spPr>
          <a:xfrm flipH="1" flipV="1">
            <a:off x="3458232" y="3033805"/>
            <a:ext cx="149942" cy="427488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6322588" y="3040411"/>
            <a:ext cx="96920" cy="4215457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5874089" y="1382645"/>
            <a:ext cx="1115098" cy="1245919"/>
          </a:xfrm>
          <a:custGeom>
            <a:avLst/>
            <a:gdLst/>
            <a:ahLst/>
            <a:cxnLst/>
            <a:rect l="l" t="t" r="r" b="b"/>
            <a:pathLst>
              <a:path w="1115098" h="1245919">
                <a:moveTo>
                  <a:pt x="0" y="0"/>
                </a:moveTo>
                <a:lnTo>
                  <a:pt x="1115098" y="0"/>
                </a:lnTo>
                <a:lnTo>
                  <a:pt x="1115098" y="1245919"/>
                </a:lnTo>
                <a:lnTo>
                  <a:pt x="0" y="1245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89187" y="1747531"/>
            <a:ext cx="516146" cy="516146"/>
          </a:xfrm>
          <a:custGeom>
            <a:avLst/>
            <a:gdLst/>
            <a:ahLst/>
            <a:cxnLst/>
            <a:rect l="l" t="t" r="r" b="b"/>
            <a:pathLst>
              <a:path w="516146" h="516146">
                <a:moveTo>
                  <a:pt x="0" y="0"/>
                </a:moveTo>
                <a:lnTo>
                  <a:pt x="516146" y="0"/>
                </a:lnTo>
                <a:lnTo>
                  <a:pt x="516146" y="516146"/>
                </a:lnTo>
                <a:lnTo>
                  <a:pt x="0" y="516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5655" y="3004395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CE QUI AURAIT PU ÊTRE FAIT POUR ÉVITER CELA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0074" y="2952414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CE QUI PEUT ÊTRE FAIT AUJOURD’HUI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9508" y="2952414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LES IDÉES DES AUTRES GROUPES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6391" y="3667603"/>
            <a:ext cx="3050893" cy="231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Prendre un temps de réflexion sur la future utilisation de ses équipements pour acheter un appareil adéquat à ses besoins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Choisir un système d’exploitation non propriétaire pour mon ordinateur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Appréhender la collecte des données des applications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08174" y="3667603"/>
            <a:ext cx="2630609" cy="139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Désactiver les applications responsables de la situation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Activer le service de géolocalisation uniquement lorsque cela est utile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6650" y="1481589"/>
            <a:ext cx="4930017" cy="101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4"/>
              </a:lnSpc>
              <a:spcBef>
                <a:spcPct val="0"/>
              </a:spcBef>
            </a:pPr>
            <a:r>
              <a:rPr lang="en-US" sz="1488">
                <a:solidFill>
                  <a:srgbClr val="000000"/>
                </a:solidFill>
                <a:latin typeface="Montserrat Italics"/>
              </a:rPr>
              <a:t>“J’en ai marre d’avoir des informations constantes sur la météo et les actualités sur mon smartphone ! Maintenant même mon ordinateur ouvre ces informations automatiquement !”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456" y="440294"/>
            <a:ext cx="567987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QUELLES MARGES DE MANŒUVRE SONT À  PORTÉE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9476" y="819906"/>
            <a:ext cx="644660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A VOTRE AVIS, QU’EST-IL POSSIBLE DE FAIRE ...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010" y="6933094"/>
            <a:ext cx="40659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15/21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AutoShape 3"/>
          <p:cNvSpPr/>
          <p:nvPr/>
        </p:nvSpPr>
        <p:spPr>
          <a:xfrm flipH="1" flipV="1">
            <a:off x="3458232" y="2995705"/>
            <a:ext cx="149942" cy="427488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6322588" y="3002311"/>
            <a:ext cx="96920" cy="4215457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2048752" y="1306123"/>
            <a:ext cx="1553263" cy="1131940"/>
          </a:xfrm>
          <a:custGeom>
            <a:avLst/>
            <a:gdLst/>
            <a:ahLst/>
            <a:cxnLst/>
            <a:rect l="l" t="t" r="r" b="b"/>
            <a:pathLst>
              <a:path w="1553263" h="1131940">
                <a:moveTo>
                  <a:pt x="0" y="0"/>
                </a:moveTo>
                <a:lnTo>
                  <a:pt x="1553263" y="0"/>
                </a:lnTo>
                <a:lnTo>
                  <a:pt x="1553263" y="1131941"/>
                </a:lnTo>
                <a:lnTo>
                  <a:pt x="0" y="1131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4159" y="1704106"/>
            <a:ext cx="541718" cy="541718"/>
          </a:xfrm>
          <a:custGeom>
            <a:avLst/>
            <a:gdLst/>
            <a:ahLst/>
            <a:cxnLst/>
            <a:rect l="l" t="t" r="r" b="b"/>
            <a:pathLst>
              <a:path w="541718" h="541718">
                <a:moveTo>
                  <a:pt x="0" y="0"/>
                </a:moveTo>
                <a:lnTo>
                  <a:pt x="541718" y="0"/>
                </a:lnTo>
                <a:lnTo>
                  <a:pt x="541718" y="541718"/>
                </a:lnTo>
                <a:lnTo>
                  <a:pt x="0" y="5417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5655" y="2966295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CE QUI AURAIT PU ÊTRE FAIT POUR ÉVITER CELA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0074" y="2914314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CE QUI PEUT ÊTRE FAIT AUJOURD’HUI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9508" y="2914314"/>
            <a:ext cx="2602572" cy="55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639">
                <a:solidFill>
                  <a:srgbClr val="56B48C"/>
                </a:solidFill>
                <a:latin typeface="Montserrat Classic"/>
              </a:rPr>
              <a:t>LES IDÉES DES AUTRES GROUPES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6391" y="3629503"/>
            <a:ext cx="3050893" cy="208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Prendre un temps de réflexion sur la future utilisation de son ordinateur pour acheter un appareil adéquat à ses besoins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Fermer ses applications lorsqu’elles ne sont plus utilisées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Éteindre son ordinateur lorsqu’il n’est pas utilisé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08174" y="3629503"/>
            <a:ext cx="2630609" cy="184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Diagnostiquer le problème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Choisir un système d’exploitation moins lourd pour son ordinateur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Activer le service de géolocalisation uniquement lorsque cela est utile</a:t>
            </a:r>
          </a:p>
          <a:p>
            <a:pPr marL="278286" lvl="1" indent="-139143">
              <a:lnSpc>
                <a:spcPts val="1804"/>
              </a:lnSpc>
              <a:buFont typeface="Arial"/>
              <a:buChar char="•"/>
            </a:pPr>
            <a:r>
              <a:rPr lang="en-US" sz="1288">
                <a:solidFill>
                  <a:srgbClr val="000000"/>
                </a:solidFill>
                <a:latin typeface="Montserrat Classic"/>
              </a:rPr>
              <a:t>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9131" y="1627480"/>
            <a:ext cx="2670376" cy="65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  <a:spcBef>
                <a:spcPct val="0"/>
              </a:spcBef>
            </a:pPr>
            <a:r>
              <a:rPr lang="en-US" sz="1888">
                <a:solidFill>
                  <a:srgbClr val="000000"/>
                </a:solidFill>
                <a:latin typeface="Montserrat Italics"/>
              </a:rPr>
              <a:t>“Mon ordinateur est tellement lent ! 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456" y="440294"/>
            <a:ext cx="567987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QUELLES MARGES DE MANŒUVRE SONT À  PORTÉE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9476" y="819906"/>
            <a:ext cx="644660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BE1F64"/>
                </a:solidFill>
                <a:latin typeface="Montserrat Classic Bold"/>
              </a:rPr>
              <a:t>A VOTRE AVIS, QU’EST-IL POSSIBLE DE FAIRE ...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010" y="6933094"/>
            <a:ext cx="540808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16/21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1204" y="2642705"/>
            <a:ext cx="2194368" cy="2029790"/>
            <a:chOff x="0" y="0"/>
            <a:chExt cx="2925824" cy="2706387"/>
          </a:xfrm>
        </p:grpSpPr>
        <p:sp>
          <p:nvSpPr>
            <p:cNvPr id="3" name="Freeform 3"/>
            <p:cNvSpPr/>
            <p:nvPr/>
          </p:nvSpPr>
          <p:spPr>
            <a:xfrm>
              <a:off x="975833" y="612159"/>
              <a:ext cx="974157" cy="982756"/>
            </a:xfrm>
            <a:custGeom>
              <a:avLst/>
              <a:gdLst/>
              <a:ahLst/>
              <a:cxnLst/>
              <a:rect l="l" t="t" r="r" b="b"/>
              <a:pathLst>
                <a:path w="974157" h="982756">
                  <a:moveTo>
                    <a:pt x="0" y="0"/>
                  </a:moveTo>
                  <a:lnTo>
                    <a:pt x="974158" y="0"/>
                  </a:lnTo>
                  <a:lnTo>
                    <a:pt x="974158" y="982756"/>
                  </a:lnTo>
                  <a:lnTo>
                    <a:pt x="0" y="982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925824" cy="2706387"/>
            </a:xfrm>
            <a:custGeom>
              <a:avLst/>
              <a:gdLst/>
              <a:ahLst/>
              <a:cxnLst/>
              <a:rect l="l" t="t" r="r" b="b"/>
              <a:pathLst>
                <a:path w="2925824" h="2706387">
                  <a:moveTo>
                    <a:pt x="0" y="0"/>
                  </a:moveTo>
                  <a:lnTo>
                    <a:pt x="2925824" y="0"/>
                  </a:lnTo>
                  <a:lnTo>
                    <a:pt x="2925824" y="2706387"/>
                  </a:lnTo>
                  <a:lnTo>
                    <a:pt x="0" y="2706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589942" y="3552654"/>
            <a:ext cx="953532" cy="1310697"/>
          </a:xfrm>
          <a:custGeom>
            <a:avLst/>
            <a:gdLst/>
            <a:ahLst/>
            <a:cxnLst/>
            <a:rect l="l" t="t" r="r" b="b"/>
            <a:pathLst>
              <a:path w="953532" h="1310697">
                <a:moveTo>
                  <a:pt x="0" y="0"/>
                </a:moveTo>
                <a:lnTo>
                  <a:pt x="953532" y="0"/>
                </a:lnTo>
                <a:lnTo>
                  <a:pt x="953532" y="1310698"/>
                </a:lnTo>
                <a:lnTo>
                  <a:pt x="0" y="131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10396008" cy="7346513"/>
          </a:xfrm>
          <a:custGeom>
            <a:avLst/>
            <a:gdLst/>
            <a:ahLst/>
            <a:cxnLst/>
            <a:rect l="l" t="t" r="r" b="b"/>
            <a:pathLst>
              <a:path w="10396008" h="7346513">
                <a:moveTo>
                  <a:pt x="0" y="0"/>
                </a:moveTo>
                <a:lnTo>
                  <a:pt x="10396008" y="0"/>
                </a:lnTo>
                <a:lnTo>
                  <a:pt x="10396008" y="7346513"/>
                </a:lnTo>
                <a:lnTo>
                  <a:pt x="0" y="7346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41435" y="702945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QUE PEUT-FAIRE UNE RECYCLERIE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9731" y="2395055"/>
            <a:ext cx="333147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BE1F64"/>
                </a:solidFill>
                <a:latin typeface="Montserrat Classic Bold"/>
              </a:rPr>
              <a:t>QUEL TYPE D’ÉQUIPEMENT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8837" y="2395055"/>
            <a:ext cx="333147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BE1F64"/>
                </a:solidFill>
                <a:latin typeface="Montserrat Classic Bold"/>
              </a:rPr>
              <a:t>QUELLE MÉTHODE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1064" y="4534383"/>
            <a:ext cx="333147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BE1F64"/>
                </a:solidFill>
                <a:latin typeface="Montserrat Classic Bold"/>
              </a:rPr>
              <a:t>QUELLES ACTIONS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3010" y="6933094"/>
            <a:ext cx="48279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17/21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90493" y="3032827"/>
            <a:ext cx="1772615" cy="1639669"/>
            <a:chOff x="0" y="0"/>
            <a:chExt cx="2363486" cy="2186225"/>
          </a:xfrm>
        </p:grpSpPr>
        <p:sp>
          <p:nvSpPr>
            <p:cNvPr id="4" name="Freeform 4"/>
            <p:cNvSpPr/>
            <p:nvPr/>
          </p:nvSpPr>
          <p:spPr>
            <a:xfrm>
              <a:off x="788280" y="494503"/>
              <a:ext cx="786926" cy="793873"/>
            </a:xfrm>
            <a:custGeom>
              <a:avLst/>
              <a:gdLst/>
              <a:ahLst/>
              <a:cxnLst/>
              <a:rect l="l" t="t" r="r" b="b"/>
              <a:pathLst>
                <a:path w="786926" h="793873">
                  <a:moveTo>
                    <a:pt x="0" y="0"/>
                  </a:moveTo>
                  <a:lnTo>
                    <a:pt x="786926" y="0"/>
                  </a:lnTo>
                  <a:lnTo>
                    <a:pt x="786926" y="793873"/>
                  </a:lnTo>
                  <a:lnTo>
                    <a:pt x="0" y="793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363486" cy="2186225"/>
            </a:xfrm>
            <a:custGeom>
              <a:avLst/>
              <a:gdLst/>
              <a:ahLst/>
              <a:cxnLst/>
              <a:rect l="l" t="t" r="r" b="b"/>
              <a:pathLst>
                <a:path w="2363486" h="2186225">
                  <a:moveTo>
                    <a:pt x="0" y="0"/>
                  </a:moveTo>
                  <a:lnTo>
                    <a:pt x="2363486" y="0"/>
                  </a:lnTo>
                  <a:lnTo>
                    <a:pt x="2363486" y="2186225"/>
                  </a:lnTo>
                  <a:lnTo>
                    <a:pt x="0" y="2186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574295" y="3657600"/>
            <a:ext cx="653454" cy="780243"/>
          </a:xfrm>
          <a:custGeom>
            <a:avLst/>
            <a:gdLst/>
            <a:ahLst/>
            <a:cxnLst/>
            <a:rect l="l" t="t" r="r" b="b"/>
            <a:pathLst>
              <a:path w="653454" h="780243">
                <a:moveTo>
                  <a:pt x="0" y="0"/>
                </a:moveTo>
                <a:lnTo>
                  <a:pt x="653454" y="0"/>
                </a:lnTo>
                <a:lnTo>
                  <a:pt x="653454" y="780243"/>
                </a:lnTo>
                <a:lnTo>
                  <a:pt x="0" y="7802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0371" y="3627025"/>
            <a:ext cx="953532" cy="1310697"/>
          </a:xfrm>
          <a:custGeom>
            <a:avLst/>
            <a:gdLst/>
            <a:ahLst/>
            <a:cxnLst/>
            <a:rect l="l" t="t" r="r" b="b"/>
            <a:pathLst>
              <a:path w="953532" h="1310697">
                <a:moveTo>
                  <a:pt x="0" y="0"/>
                </a:moveTo>
                <a:lnTo>
                  <a:pt x="953533" y="0"/>
                </a:lnTo>
                <a:lnTo>
                  <a:pt x="953533" y="1310697"/>
                </a:lnTo>
                <a:lnTo>
                  <a:pt x="0" y="13106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0972" y="1986226"/>
            <a:ext cx="333147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BE1F64"/>
                </a:solidFill>
                <a:latin typeface="Montserrat Classic Bold"/>
              </a:rPr>
              <a:t>QUEL TYPE D’ÉQUIPEMENT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5285" y="1986226"/>
            <a:ext cx="333147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BE1F64"/>
                </a:solidFill>
                <a:latin typeface="Montserrat Classic Bold"/>
              </a:rPr>
              <a:t>QUELLE MÉTHODE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1064" y="4915762"/>
            <a:ext cx="333147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BE1F64"/>
                </a:solidFill>
                <a:latin typeface="Montserrat Classic Bold"/>
              </a:rPr>
              <a:t>QUELLES ACTIONS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43151" y="702945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QUE PEUT-FAIRE UNE RECYCLERIE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7560" y="2414851"/>
            <a:ext cx="3000924" cy="102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448">
                <a:solidFill>
                  <a:srgbClr val="000000"/>
                </a:solidFill>
                <a:latin typeface="Montserrat Classic"/>
              </a:rPr>
              <a:t>Tous les appareils éléctroniques</a:t>
            </a:r>
          </a:p>
          <a:p>
            <a:pPr algn="ctr">
              <a:lnSpc>
                <a:spcPts val="2027"/>
              </a:lnSpc>
            </a:pPr>
            <a:endParaRPr lang="en-US" sz="1448">
              <a:solidFill>
                <a:srgbClr val="000000"/>
              </a:solidFill>
              <a:latin typeface="Montserrat Classic"/>
            </a:endParaRPr>
          </a:p>
          <a:p>
            <a:pPr algn="ctr">
              <a:lnSpc>
                <a:spcPts val="2027"/>
              </a:lnSpc>
              <a:spcBef>
                <a:spcPct val="0"/>
              </a:spcBef>
            </a:pPr>
            <a:r>
              <a:rPr lang="en-US" sz="1448">
                <a:solidFill>
                  <a:srgbClr val="000000"/>
                </a:solidFill>
                <a:latin typeface="Montserrat Classic"/>
              </a:rPr>
              <a:t>Parfois, spécialisés en ordinateurs ou smartphone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65703" y="2414851"/>
            <a:ext cx="3270638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8">
                <a:solidFill>
                  <a:srgbClr val="000000"/>
                </a:solidFill>
                <a:latin typeface="Montserrat Classic"/>
              </a:rPr>
              <a:t>Faire avec</a:t>
            </a:r>
          </a:p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578">
                <a:solidFill>
                  <a:srgbClr val="000000"/>
                </a:solidFill>
                <a:latin typeface="Montserrat Classic"/>
              </a:rPr>
              <a:t>Faire à la place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3606" y="5272714"/>
            <a:ext cx="3332228" cy="166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388">
                <a:solidFill>
                  <a:srgbClr val="000000"/>
                </a:solidFill>
                <a:latin typeface="Montserrat Classic"/>
              </a:rPr>
              <a:t>Diagnostiquer</a:t>
            </a:r>
          </a:p>
          <a:p>
            <a:pPr algn="ctr">
              <a:lnSpc>
                <a:spcPts val="1944"/>
              </a:lnSpc>
            </a:pPr>
            <a:r>
              <a:rPr lang="en-US" sz="1388">
                <a:solidFill>
                  <a:srgbClr val="000000"/>
                </a:solidFill>
                <a:latin typeface="Montserrat Classic"/>
              </a:rPr>
              <a:t>Nettoyer</a:t>
            </a:r>
          </a:p>
          <a:p>
            <a:pPr algn="ctr">
              <a:lnSpc>
                <a:spcPts val="1944"/>
              </a:lnSpc>
            </a:pPr>
            <a:r>
              <a:rPr lang="en-US" sz="1388">
                <a:solidFill>
                  <a:srgbClr val="000000"/>
                </a:solidFill>
                <a:latin typeface="Montserrat Classic"/>
              </a:rPr>
              <a:t>Changer des pièces</a:t>
            </a:r>
          </a:p>
          <a:p>
            <a:pPr algn="ctr">
              <a:lnSpc>
                <a:spcPts val="1944"/>
              </a:lnSpc>
            </a:pPr>
            <a:r>
              <a:rPr lang="en-US" sz="1388">
                <a:solidFill>
                  <a:srgbClr val="000000"/>
                </a:solidFill>
                <a:latin typeface="Montserrat Classic"/>
              </a:rPr>
              <a:t>Proposer des alternatives logicielles et  systèmes d’exploitation</a:t>
            </a:r>
          </a:p>
          <a:p>
            <a:pPr algn="ctr">
              <a:lnSpc>
                <a:spcPts val="1944"/>
              </a:lnSpc>
            </a:pPr>
            <a:r>
              <a:rPr lang="en-US" sz="1388">
                <a:solidFill>
                  <a:srgbClr val="000000"/>
                </a:solidFill>
                <a:latin typeface="Montserrat Classic"/>
              </a:rPr>
              <a:t>Revaloriser des pièces</a:t>
            </a:r>
          </a:p>
          <a:p>
            <a:pPr algn="ctr">
              <a:lnSpc>
                <a:spcPts val="1944"/>
              </a:lnSpc>
              <a:spcBef>
                <a:spcPct val="0"/>
              </a:spcBef>
            </a:pPr>
            <a:r>
              <a:rPr lang="en-US" sz="1388">
                <a:solidFill>
                  <a:srgbClr val="000000"/>
                </a:solidFill>
                <a:latin typeface="Montserrat Classic"/>
              </a:rPr>
              <a:t>Recycler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88691" y="4583687"/>
            <a:ext cx="2233389" cy="71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  <a:spcBef>
                <a:spcPct val="0"/>
              </a:spcBef>
            </a:pPr>
            <a:r>
              <a:rPr lang="en-US" sz="1388">
                <a:solidFill>
                  <a:srgbClr val="000000"/>
                </a:solidFill>
                <a:latin typeface="Montserrat Classic"/>
              </a:rPr>
              <a:t>Retrouvez les recycleries sur le flyer associé à l’animation 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9771" y="5153887"/>
            <a:ext cx="2676503" cy="42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sz="1324" u="sng">
                <a:solidFill>
                  <a:srgbClr val="000000"/>
                </a:solidFill>
                <a:latin typeface="Montserrat"/>
                <a:hlinkClick r:id="rId10" tooltip="https://uploads.strikinglycdn.com/files/595ebe7b-2814-4de2-b2c7-c8d7409b6992/POINT%20DE%20MIR%20%20carnet%20de%20sant%C3%A9%20WEB.pdf"/>
              </a:rPr>
              <a:t>Le carnet de santé de mes équipements 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3009" y="6933094"/>
            <a:ext cx="516761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18/21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4621" y="1055539"/>
            <a:ext cx="6824664" cy="5204122"/>
          </a:xfrm>
          <a:custGeom>
            <a:avLst/>
            <a:gdLst/>
            <a:ahLst/>
            <a:cxnLst/>
            <a:rect l="l" t="t" r="r" b="b"/>
            <a:pathLst>
              <a:path w="6824664" h="5204122">
                <a:moveTo>
                  <a:pt x="0" y="0"/>
                </a:moveTo>
                <a:lnTo>
                  <a:pt x="6824665" y="0"/>
                </a:lnTo>
                <a:lnTo>
                  <a:pt x="6824665" y="5204122"/>
                </a:lnTo>
                <a:lnTo>
                  <a:pt x="0" y="5204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113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90437" y="6564630"/>
            <a:ext cx="3623911" cy="32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u="sng">
                <a:solidFill>
                  <a:srgbClr val="000000"/>
                </a:solidFill>
                <a:latin typeface="Montserrat Italics"/>
                <a:hlinkClick r:id="rId4" tooltip="https://cnm.fr/wp-content/uploads/2021/08/ademe_guide-pratique-face-cachee-numerique.pdf"/>
              </a:rPr>
              <a:t>Source : </a:t>
            </a:r>
            <a:r>
              <a:rPr lang="en-US" sz="1000" u="sng">
                <a:solidFill>
                  <a:srgbClr val="000000"/>
                </a:solidFill>
                <a:latin typeface="Montserrat Italics"/>
                <a:hlinkClick r:id="rId5" tooltip="https://www.raceforwater.org/fr/nous-soutenir/eco-gestes/"/>
              </a:rPr>
              <a:t>https://www.raceforwater.org/fr/nous-soutenir/eco-gestes/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20231" y="576897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LA RÈGLE DES 5R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3010" y="6933095"/>
            <a:ext cx="40659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19/20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30274" y="1190968"/>
            <a:ext cx="6713561" cy="305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>
              <a:lnSpc>
                <a:spcPts val="349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Levez-vous !</a:t>
            </a:r>
          </a:p>
          <a:p>
            <a:pPr marL="302259" lvl="1" indent="-151129">
              <a:lnSpc>
                <a:spcPts val="349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Imaginez une ligne imaginaire qui traverse la salle</a:t>
            </a:r>
          </a:p>
          <a:p>
            <a:pPr marL="302259" lvl="1" indent="-151129">
              <a:lnSpc>
                <a:spcPts val="349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Vous répondez aux questions en vous déplaçant sur cette ligne : </a:t>
            </a:r>
          </a:p>
          <a:p>
            <a:pPr marL="604518" lvl="2" indent="-201506">
              <a:lnSpc>
                <a:spcPts val="3499"/>
              </a:lnSpc>
              <a:buFont typeface="Arial"/>
              <a:buChar char="⚬"/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Si vous avancez, vous êtes d’accord</a:t>
            </a:r>
          </a:p>
          <a:p>
            <a:pPr marL="604518" lvl="2" indent="-201506">
              <a:lnSpc>
                <a:spcPts val="3499"/>
              </a:lnSpc>
              <a:buFont typeface="Arial"/>
              <a:buChar char="⚬"/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Si vous reculez, vous n’êtes pas vraiment d’accord</a:t>
            </a:r>
          </a:p>
          <a:p>
            <a:pPr marL="604518" lvl="2" indent="-201506">
              <a:lnSpc>
                <a:spcPts val="3499"/>
              </a:lnSpc>
              <a:buFont typeface="Arial"/>
              <a:buChar char="⚬"/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L’ampleur de votre déplacement est </a:t>
            </a:r>
            <a:r>
              <a:rPr lang="en-US" sz="1399">
                <a:solidFill>
                  <a:srgbClr val="000000"/>
                </a:solidFill>
                <a:latin typeface="Montserrat Classic Bold"/>
              </a:rPr>
              <a:t>proportionnelle</a:t>
            </a:r>
            <a:r>
              <a:rPr lang="en-US" sz="1399">
                <a:solidFill>
                  <a:srgbClr val="000000"/>
                </a:solidFill>
                <a:latin typeface="Montserrat Classic"/>
              </a:rPr>
              <a:t> à votre réponse</a:t>
            </a:r>
          </a:p>
          <a:p>
            <a:pPr marL="302259" lvl="1" indent="-151129" algn="l">
              <a:lnSpc>
                <a:spcPts val="349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Une fois votre réponse donnée, échangez entre vous sur votre avis !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5646259" y="2616173"/>
            <a:ext cx="482016" cy="379785"/>
            <a:chOff x="0" y="0"/>
            <a:chExt cx="103159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1591" cy="812800"/>
            </a:xfrm>
            <a:custGeom>
              <a:avLst/>
              <a:gdLst/>
              <a:ahLst/>
              <a:cxnLst/>
              <a:rect l="l" t="t" r="r" b="b"/>
              <a:pathLst>
                <a:path w="1031591" h="812800">
                  <a:moveTo>
                    <a:pt x="1031591" y="406400"/>
                  </a:moveTo>
                  <a:lnTo>
                    <a:pt x="625191" y="0"/>
                  </a:lnTo>
                  <a:lnTo>
                    <a:pt x="62519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625191" y="609600"/>
                  </a:lnTo>
                  <a:lnTo>
                    <a:pt x="625191" y="812800"/>
                  </a:lnTo>
                  <a:lnTo>
                    <a:pt x="1031591" y="406400"/>
                  </a:ln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50800"/>
              <a:ext cx="929991" cy="55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6706829" y="3008654"/>
            <a:ext cx="482016" cy="379785"/>
            <a:chOff x="0" y="0"/>
            <a:chExt cx="1031591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1591" cy="812800"/>
            </a:xfrm>
            <a:custGeom>
              <a:avLst/>
              <a:gdLst/>
              <a:ahLst/>
              <a:cxnLst/>
              <a:rect l="l" t="t" r="r" b="b"/>
              <a:pathLst>
                <a:path w="1031591" h="812800">
                  <a:moveTo>
                    <a:pt x="1031591" y="406400"/>
                  </a:moveTo>
                  <a:lnTo>
                    <a:pt x="625191" y="0"/>
                  </a:lnTo>
                  <a:lnTo>
                    <a:pt x="62519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625191" y="609600"/>
                  </a:lnTo>
                  <a:lnTo>
                    <a:pt x="625191" y="812800"/>
                  </a:lnTo>
                  <a:lnTo>
                    <a:pt x="1031591" y="406400"/>
                  </a:lnTo>
                  <a:close/>
                </a:path>
              </a:pathLst>
            </a:custGeom>
            <a:solidFill>
              <a:srgbClr val="51184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0800"/>
              <a:ext cx="929991" cy="55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31520" y="4387641"/>
            <a:ext cx="2927559" cy="2927559"/>
          </a:xfrm>
          <a:custGeom>
            <a:avLst/>
            <a:gdLst/>
            <a:ahLst/>
            <a:cxnLst/>
            <a:rect l="l" t="t" r="r" b="b"/>
            <a:pathLst>
              <a:path w="2927559" h="2927559">
                <a:moveTo>
                  <a:pt x="0" y="0"/>
                </a:moveTo>
                <a:lnTo>
                  <a:pt x="2927559" y="0"/>
                </a:lnTo>
                <a:lnTo>
                  <a:pt x="2927559" y="2927559"/>
                </a:lnTo>
                <a:lnTo>
                  <a:pt x="0" y="2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62602" y="2697481"/>
            <a:ext cx="146406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BE1F64"/>
                </a:solidFill>
                <a:latin typeface="Montserrat Ultra-Bold"/>
              </a:rPr>
              <a:t>D’ACCORD !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37729" y="3089962"/>
            <a:ext cx="188435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511843"/>
                </a:solidFill>
                <a:latin typeface="Montserrat Ultra-Bold"/>
              </a:rPr>
              <a:t>MOINS D’ACCORD 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20231" y="702945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 u="none" strike="noStrike">
                <a:solidFill>
                  <a:srgbClr val="BE1F64"/>
                </a:solidFill>
                <a:latin typeface="Montserrat Classic Bold"/>
              </a:rPr>
              <a:t>DÉBAT MOUVANT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5000" y="6933095"/>
            <a:ext cx="36460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2/21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63363" y="1069938"/>
            <a:ext cx="6027730" cy="75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4"/>
              </a:lnSpc>
              <a:spcBef>
                <a:spcPct val="0"/>
              </a:spcBef>
            </a:pPr>
            <a:r>
              <a:rPr lang="en-US" sz="2174">
                <a:solidFill>
                  <a:srgbClr val="BE1F64"/>
                </a:solidFill>
                <a:latin typeface="Montserrat Classic Bold"/>
              </a:rPr>
              <a:t>UN ÉLÉMENT QUI M’A PARTICULIÈREMENT MARQUÉ LORS DE CETTE ACTIVITÉ ?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5359527" y="2573235"/>
            <a:ext cx="2631566" cy="1565570"/>
          </a:xfrm>
          <a:custGeom>
            <a:avLst/>
            <a:gdLst/>
            <a:ahLst/>
            <a:cxnLst/>
            <a:rect l="l" t="t" r="r" b="b"/>
            <a:pathLst>
              <a:path w="2631566" h="1565570">
                <a:moveTo>
                  <a:pt x="2631566" y="0"/>
                </a:moveTo>
                <a:lnTo>
                  <a:pt x="0" y="0"/>
                </a:lnTo>
                <a:lnTo>
                  <a:pt x="0" y="1565570"/>
                </a:lnTo>
                <a:lnTo>
                  <a:pt x="2631566" y="1565570"/>
                </a:lnTo>
                <a:lnTo>
                  <a:pt x="26315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72047" y="3027248"/>
            <a:ext cx="2006527" cy="33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6"/>
              </a:lnSpc>
            </a:pPr>
            <a:r>
              <a:rPr lang="en-US" sz="1918">
                <a:solidFill>
                  <a:srgbClr val="FFFFFF"/>
                </a:solidFill>
                <a:latin typeface="Montserrat Ultra-Bold"/>
              </a:rPr>
              <a:t>A VOUS !</a:t>
            </a:r>
          </a:p>
        </p:txBody>
      </p:sp>
      <p:sp>
        <p:nvSpPr>
          <p:cNvPr id="6" name="Freeform 6"/>
          <p:cNvSpPr/>
          <p:nvPr/>
        </p:nvSpPr>
        <p:spPr>
          <a:xfrm>
            <a:off x="6907059" y="4138805"/>
            <a:ext cx="1074998" cy="1118363"/>
          </a:xfrm>
          <a:custGeom>
            <a:avLst/>
            <a:gdLst/>
            <a:ahLst/>
            <a:cxnLst/>
            <a:rect l="l" t="t" r="r" b="b"/>
            <a:pathLst>
              <a:path w="1074998" h="1118363">
                <a:moveTo>
                  <a:pt x="0" y="0"/>
                </a:moveTo>
                <a:lnTo>
                  <a:pt x="1074998" y="0"/>
                </a:lnTo>
                <a:lnTo>
                  <a:pt x="1074998" y="1118364"/>
                </a:lnTo>
                <a:lnTo>
                  <a:pt x="0" y="1118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1282" y="5958453"/>
            <a:ext cx="6027730" cy="34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4"/>
              </a:lnSpc>
              <a:spcBef>
                <a:spcPct val="0"/>
              </a:spcBef>
            </a:pPr>
            <a:r>
              <a:rPr lang="en-US" sz="1974">
                <a:solidFill>
                  <a:srgbClr val="000000"/>
                </a:solidFill>
                <a:latin typeface="Montserrat Classic"/>
              </a:rPr>
              <a:t>MERCI POUR VOTRE ATTENTION 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010" y="6933094"/>
            <a:ext cx="40659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20/20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58668" y="3778724"/>
            <a:ext cx="1827314" cy="1898508"/>
          </a:xfrm>
          <a:custGeom>
            <a:avLst/>
            <a:gdLst/>
            <a:ahLst/>
            <a:cxnLst/>
            <a:rect l="l" t="t" r="r" b="b"/>
            <a:pathLst>
              <a:path w="1827314" h="1898508">
                <a:moveTo>
                  <a:pt x="0" y="0"/>
                </a:moveTo>
                <a:lnTo>
                  <a:pt x="1827313" y="0"/>
                </a:lnTo>
                <a:lnTo>
                  <a:pt x="1827313" y="1898507"/>
                </a:lnTo>
                <a:lnTo>
                  <a:pt x="0" y="1898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1520" y="2503304"/>
            <a:ext cx="1920128" cy="1389972"/>
            <a:chOff x="0" y="0"/>
            <a:chExt cx="2560171" cy="1853296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2560171" cy="1853296"/>
            </a:xfrm>
            <a:custGeom>
              <a:avLst/>
              <a:gdLst/>
              <a:ahLst/>
              <a:cxnLst/>
              <a:rect l="l" t="t" r="r" b="b"/>
              <a:pathLst>
                <a:path w="2560171" h="1853296">
                  <a:moveTo>
                    <a:pt x="2560171" y="0"/>
                  </a:moveTo>
                  <a:lnTo>
                    <a:pt x="0" y="0"/>
                  </a:lnTo>
                  <a:lnTo>
                    <a:pt x="0" y="1853296"/>
                  </a:lnTo>
                  <a:lnTo>
                    <a:pt x="2560171" y="1853296"/>
                  </a:lnTo>
                  <a:lnTo>
                    <a:pt x="256017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839" r="-10839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304041" y="450187"/>
              <a:ext cx="1952090" cy="64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400">
                  <a:solidFill>
                    <a:srgbClr val="FFFFFF"/>
                  </a:solidFill>
                  <a:latin typeface="Montserrat Ultra-Bold"/>
                </a:rPr>
                <a:t>A VOS CRAYONS 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38329" y="1946934"/>
            <a:ext cx="3773462" cy="4636746"/>
            <a:chOff x="0" y="0"/>
            <a:chExt cx="1397578" cy="17173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97578" cy="1717313"/>
            </a:xfrm>
            <a:custGeom>
              <a:avLst/>
              <a:gdLst/>
              <a:ahLst/>
              <a:cxnLst/>
              <a:rect l="l" t="t" r="r" b="b"/>
              <a:pathLst>
                <a:path w="1397578" h="1717313">
                  <a:moveTo>
                    <a:pt x="0" y="0"/>
                  </a:moveTo>
                  <a:lnTo>
                    <a:pt x="1397578" y="0"/>
                  </a:lnTo>
                  <a:lnTo>
                    <a:pt x="1397578" y="1717313"/>
                  </a:lnTo>
                  <a:lnTo>
                    <a:pt x="0" y="171731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97578" cy="174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63278" y="2077341"/>
            <a:ext cx="851926" cy="85192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63278" y="3198290"/>
            <a:ext cx="851926" cy="85192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63278" y="4302015"/>
            <a:ext cx="851926" cy="85192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463278" y="5420640"/>
            <a:ext cx="851926" cy="85192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420231" y="749323"/>
            <a:ext cx="519623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QUELS ÉQUIPEMENTS AI-JE À LA MAISON 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67319" y="1075077"/>
            <a:ext cx="7502061" cy="46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1699">
                <a:solidFill>
                  <a:srgbClr val="000000"/>
                </a:solidFill>
                <a:latin typeface="Montserrat Classic"/>
              </a:rPr>
              <a:t>Dessinez vos équipements numériques les uns en dessous des autres 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5000" y="6933095"/>
            <a:ext cx="48652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3/21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2367" y="1285770"/>
            <a:ext cx="2647037" cy="37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Au sein de ce groupe de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019048" y="1282568"/>
            <a:ext cx="717889" cy="558863"/>
            <a:chOff x="0" y="0"/>
            <a:chExt cx="265885" cy="2069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5885" cy="206986"/>
            </a:xfrm>
            <a:custGeom>
              <a:avLst/>
              <a:gdLst/>
              <a:ahLst/>
              <a:cxnLst/>
              <a:rect l="l" t="t" r="r" b="b"/>
              <a:pathLst>
                <a:path w="265885" h="206986">
                  <a:moveTo>
                    <a:pt x="0" y="0"/>
                  </a:moveTo>
                  <a:lnTo>
                    <a:pt x="265885" y="0"/>
                  </a:lnTo>
                  <a:lnTo>
                    <a:pt x="265885" y="206986"/>
                  </a:lnTo>
                  <a:lnTo>
                    <a:pt x="0" y="20698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5885" cy="245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569955" y="1287044"/>
            <a:ext cx="2647037" cy="37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personnes, nous avons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032084" y="1282568"/>
            <a:ext cx="717889" cy="558863"/>
            <a:chOff x="0" y="0"/>
            <a:chExt cx="265885" cy="2069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885" cy="206986"/>
            </a:xfrm>
            <a:custGeom>
              <a:avLst/>
              <a:gdLst/>
              <a:ahLst/>
              <a:cxnLst/>
              <a:rect l="l" t="t" r="r" b="b"/>
              <a:pathLst>
                <a:path w="265885" h="206986">
                  <a:moveTo>
                    <a:pt x="0" y="0"/>
                  </a:moveTo>
                  <a:lnTo>
                    <a:pt x="265885" y="0"/>
                  </a:lnTo>
                  <a:lnTo>
                    <a:pt x="265885" y="206986"/>
                  </a:lnTo>
                  <a:lnTo>
                    <a:pt x="0" y="20698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65885" cy="245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502547" y="1955059"/>
            <a:ext cx="4475802" cy="5360141"/>
          </a:xfrm>
          <a:custGeom>
            <a:avLst/>
            <a:gdLst/>
            <a:ahLst/>
            <a:cxnLst/>
            <a:rect l="l" t="t" r="r" b="b"/>
            <a:pathLst>
              <a:path w="4475802" h="5360141">
                <a:moveTo>
                  <a:pt x="0" y="0"/>
                </a:moveTo>
                <a:lnTo>
                  <a:pt x="4475802" y="0"/>
                </a:lnTo>
                <a:lnTo>
                  <a:pt x="4475802" y="5360141"/>
                </a:lnTo>
                <a:lnTo>
                  <a:pt x="0" y="536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" t="-1893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944" y="2689599"/>
            <a:ext cx="3995858" cy="878722"/>
          </a:xfrm>
          <a:custGeom>
            <a:avLst/>
            <a:gdLst/>
            <a:ahLst/>
            <a:cxnLst/>
            <a:rect l="l" t="t" r="r" b="b"/>
            <a:pathLst>
              <a:path w="3995858" h="878722">
                <a:moveTo>
                  <a:pt x="0" y="0"/>
                </a:moveTo>
                <a:lnTo>
                  <a:pt x="3995858" y="0"/>
                </a:lnTo>
                <a:lnTo>
                  <a:pt x="3995858" y="878722"/>
                </a:lnTo>
                <a:lnTo>
                  <a:pt x="0" y="87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4615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03357" y="593407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QUELS ÉQUIPEMENTS AI-JE À LA MAISON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40448" y="1287044"/>
            <a:ext cx="2647037" cy="37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399">
                <a:solidFill>
                  <a:srgbClr val="000000"/>
                </a:solidFill>
                <a:latin typeface="Montserrat Classic"/>
              </a:rPr>
              <a:t>équipements numériques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9323" y="6329998"/>
            <a:ext cx="3623911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u="sng">
                <a:solidFill>
                  <a:srgbClr val="000000"/>
                </a:solidFill>
                <a:latin typeface="Montserrat Italics"/>
                <a:hlinkClick r:id="rId4" tooltip="https://www.arcep.fr/la-regulation/grands-dossiers-thematiques-transverses/lempreinte-environnementale-du-numerique/etude-ademe-arcep-empreinte-environnemental-numerique-2020-2030-2050.html"/>
              </a:rPr>
              <a:t>Source : Etude de l’ADEME-Arcep, évaluation de l’empreinte environnementale du numérique en France en 2020, 2030 et 2050, publié en mars 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5000" y="6933094"/>
            <a:ext cx="44080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4/21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51784" y="3778724"/>
            <a:ext cx="1827314" cy="1898508"/>
          </a:xfrm>
          <a:custGeom>
            <a:avLst/>
            <a:gdLst/>
            <a:ahLst/>
            <a:cxnLst/>
            <a:rect l="l" t="t" r="r" b="b"/>
            <a:pathLst>
              <a:path w="1827314" h="1898508">
                <a:moveTo>
                  <a:pt x="0" y="0"/>
                </a:moveTo>
                <a:lnTo>
                  <a:pt x="1827314" y="0"/>
                </a:lnTo>
                <a:lnTo>
                  <a:pt x="1827314" y="1898507"/>
                </a:lnTo>
                <a:lnTo>
                  <a:pt x="0" y="1898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4636" y="2503304"/>
            <a:ext cx="1920128" cy="1389972"/>
            <a:chOff x="0" y="0"/>
            <a:chExt cx="2560171" cy="1853296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2560171" cy="1853296"/>
            </a:xfrm>
            <a:custGeom>
              <a:avLst/>
              <a:gdLst/>
              <a:ahLst/>
              <a:cxnLst/>
              <a:rect l="l" t="t" r="r" b="b"/>
              <a:pathLst>
                <a:path w="2560171" h="1853296">
                  <a:moveTo>
                    <a:pt x="2560171" y="0"/>
                  </a:moveTo>
                  <a:lnTo>
                    <a:pt x="0" y="0"/>
                  </a:lnTo>
                  <a:lnTo>
                    <a:pt x="0" y="1853296"/>
                  </a:lnTo>
                  <a:lnTo>
                    <a:pt x="2560171" y="1853296"/>
                  </a:lnTo>
                  <a:lnTo>
                    <a:pt x="256017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0839" r="-10839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304041" y="450187"/>
              <a:ext cx="1952090" cy="64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400">
                  <a:solidFill>
                    <a:srgbClr val="FFFFFF"/>
                  </a:solidFill>
                  <a:latin typeface="Montserrat Ultra-Bold"/>
                </a:rPr>
                <a:t>A VOS CRAYONS 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31446" y="1946934"/>
            <a:ext cx="3773462" cy="4636746"/>
            <a:chOff x="0" y="0"/>
            <a:chExt cx="1397578" cy="17173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97578" cy="1717313"/>
            </a:xfrm>
            <a:custGeom>
              <a:avLst/>
              <a:gdLst/>
              <a:ahLst/>
              <a:cxnLst/>
              <a:rect l="l" t="t" r="r" b="b"/>
              <a:pathLst>
                <a:path w="1397578" h="1717313">
                  <a:moveTo>
                    <a:pt x="0" y="0"/>
                  </a:moveTo>
                  <a:lnTo>
                    <a:pt x="1397578" y="0"/>
                  </a:lnTo>
                  <a:lnTo>
                    <a:pt x="1397578" y="1717313"/>
                  </a:lnTo>
                  <a:lnTo>
                    <a:pt x="0" y="171731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97578" cy="174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56395" y="2077341"/>
            <a:ext cx="851926" cy="85192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756395" y="3198290"/>
            <a:ext cx="851926" cy="85192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756395" y="4302015"/>
            <a:ext cx="851926" cy="85192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56395" y="5489776"/>
            <a:ext cx="851926" cy="85192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1F6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824335" y="2133001"/>
            <a:ext cx="2409245" cy="740607"/>
            <a:chOff x="0" y="0"/>
            <a:chExt cx="892313" cy="27429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92313" cy="274299"/>
            </a:xfrm>
            <a:custGeom>
              <a:avLst/>
              <a:gdLst/>
              <a:ahLst/>
              <a:cxnLst/>
              <a:rect l="l" t="t" r="r" b="b"/>
              <a:pathLst>
                <a:path w="892313" h="274299">
                  <a:moveTo>
                    <a:pt x="115683" y="0"/>
                  </a:moveTo>
                  <a:lnTo>
                    <a:pt x="776630" y="0"/>
                  </a:lnTo>
                  <a:cubicBezTo>
                    <a:pt x="840520" y="0"/>
                    <a:pt x="892313" y="51793"/>
                    <a:pt x="892313" y="115683"/>
                  </a:cubicBezTo>
                  <a:lnTo>
                    <a:pt x="892313" y="158616"/>
                  </a:lnTo>
                  <a:cubicBezTo>
                    <a:pt x="892313" y="222506"/>
                    <a:pt x="840520" y="274299"/>
                    <a:pt x="776630" y="274299"/>
                  </a:cubicBezTo>
                  <a:lnTo>
                    <a:pt x="115683" y="274299"/>
                  </a:lnTo>
                  <a:cubicBezTo>
                    <a:pt x="51793" y="274299"/>
                    <a:pt x="0" y="222506"/>
                    <a:pt x="0" y="158616"/>
                  </a:cubicBezTo>
                  <a:lnTo>
                    <a:pt x="0" y="115683"/>
                  </a:lnTo>
                  <a:cubicBezTo>
                    <a:pt x="0" y="51793"/>
                    <a:pt x="51793" y="0"/>
                    <a:pt x="115683" y="0"/>
                  </a:cubicBezTo>
                  <a:close/>
                </a:path>
              </a:pathLst>
            </a:custGeom>
            <a:solidFill>
              <a:srgbClr val="51184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92313" cy="30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824335" y="3198290"/>
            <a:ext cx="2409245" cy="740607"/>
            <a:chOff x="0" y="0"/>
            <a:chExt cx="892313" cy="2742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2313" cy="274299"/>
            </a:xfrm>
            <a:custGeom>
              <a:avLst/>
              <a:gdLst/>
              <a:ahLst/>
              <a:cxnLst/>
              <a:rect l="l" t="t" r="r" b="b"/>
              <a:pathLst>
                <a:path w="892313" h="274299">
                  <a:moveTo>
                    <a:pt x="115683" y="0"/>
                  </a:moveTo>
                  <a:lnTo>
                    <a:pt x="776630" y="0"/>
                  </a:lnTo>
                  <a:cubicBezTo>
                    <a:pt x="840520" y="0"/>
                    <a:pt x="892313" y="51793"/>
                    <a:pt x="892313" y="115683"/>
                  </a:cubicBezTo>
                  <a:lnTo>
                    <a:pt x="892313" y="158616"/>
                  </a:lnTo>
                  <a:cubicBezTo>
                    <a:pt x="892313" y="222506"/>
                    <a:pt x="840520" y="274299"/>
                    <a:pt x="776630" y="274299"/>
                  </a:cubicBezTo>
                  <a:lnTo>
                    <a:pt x="115683" y="274299"/>
                  </a:lnTo>
                  <a:cubicBezTo>
                    <a:pt x="51793" y="274299"/>
                    <a:pt x="0" y="222506"/>
                    <a:pt x="0" y="158616"/>
                  </a:cubicBezTo>
                  <a:lnTo>
                    <a:pt x="0" y="115683"/>
                  </a:lnTo>
                  <a:cubicBezTo>
                    <a:pt x="0" y="51793"/>
                    <a:pt x="51793" y="0"/>
                    <a:pt x="115683" y="0"/>
                  </a:cubicBezTo>
                  <a:close/>
                </a:path>
              </a:pathLst>
            </a:custGeom>
            <a:solidFill>
              <a:srgbClr val="51184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92313" cy="30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824335" y="4302015"/>
            <a:ext cx="2409245" cy="740607"/>
            <a:chOff x="0" y="0"/>
            <a:chExt cx="892313" cy="27429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92313" cy="274299"/>
            </a:xfrm>
            <a:custGeom>
              <a:avLst/>
              <a:gdLst/>
              <a:ahLst/>
              <a:cxnLst/>
              <a:rect l="l" t="t" r="r" b="b"/>
              <a:pathLst>
                <a:path w="892313" h="274299">
                  <a:moveTo>
                    <a:pt x="115683" y="0"/>
                  </a:moveTo>
                  <a:lnTo>
                    <a:pt x="776630" y="0"/>
                  </a:lnTo>
                  <a:cubicBezTo>
                    <a:pt x="840520" y="0"/>
                    <a:pt x="892313" y="51793"/>
                    <a:pt x="892313" y="115683"/>
                  </a:cubicBezTo>
                  <a:lnTo>
                    <a:pt x="892313" y="158616"/>
                  </a:lnTo>
                  <a:cubicBezTo>
                    <a:pt x="892313" y="222506"/>
                    <a:pt x="840520" y="274299"/>
                    <a:pt x="776630" y="274299"/>
                  </a:cubicBezTo>
                  <a:lnTo>
                    <a:pt x="115683" y="274299"/>
                  </a:lnTo>
                  <a:cubicBezTo>
                    <a:pt x="51793" y="274299"/>
                    <a:pt x="0" y="222506"/>
                    <a:pt x="0" y="158616"/>
                  </a:cubicBezTo>
                  <a:lnTo>
                    <a:pt x="0" y="115683"/>
                  </a:lnTo>
                  <a:cubicBezTo>
                    <a:pt x="0" y="51793"/>
                    <a:pt x="51793" y="0"/>
                    <a:pt x="115683" y="0"/>
                  </a:cubicBezTo>
                  <a:close/>
                </a:path>
              </a:pathLst>
            </a:custGeom>
            <a:solidFill>
              <a:srgbClr val="51184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92313" cy="30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824335" y="5489776"/>
            <a:ext cx="2409245" cy="740607"/>
            <a:chOff x="0" y="0"/>
            <a:chExt cx="892313" cy="27429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92313" cy="274299"/>
            </a:xfrm>
            <a:custGeom>
              <a:avLst/>
              <a:gdLst/>
              <a:ahLst/>
              <a:cxnLst/>
              <a:rect l="l" t="t" r="r" b="b"/>
              <a:pathLst>
                <a:path w="892313" h="274299">
                  <a:moveTo>
                    <a:pt x="115683" y="0"/>
                  </a:moveTo>
                  <a:lnTo>
                    <a:pt x="776630" y="0"/>
                  </a:lnTo>
                  <a:cubicBezTo>
                    <a:pt x="840520" y="0"/>
                    <a:pt x="892313" y="51793"/>
                    <a:pt x="892313" y="115683"/>
                  </a:cubicBezTo>
                  <a:lnTo>
                    <a:pt x="892313" y="158616"/>
                  </a:lnTo>
                  <a:cubicBezTo>
                    <a:pt x="892313" y="222506"/>
                    <a:pt x="840520" y="274299"/>
                    <a:pt x="776630" y="274299"/>
                  </a:cubicBezTo>
                  <a:lnTo>
                    <a:pt x="115683" y="274299"/>
                  </a:lnTo>
                  <a:cubicBezTo>
                    <a:pt x="51793" y="274299"/>
                    <a:pt x="0" y="222506"/>
                    <a:pt x="0" y="158616"/>
                  </a:cubicBezTo>
                  <a:lnTo>
                    <a:pt x="0" y="115683"/>
                  </a:lnTo>
                  <a:cubicBezTo>
                    <a:pt x="0" y="51793"/>
                    <a:pt x="51793" y="0"/>
                    <a:pt x="115683" y="0"/>
                  </a:cubicBezTo>
                  <a:close/>
                </a:path>
              </a:pathLst>
            </a:custGeom>
            <a:solidFill>
              <a:srgbClr val="51184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92313" cy="30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420231" y="835048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QUELS ÉQUIPEMENTS AI-JE À LA MAISON 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20019" y="1270657"/>
            <a:ext cx="6713561" cy="46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1699">
                <a:solidFill>
                  <a:srgbClr val="000000"/>
                </a:solidFill>
                <a:latin typeface="Montserrat Classic"/>
              </a:rPr>
              <a:t>Dessinez l’impact écologique de chacun de vos équipements !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5000" y="6933095"/>
            <a:ext cx="51700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5/21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218812" y="3980268"/>
            <a:ext cx="780326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" name="TextBox 4"/>
          <p:cNvSpPr txBox="1"/>
          <p:nvPr/>
        </p:nvSpPr>
        <p:spPr>
          <a:xfrm>
            <a:off x="2420231" y="1191113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LA LIGNE DE VIE DES ÉQUIPEMENTS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5000" y="6933095"/>
            <a:ext cx="44080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6/21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06862" y="998043"/>
            <a:ext cx="6827168" cy="4379693"/>
          </a:xfrm>
          <a:custGeom>
            <a:avLst/>
            <a:gdLst/>
            <a:ahLst/>
            <a:cxnLst/>
            <a:rect l="l" t="t" r="r" b="b"/>
            <a:pathLst>
              <a:path w="6827168" h="4379693">
                <a:moveTo>
                  <a:pt x="0" y="0"/>
                </a:moveTo>
                <a:lnTo>
                  <a:pt x="6827168" y="0"/>
                </a:lnTo>
                <a:lnTo>
                  <a:pt x="6827168" y="4379692"/>
                </a:lnTo>
                <a:lnTo>
                  <a:pt x="0" y="4379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98251" y="6257290"/>
            <a:ext cx="3623911" cy="32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u="sng">
                <a:solidFill>
                  <a:srgbClr val="000000"/>
                </a:solidFill>
                <a:latin typeface="Montserrat Italics"/>
                <a:hlinkClick r:id="rId4" tooltip="https://cnm.fr/wp-content/uploads/2021/08/ademe_guide-pratique-face-cachee-numerique.pdf"/>
              </a:rPr>
              <a:t>Source : Etude de l’ADEME, La face cachée du numérique, publié en 2021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5000" y="6933094"/>
            <a:ext cx="486520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 Light Italics"/>
              </a:rPr>
              <a:t>7/21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7903" y="797232"/>
            <a:ext cx="6795697" cy="6517968"/>
            <a:chOff x="0" y="0"/>
            <a:chExt cx="9060930" cy="86906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60930" cy="8690624"/>
            </a:xfrm>
            <a:custGeom>
              <a:avLst/>
              <a:gdLst/>
              <a:ahLst/>
              <a:cxnLst/>
              <a:rect l="l" t="t" r="r" b="b"/>
              <a:pathLst>
                <a:path w="9060930" h="8690624">
                  <a:moveTo>
                    <a:pt x="0" y="0"/>
                  </a:moveTo>
                  <a:lnTo>
                    <a:pt x="9060930" y="0"/>
                  </a:lnTo>
                  <a:lnTo>
                    <a:pt x="9060930" y="8690624"/>
                  </a:lnTo>
                  <a:lnTo>
                    <a:pt x="0" y="8690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1011458"/>
              <a:ext cx="4374581" cy="5732817"/>
              <a:chOff x="0" y="0"/>
              <a:chExt cx="1066531" cy="139767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66531" cy="1397672"/>
              </a:xfrm>
              <a:custGeom>
                <a:avLst/>
                <a:gdLst/>
                <a:ahLst/>
                <a:cxnLst/>
                <a:rect l="l" t="t" r="r" b="b"/>
                <a:pathLst>
                  <a:path w="1066531" h="1397672">
                    <a:moveTo>
                      <a:pt x="0" y="0"/>
                    </a:moveTo>
                    <a:lnTo>
                      <a:pt x="1066531" y="0"/>
                    </a:lnTo>
                    <a:lnTo>
                      <a:pt x="1066531" y="1397672"/>
                    </a:lnTo>
                    <a:lnTo>
                      <a:pt x="0" y="13976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066531" cy="14262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996731" y="6481889"/>
              <a:ext cx="1975617" cy="1887420"/>
              <a:chOff x="0" y="0"/>
              <a:chExt cx="481659" cy="46015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" cy="460157"/>
              </a:xfrm>
              <a:custGeom>
                <a:avLst/>
                <a:gdLst/>
                <a:ahLst/>
                <a:cxnLst/>
                <a:rect l="l" t="t" r="r" b="b"/>
                <a:pathLst>
                  <a:path w="481659" h="460157">
                    <a:moveTo>
                      <a:pt x="0" y="0"/>
                    </a:moveTo>
                    <a:lnTo>
                      <a:pt x="481659" y="0"/>
                    </a:lnTo>
                    <a:lnTo>
                      <a:pt x="481659" y="460157"/>
                    </a:lnTo>
                    <a:lnTo>
                      <a:pt x="0" y="46015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81659" cy="4887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341754" y="2605771"/>
            <a:ext cx="5692679" cy="171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sz="1377">
                <a:solidFill>
                  <a:srgbClr val="000000"/>
                </a:solidFill>
                <a:latin typeface="Montserrat Classic"/>
              </a:rPr>
              <a:t>“Autrement dit, </a:t>
            </a:r>
            <a:r>
              <a:rPr lang="en-US" sz="1377">
                <a:solidFill>
                  <a:srgbClr val="000000"/>
                </a:solidFill>
                <a:latin typeface="Montserrat Classic Bold"/>
              </a:rPr>
              <a:t>avant même que nous n’utilisions notre dernier smartphone,</a:t>
            </a:r>
            <a:r>
              <a:rPr lang="en-US" sz="1377">
                <a:solidFill>
                  <a:srgbClr val="000000"/>
                </a:solidFill>
                <a:latin typeface="Montserrat Classic"/>
              </a:rPr>
              <a:t> téléviseur ou ordinateur flambant neuf, </a:t>
            </a:r>
            <a:r>
              <a:rPr lang="en-US" sz="1377">
                <a:solidFill>
                  <a:srgbClr val="000000"/>
                </a:solidFill>
                <a:latin typeface="Montserrat Classic Bold"/>
              </a:rPr>
              <a:t>il a déjà produit près de 80 % des émissions de gaz à effet de serre</a:t>
            </a:r>
            <a:r>
              <a:rPr lang="en-US" sz="1377">
                <a:solidFill>
                  <a:srgbClr val="000000"/>
                </a:solidFill>
                <a:latin typeface="Montserrat Classic"/>
              </a:rPr>
              <a:t> qu’il émettra durant sa vie. Sa distribution, pourtant régulièrement accomplie par voie aérienne en complément du transport maritime, parait en comparaison anecdotique (1 %). Son utilisation occupe la part restante, soit près de 20 %”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5947" y="5951327"/>
            <a:ext cx="3623911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u="sng">
                <a:solidFill>
                  <a:srgbClr val="000000"/>
                </a:solidFill>
                <a:latin typeface="Montserrat Italics"/>
                <a:hlinkClick r:id="rId4" tooltip="https://www.arcep.fr/la-regulation/grands-dossiers-thematiques-transverses/lempreinte-environnementale-du-numerique/etude-ademe-arcep-empreinte-environnemental-numerique-2020-2030-2050.html"/>
              </a:rPr>
              <a:t>Source : Etude de l’ADEME-Arcep, évaluation de l’empreinte environnementale du numérique en France en 2020, 2030 et 2050, publié en mars 2023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5000" y="6933095"/>
            <a:ext cx="44080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8/21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126" y="2456627"/>
            <a:ext cx="6199216" cy="3976855"/>
          </a:xfrm>
          <a:custGeom>
            <a:avLst/>
            <a:gdLst/>
            <a:ahLst/>
            <a:cxnLst/>
            <a:rect l="l" t="t" r="r" b="b"/>
            <a:pathLst>
              <a:path w="6199216" h="3976855">
                <a:moveTo>
                  <a:pt x="0" y="0"/>
                </a:moveTo>
                <a:lnTo>
                  <a:pt x="6199215" y="0"/>
                </a:lnTo>
                <a:lnTo>
                  <a:pt x="6199215" y="3976856"/>
                </a:lnTo>
                <a:lnTo>
                  <a:pt x="0" y="3976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816675">
            <a:off x="1003614" y="1891724"/>
            <a:ext cx="2416127" cy="2416127"/>
          </a:xfrm>
          <a:custGeom>
            <a:avLst/>
            <a:gdLst/>
            <a:ahLst/>
            <a:cxnLst/>
            <a:rect l="l" t="t" r="r" b="b"/>
            <a:pathLst>
              <a:path w="2416127" h="2416127">
                <a:moveTo>
                  <a:pt x="0" y="0"/>
                </a:moveTo>
                <a:lnTo>
                  <a:pt x="2416127" y="0"/>
                </a:lnTo>
                <a:lnTo>
                  <a:pt x="2416127" y="2416128"/>
                </a:lnTo>
                <a:lnTo>
                  <a:pt x="0" y="2416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20231" y="702945"/>
            <a:ext cx="491313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BE1F64"/>
                </a:solidFill>
                <a:latin typeface="Montserrat Classic Bold"/>
              </a:rPr>
              <a:t>REGARDONS DE PLUS PRÈS 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3372" y="6623983"/>
            <a:ext cx="3623911" cy="32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u="sng">
                <a:solidFill>
                  <a:srgbClr val="000000"/>
                </a:solidFill>
                <a:latin typeface="Montserrat Italics"/>
                <a:hlinkClick r:id="rId6" tooltip="https://cnm.fr/wp-content/uploads/2021/08/ademe_guide-pratique-face-cachee-numerique.pdf"/>
              </a:rPr>
              <a:t>Source : Etude de l’ADEME, La face cachée du numérique, publié en 2021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4488" y="1858918"/>
            <a:ext cx="5191741" cy="77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79"/>
              </a:lnSpc>
              <a:spcBef>
                <a:spcPct val="0"/>
              </a:spcBef>
            </a:pPr>
            <a:r>
              <a:rPr lang="en-US" sz="1485">
                <a:solidFill>
                  <a:srgbClr val="BE1F64"/>
                </a:solidFill>
                <a:latin typeface="Montserrat Classic"/>
              </a:rPr>
              <a:t>IMAGINONS ENSEMBLE QUELLES MATIÈRES PREMIÈRES SONT UTILISÉES POUR LA CONSTRUCTION D’UN ORDINATEUR OU D’UN SMARTPHONE 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5000" y="6933094"/>
            <a:ext cx="440800" cy="202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 Light Italics"/>
              </a:rPr>
              <a:t>9/21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1076</Words>
  <Application>Microsoft Office PowerPoint</Application>
  <PresentationFormat>Personnalisé</PresentationFormat>
  <Paragraphs>161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Open Sans Light</vt:lpstr>
      <vt:lpstr>Arial</vt:lpstr>
      <vt:lpstr>Montserrat Italics</vt:lpstr>
      <vt:lpstr>Montserrat Ultra-Bold</vt:lpstr>
      <vt:lpstr>Calibri</vt:lpstr>
      <vt:lpstr>Montserrat Extra-Bold</vt:lpstr>
      <vt:lpstr>Open Sans Light Italics</vt:lpstr>
      <vt:lpstr>Montserrat Classic</vt:lpstr>
      <vt:lpstr>Montserrat</vt:lpstr>
      <vt:lpstr>Montserrat Classic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Présentation_scenario-equipement</dc:title>
  <dc:creator>Helene FANTUZ</dc:creator>
  <cp:lastModifiedBy>Helene FANTUZ</cp:lastModifiedBy>
  <cp:revision>3</cp:revision>
  <dcterms:created xsi:type="dcterms:W3CDTF">2006-08-16T00:00:00Z</dcterms:created>
  <dcterms:modified xsi:type="dcterms:W3CDTF">2024-03-15T09:24:14Z</dcterms:modified>
  <dc:identifier>DAF-oYe1Py8</dc:identifier>
</cp:coreProperties>
</file>