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8.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_rels/notesSlide44.xml.rels" ContentType="application/vnd.openxmlformats-package.relationships+xml"/>
  <Override PartName="/ppt/notesSlides/_rels/notesSlide1.xml.rels" ContentType="application/vnd.openxmlformats-package.relationships+xml"/>
  <Override PartName="/ppt/notesSlides/_rels/notesSlide13.xml.rels" ContentType="application/vnd.openxmlformats-package.relationships+xml"/>
  <Override PartName="/ppt/notesSlides/_rels/notesSlide45.xml.rels" ContentType="application/vnd.openxmlformats-package.relationships+xml"/>
  <Override PartName="/ppt/notesSlides/_rels/notesSlide2.xml.rels" ContentType="application/vnd.openxmlformats-package.relationships+xml"/>
  <Override PartName="/ppt/notesSlides/_rels/notesSlide58.xml.rels" ContentType="application/vnd.openxmlformats-package.relationships+xml"/>
  <Override PartName="/ppt/notesSlides/_rels/notesSlide49.xml.rels" ContentType="application/vnd.openxmlformats-package.relationships+xml"/>
  <Override PartName="/ppt/notesSlides/_rels/notesSlide6.xml.rels" ContentType="application/vnd.openxmlformats-package.relationships+xml"/>
  <Override PartName="/ppt/notesSlides/_rels/notesSlide28.xml.rels" ContentType="application/vnd.openxmlformats-package.relationships+xml"/>
  <Override PartName="/ppt/notesSlides/_rels/notesSlide33.xml.rels" ContentType="application/vnd.openxmlformats-package.relationships+xml"/>
  <Override PartName="/ppt/notesSlides/_rels/notesSlide30.xml.rels" ContentType="application/vnd.openxmlformats-package.relationships+xml"/>
  <Override PartName="/ppt/notesSlides/_rels/notesSlide34.xml.rels" ContentType="application/vnd.openxmlformats-package.relationships+xml"/>
  <Override PartName="/ppt/notesSlides/_rels/notesSlide38.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46.xml.rels" ContentType="application/vnd.openxmlformats-package.relationships+xml"/>
  <Override PartName="/ppt/notesSlides/_rels/notesSlide47.xml.rels" ContentType="application/vnd.openxmlformats-package.relationships+xml"/>
  <Override PartName="/ppt/notesSlides/_rels/notesSlide48.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2.xml.rels" ContentType="application/vnd.openxmlformats-package.relationships+xml"/>
  <Override PartName="/ppt/notesSlides/_rels/notesSlide57.xml.rels" ContentType="application/vnd.openxmlformats-package.relationships+xml"/>
  <Override PartName="/ppt/notesSlides/_rels/notesSlide60.xml.rels" ContentType="application/vnd.openxmlformats-package.relationships+xml"/>
  <Override PartName="/ppt/notesSlides/_rels/notesSlide62.xml.rels" ContentType="application/vnd.openxmlformats-package.relationships+xml"/>
  <Override PartName="/ppt/notesSlides/_rels/notesSlide64.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media/image57.png" ContentType="image/png"/>
  <Override PartName="/ppt/media/image1.png" ContentType="image/png"/>
  <Override PartName="/ppt/media/image58.png" ContentType="image/png"/>
  <Override PartName="/ppt/media/image2.png" ContentType="image/png"/>
  <Override PartName="/ppt/media/image4.jpeg" ContentType="image/jpeg"/>
  <Override PartName="/ppt/media/image59.png" ContentType="image/png"/>
  <Override PartName="/ppt/media/image3.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62.jpeg" ContentType="image/jpeg"/>
  <Override PartName="/ppt/media/image74.png" ContentType="image/png"/>
  <Override PartName="/ppt/media/image8.png" ContentType="image/png"/>
  <Override PartName="/ppt/media/image75.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jpeg" ContentType="image/jpeg"/>
  <Override PartName="/ppt/media/image68.png" ContentType="image/png"/>
  <Override PartName="/ppt/media/image69.jpeg" ContentType="image/jpeg"/>
  <Override PartName="/ppt/media/image70.png" ContentType="image/png"/>
  <Override PartName="/ppt/media/image76.png" ContentType="image/png"/>
  <Override PartName="/ppt/media/image77.jpeg" ContentType="image/jpe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Lst>
  <p:sldSz cx="9144000" cy="5715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fr-FR" sz="4400" spc="-1" strike="noStrike">
                <a:solidFill>
                  <a:srgbClr val="000000"/>
                </a:solidFill>
                <a:latin typeface="Arial"/>
              </a:rPr>
              <a:t>Cliquez pour déplacer la diapo</a:t>
            </a:r>
            <a:endParaRPr b="0" lang="fr-FR" sz="4400" spc="-1" strike="noStrike">
              <a:solidFill>
                <a:srgbClr val="000000"/>
              </a:solidFill>
              <a:latin typeface="Arial"/>
            </a:endParaRPr>
          </a:p>
        </p:txBody>
      </p:sp>
      <p:sp>
        <p:nvSpPr>
          <p:cNvPr id="2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fr-FR" sz="2000" spc="-1" strike="noStrike">
                <a:solidFill>
                  <a:srgbClr val="000000"/>
                </a:solidFill>
                <a:latin typeface="Arial"/>
              </a:rPr>
              <a:t>Cliquez pour modifier le format des notes</a:t>
            </a:r>
            <a:endParaRPr b="0" lang="fr-FR" sz="2000" spc="-1" strike="noStrike">
              <a:solidFill>
                <a:srgbClr val="000000"/>
              </a:solidFill>
              <a:latin typeface="Arial"/>
            </a:endParaRPr>
          </a:p>
        </p:txBody>
      </p:sp>
      <p:sp>
        <p:nvSpPr>
          <p:cNvPr id="26"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FR" sz="1400" spc="-1" strike="noStrike">
                <a:solidFill>
                  <a:srgbClr val="000000"/>
                </a:solidFill>
                <a:latin typeface="Times New Roman"/>
              </a:rPr>
              <a:t>&lt;en-tête&gt;</a:t>
            </a:r>
            <a:endParaRPr b="0" lang="fr-FR" sz="1400" spc="-1" strike="noStrike">
              <a:solidFill>
                <a:srgbClr val="000000"/>
              </a:solidFill>
              <a:latin typeface="Times New Roman"/>
            </a:endParaRPr>
          </a:p>
        </p:txBody>
      </p:sp>
      <p:sp>
        <p:nvSpPr>
          <p:cNvPr id="27" name="PlaceHolder 4"/>
          <p:cNvSpPr>
            <a:spLocks noGrp="1"/>
          </p:cNvSpPr>
          <p:nvPr>
            <p:ph type="dt" idx="5"/>
          </p:nvPr>
        </p:nvSpPr>
        <p:spPr>
          <a:xfrm>
            <a:off x="4278960" y="0"/>
            <a:ext cx="3280680" cy="534240"/>
          </a:xfrm>
          <a:prstGeom prst="rect">
            <a:avLst/>
          </a:prstGeom>
          <a:noFill/>
          <a:ln w="0">
            <a:noFill/>
          </a:ln>
        </p:spPr>
        <p:txBody>
          <a:bodyPr lIns="0" rIns="0" tIns="0" bIns="0" anchor="t">
            <a:noAutofit/>
          </a:bodyPr>
          <a:lstStyle>
            <a:lvl1pPr indent="0" algn="r">
              <a:buNone/>
              <a:defRPr b="0" lang="fr-FR" sz="1400" spc="-1" strike="noStrike">
                <a:solidFill>
                  <a:srgbClr val="000000"/>
                </a:solidFill>
                <a:latin typeface="Times New Roman"/>
              </a:defRPr>
            </a:lvl1pPr>
          </a:lstStyle>
          <a:p>
            <a:pPr indent="0" algn="r">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28" name="PlaceHolder 5"/>
          <p:cNvSpPr>
            <a:spLocks noGrp="1"/>
          </p:cNvSpPr>
          <p:nvPr>
            <p:ph type="ftr" idx="6"/>
          </p:nvPr>
        </p:nvSpPr>
        <p:spPr>
          <a:xfrm>
            <a:off x="0" y="10157400"/>
            <a:ext cx="3280680" cy="53424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9" name="PlaceHolder 6"/>
          <p:cNvSpPr>
            <a:spLocks noGrp="1"/>
          </p:cNvSpPr>
          <p:nvPr>
            <p:ph type="sldNum" idx="7"/>
          </p:nvPr>
        </p:nvSpPr>
        <p:spPr>
          <a:xfrm>
            <a:off x="4278960" y="10157400"/>
            <a:ext cx="3280680" cy="534240"/>
          </a:xfrm>
          <a:prstGeom prst="rect">
            <a:avLst/>
          </a:prstGeom>
          <a:noFill/>
          <a:ln w="0">
            <a:noFill/>
          </a:ln>
        </p:spPr>
        <p:txBody>
          <a:bodyPr lIns="0" rIns="0" tIns="0" bIns="0" anchor="b">
            <a:noAutofit/>
          </a:bodyPr>
          <a:lstStyle>
            <a:lvl1pPr indent="0" algn="r">
              <a:buNone/>
              <a:defRPr b="0" lang="fr-FR" sz="1400" spc="-1" strike="noStrike">
                <a:solidFill>
                  <a:srgbClr val="000000"/>
                </a:solidFill>
                <a:latin typeface="Times New Roman"/>
              </a:defRPr>
            </a:lvl1pPr>
          </a:lstStyle>
          <a:p>
            <a:pPr indent="0" algn="r">
              <a:buNone/>
            </a:pPr>
            <a:fld id="{C3AB3C9E-9A43-4CEC-8FB1-9AAB40BBB90A}" type="slidenum">
              <a:rPr b="0" lang="fr-FR" sz="1400" spc="-1" strike="noStrike">
                <a:solidFill>
                  <a:srgbClr val="000000"/>
                </a:solidFill>
                <a:latin typeface="Times New Roman"/>
              </a:rPr>
              <a:t>&lt;numéro&gt;</a:t>
            </a:fld>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hyperlink" Target="https://www.puy-de-dome.fr/territoires/numerique/mediation-numerique/mode-vu/MAP.html" TargetMode="External"/><Relationship Id="rId2" Type="http://schemas.openxmlformats.org/officeDocument/2006/relationships/slide" Target="../slides/slide57.xml"/><Relationship Id="rId3"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hyperlink" Target="https://cartographie.societenumerique.gouv.fr/cartographie/regions/Auvergne-Rh&#244;ne-Alpes/Puy-de-D&#244;me" TargetMode="External"/><Relationship Id="rId2" Type="http://schemas.openxmlformats.org/officeDocument/2006/relationships/slide" Target="../slides/slide58.xml"/><Relationship Id="rId3"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hyperlink" Target="https://www.interface3namur.be/documentation/gagner-en-autonomie-avec-le-numerique/" TargetMode="External"/><Relationship Id="rId2" Type="http://schemas.openxmlformats.org/officeDocument/2006/relationships/slide" Target="../slides/slide60.xml"/><Relationship Id="rId3"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hyperlink" Target="https://play.kahoot.it/v2/lobby?quizId=363ed58e-e87d-4316-84eb-400f3d71f94e" TargetMode="External"/><Relationship Id="rId2" Type="http://schemas.openxmlformats.org/officeDocument/2006/relationships/slide" Target="../slides/slide62.xml"/><Relationship Id="rId3"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hyperlink" Target="https://framaforms.org/evaluation-de-la-satisfactionaidant-numeriquecdg6315-mai-2025-lot-2-1744621226" TargetMode="External"/><Relationship Id="rId2" Type="http://schemas.openxmlformats.org/officeDocument/2006/relationships/slide" Target="../slides/slide64.xml"/><Relationship Id="rId3"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sldImg"/>
          </p:nvPr>
        </p:nvSpPr>
        <p:spPr>
          <a:xfrm>
            <a:off x="685800" y="685800"/>
            <a:ext cx="5481360" cy="3423600"/>
          </a:xfrm>
          <a:prstGeom prst="rect">
            <a:avLst/>
          </a:prstGeom>
          <a:ln w="0">
            <a:noFill/>
          </a:ln>
        </p:spPr>
      </p:sp>
      <p:sp>
        <p:nvSpPr>
          <p:cNvPr id="423" name="PlaceHolder 2"/>
          <p:cNvSpPr>
            <a:spLocks noGrp="1"/>
          </p:cNvSpPr>
          <p:nvPr>
            <p:ph type="body"/>
          </p:nvPr>
        </p:nvSpPr>
        <p:spPr>
          <a:xfrm>
            <a:off x="685800" y="4343400"/>
            <a:ext cx="5481000" cy="4109400"/>
          </a:xfrm>
          <a:prstGeom prst="rect">
            <a:avLst/>
          </a:prstGeom>
          <a:noFill/>
          <a:ln w="0">
            <a:noFill/>
          </a:ln>
        </p:spPr>
        <p:txBody>
          <a:bodyPr lIns="91440" rIns="91440" tIns="91440" bIns="91440" anchor="t">
            <a:noAutofit/>
          </a:bodyPr>
          <a:p>
            <a:pPr marL="216000" indent="0">
              <a:lnSpc>
                <a:spcPct val="100000"/>
              </a:lnSpc>
              <a:buNone/>
              <a:tabLst>
                <a:tab algn="l" pos="0"/>
              </a:tabLst>
            </a:pPr>
            <a:r>
              <a:rPr b="0" lang="fr" sz="1100" spc="-1" strike="noStrike">
                <a:solidFill>
                  <a:srgbClr val="000000"/>
                </a:solidFill>
                <a:latin typeface="Arial"/>
                <a:ea typeface="Arial"/>
              </a:rPr>
              <a:t>https://docs.google.com/presentation/d/1ArcFramyhsfFYL9xjr-Kn8S2fKfvQkW4KgjjcQEMSDA/edit#slide=id.g1ed781e7e86_0_1534</a:t>
            </a:r>
            <a:endParaRPr b="0" lang="fr-FR" sz="1100" spc="-1" strike="noStrike">
              <a:solidFill>
                <a:srgbClr val="000000"/>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a:solidFill>
                  <a:srgbClr val="000000"/>
                </a:solidFill>
                <a:latin typeface="Arial"/>
              </a:rPr>
              <a:t>Pour vous que signifie…? Demander à 2 personnes :</a:t>
            </a:r>
            <a:endParaRPr b="0" lang="fr-FR" sz="1800" spc="-1" strike="noStrike">
              <a:solidFill>
                <a:srgbClr val="000000"/>
              </a:solidFill>
              <a:latin typeface="Arial"/>
            </a:endParaRPr>
          </a:p>
          <a:p>
            <a:pPr marL="457200" indent="-317520">
              <a:lnSpc>
                <a:spcPct val="100000"/>
              </a:lnSpc>
              <a:buClr>
                <a:srgbClr val="000000"/>
              </a:buClr>
              <a:buFont typeface="OpenSymbol"/>
              <a:buChar char="-"/>
              <a:tabLst>
                <a:tab algn="l" pos="0"/>
              </a:tabLst>
            </a:pPr>
            <a:r>
              <a:rPr b="0" lang="fr" sz="1800" spc="-1" strike="noStrike">
                <a:solidFill>
                  <a:srgbClr val="000000"/>
                </a:solidFill>
                <a:latin typeface="Arial"/>
              </a:rPr>
              <a:t>une définie </a:t>
            </a:r>
            <a:endParaRPr b="0" lang="fr-FR" sz="1800" spc="-1" strike="noStrike">
              <a:solidFill>
                <a:srgbClr val="000000"/>
              </a:solidFill>
              <a:latin typeface="Arial"/>
            </a:endParaRPr>
          </a:p>
          <a:p>
            <a:pPr marL="457200" indent="-317520">
              <a:lnSpc>
                <a:spcPct val="100000"/>
              </a:lnSpc>
              <a:buClr>
                <a:srgbClr val="000000"/>
              </a:buClr>
              <a:buFont typeface="OpenSymbol"/>
              <a:buChar char="-"/>
              <a:tabLst>
                <a:tab algn="l" pos="0"/>
              </a:tabLst>
            </a:pPr>
            <a:r>
              <a:rPr b="0" lang="fr" sz="1800" spc="-1" strike="noStrike">
                <a:solidFill>
                  <a:srgbClr val="000000"/>
                </a:solidFill>
                <a:latin typeface="Arial"/>
              </a:rPr>
              <a:t>l’autre dit ce qu’elle en pense</a:t>
            </a:r>
            <a:endParaRPr b="0" lang="fr-FR" sz="1800" spc="-1" strike="noStrike">
              <a:solidFill>
                <a:srgbClr val="000000"/>
              </a:solidFill>
              <a:latin typeface="Arial"/>
            </a:endParaRPr>
          </a:p>
          <a:p>
            <a:pPr indent="0">
              <a:lnSpc>
                <a:spcPct val="100000"/>
              </a:lnSpc>
              <a:buNone/>
              <a:tabLst>
                <a:tab algn="l" pos="0"/>
              </a:tabLst>
            </a:pPr>
            <a:endParaRPr b="0" lang="fr-FR" sz="1800" spc="-1" strike="noStrike">
              <a:solidFill>
                <a:srgbClr val="000000"/>
              </a:solidFill>
              <a:latin typeface="Arial"/>
            </a:endParaRPr>
          </a:p>
          <a:p>
            <a:pPr indent="0">
              <a:lnSpc>
                <a:spcPct val="100000"/>
              </a:lnSpc>
              <a:buNone/>
              <a:tabLst>
                <a:tab algn="l" pos="0"/>
              </a:tabLst>
            </a:pPr>
            <a:r>
              <a:rPr b="0" lang="fr" sz="1800" spc="-1" strike="noStrike">
                <a:solidFill>
                  <a:srgbClr val="000000"/>
                </a:solidFill>
                <a:latin typeface="Arial"/>
              </a:rPr>
              <a:t>5 termes pour groupe de 10 / 2 personnes par terme</a:t>
            </a:r>
            <a:endParaRPr b="0" lang="fr-FR" sz="1800" spc="-1" strike="noStrike">
              <a:solidFill>
                <a:srgbClr val="000000"/>
              </a:solidFill>
              <a:latin typeface="Arial"/>
            </a:endParaRPr>
          </a:p>
        </p:txBody>
      </p:sp>
      <p:sp>
        <p:nvSpPr>
          <p:cNvPr id="430" name="PlaceHolder 2"/>
          <p:cNvSpPr>
            <a:spLocks noGrp="1"/>
          </p:cNvSpPr>
          <p:nvPr>
            <p:ph type="sldImg"/>
          </p:nvPr>
        </p:nvSpPr>
        <p:spPr>
          <a:xfrm>
            <a:off x="572400" y="812520"/>
            <a:ext cx="6413760" cy="4008240"/>
          </a:xfrm>
          <a:prstGeom prst="rect">
            <a:avLst/>
          </a:prstGeom>
          <a:ln w="0">
            <a:noFill/>
          </a:ln>
        </p:spPr>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PlaceHolder 1"/>
          <p:cNvSpPr>
            <a:spLocks noGrp="1"/>
          </p:cNvSpPr>
          <p:nvPr>
            <p:ph type="sldImg"/>
          </p:nvPr>
        </p:nvSpPr>
        <p:spPr>
          <a:xfrm>
            <a:off x="56160" y="0"/>
            <a:ext cx="1007280" cy="1119600"/>
          </a:xfrm>
          <a:prstGeom prst="rect">
            <a:avLst/>
          </a:prstGeom>
          <a:ln w="0">
            <a:noFill/>
          </a:ln>
        </p:spPr>
      </p:sp>
      <p:sp>
        <p:nvSpPr>
          <p:cNvPr id="425" name="PlaceHolder 2"/>
          <p:cNvSpPr>
            <a:spLocks noGrp="1"/>
          </p:cNvSpPr>
          <p:nvPr>
            <p:ph type="body"/>
          </p:nvPr>
        </p:nvSpPr>
        <p:spPr>
          <a:xfrm>
            <a:off x="0" y="0"/>
            <a:ext cx="1494720" cy="1119600"/>
          </a:xfrm>
          <a:prstGeom prst="rect">
            <a:avLst/>
          </a:prstGeom>
          <a:noFill/>
          <a:ln w="0">
            <a:noFill/>
          </a:ln>
        </p:spPr>
        <p:txBody>
          <a:bodyPr lIns="41760" rIns="41760" tIns="20880" bIns="20880" anchor="t">
            <a:noAutofit/>
          </a:bodyPr>
          <a:p>
            <a:pPr marL="216000" indent="-216000">
              <a:lnSpc>
                <a:spcPct val="100000"/>
              </a:lnSpc>
              <a:buNone/>
              <a:tabLst>
                <a:tab algn="l" pos="0"/>
              </a:tabLst>
            </a:pPr>
            <a:r>
              <a:rPr b="0" lang="fr" sz="1800" spc="-1" strike="noStrike">
                <a:solidFill>
                  <a:srgbClr val="000000"/>
                </a:solidFill>
                <a:latin typeface="Arial"/>
              </a:rPr>
              <a:t>Parler de commun</a:t>
            </a:r>
            <a:endParaRPr b="0" lang="fr-FR" sz="1800" spc="-1" strike="noStrike">
              <a:solidFill>
                <a:srgbClr val="000000"/>
              </a:solidFill>
              <a:latin typeface="Arial"/>
            </a:endParaRPr>
          </a:p>
          <a:p>
            <a:pPr marL="216000" indent="-216000">
              <a:lnSpc>
                <a:spcPct val="100000"/>
              </a:lnSpc>
              <a:buNone/>
              <a:tabLst>
                <a:tab algn="l" pos="0"/>
              </a:tabLst>
            </a:pPr>
            <a:r>
              <a:rPr b="0" lang="fr" sz="1800" spc="-1" strike="noStrike">
                <a:solidFill>
                  <a:srgbClr val="000000"/>
                </a:solidFill>
                <a:latin typeface="Arial"/>
              </a:rPr>
              <a:t>CC By</a:t>
            </a:r>
            <a:endParaRPr b="0" lang="fr-FR" sz="1800" spc="-1" strike="noStrike">
              <a:solidFill>
                <a:srgbClr val="000000"/>
              </a:solidFill>
              <a:latin typeface="Arial"/>
            </a:endParaRPr>
          </a:p>
        </p:txBody>
      </p:sp>
      <p:sp>
        <p:nvSpPr>
          <p:cNvPr id="426" name="PlaceHolder 3"/>
          <p:cNvSpPr>
            <a:spLocks noGrp="1"/>
          </p:cNvSpPr>
          <p:nvPr>
            <p:ph type="sldNum" idx="11"/>
          </p:nvPr>
        </p:nvSpPr>
        <p:spPr>
          <a:xfrm>
            <a:off x="0" y="0"/>
            <a:ext cx="1494720" cy="1119600"/>
          </a:xfrm>
          <a:prstGeom prst="rect">
            <a:avLst/>
          </a:prstGeom>
          <a:noFill/>
          <a:ln w="0">
            <a:noFill/>
          </a:ln>
        </p:spPr>
        <p:txBody>
          <a:bodyPr lIns="41760" rIns="41760" tIns="20880" bIns="20880" anchor="t">
            <a:noAutofit/>
          </a:bodyPr>
          <a:lstStyle>
            <a:lvl1pPr indent="0" algn="r">
              <a:lnSpc>
                <a:spcPct val="100000"/>
              </a:lnSpc>
              <a:buNone/>
              <a:tabLst>
                <a:tab algn="l" pos="0"/>
              </a:tabLst>
              <a:defRPr b="0" lang="fr" sz="800" spc="-1" strike="noStrike">
                <a:solidFill>
                  <a:schemeClr val="dk1"/>
                </a:solidFill>
                <a:latin typeface="Calibri"/>
                <a:ea typeface="Calibri"/>
              </a:defRPr>
            </a:lvl1pPr>
          </a:lstStyle>
          <a:p>
            <a:pPr indent="0" algn="r">
              <a:lnSpc>
                <a:spcPct val="100000"/>
              </a:lnSpc>
              <a:buNone/>
              <a:tabLst>
                <a:tab algn="l" pos="0"/>
              </a:tabLst>
            </a:pPr>
            <a:fld id="{41EE6881-47B2-46AC-AFD0-0ACFEA399803}" type="slidenum">
              <a:rPr b="0" lang="fr" sz="800" spc="-1" strike="noStrike">
                <a:solidFill>
                  <a:schemeClr val="dk1"/>
                </a:solidFill>
                <a:latin typeface="Calibri"/>
                <a:ea typeface="Calibri"/>
              </a:rPr>
              <a:t>&lt;numéro&gt;</a:t>
            </a:fld>
            <a:endParaRPr b="0" lang="fr-FR" sz="8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a:solidFill>
                  <a:srgbClr val="000000"/>
                </a:solidFill>
                <a:latin typeface="Arial"/>
              </a:rPr>
              <a:t>Interroger les participants sur ce que sont les données personnelles, ce qui en relève, ce qui n’en relève pas</a:t>
            </a:r>
            <a:endParaRPr b="0" lang="fr-FR" sz="1800" spc="-1" strike="noStrike">
              <a:solidFill>
                <a:srgbClr val="000000"/>
              </a:solidFill>
              <a:latin typeface="Arial"/>
            </a:endParaRPr>
          </a:p>
          <a:p>
            <a:pPr marL="216000" indent="0">
              <a:lnSpc>
                <a:spcPct val="100000"/>
              </a:lnSpc>
              <a:buNone/>
              <a:tabLst>
                <a:tab algn="l" pos="0"/>
              </a:tabLst>
            </a:pPr>
            <a:endParaRPr b="0" lang="fr-FR" sz="1800" spc="-1" strike="noStrike">
              <a:solidFill>
                <a:srgbClr val="000000"/>
              </a:solidFill>
              <a:latin typeface="Arial"/>
            </a:endParaRPr>
          </a:p>
        </p:txBody>
      </p:sp>
      <p:sp>
        <p:nvSpPr>
          <p:cNvPr id="432" name="PlaceHolder 2"/>
          <p:cNvSpPr>
            <a:spLocks noGrp="1"/>
          </p:cNvSpPr>
          <p:nvPr>
            <p:ph type="sldImg"/>
          </p:nvPr>
        </p:nvSpPr>
        <p:spPr>
          <a:xfrm>
            <a:off x="572400" y="812520"/>
            <a:ext cx="6413760" cy="4008240"/>
          </a:xfrm>
          <a:prstGeom prst="rect">
            <a:avLst/>
          </a:prstGeom>
          <a:ln w="0">
            <a:noFill/>
          </a:ln>
        </p:spPr>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a:solidFill>
                  <a:srgbClr val="000000"/>
                </a:solidFill>
                <a:latin typeface="Arial"/>
              </a:rPr>
              <a:t>Licéité = légalité</a:t>
            </a:r>
            <a:endParaRPr b="0" lang="fr-FR" sz="1800" spc="-1" strike="noStrike">
              <a:solidFill>
                <a:srgbClr val="000000"/>
              </a:solidFill>
              <a:latin typeface="Arial"/>
            </a:endParaRPr>
          </a:p>
        </p:txBody>
      </p:sp>
      <p:sp>
        <p:nvSpPr>
          <p:cNvPr id="434" name="PlaceHolder 2"/>
          <p:cNvSpPr>
            <a:spLocks noGrp="1"/>
          </p:cNvSpPr>
          <p:nvPr>
            <p:ph type="sldImg"/>
          </p:nvPr>
        </p:nvSpPr>
        <p:spPr>
          <a:xfrm>
            <a:off x="572400" y="812520"/>
            <a:ext cx="6413760" cy="4008240"/>
          </a:xfrm>
          <a:prstGeom prst="rect">
            <a:avLst/>
          </a:prstGeom>
          <a:ln w="0">
            <a:noFill/>
          </a:ln>
        </p:spPr>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a:solidFill>
                  <a:srgbClr val="000000"/>
                </a:solidFill>
                <a:latin typeface="Arial"/>
              </a:rPr>
              <a:t>Cas d’un ordi en accès libre, ou le matériel de l’usager </a:t>
            </a:r>
            <a:endParaRPr b="0" lang="fr-FR" sz="1800" spc="-1" strike="noStrike">
              <a:solidFill>
                <a:srgbClr val="000000"/>
              </a:solidFill>
              <a:latin typeface="Arial"/>
            </a:endParaRPr>
          </a:p>
          <a:p>
            <a:pPr marL="216000" indent="0">
              <a:lnSpc>
                <a:spcPct val="100000"/>
              </a:lnSpc>
              <a:buNone/>
              <a:tabLst>
                <a:tab algn="l" pos="0"/>
              </a:tabLst>
            </a:pPr>
            <a:r>
              <a:rPr b="0" lang="fr" sz="1800" spc="-1" strike="noStrike">
                <a:solidFill>
                  <a:srgbClr val="000000"/>
                </a:solidFill>
                <a:latin typeface="Arial"/>
              </a:rPr>
              <a:t>On est sur l’aspect compétences techniques</a:t>
            </a:r>
            <a:endParaRPr b="0" lang="fr-FR" sz="1800" spc="-1" strike="noStrike">
              <a:solidFill>
                <a:srgbClr val="000000"/>
              </a:solidFill>
              <a:latin typeface="Arial"/>
            </a:endParaRPr>
          </a:p>
        </p:txBody>
      </p:sp>
      <p:sp>
        <p:nvSpPr>
          <p:cNvPr id="436" name="PlaceHolder 2"/>
          <p:cNvSpPr>
            <a:spLocks noGrp="1"/>
          </p:cNvSpPr>
          <p:nvPr>
            <p:ph type="sldImg"/>
          </p:nvPr>
        </p:nvSpPr>
        <p:spPr>
          <a:xfrm>
            <a:off x="572400" y="812520"/>
            <a:ext cx="6413760" cy="4008240"/>
          </a:xfrm>
          <a:prstGeom prst="rect">
            <a:avLst/>
          </a:prstGeom>
          <a:ln w="0">
            <a:noFill/>
          </a:ln>
        </p:spPr>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a:solidFill>
                  <a:srgbClr val="000000"/>
                </a:solidFill>
                <a:latin typeface="Arial"/>
              </a:rPr>
              <a:t>Si je l’accompagne c’est lui qui fait, je ne prends pas en main le matériel, on déborde de l’aspect technique on accompagne aussi à la compréhension de la démarche. Pas d’enjeux techniques forts</a:t>
            </a:r>
            <a:endParaRPr b="0" lang="fr-FR" sz="1800" spc="-1" strike="noStrike">
              <a:solidFill>
                <a:srgbClr val="000000"/>
              </a:solidFill>
              <a:latin typeface="Arial"/>
            </a:endParaRPr>
          </a:p>
          <a:p>
            <a:pPr marL="216000" indent="0">
              <a:lnSpc>
                <a:spcPct val="100000"/>
              </a:lnSpc>
              <a:buNone/>
              <a:tabLst>
                <a:tab algn="l" pos="0"/>
              </a:tabLst>
            </a:pPr>
            <a:r>
              <a:rPr b="0" lang="fr" sz="1800" spc="-1" strike="noStrike">
                <a:solidFill>
                  <a:srgbClr val="000000"/>
                </a:solidFill>
                <a:latin typeface="Arial"/>
              </a:rPr>
              <a:t>Posture et discrétion =&gt; approfondis avec les personnas</a:t>
            </a:r>
            <a:endParaRPr b="0" lang="fr-FR" sz="1800" spc="-1" strike="noStrike">
              <a:solidFill>
                <a:srgbClr val="000000"/>
              </a:solidFill>
              <a:latin typeface="Arial"/>
            </a:endParaRPr>
          </a:p>
          <a:p>
            <a:pPr marL="216000" indent="0">
              <a:lnSpc>
                <a:spcPct val="100000"/>
              </a:lnSpc>
              <a:buNone/>
              <a:tabLst>
                <a:tab algn="l" pos="0"/>
              </a:tabLst>
            </a:pPr>
            <a:endParaRPr b="0" lang="fr-FR" sz="1800" spc="-1" strike="noStrike">
              <a:solidFill>
                <a:srgbClr val="000000"/>
              </a:solidFill>
              <a:latin typeface="Arial"/>
            </a:endParaRPr>
          </a:p>
        </p:txBody>
      </p:sp>
      <p:sp>
        <p:nvSpPr>
          <p:cNvPr id="438" name="PlaceHolder 2"/>
          <p:cNvSpPr>
            <a:spLocks noGrp="1"/>
          </p:cNvSpPr>
          <p:nvPr>
            <p:ph type="sldImg"/>
          </p:nvPr>
        </p:nvSpPr>
        <p:spPr>
          <a:xfrm>
            <a:off x="572400" y="812520"/>
            <a:ext cx="6413760" cy="4008240"/>
          </a:xfrm>
          <a:prstGeom prst="rect">
            <a:avLst/>
          </a:prstGeom>
          <a:ln w="0">
            <a:noFill/>
          </a:ln>
        </p:spPr>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a:solidFill>
                  <a:srgbClr val="000000"/>
                </a:solidFill>
                <a:latin typeface="Arial"/>
              </a:rPr>
              <a:t>Dans chaque sous groupe donner la consigne une prise de note, un rapporteur (même personne)</a:t>
            </a:r>
            <a:endParaRPr b="0" lang="fr-FR" sz="1800" spc="-1" strike="noStrike">
              <a:solidFill>
                <a:srgbClr val="000000"/>
              </a:solidFill>
              <a:latin typeface="Arial"/>
            </a:endParaRPr>
          </a:p>
          <a:p>
            <a:pPr marL="216000" indent="0">
              <a:lnSpc>
                <a:spcPct val="100000"/>
              </a:lnSpc>
              <a:buNone/>
              <a:tabLst>
                <a:tab algn="l" pos="0"/>
              </a:tabLst>
            </a:pPr>
            <a:r>
              <a:rPr b="0" lang="fr" sz="1800" spc="-1" strike="noStrike">
                <a:solidFill>
                  <a:srgbClr val="000000"/>
                </a:solidFill>
                <a:latin typeface="Arial"/>
              </a:rPr>
              <a:t>Réaction à chaque retour par les autres groupes </a:t>
            </a:r>
            <a:endParaRPr b="0" lang="fr-FR" sz="1800" spc="-1" strike="noStrike">
              <a:solidFill>
                <a:srgbClr val="000000"/>
              </a:solidFill>
              <a:latin typeface="Arial"/>
            </a:endParaRPr>
          </a:p>
          <a:p>
            <a:pPr marL="216000" indent="0">
              <a:lnSpc>
                <a:spcPct val="100000"/>
              </a:lnSpc>
              <a:buNone/>
              <a:tabLst>
                <a:tab algn="l" pos="0"/>
              </a:tabLst>
            </a:pPr>
            <a:r>
              <a:rPr b="0" lang="fr" sz="1800" spc="-1" strike="noStrike">
                <a:solidFill>
                  <a:srgbClr val="000000"/>
                </a:solidFill>
                <a:latin typeface="Arial"/>
              </a:rPr>
              <a:t>Synthèse faite par le formateur en tenant compte des réactions</a:t>
            </a:r>
            <a:endParaRPr b="0" lang="fr-FR" sz="1800" spc="-1" strike="noStrike">
              <a:solidFill>
                <a:srgbClr val="000000"/>
              </a:solidFill>
              <a:latin typeface="Arial"/>
            </a:endParaRPr>
          </a:p>
        </p:txBody>
      </p:sp>
      <p:sp>
        <p:nvSpPr>
          <p:cNvPr id="440" name="PlaceHolder 2"/>
          <p:cNvSpPr>
            <a:spLocks noGrp="1"/>
          </p:cNvSpPr>
          <p:nvPr>
            <p:ph type="sldImg"/>
          </p:nvPr>
        </p:nvSpPr>
        <p:spPr>
          <a:xfrm>
            <a:off x="572400" y="812520"/>
            <a:ext cx="6413760" cy="4008240"/>
          </a:xfrm>
          <a:prstGeom prst="rect">
            <a:avLst/>
          </a:prstGeom>
          <a:ln w="0">
            <a:noFill/>
          </a:ln>
        </p:spPr>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00000"/>
              </a:lnSpc>
              <a:spcBef>
                <a:spcPts val="1400"/>
              </a:spcBef>
              <a:buClr>
                <a:srgbClr val="000000"/>
              </a:buClr>
              <a:buFont typeface="Times New Roman"/>
              <a:buChar char="-"/>
              <a:tabLst>
                <a:tab algn="l" pos="0"/>
              </a:tabLst>
            </a:pPr>
            <a:r>
              <a:rPr b="0" lang="fr" sz="1100" spc="-1" strike="noStrike">
                <a:solidFill>
                  <a:schemeClr val="dk1"/>
                </a:solidFill>
                <a:latin typeface="Times New Roman"/>
                <a:ea typeface="Times New Roman"/>
              </a:rPr>
              <a:t>sensibiliser au HTTPS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lexique num</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peur de l’erreur / sentiment d’aisance</a:t>
            </a:r>
            <a:endParaRPr b="0" lang="fr-FR" sz="1100" spc="-1" strike="noStrike">
              <a:solidFill>
                <a:srgbClr val="000000"/>
              </a:solidFill>
              <a:latin typeface="Arial"/>
            </a:endParaRPr>
          </a:p>
          <a:p>
            <a:pPr indent="0">
              <a:lnSpc>
                <a:spcPct val="100000"/>
              </a:lnSpc>
              <a:spcBef>
                <a:spcPts val="1400"/>
              </a:spcBef>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a:p>
            <a:pPr indent="0">
              <a:lnSpc>
                <a:spcPct val="100000"/>
              </a:lnSpc>
              <a:spcBef>
                <a:spcPts val="1400"/>
              </a:spcBef>
              <a:buNone/>
              <a:tabLst>
                <a:tab algn="l" pos="0"/>
              </a:tabLst>
            </a:pPr>
            <a:endParaRPr b="0" lang="fr-FR" sz="1800" spc="-1" strike="noStrike">
              <a:solidFill>
                <a:srgbClr val="000000"/>
              </a:solidFill>
              <a:latin typeface="Arial"/>
            </a:endParaRPr>
          </a:p>
        </p:txBody>
      </p:sp>
      <p:sp>
        <p:nvSpPr>
          <p:cNvPr id="442" name="PlaceHolder 2"/>
          <p:cNvSpPr>
            <a:spLocks noGrp="1"/>
          </p:cNvSpPr>
          <p:nvPr>
            <p:ph type="sldImg"/>
          </p:nvPr>
        </p:nvSpPr>
        <p:spPr>
          <a:xfrm>
            <a:off x="572400" y="812520"/>
            <a:ext cx="6413760" cy="4008240"/>
          </a:xfrm>
          <a:prstGeom prst="rect">
            <a:avLst/>
          </a:prstGeom>
          <a:ln w="0">
            <a:noFill/>
          </a:ln>
        </p:spPr>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00000"/>
              </a:lnSpc>
              <a:spcBef>
                <a:spcPts val="1400"/>
              </a:spcBef>
              <a:buClr>
                <a:srgbClr val="000000"/>
              </a:buClr>
              <a:buFont typeface="Times New Roman"/>
              <a:buChar char="-"/>
              <a:tabLst>
                <a:tab algn="l" pos="0"/>
              </a:tabLst>
            </a:pPr>
            <a:r>
              <a:rPr b="0" lang="fr" sz="1100" spc="-1" strike="noStrike">
                <a:solidFill>
                  <a:schemeClr val="dk1"/>
                </a:solidFill>
                <a:latin typeface="Times New Roman"/>
                <a:ea typeface="Times New Roman"/>
              </a:rPr>
              <a:t>connaissance du site dédié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navigation internet ? recherche internet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démarche en ligne seule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peur de l’erreur / sentiment d’aisance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envie d’apprendre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connaissance des relais : FS / mednum ?</a:t>
            </a:r>
            <a:endParaRPr b="0" lang="fr-FR" sz="1100" spc="-1" strike="noStrike">
              <a:solidFill>
                <a:srgbClr val="000000"/>
              </a:solidFill>
              <a:latin typeface="Arial"/>
            </a:endParaRPr>
          </a:p>
          <a:p>
            <a:pPr indent="0">
              <a:lnSpc>
                <a:spcPct val="100000"/>
              </a:lnSpc>
              <a:spcBef>
                <a:spcPts val="1400"/>
              </a:spcBef>
              <a:spcAft>
                <a:spcPts val="1400"/>
              </a:spcAft>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p:txBody>
      </p:sp>
      <p:sp>
        <p:nvSpPr>
          <p:cNvPr id="444" name="PlaceHolder 2"/>
          <p:cNvSpPr>
            <a:spLocks noGrp="1"/>
          </p:cNvSpPr>
          <p:nvPr>
            <p:ph type="sldImg"/>
          </p:nvPr>
        </p:nvSpPr>
        <p:spPr>
          <a:xfrm>
            <a:off x="572400" y="812520"/>
            <a:ext cx="6413760" cy="4008240"/>
          </a:xfrm>
          <a:prstGeom prst="rect">
            <a:avLst/>
          </a:prstGeom>
          <a:ln w="0">
            <a:noFill/>
          </a:ln>
        </p:spPr>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00000"/>
              </a:lnSpc>
              <a:spcBef>
                <a:spcPts val="1400"/>
              </a:spcBef>
              <a:buClr>
                <a:srgbClr val="000000"/>
              </a:buClr>
              <a:buFont typeface="Times New Roman"/>
              <a:buChar char="-"/>
              <a:tabLst>
                <a:tab algn="l" pos="0"/>
              </a:tabLst>
            </a:pPr>
            <a:r>
              <a:rPr b="0" lang="fr" sz="1100" spc="-1" strike="noStrike">
                <a:solidFill>
                  <a:schemeClr val="dk1"/>
                </a:solidFill>
                <a:latin typeface="Times New Roman"/>
                <a:ea typeface="Times New Roman"/>
              </a:rPr>
              <a:t>lexique num</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connaiss. des identifiants / MDP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qui fait d’habitude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envie d’apprendre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connaissance des relais : FS-guichet CAF / mednum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mise en relation via visio conf FS_Aidants Connect</a:t>
            </a:r>
            <a:endParaRPr b="0" lang="fr-FR" sz="1100" spc="-1" strike="noStrike">
              <a:solidFill>
                <a:srgbClr val="000000"/>
              </a:solidFill>
              <a:latin typeface="Arial"/>
            </a:endParaRPr>
          </a:p>
          <a:p>
            <a:pPr indent="0">
              <a:lnSpc>
                <a:spcPct val="100000"/>
              </a:lnSpc>
              <a:spcBef>
                <a:spcPts val="1400"/>
              </a:spcBef>
              <a:spcAft>
                <a:spcPts val="1400"/>
              </a:spcAft>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p:txBody>
      </p:sp>
      <p:sp>
        <p:nvSpPr>
          <p:cNvPr id="446" name="PlaceHolder 2"/>
          <p:cNvSpPr>
            <a:spLocks noGrp="1"/>
          </p:cNvSpPr>
          <p:nvPr>
            <p:ph type="sldImg"/>
          </p:nvPr>
        </p:nvSpPr>
        <p:spPr>
          <a:xfrm>
            <a:off x="572400" y="812520"/>
            <a:ext cx="6413760" cy="4008240"/>
          </a:xfrm>
          <a:prstGeom prst="rect">
            <a:avLst/>
          </a:prstGeom>
          <a:ln w="0">
            <a:noFill/>
          </a:ln>
        </p:spPr>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00000"/>
              </a:lnSpc>
              <a:spcBef>
                <a:spcPts val="1400"/>
              </a:spcBef>
              <a:buClr>
                <a:srgbClr val="000000"/>
              </a:buClr>
              <a:buFont typeface="Times New Roman"/>
              <a:buChar char="-"/>
              <a:tabLst>
                <a:tab algn="l" pos="0"/>
              </a:tabLst>
            </a:pPr>
            <a:r>
              <a:rPr b="0" lang="fr" sz="1100" spc="-1" strike="noStrike">
                <a:solidFill>
                  <a:schemeClr val="dk1"/>
                </a:solidFill>
                <a:latin typeface="Times New Roman"/>
                <a:ea typeface="Times New Roman"/>
              </a:rPr>
              <a:t>lexique num</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connaiss. des identifiants / MDP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qui fait d’habitude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envie d’apprendre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connaissance des relais : FS-guichet CAF / mednum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mise en relation via visio conf FS_Aidants Connect</a:t>
            </a:r>
            <a:endParaRPr b="0" lang="fr-FR" sz="1100" spc="-1" strike="noStrike">
              <a:solidFill>
                <a:srgbClr val="000000"/>
              </a:solidFill>
              <a:latin typeface="Arial"/>
            </a:endParaRPr>
          </a:p>
          <a:p>
            <a:pPr indent="0">
              <a:lnSpc>
                <a:spcPct val="100000"/>
              </a:lnSpc>
              <a:spcBef>
                <a:spcPts val="1400"/>
              </a:spcBef>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a:p>
            <a:pPr indent="0">
              <a:lnSpc>
                <a:spcPct val="100000"/>
              </a:lnSpc>
              <a:spcBef>
                <a:spcPts val="1400"/>
              </a:spcBef>
              <a:buNone/>
              <a:tabLst>
                <a:tab algn="l" pos="0"/>
              </a:tabLst>
            </a:pPr>
            <a:endParaRPr b="0" lang="fr-FR" sz="1800" spc="-1" strike="noStrike">
              <a:solidFill>
                <a:srgbClr val="000000"/>
              </a:solidFill>
              <a:latin typeface="Arial"/>
            </a:endParaRPr>
          </a:p>
        </p:txBody>
      </p:sp>
      <p:sp>
        <p:nvSpPr>
          <p:cNvPr id="448" name="PlaceHolder 2"/>
          <p:cNvSpPr>
            <a:spLocks noGrp="1"/>
          </p:cNvSpPr>
          <p:nvPr>
            <p:ph type="sldImg"/>
          </p:nvPr>
        </p:nvSpPr>
        <p:spPr>
          <a:xfrm>
            <a:off x="572400" y="812520"/>
            <a:ext cx="6413760" cy="4008240"/>
          </a:xfrm>
          <a:prstGeom prst="rect">
            <a:avLst/>
          </a:prstGeom>
          <a:ln w="0">
            <a:noFill/>
          </a:ln>
        </p:spPr>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00000"/>
              </a:lnSpc>
              <a:spcBef>
                <a:spcPts val="1400"/>
              </a:spcBef>
              <a:buClr>
                <a:srgbClr val="000000"/>
              </a:buClr>
              <a:buFont typeface="Times New Roman"/>
              <a:buChar char="-"/>
              <a:tabLst>
                <a:tab algn="l" pos="0"/>
              </a:tabLst>
            </a:pPr>
            <a:r>
              <a:rPr b="0" lang="fr" sz="1100" spc="-1" strike="noStrike">
                <a:solidFill>
                  <a:schemeClr val="dk1"/>
                </a:solidFill>
                <a:latin typeface="Times New Roman"/>
                <a:ea typeface="Times New Roman"/>
              </a:rPr>
              <a:t>clarifier la nature des démarches</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ne pas juger l’erreur / questionner les raisons de sa démarche  =&gt; exemple : Demande de tutelle ou de délégation d’autorité parentale : si les parents ne peuvent pas s’occuper temporairement ou durablement de l’enfant.</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expliquer la procédure avec pédagogie</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connaiss des relais ?</a:t>
            </a:r>
            <a:endParaRPr b="0" lang="fr-FR" sz="1100" spc="-1" strike="noStrike">
              <a:solidFill>
                <a:srgbClr val="000000"/>
              </a:solidFill>
              <a:latin typeface="Arial"/>
            </a:endParaRPr>
          </a:p>
          <a:p>
            <a:pPr indent="0">
              <a:lnSpc>
                <a:spcPct val="100000"/>
              </a:lnSpc>
              <a:spcBef>
                <a:spcPts val="1400"/>
              </a:spcBef>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a:p>
            <a:pPr indent="0">
              <a:lnSpc>
                <a:spcPct val="100000"/>
              </a:lnSpc>
              <a:spcBef>
                <a:spcPts val="1400"/>
              </a:spcBef>
              <a:buNone/>
              <a:tabLst>
                <a:tab algn="l" pos="0"/>
              </a:tabLst>
            </a:pPr>
            <a:endParaRPr b="0" lang="fr-FR" sz="1800" spc="-1" strike="noStrike">
              <a:solidFill>
                <a:srgbClr val="000000"/>
              </a:solidFill>
              <a:latin typeface="Arial"/>
            </a:endParaRPr>
          </a:p>
        </p:txBody>
      </p:sp>
      <p:sp>
        <p:nvSpPr>
          <p:cNvPr id="450" name="PlaceHolder 2"/>
          <p:cNvSpPr>
            <a:spLocks noGrp="1"/>
          </p:cNvSpPr>
          <p:nvPr>
            <p:ph type="sldImg"/>
          </p:nvPr>
        </p:nvSpPr>
        <p:spPr>
          <a:xfrm>
            <a:off x="572400" y="812520"/>
            <a:ext cx="6414120" cy="4008240"/>
          </a:xfrm>
          <a:prstGeom prst="rect">
            <a:avLst/>
          </a:prstGeom>
          <a:ln w="0">
            <a:noFill/>
          </a:ln>
        </p:spPr>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00000"/>
              </a:lnSpc>
              <a:spcBef>
                <a:spcPts val="1400"/>
              </a:spcBef>
              <a:buClr>
                <a:srgbClr val="000000"/>
              </a:buClr>
              <a:buFont typeface="Times New Roman"/>
              <a:buChar char="-"/>
              <a:tabLst>
                <a:tab algn="l" pos="0"/>
              </a:tabLst>
            </a:pPr>
            <a:r>
              <a:rPr b="0" lang="fr" sz="1100" spc="-1" strike="noStrike">
                <a:solidFill>
                  <a:schemeClr val="dk1"/>
                </a:solidFill>
                <a:latin typeface="Times New Roman"/>
                <a:ea typeface="Times New Roman"/>
              </a:rPr>
              <a:t>peur de mal faire / peur des conséquences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lexique num</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accomp la démarche</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expliquer la procédure avec pédagogie “scanner / nommer / transmettre”</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connaiss des relais ?</a:t>
            </a:r>
            <a:endParaRPr b="0" lang="fr-FR" sz="1100" spc="-1" strike="noStrike">
              <a:solidFill>
                <a:srgbClr val="000000"/>
              </a:solidFill>
              <a:latin typeface="Arial"/>
            </a:endParaRPr>
          </a:p>
          <a:p>
            <a:pPr indent="0">
              <a:lnSpc>
                <a:spcPct val="100000"/>
              </a:lnSpc>
              <a:spcBef>
                <a:spcPts val="1400"/>
              </a:spcBef>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a:p>
            <a:pPr indent="0">
              <a:lnSpc>
                <a:spcPct val="100000"/>
              </a:lnSpc>
              <a:spcBef>
                <a:spcPts val="1400"/>
              </a:spcBef>
              <a:buNone/>
              <a:tabLst>
                <a:tab algn="l" pos="0"/>
              </a:tabLst>
            </a:pPr>
            <a:endParaRPr b="0" lang="fr-FR" sz="1800" spc="-1" strike="noStrike">
              <a:solidFill>
                <a:srgbClr val="000000"/>
              </a:solidFill>
              <a:latin typeface="Arial"/>
            </a:endParaRPr>
          </a:p>
        </p:txBody>
      </p:sp>
      <p:sp>
        <p:nvSpPr>
          <p:cNvPr id="452" name="PlaceHolder 2"/>
          <p:cNvSpPr>
            <a:spLocks noGrp="1"/>
          </p:cNvSpPr>
          <p:nvPr>
            <p:ph type="sldImg"/>
          </p:nvPr>
        </p:nvSpPr>
        <p:spPr>
          <a:xfrm>
            <a:off x="572400" y="812520"/>
            <a:ext cx="6414120" cy="4008240"/>
          </a:xfrm>
          <a:prstGeom prst="rect">
            <a:avLst/>
          </a:prstGeom>
          <a:ln w="0">
            <a:noFill/>
          </a:ln>
        </p:spPr>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00000"/>
              </a:lnSpc>
              <a:spcBef>
                <a:spcPts val="1400"/>
              </a:spcBef>
              <a:buClr>
                <a:srgbClr val="000000"/>
              </a:buClr>
              <a:buFont typeface="Times New Roman"/>
              <a:buChar char="-"/>
              <a:tabLst>
                <a:tab algn="l" pos="0"/>
              </a:tabLst>
            </a:pPr>
            <a:r>
              <a:rPr b="0" lang="fr" sz="1100" spc="-1" strike="noStrike">
                <a:solidFill>
                  <a:schemeClr val="dk1"/>
                </a:solidFill>
                <a:latin typeface="Times New Roman"/>
                <a:ea typeface="Times New Roman"/>
              </a:rPr>
              <a:t>peur de mal faire / peur des conséquences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lexique num</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accomp la démarche</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expliquer la procédure avec pédagogie “scanner / nommer / transmettre”</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connaiss des relais ?</a:t>
            </a:r>
            <a:endParaRPr b="0" lang="fr-FR" sz="1100" spc="-1" strike="noStrike">
              <a:solidFill>
                <a:srgbClr val="000000"/>
              </a:solidFill>
              <a:latin typeface="Arial"/>
            </a:endParaRPr>
          </a:p>
          <a:p>
            <a:pPr indent="0">
              <a:lnSpc>
                <a:spcPct val="100000"/>
              </a:lnSpc>
              <a:spcBef>
                <a:spcPts val="1400"/>
              </a:spcBef>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a:p>
            <a:pPr indent="0">
              <a:lnSpc>
                <a:spcPct val="100000"/>
              </a:lnSpc>
              <a:spcBef>
                <a:spcPts val="1400"/>
              </a:spcBef>
              <a:buNone/>
              <a:tabLst>
                <a:tab algn="l" pos="0"/>
              </a:tabLst>
            </a:pPr>
            <a:endParaRPr b="0" lang="fr-FR" sz="1800" spc="-1" strike="noStrike">
              <a:solidFill>
                <a:srgbClr val="000000"/>
              </a:solidFill>
              <a:latin typeface="Arial"/>
            </a:endParaRPr>
          </a:p>
        </p:txBody>
      </p:sp>
      <p:sp>
        <p:nvSpPr>
          <p:cNvPr id="454" name="PlaceHolder 2"/>
          <p:cNvSpPr>
            <a:spLocks noGrp="1"/>
          </p:cNvSpPr>
          <p:nvPr>
            <p:ph type="sldImg"/>
          </p:nvPr>
        </p:nvSpPr>
        <p:spPr>
          <a:xfrm>
            <a:off x="572400" y="812520"/>
            <a:ext cx="6414120" cy="4008240"/>
          </a:xfrm>
          <a:prstGeom prst="rect">
            <a:avLst/>
          </a:prstGeom>
          <a:ln w="0">
            <a:noFill/>
          </a:ln>
        </p:spPr>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00000"/>
              </a:lnSpc>
              <a:spcBef>
                <a:spcPts val="1400"/>
              </a:spcBef>
              <a:buClr>
                <a:srgbClr val="000000"/>
              </a:buClr>
              <a:buFont typeface="Times New Roman"/>
              <a:buChar char="-"/>
              <a:tabLst>
                <a:tab algn="l" pos="0"/>
              </a:tabLst>
            </a:pPr>
            <a:r>
              <a:rPr b="0" lang="fr" sz="1100" spc="-1" strike="noStrike">
                <a:solidFill>
                  <a:schemeClr val="dk1"/>
                </a:solidFill>
                <a:latin typeface="Times New Roman"/>
                <a:ea typeface="Times New Roman"/>
              </a:rPr>
              <a:t>être rassurant / pédago</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peur de mal faire / peur des conséquences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lexique num</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accomp la démarche ou orienter</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connaiss des relais ?</a:t>
            </a:r>
            <a:endParaRPr b="0" lang="fr-FR" sz="1100" spc="-1" strike="noStrike">
              <a:solidFill>
                <a:srgbClr val="000000"/>
              </a:solidFill>
              <a:latin typeface="Arial"/>
            </a:endParaRPr>
          </a:p>
          <a:p>
            <a:pPr indent="0">
              <a:lnSpc>
                <a:spcPct val="100000"/>
              </a:lnSpc>
              <a:spcBef>
                <a:spcPts val="1400"/>
              </a:spcBef>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a:p>
            <a:pPr indent="0">
              <a:lnSpc>
                <a:spcPct val="100000"/>
              </a:lnSpc>
              <a:spcBef>
                <a:spcPts val="1400"/>
              </a:spcBef>
              <a:buNone/>
              <a:tabLst>
                <a:tab algn="l" pos="0"/>
              </a:tabLst>
            </a:pPr>
            <a:endParaRPr b="0" lang="fr-FR" sz="1800" spc="-1" strike="noStrike">
              <a:solidFill>
                <a:srgbClr val="000000"/>
              </a:solidFill>
              <a:latin typeface="Arial"/>
            </a:endParaRPr>
          </a:p>
        </p:txBody>
      </p:sp>
      <p:sp>
        <p:nvSpPr>
          <p:cNvPr id="456" name="PlaceHolder 2"/>
          <p:cNvSpPr>
            <a:spLocks noGrp="1"/>
          </p:cNvSpPr>
          <p:nvPr>
            <p:ph type="sldImg"/>
          </p:nvPr>
        </p:nvSpPr>
        <p:spPr>
          <a:xfrm>
            <a:off x="572400" y="812520"/>
            <a:ext cx="6414120" cy="4008240"/>
          </a:xfrm>
          <a:prstGeom prst="rect">
            <a:avLst/>
          </a:prstGeom>
          <a:ln w="0">
            <a:noFill/>
          </a:ln>
        </p:spPr>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00000"/>
              </a:lnSpc>
              <a:spcBef>
                <a:spcPts val="1400"/>
              </a:spcBef>
              <a:buClr>
                <a:srgbClr val="000000"/>
              </a:buClr>
              <a:buFont typeface="Times New Roman"/>
              <a:buChar char="-"/>
              <a:tabLst>
                <a:tab algn="l" pos="0"/>
              </a:tabLst>
            </a:pPr>
            <a:r>
              <a:rPr b="0" lang="fr" sz="1100" spc="-1" strike="noStrike">
                <a:solidFill>
                  <a:schemeClr val="dk1"/>
                </a:solidFill>
                <a:latin typeface="Times New Roman"/>
                <a:ea typeface="Times New Roman"/>
              </a:rPr>
              <a:t>être rassurant / pédago</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peur de mal faire / peur des conséquences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lexique num</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accomp la démarche ou orienter</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connaiss des relais ?</a:t>
            </a:r>
            <a:endParaRPr b="0" lang="fr-FR" sz="1100" spc="-1" strike="noStrike">
              <a:solidFill>
                <a:srgbClr val="000000"/>
              </a:solidFill>
              <a:latin typeface="Arial"/>
            </a:endParaRPr>
          </a:p>
          <a:p>
            <a:pPr indent="0">
              <a:lnSpc>
                <a:spcPct val="100000"/>
              </a:lnSpc>
              <a:spcBef>
                <a:spcPts val="1400"/>
              </a:spcBef>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a:p>
            <a:pPr indent="0">
              <a:lnSpc>
                <a:spcPct val="100000"/>
              </a:lnSpc>
              <a:spcBef>
                <a:spcPts val="1400"/>
              </a:spcBef>
              <a:buNone/>
              <a:tabLst>
                <a:tab algn="l" pos="0"/>
              </a:tabLst>
            </a:pPr>
            <a:endParaRPr b="0" lang="fr-FR" sz="1800" spc="-1" strike="noStrike">
              <a:solidFill>
                <a:srgbClr val="000000"/>
              </a:solidFill>
              <a:latin typeface="Arial"/>
            </a:endParaRPr>
          </a:p>
        </p:txBody>
      </p:sp>
      <p:sp>
        <p:nvSpPr>
          <p:cNvPr id="458" name="PlaceHolder 2"/>
          <p:cNvSpPr>
            <a:spLocks noGrp="1"/>
          </p:cNvSpPr>
          <p:nvPr>
            <p:ph type="sldImg"/>
          </p:nvPr>
        </p:nvSpPr>
        <p:spPr>
          <a:xfrm>
            <a:off x="572400" y="812520"/>
            <a:ext cx="6414120" cy="4008240"/>
          </a:xfrm>
          <a:prstGeom prst="rect">
            <a:avLst/>
          </a:prstGeom>
          <a:ln w="0">
            <a:noFill/>
          </a:ln>
        </p:spPr>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00000"/>
              </a:lnSpc>
              <a:spcBef>
                <a:spcPts val="1400"/>
              </a:spcBef>
              <a:buClr>
                <a:srgbClr val="000000"/>
              </a:buClr>
              <a:buFont typeface="Times New Roman"/>
              <a:buChar char="-"/>
              <a:tabLst>
                <a:tab algn="l" pos="0"/>
              </a:tabLst>
            </a:pPr>
            <a:r>
              <a:rPr b="0" lang="fr" sz="1100" spc="-1" strike="noStrike">
                <a:solidFill>
                  <a:schemeClr val="dk1"/>
                </a:solidFill>
                <a:latin typeface="Times New Roman"/>
                <a:ea typeface="Times New Roman"/>
              </a:rPr>
              <a:t>expliquer une démarche en ligne,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envie d’apprendre</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orienter vers une aide accessible et adaptée, </a:t>
            </a:r>
            <a:endParaRPr b="0" lang="fr-FR" sz="1100" spc="-1" strike="noStrike">
              <a:solidFill>
                <a:srgbClr val="000000"/>
              </a:solidFill>
              <a:latin typeface="Arial"/>
            </a:endParaRPr>
          </a:p>
          <a:p>
            <a:pPr marL="457200" indent="-298440">
              <a:lnSpc>
                <a:spcPct val="100000"/>
              </a:lnSpc>
              <a:buClr>
                <a:srgbClr val="000000"/>
              </a:buClr>
              <a:buFont typeface="Times New Roman"/>
              <a:buChar char="-"/>
              <a:tabLst>
                <a:tab algn="l" pos="0"/>
              </a:tabLst>
            </a:pPr>
            <a:r>
              <a:rPr b="0" lang="fr" sz="1100" spc="-1" strike="noStrike">
                <a:solidFill>
                  <a:schemeClr val="dk1"/>
                </a:solidFill>
                <a:latin typeface="Times New Roman"/>
                <a:ea typeface="Times New Roman"/>
              </a:rPr>
              <a:t>rassurer sans infantiliser.</a:t>
            </a:r>
            <a:endParaRPr b="0" lang="fr-FR" sz="1100" spc="-1" strike="noStrike">
              <a:solidFill>
                <a:srgbClr val="000000"/>
              </a:solidFill>
              <a:latin typeface="Arial"/>
            </a:endParaRPr>
          </a:p>
          <a:p>
            <a:pPr indent="0">
              <a:lnSpc>
                <a:spcPct val="100000"/>
              </a:lnSpc>
              <a:spcBef>
                <a:spcPts val="1400"/>
              </a:spcBef>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a:p>
            <a:pPr indent="0">
              <a:lnSpc>
                <a:spcPct val="100000"/>
              </a:lnSpc>
              <a:spcBef>
                <a:spcPts val="1400"/>
              </a:spcBef>
              <a:buNone/>
              <a:tabLst>
                <a:tab algn="l" pos="0"/>
              </a:tabLst>
            </a:pPr>
            <a:endParaRPr b="0" lang="fr-FR" sz="1800" spc="-1" strike="noStrike">
              <a:solidFill>
                <a:srgbClr val="000000"/>
              </a:solidFill>
              <a:latin typeface="Arial"/>
            </a:endParaRPr>
          </a:p>
        </p:txBody>
      </p:sp>
      <p:sp>
        <p:nvSpPr>
          <p:cNvPr id="460" name="PlaceHolder 2"/>
          <p:cNvSpPr>
            <a:spLocks noGrp="1"/>
          </p:cNvSpPr>
          <p:nvPr>
            <p:ph type="sldImg"/>
          </p:nvPr>
        </p:nvSpPr>
        <p:spPr>
          <a:xfrm>
            <a:off x="572400" y="812520"/>
            <a:ext cx="6414120" cy="4008240"/>
          </a:xfrm>
          <a:prstGeom prst="rect">
            <a:avLst/>
          </a:prstGeom>
          <a:ln w="0">
            <a:noFill/>
          </a:ln>
        </p:spPr>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spcBef>
                <a:spcPts val="1400"/>
              </a:spcBef>
              <a:buNone/>
              <a:tabLst>
                <a:tab algn="l" pos="0"/>
              </a:tabLst>
            </a:pPr>
            <a:r>
              <a:rPr b="1" lang="fr" sz="1100" spc="-1" strike="noStrike">
                <a:solidFill>
                  <a:schemeClr val="dk1"/>
                </a:solidFill>
                <a:latin typeface="Times New Roman"/>
                <a:ea typeface="Times New Roman"/>
              </a:rPr>
              <a:t>Objectifs pédagogiques :</a:t>
            </a:r>
            <a:r>
              <a:rPr b="0" lang="fr" sz="1100" spc="-1" strike="noStrike">
                <a:solidFill>
                  <a:schemeClr val="dk1"/>
                </a:solidFill>
                <a:latin typeface="Times New Roman"/>
                <a:ea typeface="Times New Roman"/>
              </a:rPr>
              <a:t> équipement ? matériel ? email ? pratique num préexistante ?</a:t>
            </a:r>
            <a:endParaRPr b="0" lang="fr-FR" sz="1100" spc="-1" strike="noStrike">
              <a:solidFill>
                <a:srgbClr val="000000"/>
              </a:solidFill>
              <a:latin typeface="Arial"/>
            </a:endParaRPr>
          </a:p>
          <a:p>
            <a:pPr marL="457200" indent="-298440">
              <a:lnSpc>
                <a:spcPct val="115000"/>
              </a:lnSpc>
              <a:spcBef>
                <a:spcPts val="1400"/>
              </a:spcBef>
              <a:buClr>
                <a:srgbClr val="000000"/>
              </a:buClr>
              <a:buFont typeface="OpenSymbol"/>
              <a:buChar char="-"/>
              <a:tabLst>
                <a:tab algn="l" pos="0"/>
              </a:tabLst>
            </a:pPr>
            <a:r>
              <a:rPr b="0" lang="fr" sz="1100" spc="-1" strike="noStrike">
                <a:solidFill>
                  <a:schemeClr val="dk1"/>
                </a:solidFill>
                <a:latin typeface="Times New Roman"/>
                <a:ea typeface="Times New Roman"/>
              </a:rPr>
              <a:t>Comprendre les freins affectifs </a:t>
            </a:r>
            <a:r>
              <a:rPr b="0" lang="fr" sz="1100" spc="-1" strike="noStrike">
                <a:solidFill>
                  <a:schemeClr val="dk1"/>
                </a:solidFill>
                <a:latin typeface="Times New Roman"/>
                <a:ea typeface="Times New Roman"/>
              </a:rPr>
              <a:t>	</a:t>
            </a:r>
            <a:r>
              <a:rPr b="0" lang="fr" sz="1100" spc="-1" strike="noStrike">
                <a:solidFill>
                  <a:schemeClr val="dk1"/>
                </a:solidFill>
                <a:latin typeface="Times New Roman"/>
                <a:ea typeface="Times New Roman"/>
              </a:rPr>
              <a:t>et symboliques</a:t>
            </a:r>
            <a:endParaRPr b="0" lang="fr-FR" sz="1100" spc="-1" strike="noStrike">
              <a:solidFill>
                <a:srgbClr val="000000"/>
              </a:solidFill>
              <a:latin typeface="Arial"/>
            </a:endParaRPr>
          </a:p>
          <a:p>
            <a:pPr marL="457200" indent="-298440">
              <a:lnSpc>
                <a:spcPct val="115000"/>
              </a:lnSpc>
              <a:buClr>
                <a:srgbClr val="000000"/>
              </a:buClr>
              <a:buFont typeface="OpenSymbol"/>
              <a:buChar char="-"/>
              <a:tabLst>
                <a:tab algn="l" pos="0"/>
              </a:tabLst>
            </a:pPr>
            <a:r>
              <a:rPr b="0" lang="fr" sz="1100" spc="-1" strike="noStrike">
                <a:solidFill>
                  <a:schemeClr val="dk1"/>
                </a:solidFill>
                <a:latin typeface="Times New Roman"/>
                <a:ea typeface="Times New Roman"/>
              </a:rPr>
              <a:t>Proposer un accompagnement très progressif</a:t>
            </a:r>
            <a:endParaRPr b="0" lang="fr-FR" sz="1100" spc="-1" strike="noStrike">
              <a:solidFill>
                <a:srgbClr val="000000"/>
              </a:solidFill>
              <a:latin typeface="Arial"/>
            </a:endParaRPr>
          </a:p>
          <a:p>
            <a:pPr marL="457200" indent="-298440">
              <a:lnSpc>
                <a:spcPct val="115000"/>
              </a:lnSpc>
              <a:buClr>
                <a:srgbClr val="000000"/>
              </a:buClr>
              <a:buFont typeface="OpenSymbol"/>
              <a:buChar char="-"/>
              <a:tabLst>
                <a:tab algn="l" pos="0"/>
              </a:tabLst>
            </a:pPr>
            <a:r>
              <a:rPr b="0" lang="fr" sz="1100" spc="-1" strike="noStrike">
                <a:solidFill>
                  <a:schemeClr val="dk1"/>
                </a:solidFill>
                <a:latin typeface="Times New Roman"/>
                <a:ea typeface="Times New Roman"/>
              </a:rPr>
              <a:t>Valoriser les petits succès numériques</a:t>
            </a:r>
            <a:endParaRPr b="0" lang="fr-FR" sz="1100" spc="-1" strike="noStrike">
              <a:solidFill>
                <a:srgbClr val="000000"/>
              </a:solidFill>
              <a:latin typeface="Arial"/>
            </a:endParaRPr>
          </a:p>
          <a:p>
            <a:pPr marL="457200" indent="-298440">
              <a:lnSpc>
                <a:spcPct val="115000"/>
              </a:lnSpc>
              <a:buClr>
                <a:srgbClr val="000000"/>
              </a:buClr>
              <a:buFont typeface="Times New Roman"/>
              <a:buChar char="-"/>
              <a:tabLst>
                <a:tab algn="l" pos="0"/>
              </a:tabLst>
            </a:pPr>
            <a:r>
              <a:rPr b="0" lang="fr" sz="1100" spc="-1" strike="noStrike">
                <a:solidFill>
                  <a:schemeClr val="dk1"/>
                </a:solidFill>
                <a:latin typeface="Times New Roman"/>
                <a:ea typeface="Times New Roman"/>
              </a:rPr>
              <a:t>partenariat avec le médiateur num du territoire</a:t>
            </a:r>
            <a:endParaRPr b="0" lang="fr-FR" sz="1100" spc="-1" strike="noStrike">
              <a:solidFill>
                <a:srgbClr val="000000"/>
              </a:solidFill>
              <a:latin typeface="Arial"/>
            </a:endParaRPr>
          </a:p>
          <a:p>
            <a:pPr indent="0">
              <a:lnSpc>
                <a:spcPct val="100000"/>
              </a:lnSpc>
              <a:spcBef>
                <a:spcPts val="1400"/>
              </a:spcBef>
              <a:buNone/>
              <a:tabLst>
                <a:tab algn="l" pos="0"/>
              </a:tabLst>
            </a:pPr>
            <a:r>
              <a:rPr b="0" lang="fr" sz="1100" spc="-1" strike="noStrike">
                <a:solidFill>
                  <a:schemeClr val="dk1"/>
                </a:solidFill>
                <a:latin typeface="Times New Roman"/>
                <a:ea typeface="Times New Roman"/>
              </a:rPr>
              <a:t>repérer les freins (matériels, cognitifs), adapter le discours, orienter vers un lieu équipé ou un accompagnement.</a:t>
            </a:r>
            <a:endParaRPr b="0" lang="fr-FR" sz="1100" spc="-1" strike="noStrike">
              <a:solidFill>
                <a:srgbClr val="000000"/>
              </a:solidFill>
              <a:latin typeface="Arial"/>
            </a:endParaRPr>
          </a:p>
          <a:p>
            <a:pPr indent="0">
              <a:lnSpc>
                <a:spcPct val="100000"/>
              </a:lnSpc>
              <a:spcBef>
                <a:spcPts val="1400"/>
              </a:spcBef>
              <a:buNone/>
              <a:tabLst>
                <a:tab algn="l" pos="0"/>
              </a:tabLst>
            </a:pPr>
            <a:endParaRPr b="0" lang="fr-FR" sz="1800" spc="-1" strike="noStrike">
              <a:solidFill>
                <a:srgbClr val="000000"/>
              </a:solidFill>
              <a:latin typeface="Arial"/>
            </a:endParaRPr>
          </a:p>
        </p:txBody>
      </p:sp>
      <p:sp>
        <p:nvSpPr>
          <p:cNvPr id="462" name="PlaceHolder 2"/>
          <p:cNvSpPr>
            <a:spLocks noGrp="1"/>
          </p:cNvSpPr>
          <p:nvPr>
            <p:ph type="sldImg"/>
          </p:nvPr>
        </p:nvSpPr>
        <p:spPr>
          <a:xfrm>
            <a:off x="572400" y="812520"/>
            <a:ext cx="6414120" cy="4008240"/>
          </a:xfrm>
          <a:prstGeom prst="rect">
            <a:avLst/>
          </a:prstGeom>
          <a:ln w="0">
            <a:noFill/>
          </a:ln>
        </p:spPr>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a:solidFill>
                  <a:srgbClr val="000000"/>
                </a:solidFill>
                <a:latin typeface="Arial"/>
              </a:rPr>
              <a:t>Accueil diag, prendre la mesure de l’équipement, la pratique ne pas répondre tout de suite à la demande </a:t>
            </a:r>
            <a:endParaRPr b="0" lang="fr-FR" sz="1800" spc="-1" strike="noStrike">
              <a:solidFill>
                <a:srgbClr val="000000"/>
              </a:solidFill>
              <a:latin typeface="Arial"/>
            </a:endParaRPr>
          </a:p>
          <a:p>
            <a:pPr marL="216000" indent="0">
              <a:lnSpc>
                <a:spcPct val="100000"/>
              </a:lnSpc>
              <a:buNone/>
              <a:tabLst>
                <a:tab algn="l" pos="0"/>
              </a:tabLst>
            </a:pPr>
            <a:r>
              <a:rPr b="0" lang="fr" sz="1800" spc="-1" strike="noStrike">
                <a:solidFill>
                  <a:srgbClr val="000000"/>
                </a:solidFill>
                <a:latin typeface="Arial"/>
              </a:rPr>
              <a:t>Identifier les freins pour faire le lien avec les autres acteurs qui peuvent prendre le relai</a:t>
            </a:r>
            <a:endParaRPr b="0" lang="fr-FR" sz="1800" spc="-1" strike="noStrike">
              <a:solidFill>
                <a:srgbClr val="000000"/>
              </a:solidFill>
              <a:latin typeface="Arial"/>
            </a:endParaRPr>
          </a:p>
          <a:p>
            <a:pPr marL="216000" indent="0">
              <a:lnSpc>
                <a:spcPct val="100000"/>
              </a:lnSpc>
              <a:buNone/>
              <a:tabLst>
                <a:tab algn="l" pos="0"/>
              </a:tabLst>
            </a:pPr>
            <a:r>
              <a:rPr b="0" lang="fr" sz="1800" spc="-1" strike="noStrike">
                <a:solidFill>
                  <a:srgbClr val="000000"/>
                </a:solidFill>
                <a:latin typeface="Arial"/>
              </a:rPr>
              <a:t>Jusqu’où aller =&gt; diapo suivante </a:t>
            </a:r>
            <a:endParaRPr b="0" lang="fr-FR" sz="1800" spc="-1" strike="noStrike">
              <a:solidFill>
                <a:srgbClr val="000000"/>
              </a:solidFill>
              <a:latin typeface="Arial"/>
            </a:endParaRPr>
          </a:p>
        </p:txBody>
      </p:sp>
      <p:sp>
        <p:nvSpPr>
          <p:cNvPr id="464" name="PlaceHolder 2"/>
          <p:cNvSpPr>
            <a:spLocks noGrp="1"/>
          </p:cNvSpPr>
          <p:nvPr>
            <p:ph type="sldImg"/>
          </p:nvPr>
        </p:nvSpPr>
        <p:spPr>
          <a:xfrm>
            <a:off x="572400" y="812520"/>
            <a:ext cx="6413760" cy="4008240"/>
          </a:xfrm>
          <a:prstGeom prst="rect">
            <a:avLst/>
          </a:prstGeom>
          <a:ln w="0">
            <a:noFill/>
          </a:ln>
        </p:spPr>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a:solidFill>
                  <a:srgbClr val="000000"/>
                </a:solidFill>
                <a:latin typeface="Arial"/>
              </a:rPr>
              <a:t>Vous n’êtes pas là pour prendre en charge leurs difficultés mais pour les prendre en compte</a:t>
            </a:r>
            <a:endParaRPr b="0" lang="fr-FR" sz="1800" spc="-1" strike="noStrike">
              <a:solidFill>
                <a:srgbClr val="000000"/>
              </a:solidFill>
              <a:latin typeface="Arial"/>
            </a:endParaRPr>
          </a:p>
          <a:p>
            <a:pPr marL="216000" indent="0">
              <a:lnSpc>
                <a:spcPct val="100000"/>
              </a:lnSpc>
              <a:buNone/>
              <a:tabLst>
                <a:tab algn="l" pos="0"/>
              </a:tabLst>
            </a:pPr>
            <a:r>
              <a:rPr b="0" lang="fr" sz="1800" spc="-1" strike="noStrike">
                <a:solidFill>
                  <a:srgbClr val="000000"/>
                </a:solidFill>
                <a:latin typeface="Arial"/>
              </a:rPr>
              <a:t>Vous n’êtes pas suffisamment qualifié, outiller pour prendre en charge la demande, ce n’est pas votre cadre de fonction. Votre périmètre professionnel n’intègre pas ceci. Votre périmètre ne change pas mais votre pratique oui, elle doit prendre en compte les problématiques et adapter votre posture sur ces 4 incontournables : temps, moyens, compétences et partenaires de l’AGENT ET DE L’USAGER.</a:t>
            </a:r>
            <a:endParaRPr b="0" lang="fr-FR" sz="1800" spc="-1" strike="noStrike">
              <a:solidFill>
                <a:srgbClr val="000000"/>
              </a:solidFill>
              <a:latin typeface="Arial"/>
            </a:endParaRPr>
          </a:p>
          <a:p>
            <a:pPr marL="216000" indent="0">
              <a:lnSpc>
                <a:spcPct val="100000"/>
              </a:lnSpc>
              <a:buNone/>
              <a:tabLst>
                <a:tab algn="l" pos="0"/>
              </a:tabLst>
            </a:pPr>
            <a:r>
              <a:rPr b="0" lang="fr" sz="1800" spc="-1" strike="noStrike">
                <a:solidFill>
                  <a:srgbClr val="000000"/>
                </a:solidFill>
                <a:latin typeface="Arial"/>
              </a:rPr>
              <a:t>Compétences au minimum j’oriente, sinon j’accompagne en fonction de mes compétences</a:t>
            </a:r>
            <a:endParaRPr b="0" lang="fr-FR" sz="1800" spc="-1" strike="noStrike">
              <a:solidFill>
                <a:srgbClr val="000000"/>
              </a:solidFill>
              <a:latin typeface="Arial"/>
            </a:endParaRPr>
          </a:p>
        </p:txBody>
      </p:sp>
      <p:sp>
        <p:nvSpPr>
          <p:cNvPr id="466" name="PlaceHolder 2"/>
          <p:cNvSpPr>
            <a:spLocks noGrp="1"/>
          </p:cNvSpPr>
          <p:nvPr>
            <p:ph type="sldImg"/>
          </p:nvPr>
        </p:nvSpPr>
        <p:spPr>
          <a:xfrm>
            <a:off x="572400" y="812520"/>
            <a:ext cx="6413760" cy="4008240"/>
          </a:xfrm>
          <a:prstGeom prst="rect">
            <a:avLst/>
          </a:prstGeom>
          <a:ln w="0">
            <a:noFill/>
          </a:ln>
        </p:spPr>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u="sng">
                <a:solidFill>
                  <a:schemeClr val="hlink"/>
                </a:solidFill>
                <a:uFillTx/>
                <a:latin typeface="Arial"/>
                <a:hlinkClick r:id="rId1"/>
              </a:rPr>
              <a:t>https://www.puy-de-dome.fr/territoires/numerique/mediation-numerique/mode-vu/MAP.html</a:t>
            </a:r>
            <a:r>
              <a:rPr b="0" lang="fr" sz="1800" spc="-1" strike="noStrike">
                <a:solidFill>
                  <a:srgbClr val="000000"/>
                </a:solidFill>
                <a:latin typeface="Arial"/>
              </a:rPr>
              <a:t> </a:t>
            </a:r>
            <a:endParaRPr b="0" lang="fr-FR" sz="1800" spc="-1" strike="noStrike">
              <a:solidFill>
                <a:srgbClr val="000000"/>
              </a:solidFill>
              <a:latin typeface="Arial"/>
            </a:endParaRPr>
          </a:p>
        </p:txBody>
      </p:sp>
      <p:sp>
        <p:nvSpPr>
          <p:cNvPr id="468" name="PlaceHolder 2"/>
          <p:cNvSpPr>
            <a:spLocks noGrp="1"/>
          </p:cNvSpPr>
          <p:nvPr>
            <p:ph type="sldImg"/>
          </p:nvPr>
        </p:nvSpPr>
        <p:spPr>
          <a:xfrm>
            <a:off x="572400" y="812520"/>
            <a:ext cx="6413760" cy="4008240"/>
          </a:xfrm>
          <a:prstGeom prst="rect">
            <a:avLst/>
          </a:prstGeom>
          <a:ln w="0">
            <a:noFill/>
          </a:ln>
        </p:spPr>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u="sng">
                <a:solidFill>
                  <a:schemeClr val="hlink"/>
                </a:solidFill>
                <a:uFillTx/>
                <a:latin typeface="Arial"/>
                <a:hlinkClick r:id="rId1"/>
              </a:rPr>
              <a:t>https://cartographie.societenumerique.gouv.fr/cartographie/regions/Auvergne-Rhône-Alpes/Puy-de-Dôme</a:t>
            </a:r>
            <a:r>
              <a:rPr b="0" lang="fr" sz="1800" spc="-1" strike="noStrike">
                <a:solidFill>
                  <a:srgbClr val="000000"/>
                </a:solidFill>
                <a:latin typeface="Arial"/>
              </a:rPr>
              <a:t> </a:t>
            </a:r>
            <a:endParaRPr b="0" lang="fr-FR" sz="1800" spc="-1" strike="noStrike">
              <a:solidFill>
                <a:srgbClr val="000000"/>
              </a:solidFill>
              <a:latin typeface="Arial"/>
            </a:endParaRPr>
          </a:p>
          <a:p>
            <a:pPr marL="216000" indent="0">
              <a:lnSpc>
                <a:spcPct val="100000"/>
              </a:lnSpc>
              <a:buNone/>
              <a:tabLst>
                <a:tab algn="l" pos="0"/>
              </a:tabLst>
            </a:pPr>
            <a:endParaRPr b="0" lang="fr-FR" sz="1800" spc="-1" strike="noStrike">
              <a:solidFill>
                <a:srgbClr val="000000"/>
              </a:solidFill>
              <a:latin typeface="Arial"/>
            </a:endParaRPr>
          </a:p>
          <a:p>
            <a:pPr marL="216000" indent="0">
              <a:lnSpc>
                <a:spcPct val="100000"/>
              </a:lnSpc>
              <a:buNone/>
              <a:tabLst>
                <a:tab algn="l" pos="0"/>
              </a:tabLst>
            </a:pPr>
            <a:r>
              <a:rPr b="0" lang="fr" sz="1800" spc="-1" strike="noStrike">
                <a:solidFill>
                  <a:srgbClr val="000000"/>
                </a:solidFill>
                <a:latin typeface="Arial"/>
              </a:rPr>
              <a:t>Evoquer les France services</a:t>
            </a:r>
            <a:endParaRPr b="0" lang="fr-FR" sz="1800" spc="-1" strike="noStrike">
              <a:solidFill>
                <a:srgbClr val="000000"/>
              </a:solidFill>
              <a:latin typeface="Arial"/>
            </a:endParaRPr>
          </a:p>
        </p:txBody>
      </p:sp>
      <p:sp>
        <p:nvSpPr>
          <p:cNvPr id="470" name="PlaceHolder 2"/>
          <p:cNvSpPr>
            <a:spLocks noGrp="1"/>
          </p:cNvSpPr>
          <p:nvPr>
            <p:ph type="sldImg"/>
          </p:nvPr>
        </p:nvSpPr>
        <p:spPr>
          <a:xfrm>
            <a:off x="572400" y="812520"/>
            <a:ext cx="6413760" cy="4008240"/>
          </a:xfrm>
          <a:prstGeom prst="rect">
            <a:avLst/>
          </a:prstGeom>
          <a:ln w="0">
            <a:noFill/>
          </a:ln>
        </p:spPr>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a:solidFill>
                  <a:srgbClr val="000000"/>
                </a:solidFill>
                <a:latin typeface="Arial"/>
              </a:rPr>
              <a:t>Nom, prénom, poste et structure, attentes</a:t>
            </a:r>
            <a:endParaRPr b="0" lang="fr-FR" sz="1800" spc="-1" strike="noStrike">
              <a:solidFill>
                <a:srgbClr val="000000"/>
              </a:solidFill>
              <a:latin typeface="Arial"/>
            </a:endParaRPr>
          </a:p>
        </p:txBody>
      </p:sp>
      <p:sp>
        <p:nvSpPr>
          <p:cNvPr id="428" name="PlaceHolder 2"/>
          <p:cNvSpPr>
            <a:spLocks noGrp="1"/>
          </p:cNvSpPr>
          <p:nvPr>
            <p:ph type="sldImg"/>
          </p:nvPr>
        </p:nvSpPr>
        <p:spPr>
          <a:xfrm>
            <a:off x="572400" y="812520"/>
            <a:ext cx="6413760" cy="4008240"/>
          </a:xfrm>
          <a:prstGeom prst="rect">
            <a:avLst/>
          </a:prstGeom>
          <a:ln w="0">
            <a:noFill/>
          </a:ln>
        </p:spPr>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15000"/>
              </a:lnSpc>
              <a:buNone/>
              <a:tabLst>
                <a:tab algn="l" pos="0"/>
              </a:tabLst>
            </a:pPr>
            <a:r>
              <a:rPr b="0" lang="fr" sz="1000" spc="-1" strike="noStrike" u="sng">
                <a:solidFill>
                  <a:schemeClr val="hlink"/>
                </a:solidFill>
                <a:uFillTx/>
                <a:latin typeface="Arial"/>
                <a:hlinkClick r:id="rId1"/>
              </a:rPr>
              <a:t>https://www.interface3namur.be/documentation/gagner-en-autonomie-avec-le-numerique/</a:t>
            </a:r>
            <a:endParaRPr b="0" lang="fr-FR" sz="1000" spc="-1" strike="noStrike">
              <a:solidFill>
                <a:srgbClr val="000000"/>
              </a:solidFill>
              <a:latin typeface="Arial"/>
            </a:endParaRPr>
          </a:p>
          <a:p>
            <a:pPr marL="216000" indent="0">
              <a:lnSpc>
                <a:spcPct val="100000"/>
              </a:lnSpc>
              <a:buNone/>
              <a:tabLst>
                <a:tab algn="l" pos="0"/>
              </a:tabLst>
            </a:pPr>
            <a:endParaRPr b="0" lang="fr-FR" sz="1800" spc="-1" strike="noStrike">
              <a:solidFill>
                <a:srgbClr val="000000"/>
              </a:solidFill>
              <a:latin typeface="Arial"/>
            </a:endParaRPr>
          </a:p>
        </p:txBody>
      </p:sp>
      <p:sp>
        <p:nvSpPr>
          <p:cNvPr id="472" name="PlaceHolder 2"/>
          <p:cNvSpPr>
            <a:spLocks noGrp="1"/>
          </p:cNvSpPr>
          <p:nvPr>
            <p:ph type="sldImg"/>
          </p:nvPr>
        </p:nvSpPr>
        <p:spPr>
          <a:xfrm>
            <a:off x="572400" y="812520"/>
            <a:ext cx="6413760" cy="4008240"/>
          </a:xfrm>
          <a:prstGeom prst="rect">
            <a:avLst/>
          </a:prstGeom>
          <a:ln w="0">
            <a:noFill/>
          </a:ln>
        </p:spPr>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457200" indent="-317520">
              <a:lnSpc>
                <a:spcPct val="100000"/>
              </a:lnSpc>
              <a:buClr>
                <a:srgbClr val="000000"/>
              </a:buClr>
              <a:buFont typeface="OpenSymbol"/>
              <a:buChar char="-"/>
            </a:pPr>
            <a:r>
              <a:rPr b="0" lang="fr" sz="1800" spc="-1" strike="noStrike">
                <a:solidFill>
                  <a:srgbClr val="000000"/>
                </a:solidFill>
                <a:latin typeface="Arial"/>
              </a:rPr>
              <a:t>qr code</a:t>
            </a:r>
            <a:endParaRPr b="0" lang="fr-FR" sz="1800" spc="-1" strike="noStrike">
              <a:solidFill>
                <a:srgbClr val="000000"/>
              </a:solidFill>
              <a:latin typeface="Arial"/>
            </a:endParaRPr>
          </a:p>
          <a:p>
            <a:pPr marL="457200" indent="-317520">
              <a:lnSpc>
                <a:spcPct val="100000"/>
              </a:lnSpc>
              <a:buClr>
                <a:srgbClr val="000000"/>
              </a:buClr>
              <a:buFont typeface="OpenSymbol"/>
              <a:buChar char="-"/>
            </a:pPr>
            <a:r>
              <a:rPr b="0" lang="fr" sz="1800" spc="-1" strike="noStrike">
                <a:solidFill>
                  <a:srgbClr val="000000"/>
                </a:solidFill>
                <a:latin typeface="Arial"/>
              </a:rPr>
              <a:t>lien tchat </a:t>
            </a:r>
            <a:endParaRPr b="0" lang="fr-FR" sz="1800" spc="-1" strike="noStrike">
              <a:solidFill>
                <a:srgbClr val="000000"/>
              </a:solidFill>
              <a:latin typeface="Arial"/>
            </a:endParaRPr>
          </a:p>
          <a:p>
            <a:pPr indent="0">
              <a:lnSpc>
                <a:spcPct val="100000"/>
              </a:lnSpc>
              <a:buNone/>
              <a:tabLst>
                <a:tab algn="l" pos="0"/>
              </a:tabLst>
            </a:pPr>
            <a:r>
              <a:rPr b="0" lang="fr" sz="1800" spc="-1" strike="noStrike" u="sng">
                <a:solidFill>
                  <a:schemeClr val="hlink"/>
                </a:solidFill>
                <a:uFillTx/>
                <a:latin typeface="Arial"/>
                <a:hlinkClick r:id="rId1"/>
              </a:rPr>
              <a:t>https://play.kahoot.it/v2/lobby?quizId=363ed58e-e87d-4316-84eb-400f3d71f94e</a:t>
            </a:r>
            <a:endParaRPr b="0" lang="fr-FR" sz="1800" spc="-1" strike="noStrike">
              <a:solidFill>
                <a:srgbClr val="000000"/>
              </a:solidFill>
              <a:latin typeface="Arial"/>
            </a:endParaRPr>
          </a:p>
          <a:p>
            <a:pPr indent="0">
              <a:lnSpc>
                <a:spcPct val="100000"/>
              </a:lnSpc>
              <a:buNone/>
              <a:tabLst>
                <a:tab algn="l" pos="0"/>
              </a:tabLst>
            </a:pPr>
            <a:endParaRPr b="0" lang="fr-FR" sz="1800" spc="-1" strike="noStrike">
              <a:solidFill>
                <a:srgbClr val="000000"/>
              </a:solidFill>
              <a:latin typeface="Arial"/>
            </a:endParaRPr>
          </a:p>
        </p:txBody>
      </p:sp>
      <p:sp>
        <p:nvSpPr>
          <p:cNvPr id="474" name="PlaceHolder 2"/>
          <p:cNvSpPr>
            <a:spLocks noGrp="1"/>
          </p:cNvSpPr>
          <p:nvPr>
            <p:ph type="sldImg"/>
          </p:nvPr>
        </p:nvSpPr>
        <p:spPr>
          <a:xfrm>
            <a:off x="572400" y="812520"/>
            <a:ext cx="6413760" cy="4008240"/>
          </a:xfrm>
          <a:prstGeom prst="rect">
            <a:avLst/>
          </a:prstGeom>
          <a:ln w="0">
            <a:noFill/>
          </a:ln>
        </p:spPr>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PlaceHolder 1"/>
          <p:cNvSpPr>
            <a:spLocks noGrp="1"/>
          </p:cNvSpPr>
          <p:nvPr>
            <p:ph type="body"/>
          </p:nvPr>
        </p:nvSpPr>
        <p:spPr>
          <a:xfrm>
            <a:off x="756000" y="5078520"/>
            <a:ext cx="6046920" cy="4810320"/>
          </a:xfrm>
          <a:prstGeom prst="rect">
            <a:avLst/>
          </a:prstGeom>
          <a:noFill/>
          <a:ln w="0">
            <a:noFill/>
          </a:ln>
        </p:spPr>
        <p:txBody>
          <a:bodyPr lIns="0" rIns="0" tIns="0" bIns="0" anchor="t">
            <a:noAutofit/>
          </a:bodyPr>
          <a:p>
            <a:pPr marL="216000" indent="0">
              <a:lnSpc>
                <a:spcPct val="100000"/>
              </a:lnSpc>
              <a:buNone/>
              <a:tabLst>
                <a:tab algn="l" pos="0"/>
              </a:tabLst>
            </a:pPr>
            <a:r>
              <a:rPr b="0" lang="fr" sz="1800" spc="-1" strike="noStrike" u="sng">
                <a:solidFill>
                  <a:schemeClr val="hlink"/>
                </a:solidFill>
                <a:uFillTx/>
                <a:latin typeface="Arial"/>
                <a:hlinkClick r:id="rId1"/>
              </a:rPr>
              <a:t>https://framaforms.org/evaluation-de-la-satisfactionaidant-numeriquecdg6315-mai-2025-lot-2-1744621226</a:t>
            </a:r>
            <a:r>
              <a:rPr b="0" lang="fr" sz="1800" spc="-1" strike="noStrike">
                <a:solidFill>
                  <a:srgbClr val="000000"/>
                </a:solidFill>
                <a:latin typeface="Arial"/>
              </a:rPr>
              <a:t> </a:t>
            </a:r>
            <a:endParaRPr b="0" lang="fr-FR" sz="1800" spc="-1" strike="noStrike">
              <a:solidFill>
                <a:srgbClr val="000000"/>
              </a:solidFill>
              <a:latin typeface="Arial"/>
            </a:endParaRPr>
          </a:p>
          <a:p>
            <a:pPr marL="216000" indent="0">
              <a:lnSpc>
                <a:spcPct val="100000"/>
              </a:lnSpc>
              <a:buNone/>
              <a:tabLst>
                <a:tab algn="l" pos="0"/>
              </a:tabLst>
            </a:pPr>
            <a:endParaRPr b="0" lang="fr-FR" sz="1800" spc="-1" strike="noStrike">
              <a:solidFill>
                <a:srgbClr val="000000"/>
              </a:solidFill>
              <a:latin typeface="Arial"/>
            </a:endParaRPr>
          </a:p>
        </p:txBody>
      </p:sp>
      <p:sp>
        <p:nvSpPr>
          <p:cNvPr id="476" name="PlaceHolder 2"/>
          <p:cNvSpPr>
            <a:spLocks noGrp="1"/>
          </p:cNvSpPr>
          <p:nvPr>
            <p:ph type="sldImg"/>
          </p:nvPr>
        </p:nvSpPr>
        <p:spPr>
          <a:xfrm>
            <a:off x="572400" y="812520"/>
            <a:ext cx="6413760" cy="4008240"/>
          </a:xfrm>
          <a:prstGeom prst="rect">
            <a:avLst/>
          </a:prstGeom>
          <a:ln w="0">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827280"/>
            <a:ext cx="8515080" cy="227484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4" name="PlaceHolder 2"/>
          <p:cNvSpPr>
            <a:spLocks noGrp="1"/>
          </p:cNvSpPr>
          <p:nvPr>
            <p:ph type="subTitle"/>
          </p:nvPr>
        </p:nvSpPr>
        <p:spPr>
          <a:xfrm>
            <a:off x="457200" y="1337040"/>
            <a:ext cx="8229240" cy="33141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sldNum" idx="1"/>
          </p:nvPr>
        </p:nvSpPr>
        <p:spPr/>
        <p:txBody>
          <a:bodyPr/>
          <a:p>
            <a:fld id="{D332574C-44D4-4027-A33A-2504F04997B5}"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_AND_BODY">
    <p:spTree>
      <p:nvGrpSpPr>
        <p:cNvPr id="1" name=""/>
        <p:cNvGrpSpPr/>
        <p:nvPr/>
      </p:nvGrpSpPr>
      <p:grpSpPr>
        <a:xfrm>
          <a:off x="0" y="0"/>
          <a:ext cx="0" cy="0"/>
          <a:chOff x="0" y="0"/>
          <a:chExt cx="0" cy="0"/>
        </a:xfrm>
      </p:grpSpPr>
      <p:sp>
        <p:nvSpPr>
          <p:cNvPr id="8" name="PlaceHolder 1"/>
          <p:cNvSpPr>
            <a:spLocks noGrp="1"/>
          </p:cNvSpPr>
          <p:nvPr>
            <p:ph type="title"/>
          </p:nvPr>
        </p:nvSpPr>
        <p:spPr>
          <a:xfrm>
            <a:off x="311760" y="827280"/>
            <a:ext cx="8515080" cy="227484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9" name="PlaceHolder 2"/>
          <p:cNvSpPr>
            <a:spLocks noGrp="1"/>
          </p:cNvSpPr>
          <p:nvPr>
            <p:ph/>
          </p:nvPr>
        </p:nvSpPr>
        <p:spPr>
          <a:xfrm>
            <a:off x="457200" y="1337040"/>
            <a:ext cx="8229240" cy="33141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sldNum" idx="2"/>
          </p:nvPr>
        </p:nvSpPr>
        <p:spPr/>
        <p:txBody>
          <a:bodyPr/>
          <a:p>
            <a:fld id="{880A662B-41AE-4BD5-B293-5C0D8EA79E44}"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p:spTree>
      <p:nvGrpSpPr>
        <p:cNvPr id="1" name=""/>
        <p:cNvGrpSpPr/>
        <p:nvPr/>
      </p:nvGrpSpPr>
      <p:grpSpPr>
        <a:xfrm>
          <a:off x="0" y="0"/>
          <a:ext cx="0" cy="0"/>
          <a:chOff x="0" y="0"/>
          <a:chExt cx="0" cy="0"/>
        </a:xfrm>
      </p:grpSpPr>
      <p:sp>
        <p:nvSpPr>
          <p:cNvPr id="13" name="PlaceHolder 1"/>
          <p:cNvSpPr>
            <a:spLocks noGrp="1"/>
          </p:cNvSpPr>
          <p:nvPr>
            <p:ph type="title"/>
          </p:nvPr>
        </p:nvSpPr>
        <p:spPr>
          <a:xfrm>
            <a:off x="311760" y="827280"/>
            <a:ext cx="8515080" cy="227484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4" name="PlaceHolder 2"/>
          <p:cNvSpPr>
            <a:spLocks noGrp="1"/>
          </p:cNvSpPr>
          <p:nvPr>
            <p:ph/>
          </p:nvPr>
        </p:nvSpPr>
        <p:spPr>
          <a:xfrm>
            <a:off x="457200" y="1337040"/>
            <a:ext cx="8229240" cy="33141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Arial"/>
            </a:endParaRPr>
          </a:p>
        </p:txBody>
      </p:sp>
      <p:sp>
        <p:nvSpPr>
          <p:cNvPr id="4" name="PlaceHolder 3"/>
          <p:cNvSpPr>
            <a:spLocks noGrp="1"/>
          </p:cNvSpPr>
          <p:nvPr>
            <p:ph type="sldNum" idx="3"/>
          </p:nvPr>
        </p:nvSpPr>
        <p:spPr/>
        <p:txBody>
          <a:bodyPr/>
          <a:p>
            <a:fld id="{B1A91F9A-7B44-429E-AC1C-2D8D24E9A5A5}"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Standard 1">
    <p:spTree>
      <p:nvGrpSpPr>
        <p:cNvPr id="1" name=""/>
        <p:cNvGrpSpPr/>
        <p:nvPr/>
      </p:nvGrpSpPr>
      <p:grpSpPr>
        <a:xfrm>
          <a:off x="0" y="0"/>
          <a:ext cx="0" cy="0"/>
          <a:chOff x="0" y="0"/>
          <a:chExt cx="0" cy="0"/>
        </a:xfrm>
      </p:grpSpPr>
      <p:sp>
        <p:nvSpPr>
          <p:cNvPr id="17" name="PlaceHolder 1"/>
          <p:cNvSpPr>
            <a:spLocks noGrp="1"/>
          </p:cNvSpPr>
          <p:nvPr>
            <p:ph type="title"/>
          </p:nvPr>
        </p:nvSpPr>
        <p:spPr>
          <a:xfrm>
            <a:off x="311760" y="827280"/>
            <a:ext cx="8515080" cy="227484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18" name="PlaceHolder 2"/>
          <p:cNvSpPr>
            <a:spLocks noGrp="1"/>
          </p:cNvSpPr>
          <p:nvPr>
            <p:ph type="subTitle"/>
          </p:nvPr>
        </p:nvSpPr>
        <p:spPr>
          <a:xfrm>
            <a:off x="457200" y="1337040"/>
            <a:ext cx="8229240" cy="33141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Standard 2">
    <p:spTree>
      <p:nvGrpSpPr>
        <p:cNvPr id="1" name=""/>
        <p:cNvGrpSpPr/>
        <p:nvPr/>
      </p:nvGrpSpPr>
      <p:grpSpPr>
        <a:xfrm>
          <a:off x="0" y="0"/>
          <a:ext cx="0" cy="0"/>
          <a:chOff x="0" y="0"/>
          <a:chExt cx="0" cy="0"/>
        </a:xfrm>
      </p:grpSpPr>
      <p:sp>
        <p:nvSpPr>
          <p:cNvPr id="22" name="PlaceHolder 1"/>
          <p:cNvSpPr>
            <a:spLocks noGrp="1"/>
          </p:cNvSpPr>
          <p:nvPr>
            <p:ph type="title"/>
          </p:nvPr>
        </p:nvSpPr>
        <p:spPr>
          <a:xfrm>
            <a:off x="311760" y="827280"/>
            <a:ext cx="8515080" cy="227484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Arial"/>
            </a:endParaRPr>
          </a:p>
        </p:txBody>
      </p:sp>
      <p:sp>
        <p:nvSpPr>
          <p:cNvPr id="23" name="PlaceHolder 2"/>
          <p:cNvSpPr>
            <a:spLocks noGrp="1"/>
          </p:cNvSpPr>
          <p:nvPr>
            <p:ph type="subTitle"/>
          </p:nvPr>
        </p:nvSpPr>
        <p:spPr>
          <a:xfrm>
            <a:off x="457200" y="1337040"/>
            <a:ext cx="8229240" cy="331416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sldNum" idx="4"/>
          </p:nvPr>
        </p:nvSpPr>
        <p:spPr/>
        <p:txBody>
          <a:bodyPr/>
          <a:p>
            <a:fld id="{C774DADE-AE07-4126-94AA-13382D8B339B}"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827280"/>
            <a:ext cx="8515080" cy="227484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 name="PlaceHolder 2"/>
          <p:cNvSpPr>
            <a:spLocks noGrp="1"/>
          </p:cNvSpPr>
          <p:nvPr>
            <p:ph type="sldNum" idx="1"/>
          </p:nvPr>
        </p:nvSpPr>
        <p:spPr>
          <a:xfrm>
            <a:off x="8472600" y="5181120"/>
            <a:ext cx="543240" cy="431280"/>
          </a:xfrm>
          <a:prstGeom prst="rect">
            <a:avLst/>
          </a:prstGeom>
          <a:noFill/>
          <a:ln w="0">
            <a:noFill/>
          </a:ln>
        </p:spPr>
        <p:txBody>
          <a:bodyPr lIns="91440" rIns="91440" tIns="91440" bIns="91440" anchor="ctr">
            <a:noAutofit/>
          </a:bodyPr>
          <a:lstStyle>
            <a:lvl1pPr indent="0" algn="r">
              <a:lnSpc>
                <a:spcPct val="100000"/>
              </a:lnSpc>
              <a:buNone/>
              <a:tabLst>
                <a:tab algn="l" pos="0"/>
              </a:tabLst>
              <a:defRPr b="0" lang="fr" sz="1000" spc="-1" strike="noStrike">
                <a:solidFill>
                  <a:schemeClr val="dk2"/>
                </a:solidFill>
                <a:latin typeface="Arial"/>
                <a:ea typeface="Arial"/>
              </a:defRPr>
            </a:lvl1pPr>
          </a:lstStyle>
          <a:p>
            <a:pPr indent="0" algn="r">
              <a:lnSpc>
                <a:spcPct val="100000"/>
              </a:lnSpc>
              <a:buNone/>
              <a:tabLst>
                <a:tab algn="l" pos="0"/>
              </a:tabLst>
            </a:pPr>
            <a:fld id="{18D490C7-323D-48B7-A3EE-EA4A6C2683A8}" type="slidenum">
              <a:rPr b="0" lang="fr" sz="1000" spc="-1" strike="noStrike">
                <a:solidFill>
                  <a:schemeClr val="dk2"/>
                </a:solidFill>
                <a:latin typeface="Arial"/>
                <a:ea typeface="Arial"/>
              </a:rPr>
              <a:t>&lt;numéro&gt;</a:t>
            </a:fld>
            <a:endParaRPr b="0" lang="fr-FR" sz="1000" spc="-1" strike="noStrike">
              <a:solidFill>
                <a:srgbClr val="000000"/>
              </a:solidFill>
              <a:latin typeface="Times New Roman"/>
            </a:endParaRPr>
          </a:p>
        </p:txBody>
      </p:sp>
      <p:sp>
        <p:nvSpPr>
          <p:cNvPr id="2" name="PlaceHolder 3"/>
          <p:cNvSpPr>
            <a:spLocks noGrp="1"/>
          </p:cNvSpPr>
          <p:nvPr>
            <p:ph type="body"/>
          </p:nvPr>
        </p:nvSpPr>
        <p:spPr>
          <a:xfrm>
            <a:off x="457200" y="1337040"/>
            <a:ext cx="8229240" cy="33141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827280"/>
            <a:ext cx="8515080" cy="227484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6" name="PlaceHolder 2"/>
          <p:cNvSpPr>
            <a:spLocks noGrp="1"/>
          </p:cNvSpPr>
          <p:nvPr>
            <p:ph type="body"/>
          </p:nvPr>
        </p:nvSpPr>
        <p:spPr>
          <a:xfrm>
            <a:off x="457200" y="1337040"/>
            <a:ext cx="8228880" cy="33138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7" name="PlaceHolder 3"/>
          <p:cNvSpPr>
            <a:spLocks noGrp="1"/>
          </p:cNvSpPr>
          <p:nvPr>
            <p:ph type="sldNum" idx="2"/>
          </p:nvPr>
        </p:nvSpPr>
        <p:spPr>
          <a:xfrm>
            <a:off x="8472600" y="5181120"/>
            <a:ext cx="543240" cy="431280"/>
          </a:xfrm>
          <a:prstGeom prst="rect">
            <a:avLst/>
          </a:prstGeom>
          <a:noFill/>
          <a:ln w="0">
            <a:noFill/>
          </a:ln>
        </p:spPr>
        <p:txBody>
          <a:bodyPr lIns="91440" rIns="91440" tIns="91440" bIns="91440" anchor="ctr">
            <a:noAutofit/>
          </a:bodyPr>
          <a:lstStyle>
            <a:lvl1pPr indent="0" algn="r">
              <a:lnSpc>
                <a:spcPct val="100000"/>
              </a:lnSpc>
              <a:buNone/>
              <a:tabLst>
                <a:tab algn="l" pos="0"/>
              </a:tabLst>
              <a:defRPr b="0" lang="fr" sz="1000" spc="-1" strike="noStrike">
                <a:solidFill>
                  <a:schemeClr val="dk2"/>
                </a:solidFill>
                <a:latin typeface="Arial"/>
                <a:ea typeface="Arial"/>
              </a:defRPr>
            </a:lvl1pPr>
          </a:lstStyle>
          <a:p>
            <a:pPr indent="0" algn="r">
              <a:lnSpc>
                <a:spcPct val="100000"/>
              </a:lnSpc>
              <a:buNone/>
              <a:tabLst>
                <a:tab algn="l" pos="0"/>
              </a:tabLst>
            </a:pPr>
            <a:fld id="{CA81D87E-B875-4358-89CE-25305EBC3A07}" type="slidenum">
              <a:rPr b="0" lang="fr" sz="1000" spc="-1" strike="noStrike">
                <a:solidFill>
                  <a:schemeClr val="dk2"/>
                </a:solidFill>
                <a:latin typeface="Arial"/>
                <a:ea typeface="Arial"/>
              </a:rPr>
              <a:t>&lt;numéro&gt;</a:t>
            </a:fld>
            <a:endParaRPr b="0" lang="fr-FR" sz="1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827280"/>
            <a:ext cx="8515080" cy="227484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1" name="PlaceHolder 2"/>
          <p:cNvSpPr>
            <a:spLocks noGrp="1"/>
          </p:cNvSpPr>
          <p:nvPr>
            <p:ph type="body"/>
          </p:nvPr>
        </p:nvSpPr>
        <p:spPr>
          <a:xfrm>
            <a:off x="457200" y="1337040"/>
            <a:ext cx="8228880" cy="33138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Arial"/>
              </a:rPr>
              <a:t>Cliquez pour éditer le format du plan de texte</a:t>
            </a:r>
            <a:endParaRPr b="0" lang="fr-F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Arial"/>
              </a:rPr>
              <a:t>Second niveau de plan</a:t>
            </a:r>
            <a:endParaRPr b="0" lang="fr-F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Arial"/>
              </a:rPr>
              <a:t>Troisième niveau de plan</a:t>
            </a:r>
            <a:endParaRPr b="0" lang="fr-F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Arial"/>
              </a:rPr>
              <a:t>Quatrième niveau de plan</a:t>
            </a:r>
            <a:endParaRPr b="0" lang="fr-F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Arial"/>
              </a:rPr>
              <a:t>Cinquième niveau de plan</a:t>
            </a:r>
            <a:endParaRPr b="0" lang="fr-F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Arial"/>
              </a:rPr>
              <a:t>Sixième niveau de plan</a:t>
            </a:r>
            <a:endParaRPr b="0" lang="fr-F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Arial"/>
              </a:rPr>
              <a:t>Septième niveau de plan</a:t>
            </a:r>
            <a:endParaRPr b="0" lang="fr-FR" sz="1800" spc="-1" strike="noStrike">
              <a:solidFill>
                <a:srgbClr val="000000"/>
              </a:solidFill>
              <a:latin typeface="Arial"/>
            </a:endParaRPr>
          </a:p>
        </p:txBody>
      </p:sp>
      <p:sp>
        <p:nvSpPr>
          <p:cNvPr id="12" name="PlaceHolder 3"/>
          <p:cNvSpPr>
            <a:spLocks noGrp="1"/>
          </p:cNvSpPr>
          <p:nvPr>
            <p:ph type="sldNum" idx="3"/>
          </p:nvPr>
        </p:nvSpPr>
        <p:spPr>
          <a:xfrm>
            <a:off x="8472600" y="5181120"/>
            <a:ext cx="543240" cy="431280"/>
          </a:xfrm>
          <a:prstGeom prst="rect">
            <a:avLst/>
          </a:prstGeom>
          <a:noFill/>
          <a:ln w="0">
            <a:noFill/>
          </a:ln>
        </p:spPr>
        <p:txBody>
          <a:bodyPr lIns="91440" rIns="91440" tIns="91440" bIns="91440" anchor="ctr">
            <a:noAutofit/>
          </a:bodyPr>
          <a:lstStyle>
            <a:lvl1pPr indent="0" algn="r">
              <a:lnSpc>
                <a:spcPct val="100000"/>
              </a:lnSpc>
              <a:buNone/>
              <a:tabLst>
                <a:tab algn="l" pos="0"/>
              </a:tabLst>
              <a:defRPr b="0" lang="fr" sz="1000" spc="-1" strike="noStrike">
                <a:solidFill>
                  <a:schemeClr val="dk2"/>
                </a:solidFill>
                <a:latin typeface="Arial"/>
                <a:ea typeface="Arial"/>
              </a:defRPr>
            </a:lvl1pPr>
          </a:lstStyle>
          <a:p>
            <a:pPr indent="0" algn="r">
              <a:lnSpc>
                <a:spcPct val="100000"/>
              </a:lnSpc>
              <a:buNone/>
              <a:tabLst>
                <a:tab algn="l" pos="0"/>
              </a:tabLst>
            </a:pPr>
            <a:fld id="{28DAD389-4CF1-4286-84A4-A487C4D1FAF5}" type="slidenum">
              <a:rPr b="0" lang="fr" sz="1000" spc="-1" strike="noStrike">
                <a:solidFill>
                  <a:schemeClr val="dk2"/>
                </a:solidFill>
                <a:latin typeface="Arial"/>
                <a:ea typeface="Arial"/>
              </a:rPr>
              <a:t>&lt;numéro&gt;</a:t>
            </a:fld>
            <a:endParaRPr b="0" lang="fr-FR" sz="1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311760" y="827280"/>
            <a:ext cx="8515080" cy="227484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16" name="PlaceHolder 2"/>
          <p:cNvSpPr>
            <a:spLocks noGrp="1"/>
          </p:cNvSpPr>
          <p:nvPr>
            <p:ph type="body"/>
          </p:nvPr>
        </p:nvSpPr>
        <p:spPr>
          <a:xfrm>
            <a:off x="457200" y="1337040"/>
            <a:ext cx="8229240" cy="33141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311760" y="827280"/>
            <a:ext cx="8515080" cy="227484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0" name="PlaceHolder 2"/>
          <p:cNvSpPr>
            <a:spLocks noGrp="1"/>
          </p:cNvSpPr>
          <p:nvPr>
            <p:ph type="sldNum" idx="4"/>
          </p:nvPr>
        </p:nvSpPr>
        <p:spPr>
          <a:xfrm>
            <a:off x="8472600" y="5181120"/>
            <a:ext cx="545040" cy="433440"/>
          </a:xfrm>
          <a:prstGeom prst="rect">
            <a:avLst/>
          </a:prstGeom>
          <a:noFill/>
          <a:ln w="0">
            <a:noFill/>
          </a:ln>
        </p:spPr>
        <p:txBody>
          <a:bodyPr lIns="91440" rIns="91440" tIns="91440" bIns="91440" anchor="ctr">
            <a:noAutofit/>
          </a:bodyPr>
          <a:lstStyle>
            <a:lvl1pPr indent="0" algn="r">
              <a:lnSpc>
                <a:spcPct val="100000"/>
              </a:lnSpc>
              <a:buNone/>
              <a:tabLst>
                <a:tab algn="l" pos="0"/>
              </a:tabLst>
              <a:defRPr b="0" lang="fr" sz="1000" spc="-1" strike="noStrike">
                <a:solidFill>
                  <a:schemeClr val="dk2"/>
                </a:solidFill>
                <a:latin typeface="Arial"/>
                <a:ea typeface="Arial"/>
              </a:defRPr>
            </a:lvl1pPr>
          </a:lstStyle>
          <a:p>
            <a:pPr indent="0" algn="r">
              <a:lnSpc>
                <a:spcPct val="100000"/>
              </a:lnSpc>
              <a:buNone/>
              <a:tabLst>
                <a:tab algn="l" pos="0"/>
              </a:tabLst>
            </a:pPr>
            <a:fld id="{450CB813-D976-4D98-B20C-427CFA92B001}" type="slidenum">
              <a:rPr b="0" lang="fr" sz="1000" spc="-1" strike="noStrike">
                <a:solidFill>
                  <a:schemeClr val="dk2"/>
                </a:solidFill>
                <a:latin typeface="Arial"/>
                <a:ea typeface="Arial"/>
              </a:rPr>
              <a:t>&lt;numéro&gt;</a:t>
            </a:fld>
            <a:endParaRPr b="0" lang="fr-FR" sz="1000" spc="-1" strike="noStrike">
              <a:solidFill>
                <a:srgbClr val="000000"/>
              </a:solidFill>
              <a:latin typeface="Times New Roman"/>
            </a:endParaRPr>
          </a:p>
        </p:txBody>
      </p:sp>
      <p:sp>
        <p:nvSpPr>
          <p:cNvPr id="21" name="PlaceHolder 3"/>
          <p:cNvSpPr>
            <a:spLocks noGrp="1"/>
          </p:cNvSpPr>
          <p:nvPr>
            <p:ph type="body"/>
          </p:nvPr>
        </p:nvSpPr>
        <p:spPr>
          <a:xfrm>
            <a:off x="457200" y="1337040"/>
            <a:ext cx="8229240" cy="33141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Arial"/>
              </a:rPr>
              <a:t>Cliquez pour éditer le format du plan de texte</a:t>
            </a:r>
            <a:endParaRPr b="0" lang="fr-F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Arial"/>
              </a:rPr>
              <a:t>Second niveau de plan</a:t>
            </a:r>
            <a:endParaRPr b="0" lang="fr-F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Arial"/>
              </a:rPr>
              <a:t>Troisième niveau de plan</a:t>
            </a:r>
            <a:endParaRPr b="0" lang="fr-F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Arial"/>
              </a:rPr>
              <a:t>Quatrième niveau de plan</a:t>
            </a:r>
            <a:endParaRPr b="0" lang="fr-F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slideLayout" Target="../slideLayouts/slideLayout1.xml"/><Relationship Id="rId7"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hyperlink" Target="https://www.larousse.fr/dictionnaires/francais/illectronisme/188290" TargetMode="External"/><Relationship Id="rId2" Type="http://schemas.openxmlformats.org/officeDocument/2006/relationships/hyperlink" Target="https://sensibilisation.linguistique-numerique.fr/wp-content/uploads/2023/07/PIMMS_CHAPITRE_2_DEF_ST.mp4" TargetMode="External"/><Relationship Id="rId3" Type="http://schemas.openxmlformats.org/officeDocument/2006/relationships/hyperlink" Target="https://www.mindmeister.com/app/map/2734688404?t=JeCY4xEvCc#player" TargetMode="External"/><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hyperlink" Target="https://anct-site-prod.s3.fr-par.scw.cloud/s3fs-public/2021-02/AAP%20Mobilier%20pour%20un%20num&#233;rique%20inclusif%20SECNUM%20ANCT%20080221.pdf" TargetMode="External"/><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24" Type="http://schemas.openxmlformats.org/officeDocument/2006/relationships/image" Target="../media/image29.png"/><Relationship Id="rId25" Type="http://schemas.openxmlformats.org/officeDocument/2006/relationships/image" Target="../media/image30.png"/><Relationship Id="rId26" Type="http://schemas.openxmlformats.org/officeDocument/2006/relationships/image" Target="../media/image31.png"/><Relationship Id="rId27" Type="http://schemas.openxmlformats.org/officeDocument/2006/relationships/image" Target="../media/image32.png"/><Relationship Id="rId28" Type="http://schemas.openxmlformats.org/officeDocument/2006/relationships/image" Target="../media/image33.png"/><Relationship Id="rId29" Type="http://schemas.openxmlformats.org/officeDocument/2006/relationships/image" Target="../media/image34.png"/><Relationship Id="rId30" Type="http://schemas.openxmlformats.org/officeDocument/2006/relationships/image" Target="../media/image35.png"/><Relationship Id="rId31" Type="http://schemas.openxmlformats.org/officeDocument/2006/relationships/image" Target="../media/image36.png"/><Relationship Id="rId32" Type="http://schemas.openxmlformats.org/officeDocument/2006/relationships/image" Target="../media/image37.png"/><Relationship Id="rId33" Type="http://schemas.openxmlformats.org/officeDocument/2006/relationships/image" Target="../media/image38.png"/><Relationship Id="rId34" Type="http://schemas.openxmlformats.org/officeDocument/2006/relationships/image" Target="../media/image39.png"/><Relationship Id="rId35" Type="http://schemas.openxmlformats.org/officeDocument/2006/relationships/image" Target="../media/image40.png"/><Relationship Id="rId36" Type="http://schemas.openxmlformats.org/officeDocument/2006/relationships/image" Target="../media/image41.png"/><Relationship Id="rId37" Type="http://schemas.openxmlformats.org/officeDocument/2006/relationships/image" Target="../media/image42.png"/><Relationship Id="rId38" Type="http://schemas.openxmlformats.org/officeDocument/2006/relationships/image" Target="../media/image43.png"/><Relationship Id="rId39" Type="http://schemas.openxmlformats.org/officeDocument/2006/relationships/image" Target="../media/image44.png"/><Relationship Id="rId40" Type="http://schemas.openxmlformats.org/officeDocument/2006/relationships/image" Target="../media/image45.png"/><Relationship Id="rId41" Type="http://schemas.openxmlformats.org/officeDocument/2006/relationships/image" Target="../media/image46.png"/><Relationship Id="rId42" Type="http://schemas.openxmlformats.org/officeDocument/2006/relationships/image" Target="../media/image47.png"/><Relationship Id="rId43" Type="http://schemas.openxmlformats.org/officeDocument/2006/relationships/image" Target="../media/image48.png"/><Relationship Id="rId44" Type="http://schemas.openxmlformats.org/officeDocument/2006/relationships/image" Target="../media/image49.png"/><Relationship Id="rId45" Type="http://schemas.openxmlformats.org/officeDocument/2006/relationships/image" Target="../media/image50.png"/><Relationship Id="rId46" Type="http://schemas.openxmlformats.org/officeDocument/2006/relationships/image" Target="../media/image51.png"/><Relationship Id="rId47" Type="http://schemas.openxmlformats.org/officeDocument/2006/relationships/image" Target="../media/image52.png"/><Relationship Id="rId48" Type="http://schemas.openxmlformats.org/officeDocument/2006/relationships/image" Target="../media/image53.png"/><Relationship Id="rId49" Type="http://schemas.openxmlformats.org/officeDocument/2006/relationships/image" Target="../media/image54.png"/><Relationship Id="rId50" Type="http://schemas.openxmlformats.org/officeDocument/2006/relationships/image" Target="../media/image55.png"/><Relationship Id="rId51" Type="http://schemas.openxmlformats.org/officeDocument/2006/relationships/image" Target="../media/image56.png"/><Relationship Id="rId52" Type="http://schemas.openxmlformats.org/officeDocument/2006/relationships/image" Target="../media/image57.png"/><Relationship Id="rId53" Type="http://schemas.openxmlformats.org/officeDocument/2006/relationships/hyperlink" Target="https://creativecommons.org/licenses/by-sa/4.0/deed.fr" TargetMode="External"/><Relationship Id="rId54" Type="http://schemas.openxmlformats.org/officeDocument/2006/relationships/image" Target="../media/image58.png"/><Relationship Id="rId55" Type="http://schemas.openxmlformats.org/officeDocument/2006/relationships/image" Target="../media/image57.png"/><Relationship Id="rId56" Type="http://schemas.openxmlformats.org/officeDocument/2006/relationships/hyperlink" Target="https://lamednum.coop/commun-formation-pro-in/" TargetMode="External"/><Relationship Id="rId57" Type="http://schemas.openxmlformats.org/officeDocument/2006/relationships/hyperlink" Target="https://www.futur-compose.com/" TargetMode="External"/><Relationship Id="rId58" Type="http://schemas.openxmlformats.org/officeDocument/2006/relationships/image" Target="../media/image59.png"/><Relationship Id="rId59" Type="http://schemas.openxmlformats.org/officeDocument/2006/relationships/hyperlink" Target="https://www.famillesrurales.org/" TargetMode="External"/><Relationship Id="rId60" Type="http://schemas.openxmlformats.org/officeDocument/2006/relationships/image" Target="../media/image60.png"/><Relationship Id="rId61" Type="http://schemas.openxmlformats.org/officeDocument/2006/relationships/hyperlink" Target="https://assembleurs.co/" TargetMode="External"/><Relationship Id="rId62" Type="http://schemas.openxmlformats.org/officeDocument/2006/relationships/image" Target="../media/image61.png"/><Relationship Id="rId63" Type="http://schemas.openxmlformats.org/officeDocument/2006/relationships/hyperlink" Target="https://www.linkedin.com/in/st&#233;phane-gard&#233;-64b4988b/" TargetMode="External"/><Relationship Id="rId64" Type="http://schemas.openxmlformats.org/officeDocument/2006/relationships/image" Target="../media/image60.png"/><Relationship Id="rId65" Type="http://schemas.openxmlformats.org/officeDocument/2006/relationships/image" Target="../media/image60.png"/><Relationship Id="rId66" Type="http://schemas.openxmlformats.org/officeDocument/2006/relationships/image" Target="../media/image62.jpeg"/><Relationship Id="rId67" Type="http://schemas.openxmlformats.org/officeDocument/2006/relationships/image" Target="../media/image63.png"/><Relationship Id="rId68" Type="http://schemas.openxmlformats.org/officeDocument/2006/relationships/slideLayout" Target="../slideLayouts/slideLayout4.xml"/><Relationship Id="rId69"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hyperlink" Target="https://anct-site-prod.s3.fr-par.scw.cloud/s3fs-public/2021-02/AAP%20Mobilier%20pour%20un%20num&#233;rique%20inclusif%20SECNUM%20ANCT%20080221.pdf" TargetMode="External"/><Relationship Id="rId2" Type="http://schemas.openxmlformats.org/officeDocument/2006/relationships/hyperlink" Target="https://lesbases.anct.gouv.fr/ressources/former-et-outiller-les-aidants-et-mediateurs-numeriques" TargetMode="External"/><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hyperlink" Target="https://lesbases.anct.gouv.fr/ressources/former-et-outiller-les-aidants-et-mediateurs-numeriques" TargetMode="External"/><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hyperlink" Target="https://labo.societenumerique.gouv.fr/fr/articles/la-soci&#233;t&#233;-num&#233;rique-fran&#231;aise-d&#233;finir-et-mesurer-l&#233;loignement-num&#233;rique/" TargetMode="External"/><Relationship Id="rId2" Type="http://schemas.openxmlformats.org/officeDocument/2006/relationships/hyperlink" Target="https://anct-site-prod.s3.fr-par.scw.cloud/ressources/2025-03/infographie-barometre-du-numerique-2024.pdf" TargetMode="External"/><Relationship Id="rId3" Type="http://schemas.openxmlformats.org/officeDocument/2006/relationships/hyperlink" Target="https://anct-site-prod.s3.fr-par.scw.cloud/ressources/2025-03/infographie-barometre-du-numerique-2024.pdf" TargetMode="External"/><Relationship Id="rId4" Type="http://schemas.openxmlformats.org/officeDocument/2006/relationships/hyperlink" Target="https://drees.solidarites-sante.gouv.fr/sites/default/files/2022-12/Infographie%20non-recours.pdf" TargetMode="External"/><Relationship Id="rId5"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1.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65.png"/><Relationship Id="rId4" Type="http://schemas.openxmlformats.org/officeDocument/2006/relationships/slideLayout" Target="../slideLayouts/slideLayout1.xml"/><Relationship Id="rId5"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slideLayout" Target="../slideLayouts/slideLayout1.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7.xml.rels><?xml version="1.0" encoding="UTF-8"?>
<Relationships xmlns="http://schemas.openxmlformats.org/package/2006/relationships"><Relationship Id="rId1" Type="http://schemas.openxmlformats.org/officeDocument/2006/relationships/hyperlink" Target="https://www.puy-de-dome.fr/territoires/numerique/mediation-numerique/mode-vu/MAP.html" TargetMode="External"/><Relationship Id="rId2" Type="http://schemas.openxmlformats.org/officeDocument/2006/relationships/image" Target="../media/image76.png"/><Relationship Id="rId3" Type="http://schemas.openxmlformats.org/officeDocument/2006/relationships/image" Target="../media/image77.jpeg"/><Relationship Id="rId4" Type="http://schemas.openxmlformats.org/officeDocument/2006/relationships/slideLayout" Target="../slideLayouts/slideLayout1.xml"/><Relationship Id="rId5"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hyperlink" Target="https://cartographie.societenumerique.gouv.fr/cartographie/regions/Auvergne-Rh&#244;ne-Alpes/Puy-de-D&#244;me" TargetMode="External"/><Relationship Id="rId2" Type="http://schemas.openxmlformats.org/officeDocument/2006/relationships/image" Target="../media/image78.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hyperlink" Target="https://inclusion-numerique.lafibre64.fr/wp-content/uploads/2021/02/livret-formation-WEB.pdf" TargetMode="External"/><Relationship Id="rId2" Type="http://schemas.openxmlformats.org/officeDocument/2006/relationships/image" Target="../media/image80.png"/><Relationship Id="rId3" Type="http://schemas.openxmlformats.org/officeDocument/2006/relationships/hyperlink" Target="https://refugies.info/" TargetMode="External"/><Relationship Id="rId4" Type="http://schemas.openxmlformats.org/officeDocument/2006/relationships/image" Target="../media/image81.png"/><Relationship Id="rId5" Type="http://schemas.openxmlformats.org/officeDocument/2006/relationships/hyperlink" Target="https://lesbases.anct.gouv.fr/" TargetMode="External"/><Relationship Id="rId6" Type="http://schemas.openxmlformats.org/officeDocument/2006/relationships/image" Target="../media/image82.png"/><Relationship Id="rId7" Type="http://schemas.openxmlformats.org/officeDocument/2006/relationships/image" Target="../media/image83.png"/><Relationship Id="rId8" Type="http://schemas.openxmlformats.org/officeDocument/2006/relationships/hyperlink" Target="https://www.interface3namur.be/documentation/gagner-en-autonomie-avec-le-numerique/" TargetMode="External"/><Relationship Id="rId9" Type="http://schemas.openxmlformats.org/officeDocument/2006/relationships/image" Target="../media/image84.png"/><Relationship Id="rId10" Type="http://schemas.openxmlformats.org/officeDocument/2006/relationships/slideLayout" Target="../slideLayouts/slideLayout1.xml"/><Relationship Id="rId11"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2.xml.rels><?xml version="1.0" encoding="UTF-8"?>
<Relationships xmlns="http://schemas.openxmlformats.org/package/2006/relationships"><Relationship Id="rId1" Type="http://schemas.openxmlformats.org/officeDocument/2006/relationships/hyperlink" Target="http://kahoot.it" TargetMode="External"/><Relationship Id="rId2" Type="http://schemas.openxmlformats.org/officeDocument/2006/relationships/image" Target="../media/image85.png"/><Relationship Id="rId3" Type="http://schemas.openxmlformats.org/officeDocument/2006/relationships/hyperlink" Target="https://play.kahoot.it/v2/lobby?quizId=c61266fd-f395-4abc-abc4-a797baffb276" TargetMode="External"/><Relationship Id="rId4" Type="http://schemas.openxmlformats.org/officeDocument/2006/relationships/slideLayout" Target="../slideLayouts/slideLayout1.xml"/><Relationship Id="rId5"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4.xml.rels><?xml version="1.0" encoding="UTF-8"?>
<Relationships xmlns="http://schemas.openxmlformats.org/package/2006/relationships"><Relationship Id="rId1" Type="http://schemas.openxmlformats.org/officeDocument/2006/relationships/hyperlink" Target="https://framaforms.org/evaluation-de-la-satisfactionaidant-numeriquecdg63-1744621226" TargetMode="External"/><Relationship Id="rId2" Type="http://schemas.openxmlformats.org/officeDocument/2006/relationships/image" Target="../media/image86.png"/><Relationship Id="rId3" Type="http://schemas.openxmlformats.org/officeDocument/2006/relationships/slideLayout" Target="../slideLayouts/slideLayout1.xml"/><Relationship Id="rId4"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3081"/>
        </a:solidFill>
      </p:bgPr>
    </p:bg>
    <p:spTree>
      <p:nvGrpSpPr>
        <p:cNvPr id="1" name=""/>
        <p:cNvGrpSpPr/>
        <p:nvPr/>
      </p:nvGrpSpPr>
      <p:grpSpPr>
        <a:xfrm>
          <a:off x="0" y="0"/>
          <a:ext cx="0" cy="0"/>
          <a:chOff x="0" y="0"/>
          <a:chExt cx="0" cy="0"/>
        </a:xfrm>
      </p:grpSpPr>
      <p:sp>
        <p:nvSpPr>
          <p:cNvPr id="30" name="Google Shape;44;p9"/>
          <p:cNvSpPr/>
          <p:nvPr/>
        </p:nvSpPr>
        <p:spPr>
          <a:xfrm>
            <a:off x="394560" y="4215960"/>
            <a:ext cx="7501680" cy="892080"/>
          </a:xfrm>
          <a:prstGeom prst="rect">
            <a:avLst/>
          </a:prstGeom>
          <a:noFill/>
          <a:ln w="0">
            <a:noFill/>
          </a:ln>
        </p:spPr>
        <p:style>
          <a:lnRef idx="0"/>
          <a:fillRef idx="0"/>
          <a:effectRef idx="0"/>
          <a:fontRef idx="minor"/>
        </p:style>
        <p:txBody>
          <a:bodyPr lIns="34200" rIns="34200" tIns="34200" bIns="34200" anchor="b">
            <a:noAutofit/>
          </a:bodyPr>
          <a:p>
            <a:pPr>
              <a:lnSpc>
                <a:spcPct val="100000"/>
              </a:lnSpc>
              <a:tabLst>
                <a:tab algn="l" pos="0"/>
              </a:tabLst>
            </a:pPr>
            <a:r>
              <a:rPr b="1" lang="fr" sz="4800" spc="-1" strike="noStrike">
                <a:solidFill>
                  <a:srgbClr val="ffffff"/>
                </a:solidFill>
                <a:highlight>
                  <a:srgbClr val="003081"/>
                </a:highlight>
                <a:latin typeface="Palanquin"/>
                <a:ea typeface="Palanquin"/>
              </a:rPr>
              <a:t>Formation — </a:t>
            </a:r>
            <a:endParaRPr b="0" lang="fr-FR" sz="4800" spc="-1" strike="noStrike">
              <a:solidFill>
                <a:srgbClr val="ffffff"/>
              </a:solidFill>
              <a:latin typeface="Arial"/>
            </a:endParaRPr>
          </a:p>
          <a:p>
            <a:pPr>
              <a:lnSpc>
                <a:spcPct val="100000"/>
              </a:lnSpc>
              <a:tabLst>
                <a:tab algn="l" pos="0"/>
              </a:tabLst>
            </a:pPr>
            <a:r>
              <a:rPr b="1" lang="fr" sz="4800" spc="-1" strike="noStrike">
                <a:solidFill>
                  <a:srgbClr val="ffffff"/>
                </a:solidFill>
                <a:highlight>
                  <a:srgbClr val="003081"/>
                </a:highlight>
                <a:latin typeface="Palanquin"/>
                <a:ea typeface="Palanquin"/>
              </a:rPr>
              <a:t>Aidant numérique</a:t>
            </a:r>
            <a:endParaRPr b="0" lang="fr-FR" sz="4800" spc="-1" strike="noStrike">
              <a:solidFill>
                <a:srgbClr val="ffffff"/>
              </a:solidFill>
              <a:latin typeface="Arial"/>
            </a:endParaRPr>
          </a:p>
        </p:txBody>
      </p:sp>
      <p:cxnSp>
        <p:nvCxnSpPr>
          <p:cNvPr id="31" name="Google Shape;45;p9"/>
          <p:cNvCxnSpPr/>
          <p:nvPr/>
        </p:nvCxnSpPr>
        <p:spPr>
          <a:xfrm>
            <a:off x="394560" y="5283000"/>
            <a:ext cx="6091920" cy="14400"/>
          </a:xfrm>
          <a:prstGeom prst="straightConnector1">
            <a:avLst/>
          </a:prstGeom>
          <a:ln w="38150">
            <a:solidFill>
              <a:srgbClr val="ff3333"/>
            </a:solidFill>
            <a:round/>
          </a:ln>
        </p:spPr>
      </p:cxnSp>
      <p:sp>
        <p:nvSpPr>
          <p:cNvPr id="32" name="PlaceHolder 1"/>
          <p:cNvSpPr>
            <a:spLocks noGrp="1"/>
          </p:cNvSpPr>
          <p:nvPr>
            <p:ph type="sldNum" idx="8"/>
          </p:nvPr>
        </p:nvSpPr>
        <p:spPr>
          <a:xfrm>
            <a:off x="8472600" y="5181120"/>
            <a:ext cx="543240" cy="4312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fr" sz="1000" spc="-1" strike="noStrike">
                <a:solidFill>
                  <a:schemeClr val="dk2"/>
                </a:solidFill>
                <a:latin typeface="Arial"/>
                <a:ea typeface="Arial"/>
              </a:defRPr>
            </a:lvl1pPr>
          </a:lstStyle>
          <a:p>
            <a:pPr indent="0" algn="r">
              <a:lnSpc>
                <a:spcPct val="100000"/>
              </a:lnSpc>
              <a:buNone/>
              <a:tabLst>
                <a:tab algn="l" pos="0"/>
              </a:tabLst>
            </a:pPr>
            <a:fld id="{644B5F85-3D6C-4692-980B-043084873EE2}" type="slidenum">
              <a:rPr b="0" lang="fr" sz="1000" spc="-1" strike="noStrike">
                <a:solidFill>
                  <a:schemeClr val="dk2"/>
                </a:solidFill>
                <a:latin typeface="Arial"/>
                <a:ea typeface="Arial"/>
              </a:rPr>
              <a:t>1</a:t>
            </a:fld>
            <a:endParaRPr b="0" lang="fr-FR" sz="1000" spc="-1" strike="noStrike">
              <a:solidFill>
                <a:srgbClr val="ffffff"/>
              </a:solidFill>
              <a:latin typeface="Times New Roman"/>
            </a:endParaRPr>
          </a:p>
        </p:txBody>
      </p:sp>
      <p:sp>
        <p:nvSpPr>
          <p:cNvPr id="33" name="Google Shape;47;p9"/>
          <p:cNvSpPr/>
          <p:nvPr/>
        </p:nvSpPr>
        <p:spPr>
          <a:xfrm>
            <a:off x="0" y="0"/>
            <a:ext cx="9142920" cy="794520"/>
          </a:xfrm>
          <a:prstGeom prst="rect">
            <a:avLst/>
          </a:prstGeom>
          <a:solidFill>
            <a:srgbClr val="ffffff"/>
          </a:solidFill>
          <a:ln w="9525">
            <a:solidFill>
              <a:srgbClr val="ffffff"/>
            </a:solidFill>
            <a:round/>
          </a:ln>
        </p:spPr>
        <p:style>
          <a:lnRef idx="0"/>
          <a:fillRef idx="0"/>
          <a:effectRef idx="0"/>
          <a:fontRef idx="minor"/>
        </p:style>
        <p:txBody>
          <a:bodyPr lIns="90000" rIns="90000" tIns="45000" bIns="45000" anchor="ctr">
            <a:noAutofit/>
          </a:bodyPr>
          <a:p>
            <a:pPr>
              <a:lnSpc>
                <a:spcPct val="100000"/>
              </a:lnSpc>
              <a:tabLst>
                <a:tab algn="l" pos="0"/>
              </a:tabLst>
            </a:pPr>
            <a:endParaRPr b="0" lang="fr-FR" sz="1400" spc="-1" strike="noStrike">
              <a:solidFill>
                <a:srgbClr val="000000"/>
              </a:solidFill>
              <a:latin typeface="Arial"/>
            </a:endParaRPr>
          </a:p>
        </p:txBody>
      </p:sp>
      <p:pic>
        <p:nvPicPr>
          <p:cNvPr id="34" name="Google Shape;48;p9" descr=""/>
          <p:cNvPicPr/>
          <p:nvPr/>
        </p:nvPicPr>
        <p:blipFill>
          <a:blip r:embed="rId1"/>
          <a:stretch/>
        </p:blipFill>
        <p:spPr>
          <a:xfrm>
            <a:off x="44640" y="0"/>
            <a:ext cx="1908360" cy="595800"/>
          </a:xfrm>
          <a:prstGeom prst="rect">
            <a:avLst/>
          </a:prstGeom>
          <a:ln w="0">
            <a:noFill/>
          </a:ln>
        </p:spPr>
      </p:pic>
      <p:pic>
        <p:nvPicPr>
          <p:cNvPr id="35" name="Google Shape;49;p9" descr=""/>
          <p:cNvPicPr/>
          <p:nvPr/>
        </p:nvPicPr>
        <p:blipFill>
          <a:blip r:embed="rId2"/>
          <a:stretch/>
        </p:blipFill>
        <p:spPr>
          <a:xfrm>
            <a:off x="7995960" y="281160"/>
            <a:ext cx="685800" cy="241560"/>
          </a:xfrm>
          <a:prstGeom prst="rect">
            <a:avLst/>
          </a:prstGeom>
          <a:ln w="0">
            <a:noFill/>
          </a:ln>
        </p:spPr>
      </p:pic>
      <p:pic>
        <p:nvPicPr>
          <p:cNvPr id="36" name="Google Shape;50;p9" descr=""/>
          <p:cNvPicPr/>
          <p:nvPr/>
        </p:nvPicPr>
        <p:blipFill>
          <a:blip r:embed="rId3"/>
          <a:stretch/>
        </p:blipFill>
        <p:spPr>
          <a:xfrm>
            <a:off x="6883200" y="128160"/>
            <a:ext cx="413280" cy="413280"/>
          </a:xfrm>
          <a:prstGeom prst="rect">
            <a:avLst/>
          </a:prstGeom>
          <a:ln w="0">
            <a:noFill/>
          </a:ln>
        </p:spPr>
      </p:pic>
      <p:pic>
        <p:nvPicPr>
          <p:cNvPr id="37" name="Google Shape;51;p9" descr=""/>
          <p:cNvPicPr/>
          <p:nvPr/>
        </p:nvPicPr>
        <p:blipFill>
          <a:blip r:embed="rId4"/>
          <a:stretch/>
        </p:blipFill>
        <p:spPr>
          <a:xfrm>
            <a:off x="4428000" y="79920"/>
            <a:ext cx="1355040" cy="445680"/>
          </a:xfrm>
          <a:prstGeom prst="rect">
            <a:avLst/>
          </a:prstGeom>
          <a:ln w="0">
            <a:noFill/>
          </a:ln>
        </p:spPr>
      </p:pic>
      <p:pic>
        <p:nvPicPr>
          <p:cNvPr id="38" name="Google Shape;52;p9" descr=""/>
          <p:cNvPicPr/>
          <p:nvPr/>
        </p:nvPicPr>
        <p:blipFill>
          <a:blip r:embed="rId5"/>
          <a:stretch/>
        </p:blipFill>
        <p:spPr>
          <a:xfrm>
            <a:off x="2592000" y="119880"/>
            <a:ext cx="1092600" cy="4122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d9d9"/>
        </a:solidFill>
      </p:bgPr>
    </p:bg>
    <p:spTree>
      <p:nvGrpSpPr>
        <p:cNvPr id="1" name=""/>
        <p:cNvGrpSpPr/>
        <p:nvPr/>
      </p:nvGrpSpPr>
      <p:grpSpPr>
        <a:xfrm>
          <a:off x="0" y="0"/>
          <a:ext cx="0" cy="0"/>
          <a:chOff x="0" y="0"/>
          <a:chExt cx="0" cy="0"/>
        </a:xfrm>
      </p:grpSpPr>
      <p:sp>
        <p:nvSpPr>
          <p:cNvPr id="164" name="Google Shape;222;p19"/>
          <p:cNvSpPr/>
          <p:nvPr/>
        </p:nvSpPr>
        <p:spPr>
          <a:xfrm>
            <a:off x="404640" y="1073520"/>
            <a:ext cx="8410320" cy="892080"/>
          </a:xfrm>
          <a:prstGeom prst="rect">
            <a:avLst/>
          </a:prstGeom>
          <a:noFill/>
          <a:ln w="0">
            <a:noFill/>
          </a:ln>
        </p:spPr>
        <p:style>
          <a:lnRef idx="0"/>
          <a:fillRef idx="0"/>
          <a:effectRef idx="0"/>
          <a:fontRef idx="minor"/>
        </p:style>
        <p:txBody>
          <a:bodyPr lIns="34200" rIns="34200" tIns="34200" bIns="34200" anchor="b">
            <a:noAutofit/>
          </a:bodyPr>
          <a:p>
            <a:pPr>
              <a:lnSpc>
                <a:spcPct val="100000"/>
              </a:lnSpc>
              <a:tabLst>
                <a:tab algn="l" pos="0"/>
              </a:tabLst>
            </a:pPr>
            <a:r>
              <a:rPr b="1" lang="fr" sz="4800" spc="-1" strike="noStrike">
                <a:solidFill>
                  <a:srgbClr val="ff3333"/>
                </a:solidFill>
                <a:latin typeface="Palanquin"/>
                <a:ea typeface="Palanquin"/>
              </a:rPr>
              <a:t>1. Contexte et enjeux </a:t>
            </a:r>
            <a:endParaRPr b="0" lang="fr-FR" sz="4800" spc="-1" strike="noStrike">
              <a:solidFill>
                <a:srgbClr val="000000"/>
              </a:solidFill>
              <a:latin typeface="Arial"/>
            </a:endParaRPr>
          </a:p>
          <a:p>
            <a:pPr>
              <a:lnSpc>
                <a:spcPct val="100000"/>
              </a:lnSpc>
              <a:tabLst>
                <a:tab algn="l" pos="0"/>
              </a:tabLst>
            </a:pPr>
            <a:r>
              <a:rPr b="1" lang="fr" sz="4800" spc="-1" strike="noStrike">
                <a:solidFill>
                  <a:srgbClr val="ff3333"/>
                </a:solidFill>
                <a:latin typeface="Palanquin"/>
                <a:ea typeface="Palanquin"/>
              </a:rPr>
              <a:t>de l’inclusion numérique</a:t>
            </a:r>
            <a:endParaRPr b="0" lang="fr-FR" sz="4800" spc="-1" strike="noStrike">
              <a:solidFill>
                <a:srgbClr val="000000"/>
              </a:solidFill>
              <a:latin typeface="Arial"/>
            </a:endParaRPr>
          </a:p>
        </p:txBody>
      </p:sp>
      <p:cxnSp>
        <p:nvCxnSpPr>
          <p:cNvPr id="165" name="Google Shape;223;p19"/>
          <p:cNvCxnSpPr/>
          <p:nvPr/>
        </p:nvCxnSpPr>
        <p:spPr>
          <a:xfrm flipV="1">
            <a:off x="394560" y="2211480"/>
            <a:ext cx="8254080" cy="10800"/>
          </a:xfrm>
          <a:prstGeom prst="straightConnector1">
            <a:avLst/>
          </a:prstGeom>
          <a:ln w="38150">
            <a:solidFill>
              <a:srgbClr val="ff3333"/>
            </a:solidFill>
            <a:round/>
          </a:ln>
        </p:spPr>
      </p:cxnSp>
      <p:sp>
        <p:nvSpPr>
          <p:cNvPr id="166" name="Google Shape;224;p19"/>
          <p:cNvSpPr/>
          <p:nvPr/>
        </p:nvSpPr>
        <p:spPr>
          <a:xfrm>
            <a:off x="921960" y="2822400"/>
            <a:ext cx="5913000" cy="2094480"/>
          </a:xfrm>
          <a:prstGeom prst="rect">
            <a:avLst/>
          </a:prstGeom>
          <a:noFill/>
          <a:ln w="0">
            <a:noFill/>
          </a:ln>
        </p:spPr>
        <p:style>
          <a:lnRef idx="0"/>
          <a:fillRef idx="0"/>
          <a:effectRef idx="0"/>
          <a:fontRef idx="minor"/>
        </p:style>
        <p:txBody>
          <a:bodyPr lIns="90000" rIns="90000" tIns="91440" bIns="91440" anchor="t">
            <a:noAutofit/>
          </a:bodyPr>
          <a:p>
            <a:pPr marL="457200">
              <a:lnSpc>
                <a:spcPct val="100000"/>
              </a:lnSpc>
              <a:tabLst>
                <a:tab algn="l" pos="0"/>
              </a:tabLst>
            </a:pPr>
            <a:r>
              <a:rPr b="0" lang="fr" sz="1800" spc="-1" strike="noStrike">
                <a:solidFill>
                  <a:srgbClr val="003081"/>
                </a:solidFill>
                <a:latin typeface="Palanquin Medium"/>
                <a:ea typeface="Palanquin Medium"/>
              </a:rPr>
              <a:t>1. Définir les problématiques</a:t>
            </a:r>
            <a:endParaRPr b="0" lang="fr-FR" sz="1800" spc="-1" strike="noStrike">
              <a:solidFill>
                <a:srgbClr val="000000"/>
              </a:solidFill>
              <a:latin typeface="Arial"/>
            </a:endParaRPr>
          </a:p>
          <a:p>
            <a:pPr marL="457200">
              <a:lnSpc>
                <a:spcPct val="100000"/>
              </a:lnSpc>
              <a:tabLst>
                <a:tab algn="l" pos="0"/>
              </a:tabLst>
            </a:pPr>
            <a:r>
              <a:rPr b="0" lang="fr" sz="1800" spc="-1" strike="noStrike">
                <a:solidFill>
                  <a:srgbClr val="003081"/>
                </a:solidFill>
                <a:latin typeface="Palanquin Medium"/>
                <a:ea typeface="Palanquin Medium"/>
              </a:rPr>
              <a:t>2. Identifier les causes</a:t>
            </a:r>
            <a:endParaRPr b="0" lang="fr-FR" sz="1800" spc="-1" strike="noStrike">
              <a:solidFill>
                <a:srgbClr val="000000"/>
              </a:solidFill>
              <a:latin typeface="Arial"/>
            </a:endParaRPr>
          </a:p>
          <a:p>
            <a:pPr marL="457200">
              <a:lnSpc>
                <a:spcPct val="100000"/>
              </a:lnSpc>
              <a:tabLst>
                <a:tab algn="l" pos="0"/>
              </a:tabLst>
            </a:pPr>
            <a:r>
              <a:rPr b="0" lang="fr" sz="1800" spc="-1" strike="noStrike">
                <a:solidFill>
                  <a:srgbClr val="003081"/>
                </a:solidFill>
                <a:latin typeface="Palanquin Medium"/>
                <a:ea typeface="Palanquin Medium"/>
              </a:rPr>
              <a:t>3. Mesurer les impacts de l’éloignement numérique</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Google Shape;229;p20"/>
          <p:cNvSpPr/>
          <p:nvPr/>
        </p:nvSpPr>
        <p:spPr>
          <a:xfrm>
            <a:off x="900000" y="1123560"/>
            <a:ext cx="7014960" cy="1850760"/>
          </a:xfrm>
          <a:prstGeom prst="rect">
            <a:avLst/>
          </a:prstGeom>
          <a:solidFill>
            <a:srgbClr val="e7f0ff"/>
          </a:solid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cxnSp>
        <p:nvCxnSpPr>
          <p:cNvPr id="168" name="Google Shape;230;p20"/>
          <p:cNvCxnSpPr/>
          <p:nvPr/>
        </p:nvCxnSpPr>
        <p:spPr>
          <a:xfrm>
            <a:off x="511920" y="1454400"/>
            <a:ext cx="7845120" cy="49320"/>
          </a:xfrm>
          <a:prstGeom prst="straightConnector1">
            <a:avLst/>
          </a:prstGeom>
          <a:ln w="28425">
            <a:solidFill>
              <a:srgbClr val="fd2f27"/>
            </a:solidFill>
            <a:round/>
            <a:tailEnd len="med" type="triangle" w="med"/>
          </a:ln>
        </p:spPr>
      </p:cxnSp>
      <p:sp>
        <p:nvSpPr>
          <p:cNvPr id="169" name="Google Shape;231;p20"/>
          <p:cNvSpPr/>
          <p:nvPr/>
        </p:nvSpPr>
        <p:spPr>
          <a:xfrm>
            <a:off x="2772000" y="1159920"/>
            <a:ext cx="1614960" cy="1794600"/>
          </a:xfrm>
          <a:prstGeom prst="rect">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100" spc="-1" strike="noStrike">
                <a:solidFill>
                  <a:srgbClr val="ffffff"/>
                </a:solidFill>
                <a:latin typeface="Palanquin"/>
                <a:ea typeface="Palanquin"/>
              </a:rPr>
              <a:t>Contexte et enjeux de l’inclusion numérique </a:t>
            </a:r>
            <a:endParaRPr b="0" lang="fr-FR" sz="1100" spc="-1" strike="noStrike">
              <a:solidFill>
                <a:srgbClr val="ffffff"/>
              </a:solidFill>
              <a:latin typeface="Arial"/>
            </a:endParaRPr>
          </a:p>
          <a:p>
            <a:pPr algn="ctr">
              <a:lnSpc>
                <a:spcPct val="100000"/>
              </a:lnSpc>
              <a:tabLst>
                <a:tab algn="l" pos="0"/>
              </a:tabLst>
            </a:pPr>
            <a:endParaRPr b="0" lang="fr-FR" sz="1100" spc="-1" strike="noStrike">
              <a:solidFill>
                <a:srgbClr val="ffffff"/>
              </a:solidFill>
              <a:latin typeface="Arial"/>
            </a:endParaRPr>
          </a:p>
          <a:p>
            <a:pPr algn="ctr">
              <a:lnSpc>
                <a:spcPct val="100000"/>
              </a:lnSpc>
              <a:tabLst>
                <a:tab algn="l" pos="0"/>
              </a:tabLst>
            </a:pPr>
            <a:r>
              <a:rPr b="0" lang="fr" sz="1100" spc="-1" strike="noStrike">
                <a:solidFill>
                  <a:srgbClr val="ffffff"/>
                </a:solidFill>
                <a:latin typeface="Palanquin"/>
                <a:ea typeface="Palanquin"/>
              </a:rPr>
              <a:t>(45min)</a:t>
            </a:r>
            <a:endParaRPr b="0" lang="fr-FR" sz="1100" spc="-1" strike="noStrike">
              <a:solidFill>
                <a:srgbClr val="ffffff"/>
              </a:solidFill>
              <a:latin typeface="Arial"/>
            </a:endParaRPr>
          </a:p>
        </p:txBody>
      </p:sp>
      <p:sp>
        <p:nvSpPr>
          <p:cNvPr id="170" name="Google Shape;232;p20"/>
          <p:cNvSpPr/>
          <p:nvPr/>
        </p:nvSpPr>
        <p:spPr>
          <a:xfrm>
            <a:off x="4464000" y="1159920"/>
            <a:ext cx="1614960" cy="1794600"/>
          </a:xfrm>
          <a:prstGeom prst="rect">
            <a:avLst/>
          </a:prstGeom>
          <a:solidFill>
            <a:srgbClr val="003081"/>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100" spc="-1" strike="noStrike">
                <a:solidFill>
                  <a:srgbClr val="ffffff"/>
                </a:solidFill>
                <a:latin typeface="Palanquin"/>
                <a:ea typeface="Palanquin"/>
              </a:rPr>
              <a:t>Cadre juridique et réglementation</a:t>
            </a:r>
            <a:endParaRPr b="0" lang="fr-FR" sz="1100" spc="-1" strike="noStrike">
              <a:solidFill>
                <a:srgbClr val="ffffff"/>
              </a:solidFill>
              <a:latin typeface="Arial"/>
            </a:endParaRPr>
          </a:p>
          <a:p>
            <a:pPr algn="ctr">
              <a:lnSpc>
                <a:spcPct val="100000"/>
              </a:lnSpc>
              <a:tabLst>
                <a:tab algn="l" pos="0"/>
              </a:tabLst>
            </a:pPr>
            <a:r>
              <a:rPr b="1" lang="fr" sz="1100" spc="-1" strike="noStrike">
                <a:solidFill>
                  <a:srgbClr val="ffffff"/>
                </a:solidFill>
                <a:latin typeface="Palanquin"/>
                <a:ea typeface="Palanquin"/>
              </a:rPr>
              <a:t> </a:t>
            </a:r>
            <a:endParaRPr b="0" lang="fr-FR" sz="1100" spc="-1" strike="noStrike">
              <a:solidFill>
                <a:srgbClr val="ffffff"/>
              </a:solidFill>
              <a:latin typeface="Arial"/>
            </a:endParaRPr>
          </a:p>
          <a:p>
            <a:pPr algn="ctr">
              <a:lnSpc>
                <a:spcPct val="100000"/>
              </a:lnSpc>
              <a:tabLst>
                <a:tab algn="l" pos="0"/>
              </a:tabLst>
            </a:pPr>
            <a:r>
              <a:rPr b="0" lang="fr" sz="1100" spc="-1" strike="noStrike">
                <a:solidFill>
                  <a:srgbClr val="ffffff"/>
                </a:solidFill>
                <a:latin typeface="Palanquin"/>
                <a:ea typeface="Palanquin"/>
              </a:rPr>
              <a:t>(20min)</a:t>
            </a:r>
            <a:endParaRPr b="0" lang="fr-FR" sz="1100" spc="-1" strike="noStrike">
              <a:solidFill>
                <a:srgbClr val="ffffff"/>
              </a:solidFill>
              <a:latin typeface="Arial"/>
            </a:endParaRPr>
          </a:p>
        </p:txBody>
      </p:sp>
      <p:sp>
        <p:nvSpPr>
          <p:cNvPr id="171" name="Google Shape;233;p20"/>
          <p:cNvSpPr/>
          <p:nvPr/>
        </p:nvSpPr>
        <p:spPr>
          <a:xfrm>
            <a:off x="826920" y="28584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Déroulé de la formation</a:t>
            </a:r>
            <a:endParaRPr b="0" lang="fr-FR" sz="2600" spc="-1" strike="noStrike">
              <a:solidFill>
                <a:srgbClr val="000000"/>
              </a:solidFill>
              <a:latin typeface="Arial"/>
            </a:endParaRPr>
          </a:p>
        </p:txBody>
      </p:sp>
      <p:sp>
        <p:nvSpPr>
          <p:cNvPr id="172" name="Google Shape;234;p20"/>
          <p:cNvSpPr/>
          <p:nvPr/>
        </p:nvSpPr>
        <p:spPr>
          <a:xfrm>
            <a:off x="900000" y="3399840"/>
            <a:ext cx="7017840" cy="1850760"/>
          </a:xfrm>
          <a:prstGeom prst="rect">
            <a:avLst/>
          </a:prstGeom>
          <a:solidFill>
            <a:srgbClr val="e7f0ff"/>
          </a:solid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cxnSp>
        <p:nvCxnSpPr>
          <p:cNvPr id="173" name="Google Shape;235;p20"/>
          <p:cNvCxnSpPr/>
          <p:nvPr/>
        </p:nvCxnSpPr>
        <p:spPr>
          <a:xfrm>
            <a:off x="540000" y="3766680"/>
            <a:ext cx="7851960" cy="39240"/>
          </a:xfrm>
          <a:prstGeom prst="straightConnector1">
            <a:avLst/>
          </a:prstGeom>
          <a:ln w="28425">
            <a:solidFill>
              <a:srgbClr val="fd2f27"/>
            </a:solidFill>
            <a:round/>
            <a:tailEnd len="med" type="triangle" w="med"/>
          </a:ln>
        </p:spPr>
      </p:cxnSp>
      <p:sp>
        <p:nvSpPr>
          <p:cNvPr id="174" name="Google Shape;236;p20"/>
          <p:cNvSpPr/>
          <p:nvPr/>
        </p:nvSpPr>
        <p:spPr>
          <a:xfrm>
            <a:off x="1044000" y="3399840"/>
            <a:ext cx="1614960" cy="1794600"/>
          </a:xfrm>
          <a:prstGeom prst="rect">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100" spc="-1" strike="noStrike">
                <a:solidFill>
                  <a:srgbClr val="ffffff"/>
                </a:solidFill>
                <a:latin typeface="Palanquin"/>
                <a:ea typeface="Palanquin"/>
              </a:rPr>
              <a:t>Accueillir les publics, diagnostiquer les compétences / les besoins et adapter sa posture  </a:t>
            </a:r>
            <a:endParaRPr b="0" lang="fr-FR" sz="1100" spc="-1" strike="noStrike">
              <a:solidFill>
                <a:srgbClr val="ffffff"/>
              </a:solidFill>
              <a:latin typeface="Arial"/>
            </a:endParaRPr>
          </a:p>
          <a:p>
            <a:pPr algn="ctr">
              <a:lnSpc>
                <a:spcPct val="100000"/>
              </a:lnSpc>
              <a:tabLst>
                <a:tab algn="l" pos="0"/>
              </a:tabLst>
            </a:pPr>
            <a:endParaRPr b="0" lang="fr-FR" sz="1100" spc="-1" strike="noStrike">
              <a:solidFill>
                <a:srgbClr val="ffffff"/>
              </a:solidFill>
              <a:latin typeface="Arial"/>
            </a:endParaRPr>
          </a:p>
          <a:p>
            <a:pPr algn="ctr">
              <a:lnSpc>
                <a:spcPct val="100000"/>
              </a:lnSpc>
              <a:tabLst>
                <a:tab algn="l" pos="0"/>
              </a:tabLst>
            </a:pPr>
            <a:r>
              <a:rPr b="0" lang="fr" sz="1100" spc="-1" strike="noStrike">
                <a:solidFill>
                  <a:srgbClr val="ffffff"/>
                </a:solidFill>
                <a:latin typeface="Palanquin"/>
                <a:ea typeface="Palanquin"/>
              </a:rPr>
              <a:t>(1h)</a:t>
            </a:r>
            <a:endParaRPr b="0" lang="fr-FR" sz="1100" spc="-1" strike="noStrike">
              <a:solidFill>
                <a:srgbClr val="ffffff"/>
              </a:solidFill>
              <a:latin typeface="Arial"/>
            </a:endParaRPr>
          </a:p>
        </p:txBody>
      </p:sp>
      <p:sp>
        <p:nvSpPr>
          <p:cNvPr id="175" name="Google Shape;237;p20"/>
          <p:cNvSpPr/>
          <p:nvPr/>
        </p:nvSpPr>
        <p:spPr>
          <a:xfrm>
            <a:off x="2736000" y="3399840"/>
            <a:ext cx="1686960" cy="1794600"/>
          </a:xfrm>
          <a:prstGeom prst="rect">
            <a:avLst/>
          </a:prstGeom>
          <a:solidFill>
            <a:srgbClr val="003081"/>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100" spc="-1" strike="noStrike">
                <a:solidFill>
                  <a:srgbClr val="ffffff"/>
                </a:solidFill>
                <a:latin typeface="Palanquin"/>
                <a:ea typeface="Palanquin"/>
              </a:rPr>
              <a:t>Connaître l’écosystème des acteurs de l’inclusion numérique et orienter les publics en fonction des besoins  </a:t>
            </a:r>
            <a:endParaRPr b="0" lang="fr-FR" sz="1100" spc="-1" strike="noStrike">
              <a:solidFill>
                <a:srgbClr val="ffffff"/>
              </a:solidFill>
              <a:latin typeface="Arial"/>
            </a:endParaRPr>
          </a:p>
          <a:p>
            <a:pPr algn="ctr">
              <a:lnSpc>
                <a:spcPct val="100000"/>
              </a:lnSpc>
              <a:tabLst>
                <a:tab algn="l" pos="0"/>
              </a:tabLst>
            </a:pPr>
            <a:endParaRPr b="0" lang="fr-FR" sz="260" spc="-1" strike="noStrike">
              <a:solidFill>
                <a:srgbClr val="ffffff"/>
              </a:solidFill>
              <a:latin typeface="Arial"/>
            </a:endParaRPr>
          </a:p>
          <a:p>
            <a:pPr algn="ctr">
              <a:lnSpc>
                <a:spcPct val="100000"/>
              </a:lnSpc>
              <a:tabLst>
                <a:tab algn="l" pos="0"/>
              </a:tabLst>
            </a:pPr>
            <a:r>
              <a:rPr b="0" lang="fr" sz="1100" spc="-1" strike="noStrike">
                <a:solidFill>
                  <a:srgbClr val="ffffff"/>
                </a:solidFill>
                <a:latin typeface="Palanquin"/>
                <a:ea typeface="Palanquin"/>
              </a:rPr>
              <a:t>(15min)</a:t>
            </a:r>
            <a:r>
              <a:rPr b="0" lang="fr" sz="1000" spc="-1" strike="noStrike">
                <a:solidFill>
                  <a:srgbClr val="ffffff"/>
                </a:solidFill>
                <a:latin typeface="Palanquin"/>
                <a:ea typeface="Palanquin"/>
              </a:rPr>
              <a:t> </a:t>
            </a:r>
            <a:endParaRPr b="0" lang="fr-FR" sz="1000" spc="-1" strike="noStrike">
              <a:solidFill>
                <a:srgbClr val="ffffff"/>
              </a:solidFill>
              <a:latin typeface="Arial"/>
            </a:endParaRPr>
          </a:p>
        </p:txBody>
      </p:sp>
      <p:sp>
        <p:nvSpPr>
          <p:cNvPr id="176" name="Google Shape;238;p20"/>
          <p:cNvSpPr/>
          <p:nvPr/>
        </p:nvSpPr>
        <p:spPr>
          <a:xfrm>
            <a:off x="4500000" y="3399840"/>
            <a:ext cx="1614960" cy="1794600"/>
          </a:xfrm>
          <a:prstGeom prst="rect">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100" spc="-1" strike="noStrike">
                <a:solidFill>
                  <a:srgbClr val="ffffff"/>
                </a:solidFill>
                <a:latin typeface="Palanquin"/>
                <a:ea typeface="Palanquin"/>
              </a:rPr>
              <a:t>Evaluation des compétences</a:t>
            </a:r>
            <a:endParaRPr b="0" lang="fr-FR" sz="1100" spc="-1" strike="noStrike">
              <a:solidFill>
                <a:srgbClr val="ffffff"/>
              </a:solidFill>
              <a:latin typeface="Arial"/>
            </a:endParaRPr>
          </a:p>
          <a:p>
            <a:pPr algn="ctr">
              <a:lnSpc>
                <a:spcPct val="100000"/>
              </a:lnSpc>
              <a:tabLst>
                <a:tab algn="l" pos="0"/>
              </a:tabLst>
            </a:pPr>
            <a:endParaRPr b="0" lang="fr-FR" sz="1100" spc="-1" strike="noStrike">
              <a:solidFill>
                <a:srgbClr val="ffffff"/>
              </a:solidFill>
              <a:latin typeface="Arial"/>
            </a:endParaRPr>
          </a:p>
          <a:p>
            <a:pPr algn="ctr">
              <a:lnSpc>
                <a:spcPct val="100000"/>
              </a:lnSpc>
              <a:tabLst>
                <a:tab algn="l" pos="0"/>
              </a:tabLst>
            </a:pPr>
            <a:r>
              <a:rPr b="0" lang="fr" sz="1100" spc="-1" strike="noStrike">
                <a:solidFill>
                  <a:srgbClr val="ffffff"/>
                </a:solidFill>
                <a:latin typeface="Palanquin"/>
                <a:ea typeface="Palanquin"/>
              </a:rPr>
              <a:t>(15min)</a:t>
            </a:r>
            <a:endParaRPr b="0" lang="fr-FR" sz="1100" spc="-1" strike="noStrike">
              <a:solidFill>
                <a:srgbClr val="ffffff"/>
              </a:solidFill>
              <a:latin typeface="Arial"/>
            </a:endParaRPr>
          </a:p>
        </p:txBody>
      </p:sp>
      <p:sp>
        <p:nvSpPr>
          <p:cNvPr id="177" name="Google Shape;239;p20"/>
          <p:cNvSpPr/>
          <p:nvPr/>
        </p:nvSpPr>
        <p:spPr>
          <a:xfrm>
            <a:off x="6192000" y="3399840"/>
            <a:ext cx="1614960" cy="1794600"/>
          </a:xfrm>
          <a:prstGeom prst="rect">
            <a:avLst/>
          </a:prstGeom>
          <a:solidFill>
            <a:srgbClr val="003081"/>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100" spc="-1" strike="noStrike">
                <a:solidFill>
                  <a:schemeClr val="lt1"/>
                </a:solidFill>
                <a:latin typeface="Palanquin"/>
                <a:ea typeface="Palanquin"/>
              </a:rPr>
              <a:t>Evaluation de la satisfaction</a:t>
            </a:r>
            <a:endParaRPr b="0" lang="fr-FR" sz="1100" spc="-1" strike="noStrike">
              <a:solidFill>
                <a:srgbClr val="ffffff"/>
              </a:solidFill>
              <a:latin typeface="Arial"/>
            </a:endParaRPr>
          </a:p>
          <a:p>
            <a:pPr algn="ctr">
              <a:lnSpc>
                <a:spcPct val="100000"/>
              </a:lnSpc>
              <a:tabLst>
                <a:tab algn="l" pos="0"/>
              </a:tabLst>
            </a:pPr>
            <a:endParaRPr b="0" lang="fr-FR" sz="1000" spc="-1" strike="noStrike">
              <a:solidFill>
                <a:srgbClr val="ffffff"/>
              </a:solidFill>
              <a:latin typeface="Arial"/>
            </a:endParaRPr>
          </a:p>
          <a:p>
            <a:pPr algn="ctr">
              <a:lnSpc>
                <a:spcPct val="100000"/>
              </a:lnSpc>
              <a:tabLst>
                <a:tab algn="l" pos="0"/>
              </a:tabLst>
            </a:pPr>
            <a:r>
              <a:rPr b="0" lang="fr" sz="1000" spc="-1" strike="noStrike">
                <a:solidFill>
                  <a:schemeClr val="lt1"/>
                </a:solidFill>
                <a:latin typeface="Palanquin"/>
                <a:ea typeface="Palanquin"/>
              </a:rPr>
              <a:t>(15min)</a:t>
            </a:r>
            <a:endParaRPr b="0" lang="fr-FR" sz="1000" spc="-1" strike="noStrike">
              <a:solidFill>
                <a:srgbClr val="ffffff"/>
              </a:solidFill>
              <a:latin typeface="Arial"/>
            </a:endParaRPr>
          </a:p>
        </p:txBody>
      </p:sp>
      <p:sp>
        <p:nvSpPr>
          <p:cNvPr id="178" name="Google Shape;240;p20"/>
          <p:cNvSpPr/>
          <p:nvPr/>
        </p:nvSpPr>
        <p:spPr>
          <a:xfrm>
            <a:off x="168480" y="1497600"/>
            <a:ext cx="1446480" cy="43956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i="1" lang="fr" sz="1400" spc="-1" strike="noStrike">
                <a:solidFill>
                  <a:srgbClr val="ff3333"/>
                </a:solidFill>
                <a:latin typeface="Palanquin Medium"/>
                <a:ea typeface="Palanquin Medium"/>
              </a:rPr>
              <a:t>3h30</a:t>
            </a:r>
            <a:endParaRPr b="0" lang="fr-FR" sz="1400" spc="-1" strike="noStrike">
              <a:solidFill>
                <a:srgbClr val="000000"/>
              </a:solidFill>
              <a:latin typeface="Arial"/>
            </a:endParaRPr>
          </a:p>
        </p:txBody>
      </p:sp>
      <p:sp>
        <p:nvSpPr>
          <p:cNvPr id="179" name="Google Shape;241;p20"/>
          <p:cNvSpPr/>
          <p:nvPr/>
        </p:nvSpPr>
        <p:spPr>
          <a:xfrm>
            <a:off x="1080000" y="1159920"/>
            <a:ext cx="1614960" cy="1794600"/>
          </a:xfrm>
          <a:prstGeom prst="rect">
            <a:avLst/>
          </a:prstGeom>
          <a:solidFill>
            <a:srgbClr val="003081"/>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0" lang="fr" sz="1100" spc="-1" strike="noStrike">
                <a:solidFill>
                  <a:schemeClr val="lt1"/>
                </a:solidFill>
                <a:latin typeface="Palanquin SemiBold"/>
                <a:ea typeface="Palanquin SemiBold"/>
              </a:rPr>
              <a:t>Accueil</a:t>
            </a:r>
            <a:endParaRPr b="0" lang="fr-FR" sz="1100" spc="-1" strike="noStrike">
              <a:solidFill>
                <a:srgbClr val="ffffff"/>
              </a:solidFill>
              <a:latin typeface="Arial"/>
            </a:endParaRPr>
          </a:p>
          <a:p>
            <a:pPr algn="ctr">
              <a:lnSpc>
                <a:spcPct val="100000"/>
              </a:lnSpc>
              <a:tabLst>
                <a:tab algn="l" pos="0"/>
              </a:tabLst>
            </a:pPr>
            <a:r>
              <a:rPr b="0" lang="fr" sz="1100" spc="-1" strike="noStrike">
                <a:solidFill>
                  <a:schemeClr val="lt1"/>
                </a:solidFill>
                <a:latin typeface="Palanquin SemiBold"/>
                <a:ea typeface="Palanquin SemiBold"/>
              </a:rPr>
              <a:t>&amp;</a:t>
            </a:r>
            <a:endParaRPr b="0" lang="fr-FR" sz="1100" spc="-1" strike="noStrike">
              <a:solidFill>
                <a:srgbClr val="ffffff"/>
              </a:solidFill>
              <a:latin typeface="Arial"/>
            </a:endParaRPr>
          </a:p>
          <a:p>
            <a:pPr algn="ctr">
              <a:lnSpc>
                <a:spcPct val="100000"/>
              </a:lnSpc>
              <a:tabLst>
                <a:tab algn="l" pos="0"/>
              </a:tabLst>
            </a:pPr>
            <a:r>
              <a:rPr b="0" lang="fr" sz="1100" spc="-1" strike="noStrike">
                <a:solidFill>
                  <a:schemeClr val="lt1"/>
                </a:solidFill>
                <a:latin typeface="Palanquin SemiBold"/>
                <a:ea typeface="Palanquin SemiBold"/>
              </a:rPr>
              <a:t>Présentation</a:t>
            </a:r>
            <a:endParaRPr b="0" lang="fr-FR" sz="1100" spc="-1" strike="noStrike">
              <a:solidFill>
                <a:srgbClr val="ffffff"/>
              </a:solidFill>
              <a:latin typeface="Arial"/>
            </a:endParaRPr>
          </a:p>
          <a:p>
            <a:pPr algn="ctr">
              <a:lnSpc>
                <a:spcPct val="100000"/>
              </a:lnSpc>
              <a:tabLst>
                <a:tab algn="l" pos="0"/>
              </a:tabLst>
            </a:pPr>
            <a:endParaRPr b="0" lang="fr-FR" sz="1000" spc="-1" strike="noStrike">
              <a:solidFill>
                <a:srgbClr val="ffffff"/>
              </a:solidFill>
              <a:latin typeface="Arial"/>
            </a:endParaRPr>
          </a:p>
          <a:p>
            <a:pPr algn="ctr">
              <a:lnSpc>
                <a:spcPct val="100000"/>
              </a:lnSpc>
              <a:tabLst>
                <a:tab algn="l" pos="0"/>
              </a:tabLst>
            </a:pPr>
            <a:endParaRPr b="0" lang="fr-FR" sz="1100" spc="-1" strike="noStrike">
              <a:solidFill>
                <a:srgbClr val="ffffff"/>
              </a:solidFill>
              <a:latin typeface="Arial"/>
            </a:endParaRPr>
          </a:p>
          <a:p>
            <a:pPr algn="ctr">
              <a:lnSpc>
                <a:spcPct val="100000"/>
              </a:lnSpc>
              <a:tabLst>
                <a:tab algn="l" pos="0"/>
              </a:tabLst>
            </a:pPr>
            <a:r>
              <a:rPr b="0" lang="fr" sz="1100" spc="-1" strike="noStrike">
                <a:solidFill>
                  <a:schemeClr val="lt1"/>
                </a:solidFill>
                <a:latin typeface="Palanquin"/>
                <a:ea typeface="Palanquin"/>
              </a:rPr>
              <a:t>(15min)</a:t>
            </a:r>
            <a:endParaRPr b="0" lang="fr-FR" sz="1100" spc="-1" strike="noStrike">
              <a:solidFill>
                <a:srgbClr val="ffffff"/>
              </a:solidFill>
              <a:latin typeface="Arial"/>
            </a:endParaRPr>
          </a:p>
        </p:txBody>
      </p:sp>
      <p:sp>
        <p:nvSpPr>
          <p:cNvPr id="180" name="Google Shape;242;p20"/>
          <p:cNvSpPr/>
          <p:nvPr/>
        </p:nvSpPr>
        <p:spPr>
          <a:xfrm>
            <a:off x="6156000" y="1159920"/>
            <a:ext cx="1614960" cy="1794600"/>
          </a:xfrm>
          <a:prstGeom prst="rect">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100" spc="-1" strike="noStrike">
                <a:solidFill>
                  <a:srgbClr val="ffffff"/>
                </a:solidFill>
                <a:latin typeface="Palanquin"/>
                <a:ea typeface="Palanquin"/>
              </a:rPr>
              <a:t>PAUSE </a:t>
            </a:r>
            <a:endParaRPr b="0" lang="fr-FR" sz="1100" spc="-1" strike="noStrike">
              <a:solidFill>
                <a:srgbClr val="ffffff"/>
              </a:solidFill>
              <a:latin typeface="Arial"/>
            </a:endParaRPr>
          </a:p>
          <a:p>
            <a:pPr algn="ctr">
              <a:lnSpc>
                <a:spcPct val="100000"/>
              </a:lnSpc>
              <a:tabLst>
                <a:tab algn="l" pos="0"/>
              </a:tabLst>
            </a:pPr>
            <a:r>
              <a:rPr b="0" lang="fr" sz="1100" spc="-1" strike="noStrike">
                <a:solidFill>
                  <a:srgbClr val="ffffff"/>
                </a:solidFill>
                <a:latin typeface="Palanquin"/>
                <a:ea typeface="Palanquin"/>
              </a:rPr>
              <a:t>(10min)</a:t>
            </a:r>
            <a:endParaRPr b="0" lang="fr-FR" sz="11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1" name="Google Shape;247;p21" descr=""/>
          <p:cNvPicPr/>
          <p:nvPr/>
        </p:nvPicPr>
        <p:blipFill>
          <a:blip r:embed="rId1"/>
          <a:stretch/>
        </p:blipFill>
        <p:spPr>
          <a:xfrm>
            <a:off x="4844160" y="1024920"/>
            <a:ext cx="3324240" cy="3377160"/>
          </a:xfrm>
          <a:prstGeom prst="rect">
            <a:avLst/>
          </a:prstGeom>
          <a:ln w="0">
            <a:noFill/>
          </a:ln>
        </p:spPr>
      </p:pic>
      <p:sp>
        <p:nvSpPr>
          <p:cNvPr id="182" name="Google Shape;248;p21"/>
          <p:cNvSpPr/>
          <p:nvPr/>
        </p:nvSpPr>
        <p:spPr>
          <a:xfrm>
            <a:off x="36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183" name="Google Shape;249;p21"/>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1.1 Définir les problématiques</a:t>
            </a:r>
            <a:endParaRPr b="0" lang="fr-FR" sz="2600" spc="-1" strike="noStrike">
              <a:solidFill>
                <a:srgbClr val="000000"/>
              </a:solidFill>
              <a:latin typeface="Arial"/>
            </a:endParaRPr>
          </a:p>
        </p:txBody>
      </p:sp>
      <p:sp>
        <p:nvSpPr>
          <p:cNvPr id="184" name="Google Shape;250;p21"/>
          <p:cNvSpPr/>
          <p:nvPr/>
        </p:nvSpPr>
        <p:spPr>
          <a:xfrm>
            <a:off x="292320" y="2067840"/>
            <a:ext cx="5216400" cy="273996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003081"/>
              </a:buClr>
              <a:buFont typeface="Palanquin Medium"/>
              <a:buChar char="➔"/>
            </a:pPr>
            <a:r>
              <a:rPr b="1" lang="fr" sz="1800" spc="-1" strike="noStrike">
                <a:solidFill>
                  <a:srgbClr val="003081"/>
                </a:solidFill>
                <a:latin typeface="Palanquin Medium"/>
                <a:ea typeface="Palanquin Medium"/>
              </a:rPr>
              <a:t>Quelles définitions des termes suivants... ?</a:t>
            </a:r>
            <a:br>
              <a:rPr sz="1800"/>
            </a:br>
            <a:r>
              <a:rPr b="1" lang="fr" sz="1800" spc="-1" strike="noStrike">
                <a:solidFill>
                  <a:srgbClr val="003081"/>
                </a:solidFill>
                <a:latin typeface="Palanquin Medium"/>
                <a:ea typeface="Palanquin Medium"/>
              </a:rPr>
              <a:t> </a:t>
            </a:r>
            <a:endParaRPr b="0" lang="fr-FR" sz="1800" spc="-1" strike="noStrike">
              <a:solidFill>
                <a:srgbClr val="000000"/>
              </a:solidFill>
              <a:latin typeface="Arial"/>
            </a:endParaRPr>
          </a:p>
          <a:p>
            <a:pPr lvl="2" marL="648000" indent="-216000">
              <a:lnSpc>
                <a:spcPct val="100000"/>
              </a:lnSpc>
              <a:buClr>
                <a:srgbClr val="000000"/>
              </a:buClr>
              <a:buFont typeface="Noto Sans Symbols"/>
              <a:buChar char="●"/>
            </a:pPr>
            <a:r>
              <a:rPr b="0" lang="fr" sz="1800" spc="-1" strike="noStrike">
                <a:solidFill>
                  <a:srgbClr val="003081"/>
                </a:solidFill>
                <a:latin typeface="Palanquin Medium"/>
                <a:ea typeface="Palanquin Medium"/>
              </a:rPr>
              <a:t>Fracture numérique</a:t>
            </a:r>
            <a:endParaRPr b="0" lang="fr-FR" sz="1800" spc="-1" strike="noStrike">
              <a:solidFill>
                <a:srgbClr val="000000"/>
              </a:solidFill>
              <a:latin typeface="Arial"/>
            </a:endParaRPr>
          </a:p>
          <a:p>
            <a:pPr lvl="2" marL="648000" indent="-216000">
              <a:lnSpc>
                <a:spcPct val="100000"/>
              </a:lnSpc>
              <a:buClr>
                <a:srgbClr val="000000"/>
              </a:buClr>
              <a:buFont typeface="Noto Sans Symbols"/>
              <a:buChar char="●"/>
            </a:pPr>
            <a:r>
              <a:rPr b="0" lang="fr" sz="1800" spc="-1" strike="noStrike">
                <a:solidFill>
                  <a:srgbClr val="003081"/>
                </a:solidFill>
                <a:latin typeface="Palanquin Medium"/>
                <a:ea typeface="Palanquin Medium"/>
              </a:rPr>
              <a:t>Illectronisme</a:t>
            </a:r>
            <a:endParaRPr b="0" lang="fr-FR" sz="1800" spc="-1" strike="noStrike">
              <a:solidFill>
                <a:srgbClr val="000000"/>
              </a:solidFill>
              <a:latin typeface="Arial"/>
            </a:endParaRPr>
          </a:p>
          <a:p>
            <a:pPr lvl="2" marL="648000" indent="-216000">
              <a:lnSpc>
                <a:spcPct val="100000"/>
              </a:lnSpc>
              <a:buClr>
                <a:srgbClr val="000000"/>
              </a:buClr>
              <a:buFont typeface="Noto Sans Symbols"/>
              <a:buChar char="●"/>
            </a:pPr>
            <a:r>
              <a:rPr b="0" lang="fr" sz="1800" spc="-1" strike="noStrike">
                <a:solidFill>
                  <a:srgbClr val="003081"/>
                </a:solidFill>
                <a:latin typeface="Palanquin Medium"/>
                <a:ea typeface="Palanquin Medium"/>
              </a:rPr>
              <a:t>Inclusion numérique</a:t>
            </a:r>
            <a:endParaRPr b="0" lang="fr-FR" sz="1800" spc="-1" strike="noStrike">
              <a:solidFill>
                <a:srgbClr val="000000"/>
              </a:solidFill>
              <a:latin typeface="Arial"/>
            </a:endParaRPr>
          </a:p>
          <a:p>
            <a:pPr lvl="2" marL="648000" indent="-216000">
              <a:lnSpc>
                <a:spcPct val="100000"/>
              </a:lnSpc>
              <a:buClr>
                <a:srgbClr val="000000"/>
              </a:buClr>
              <a:buFont typeface="Noto Sans Symbols"/>
              <a:buChar char="●"/>
            </a:pPr>
            <a:r>
              <a:rPr b="0" lang="fr" sz="1800" spc="-1" strike="noStrike">
                <a:solidFill>
                  <a:srgbClr val="003081"/>
                </a:solidFill>
                <a:latin typeface="Palanquin Medium"/>
                <a:ea typeface="Palanquin Medium"/>
              </a:rPr>
              <a:t>Médiation numérique</a:t>
            </a:r>
            <a:endParaRPr b="0" lang="fr-FR" sz="1800" spc="-1" strike="noStrike">
              <a:solidFill>
                <a:srgbClr val="000000"/>
              </a:solidFill>
              <a:latin typeface="Arial"/>
            </a:endParaRPr>
          </a:p>
          <a:p>
            <a:pPr lvl="2" marL="648000" indent="-216000">
              <a:lnSpc>
                <a:spcPct val="100000"/>
              </a:lnSpc>
              <a:buClr>
                <a:srgbClr val="000000"/>
              </a:buClr>
              <a:buFont typeface="Noto Sans Symbols"/>
              <a:buChar char="●"/>
            </a:pPr>
            <a:r>
              <a:rPr b="0" lang="fr" sz="1800" spc="-1" strike="noStrike">
                <a:solidFill>
                  <a:srgbClr val="003081"/>
                </a:solidFill>
                <a:latin typeface="Palanquin Medium"/>
                <a:ea typeface="Palanquin Medium"/>
              </a:rPr>
              <a:t>Aidance numérique</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Google Shape;255;p22" descr=""/>
          <p:cNvPicPr/>
          <p:nvPr/>
        </p:nvPicPr>
        <p:blipFill>
          <a:blip r:embed="rId1"/>
          <a:stretch/>
        </p:blipFill>
        <p:spPr>
          <a:xfrm>
            <a:off x="4844160" y="1024920"/>
            <a:ext cx="3324240" cy="3377160"/>
          </a:xfrm>
          <a:prstGeom prst="rect">
            <a:avLst/>
          </a:prstGeom>
          <a:ln w="0">
            <a:noFill/>
          </a:ln>
        </p:spPr>
      </p:pic>
      <p:sp>
        <p:nvSpPr>
          <p:cNvPr id="186" name="Google Shape;256;p22"/>
          <p:cNvSpPr/>
          <p:nvPr/>
        </p:nvSpPr>
        <p:spPr>
          <a:xfrm>
            <a:off x="0" y="36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187" name="Google Shape;257;p22"/>
          <p:cNvSpPr/>
          <p:nvPr/>
        </p:nvSpPr>
        <p:spPr>
          <a:xfrm>
            <a:off x="292320" y="2800080"/>
            <a:ext cx="5216400" cy="232776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003081"/>
              </a:buClr>
              <a:buFont typeface="Palanquin Medium"/>
              <a:buChar char="➔"/>
            </a:pPr>
            <a:r>
              <a:rPr b="1" lang="fr" sz="1800" spc="-1" strike="noStrike">
                <a:solidFill>
                  <a:srgbClr val="003081"/>
                </a:solidFill>
                <a:latin typeface="Palanquin Medium"/>
                <a:ea typeface="Palanquin Medium"/>
              </a:rPr>
              <a:t>Fracture numérique ?</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188" name="Google Shape;258;p22"/>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1.1 Définir les problématiques</a:t>
            </a:r>
            <a:endParaRPr b="0" lang="fr-FR"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Google Shape;263;p23"/>
          <p:cNvSpPr/>
          <p:nvPr/>
        </p:nvSpPr>
        <p:spPr>
          <a:xfrm>
            <a:off x="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190" name="Google Shape;264;p23"/>
          <p:cNvSpPr/>
          <p:nvPr/>
        </p:nvSpPr>
        <p:spPr>
          <a:xfrm>
            <a:off x="360000" y="799920"/>
            <a:ext cx="8522640" cy="3727800"/>
          </a:xfrm>
          <a:prstGeom prst="rect">
            <a:avLst/>
          </a:prstGeom>
          <a:noFill/>
          <a:ln w="0">
            <a:noFill/>
          </a:ln>
        </p:spPr>
        <p:style>
          <a:lnRef idx="0"/>
          <a:fillRef idx="0"/>
          <a:effectRef idx="0"/>
          <a:fontRef idx="minor"/>
        </p:style>
        <p:txBody>
          <a:bodyPr lIns="90000" rIns="90000" tIns="91440" bIns="91440" anchor="t">
            <a:noAutofit/>
          </a:bodyPr>
          <a:p>
            <a:pPr marL="457200">
              <a:lnSpc>
                <a:spcPct val="100000"/>
              </a:lnSpc>
              <a:tabLst>
                <a:tab algn="l" pos="0"/>
              </a:tabLst>
            </a:pPr>
            <a:r>
              <a:rPr b="1" lang="fr" sz="1800" spc="-1" strike="noStrike">
                <a:solidFill>
                  <a:srgbClr val="003081"/>
                </a:solidFill>
                <a:latin typeface="Palanquin Medium"/>
                <a:ea typeface="Palanquin Medium"/>
              </a:rPr>
              <a:t>Fracture numérique :</a:t>
            </a:r>
            <a:endParaRPr b="0" lang="fr-FR" sz="1800" spc="-1" strike="noStrike">
              <a:solidFill>
                <a:srgbClr val="000000"/>
              </a:solidFill>
              <a:latin typeface="Arial"/>
            </a:endParaRPr>
          </a:p>
          <a:p>
            <a:pPr marL="457200">
              <a:lnSpc>
                <a:spcPct val="100000"/>
              </a:lnSpc>
              <a:tabLst>
                <a:tab algn="l" pos="0"/>
              </a:tabLst>
            </a:pPr>
            <a:br>
              <a:rPr sz="1400"/>
            </a:br>
            <a:r>
              <a:rPr b="1" lang="fr" sz="1400" spc="-1" strike="noStrike">
                <a:solidFill>
                  <a:srgbClr val="003081"/>
                </a:solidFill>
                <a:latin typeface="Palanquin Medium"/>
                <a:ea typeface="Palanquin Medium"/>
              </a:rPr>
              <a:t>👉  </a:t>
            </a:r>
            <a:r>
              <a:rPr b="1" lang="fr" sz="1400" spc="-1" strike="noStrike">
                <a:solidFill>
                  <a:srgbClr val="003081"/>
                </a:solidFill>
                <a:latin typeface="Palanquin Medium"/>
                <a:ea typeface="Palanquin Medium"/>
              </a:rPr>
              <a:t>Définition : </a:t>
            </a:r>
            <a:r>
              <a:rPr b="0" lang="fr" sz="1400" spc="-1" strike="noStrike">
                <a:solidFill>
                  <a:srgbClr val="003081"/>
                </a:solidFill>
                <a:latin typeface="Palanquin Medium"/>
                <a:ea typeface="Palanquin Medium"/>
              </a:rPr>
              <a:t>La fracture numérique ne se limite pas à un problème d’accès aux technologies (comme la connexion internet ou les équipements), mais </a:t>
            </a:r>
            <a:r>
              <a:rPr b="0" lang="fr" sz="1400" spc="-1" strike="noStrike">
                <a:solidFill>
                  <a:srgbClr val="ffffff"/>
                </a:solidFill>
                <a:highlight>
                  <a:srgbClr val="003081"/>
                </a:highlight>
                <a:latin typeface="Palanquin Medium"/>
                <a:ea typeface="Palanquin Medium"/>
              </a:rPr>
              <a:t>elle est avant tout une fracture sociale et culturelle</a:t>
            </a:r>
            <a:r>
              <a:rPr b="0" lang="fr" sz="1400" spc="-1" strike="noStrike">
                <a:solidFill>
                  <a:srgbClr val="003081"/>
                </a:solidFill>
                <a:latin typeface="Palanquin Medium"/>
                <a:ea typeface="Palanquin Medium"/>
              </a:rPr>
              <a:t>. </a:t>
            </a:r>
            <a:br>
              <a:rPr sz="1400"/>
            </a:br>
            <a:r>
              <a:rPr b="0" lang="fr" sz="1400" spc="-1" strike="noStrike">
                <a:solidFill>
                  <a:srgbClr val="ffffff"/>
                </a:solidFill>
                <a:highlight>
                  <a:srgbClr val="003081"/>
                </a:highlight>
                <a:latin typeface="Arial"/>
                <a:ea typeface="Arial"/>
              </a:rPr>
              <a:t>L</a:t>
            </a:r>
            <a:r>
              <a:rPr b="0" lang="fr" sz="1400" spc="-1" strike="noStrike">
                <a:solidFill>
                  <a:srgbClr val="ffffff"/>
                </a:solidFill>
                <a:highlight>
                  <a:srgbClr val="003081"/>
                </a:highlight>
                <a:latin typeface="Palanquin Medium"/>
                <a:ea typeface="Palanquin Medium"/>
              </a:rPr>
              <a:t>es inégalités numériques sont le reflet d’inégalités économiques, éducatives et sociales préexistantes.</a:t>
            </a:r>
            <a:endParaRPr b="0" lang="fr-FR" sz="1400" spc="-1" strike="noStrike">
              <a:solidFill>
                <a:srgbClr val="000000"/>
              </a:solidFill>
              <a:latin typeface="Arial"/>
            </a:endParaRPr>
          </a:p>
          <a:p>
            <a:pPr marL="457200" algn="r">
              <a:lnSpc>
                <a:spcPct val="100000"/>
              </a:lnSpc>
              <a:spcBef>
                <a:spcPts val="1191"/>
              </a:spcBef>
              <a:tabLst>
                <a:tab algn="l" pos="0"/>
              </a:tabLst>
            </a:pPr>
            <a:r>
              <a:rPr b="0" lang="fr" sz="1400" spc="-1" strike="noStrike">
                <a:solidFill>
                  <a:srgbClr val="003081"/>
                </a:solidFill>
                <a:latin typeface="Palanquin Medium"/>
                <a:ea typeface="Palanquin Medium"/>
              </a:rPr>
              <a:t>💬</a:t>
            </a:r>
            <a:r>
              <a:rPr b="0" i="1" lang="fr" sz="1400" spc="-1" strike="noStrike">
                <a:solidFill>
                  <a:srgbClr val="003081"/>
                </a:solidFill>
                <a:latin typeface="Palanquin Medium"/>
                <a:ea typeface="Palanquin Medium"/>
              </a:rPr>
              <a:t> </a:t>
            </a:r>
            <a:r>
              <a:rPr b="0" i="1" lang="fr" sz="1400" spc="-1" strike="noStrike">
                <a:solidFill>
                  <a:srgbClr val="003081"/>
                </a:solidFill>
                <a:latin typeface="Palanquin Medium"/>
                <a:ea typeface="Palanquin Medium"/>
              </a:rPr>
              <a:t>"On ne peut pas comprendre les inégalités numériques sans comprendre les inégalités sociales. Ce ne sont pas des fractures techniques, mais bien des fractures sociales que l'on retrouve dans le numérique." </a:t>
            </a:r>
            <a:r>
              <a:rPr b="0" lang="fr" sz="1000" spc="-1" strike="noStrike">
                <a:solidFill>
                  <a:srgbClr val="003081"/>
                </a:solidFill>
                <a:latin typeface="Palanquin Medium"/>
                <a:ea typeface="Palanquin Medium"/>
              </a:rPr>
              <a:t>Source : Pascal Plantard, anthropologue du numérique, professeur des Universités Rennes 2, Les inégalités numériques : une fracture sociale ?, Éditions FYP, 2011</a:t>
            </a:r>
            <a:endParaRPr b="0" lang="fr-FR" sz="1000" spc="-1" strike="noStrike">
              <a:solidFill>
                <a:srgbClr val="000000"/>
              </a:solidFill>
              <a:latin typeface="Arial"/>
            </a:endParaRPr>
          </a:p>
          <a:p>
            <a:pPr marL="457200">
              <a:lnSpc>
                <a:spcPct val="100000"/>
              </a:lnSpc>
              <a:spcBef>
                <a:spcPts val="2183"/>
              </a:spcBef>
              <a:tabLst>
                <a:tab algn="l" pos="0"/>
              </a:tabLst>
            </a:pPr>
            <a:r>
              <a:rPr b="1" lang="fr" sz="1400" spc="-1" strike="noStrike">
                <a:solidFill>
                  <a:srgbClr val="003081"/>
                </a:solidFill>
                <a:latin typeface="Palanquin Medium"/>
                <a:ea typeface="Palanquin Medium"/>
              </a:rPr>
              <a:t>Si fractures il y a, elles sont donc :</a:t>
            </a:r>
            <a:br>
              <a:rPr sz="1400"/>
            </a:br>
            <a:r>
              <a:rPr b="0" lang="fr" sz="1400" spc="-1" strike="noStrike">
                <a:solidFill>
                  <a:srgbClr val="003081"/>
                </a:solidFill>
                <a:latin typeface="Palanquin Medium"/>
                <a:ea typeface="Palanquin Medium"/>
              </a:rPr>
              <a:t>- Préexistantes</a:t>
            </a:r>
            <a:br>
              <a:rPr sz="1400"/>
            </a:br>
            <a:r>
              <a:rPr b="0" lang="fr" sz="1400" spc="-1" strike="noStrike">
                <a:solidFill>
                  <a:srgbClr val="003081"/>
                </a:solidFill>
                <a:latin typeface="Palanquin Medium"/>
                <a:ea typeface="Palanquin Medium"/>
              </a:rPr>
              <a:t>- Sociales, culturelles, économiques, générationnelle, géographique, etc. </a:t>
            </a:r>
            <a:br>
              <a:rPr sz="1400"/>
            </a:br>
            <a:r>
              <a:rPr b="0" lang="fr" sz="1400" spc="-1" strike="noStrike">
                <a:solidFill>
                  <a:srgbClr val="003081"/>
                </a:solidFill>
                <a:latin typeface="Palanquin Medium"/>
                <a:ea typeface="Palanquin Medium"/>
              </a:rPr>
              <a:t>- Déplacées en territoire numérique</a:t>
            </a:r>
            <a:endParaRPr b="0" lang="fr-FR" sz="1400" spc="-1" strike="noStrike">
              <a:solidFill>
                <a:srgbClr val="000000"/>
              </a:solidFill>
              <a:latin typeface="Arial"/>
            </a:endParaRPr>
          </a:p>
          <a:p>
            <a:pPr marL="457200">
              <a:lnSpc>
                <a:spcPct val="100000"/>
              </a:lnSpc>
              <a:spcBef>
                <a:spcPts val="992"/>
              </a:spcBef>
              <a:tabLst>
                <a:tab algn="l" pos="0"/>
              </a:tabLst>
            </a:pPr>
            <a:endParaRPr b="0" lang="fr-FR" sz="1800" spc="-1" strike="noStrike">
              <a:solidFill>
                <a:srgbClr val="000000"/>
              </a:solidFill>
              <a:latin typeface="Arial"/>
            </a:endParaRPr>
          </a:p>
          <a:p>
            <a:pPr marL="457200">
              <a:lnSpc>
                <a:spcPct val="100000"/>
              </a:lnSpc>
              <a:tabLst>
                <a:tab algn="l" pos="0"/>
              </a:tabLst>
            </a:pPr>
            <a:endParaRPr b="0" lang="fr-FR" sz="1800" spc="-1" strike="noStrike">
              <a:solidFill>
                <a:srgbClr val="000000"/>
              </a:solidFill>
              <a:latin typeface="Arial"/>
            </a:endParaRPr>
          </a:p>
          <a:p>
            <a:pPr marL="457200">
              <a:lnSpc>
                <a:spcPct val="100000"/>
              </a:lnSpc>
              <a:tabLst>
                <a:tab algn="l" pos="0"/>
              </a:tabLst>
            </a:pP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1" name="Google Shape;269;p24" descr=""/>
          <p:cNvPicPr/>
          <p:nvPr/>
        </p:nvPicPr>
        <p:blipFill>
          <a:blip r:embed="rId1"/>
          <a:stretch/>
        </p:blipFill>
        <p:spPr>
          <a:xfrm>
            <a:off x="4844160" y="1024920"/>
            <a:ext cx="3324240" cy="3377160"/>
          </a:xfrm>
          <a:prstGeom prst="rect">
            <a:avLst/>
          </a:prstGeom>
          <a:ln w="0">
            <a:noFill/>
          </a:ln>
        </p:spPr>
      </p:pic>
      <p:sp>
        <p:nvSpPr>
          <p:cNvPr id="192" name="Google Shape;270;p24"/>
          <p:cNvSpPr/>
          <p:nvPr/>
        </p:nvSpPr>
        <p:spPr>
          <a:xfrm>
            <a:off x="0" y="36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193" name="Google Shape;271;p24"/>
          <p:cNvSpPr/>
          <p:nvPr/>
        </p:nvSpPr>
        <p:spPr>
          <a:xfrm>
            <a:off x="292320" y="2800080"/>
            <a:ext cx="5216400" cy="232776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003081"/>
              </a:buClr>
              <a:buFont typeface="Palanquin Medium"/>
              <a:buChar char="➔"/>
            </a:pPr>
            <a:r>
              <a:rPr b="1" lang="fr" sz="1800" spc="-1" strike="noStrike">
                <a:solidFill>
                  <a:srgbClr val="003081"/>
                </a:solidFill>
                <a:latin typeface="Palanquin Medium"/>
                <a:ea typeface="Palanquin Medium"/>
              </a:rPr>
              <a:t>Illectronisme ?</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194" name="Google Shape;272;p24"/>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1.1 Définir les problématiques</a:t>
            </a:r>
            <a:endParaRPr b="0" lang="fr-FR"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Google Shape;277;p25"/>
          <p:cNvSpPr/>
          <p:nvPr/>
        </p:nvSpPr>
        <p:spPr>
          <a:xfrm>
            <a:off x="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196" name="Google Shape;278;p25"/>
          <p:cNvSpPr/>
          <p:nvPr/>
        </p:nvSpPr>
        <p:spPr>
          <a:xfrm>
            <a:off x="292320" y="826920"/>
            <a:ext cx="8342640" cy="4128840"/>
          </a:xfrm>
          <a:prstGeom prst="rect">
            <a:avLst/>
          </a:prstGeom>
          <a:noFill/>
          <a:ln w="0">
            <a:noFill/>
          </a:ln>
        </p:spPr>
        <p:style>
          <a:lnRef idx="0"/>
          <a:fillRef idx="0"/>
          <a:effectRef idx="0"/>
          <a:fontRef idx="minor"/>
        </p:style>
        <p:txBody>
          <a:bodyPr lIns="90000" rIns="90000" tIns="91440" bIns="91440" anchor="t">
            <a:noAutofit/>
          </a:bodyPr>
          <a:p>
            <a:pPr marL="457200">
              <a:lnSpc>
                <a:spcPct val="100000"/>
              </a:lnSpc>
              <a:tabLst>
                <a:tab algn="l" pos="0"/>
              </a:tabLst>
            </a:pPr>
            <a:r>
              <a:rPr b="1" lang="fr" sz="1800" spc="-1" strike="noStrike">
                <a:solidFill>
                  <a:srgbClr val="003081"/>
                </a:solidFill>
                <a:latin typeface="Palanquin Medium"/>
                <a:ea typeface="Palanquin Medium"/>
              </a:rPr>
              <a:t>Illectronisme :</a:t>
            </a:r>
            <a:endParaRPr b="0" lang="fr-FR" sz="1800" spc="-1" strike="noStrike">
              <a:solidFill>
                <a:srgbClr val="000000"/>
              </a:solidFill>
              <a:latin typeface="Arial"/>
            </a:endParaRPr>
          </a:p>
          <a:p>
            <a:pPr marL="457200">
              <a:lnSpc>
                <a:spcPct val="100000"/>
              </a:lnSpc>
              <a:tabLst>
                <a:tab algn="l" pos="0"/>
              </a:tabLst>
            </a:pPr>
            <a:endParaRPr b="0" lang="fr-FR" sz="1400" spc="-1" strike="noStrike">
              <a:solidFill>
                <a:srgbClr val="000000"/>
              </a:solidFill>
              <a:latin typeface="Arial"/>
            </a:endParaRPr>
          </a:p>
          <a:p>
            <a:pPr marL="457200" algn="just">
              <a:lnSpc>
                <a:spcPct val="100000"/>
              </a:lnSpc>
              <a:spcBef>
                <a:spcPts val="1191"/>
              </a:spcBef>
              <a:tabLst>
                <a:tab algn="l" pos="0"/>
              </a:tabLst>
            </a:pPr>
            <a:r>
              <a:rPr b="1" i="1" lang="fr" sz="1400" spc="-1" strike="noStrike">
                <a:solidFill>
                  <a:srgbClr val="003081"/>
                </a:solidFill>
                <a:latin typeface="Palanquin Medium"/>
                <a:ea typeface="Palanquin Medium"/>
              </a:rPr>
              <a:t> 👉 </a:t>
            </a:r>
            <a:r>
              <a:rPr b="1" lang="fr" sz="1400" spc="-1" strike="noStrike">
                <a:solidFill>
                  <a:srgbClr val="003081"/>
                </a:solidFill>
                <a:latin typeface="Palanquin Medium"/>
                <a:ea typeface="Palanquin Medium"/>
              </a:rPr>
              <a:t>Définition :</a:t>
            </a:r>
            <a:r>
              <a:rPr b="1" i="1" lang="fr" sz="1400" spc="-1" strike="noStrike">
                <a:solidFill>
                  <a:srgbClr val="003081"/>
                </a:solidFill>
                <a:latin typeface="Palanquin Medium"/>
                <a:ea typeface="Palanquin Medium"/>
              </a:rPr>
              <a:t> </a:t>
            </a:r>
            <a:r>
              <a:rPr b="0" i="1" lang="fr" sz="1400" spc="-1" strike="noStrike">
                <a:solidFill>
                  <a:srgbClr val="003081"/>
                </a:solidFill>
                <a:latin typeface="Palanquin Medium"/>
                <a:ea typeface="Palanquin Medium"/>
              </a:rPr>
              <a:t>«  État d’une personne qui ne maîtrise pas les compétences nécessaires à l’utilisation et à la création des ressources numériques. On distingue dans l’illectronisme les lacunes liées à l’utilisation des outils numériques (ordinateurs, téléphones intelligents, etc.) et celles liées à l’usage des contenus disponibles sur Internet [remplir un formulaire en ligne, acheter sur un site Web, etc.].»</a:t>
            </a:r>
            <a:br>
              <a:rPr sz="1400"/>
            </a:br>
            <a:r>
              <a:rPr b="0" lang="fr" sz="1000" spc="-1" strike="noStrike" u="sng">
                <a:solidFill>
                  <a:schemeClr val="hlink"/>
                </a:solidFill>
                <a:uFillTx/>
                <a:latin typeface="Palanquin Medium"/>
                <a:ea typeface="Palanquin Medium"/>
                <a:hlinkClick r:id="rId1"/>
              </a:rPr>
              <a:t>Source : Dictionnaire Larousse (2020)</a:t>
            </a:r>
            <a:br>
              <a:rPr sz="1000"/>
            </a:br>
            <a:r>
              <a:rPr b="0" lang="fr" sz="1000" spc="-1" strike="noStrike">
                <a:solidFill>
                  <a:srgbClr val="000000"/>
                </a:solidFill>
                <a:latin typeface="Arial"/>
                <a:ea typeface="Arial"/>
              </a:rPr>
              <a:t> </a:t>
            </a:r>
            <a:endParaRPr b="0" lang="fr-FR" sz="1000" spc="-1" strike="noStrike">
              <a:solidFill>
                <a:srgbClr val="000000"/>
              </a:solidFill>
              <a:latin typeface="Arial"/>
            </a:endParaRPr>
          </a:p>
          <a:p>
            <a:pPr marL="457200">
              <a:lnSpc>
                <a:spcPct val="100000"/>
              </a:lnSpc>
              <a:spcBef>
                <a:spcPts val="992"/>
              </a:spcBef>
              <a:tabLst>
                <a:tab algn="l" pos="0"/>
              </a:tabLst>
            </a:pPr>
            <a:r>
              <a:rPr b="0" lang="fr" sz="1800" spc="-1" strike="noStrike">
                <a:solidFill>
                  <a:srgbClr val="003081"/>
                </a:solidFill>
                <a:latin typeface="Palanquin Medium"/>
                <a:ea typeface="Palanquin Medium"/>
              </a:rPr>
              <a:t>🎞 </a:t>
            </a:r>
            <a:r>
              <a:rPr b="0" lang="fr" sz="1400" spc="-1" strike="noStrike" u="sng">
                <a:solidFill>
                  <a:schemeClr val="hlink"/>
                </a:solidFill>
                <a:uFillTx/>
                <a:latin typeface="Palanquin Medium"/>
                <a:ea typeface="Palanquin Medium"/>
                <a:hlinkClick r:id="rId2"/>
              </a:rPr>
              <a:t>Définir l’illectronisme, pas si simple</a:t>
            </a:r>
            <a:endParaRPr b="0" lang="fr-FR" sz="1400" spc="-1" strike="noStrike">
              <a:solidFill>
                <a:srgbClr val="000000"/>
              </a:solidFill>
              <a:latin typeface="Arial"/>
            </a:endParaRPr>
          </a:p>
          <a:p>
            <a:pPr marL="457200">
              <a:lnSpc>
                <a:spcPct val="100000"/>
              </a:lnSpc>
              <a:tabLst>
                <a:tab algn="l" pos="0"/>
              </a:tabLst>
            </a:pPr>
            <a:endParaRPr b="0" lang="fr-FR" sz="1400" spc="-1" strike="noStrike">
              <a:solidFill>
                <a:srgbClr val="000000"/>
              </a:solidFill>
              <a:latin typeface="Arial"/>
            </a:endParaRPr>
          </a:p>
          <a:p>
            <a:pPr marL="457200">
              <a:lnSpc>
                <a:spcPct val="100000"/>
              </a:lnSpc>
              <a:tabLst>
                <a:tab algn="l" pos="0"/>
              </a:tabLst>
            </a:pPr>
            <a:endParaRPr b="0" lang="fr-FR" sz="1400" spc="-1" strike="noStrike">
              <a:solidFill>
                <a:srgbClr val="000000"/>
              </a:solidFill>
              <a:latin typeface="Arial"/>
            </a:endParaRPr>
          </a:p>
          <a:p>
            <a:pPr marL="457200">
              <a:lnSpc>
                <a:spcPct val="100000"/>
              </a:lnSpc>
              <a:tabLst>
                <a:tab algn="l" pos="0"/>
              </a:tabLst>
            </a:pPr>
            <a:r>
              <a:rPr b="1" lang="fr" sz="1400" spc="-1" strike="noStrike">
                <a:solidFill>
                  <a:srgbClr val="003081"/>
                </a:solidFill>
                <a:latin typeface="Palanquin Medium"/>
                <a:ea typeface="Palanquin Medium"/>
              </a:rPr>
              <a:t>Attention au lexique ! </a:t>
            </a:r>
            <a:r>
              <a:rPr b="0" lang="fr" sz="1400" spc="-1" strike="noStrike">
                <a:solidFill>
                  <a:srgbClr val="003081"/>
                </a:solidFill>
                <a:latin typeface="Palanquin Medium"/>
                <a:ea typeface="Palanquin Medium"/>
              </a:rPr>
              <a:t>Nous définissons régulièrement les problématiques par la négative (analphabétisme, illettrisme, illectronisme) et nous caractérisons les problématiques par le « manque de ... » : </a:t>
            </a:r>
            <a:r>
              <a:rPr b="1" lang="fr" sz="1400" spc="-1" strike="noStrike">
                <a:solidFill>
                  <a:srgbClr val="003081"/>
                </a:solidFill>
                <a:latin typeface="Palanquin Medium"/>
                <a:ea typeface="Palanquin Medium"/>
              </a:rPr>
              <a:t>évitons les termes stigmatisants</a:t>
            </a:r>
            <a:r>
              <a:rPr b="0" lang="fr" sz="1400" spc="-1" strike="noStrike">
                <a:solidFill>
                  <a:srgbClr val="003081"/>
                </a:solidFill>
                <a:latin typeface="Palanquin Medium"/>
                <a:ea typeface="Palanquin Medium"/>
              </a:rPr>
              <a:t> qui peuvent entraver l’envie d’apprendre pour les publics concernés… (ex. : </a:t>
            </a:r>
            <a:r>
              <a:rPr b="0" lang="fr" sz="1400" spc="-1" strike="noStrike" u="sng">
                <a:solidFill>
                  <a:schemeClr val="hlink"/>
                </a:solidFill>
                <a:uFillTx/>
                <a:latin typeface="Palanquin Medium"/>
                <a:ea typeface="Palanquin Medium"/>
                <a:hlinkClick r:id="rId3"/>
              </a:rPr>
              <a:t>littératie numérique</a:t>
            </a:r>
            <a:r>
              <a:rPr b="0" lang="fr" sz="1400" spc="-1" strike="noStrike">
                <a:solidFill>
                  <a:srgbClr val="003081"/>
                </a:solidFill>
                <a:latin typeface="Palanquin Medium"/>
                <a:ea typeface="Palanquin Medium"/>
              </a:rPr>
              <a:t> =&gt; ce qu’il faut viser… </a:t>
            </a:r>
            <a:br>
              <a:rPr sz="1400"/>
            </a:br>
            <a:r>
              <a:rPr b="0" lang="fr" sz="1400" spc="-1" strike="noStrike">
                <a:solidFill>
                  <a:srgbClr val="003081"/>
                </a:solidFill>
                <a:latin typeface="Palanquin Medium"/>
                <a:ea typeface="Palanquin Medium"/>
              </a:rPr>
              <a:t>UTILISER - COMPRENDRE - CRÉER </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Google Shape;283;p26" descr=""/>
          <p:cNvPicPr/>
          <p:nvPr/>
        </p:nvPicPr>
        <p:blipFill>
          <a:blip r:embed="rId1"/>
          <a:stretch/>
        </p:blipFill>
        <p:spPr>
          <a:xfrm>
            <a:off x="4844160" y="1024920"/>
            <a:ext cx="3324240" cy="3377160"/>
          </a:xfrm>
          <a:prstGeom prst="rect">
            <a:avLst/>
          </a:prstGeom>
          <a:ln w="0">
            <a:noFill/>
          </a:ln>
        </p:spPr>
      </p:pic>
      <p:sp>
        <p:nvSpPr>
          <p:cNvPr id="198" name="Google Shape;284;p26"/>
          <p:cNvSpPr/>
          <p:nvPr/>
        </p:nvSpPr>
        <p:spPr>
          <a:xfrm>
            <a:off x="0" y="36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199" name="Google Shape;285;p26"/>
          <p:cNvSpPr/>
          <p:nvPr/>
        </p:nvSpPr>
        <p:spPr>
          <a:xfrm>
            <a:off x="292320" y="2800080"/>
            <a:ext cx="5216400" cy="232776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003081"/>
              </a:buClr>
              <a:buFont typeface="Palanquin Medium"/>
              <a:buChar char="➔"/>
            </a:pPr>
            <a:r>
              <a:rPr b="1" lang="fr" sz="1800" spc="-1" strike="noStrike">
                <a:solidFill>
                  <a:srgbClr val="003081"/>
                </a:solidFill>
                <a:latin typeface="Palanquin Medium"/>
                <a:ea typeface="Palanquin Medium"/>
              </a:rPr>
              <a:t>Inclusion numérique ?</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200" name="Google Shape;286;p26"/>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1.1 Définir les problématiques</a:t>
            </a:r>
            <a:endParaRPr b="0" lang="fr-FR"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Google Shape;291;p27"/>
          <p:cNvSpPr/>
          <p:nvPr/>
        </p:nvSpPr>
        <p:spPr>
          <a:xfrm>
            <a:off x="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02" name="Google Shape;292;p27"/>
          <p:cNvSpPr/>
          <p:nvPr/>
        </p:nvSpPr>
        <p:spPr>
          <a:xfrm>
            <a:off x="288000" y="799920"/>
            <a:ext cx="8522640" cy="3727800"/>
          </a:xfrm>
          <a:prstGeom prst="rect">
            <a:avLst/>
          </a:prstGeom>
          <a:noFill/>
          <a:ln w="0">
            <a:noFill/>
          </a:ln>
        </p:spPr>
        <p:style>
          <a:lnRef idx="0"/>
          <a:fillRef idx="0"/>
          <a:effectRef idx="0"/>
          <a:fontRef idx="minor"/>
        </p:style>
        <p:txBody>
          <a:bodyPr lIns="90000" rIns="90000" tIns="91440" bIns="91440" anchor="t">
            <a:noAutofit/>
          </a:bodyPr>
          <a:p>
            <a:pPr marL="457200">
              <a:lnSpc>
                <a:spcPct val="100000"/>
              </a:lnSpc>
              <a:tabLst>
                <a:tab algn="l" pos="0"/>
              </a:tabLst>
            </a:pPr>
            <a:r>
              <a:rPr b="1" lang="fr" sz="1800" spc="-1" strike="noStrike">
                <a:solidFill>
                  <a:srgbClr val="003081"/>
                </a:solidFill>
                <a:latin typeface="Palanquin Medium"/>
                <a:ea typeface="Palanquin Medium"/>
              </a:rPr>
              <a:t>Inclusion numérique :</a:t>
            </a:r>
            <a:endParaRPr b="0" lang="fr-FR" sz="1800" spc="-1" strike="noStrike">
              <a:solidFill>
                <a:srgbClr val="000000"/>
              </a:solidFill>
              <a:latin typeface="Arial"/>
            </a:endParaRPr>
          </a:p>
          <a:p>
            <a:pPr marL="457200">
              <a:lnSpc>
                <a:spcPct val="100000"/>
              </a:lnSpc>
              <a:tabLst>
                <a:tab algn="l" pos="0"/>
              </a:tabLst>
            </a:pPr>
            <a:endParaRPr b="0" lang="fr-FR" sz="1400" spc="-1" strike="noStrike">
              <a:solidFill>
                <a:srgbClr val="000000"/>
              </a:solidFill>
              <a:latin typeface="Arial"/>
            </a:endParaRPr>
          </a:p>
          <a:p>
            <a:pPr marL="457200" algn="just">
              <a:lnSpc>
                <a:spcPct val="100000"/>
              </a:lnSpc>
              <a:tabLst>
                <a:tab algn="l" pos="0"/>
              </a:tabLst>
            </a:pPr>
            <a:r>
              <a:rPr b="1" lang="fr" sz="1000" spc="-1" strike="noStrike">
                <a:solidFill>
                  <a:srgbClr val="000000"/>
                </a:solidFill>
                <a:latin typeface="Arial"/>
                <a:ea typeface="Arial"/>
              </a:rPr>
              <a:t>👉</a:t>
            </a:r>
            <a:r>
              <a:rPr b="1" lang="fr" sz="1400" spc="-1" strike="noStrike">
                <a:solidFill>
                  <a:srgbClr val="003081"/>
                </a:solidFill>
                <a:latin typeface="Palanquin Medium"/>
                <a:ea typeface="Palanquin Medium"/>
              </a:rPr>
              <a:t>Définition :</a:t>
            </a:r>
            <a:r>
              <a:rPr b="0" lang="fr" sz="1400" spc="-1" strike="noStrike">
                <a:solidFill>
                  <a:srgbClr val="003081"/>
                </a:solidFill>
                <a:latin typeface="Palanquin Medium"/>
                <a:ea typeface="Palanquin Medium"/>
              </a:rPr>
              <a:t>   </a:t>
            </a:r>
            <a:br>
              <a:rPr sz="1400"/>
            </a:br>
            <a:br>
              <a:rPr sz="1400"/>
            </a:br>
            <a:r>
              <a:rPr b="0" i="1" lang="fr" sz="1400" spc="-1" strike="noStrike">
                <a:solidFill>
                  <a:srgbClr val="ffffff"/>
                </a:solidFill>
                <a:highlight>
                  <a:srgbClr val="003081"/>
                </a:highlight>
                <a:latin typeface="Palanquin Medium"/>
                <a:ea typeface="Palanquin Medium"/>
              </a:rPr>
              <a:t>« Processus qui vise à rendre le numérique accessible à chaque individu</a:t>
            </a:r>
            <a:r>
              <a:rPr b="0" i="1" lang="fr" sz="1400" spc="-1" strike="noStrike">
                <a:solidFill>
                  <a:srgbClr val="003081"/>
                </a:solidFill>
                <a:latin typeface="Palanquin Medium"/>
                <a:ea typeface="Palanquin Medium"/>
              </a:rPr>
              <a:t> […] et à leur transmettre les compétences numériques qui leur permettront de faire de ces outils un levier de leur insertion sociale et économique. </a:t>
            </a:r>
            <a:r>
              <a:rPr b="1" i="1" lang="fr" sz="1400" spc="-1" strike="noStrike">
                <a:solidFill>
                  <a:srgbClr val="003081"/>
                </a:solidFill>
                <a:latin typeface="Palanquin Medium"/>
                <a:ea typeface="Palanquin Medium"/>
              </a:rPr>
              <a:t>L’inclusion numérique garantit principalement l’accès aux droits et l’acquisition des compétences numériques de base des usagers. </a:t>
            </a:r>
            <a:r>
              <a:rPr b="0" i="1" lang="fr" sz="1400" spc="-1" strike="noStrike">
                <a:solidFill>
                  <a:srgbClr val="003081"/>
                </a:solidFill>
                <a:latin typeface="Palanquin Medium"/>
                <a:ea typeface="Palanquin Medium"/>
              </a:rPr>
              <a:t>»</a:t>
            </a:r>
            <a:r>
              <a:rPr b="0" lang="fr" sz="1400" spc="-1" strike="noStrike">
                <a:solidFill>
                  <a:srgbClr val="003081"/>
                </a:solidFill>
                <a:latin typeface="Palanquin Medium"/>
                <a:ea typeface="Palanquin Medium"/>
              </a:rPr>
              <a:t> </a:t>
            </a:r>
            <a:endParaRPr b="0" lang="fr-FR" sz="1400" spc="-1" strike="noStrike">
              <a:solidFill>
                <a:srgbClr val="000000"/>
              </a:solidFill>
              <a:latin typeface="Arial"/>
            </a:endParaRPr>
          </a:p>
          <a:p>
            <a:pPr marL="457200" algn="just">
              <a:lnSpc>
                <a:spcPct val="100000"/>
              </a:lnSpc>
              <a:tabLst>
                <a:tab algn="l" pos="0"/>
              </a:tabLst>
            </a:pPr>
            <a:r>
              <a:rPr b="0" lang="fr" sz="1000" spc="-1" strike="noStrike">
                <a:solidFill>
                  <a:srgbClr val="003081"/>
                </a:solidFill>
                <a:latin typeface="Palanquin Medium"/>
                <a:ea typeface="Palanquin Medium"/>
              </a:rPr>
              <a:t>(Source : </a:t>
            </a:r>
            <a:r>
              <a:rPr b="0" lang="fr" sz="1000" spc="-1" strike="noStrike" u="sng">
                <a:solidFill>
                  <a:schemeClr val="hlink"/>
                </a:solidFill>
                <a:uFillTx/>
                <a:latin typeface="Palanquin Medium"/>
                <a:ea typeface="Palanquin Medium"/>
                <a:hlinkClick r:id="rId1"/>
              </a:rPr>
              <a:t>CDC AAP Mobilier pour un numérique inclusif</a:t>
            </a:r>
            <a:r>
              <a:rPr b="0" lang="fr" sz="1000" spc="-1" strike="noStrike">
                <a:solidFill>
                  <a:srgbClr val="003081"/>
                </a:solidFill>
                <a:latin typeface="Palanquin Medium"/>
                <a:ea typeface="Palanquin Medium"/>
              </a:rPr>
              <a:t>, Agence Nationale de la Cohésion des Territoires (ANCT), 8 février 2021)</a:t>
            </a:r>
            <a:br>
              <a:rPr sz="1000"/>
            </a:br>
            <a:r>
              <a:rPr b="0" lang="fr" sz="1000" spc="-1" strike="noStrike">
                <a:solidFill>
                  <a:srgbClr val="000000"/>
                </a:solidFill>
                <a:latin typeface="Arial"/>
                <a:ea typeface="Arial"/>
              </a:rPr>
              <a:t> </a:t>
            </a:r>
            <a:endParaRPr b="0" lang="fr-FR" sz="1000" spc="-1" strike="noStrike">
              <a:solidFill>
                <a:srgbClr val="000000"/>
              </a:solidFill>
              <a:latin typeface="Arial"/>
            </a:endParaRPr>
          </a:p>
          <a:p>
            <a:pPr marL="457200" algn="just">
              <a:lnSpc>
                <a:spcPct val="100000"/>
              </a:lnSpc>
              <a:tabLst>
                <a:tab algn="l" pos="0"/>
              </a:tabLst>
            </a:pPr>
            <a:endParaRPr b="0" lang="fr-FR" sz="1000" spc="-1" strike="noStrike">
              <a:solidFill>
                <a:srgbClr val="000000"/>
              </a:solidFill>
              <a:latin typeface="Arial"/>
            </a:endParaRPr>
          </a:p>
          <a:p>
            <a:pPr marL="457200">
              <a:lnSpc>
                <a:spcPct val="100000"/>
              </a:lnSpc>
              <a:tabLst>
                <a:tab algn="l" pos="0"/>
              </a:tabLst>
            </a:pPr>
            <a:endParaRPr b="0" lang="fr-FR" sz="1400" spc="-1" strike="noStrike">
              <a:solidFill>
                <a:srgbClr val="000000"/>
              </a:solidFill>
              <a:latin typeface="Arial"/>
            </a:endParaRPr>
          </a:p>
          <a:p>
            <a:pPr marL="457200" algn="just">
              <a:lnSpc>
                <a:spcPct val="100000"/>
              </a:lnSpc>
              <a:tabLst>
                <a:tab algn="l" pos="0"/>
              </a:tabLst>
            </a:pPr>
            <a:r>
              <a:rPr b="1" lang="fr" sz="1400" spc="-1" strike="noStrike">
                <a:solidFill>
                  <a:srgbClr val="003081"/>
                </a:solidFill>
                <a:latin typeface="Palanquin Medium"/>
                <a:ea typeface="Palanquin Medium"/>
              </a:rPr>
              <a:t>Il existe deux catégories de métiers de l’inclusion numérique :</a:t>
            </a:r>
            <a:endParaRPr b="0" lang="fr-FR" sz="1400" spc="-1" strike="noStrike">
              <a:solidFill>
                <a:srgbClr val="000000"/>
              </a:solidFill>
              <a:latin typeface="Arial"/>
            </a:endParaRPr>
          </a:p>
          <a:p>
            <a:pPr lvl="3" marL="864000" indent="-216000" algn="just">
              <a:lnSpc>
                <a:spcPct val="100000"/>
              </a:lnSpc>
              <a:buClr>
                <a:srgbClr val="000000"/>
              </a:buClr>
              <a:buFont typeface="Noto Sans Symbols"/>
              <a:buChar char="●"/>
              <a:tabLst>
                <a:tab algn="l" pos="0"/>
              </a:tabLst>
            </a:pPr>
            <a:r>
              <a:rPr b="0" lang="fr" sz="1400" spc="-1" strike="noStrike">
                <a:solidFill>
                  <a:srgbClr val="003081"/>
                </a:solidFill>
                <a:latin typeface="Palanquin Medium"/>
                <a:ea typeface="Palanquin Medium"/>
              </a:rPr>
              <a:t>Les aidants numériques</a:t>
            </a:r>
            <a:endParaRPr b="0" lang="fr-FR" sz="1400" spc="-1" strike="noStrike">
              <a:solidFill>
                <a:srgbClr val="000000"/>
              </a:solidFill>
              <a:latin typeface="Arial"/>
            </a:endParaRPr>
          </a:p>
          <a:p>
            <a:pPr lvl="3" marL="864000" indent="-216000" algn="just">
              <a:lnSpc>
                <a:spcPct val="100000"/>
              </a:lnSpc>
              <a:buClr>
                <a:srgbClr val="000000"/>
              </a:buClr>
              <a:buFont typeface="Noto Sans Symbols"/>
              <a:buChar char="●"/>
              <a:tabLst>
                <a:tab algn="l" pos="0"/>
              </a:tabLst>
            </a:pPr>
            <a:r>
              <a:rPr b="0" lang="fr" sz="1400" spc="-1" strike="noStrike">
                <a:solidFill>
                  <a:srgbClr val="003081"/>
                </a:solidFill>
                <a:latin typeface="Palanquin Medium"/>
                <a:ea typeface="Palanquin Medium"/>
              </a:rPr>
              <a:t>Les médiateurs numériques (dont conseillers numériques)</a:t>
            </a:r>
            <a:endParaRPr b="0" lang="fr-FR" sz="1400" spc="-1" strike="noStrike">
              <a:solidFill>
                <a:srgbClr val="000000"/>
              </a:solidFill>
              <a:latin typeface="Arial"/>
            </a:endParaRPr>
          </a:p>
          <a:p>
            <a:pPr algn="just">
              <a:lnSpc>
                <a:spcPct val="100000"/>
              </a:lnSpc>
              <a:tabLst>
                <a:tab algn="l" pos="0"/>
              </a:tabLst>
            </a:pPr>
            <a:endParaRPr b="0" lang="fr-FR" sz="1400" spc="-1" strike="noStrike">
              <a:solidFill>
                <a:srgbClr val="000000"/>
              </a:solidFill>
              <a:latin typeface="Arial"/>
            </a:endParaRPr>
          </a:p>
          <a:p>
            <a:pPr algn="just">
              <a:lnSpc>
                <a:spcPct val="100000"/>
              </a:lnSpc>
              <a:tabLst>
                <a:tab algn="l" pos="0"/>
              </a:tabLst>
            </a:pP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3" name="Google Shape;297;p28" descr=""/>
          <p:cNvPicPr/>
          <p:nvPr/>
        </p:nvPicPr>
        <p:blipFill>
          <a:blip r:embed="rId1"/>
          <a:stretch/>
        </p:blipFill>
        <p:spPr>
          <a:xfrm>
            <a:off x="4844160" y="1024920"/>
            <a:ext cx="3324240" cy="3377160"/>
          </a:xfrm>
          <a:prstGeom prst="rect">
            <a:avLst/>
          </a:prstGeom>
          <a:ln w="0">
            <a:noFill/>
          </a:ln>
        </p:spPr>
      </p:pic>
      <p:sp>
        <p:nvSpPr>
          <p:cNvPr id="204" name="Google Shape;298;p28"/>
          <p:cNvSpPr/>
          <p:nvPr/>
        </p:nvSpPr>
        <p:spPr>
          <a:xfrm>
            <a:off x="0" y="36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05" name="Google Shape;299;p28"/>
          <p:cNvSpPr/>
          <p:nvPr/>
        </p:nvSpPr>
        <p:spPr>
          <a:xfrm>
            <a:off x="292320" y="2800080"/>
            <a:ext cx="5216400" cy="232776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003081"/>
              </a:buClr>
              <a:buFont typeface="Palanquin Medium"/>
              <a:buChar char="➔"/>
            </a:pPr>
            <a:r>
              <a:rPr b="1" lang="fr" sz="1800" spc="-1" strike="noStrike">
                <a:solidFill>
                  <a:srgbClr val="003081"/>
                </a:solidFill>
                <a:latin typeface="Palanquin Medium"/>
                <a:ea typeface="Palanquin Medium"/>
              </a:rPr>
              <a:t>Médiation numérique ?</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206" name="Google Shape;300;p28"/>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1.1 Définir les problématiques</a:t>
            </a:r>
            <a:endParaRPr b="0" lang="fr-FR"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8edff"/>
        </a:solidFill>
      </p:bgPr>
    </p:bg>
    <p:spTree>
      <p:nvGrpSpPr>
        <p:cNvPr id="1" name=""/>
        <p:cNvGrpSpPr/>
        <p:nvPr/>
      </p:nvGrpSpPr>
      <p:grpSpPr>
        <a:xfrm>
          <a:off x="0" y="0"/>
          <a:ext cx="0" cy="0"/>
          <a:chOff x="0" y="0"/>
          <a:chExt cx="0" cy="0"/>
        </a:xfrm>
      </p:grpSpPr>
      <p:sp>
        <p:nvSpPr>
          <p:cNvPr id="39" name="Google Shape;58;p10"/>
          <p:cNvSpPr/>
          <p:nvPr/>
        </p:nvSpPr>
        <p:spPr>
          <a:xfrm>
            <a:off x="666720" y="571680"/>
            <a:ext cx="2661480" cy="4507560"/>
          </a:xfrm>
          <a:prstGeom prst="roundRect">
            <a:avLst>
              <a:gd name="adj" fmla="val 5656"/>
            </a:avLst>
          </a:prstGeom>
          <a:solidFill>
            <a:srgbClr val="ffffff"/>
          </a:solid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pic>
        <p:nvPicPr>
          <p:cNvPr id="40" name="Google Shape;59;p10" descr=" "/>
          <p:cNvPicPr/>
          <p:nvPr/>
        </p:nvPicPr>
        <p:blipFill>
          <a:blip r:embed="rId1"/>
          <a:stretch/>
        </p:blipFill>
        <p:spPr>
          <a:xfrm>
            <a:off x="978480" y="911520"/>
            <a:ext cx="79200" cy="160920"/>
          </a:xfrm>
          <a:prstGeom prst="rect">
            <a:avLst/>
          </a:prstGeom>
          <a:ln w="0">
            <a:noFill/>
          </a:ln>
        </p:spPr>
      </p:pic>
      <p:pic>
        <p:nvPicPr>
          <p:cNvPr id="41" name="Google Shape;60;p10" descr=" "/>
          <p:cNvPicPr/>
          <p:nvPr/>
        </p:nvPicPr>
        <p:blipFill>
          <a:blip r:embed="rId2"/>
          <a:stretch/>
        </p:blipFill>
        <p:spPr>
          <a:xfrm>
            <a:off x="1085040" y="911520"/>
            <a:ext cx="79200" cy="160920"/>
          </a:xfrm>
          <a:prstGeom prst="rect">
            <a:avLst/>
          </a:prstGeom>
          <a:ln w="0">
            <a:noFill/>
          </a:ln>
        </p:spPr>
      </p:pic>
      <p:pic>
        <p:nvPicPr>
          <p:cNvPr id="42" name="Google Shape;61;p10" descr=" "/>
          <p:cNvPicPr/>
          <p:nvPr/>
        </p:nvPicPr>
        <p:blipFill>
          <a:blip r:embed="rId3"/>
          <a:stretch/>
        </p:blipFill>
        <p:spPr>
          <a:xfrm>
            <a:off x="1198800" y="911520"/>
            <a:ext cx="99360" cy="159840"/>
          </a:xfrm>
          <a:prstGeom prst="rect">
            <a:avLst/>
          </a:prstGeom>
          <a:ln w="0">
            <a:noFill/>
          </a:ln>
        </p:spPr>
      </p:pic>
      <p:pic>
        <p:nvPicPr>
          <p:cNvPr id="43" name="Google Shape;62;p10" descr=" "/>
          <p:cNvPicPr/>
          <p:nvPr/>
        </p:nvPicPr>
        <p:blipFill>
          <a:blip r:embed="rId4"/>
          <a:stretch/>
        </p:blipFill>
        <p:spPr>
          <a:xfrm>
            <a:off x="1334520" y="911520"/>
            <a:ext cx="99360" cy="159840"/>
          </a:xfrm>
          <a:prstGeom prst="rect">
            <a:avLst/>
          </a:prstGeom>
          <a:ln w="0">
            <a:noFill/>
          </a:ln>
        </p:spPr>
      </p:pic>
      <p:pic>
        <p:nvPicPr>
          <p:cNvPr id="44" name="Google Shape;63;p10" descr=" "/>
          <p:cNvPicPr/>
          <p:nvPr/>
        </p:nvPicPr>
        <p:blipFill>
          <a:blip r:embed="rId5"/>
          <a:stretch/>
        </p:blipFill>
        <p:spPr>
          <a:xfrm>
            <a:off x="1469520" y="911520"/>
            <a:ext cx="79560" cy="160920"/>
          </a:xfrm>
          <a:prstGeom prst="rect">
            <a:avLst/>
          </a:prstGeom>
          <a:ln w="0">
            <a:noFill/>
          </a:ln>
        </p:spPr>
      </p:pic>
      <p:pic>
        <p:nvPicPr>
          <p:cNvPr id="45" name="Google Shape;64;p10" descr=" "/>
          <p:cNvPicPr/>
          <p:nvPr/>
        </p:nvPicPr>
        <p:blipFill>
          <a:blip r:embed="rId6"/>
          <a:stretch/>
        </p:blipFill>
        <p:spPr>
          <a:xfrm>
            <a:off x="1584720" y="911520"/>
            <a:ext cx="79920" cy="159840"/>
          </a:xfrm>
          <a:prstGeom prst="rect">
            <a:avLst/>
          </a:prstGeom>
          <a:ln w="0">
            <a:noFill/>
          </a:ln>
        </p:spPr>
      </p:pic>
      <p:pic>
        <p:nvPicPr>
          <p:cNvPr id="46" name="Google Shape;65;p10" descr=" "/>
          <p:cNvPicPr/>
          <p:nvPr/>
        </p:nvPicPr>
        <p:blipFill>
          <a:blip r:embed="rId7"/>
          <a:stretch/>
        </p:blipFill>
        <p:spPr>
          <a:xfrm>
            <a:off x="1741680" y="911520"/>
            <a:ext cx="79200" cy="159840"/>
          </a:xfrm>
          <a:prstGeom prst="rect">
            <a:avLst/>
          </a:prstGeom>
          <a:ln w="0">
            <a:noFill/>
          </a:ln>
        </p:spPr>
      </p:pic>
      <p:pic>
        <p:nvPicPr>
          <p:cNvPr id="47" name="Google Shape;66;p10" descr=" "/>
          <p:cNvPicPr/>
          <p:nvPr/>
        </p:nvPicPr>
        <p:blipFill>
          <a:blip r:embed="rId8"/>
          <a:stretch/>
        </p:blipFill>
        <p:spPr>
          <a:xfrm>
            <a:off x="1855440" y="911520"/>
            <a:ext cx="78120" cy="159840"/>
          </a:xfrm>
          <a:prstGeom prst="rect">
            <a:avLst/>
          </a:prstGeom>
          <a:ln w="0">
            <a:noFill/>
          </a:ln>
        </p:spPr>
      </p:pic>
      <p:pic>
        <p:nvPicPr>
          <p:cNvPr id="48" name="Google Shape;67;p10" descr=" "/>
          <p:cNvPicPr/>
          <p:nvPr/>
        </p:nvPicPr>
        <p:blipFill>
          <a:blip r:embed="rId9"/>
          <a:stretch/>
        </p:blipFill>
        <p:spPr>
          <a:xfrm>
            <a:off x="1999440" y="911520"/>
            <a:ext cx="77760" cy="159840"/>
          </a:xfrm>
          <a:prstGeom prst="rect">
            <a:avLst/>
          </a:prstGeom>
          <a:ln w="0">
            <a:noFill/>
          </a:ln>
        </p:spPr>
      </p:pic>
      <p:pic>
        <p:nvPicPr>
          <p:cNvPr id="49" name="Google Shape;68;p10" descr=" "/>
          <p:cNvPicPr/>
          <p:nvPr/>
        </p:nvPicPr>
        <p:blipFill>
          <a:blip r:embed="rId10"/>
          <a:stretch/>
        </p:blipFill>
        <p:spPr>
          <a:xfrm>
            <a:off x="2094120" y="911520"/>
            <a:ext cx="79200" cy="160920"/>
          </a:xfrm>
          <a:prstGeom prst="rect">
            <a:avLst/>
          </a:prstGeom>
          <a:ln w="0">
            <a:noFill/>
          </a:ln>
        </p:spPr>
      </p:pic>
      <p:pic>
        <p:nvPicPr>
          <p:cNvPr id="50" name="Google Shape;69;p10" descr=" "/>
          <p:cNvPicPr/>
          <p:nvPr/>
        </p:nvPicPr>
        <p:blipFill>
          <a:blip r:embed="rId11"/>
          <a:stretch/>
        </p:blipFill>
        <p:spPr>
          <a:xfrm>
            <a:off x="2208240" y="911520"/>
            <a:ext cx="79920" cy="160200"/>
          </a:xfrm>
          <a:prstGeom prst="rect">
            <a:avLst/>
          </a:prstGeom>
          <a:ln w="0">
            <a:noFill/>
          </a:ln>
        </p:spPr>
      </p:pic>
      <p:pic>
        <p:nvPicPr>
          <p:cNvPr id="51" name="Google Shape;70;p10" descr=" "/>
          <p:cNvPicPr/>
          <p:nvPr/>
        </p:nvPicPr>
        <p:blipFill>
          <a:blip r:embed="rId12"/>
          <a:stretch/>
        </p:blipFill>
        <p:spPr>
          <a:xfrm>
            <a:off x="2315520" y="911520"/>
            <a:ext cx="99360" cy="159840"/>
          </a:xfrm>
          <a:prstGeom prst="rect">
            <a:avLst/>
          </a:prstGeom>
          <a:ln w="0">
            <a:noFill/>
          </a:ln>
        </p:spPr>
      </p:pic>
      <p:pic>
        <p:nvPicPr>
          <p:cNvPr id="52" name="Google Shape;71;p10" descr=" "/>
          <p:cNvPicPr/>
          <p:nvPr/>
        </p:nvPicPr>
        <p:blipFill>
          <a:blip r:embed="rId13"/>
          <a:stretch/>
        </p:blipFill>
        <p:spPr>
          <a:xfrm>
            <a:off x="2439720" y="910080"/>
            <a:ext cx="95760" cy="160920"/>
          </a:xfrm>
          <a:prstGeom prst="rect">
            <a:avLst/>
          </a:prstGeom>
          <a:ln w="0">
            <a:noFill/>
          </a:ln>
        </p:spPr>
      </p:pic>
      <p:pic>
        <p:nvPicPr>
          <p:cNvPr id="53" name="Google Shape;72;p10" descr=" "/>
          <p:cNvPicPr/>
          <p:nvPr/>
        </p:nvPicPr>
        <p:blipFill>
          <a:blip r:embed="rId14"/>
          <a:stretch/>
        </p:blipFill>
        <p:spPr>
          <a:xfrm>
            <a:off x="2535840" y="911520"/>
            <a:ext cx="86400" cy="159840"/>
          </a:xfrm>
          <a:prstGeom prst="rect">
            <a:avLst/>
          </a:prstGeom>
          <a:ln w="0">
            <a:noFill/>
          </a:ln>
        </p:spPr>
      </p:pic>
      <p:pic>
        <p:nvPicPr>
          <p:cNvPr id="54" name="Google Shape;73;p10" descr=" "/>
          <p:cNvPicPr/>
          <p:nvPr/>
        </p:nvPicPr>
        <p:blipFill>
          <a:blip r:embed="rId15"/>
          <a:stretch/>
        </p:blipFill>
        <p:spPr>
          <a:xfrm>
            <a:off x="2646000" y="911520"/>
            <a:ext cx="7920" cy="159840"/>
          </a:xfrm>
          <a:prstGeom prst="rect">
            <a:avLst/>
          </a:prstGeom>
          <a:ln w="0">
            <a:noFill/>
          </a:ln>
        </p:spPr>
      </p:pic>
      <p:pic>
        <p:nvPicPr>
          <p:cNvPr id="55" name="Google Shape;74;p10" descr=" "/>
          <p:cNvPicPr/>
          <p:nvPr/>
        </p:nvPicPr>
        <p:blipFill>
          <a:blip r:embed="rId16"/>
          <a:stretch/>
        </p:blipFill>
        <p:spPr>
          <a:xfrm>
            <a:off x="2688480" y="911520"/>
            <a:ext cx="79200" cy="160920"/>
          </a:xfrm>
          <a:prstGeom prst="rect">
            <a:avLst/>
          </a:prstGeom>
          <a:ln w="0">
            <a:noFill/>
          </a:ln>
        </p:spPr>
      </p:pic>
      <p:pic>
        <p:nvPicPr>
          <p:cNvPr id="56" name="Google Shape;75;p10" descr=" "/>
          <p:cNvPicPr/>
          <p:nvPr/>
        </p:nvPicPr>
        <p:blipFill>
          <a:blip r:embed="rId17"/>
          <a:stretch/>
        </p:blipFill>
        <p:spPr>
          <a:xfrm>
            <a:off x="2802240" y="911520"/>
            <a:ext cx="79920" cy="159840"/>
          </a:xfrm>
          <a:prstGeom prst="rect">
            <a:avLst/>
          </a:prstGeom>
          <a:ln w="0">
            <a:noFill/>
          </a:ln>
        </p:spPr>
      </p:pic>
      <p:pic>
        <p:nvPicPr>
          <p:cNvPr id="57" name="Google Shape;76;p10" descr=" "/>
          <p:cNvPicPr/>
          <p:nvPr/>
        </p:nvPicPr>
        <p:blipFill>
          <a:blip r:embed="rId18"/>
          <a:stretch/>
        </p:blipFill>
        <p:spPr>
          <a:xfrm>
            <a:off x="979920" y="1183320"/>
            <a:ext cx="79560" cy="159840"/>
          </a:xfrm>
          <a:prstGeom prst="rect">
            <a:avLst/>
          </a:prstGeom>
          <a:ln w="0">
            <a:noFill/>
          </a:ln>
        </p:spPr>
      </p:pic>
      <p:pic>
        <p:nvPicPr>
          <p:cNvPr id="58" name="Google Shape;77;p10" descr=" "/>
          <p:cNvPicPr/>
          <p:nvPr/>
        </p:nvPicPr>
        <p:blipFill>
          <a:blip r:embed="rId19"/>
          <a:stretch/>
        </p:blipFill>
        <p:spPr>
          <a:xfrm>
            <a:off x="1086840" y="1183320"/>
            <a:ext cx="79920" cy="160200"/>
          </a:xfrm>
          <a:prstGeom prst="rect">
            <a:avLst/>
          </a:prstGeom>
          <a:ln w="0">
            <a:noFill/>
          </a:ln>
        </p:spPr>
      </p:pic>
      <p:pic>
        <p:nvPicPr>
          <p:cNvPr id="59" name="Google Shape;78;p10" descr=" "/>
          <p:cNvPicPr/>
          <p:nvPr/>
        </p:nvPicPr>
        <p:blipFill>
          <a:blip r:embed="rId20"/>
          <a:stretch/>
        </p:blipFill>
        <p:spPr>
          <a:xfrm>
            <a:off x="1192680" y="1183320"/>
            <a:ext cx="79200" cy="160920"/>
          </a:xfrm>
          <a:prstGeom prst="rect">
            <a:avLst/>
          </a:prstGeom>
          <a:ln w="0">
            <a:noFill/>
          </a:ln>
        </p:spPr>
      </p:pic>
      <p:pic>
        <p:nvPicPr>
          <p:cNvPr id="60" name="Google Shape;79;p10" descr=" "/>
          <p:cNvPicPr/>
          <p:nvPr/>
        </p:nvPicPr>
        <p:blipFill>
          <a:blip r:embed="rId21"/>
          <a:stretch/>
        </p:blipFill>
        <p:spPr>
          <a:xfrm>
            <a:off x="1306440" y="1183320"/>
            <a:ext cx="77760" cy="159840"/>
          </a:xfrm>
          <a:prstGeom prst="rect">
            <a:avLst/>
          </a:prstGeom>
          <a:ln w="0">
            <a:noFill/>
          </a:ln>
        </p:spPr>
      </p:pic>
      <p:pic>
        <p:nvPicPr>
          <p:cNvPr id="61" name="Google Shape;80;p10" descr=" "/>
          <p:cNvPicPr/>
          <p:nvPr/>
        </p:nvPicPr>
        <p:blipFill>
          <a:blip r:embed="rId22"/>
          <a:stretch/>
        </p:blipFill>
        <p:spPr>
          <a:xfrm>
            <a:off x="1407240" y="1183320"/>
            <a:ext cx="78120" cy="159840"/>
          </a:xfrm>
          <a:prstGeom prst="rect">
            <a:avLst/>
          </a:prstGeom>
          <a:ln w="0">
            <a:noFill/>
          </a:ln>
        </p:spPr>
      </p:pic>
      <p:pic>
        <p:nvPicPr>
          <p:cNvPr id="62" name="Google Shape;81;p10" descr=" "/>
          <p:cNvPicPr/>
          <p:nvPr/>
        </p:nvPicPr>
        <p:blipFill>
          <a:blip r:embed="rId23"/>
          <a:stretch/>
        </p:blipFill>
        <p:spPr>
          <a:xfrm>
            <a:off x="1502280" y="1182960"/>
            <a:ext cx="78840" cy="161640"/>
          </a:xfrm>
          <a:prstGeom prst="rect">
            <a:avLst/>
          </a:prstGeom>
          <a:ln w="0">
            <a:noFill/>
          </a:ln>
        </p:spPr>
      </p:pic>
      <p:pic>
        <p:nvPicPr>
          <p:cNvPr id="63" name="Google Shape;82;p10" descr=" "/>
          <p:cNvPicPr/>
          <p:nvPr/>
        </p:nvPicPr>
        <p:blipFill>
          <a:blip r:embed="rId24"/>
          <a:stretch/>
        </p:blipFill>
        <p:spPr>
          <a:xfrm>
            <a:off x="1602720" y="1182960"/>
            <a:ext cx="78840" cy="161640"/>
          </a:xfrm>
          <a:prstGeom prst="rect">
            <a:avLst/>
          </a:prstGeom>
          <a:ln w="0">
            <a:noFill/>
          </a:ln>
        </p:spPr>
      </p:pic>
      <p:pic>
        <p:nvPicPr>
          <p:cNvPr id="64" name="Google Shape;83;p10" descr=" "/>
          <p:cNvPicPr/>
          <p:nvPr/>
        </p:nvPicPr>
        <p:blipFill>
          <a:blip r:embed="rId25"/>
          <a:stretch/>
        </p:blipFill>
        <p:spPr>
          <a:xfrm>
            <a:off x="1711080" y="1183320"/>
            <a:ext cx="7920" cy="159840"/>
          </a:xfrm>
          <a:prstGeom prst="rect">
            <a:avLst/>
          </a:prstGeom>
          <a:ln w="0">
            <a:noFill/>
          </a:ln>
        </p:spPr>
      </p:pic>
      <p:pic>
        <p:nvPicPr>
          <p:cNvPr id="65" name="Google Shape;84;p10" descr=" "/>
          <p:cNvPicPr/>
          <p:nvPr/>
        </p:nvPicPr>
        <p:blipFill>
          <a:blip r:embed="rId26"/>
          <a:stretch/>
        </p:blipFill>
        <p:spPr>
          <a:xfrm>
            <a:off x="1753920" y="1183320"/>
            <a:ext cx="79200" cy="160920"/>
          </a:xfrm>
          <a:prstGeom prst="rect">
            <a:avLst/>
          </a:prstGeom>
          <a:ln w="0">
            <a:noFill/>
          </a:ln>
        </p:spPr>
      </p:pic>
      <p:pic>
        <p:nvPicPr>
          <p:cNvPr id="66" name="Google Shape;85;p10" descr=" "/>
          <p:cNvPicPr/>
          <p:nvPr/>
        </p:nvPicPr>
        <p:blipFill>
          <a:blip r:embed="rId27"/>
          <a:stretch/>
        </p:blipFill>
        <p:spPr>
          <a:xfrm>
            <a:off x="1867680" y="1183320"/>
            <a:ext cx="79920" cy="159840"/>
          </a:xfrm>
          <a:prstGeom prst="rect">
            <a:avLst/>
          </a:prstGeom>
          <a:ln w="0">
            <a:noFill/>
          </a:ln>
        </p:spPr>
      </p:pic>
      <p:pic>
        <p:nvPicPr>
          <p:cNvPr id="67" name="Google Shape;86;p10" descr=" "/>
          <p:cNvPicPr/>
          <p:nvPr/>
        </p:nvPicPr>
        <p:blipFill>
          <a:blip r:embed="rId28"/>
          <a:stretch/>
        </p:blipFill>
        <p:spPr>
          <a:xfrm>
            <a:off x="1984320" y="1183320"/>
            <a:ext cx="79920" cy="159840"/>
          </a:xfrm>
          <a:prstGeom prst="rect">
            <a:avLst/>
          </a:prstGeom>
          <a:ln w="0">
            <a:noFill/>
          </a:ln>
        </p:spPr>
      </p:pic>
      <p:pic>
        <p:nvPicPr>
          <p:cNvPr id="68" name="Google Shape;87;p10" descr=" "/>
          <p:cNvPicPr/>
          <p:nvPr/>
        </p:nvPicPr>
        <p:blipFill>
          <a:blip r:embed="rId29"/>
          <a:stretch/>
        </p:blipFill>
        <p:spPr>
          <a:xfrm>
            <a:off x="2100600" y="1183320"/>
            <a:ext cx="78120" cy="159840"/>
          </a:xfrm>
          <a:prstGeom prst="rect">
            <a:avLst/>
          </a:prstGeom>
          <a:ln w="0">
            <a:noFill/>
          </a:ln>
        </p:spPr>
      </p:pic>
      <p:pic>
        <p:nvPicPr>
          <p:cNvPr id="69" name="Google Shape;88;p10" descr=" "/>
          <p:cNvPicPr/>
          <p:nvPr/>
        </p:nvPicPr>
        <p:blipFill>
          <a:blip r:embed="rId30"/>
          <a:stretch/>
        </p:blipFill>
        <p:spPr>
          <a:xfrm>
            <a:off x="2203920" y="1183320"/>
            <a:ext cx="70200" cy="159840"/>
          </a:xfrm>
          <a:prstGeom prst="rect">
            <a:avLst/>
          </a:prstGeom>
          <a:ln w="0">
            <a:noFill/>
          </a:ln>
        </p:spPr>
      </p:pic>
      <p:pic>
        <p:nvPicPr>
          <p:cNvPr id="70" name="Google Shape;89;p10" descr=" "/>
          <p:cNvPicPr/>
          <p:nvPr/>
        </p:nvPicPr>
        <p:blipFill>
          <a:blip r:embed="rId31"/>
          <a:stretch/>
        </p:blipFill>
        <p:spPr>
          <a:xfrm>
            <a:off x="2297520" y="1183320"/>
            <a:ext cx="70200" cy="159840"/>
          </a:xfrm>
          <a:prstGeom prst="rect">
            <a:avLst/>
          </a:prstGeom>
          <a:ln w="0">
            <a:noFill/>
          </a:ln>
        </p:spPr>
      </p:pic>
      <p:pic>
        <p:nvPicPr>
          <p:cNvPr id="71" name="Google Shape;90;p10" descr=" "/>
          <p:cNvPicPr/>
          <p:nvPr/>
        </p:nvPicPr>
        <p:blipFill>
          <a:blip r:embed="rId32"/>
          <a:stretch/>
        </p:blipFill>
        <p:spPr>
          <a:xfrm>
            <a:off x="2391480" y="1183320"/>
            <a:ext cx="78120" cy="159840"/>
          </a:xfrm>
          <a:prstGeom prst="rect">
            <a:avLst/>
          </a:prstGeom>
          <a:ln w="0">
            <a:noFill/>
          </a:ln>
        </p:spPr>
      </p:pic>
      <p:pic>
        <p:nvPicPr>
          <p:cNvPr id="72" name="Google Shape;91;p10" descr=" "/>
          <p:cNvPicPr/>
          <p:nvPr/>
        </p:nvPicPr>
        <p:blipFill>
          <a:blip r:embed="rId33"/>
          <a:stretch/>
        </p:blipFill>
        <p:spPr>
          <a:xfrm>
            <a:off x="971640" y="1553760"/>
            <a:ext cx="64080" cy="18360"/>
          </a:xfrm>
          <a:prstGeom prst="rect">
            <a:avLst/>
          </a:prstGeom>
          <a:ln w="0">
            <a:noFill/>
          </a:ln>
        </p:spPr>
      </p:pic>
      <p:pic>
        <p:nvPicPr>
          <p:cNvPr id="73" name="Google Shape;92;p10" descr=" "/>
          <p:cNvPicPr/>
          <p:nvPr/>
        </p:nvPicPr>
        <p:blipFill>
          <a:blip r:embed="rId34"/>
          <a:stretch/>
        </p:blipFill>
        <p:spPr>
          <a:xfrm>
            <a:off x="1100880" y="1454760"/>
            <a:ext cx="20880" cy="159840"/>
          </a:xfrm>
          <a:prstGeom prst="rect">
            <a:avLst/>
          </a:prstGeom>
          <a:ln w="0">
            <a:noFill/>
          </a:ln>
        </p:spPr>
      </p:pic>
      <p:pic>
        <p:nvPicPr>
          <p:cNvPr id="74" name="Google Shape;93;p10" descr=" "/>
          <p:cNvPicPr/>
          <p:nvPr/>
        </p:nvPicPr>
        <p:blipFill>
          <a:blip r:embed="rId35"/>
          <a:stretch/>
        </p:blipFill>
        <p:spPr>
          <a:xfrm>
            <a:off x="1151640" y="1454760"/>
            <a:ext cx="93240" cy="159840"/>
          </a:xfrm>
          <a:prstGeom prst="rect">
            <a:avLst/>
          </a:prstGeom>
          <a:ln w="0">
            <a:noFill/>
          </a:ln>
        </p:spPr>
      </p:pic>
      <p:pic>
        <p:nvPicPr>
          <p:cNvPr id="75" name="Google Shape;94;p10" descr=" "/>
          <p:cNvPicPr/>
          <p:nvPr/>
        </p:nvPicPr>
        <p:blipFill>
          <a:blip r:embed="rId36"/>
          <a:stretch/>
        </p:blipFill>
        <p:spPr>
          <a:xfrm>
            <a:off x="1273320" y="1454760"/>
            <a:ext cx="74880" cy="120600"/>
          </a:xfrm>
          <a:prstGeom prst="rect">
            <a:avLst/>
          </a:prstGeom>
          <a:ln w="0">
            <a:noFill/>
          </a:ln>
        </p:spPr>
      </p:pic>
      <p:pic>
        <p:nvPicPr>
          <p:cNvPr id="76" name="Google Shape;95;p10" descr=" "/>
          <p:cNvPicPr/>
          <p:nvPr/>
        </p:nvPicPr>
        <p:blipFill>
          <a:blip r:embed="rId37"/>
          <a:stretch/>
        </p:blipFill>
        <p:spPr>
          <a:xfrm>
            <a:off x="1386720" y="1454760"/>
            <a:ext cx="65160" cy="119520"/>
          </a:xfrm>
          <a:prstGeom prst="rect">
            <a:avLst/>
          </a:prstGeom>
          <a:ln w="0">
            <a:noFill/>
          </a:ln>
        </p:spPr>
      </p:pic>
      <p:pic>
        <p:nvPicPr>
          <p:cNvPr id="77" name="Google Shape;96;p10" descr=" "/>
          <p:cNvPicPr/>
          <p:nvPr/>
        </p:nvPicPr>
        <p:blipFill>
          <a:blip r:embed="rId38"/>
          <a:stretch/>
        </p:blipFill>
        <p:spPr>
          <a:xfrm>
            <a:off x="1481040" y="1454760"/>
            <a:ext cx="92160" cy="160920"/>
          </a:xfrm>
          <a:prstGeom prst="rect">
            <a:avLst/>
          </a:prstGeom>
          <a:ln w="0">
            <a:noFill/>
          </a:ln>
        </p:spPr>
      </p:pic>
      <p:pic>
        <p:nvPicPr>
          <p:cNvPr id="78" name="Google Shape;97;p10" descr=" "/>
          <p:cNvPicPr/>
          <p:nvPr/>
        </p:nvPicPr>
        <p:blipFill>
          <a:blip r:embed="rId39"/>
          <a:stretch/>
        </p:blipFill>
        <p:spPr>
          <a:xfrm>
            <a:off x="1594800" y="1453680"/>
            <a:ext cx="90000" cy="162720"/>
          </a:xfrm>
          <a:prstGeom prst="rect">
            <a:avLst/>
          </a:prstGeom>
          <a:ln w="0">
            <a:noFill/>
          </a:ln>
        </p:spPr>
      </p:pic>
      <p:pic>
        <p:nvPicPr>
          <p:cNvPr id="79" name="Google Shape;98;p10" descr=" "/>
          <p:cNvPicPr/>
          <p:nvPr/>
        </p:nvPicPr>
        <p:blipFill>
          <a:blip r:embed="rId40"/>
          <a:stretch/>
        </p:blipFill>
        <p:spPr>
          <a:xfrm>
            <a:off x="1708200" y="1454760"/>
            <a:ext cx="20880" cy="159840"/>
          </a:xfrm>
          <a:prstGeom prst="rect">
            <a:avLst/>
          </a:prstGeom>
          <a:ln w="0">
            <a:noFill/>
          </a:ln>
        </p:spPr>
      </p:pic>
      <p:pic>
        <p:nvPicPr>
          <p:cNvPr id="80" name="Google Shape;99;p10" descr=" "/>
          <p:cNvPicPr/>
          <p:nvPr/>
        </p:nvPicPr>
        <p:blipFill>
          <a:blip r:embed="rId41"/>
          <a:stretch/>
        </p:blipFill>
        <p:spPr>
          <a:xfrm>
            <a:off x="1757520" y="1454760"/>
            <a:ext cx="74880" cy="120600"/>
          </a:xfrm>
          <a:prstGeom prst="rect">
            <a:avLst/>
          </a:prstGeom>
          <a:ln w="0">
            <a:noFill/>
          </a:ln>
        </p:spPr>
      </p:pic>
      <p:pic>
        <p:nvPicPr>
          <p:cNvPr id="81" name="Google Shape;100;p10" descr=" "/>
          <p:cNvPicPr/>
          <p:nvPr/>
        </p:nvPicPr>
        <p:blipFill>
          <a:blip r:embed="rId42"/>
          <a:stretch/>
        </p:blipFill>
        <p:spPr>
          <a:xfrm>
            <a:off x="1875960" y="1454760"/>
            <a:ext cx="93240" cy="159840"/>
          </a:xfrm>
          <a:prstGeom prst="rect">
            <a:avLst/>
          </a:prstGeom>
          <a:ln w="0">
            <a:noFill/>
          </a:ln>
        </p:spPr>
      </p:pic>
      <p:pic>
        <p:nvPicPr>
          <p:cNvPr id="82" name="Google Shape;101;p10" descr=" "/>
          <p:cNvPicPr/>
          <p:nvPr/>
        </p:nvPicPr>
        <p:blipFill>
          <a:blip r:embed="rId43"/>
          <a:stretch/>
        </p:blipFill>
        <p:spPr>
          <a:xfrm>
            <a:off x="2039760" y="1454760"/>
            <a:ext cx="93240" cy="159840"/>
          </a:xfrm>
          <a:prstGeom prst="rect">
            <a:avLst/>
          </a:prstGeom>
          <a:ln w="0">
            <a:noFill/>
          </a:ln>
        </p:spPr>
      </p:pic>
      <p:pic>
        <p:nvPicPr>
          <p:cNvPr id="83" name="Google Shape;102;p10" descr=" "/>
          <p:cNvPicPr/>
          <p:nvPr/>
        </p:nvPicPr>
        <p:blipFill>
          <a:blip r:embed="rId44"/>
          <a:stretch/>
        </p:blipFill>
        <p:spPr>
          <a:xfrm>
            <a:off x="2162160" y="1454760"/>
            <a:ext cx="76680" cy="120600"/>
          </a:xfrm>
          <a:prstGeom prst="rect">
            <a:avLst/>
          </a:prstGeom>
          <a:ln w="0">
            <a:noFill/>
          </a:ln>
        </p:spPr>
      </p:pic>
      <p:pic>
        <p:nvPicPr>
          <p:cNvPr id="84" name="Google Shape;103;p10" descr=" "/>
          <p:cNvPicPr/>
          <p:nvPr/>
        </p:nvPicPr>
        <p:blipFill>
          <a:blip r:embed="rId45"/>
          <a:stretch/>
        </p:blipFill>
        <p:spPr>
          <a:xfrm>
            <a:off x="2283480" y="1454760"/>
            <a:ext cx="93600" cy="119160"/>
          </a:xfrm>
          <a:prstGeom prst="rect">
            <a:avLst/>
          </a:prstGeom>
          <a:ln w="0">
            <a:noFill/>
          </a:ln>
        </p:spPr>
      </p:pic>
      <p:pic>
        <p:nvPicPr>
          <p:cNvPr id="85" name="Google Shape;104;p10" descr=" "/>
          <p:cNvPicPr/>
          <p:nvPr/>
        </p:nvPicPr>
        <p:blipFill>
          <a:blip r:embed="rId46"/>
          <a:stretch/>
        </p:blipFill>
        <p:spPr>
          <a:xfrm>
            <a:off x="2425320" y="1403640"/>
            <a:ext cx="86760" cy="210960"/>
          </a:xfrm>
          <a:prstGeom prst="rect">
            <a:avLst/>
          </a:prstGeom>
          <a:ln w="0">
            <a:noFill/>
          </a:ln>
        </p:spPr>
      </p:pic>
      <p:pic>
        <p:nvPicPr>
          <p:cNvPr id="86" name="Google Shape;105;p10" descr=" "/>
          <p:cNvPicPr/>
          <p:nvPr/>
        </p:nvPicPr>
        <p:blipFill>
          <a:blip r:embed="rId47"/>
          <a:stretch/>
        </p:blipFill>
        <p:spPr>
          <a:xfrm>
            <a:off x="2532960" y="1454760"/>
            <a:ext cx="92520" cy="160920"/>
          </a:xfrm>
          <a:prstGeom prst="rect">
            <a:avLst/>
          </a:prstGeom>
          <a:ln w="0">
            <a:noFill/>
          </a:ln>
        </p:spPr>
      </p:pic>
      <p:pic>
        <p:nvPicPr>
          <p:cNvPr id="87" name="Google Shape;106;p10" descr=" "/>
          <p:cNvPicPr/>
          <p:nvPr/>
        </p:nvPicPr>
        <p:blipFill>
          <a:blip r:embed="rId48"/>
          <a:stretch/>
        </p:blipFill>
        <p:spPr>
          <a:xfrm>
            <a:off x="2648520" y="1454760"/>
            <a:ext cx="20880" cy="159840"/>
          </a:xfrm>
          <a:prstGeom prst="rect">
            <a:avLst/>
          </a:prstGeom>
          <a:ln w="0">
            <a:noFill/>
          </a:ln>
        </p:spPr>
      </p:pic>
      <p:pic>
        <p:nvPicPr>
          <p:cNvPr id="88" name="Google Shape;107;p10" descr=" "/>
          <p:cNvPicPr/>
          <p:nvPr/>
        </p:nvPicPr>
        <p:blipFill>
          <a:blip r:embed="rId49"/>
          <a:stretch/>
        </p:blipFill>
        <p:spPr>
          <a:xfrm>
            <a:off x="2697840" y="1454760"/>
            <a:ext cx="90000" cy="183960"/>
          </a:xfrm>
          <a:prstGeom prst="rect">
            <a:avLst/>
          </a:prstGeom>
          <a:ln w="0">
            <a:noFill/>
          </a:ln>
        </p:spPr>
      </p:pic>
      <p:pic>
        <p:nvPicPr>
          <p:cNvPr id="89" name="Google Shape;108;p10" descr=" "/>
          <p:cNvPicPr/>
          <p:nvPr/>
        </p:nvPicPr>
        <p:blipFill>
          <a:blip r:embed="rId50"/>
          <a:stretch/>
        </p:blipFill>
        <p:spPr>
          <a:xfrm>
            <a:off x="2815560" y="1454760"/>
            <a:ext cx="76680" cy="120600"/>
          </a:xfrm>
          <a:prstGeom prst="rect">
            <a:avLst/>
          </a:prstGeom>
          <a:ln w="0">
            <a:noFill/>
          </a:ln>
        </p:spPr>
      </p:pic>
      <p:pic>
        <p:nvPicPr>
          <p:cNvPr id="90" name="Google Shape;109;p10" descr=" "/>
          <p:cNvPicPr/>
          <p:nvPr/>
        </p:nvPicPr>
        <p:blipFill>
          <a:blip r:embed="rId51"/>
          <a:stretch/>
        </p:blipFill>
        <p:spPr>
          <a:xfrm>
            <a:off x="2936520" y="1454760"/>
            <a:ext cx="72360" cy="119520"/>
          </a:xfrm>
          <a:prstGeom prst="rect">
            <a:avLst/>
          </a:prstGeom>
          <a:ln w="0">
            <a:noFill/>
          </a:ln>
        </p:spPr>
      </p:pic>
      <p:sp>
        <p:nvSpPr>
          <p:cNvPr id="91" name="Google Shape;110;p10"/>
          <p:cNvSpPr/>
          <p:nvPr/>
        </p:nvSpPr>
        <p:spPr>
          <a:xfrm>
            <a:off x="971640" y="1919880"/>
            <a:ext cx="2052000" cy="36360"/>
          </a:xfrm>
          <a:prstGeom prst="rect">
            <a:avLst/>
          </a:prstGeom>
          <a:noFill/>
          <a:ln w="0">
            <a:noFill/>
          </a:ln>
        </p:spPr>
        <p:style>
          <a:lnRef idx="0"/>
          <a:fillRef idx="0"/>
          <a:effectRef idx="0"/>
          <a:fontRef idx="minor"/>
        </p:style>
        <p:txBody>
          <a:bodyPr lIns="34200" rIns="34200" tIns="16920" bIns="16920" anchor="ctr">
            <a:noAutofit/>
          </a:bodyPr>
          <a:p>
            <a:pPr>
              <a:lnSpc>
                <a:spcPct val="100000"/>
              </a:lnSpc>
              <a:tabLst>
                <a:tab algn="l" pos="0"/>
              </a:tabLst>
            </a:pPr>
            <a:endParaRPr b="0" lang="fr-FR" sz="1400" spc="-1" strike="noStrike">
              <a:solidFill>
                <a:srgbClr val="000000"/>
              </a:solidFill>
              <a:latin typeface="Arial"/>
            </a:endParaRPr>
          </a:p>
        </p:txBody>
      </p:sp>
      <p:pic>
        <p:nvPicPr>
          <p:cNvPr id="92" name="Google Shape;111;p10" descr=" "/>
          <p:cNvPicPr/>
          <p:nvPr/>
        </p:nvPicPr>
        <p:blipFill>
          <a:blip r:embed="rId52"/>
          <a:stretch/>
        </p:blipFill>
        <p:spPr>
          <a:xfrm>
            <a:off x="971640" y="1919880"/>
            <a:ext cx="2052000" cy="36360"/>
          </a:xfrm>
          <a:prstGeom prst="rect">
            <a:avLst/>
          </a:prstGeom>
          <a:ln w="0">
            <a:noFill/>
          </a:ln>
        </p:spPr>
      </p:pic>
      <p:sp>
        <p:nvSpPr>
          <p:cNvPr id="93" name="Google Shape;112;p10"/>
          <p:cNvSpPr/>
          <p:nvPr/>
        </p:nvSpPr>
        <p:spPr>
          <a:xfrm>
            <a:off x="971640" y="2237760"/>
            <a:ext cx="2052000" cy="80928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94" name="Google Shape;113;p10"/>
          <p:cNvSpPr/>
          <p:nvPr/>
        </p:nvSpPr>
        <p:spPr>
          <a:xfrm>
            <a:off x="971640" y="2216520"/>
            <a:ext cx="2090160" cy="375120"/>
          </a:xfrm>
          <a:prstGeom prst="rect">
            <a:avLst/>
          </a:prstGeom>
          <a:noFill/>
          <a:ln w="0">
            <a:noFill/>
          </a:ln>
        </p:spPr>
        <p:style>
          <a:lnRef idx="0"/>
          <a:fillRef idx="0"/>
          <a:effectRef idx="0"/>
          <a:fontRef idx="minor"/>
        </p:style>
        <p:txBody>
          <a:bodyPr lIns="0" rIns="0" tIns="0" bIns="0" anchor="ctr">
            <a:noAutofit/>
          </a:bodyPr>
          <a:p>
            <a:pPr>
              <a:lnSpc>
                <a:spcPct val="134000"/>
              </a:lnSpc>
              <a:tabLst>
                <a:tab algn="l" pos="0"/>
              </a:tabLst>
            </a:pPr>
            <a:r>
              <a:rPr b="0" lang="fr" sz="900" spc="-1" strike="noStrike">
                <a:solidFill>
                  <a:srgbClr val="3a3a3a"/>
                </a:solidFill>
                <a:latin typeface="Bricolage Grotesque"/>
                <a:ea typeface="Bricolage Grotesque"/>
              </a:rPr>
              <a:t>Ressource diffusée sous une licence </a:t>
            </a:r>
            <a:r>
              <a:rPr b="1" lang="fr" sz="900" spc="-1" strike="noStrike" u="sng">
                <a:solidFill>
                  <a:schemeClr val="hlink"/>
                </a:solidFill>
                <a:uFillTx/>
                <a:latin typeface="Bricolage Grotesque"/>
                <a:ea typeface="Bricolage Grotesque"/>
                <a:hlinkClick r:id="rId53"/>
              </a:rPr>
              <a:t>Creative Common BY-SA-4.0</a:t>
            </a:r>
            <a:endParaRPr b="0" lang="fr-FR" sz="900" spc="-1" strike="noStrike">
              <a:solidFill>
                <a:srgbClr val="000000"/>
              </a:solidFill>
              <a:latin typeface="Arial"/>
            </a:endParaRPr>
          </a:p>
        </p:txBody>
      </p:sp>
      <p:pic>
        <p:nvPicPr>
          <p:cNvPr id="95" name="Google Shape;114;p10" descr=" "/>
          <p:cNvPicPr/>
          <p:nvPr/>
        </p:nvPicPr>
        <p:blipFill>
          <a:blip r:embed="rId54"/>
          <a:stretch/>
        </p:blipFill>
        <p:spPr>
          <a:xfrm>
            <a:off x="971640" y="2703240"/>
            <a:ext cx="889920" cy="343440"/>
          </a:xfrm>
          <a:prstGeom prst="rect">
            <a:avLst/>
          </a:prstGeom>
          <a:ln w="0">
            <a:noFill/>
          </a:ln>
        </p:spPr>
      </p:pic>
      <p:sp>
        <p:nvSpPr>
          <p:cNvPr id="96" name="Google Shape;115;p10"/>
          <p:cNvSpPr/>
          <p:nvPr/>
        </p:nvSpPr>
        <p:spPr>
          <a:xfrm>
            <a:off x="971640" y="3327480"/>
            <a:ext cx="2052000" cy="36360"/>
          </a:xfrm>
          <a:prstGeom prst="rect">
            <a:avLst/>
          </a:prstGeom>
          <a:noFill/>
          <a:ln w="0">
            <a:noFill/>
          </a:ln>
        </p:spPr>
        <p:style>
          <a:lnRef idx="0"/>
          <a:fillRef idx="0"/>
          <a:effectRef idx="0"/>
          <a:fontRef idx="minor"/>
        </p:style>
        <p:txBody>
          <a:bodyPr lIns="34200" rIns="34200" tIns="16920" bIns="16920" anchor="ctr">
            <a:noAutofit/>
          </a:bodyPr>
          <a:p>
            <a:pPr>
              <a:lnSpc>
                <a:spcPct val="100000"/>
              </a:lnSpc>
              <a:tabLst>
                <a:tab algn="l" pos="0"/>
              </a:tabLst>
            </a:pPr>
            <a:endParaRPr b="0" lang="fr-FR" sz="1400" spc="-1" strike="noStrike">
              <a:solidFill>
                <a:srgbClr val="000000"/>
              </a:solidFill>
              <a:latin typeface="Arial"/>
            </a:endParaRPr>
          </a:p>
        </p:txBody>
      </p:sp>
      <p:pic>
        <p:nvPicPr>
          <p:cNvPr id="97" name="Google Shape;116;p10" descr=" "/>
          <p:cNvPicPr/>
          <p:nvPr/>
        </p:nvPicPr>
        <p:blipFill>
          <a:blip r:embed="rId55"/>
          <a:stretch/>
        </p:blipFill>
        <p:spPr>
          <a:xfrm>
            <a:off x="971640" y="3327480"/>
            <a:ext cx="2052000" cy="36360"/>
          </a:xfrm>
          <a:prstGeom prst="rect">
            <a:avLst/>
          </a:prstGeom>
          <a:ln w="0">
            <a:noFill/>
          </a:ln>
        </p:spPr>
      </p:pic>
      <p:sp>
        <p:nvSpPr>
          <p:cNvPr id="98" name="Google Shape;117;p10"/>
          <p:cNvSpPr/>
          <p:nvPr/>
        </p:nvSpPr>
        <p:spPr>
          <a:xfrm>
            <a:off x="971640" y="3645360"/>
            <a:ext cx="2052000" cy="109476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99" name="Google Shape;118;p10"/>
          <p:cNvSpPr/>
          <p:nvPr/>
        </p:nvSpPr>
        <p:spPr>
          <a:xfrm>
            <a:off x="971640" y="3645360"/>
            <a:ext cx="2052000" cy="45972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00" name="Google Shape;119;p10"/>
          <p:cNvSpPr/>
          <p:nvPr/>
        </p:nvSpPr>
        <p:spPr>
          <a:xfrm>
            <a:off x="971640" y="3592440"/>
            <a:ext cx="2147040" cy="311760"/>
          </a:xfrm>
          <a:prstGeom prst="rect">
            <a:avLst/>
          </a:prstGeom>
          <a:noFill/>
          <a:ln w="0">
            <a:noFill/>
          </a:ln>
        </p:spPr>
        <p:style>
          <a:lnRef idx="0"/>
          <a:fillRef idx="0"/>
          <a:effectRef idx="0"/>
          <a:fontRef idx="minor"/>
        </p:style>
        <p:txBody>
          <a:bodyPr lIns="0" rIns="0" tIns="0" bIns="0" anchor="ctr">
            <a:noAutofit/>
          </a:bodyPr>
          <a:p>
            <a:pPr>
              <a:lnSpc>
                <a:spcPct val="134000"/>
              </a:lnSpc>
              <a:tabLst>
                <a:tab algn="l" pos="0"/>
              </a:tabLst>
            </a:pPr>
            <a:r>
              <a:rPr b="1" lang="fr" sz="2200" spc="-1" strike="noStrike">
                <a:solidFill>
                  <a:srgbClr val="3a3a3a"/>
                </a:solidFill>
                <a:latin typeface="Bricolage Grotesque"/>
                <a:ea typeface="Bricolage Grotesque"/>
              </a:rPr>
              <a:t>Version 2.0</a:t>
            </a:r>
            <a:endParaRPr b="0" lang="fr-FR" sz="2200" spc="-1" strike="noStrike">
              <a:solidFill>
                <a:srgbClr val="000000"/>
              </a:solidFill>
              <a:latin typeface="Arial"/>
            </a:endParaRPr>
          </a:p>
        </p:txBody>
      </p:sp>
      <p:sp>
        <p:nvSpPr>
          <p:cNvPr id="101" name="Google Shape;120;p10"/>
          <p:cNvSpPr/>
          <p:nvPr/>
        </p:nvSpPr>
        <p:spPr>
          <a:xfrm>
            <a:off x="971640" y="3920400"/>
            <a:ext cx="2090160" cy="205560"/>
          </a:xfrm>
          <a:prstGeom prst="rect">
            <a:avLst/>
          </a:prstGeom>
          <a:noFill/>
          <a:ln w="0">
            <a:noFill/>
          </a:ln>
        </p:spPr>
        <p:style>
          <a:lnRef idx="0"/>
          <a:fillRef idx="0"/>
          <a:effectRef idx="0"/>
          <a:fontRef idx="minor"/>
        </p:style>
        <p:txBody>
          <a:bodyPr lIns="0" rIns="0" tIns="0" bIns="0" anchor="ctr">
            <a:noAutofit/>
          </a:bodyPr>
          <a:p>
            <a:pPr>
              <a:lnSpc>
                <a:spcPct val="134000"/>
              </a:lnSpc>
              <a:tabLst>
                <a:tab algn="l" pos="0"/>
              </a:tabLst>
            </a:pPr>
            <a:r>
              <a:rPr b="0" lang="fr" sz="900" spc="-1" strike="noStrike">
                <a:solidFill>
                  <a:srgbClr val="3a3a3a"/>
                </a:solidFill>
                <a:latin typeface="Bricolage Grotesque Medium"/>
                <a:ea typeface="Bricolage Grotesque Medium"/>
              </a:rPr>
              <a:t>Publiée le 06/05/2025</a:t>
            </a:r>
            <a:endParaRPr b="0" lang="fr-FR" sz="900" spc="-1" strike="noStrike">
              <a:solidFill>
                <a:srgbClr val="000000"/>
              </a:solidFill>
              <a:latin typeface="Arial"/>
            </a:endParaRPr>
          </a:p>
        </p:txBody>
      </p:sp>
      <p:sp>
        <p:nvSpPr>
          <p:cNvPr id="102" name="Google Shape;121;p10"/>
          <p:cNvSpPr/>
          <p:nvPr/>
        </p:nvSpPr>
        <p:spPr>
          <a:xfrm>
            <a:off x="971640" y="4237920"/>
            <a:ext cx="2052000" cy="50220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03" name="Google Shape;122;p10"/>
          <p:cNvSpPr/>
          <p:nvPr/>
        </p:nvSpPr>
        <p:spPr>
          <a:xfrm>
            <a:off x="971640" y="4216680"/>
            <a:ext cx="2090160" cy="544680"/>
          </a:xfrm>
          <a:prstGeom prst="rect">
            <a:avLst/>
          </a:prstGeom>
          <a:noFill/>
          <a:ln w="0">
            <a:noFill/>
          </a:ln>
        </p:spPr>
        <p:style>
          <a:lnRef idx="0"/>
          <a:fillRef idx="0"/>
          <a:effectRef idx="0"/>
          <a:fontRef idx="minor"/>
        </p:style>
        <p:txBody>
          <a:bodyPr lIns="0" rIns="0" tIns="0" bIns="0" anchor="ctr">
            <a:noAutofit/>
          </a:bodyPr>
          <a:p>
            <a:pPr>
              <a:lnSpc>
                <a:spcPct val="134000"/>
              </a:lnSpc>
              <a:tabLst>
                <a:tab algn="l" pos="0"/>
              </a:tabLst>
            </a:pPr>
            <a:r>
              <a:rPr b="0" lang="fr" sz="900" spc="-1" strike="noStrike">
                <a:solidFill>
                  <a:srgbClr val="3a3a3a"/>
                </a:solidFill>
                <a:latin typeface="Bricolage Grotesque Medium"/>
                <a:ea typeface="Bricolage Grotesque Medium"/>
              </a:rPr>
              <a:t>Cette ressource est hébergée sur le site : https://lesbases.anct.gouv.fr/ressources/formation-aidants-numeriques</a:t>
            </a:r>
            <a:endParaRPr b="0" lang="fr-FR" sz="900" spc="-1" strike="noStrike">
              <a:solidFill>
                <a:srgbClr val="000000"/>
              </a:solidFill>
              <a:latin typeface="Arial"/>
            </a:endParaRPr>
          </a:p>
        </p:txBody>
      </p:sp>
      <p:sp>
        <p:nvSpPr>
          <p:cNvPr id="104" name="Google Shape;123;p10"/>
          <p:cNvSpPr/>
          <p:nvPr/>
        </p:nvSpPr>
        <p:spPr>
          <a:xfrm>
            <a:off x="5643360" y="5154120"/>
            <a:ext cx="2128320" cy="396360"/>
          </a:xfrm>
          <a:prstGeom prst="rect">
            <a:avLst/>
          </a:prstGeom>
          <a:noFill/>
          <a:ln w="0">
            <a:noFill/>
          </a:ln>
        </p:spPr>
        <p:style>
          <a:lnRef idx="0"/>
          <a:fillRef idx="0"/>
          <a:effectRef idx="0"/>
          <a:fontRef idx="minor"/>
        </p:style>
        <p:txBody>
          <a:bodyPr lIns="0" rIns="0" tIns="0" bIns="0" anchor="ctr">
            <a:noAutofit/>
          </a:bodyPr>
          <a:p>
            <a:pPr>
              <a:lnSpc>
                <a:spcPct val="140000"/>
              </a:lnSpc>
              <a:tabLst>
                <a:tab algn="l" pos="0"/>
              </a:tabLst>
            </a:pPr>
            <a:r>
              <a:rPr b="0" lang="fr" sz="900" spc="-1" strike="noStrike">
                <a:solidFill>
                  <a:srgbClr val="3a3a3a"/>
                </a:solidFill>
                <a:latin typeface="Bricolage Grotesque"/>
                <a:ea typeface="Bricolage Grotesque"/>
              </a:rPr>
              <a:t>Cette formation a été modifiée par rapport à sa version initiale  : </a:t>
            </a:r>
            <a:endParaRPr b="0" lang="fr-FR" sz="900" spc="-1" strike="noStrike">
              <a:solidFill>
                <a:srgbClr val="000000"/>
              </a:solidFill>
              <a:latin typeface="Arial"/>
            </a:endParaRPr>
          </a:p>
        </p:txBody>
      </p:sp>
      <p:sp>
        <p:nvSpPr>
          <p:cNvPr id="105" name="Google Shape;124;p10"/>
          <p:cNvSpPr/>
          <p:nvPr/>
        </p:nvSpPr>
        <p:spPr>
          <a:xfrm>
            <a:off x="7891560" y="5154120"/>
            <a:ext cx="399240" cy="39636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06" name="Google Shape;125;p10"/>
          <p:cNvSpPr/>
          <p:nvPr/>
        </p:nvSpPr>
        <p:spPr>
          <a:xfrm>
            <a:off x="7891560" y="5154120"/>
            <a:ext cx="351720" cy="17424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07" name="Google Shape;126;p10"/>
          <p:cNvSpPr/>
          <p:nvPr/>
        </p:nvSpPr>
        <p:spPr>
          <a:xfrm>
            <a:off x="7891560" y="5180400"/>
            <a:ext cx="109080" cy="12132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08" name="Google Shape;127;p10"/>
          <p:cNvSpPr/>
          <p:nvPr/>
        </p:nvSpPr>
        <p:spPr>
          <a:xfrm>
            <a:off x="7891560" y="5180400"/>
            <a:ext cx="109080" cy="121320"/>
          </a:xfrm>
          <a:prstGeom prst="roundRect">
            <a:avLst>
              <a:gd name="adj" fmla="val 18000"/>
            </a:avLst>
          </a:prstGeom>
          <a:solidFill>
            <a:srgbClr val="ffffff"/>
          </a:solidFill>
          <a:ln w="12600">
            <a:solidFill>
              <a:srgbClr val="666666"/>
            </a:solidFill>
            <a:round/>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09" name="Google Shape;128;p10"/>
          <p:cNvSpPr/>
          <p:nvPr/>
        </p:nvSpPr>
        <p:spPr>
          <a:xfrm>
            <a:off x="8062920" y="5132880"/>
            <a:ext cx="218520" cy="216360"/>
          </a:xfrm>
          <a:prstGeom prst="rect">
            <a:avLst/>
          </a:prstGeom>
          <a:noFill/>
          <a:ln w="0">
            <a:noFill/>
          </a:ln>
        </p:spPr>
        <p:style>
          <a:lnRef idx="0"/>
          <a:fillRef idx="0"/>
          <a:effectRef idx="0"/>
          <a:fontRef idx="minor"/>
        </p:style>
        <p:txBody>
          <a:bodyPr lIns="0" rIns="0" tIns="0" bIns="0" anchor="ctr">
            <a:noAutofit/>
          </a:bodyPr>
          <a:p>
            <a:pPr>
              <a:lnSpc>
                <a:spcPct val="140000"/>
              </a:lnSpc>
              <a:tabLst>
                <a:tab algn="l" pos="0"/>
              </a:tabLst>
            </a:pPr>
            <a:r>
              <a:rPr b="1" lang="fr" sz="900" spc="-1" strike="noStrike">
                <a:solidFill>
                  <a:srgbClr val="3a3a3a"/>
                </a:solidFill>
                <a:latin typeface="Bricolage Grotesque"/>
                <a:ea typeface="Bricolage Grotesque"/>
              </a:rPr>
              <a:t>Oui</a:t>
            </a:r>
            <a:endParaRPr b="0" lang="fr-FR" sz="900" spc="-1" strike="noStrike">
              <a:solidFill>
                <a:srgbClr val="000000"/>
              </a:solidFill>
              <a:latin typeface="Arial"/>
            </a:endParaRPr>
          </a:p>
        </p:txBody>
      </p:sp>
      <p:sp>
        <p:nvSpPr>
          <p:cNvPr id="110" name="Google Shape;129;p10"/>
          <p:cNvSpPr/>
          <p:nvPr/>
        </p:nvSpPr>
        <p:spPr>
          <a:xfrm>
            <a:off x="7891560" y="5376600"/>
            <a:ext cx="399240" cy="17424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11" name="Google Shape;130;p10"/>
          <p:cNvSpPr/>
          <p:nvPr/>
        </p:nvSpPr>
        <p:spPr>
          <a:xfrm>
            <a:off x="7891560" y="5402880"/>
            <a:ext cx="109080" cy="12132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12" name="Google Shape;131;p10"/>
          <p:cNvSpPr/>
          <p:nvPr/>
        </p:nvSpPr>
        <p:spPr>
          <a:xfrm>
            <a:off x="7891560" y="5402880"/>
            <a:ext cx="109080" cy="121320"/>
          </a:xfrm>
          <a:prstGeom prst="roundRect">
            <a:avLst>
              <a:gd name="adj" fmla="val 18000"/>
            </a:avLst>
          </a:prstGeom>
          <a:solidFill>
            <a:srgbClr val="ffffff"/>
          </a:solidFill>
          <a:ln w="12600">
            <a:solidFill>
              <a:srgbClr val="666666"/>
            </a:solidFill>
            <a:round/>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13" name="Google Shape;132;p10"/>
          <p:cNvSpPr/>
          <p:nvPr/>
        </p:nvSpPr>
        <p:spPr>
          <a:xfrm>
            <a:off x="8062920" y="5355360"/>
            <a:ext cx="266040" cy="216360"/>
          </a:xfrm>
          <a:prstGeom prst="rect">
            <a:avLst/>
          </a:prstGeom>
          <a:noFill/>
          <a:ln w="0">
            <a:noFill/>
          </a:ln>
        </p:spPr>
        <p:style>
          <a:lnRef idx="0"/>
          <a:fillRef idx="0"/>
          <a:effectRef idx="0"/>
          <a:fontRef idx="minor"/>
        </p:style>
        <p:txBody>
          <a:bodyPr lIns="0" rIns="0" tIns="0" bIns="0" anchor="ctr">
            <a:noAutofit/>
          </a:bodyPr>
          <a:p>
            <a:pPr>
              <a:lnSpc>
                <a:spcPct val="140000"/>
              </a:lnSpc>
              <a:tabLst>
                <a:tab algn="l" pos="0"/>
              </a:tabLst>
            </a:pPr>
            <a:r>
              <a:rPr b="1" lang="fr" sz="900" spc="-1" strike="noStrike">
                <a:solidFill>
                  <a:srgbClr val="3a3a3a"/>
                </a:solidFill>
                <a:latin typeface="Bricolage Grotesque"/>
                <a:ea typeface="Bricolage Grotesque"/>
              </a:rPr>
              <a:t>Non</a:t>
            </a:r>
            <a:endParaRPr b="0" lang="fr-FR" sz="900" spc="-1" strike="noStrike">
              <a:solidFill>
                <a:srgbClr val="000000"/>
              </a:solidFill>
              <a:latin typeface="Arial"/>
            </a:endParaRPr>
          </a:p>
        </p:txBody>
      </p:sp>
      <p:sp>
        <p:nvSpPr>
          <p:cNvPr id="114" name="Google Shape;133;p10"/>
          <p:cNvSpPr/>
          <p:nvPr/>
        </p:nvSpPr>
        <p:spPr>
          <a:xfrm>
            <a:off x="5349600" y="4937760"/>
            <a:ext cx="1380600" cy="216360"/>
          </a:xfrm>
          <a:prstGeom prst="rect">
            <a:avLst/>
          </a:prstGeom>
          <a:solidFill>
            <a:srgbClr val="e8edff"/>
          </a:solid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15" name="Google Shape;134;p10"/>
          <p:cNvSpPr/>
          <p:nvPr/>
        </p:nvSpPr>
        <p:spPr>
          <a:xfrm>
            <a:off x="4112280" y="397440"/>
            <a:ext cx="4342680" cy="318204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16" name="Google Shape;135;p10"/>
          <p:cNvSpPr/>
          <p:nvPr/>
        </p:nvSpPr>
        <p:spPr>
          <a:xfrm>
            <a:off x="4100400" y="571680"/>
            <a:ext cx="4342680" cy="110556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sp>
        <p:nvSpPr>
          <p:cNvPr id="117" name="Google Shape;136;p10"/>
          <p:cNvSpPr/>
          <p:nvPr/>
        </p:nvSpPr>
        <p:spPr>
          <a:xfrm>
            <a:off x="4100400" y="278280"/>
            <a:ext cx="5614560" cy="576360"/>
          </a:xfrm>
          <a:prstGeom prst="rect">
            <a:avLst/>
          </a:prstGeom>
          <a:noFill/>
          <a:ln w="0">
            <a:noFill/>
          </a:ln>
        </p:spPr>
        <p:style>
          <a:lnRef idx="0"/>
          <a:fillRef idx="0"/>
          <a:effectRef idx="0"/>
          <a:fontRef idx="minor"/>
        </p:style>
        <p:txBody>
          <a:bodyPr lIns="0" rIns="0" tIns="0" bIns="0" anchor="ctr">
            <a:noAutofit/>
          </a:bodyPr>
          <a:p>
            <a:pPr>
              <a:lnSpc>
                <a:spcPct val="150000"/>
              </a:lnSpc>
              <a:tabLst>
                <a:tab algn="l" pos="0"/>
              </a:tabLst>
            </a:pPr>
            <a:r>
              <a:rPr b="1" lang="fr" sz="2200" spc="-1" strike="noStrike">
                <a:solidFill>
                  <a:srgbClr val="000091"/>
                </a:solidFill>
                <a:latin typeface="Bricolage Grotesque"/>
                <a:ea typeface="Bricolage Grotesque"/>
              </a:rPr>
              <a:t>Formation Aidants Numériques</a:t>
            </a:r>
            <a:endParaRPr b="0" lang="fr-FR" sz="2200" spc="-1" strike="noStrike">
              <a:solidFill>
                <a:srgbClr val="000000"/>
              </a:solidFill>
              <a:latin typeface="Arial"/>
            </a:endParaRPr>
          </a:p>
        </p:txBody>
      </p:sp>
      <p:sp>
        <p:nvSpPr>
          <p:cNvPr id="118" name="Google Shape;137;p10"/>
          <p:cNvSpPr/>
          <p:nvPr/>
        </p:nvSpPr>
        <p:spPr>
          <a:xfrm>
            <a:off x="4100400" y="733680"/>
            <a:ext cx="4401360" cy="954360"/>
          </a:xfrm>
          <a:prstGeom prst="rect">
            <a:avLst/>
          </a:prstGeom>
          <a:noFill/>
          <a:ln w="0">
            <a:noFill/>
          </a:ln>
        </p:spPr>
        <p:style>
          <a:lnRef idx="0"/>
          <a:fillRef idx="0"/>
          <a:effectRef idx="0"/>
          <a:fontRef idx="minor"/>
        </p:style>
        <p:txBody>
          <a:bodyPr lIns="0" rIns="0" tIns="0" bIns="0" anchor="ctr">
            <a:noAutofit/>
          </a:bodyPr>
          <a:p>
            <a:pPr>
              <a:lnSpc>
                <a:spcPct val="150000"/>
              </a:lnSpc>
              <a:tabLst>
                <a:tab algn="l" pos="0"/>
              </a:tabLst>
            </a:pPr>
            <a:r>
              <a:rPr b="0" lang="fr" sz="1200" spc="-1" strike="noStrike">
                <a:solidFill>
                  <a:srgbClr val="000000"/>
                </a:solidFill>
                <a:latin typeface="Bricolage Grotesque"/>
                <a:ea typeface="Bricolage Grotesque"/>
              </a:rPr>
              <a:t>Cette formation est basée sur des ressources créées par des contributeurs du </a:t>
            </a:r>
            <a:r>
              <a:rPr b="0" lang="fr" sz="1200" spc="-1" strike="noStrike" u="sng">
                <a:solidFill>
                  <a:schemeClr val="hlink"/>
                </a:solidFill>
                <a:uFillTx/>
                <a:latin typeface="Bricolage Grotesque"/>
                <a:ea typeface="Bricolage Grotesque"/>
                <a:hlinkClick r:id="rId56"/>
              </a:rPr>
              <a:t>Commun de formation</a:t>
            </a:r>
            <a:r>
              <a:rPr b="0" lang="fr" sz="1200" spc="-1" strike="noStrike">
                <a:solidFill>
                  <a:srgbClr val="000000"/>
                </a:solidFill>
                <a:latin typeface="Bricolage Grotesque"/>
                <a:ea typeface="Bricolage Grotesque"/>
              </a:rPr>
              <a:t> à partir des travaux de </a:t>
            </a:r>
            <a:r>
              <a:rPr b="0" lang="fr" sz="1200" spc="-1" strike="noStrike" u="sng">
                <a:solidFill>
                  <a:schemeClr val="hlink"/>
                </a:solidFill>
                <a:uFillTx/>
                <a:latin typeface="Bricolage Grotesque"/>
                <a:ea typeface="Bricolage Grotesque"/>
                <a:hlinkClick r:id="rId57"/>
              </a:rPr>
              <a:t>Futur Composé </a:t>
            </a:r>
            <a:r>
              <a:rPr b="0" lang="fr" sz="1200" spc="-1" strike="noStrike" u="sng">
                <a:solidFill>
                  <a:schemeClr val="dk1"/>
                </a:solidFill>
                <a:uFillTx/>
                <a:latin typeface="Bricolage Grotesque"/>
                <a:ea typeface="Bricolage Grotesque"/>
              </a:rPr>
              <a:t>:</a:t>
            </a:r>
            <a:endParaRPr b="0" lang="fr-FR" sz="1200" spc="-1" strike="noStrike">
              <a:solidFill>
                <a:srgbClr val="000000"/>
              </a:solidFill>
              <a:latin typeface="Arial"/>
            </a:endParaRPr>
          </a:p>
        </p:txBody>
      </p:sp>
      <p:sp>
        <p:nvSpPr>
          <p:cNvPr id="119" name="Google Shape;138;p10"/>
          <p:cNvSpPr/>
          <p:nvPr/>
        </p:nvSpPr>
        <p:spPr>
          <a:xfrm>
            <a:off x="5025960" y="3375720"/>
            <a:ext cx="4342680" cy="164736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pic>
        <p:nvPicPr>
          <p:cNvPr id="120" name="Google Shape;139;p10" descr=" "/>
          <p:cNvPicPr/>
          <p:nvPr/>
        </p:nvPicPr>
        <p:blipFill>
          <a:blip r:embed="rId58"/>
          <a:stretch/>
        </p:blipFill>
        <p:spPr>
          <a:xfrm>
            <a:off x="5154480" y="1616040"/>
            <a:ext cx="812520" cy="875880"/>
          </a:xfrm>
          <a:prstGeom prst="rect">
            <a:avLst/>
          </a:prstGeom>
          <a:ln w="0">
            <a:noFill/>
          </a:ln>
        </p:spPr>
      </p:pic>
      <p:sp>
        <p:nvSpPr>
          <p:cNvPr id="121" name="Google Shape;140;p10"/>
          <p:cNvSpPr/>
          <p:nvPr/>
        </p:nvSpPr>
        <p:spPr>
          <a:xfrm>
            <a:off x="4919400" y="2498760"/>
            <a:ext cx="1262880" cy="205560"/>
          </a:xfrm>
          <a:prstGeom prst="rect">
            <a:avLst/>
          </a:prstGeom>
          <a:noFill/>
          <a:ln w="0">
            <a:noFill/>
          </a:ln>
        </p:spPr>
        <p:style>
          <a:lnRef idx="0"/>
          <a:fillRef idx="0"/>
          <a:effectRef idx="0"/>
          <a:fontRef idx="minor"/>
        </p:style>
        <p:txBody>
          <a:bodyPr lIns="0" rIns="0" tIns="0" bIns="0" anchor="ctr">
            <a:noAutofit/>
          </a:bodyPr>
          <a:p>
            <a:pPr algn="ctr">
              <a:lnSpc>
                <a:spcPct val="134000"/>
              </a:lnSpc>
              <a:tabLst>
                <a:tab algn="l" pos="0"/>
              </a:tabLst>
            </a:pPr>
            <a:r>
              <a:rPr b="1" lang="fr" sz="900" spc="-1" strike="noStrike" u="sng">
                <a:solidFill>
                  <a:schemeClr val="hlink"/>
                </a:solidFill>
                <a:uFillTx/>
                <a:latin typeface="Bricolage Grotesque"/>
                <a:ea typeface="Bricolage Grotesque"/>
                <a:hlinkClick r:id="rId59"/>
              </a:rPr>
              <a:t>Familles rurales</a:t>
            </a:r>
            <a:endParaRPr b="0" lang="fr-FR" sz="900" spc="-1" strike="noStrike">
              <a:solidFill>
                <a:srgbClr val="000000"/>
              </a:solidFill>
              <a:latin typeface="Arial"/>
            </a:endParaRPr>
          </a:p>
        </p:txBody>
      </p:sp>
      <p:sp>
        <p:nvSpPr>
          <p:cNvPr id="122" name="Google Shape;141;p10"/>
          <p:cNvSpPr/>
          <p:nvPr/>
        </p:nvSpPr>
        <p:spPr>
          <a:xfrm>
            <a:off x="5659560" y="1851840"/>
            <a:ext cx="1224720" cy="164736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pic>
        <p:nvPicPr>
          <p:cNvPr id="123" name="Google Shape;142;p10" descr=" "/>
          <p:cNvPicPr/>
          <p:nvPr/>
        </p:nvPicPr>
        <p:blipFill>
          <a:blip r:embed="rId60"/>
          <a:stretch/>
        </p:blipFill>
        <p:spPr>
          <a:xfrm>
            <a:off x="6156720" y="1618920"/>
            <a:ext cx="630720" cy="630720"/>
          </a:xfrm>
          <a:prstGeom prst="rect">
            <a:avLst/>
          </a:prstGeom>
          <a:ln w="0">
            <a:noFill/>
          </a:ln>
        </p:spPr>
      </p:pic>
      <p:sp>
        <p:nvSpPr>
          <p:cNvPr id="124" name="Google Shape;143;p10"/>
          <p:cNvSpPr/>
          <p:nvPr/>
        </p:nvSpPr>
        <p:spPr>
          <a:xfrm>
            <a:off x="5945400" y="2498760"/>
            <a:ext cx="1262880" cy="205560"/>
          </a:xfrm>
          <a:prstGeom prst="rect">
            <a:avLst/>
          </a:prstGeom>
          <a:noFill/>
          <a:ln w="0">
            <a:noFill/>
          </a:ln>
        </p:spPr>
        <p:style>
          <a:lnRef idx="0"/>
          <a:fillRef idx="0"/>
          <a:effectRef idx="0"/>
          <a:fontRef idx="minor"/>
        </p:style>
        <p:txBody>
          <a:bodyPr lIns="0" rIns="0" tIns="0" bIns="0" anchor="ctr">
            <a:noAutofit/>
          </a:bodyPr>
          <a:p>
            <a:pPr algn="ctr">
              <a:lnSpc>
                <a:spcPct val="134000"/>
              </a:lnSpc>
              <a:tabLst>
                <a:tab algn="l" pos="0"/>
              </a:tabLst>
            </a:pPr>
            <a:r>
              <a:rPr b="1" lang="fr" sz="900" spc="-1" strike="noStrike" u="sng">
                <a:solidFill>
                  <a:schemeClr val="hlink"/>
                </a:solidFill>
                <a:uFillTx/>
                <a:latin typeface="Bricolage Grotesque"/>
                <a:ea typeface="Bricolage Grotesque"/>
                <a:hlinkClick r:id="rId61"/>
              </a:rPr>
              <a:t>Les Assembleurs</a:t>
            </a:r>
            <a:endParaRPr b="0" lang="fr-FR" sz="900" spc="-1" strike="noStrike">
              <a:solidFill>
                <a:srgbClr val="000000"/>
              </a:solidFill>
              <a:latin typeface="Arial"/>
            </a:endParaRPr>
          </a:p>
        </p:txBody>
      </p:sp>
      <p:sp>
        <p:nvSpPr>
          <p:cNvPr id="125" name="Google Shape;144;p10"/>
          <p:cNvSpPr/>
          <p:nvPr/>
        </p:nvSpPr>
        <p:spPr>
          <a:xfrm>
            <a:off x="5430960" y="5042880"/>
            <a:ext cx="3040920" cy="651960"/>
          </a:xfrm>
          <a:prstGeom prst="roundRect">
            <a:avLst>
              <a:gd name="adj" fmla="val 16667"/>
            </a:avLst>
          </a:prstGeom>
          <a:noFill/>
          <a:ln w="19075">
            <a:solidFill>
              <a:srgbClr val="aeabab"/>
            </a:solidFill>
            <a:miter/>
          </a:ln>
        </p:spPr>
        <p:style>
          <a:lnRef idx="0"/>
          <a:fillRef idx="0"/>
          <a:effectRef idx="0"/>
          <a:fontRef idx="minor"/>
        </p:style>
        <p:txBody>
          <a:bodyPr lIns="34200" rIns="34200" tIns="17280" bIns="17280" anchor="ctr">
            <a:noAutofit/>
          </a:bodyPr>
          <a:p>
            <a:pPr>
              <a:lnSpc>
                <a:spcPct val="100000"/>
              </a:lnSpc>
              <a:tabLst>
                <a:tab algn="l" pos="0"/>
              </a:tabLst>
            </a:pPr>
            <a:endParaRPr b="0" lang="fr-FR" sz="1400" spc="-1" strike="noStrike">
              <a:solidFill>
                <a:srgbClr val="000000"/>
              </a:solidFill>
              <a:latin typeface="Arial"/>
            </a:endParaRPr>
          </a:p>
        </p:txBody>
      </p:sp>
      <p:sp>
        <p:nvSpPr>
          <p:cNvPr id="126" name="Google Shape;145;p10"/>
          <p:cNvSpPr/>
          <p:nvPr/>
        </p:nvSpPr>
        <p:spPr>
          <a:xfrm>
            <a:off x="5624640" y="4846680"/>
            <a:ext cx="1573560" cy="205560"/>
          </a:xfrm>
          <a:prstGeom prst="rect">
            <a:avLst/>
          </a:prstGeom>
          <a:solidFill>
            <a:srgbClr val="e8edff"/>
          </a:solidFill>
          <a:ln w="0">
            <a:noFill/>
          </a:ln>
        </p:spPr>
        <p:style>
          <a:lnRef idx="0"/>
          <a:fillRef idx="0"/>
          <a:effectRef idx="0"/>
          <a:fontRef idx="minor"/>
        </p:style>
        <p:txBody>
          <a:bodyPr lIns="0" rIns="0" tIns="0" bIns="0" anchor="ctr">
            <a:noAutofit/>
          </a:bodyPr>
          <a:p>
            <a:pPr>
              <a:lnSpc>
                <a:spcPct val="140000"/>
              </a:lnSpc>
              <a:tabLst>
                <a:tab algn="l" pos="0"/>
              </a:tabLst>
            </a:pPr>
            <a:r>
              <a:rPr b="1" lang="fr" sz="900" spc="-1" strike="noStrike">
                <a:solidFill>
                  <a:srgbClr val="3a3a3a"/>
                </a:solidFill>
                <a:latin typeface="Bricolage Grotesque"/>
                <a:ea typeface="Bricolage Grotesque"/>
              </a:rPr>
              <a:t> </a:t>
            </a:r>
            <a:r>
              <a:rPr b="1" lang="fr" sz="900" spc="-1" strike="noStrike">
                <a:solidFill>
                  <a:srgbClr val="3a3a3a"/>
                </a:solidFill>
                <a:latin typeface="Bricolage Grotesque"/>
                <a:ea typeface="Bricolage Grotesque"/>
              </a:rPr>
              <a:t>Partie à remplir par l'OF</a:t>
            </a:r>
            <a:endParaRPr b="0" lang="fr-FR" sz="900" spc="-1" strike="noStrike">
              <a:solidFill>
                <a:srgbClr val="000000"/>
              </a:solidFill>
              <a:latin typeface="Arial"/>
            </a:endParaRPr>
          </a:p>
        </p:txBody>
      </p:sp>
      <p:pic>
        <p:nvPicPr>
          <p:cNvPr id="127" name="Google Shape;146;p10" descr=""/>
          <p:cNvPicPr/>
          <p:nvPr/>
        </p:nvPicPr>
        <p:blipFill>
          <a:blip r:embed="rId62"/>
          <a:stretch/>
        </p:blipFill>
        <p:spPr>
          <a:xfrm>
            <a:off x="6189120" y="1663920"/>
            <a:ext cx="659880" cy="711360"/>
          </a:xfrm>
          <a:prstGeom prst="rect">
            <a:avLst/>
          </a:prstGeom>
          <a:ln w="0">
            <a:noFill/>
          </a:ln>
        </p:spPr>
      </p:pic>
      <p:sp>
        <p:nvSpPr>
          <p:cNvPr id="128" name="Google Shape;147;p10"/>
          <p:cNvSpPr/>
          <p:nvPr/>
        </p:nvSpPr>
        <p:spPr>
          <a:xfrm>
            <a:off x="7812720" y="5037480"/>
            <a:ext cx="354960" cy="394560"/>
          </a:xfrm>
          <a:prstGeom prst="rect">
            <a:avLst/>
          </a:prstGeom>
          <a:noFill/>
          <a:ln w="0">
            <a:noFill/>
          </a:ln>
        </p:spPr>
        <p:style>
          <a:lnRef idx="0"/>
          <a:fillRef idx="0"/>
          <a:effectRef idx="0"/>
          <a:fontRef idx="minor"/>
        </p:style>
        <p:txBody>
          <a:bodyPr lIns="90000" rIns="90000" tIns="45000" bIns="45000" anchor="t">
            <a:noAutofit/>
          </a:bodyPr>
          <a:p>
            <a:pPr>
              <a:lnSpc>
                <a:spcPct val="100000"/>
              </a:lnSpc>
              <a:tabLst>
                <a:tab algn="l" pos="0"/>
              </a:tabLst>
            </a:pPr>
            <a:r>
              <a:rPr b="0" lang="fr" sz="1800" spc="-1" strike="noStrike">
                <a:solidFill>
                  <a:srgbClr val="000000"/>
                </a:solidFill>
                <a:latin typeface="Arial"/>
                <a:ea typeface="Arial"/>
              </a:rPr>
              <a:t>x</a:t>
            </a:r>
            <a:endParaRPr b="0" lang="fr-FR" sz="1800" spc="-1" strike="noStrike">
              <a:solidFill>
                <a:srgbClr val="000000"/>
              </a:solidFill>
              <a:latin typeface="Arial"/>
            </a:endParaRPr>
          </a:p>
        </p:txBody>
      </p:sp>
      <p:sp>
        <p:nvSpPr>
          <p:cNvPr id="129" name="Google Shape;148;p10"/>
          <p:cNvSpPr/>
          <p:nvPr/>
        </p:nvSpPr>
        <p:spPr>
          <a:xfrm>
            <a:off x="4135320" y="2768760"/>
            <a:ext cx="4799160" cy="1095120"/>
          </a:xfrm>
          <a:prstGeom prst="rect">
            <a:avLst/>
          </a:prstGeom>
          <a:noFill/>
          <a:ln w="0">
            <a:noFill/>
          </a:ln>
        </p:spPr>
        <p:style>
          <a:lnRef idx="0"/>
          <a:fillRef idx="0"/>
          <a:effectRef idx="0"/>
          <a:fontRef idx="minor"/>
        </p:style>
        <p:txBody>
          <a:bodyPr lIns="0" rIns="0" tIns="0" bIns="0" anchor="ctr">
            <a:noAutofit/>
          </a:bodyPr>
          <a:p>
            <a:pPr>
              <a:lnSpc>
                <a:spcPct val="150000"/>
              </a:lnSpc>
              <a:tabLst>
                <a:tab algn="l" pos="0"/>
              </a:tabLst>
            </a:pPr>
            <a:r>
              <a:rPr b="0" lang="fr" sz="1200" spc="-1" strike="noStrike">
                <a:solidFill>
                  <a:srgbClr val="000000"/>
                </a:solidFill>
                <a:latin typeface="Bricolage Grotesque"/>
                <a:ea typeface="Bricolage Grotesque"/>
              </a:rPr>
              <a:t>La version actuelle, afin de correspondre aux publics des secrétaires de mairies et agents d’accueil CCAS/CIAS, EPHAD, médiathèques, agent postaux communaux en est une modification réalisée par :</a:t>
            </a:r>
            <a:endParaRPr b="0" lang="fr-FR" sz="1200" spc="-1" strike="noStrike">
              <a:solidFill>
                <a:srgbClr val="000000"/>
              </a:solidFill>
              <a:latin typeface="Arial"/>
            </a:endParaRPr>
          </a:p>
        </p:txBody>
      </p:sp>
      <p:sp>
        <p:nvSpPr>
          <p:cNvPr id="130" name="Google Shape;149;p10"/>
          <p:cNvSpPr/>
          <p:nvPr/>
        </p:nvSpPr>
        <p:spPr>
          <a:xfrm>
            <a:off x="5115600" y="4492080"/>
            <a:ext cx="889920" cy="205560"/>
          </a:xfrm>
          <a:prstGeom prst="rect">
            <a:avLst/>
          </a:prstGeom>
          <a:noFill/>
          <a:ln w="0">
            <a:noFill/>
          </a:ln>
        </p:spPr>
        <p:style>
          <a:lnRef idx="0"/>
          <a:fillRef idx="0"/>
          <a:effectRef idx="0"/>
          <a:fontRef idx="minor"/>
        </p:style>
        <p:txBody>
          <a:bodyPr lIns="0" rIns="0" tIns="0" bIns="0" anchor="ctr">
            <a:noAutofit/>
          </a:bodyPr>
          <a:p>
            <a:pPr algn="ctr">
              <a:lnSpc>
                <a:spcPct val="134000"/>
              </a:lnSpc>
              <a:tabLst>
                <a:tab algn="l" pos="0"/>
              </a:tabLst>
            </a:pPr>
            <a:r>
              <a:rPr b="1" lang="fr" sz="900" spc="-1" strike="noStrike" u="sng">
                <a:solidFill>
                  <a:schemeClr val="hlink"/>
                </a:solidFill>
                <a:uFillTx/>
                <a:latin typeface="Bricolage Grotesque"/>
                <a:ea typeface="Bricolage Grotesque"/>
                <a:hlinkClick r:id="rId63"/>
              </a:rPr>
              <a:t>La Coop Num</a:t>
            </a:r>
            <a:endParaRPr b="0" lang="fr-FR" sz="900" spc="-1" strike="noStrike">
              <a:solidFill>
                <a:srgbClr val="000000"/>
              </a:solidFill>
              <a:latin typeface="Arial"/>
            </a:endParaRPr>
          </a:p>
        </p:txBody>
      </p:sp>
      <p:sp>
        <p:nvSpPr>
          <p:cNvPr id="131" name="Google Shape;150;p10"/>
          <p:cNvSpPr/>
          <p:nvPr/>
        </p:nvSpPr>
        <p:spPr>
          <a:xfrm>
            <a:off x="8329680" y="2492640"/>
            <a:ext cx="1224720" cy="1647360"/>
          </a:xfrm>
          <a:prstGeom prst="rect">
            <a:avLst/>
          </a:prstGeom>
          <a:noFill/>
          <a:ln w="0">
            <a:noFill/>
          </a:ln>
        </p:spPr>
        <p:style>
          <a:lnRef idx="0"/>
          <a:fillRef idx="0"/>
          <a:effectRef idx="0"/>
          <a:fontRef idx="minor"/>
        </p:style>
        <p:txBody>
          <a:bodyPr lIns="34200" rIns="34200" tIns="34200" bIns="34200" anchor="ctr">
            <a:noAutofit/>
          </a:bodyPr>
          <a:p>
            <a:pPr>
              <a:lnSpc>
                <a:spcPct val="100000"/>
              </a:lnSpc>
              <a:tabLst>
                <a:tab algn="l" pos="0"/>
              </a:tabLst>
            </a:pPr>
            <a:endParaRPr b="0" lang="fr-FR" sz="1400" spc="-1" strike="noStrike">
              <a:solidFill>
                <a:srgbClr val="000000"/>
              </a:solidFill>
              <a:latin typeface="Arial"/>
            </a:endParaRPr>
          </a:p>
        </p:txBody>
      </p:sp>
      <p:pic>
        <p:nvPicPr>
          <p:cNvPr id="132" name="Google Shape;151;p10" descr=" "/>
          <p:cNvPicPr/>
          <p:nvPr/>
        </p:nvPicPr>
        <p:blipFill>
          <a:blip r:embed="rId64"/>
          <a:stretch/>
        </p:blipFill>
        <p:spPr>
          <a:xfrm>
            <a:off x="6198480" y="3844800"/>
            <a:ext cx="630720" cy="630720"/>
          </a:xfrm>
          <a:prstGeom prst="rect">
            <a:avLst/>
          </a:prstGeom>
          <a:ln w="0">
            <a:noFill/>
          </a:ln>
        </p:spPr>
      </p:pic>
      <p:sp>
        <p:nvSpPr>
          <p:cNvPr id="133" name="Google Shape;152;p10"/>
          <p:cNvSpPr/>
          <p:nvPr/>
        </p:nvSpPr>
        <p:spPr>
          <a:xfrm>
            <a:off x="6006240" y="4530960"/>
            <a:ext cx="1191960" cy="205560"/>
          </a:xfrm>
          <a:prstGeom prst="rect">
            <a:avLst/>
          </a:prstGeom>
          <a:noFill/>
          <a:ln w="0">
            <a:noFill/>
          </a:ln>
        </p:spPr>
        <p:style>
          <a:lnRef idx="0"/>
          <a:fillRef idx="0"/>
          <a:effectRef idx="0"/>
          <a:fontRef idx="minor"/>
        </p:style>
        <p:txBody>
          <a:bodyPr lIns="0" rIns="0" tIns="0" bIns="0" anchor="ctr">
            <a:noAutofit/>
          </a:bodyPr>
          <a:p>
            <a:pPr algn="ctr">
              <a:lnSpc>
                <a:spcPct val="134000"/>
              </a:lnSpc>
              <a:tabLst>
                <a:tab algn="l" pos="0"/>
              </a:tabLst>
            </a:pPr>
            <a:r>
              <a:rPr b="1" lang="fr" sz="900" spc="-1" strike="noStrike">
                <a:solidFill>
                  <a:srgbClr val="000000"/>
                </a:solidFill>
                <a:latin typeface="Bricolage Grotesque"/>
                <a:ea typeface="Bricolage Grotesque"/>
              </a:rPr>
              <a:t>Clair-Obscur</a:t>
            </a:r>
            <a:endParaRPr b="0" lang="fr-FR" sz="900" spc="-1" strike="noStrike">
              <a:solidFill>
                <a:srgbClr val="000000"/>
              </a:solidFill>
              <a:latin typeface="Arial"/>
            </a:endParaRPr>
          </a:p>
        </p:txBody>
      </p:sp>
      <p:pic>
        <p:nvPicPr>
          <p:cNvPr id="134" name="Google Shape;153;p10" descr=" "/>
          <p:cNvPicPr/>
          <p:nvPr/>
        </p:nvPicPr>
        <p:blipFill>
          <a:blip r:embed="rId65"/>
          <a:stretch/>
        </p:blipFill>
        <p:spPr>
          <a:xfrm>
            <a:off x="5182200" y="3844800"/>
            <a:ext cx="630720" cy="630720"/>
          </a:xfrm>
          <a:prstGeom prst="rect">
            <a:avLst/>
          </a:prstGeom>
          <a:ln w="0">
            <a:noFill/>
          </a:ln>
        </p:spPr>
      </p:pic>
      <p:pic>
        <p:nvPicPr>
          <p:cNvPr id="135" name="Google Shape;154;p10" descr=""/>
          <p:cNvPicPr/>
          <p:nvPr/>
        </p:nvPicPr>
        <p:blipFill>
          <a:blip r:embed="rId66"/>
          <a:stretch/>
        </p:blipFill>
        <p:spPr>
          <a:xfrm>
            <a:off x="5221080" y="3898800"/>
            <a:ext cx="549720" cy="549720"/>
          </a:xfrm>
          <a:prstGeom prst="rect">
            <a:avLst/>
          </a:prstGeom>
          <a:ln w="0">
            <a:noFill/>
          </a:ln>
        </p:spPr>
      </p:pic>
      <p:pic>
        <p:nvPicPr>
          <p:cNvPr id="136" name="Google Shape;155;p10" descr=""/>
          <p:cNvPicPr/>
          <p:nvPr/>
        </p:nvPicPr>
        <p:blipFill>
          <a:blip r:embed="rId67"/>
          <a:stretch/>
        </p:blipFill>
        <p:spPr>
          <a:xfrm>
            <a:off x="6198480" y="4042800"/>
            <a:ext cx="630720" cy="22572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Google Shape;305;p29"/>
          <p:cNvSpPr/>
          <p:nvPr/>
        </p:nvSpPr>
        <p:spPr>
          <a:xfrm>
            <a:off x="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08" name="Google Shape;306;p29"/>
          <p:cNvSpPr/>
          <p:nvPr/>
        </p:nvSpPr>
        <p:spPr>
          <a:xfrm>
            <a:off x="292320" y="839880"/>
            <a:ext cx="8522640" cy="395460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003081"/>
              </a:buClr>
              <a:buFont typeface="Palanquin Medium"/>
              <a:buChar char="➔"/>
            </a:pPr>
            <a:r>
              <a:rPr b="1" lang="fr" sz="1800" spc="-1" strike="noStrike">
                <a:solidFill>
                  <a:srgbClr val="003081"/>
                </a:solidFill>
                <a:latin typeface="Palanquin Medium"/>
                <a:ea typeface="Palanquin Medium"/>
              </a:rPr>
              <a:t>Médiation numérique :</a:t>
            </a:r>
            <a:br>
              <a:rPr sz="1800"/>
            </a:br>
            <a:r>
              <a:rPr b="1" lang="fr" sz="1800" spc="-1" strike="noStrike">
                <a:solidFill>
                  <a:srgbClr val="003081"/>
                </a:solidFill>
                <a:latin typeface="Palanquin Medium"/>
                <a:ea typeface="Palanquin Medium"/>
              </a:rPr>
              <a:t> </a:t>
            </a:r>
            <a:endParaRPr b="0" lang="fr-FR" sz="1800" spc="-1" strike="noStrike">
              <a:solidFill>
                <a:srgbClr val="000000"/>
              </a:solidFill>
              <a:latin typeface="Arial"/>
            </a:endParaRPr>
          </a:p>
          <a:p>
            <a:pPr algn="just">
              <a:lnSpc>
                <a:spcPct val="100000"/>
              </a:lnSpc>
              <a:tabLst>
                <a:tab algn="l" pos="0"/>
              </a:tabLst>
            </a:pPr>
            <a:r>
              <a:rPr b="1" lang="fr" sz="1400" spc="-1" strike="noStrike">
                <a:solidFill>
                  <a:srgbClr val="000000"/>
                </a:solidFill>
                <a:latin typeface="Arial"/>
                <a:ea typeface="Arial"/>
              </a:rPr>
              <a:t>👉</a:t>
            </a:r>
            <a:r>
              <a:rPr b="1" lang="fr" sz="1400" spc="-1" strike="noStrike">
                <a:solidFill>
                  <a:srgbClr val="003081"/>
                </a:solidFill>
                <a:latin typeface="Palanquin Medium"/>
                <a:ea typeface="Palanquin Medium"/>
              </a:rPr>
              <a:t>Définition :</a:t>
            </a:r>
            <a:r>
              <a:rPr b="0" lang="fr" sz="1000" spc="-1" strike="noStrike">
                <a:solidFill>
                  <a:srgbClr val="003081"/>
                </a:solidFill>
                <a:latin typeface="Palanquin Medium"/>
                <a:ea typeface="Palanquin Medium"/>
              </a:rPr>
              <a:t>  </a:t>
            </a:r>
            <a:br>
              <a:rPr sz="1000"/>
            </a:br>
            <a:r>
              <a:rPr b="0" i="1" lang="fr" sz="1400" spc="-1" strike="noStrike">
                <a:solidFill>
                  <a:srgbClr val="003081"/>
                </a:solidFill>
                <a:latin typeface="Palanquin Medium"/>
                <a:ea typeface="Palanquin Medium"/>
              </a:rPr>
              <a:t>«</a:t>
            </a:r>
            <a:r>
              <a:rPr b="0" i="1" lang="fr" sz="1400" spc="-1" strike="noStrike">
                <a:solidFill>
                  <a:srgbClr val="ffffff"/>
                </a:solidFill>
                <a:highlight>
                  <a:srgbClr val="003081"/>
                </a:highlight>
                <a:latin typeface="Palanquin Medium"/>
                <a:ea typeface="Palanquin Medium"/>
              </a:rPr>
              <a:t> La médiation numérique désigne la mise en capacité de comprendre et de maîtriser les technologies numériques, leurs enjeux et leurs usages</a:t>
            </a:r>
            <a:r>
              <a:rPr b="0" i="1" lang="fr" sz="1400" spc="-1" strike="noStrike">
                <a:solidFill>
                  <a:srgbClr val="003081"/>
                </a:solidFill>
                <a:latin typeface="Palanquin Medium"/>
                <a:ea typeface="Palanquin Medium"/>
              </a:rPr>
              <a:t>, c’est-à-dire développer la </a:t>
            </a:r>
            <a:r>
              <a:rPr b="0" i="1" lang="fr" sz="1400" spc="-1" strike="noStrike" u="sng">
                <a:solidFill>
                  <a:srgbClr val="003081"/>
                </a:solidFill>
                <a:uFillTx/>
                <a:latin typeface="Palanquin Medium"/>
                <a:ea typeface="Palanquin Medium"/>
              </a:rPr>
              <a:t>culture</a:t>
            </a:r>
            <a:r>
              <a:rPr b="0" i="1" lang="fr" sz="1400" spc="-1" strike="noStrike">
                <a:solidFill>
                  <a:srgbClr val="003081"/>
                </a:solidFill>
                <a:latin typeface="Palanquin Medium"/>
                <a:ea typeface="Palanquin Medium"/>
              </a:rPr>
              <a:t> numérique de tous, pour </a:t>
            </a:r>
            <a:r>
              <a:rPr b="0" i="1" lang="fr" sz="1400" spc="-1" strike="noStrike" u="sng">
                <a:solidFill>
                  <a:srgbClr val="003081"/>
                </a:solidFill>
                <a:uFillTx/>
                <a:latin typeface="Palanquin Medium"/>
                <a:ea typeface="Palanquin Medium"/>
              </a:rPr>
              <a:t>pouvoir agir </a:t>
            </a:r>
            <a:r>
              <a:rPr b="0" i="1" lang="fr" sz="1400" spc="-1" strike="noStrike">
                <a:solidFill>
                  <a:srgbClr val="003081"/>
                </a:solidFill>
                <a:latin typeface="Palanquin Medium"/>
                <a:ea typeface="Palanquin Medium"/>
              </a:rPr>
              <a:t>dans la société numérique. [...] La médiation numérique permet aux citoyens de se saisir des </a:t>
            </a:r>
            <a:r>
              <a:rPr b="0" i="1" lang="fr" sz="1400" spc="-1" strike="noStrike" u="sng">
                <a:solidFill>
                  <a:srgbClr val="003081"/>
                </a:solidFill>
                <a:uFillTx/>
                <a:latin typeface="Palanquin Medium"/>
                <a:ea typeface="Palanquin Medium"/>
              </a:rPr>
              <a:t>enjeux</a:t>
            </a:r>
            <a:r>
              <a:rPr b="0" i="1" lang="fr" sz="1400" spc="-1" strike="noStrike">
                <a:solidFill>
                  <a:srgbClr val="003081"/>
                </a:solidFill>
                <a:latin typeface="Palanquin Medium"/>
                <a:ea typeface="Palanquin Medium"/>
              </a:rPr>
              <a:t> technologiques et culturels du numérique afin d’être en capacité de faire des </a:t>
            </a:r>
            <a:r>
              <a:rPr b="0" i="1" lang="fr" sz="1400" spc="-1" strike="noStrike" u="sng">
                <a:solidFill>
                  <a:srgbClr val="003081"/>
                </a:solidFill>
                <a:uFillTx/>
                <a:latin typeface="Palanquin Medium"/>
                <a:ea typeface="Palanquin Medium"/>
              </a:rPr>
              <a:t>choix éclairés</a:t>
            </a:r>
            <a:r>
              <a:rPr b="0" i="1" lang="fr" sz="1400" spc="-1" strike="noStrike">
                <a:solidFill>
                  <a:srgbClr val="003081"/>
                </a:solidFill>
                <a:latin typeface="Palanquin Medium"/>
                <a:ea typeface="Palanquin Medium"/>
              </a:rPr>
              <a:t> quant à leurs usages numériques »</a:t>
            </a:r>
            <a:r>
              <a:rPr b="0" lang="fr" sz="1000" spc="-1" strike="noStrike">
                <a:solidFill>
                  <a:srgbClr val="003081"/>
                </a:solidFill>
                <a:latin typeface="Palanquin Medium"/>
                <a:ea typeface="Palanquin Medium"/>
              </a:rPr>
              <a:t> (Source : </a:t>
            </a:r>
            <a:r>
              <a:rPr b="0" lang="fr" sz="1000" spc="-1" strike="noStrike" u="sng">
                <a:solidFill>
                  <a:schemeClr val="hlink"/>
                </a:solidFill>
                <a:uFillTx/>
                <a:latin typeface="Palanquin Medium"/>
                <a:ea typeface="Palanquin Medium"/>
                <a:hlinkClick r:id="rId1"/>
              </a:rPr>
              <a:t>ANCT</a:t>
            </a:r>
            <a:r>
              <a:rPr b="0" lang="fr" sz="1000" spc="-1" strike="noStrike">
                <a:solidFill>
                  <a:srgbClr val="003081"/>
                </a:solidFill>
                <a:latin typeface="Palanquin Medium"/>
                <a:ea typeface="Palanquin Medium"/>
              </a:rPr>
              <a:t>).</a:t>
            </a:r>
            <a:endParaRPr b="0" lang="fr-FR" sz="1000" spc="-1" strike="noStrike">
              <a:solidFill>
                <a:srgbClr val="000000"/>
              </a:solidFill>
              <a:latin typeface="Arial"/>
            </a:endParaRPr>
          </a:p>
          <a:p>
            <a:pPr>
              <a:lnSpc>
                <a:spcPct val="100000"/>
              </a:lnSpc>
              <a:spcBef>
                <a:spcPts val="689"/>
              </a:spcBef>
              <a:tabLst>
                <a:tab algn="l" pos="0"/>
              </a:tabLst>
            </a:pPr>
            <a:br>
              <a:rPr sz="1400"/>
            </a:br>
            <a:r>
              <a:rPr b="1" lang="fr" sz="1400" spc="-1" strike="noStrike">
                <a:solidFill>
                  <a:srgbClr val="003081"/>
                </a:solidFill>
                <a:latin typeface="Palanquin Medium"/>
                <a:ea typeface="Palanquin Medium"/>
              </a:rPr>
              <a:t>Les médiateurs numériques </a:t>
            </a:r>
            <a:r>
              <a:rPr b="0" lang="fr" sz="1400" spc="-1" strike="noStrike">
                <a:solidFill>
                  <a:srgbClr val="003081"/>
                </a:solidFill>
                <a:latin typeface="Palanquin Medium"/>
                <a:ea typeface="Palanquin Medium"/>
              </a:rPr>
              <a:t>sont des </a:t>
            </a:r>
            <a:r>
              <a:rPr b="0" i="1" lang="fr" sz="1400" spc="-1" strike="noStrike">
                <a:solidFill>
                  <a:srgbClr val="003081"/>
                </a:solidFill>
                <a:latin typeface="Palanquin Medium"/>
                <a:ea typeface="Palanquin Medium"/>
              </a:rPr>
              <a:t>«professionnels dont le cœur de mission est d</a:t>
            </a:r>
            <a:r>
              <a:rPr b="0" i="1" lang="fr" sz="1400" spc="-1" strike="noStrike" u="sng">
                <a:solidFill>
                  <a:srgbClr val="003081"/>
                </a:solidFill>
                <a:uFillTx/>
                <a:latin typeface="Palanquin Medium"/>
                <a:ea typeface="Palanquin Medium"/>
              </a:rPr>
              <a:t>'accompagner les publics vers une autonomie des usages du numérique</a:t>
            </a:r>
            <a:r>
              <a:rPr b="0" i="1" lang="fr" sz="1400" spc="-1" strike="noStrike">
                <a:solidFill>
                  <a:srgbClr val="003081"/>
                </a:solidFill>
                <a:latin typeface="Palanquin Medium"/>
                <a:ea typeface="Palanquin Medium"/>
              </a:rPr>
              <a:t>»</a:t>
            </a:r>
            <a:r>
              <a:rPr b="0" lang="fr" sz="1400" spc="-1" strike="noStrike">
                <a:solidFill>
                  <a:srgbClr val="003081"/>
                </a:solidFill>
                <a:latin typeface="Palanquin Medium"/>
                <a:ea typeface="Palanquin Medium"/>
              </a:rPr>
              <a:t>. </a:t>
            </a:r>
            <a:br>
              <a:rPr sz="1400"/>
            </a:br>
            <a:r>
              <a:rPr b="0" lang="fr" sz="1000" spc="-1" strike="noStrike">
                <a:solidFill>
                  <a:srgbClr val="003081"/>
                </a:solidFill>
                <a:latin typeface="Palanquin Medium"/>
                <a:ea typeface="Palanquin Medium"/>
              </a:rPr>
              <a:t>(source :  </a:t>
            </a:r>
            <a:r>
              <a:rPr b="0" lang="fr" sz="1000" spc="-1" strike="noStrike" u="sng">
                <a:solidFill>
                  <a:schemeClr val="hlink"/>
                </a:solidFill>
                <a:uFillTx/>
                <a:latin typeface="Palanquin Medium"/>
                <a:ea typeface="Palanquin Medium"/>
                <a:hlinkClick r:id="rId2"/>
              </a:rPr>
              <a:t>Former et outiller les aidants et médiateurs numériques</a:t>
            </a:r>
            <a:r>
              <a:rPr b="0" lang="fr" sz="1000" spc="-1" strike="noStrike">
                <a:solidFill>
                  <a:srgbClr val="003081"/>
                </a:solidFill>
                <a:latin typeface="Palanquin Medium"/>
                <a:ea typeface="Palanquin Medium"/>
              </a:rPr>
              <a:t>, ANCT).</a:t>
            </a:r>
            <a:endParaRPr b="0" lang="fr-FR" sz="1000" spc="-1" strike="noStrike">
              <a:solidFill>
                <a:srgbClr val="000000"/>
              </a:solidFill>
              <a:latin typeface="Arial"/>
            </a:endParaRPr>
          </a:p>
          <a:p>
            <a:pPr>
              <a:lnSpc>
                <a:spcPct val="100000"/>
              </a:lnSpc>
              <a:tabLst>
                <a:tab algn="l" pos="0"/>
              </a:tabLst>
            </a:pPr>
            <a:endParaRPr b="0" lang="fr-FR" sz="1400" spc="-1" strike="noStrike">
              <a:solidFill>
                <a:srgbClr val="000000"/>
              </a:solidFill>
              <a:latin typeface="Arial"/>
            </a:endParaRPr>
          </a:p>
          <a:p>
            <a:pPr algn="just">
              <a:lnSpc>
                <a:spcPct val="100000"/>
              </a:lnSpc>
              <a:tabLst>
                <a:tab algn="l" pos="0"/>
              </a:tabLst>
            </a:pP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9" name="Google Shape;311;p30" descr=""/>
          <p:cNvPicPr/>
          <p:nvPr/>
        </p:nvPicPr>
        <p:blipFill>
          <a:blip r:embed="rId1"/>
          <a:stretch/>
        </p:blipFill>
        <p:spPr>
          <a:xfrm>
            <a:off x="4844160" y="1024920"/>
            <a:ext cx="3324240" cy="3377160"/>
          </a:xfrm>
          <a:prstGeom prst="rect">
            <a:avLst/>
          </a:prstGeom>
          <a:ln w="0">
            <a:noFill/>
          </a:ln>
        </p:spPr>
      </p:pic>
      <p:sp>
        <p:nvSpPr>
          <p:cNvPr id="210" name="Google Shape;312;p30"/>
          <p:cNvSpPr/>
          <p:nvPr/>
        </p:nvSpPr>
        <p:spPr>
          <a:xfrm>
            <a:off x="0" y="36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11" name="Google Shape;313;p30"/>
          <p:cNvSpPr/>
          <p:nvPr/>
        </p:nvSpPr>
        <p:spPr>
          <a:xfrm>
            <a:off x="292320" y="2800080"/>
            <a:ext cx="5216400" cy="232776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003081"/>
              </a:buClr>
              <a:buFont typeface="Palanquin Medium"/>
              <a:buChar char="➔"/>
            </a:pPr>
            <a:r>
              <a:rPr b="1" lang="fr" sz="1800" spc="-1" strike="noStrike">
                <a:solidFill>
                  <a:srgbClr val="003081"/>
                </a:solidFill>
                <a:latin typeface="Palanquin Medium"/>
                <a:ea typeface="Palanquin Medium"/>
              </a:rPr>
              <a:t>Aidance numérique ?</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212" name="Google Shape;314;p30"/>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1.1 Définir les problématiques</a:t>
            </a:r>
            <a:endParaRPr b="0" lang="fr-FR"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Google Shape;319;p31"/>
          <p:cNvSpPr/>
          <p:nvPr/>
        </p:nvSpPr>
        <p:spPr>
          <a:xfrm>
            <a:off x="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14" name="Google Shape;320;p31"/>
          <p:cNvSpPr/>
          <p:nvPr/>
        </p:nvSpPr>
        <p:spPr>
          <a:xfrm>
            <a:off x="292320" y="1000080"/>
            <a:ext cx="8522640" cy="395460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003081"/>
              </a:buClr>
              <a:buFont typeface="Palanquin Medium"/>
              <a:buChar char="➔"/>
            </a:pPr>
            <a:r>
              <a:rPr b="1" lang="fr" sz="1800" spc="-1" strike="noStrike">
                <a:solidFill>
                  <a:srgbClr val="003081"/>
                </a:solidFill>
                <a:latin typeface="Palanquin Medium"/>
                <a:ea typeface="Palanquin Medium"/>
              </a:rPr>
              <a:t>Aidance numérique :</a:t>
            </a:r>
            <a:br>
              <a:rPr sz="1800"/>
            </a:br>
            <a:r>
              <a:rPr b="1" lang="fr" sz="1800" spc="-1" strike="noStrike">
                <a:solidFill>
                  <a:srgbClr val="003081"/>
                </a:solidFill>
                <a:latin typeface="Palanquin Medium"/>
                <a:ea typeface="Palanquin Medium"/>
              </a:rPr>
              <a:t> </a:t>
            </a:r>
            <a:endParaRPr b="0" lang="fr-FR" sz="1800" spc="-1" strike="noStrike">
              <a:solidFill>
                <a:srgbClr val="000000"/>
              </a:solidFill>
              <a:latin typeface="Arial"/>
            </a:endParaRPr>
          </a:p>
          <a:p>
            <a:pPr>
              <a:lnSpc>
                <a:spcPct val="100000"/>
              </a:lnSpc>
              <a:spcBef>
                <a:spcPts val="1191"/>
              </a:spcBef>
              <a:tabLst>
                <a:tab algn="l" pos="0"/>
              </a:tabLst>
            </a:pPr>
            <a:r>
              <a:rPr b="1" lang="fr" sz="1400" spc="-1" strike="noStrike">
                <a:solidFill>
                  <a:srgbClr val="000000"/>
                </a:solidFill>
                <a:latin typeface="Arial"/>
                <a:ea typeface="Arial"/>
              </a:rPr>
              <a:t>👉</a:t>
            </a:r>
            <a:r>
              <a:rPr b="1" lang="fr" sz="1400" spc="-1" strike="noStrike">
                <a:solidFill>
                  <a:srgbClr val="003081"/>
                </a:solidFill>
                <a:latin typeface="Palanquin Medium"/>
                <a:ea typeface="Palanquin Medium"/>
              </a:rPr>
              <a:t>Définition :</a:t>
            </a:r>
            <a:r>
              <a:rPr b="0" lang="fr" sz="1400" spc="-1" strike="noStrike">
                <a:solidFill>
                  <a:srgbClr val="003081"/>
                </a:solidFill>
                <a:latin typeface="Palanquin Medium"/>
                <a:ea typeface="Palanquin Medium"/>
              </a:rPr>
              <a:t>  </a:t>
            </a:r>
            <a:br>
              <a:rPr sz="1400"/>
            </a:br>
            <a:br>
              <a:rPr sz="1400"/>
            </a:br>
            <a:r>
              <a:rPr b="0" lang="fr" sz="1400" spc="-1" strike="noStrike">
                <a:solidFill>
                  <a:srgbClr val="003081"/>
                </a:solidFill>
                <a:latin typeface="Palanquin Medium"/>
                <a:ea typeface="Palanquin Medium"/>
              </a:rPr>
              <a:t>La notion d’aidance fait référence à la pratique professionnelle des aidants numériques : </a:t>
            </a:r>
            <a:br>
              <a:rPr sz="1000"/>
            </a:br>
            <a:br>
              <a:rPr sz="1000"/>
            </a:br>
            <a:r>
              <a:rPr b="0" i="1" lang="fr" sz="1400" spc="-1" strike="noStrike">
                <a:solidFill>
                  <a:srgbClr val="003081"/>
                </a:solidFill>
                <a:latin typeface="Palanquin Medium"/>
                <a:ea typeface="Palanquin Medium"/>
              </a:rPr>
              <a:t>«</a:t>
            </a:r>
            <a:r>
              <a:rPr b="0" i="1" lang="fr" sz="1400" spc="-1" strike="noStrike">
                <a:solidFill>
                  <a:srgbClr val="ffffff"/>
                </a:solidFill>
                <a:highlight>
                  <a:srgbClr val="003081"/>
                </a:highlight>
                <a:latin typeface="Palanquin Medium"/>
                <a:ea typeface="Palanquin Medium"/>
              </a:rPr>
              <a:t>Nous entendons par aidants numériques les professionnels dont les pratiques sont bouleversées par la dématérialisation des canaux d'accès aux droits et aux services publics</a:t>
            </a:r>
            <a:r>
              <a:rPr b="0" i="1" lang="fr" sz="1400" spc="-1" strike="noStrike">
                <a:solidFill>
                  <a:srgbClr val="003081"/>
                </a:solidFill>
                <a:highlight>
                  <a:srgbClr val="003081"/>
                </a:highlight>
                <a:latin typeface="Palanquin Medium"/>
                <a:ea typeface="Palanquin Medium"/>
              </a:rPr>
              <a:t>.</a:t>
            </a:r>
            <a:br>
              <a:rPr sz="1400"/>
            </a:br>
            <a:r>
              <a:rPr b="0" lang="fr" sz="1000" spc="-1" strike="noStrike">
                <a:solidFill>
                  <a:srgbClr val="003081"/>
                </a:solidFill>
                <a:latin typeface="Palanquin Medium"/>
                <a:ea typeface="Palanquin Medium"/>
              </a:rPr>
              <a:t>(Source : </a:t>
            </a:r>
            <a:r>
              <a:rPr b="0" lang="fr" sz="1000" spc="-1" strike="noStrike" u="sng">
                <a:solidFill>
                  <a:schemeClr val="hlink"/>
                </a:solidFill>
                <a:uFillTx/>
                <a:latin typeface="Palanquin Medium"/>
                <a:ea typeface="Palanquin Medium"/>
                <a:hlinkClick r:id="rId1"/>
              </a:rPr>
              <a:t> Former et outiller les aidants et médiateurs numériques</a:t>
            </a:r>
            <a:r>
              <a:rPr b="0" lang="fr" sz="1000" spc="-1" strike="noStrike">
                <a:solidFill>
                  <a:srgbClr val="003081"/>
                </a:solidFill>
                <a:latin typeface="Palanquin Medium"/>
                <a:ea typeface="Palanquin Medium"/>
              </a:rPr>
              <a:t>, ANCT).</a:t>
            </a:r>
            <a:endParaRPr b="0" lang="fr-FR" sz="1000" spc="-1" strike="noStrike">
              <a:solidFill>
                <a:srgbClr val="000000"/>
              </a:solidFill>
              <a:latin typeface="Arial"/>
            </a:endParaRPr>
          </a:p>
          <a:p>
            <a:pPr>
              <a:lnSpc>
                <a:spcPct val="100000"/>
              </a:lnSpc>
              <a:spcBef>
                <a:spcPts val="2183"/>
              </a:spcBef>
              <a:tabLst>
                <a:tab algn="l" pos="0"/>
              </a:tabLst>
            </a:pPr>
            <a:r>
              <a:rPr b="0" lang="fr" sz="1400" spc="-1" strike="noStrike">
                <a:solidFill>
                  <a:srgbClr val="003081"/>
                </a:solidFill>
                <a:latin typeface="Palanquin Medium"/>
                <a:ea typeface="Palanquin Medium"/>
              </a:rPr>
              <a:t>L’aidance numérique est donc une </a:t>
            </a:r>
            <a:r>
              <a:rPr b="0" lang="fr" sz="1400" spc="-1" strike="noStrike" u="sng">
                <a:solidFill>
                  <a:srgbClr val="003081"/>
                </a:solidFill>
                <a:uFillTx/>
                <a:latin typeface="Palanquin Medium"/>
                <a:ea typeface="Palanquin Medium"/>
              </a:rPr>
              <a:t>fonction ajoutée à un coeur de métier autre.</a:t>
            </a:r>
            <a:endParaRPr b="0" lang="fr-FR" sz="1400" spc="-1" strike="noStrike">
              <a:solidFill>
                <a:srgbClr val="000000"/>
              </a:solidFill>
              <a:latin typeface="Arial"/>
            </a:endParaRPr>
          </a:p>
          <a:p>
            <a:pPr>
              <a:lnSpc>
                <a:spcPct val="100000"/>
              </a:lnSpc>
              <a:spcBef>
                <a:spcPts val="2183"/>
              </a:spcBef>
              <a:tabLst>
                <a:tab algn="l" pos="0"/>
              </a:tabLst>
            </a:pPr>
            <a:endParaRPr b="0" lang="fr-FR" sz="1000" spc="-1" strike="noStrike">
              <a:solidFill>
                <a:srgbClr val="000000"/>
              </a:solidFill>
              <a:latin typeface="Arial"/>
            </a:endParaRPr>
          </a:p>
          <a:p>
            <a:pPr>
              <a:lnSpc>
                <a:spcPct val="100000"/>
              </a:lnSpc>
              <a:spcBef>
                <a:spcPts val="2183"/>
              </a:spcBef>
              <a:tabLst>
                <a:tab algn="l" pos="0"/>
              </a:tabLst>
            </a:pPr>
            <a:endParaRPr b="0" lang="fr-FR" sz="1000" spc="-1" strike="noStrike">
              <a:solidFill>
                <a:srgbClr val="000000"/>
              </a:solidFill>
              <a:latin typeface="Arial"/>
            </a:endParaRPr>
          </a:p>
          <a:p>
            <a:pPr algn="just">
              <a:lnSpc>
                <a:spcPct val="100000"/>
              </a:lnSpc>
              <a:spcBef>
                <a:spcPts val="992"/>
              </a:spcBef>
              <a:tabLst>
                <a:tab algn="l" pos="0"/>
              </a:tabLst>
            </a:pP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Google Shape;325;p32"/>
          <p:cNvSpPr/>
          <p:nvPr/>
        </p:nvSpPr>
        <p:spPr>
          <a:xfrm>
            <a:off x="3636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16" name="Google Shape;326;p32"/>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1.2 Identifier les causes</a:t>
            </a:r>
            <a:endParaRPr b="0" lang="fr-FR" sz="2600" spc="-1" strike="noStrike">
              <a:solidFill>
                <a:srgbClr val="000000"/>
              </a:solidFill>
              <a:latin typeface="Arial"/>
            </a:endParaRPr>
          </a:p>
        </p:txBody>
      </p:sp>
      <p:sp>
        <p:nvSpPr>
          <p:cNvPr id="217" name="Google Shape;327;p32"/>
          <p:cNvSpPr/>
          <p:nvPr/>
        </p:nvSpPr>
        <p:spPr>
          <a:xfrm>
            <a:off x="330120" y="1225080"/>
            <a:ext cx="4886640" cy="796680"/>
          </a:xfrm>
          <a:prstGeom prst="rect">
            <a:avLst/>
          </a:prstGeom>
          <a:noFill/>
          <a:ln w="0">
            <a:noFill/>
          </a:ln>
        </p:spPr>
        <p:style>
          <a:lnRef idx="0"/>
          <a:fillRef idx="0"/>
          <a:effectRef idx="0"/>
          <a:fontRef idx="minor"/>
        </p:style>
        <p:txBody>
          <a:bodyPr lIns="90000" rIns="90000" tIns="91440" bIns="91440" anchor="t">
            <a:noAutofit/>
          </a:bodyPr>
          <a:p>
            <a:pPr marL="457200">
              <a:lnSpc>
                <a:spcPct val="100000"/>
              </a:lnSpc>
              <a:tabLst>
                <a:tab algn="l" pos="0"/>
              </a:tabLst>
            </a:pPr>
            <a:r>
              <a:rPr b="1" lang="fr" sz="1800" spc="-1" strike="noStrike">
                <a:solidFill>
                  <a:srgbClr val="003081"/>
                </a:solidFill>
                <a:latin typeface="Palanquin Medium"/>
                <a:ea typeface="Palanquin Medium"/>
              </a:rPr>
              <a:t>De l’éloignement  numérique</a:t>
            </a:r>
            <a:endParaRPr b="0" lang="fr-FR" sz="1800" spc="-1" strike="noStrike">
              <a:solidFill>
                <a:srgbClr val="000000"/>
              </a:solidFill>
              <a:latin typeface="Arial"/>
            </a:endParaRPr>
          </a:p>
          <a:p>
            <a:pPr marL="457200">
              <a:lnSpc>
                <a:spcPct val="100000"/>
              </a:lnSpc>
              <a:spcBef>
                <a:spcPts val="1191"/>
              </a:spcBef>
              <a:tabLst>
                <a:tab algn="l" pos="0"/>
              </a:tabLst>
            </a:pPr>
            <a:endParaRPr b="0" lang="fr-FR" sz="1000" spc="-1" strike="noStrike">
              <a:solidFill>
                <a:srgbClr val="000000"/>
              </a:solidFill>
              <a:latin typeface="Arial"/>
            </a:endParaRPr>
          </a:p>
          <a:p>
            <a:pPr marL="457200" algn="just">
              <a:lnSpc>
                <a:spcPct val="100000"/>
              </a:lnSpc>
              <a:spcBef>
                <a:spcPts val="992"/>
              </a:spcBef>
              <a:tabLst>
                <a:tab algn="l" pos="0"/>
              </a:tabLst>
            </a:pP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8" name="Google Shape;332;p33" descr=""/>
          <p:cNvPicPr/>
          <p:nvPr/>
        </p:nvPicPr>
        <p:blipFill>
          <a:blip r:embed="rId1"/>
          <a:stretch/>
        </p:blipFill>
        <p:spPr>
          <a:xfrm>
            <a:off x="33840" y="306000"/>
            <a:ext cx="9075240" cy="510228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Google Shape;337;p34"/>
          <p:cNvSpPr/>
          <p:nvPr/>
        </p:nvSpPr>
        <p:spPr>
          <a:xfrm>
            <a:off x="36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20" name="Google Shape;338;p34"/>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1.3 Mesurer les impacts</a:t>
            </a:r>
            <a:endParaRPr b="0" lang="fr-FR" sz="2600" spc="-1" strike="noStrike">
              <a:solidFill>
                <a:srgbClr val="000000"/>
              </a:solidFill>
              <a:latin typeface="Arial"/>
            </a:endParaRPr>
          </a:p>
        </p:txBody>
      </p:sp>
      <p:sp>
        <p:nvSpPr>
          <p:cNvPr id="221" name="Google Shape;339;p34"/>
          <p:cNvSpPr/>
          <p:nvPr/>
        </p:nvSpPr>
        <p:spPr>
          <a:xfrm>
            <a:off x="330120" y="1225080"/>
            <a:ext cx="4886640" cy="796680"/>
          </a:xfrm>
          <a:prstGeom prst="rect">
            <a:avLst/>
          </a:prstGeom>
          <a:noFill/>
          <a:ln w="0">
            <a:noFill/>
          </a:ln>
        </p:spPr>
        <p:style>
          <a:lnRef idx="0"/>
          <a:fillRef idx="0"/>
          <a:effectRef idx="0"/>
          <a:fontRef idx="minor"/>
        </p:style>
        <p:txBody>
          <a:bodyPr lIns="90000" rIns="90000" tIns="91440" bIns="91440" anchor="t">
            <a:noAutofit/>
          </a:bodyPr>
          <a:p>
            <a:pPr marL="457200">
              <a:lnSpc>
                <a:spcPct val="100000"/>
              </a:lnSpc>
              <a:tabLst>
                <a:tab algn="l" pos="0"/>
              </a:tabLst>
            </a:pPr>
            <a:r>
              <a:rPr b="1" lang="fr" sz="1800" spc="-1" strike="noStrike">
                <a:solidFill>
                  <a:srgbClr val="003081"/>
                </a:solidFill>
                <a:latin typeface="Palanquin Medium"/>
                <a:ea typeface="Palanquin Medium"/>
              </a:rPr>
              <a:t>De l’éloignement  numérique</a:t>
            </a:r>
            <a:endParaRPr b="0" lang="fr-FR" sz="1800" spc="-1" strike="noStrike">
              <a:solidFill>
                <a:srgbClr val="000000"/>
              </a:solidFill>
              <a:latin typeface="Arial"/>
            </a:endParaRPr>
          </a:p>
          <a:p>
            <a:pPr marL="457200">
              <a:lnSpc>
                <a:spcPct val="100000"/>
              </a:lnSpc>
              <a:spcBef>
                <a:spcPts val="1191"/>
              </a:spcBef>
              <a:tabLst>
                <a:tab algn="l" pos="0"/>
              </a:tabLst>
            </a:pPr>
            <a:endParaRPr b="0" lang="fr-FR" sz="1000" spc="-1" strike="noStrike">
              <a:solidFill>
                <a:srgbClr val="000000"/>
              </a:solidFill>
              <a:latin typeface="Arial"/>
            </a:endParaRPr>
          </a:p>
          <a:p>
            <a:pPr marL="457200" algn="just">
              <a:lnSpc>
                <a:spcPct val="100000"/>
              </a:lnSpc>
              <a:spcBef>
                <a:spcPts val="992"/>
              </a:spcBef>
              <a:tabLst>
                <a:tab algn="l" pos="0"/>
              </a:tabLst>
            </a:pP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Google Shape;344;p35"/>
          <p:cNvSpPr/>
          <p:nvPr/>
        </p:nvSpPr>
        <p:spPr>
          <a:xfrm>
            <a:off x="592560" y="399960"/>
            <a:ext cx="7682400" cy="95472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Mesurer les impacts de l’éloignement numérique</a:t>
            </a:r>
            <a:endParaRPr b="0" lang="fr-FR" sz="2600" spc="-1" strike="noStrike">
              <a:solidFill>
                <a:srgbClr val="000000"/>
              </a:solidFill>
              <a:latin typeface="Arial"/>
            </a:endParaRPr>
          </a:p>
        </p:txBody>
      </p:sp>
      <p:sp>
        <p:nvSpPr>
          <p:cNvPr id="223" name="Google Shape;345;p35"/>
          <p:cNvSpPr/>
          <p:nvPr/>
        </p:nvSpPr>
        <p:spPr>
          <a:xfrm>
            <a:off x="826920" y="1462680"/>
            <a:ext cx="2199240" cy="2443680"/>
          </a:xfrm>
          <a:prstGeom prst="ellipse">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2800" spc="-1" strike="noStrike">
                <a:solidFill>
                  <a:schemeClr val="lt1"/>
                </a:solidFill>
                <a:latin typeface="Palanquin"/>
                <a:ea typeface="Palanquin"/>
              </a:rPr>
              <a:t>36 %</a:t>
            </a:r>
            <a:endParaRPr b="0" lang="fr-FR" sz="28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Des français rencontrent des freins en 2024, dont le  « manque de maîtrise »</a:t>
            </a:r>
            <a:endParaRPr b="0" lang="fr-FR" sz="14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 </a:t>
            </a:r>
            <a:endParaRPr b="0" lang="fr-FR" sz="1400" spc="-1" strike="noStrike">
              <a:solidFill>
                <a:srgbClr val="ffffff"/>
              </a:solidFill>
              <a:latin typeface="Arial"/>
            </a:endParaRPr>
          </a:p>
        </p:txBody>
      </p:sp>
      <p:sp>
        <p:nvSpPr>
          <p:cNvPr id="224" name="Google Shape;346;p35"/>
          <p:cNvSpPr/>
          <p:nvPr/>
        </p:nvSpPr>
        <p:spPr>
          <a:xfrm>
            <a:off x="3420000" y="1462680"/>
            <a:ext cx="2248920" cy="2443680"/>
          </a:xfrm>
          <a:prstGeom prst="ellipse">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2800" spc="-1" strike="noStrike">
                <a:solidFill>
                  <a:schemeClr val="lt1"/>
                </a:solidFill>
                <a:latin typeface="Palanquin"/>
                <a:ea typeface="Palanquin"/>
              </a:rPr>
              <a:t>44 %</a:t>
            </a:r>
            <a:endParaRPr b="0" lang="fr-FR" sz="28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Rencontrent des difficultés pour effectuer leurs démarches administratives</a:t>
            </a:r>
            <a:endParaRPr b="0" lang="fr-FR" sz="1400" spc="-1" strike="noStrike">
              <a:solidFill>
                <a:srgbClr val="ffffff"/>
              </a:solidFill>
              <a:latin typeface="Arial"/>
            </a:endParaRPr>
          </a:p>
          <a:p>
            <a:pPr algn="ctr">
              <a:lnSpc>
                <a:spcPct val="100000"/>
              </a:lnSpc>
              <a:tabLst>
                <a:tab algn="l" pos="0"/>
              </a:tabLst>
            </a:pPr>
            <a:endParaRPr b="0" lang="fr-FR" sz="1400" spc="-1" strike="noStrike">
              <a:solidFill>
                <a:srgbClr val="ffffff"/>
              </a:solidFill>
              <a:latin typeface="Arial"/>
            </a:endParaRPr>
          </a:p>
        </p:txBody>
      </p:sp>
      <p:sp>
        <p:nvSpPr>
          <p:cNvPr id="225" name="Google Shape;347;p35"/>
          <p:cNvSpPr/>
          <p:nvPr/>
        </p:nvSpPr>
        <p:spPr>
          <a:xfrm>
            <a:off x="6112440" y="1462680"/>
            <a:ext cx="2199240" cy="2443680"/>
          </a:xfrm>
          <a:prstGeom prst="ellipse">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2800" spc="-1" strike="noStrike">
                <a:solidFill>
                  <a:schemeClr val="lt1"/>
                </a:solidFill>
                <a:latin typeface="Palanquin"/>
                <a:ea typeface="Palanquin"/>
              </a:rPr>
              <a:t>30 %</a:t>
            </a:r>
            <a:endParaRPr b="0" lang="fr-FR" sz="28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de non-recours aux droits </a:t>
            </a:r>
            <a:endParaRPr b="0" lang="fr-FR" sz="1400" spc="-1" strike="noStrike">
              <a:solidFill>
                <a:srgbClr val="ffffff"/>
              </a:solidFill>
              <a:latin typeface="Arial"/>
            </a:endParaRPr>
          </a:p>
        </p:txBody>
      </p:sp>
      <p:sp>
        <p:nvSpPr>
          <p:cNvPr id="226" name="Google Shape;348;p35"/>
          <p:cNvSpPr/>
          <p:nvPr/>
        </p:nvSpPr>
        <p:spPr>
          <a:xfrm>
            <a:off x="1815840" y="3811320"/>
            <a:ext cx="221040" cy="415440"/>
          </a:xfrm>
          <a:prstGeom prst="downArrow">
            <a:avLst>
              <a:gd name="adj1" fmla="val 50000"/>
              <a:gd name="adj2" fmla="val 50000"/>
            </a:avLst>
          </a:prstGeom>
          <a:solidFill>
            <a:srgbClr val="ff3333"/>
          </a:solid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ffffff"/>
              </a:solidFill>
              <a:latin typeface="Arial"/>
            </a:endParaRPr>
          </a:p>
        </p:txBody>
      </p:sp>
      <p:sp>
        <p:nvSpPr>
          <p:cNvPr id="227" name="Google Shape;349;p35"/>
          <p:cNvSpPr/>
          <p:nvPr/>
        </p:nvSpPr>
        <p:spPr>
          <a:xfrm>
            <a:off x="826920" y="4232520"/>
            <a:ext cx="7808040" cy="811800"/>
          </a:xfrm>
          <a:prstGeom prst="rect">
            <a:avLst/>
          </a:prstGeom>
          <a:noFill/>
          <a:ln w="0">
            <a:noFill/>
          </a:ln>
        </p:spPr>
        <p:style>
          <a:lnRef idx="0"/>
          <a:fillRef idx="0"/>
          <a:effectRef idx="0"/>
          <a:fontRef idx="minor"/>
        </p:style>
        <p:txBody>
          <a:bodyPr lIns="90000" rIns="90000" tIns="91440" bIns="91440" anchor="t">
            <a:noAutofit/>
          </a:bodyPr>
          <a:p>
            <a:pPr algn="ctr">
              <a:lnSpc>
                <a:spcPct val="100000"/>
              </a:lnSpc>
              <a:tabLst>
                <a:tab algn="l" pos="0"/>
              </a:tabLst>
            </a:pPr>
            <a:r>
              <a:rPr b="1" lang="fr" sz="1400" spc="-1" strike="noStrike">
                <a:solidFill>
                  <a:srgbClr val="ff3333"/>
                </a:solidFill>
                <a:latin typeface="Palanquin"/>
                <a:ea typeface="Palanquin"/>
              </a:rPr>
              <a:t>« Près d'1 Français sur 2 plébiscite un accompagnement physique et gratuit pour remédier aux difficultés d’usage du numérique »</a:t>
            </a:r>
            <a:endParaRPr b="0" lang="fr-FR" sz="1400" spc="-1" strike="noStrike">
              <a:solidFill>
                <a:srgbClr val="000000"/>
              </a:solidFill>
              <a:latin typeface="Arial"/>
            </a:endParaRPr>
          </a:p>
        </p:txBody>
      </p:sp>
      <p:sp>
        <p:nvSpPr>
          <p:cNvPr id="228" name="Google Shape;350;p35"/>
          <p:cNvSpPr/>
          <p:nvPr/>
        </p:nvSpPr>
        <p:spPr>
          <a:xfrm>
            <a:off x="4420440" y="3811320"/>
            <a:ext cx="221040" cy="415440"/>
          </a:xfrm>
          <a:prstGeom prst="downArrow">
            <a:avLst>
              <a:gd name="adj1" fmla="val 50000"/>
              <a:gd name="adj2" fmla="val 50000"/>
            </a:avLst>
          </a:prstGeom>
          <a:solidFill>
            <a:srgbClr val="ff3333"/>
          </a:solid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ffffff"/>
              </a:solidFill>
              <a:latin typeface="Arial"/>
            </a:endParaRPr>
          </a:p>
        </p:txBody>
      </p:sp>
      <p:sp>
        <p:nvSpPr>
          <p:cNvPr id="229" name="Google Shape;351;p35"/>
          <p:cNvSpPr/>
          <p:nvPr/>
        </p:nvSpPr>
        <p:spPr>
          <a:xfrm>
            <a:off x="7063200" y="3811320"/>
            <a:ext cx="221040" cy="415440"/>
          </a:xfrm>
          <a:prstGeom prst="downArrow">
            <a:avLst>
              <a:gd name="adj1" fmla="val 50000"/>
              <a:gd name="adj2" fmla="val 50000"/>
            </a:avLst>
          </a:prstGeom>
          <a:solidFill>
            <a:srgbClr val="ff3333"/>
          </a:solid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ffffff"/>
              </a:solidFill>
              <a:latin typeface="Arial"/>
            </a:endParaRPr>
          </a:p>
        </p:txBody>
      </p:sp>
      <p:sp>
        <p:nvSpPr>
          <p:cNvPr id="230" name="Google Shape;352;p35"/>
          <p:cNvSpPr/>
          <p:nvPr/>
        </p:nvSpPr>
        <p:spPr>
          <a:xfrm>
            <a:off x="2489040" y="799920"/>
            <a:ext cx="6505920" cy="1114560"/>
          </a:xfrm>
          <a:prstGeom prst="rect">
            <a:avLst/>
          </a:prstGeom>
          <a:noFill/>
          <a:ln w="0">
            <a:noFill/>
          </a:ln>
        </p:spPr>
        <p:style>
          <a:lnRef idx="0"/>
          <a:fillRef idx="0"/>
          <a:effectRef idx="0"/>
          <a:fontRef idx="minor"/>
        </p:style>
        <p:txBody>
          <a:bodyPr lIns="90000" rIns="90000" tIns="45000" bIns="45000" anchor="t">
            <a:noAutofit/>
          </a:bodyPr>
          <a:p>
            <a:pPr>
              <a:lnSpc>
                <a:spcPct val="100000"/>
              </a:lnSpc>
              <a:tabLst>
                <a:tab algn="l" pos="0"/>
              </a:tabLst>
            </a:pPr>
            <a:r>
              <a:rPr b="1" lang="fr" sz="2800" spc="-1" strike="noStrike">
                <a:solidFill>
                  <a:srgbClr val="003081"/>
                </a:solidFill>
                <a:latin typeface="Palanquin"/>
                <a:ea typeface="Palanquin"/>
              </a:rPr>
              <a:t>31,5 % </a:t>
            </a:r>
            <a:r>
              <a:rPr b="0" lang="fr" sz="1400" spc="-1" strike="noStrike">
                <a:solidFill>
                  <a:srgbClr val="003081"/>
                </a:solidFill>
                <a:latin typeface="Palanquin"/>
                <a:ea typeface="Palanquin"/>
              </a:rPr>
              <a:t>de personnes éloignées du numérique (source </a:t>
            </a:r>
            <a:r>
              <a:rPr b="0" lang="fr" sz="1400" spc="-1" strike="noStrike" u="sng">
                <a:solidFill>
                  <a:schemeClr val="hlink"/>
                </a:solidFill>
                <a:uFillTx/>
                <a:latin typeface="Palanquin"/>
                <a:ea typeface="Palanquin"/>
                <a:hlinkClick r:id="rId1"/>
              </a:rPr>
              <a:t>ANCT</a:t>
            </a:r>
            <a:r>
              <a:rPr b="0" lang="fr" sz="1400" spc="-1" strike="noStrike">
                <a:solidFill>
                  <a:srgbClr val="003081"/>
                </a:solidFill>
                <a:latin typeface="Palanquin"/>
                <a:ea typeface="Palanquin"/>
              </a:rPr>
              <a:t>)</a:t>
            </a:r>
            <a:endParaRPr b="0" lang="fr-FR" sz="1400" spc="-1" strike="noStrike">
              <a:solidFill>
                <a:srgbClr val="000000"/>
              </a:solidFill>
              <a:latin typeface="Arial"/>
            </a:endParaRPr>
          </a:p>
        </p:txBody>
      </p:sp>
      <p:sp>
        <p:nvSpPr>
          <p:cNvPr id="231" name="Google Shape;353;p35"/>
          <p:cNvSpPr/>
          <p:nvPr/>
        </p:nvSpPr>
        <p:spPr>
          <a:xfrm>
            <a:off x="826920" y="4792320"/>
            <a:ext cx="7808040" cy="811800"/>
          </a:xfrm>
          <a:prstGeom prst="rect">
            <a:avLst/>
          </a:prstGeom>
          <a:noFill/>
          <a:ln w="0">
            <a:noFill/>
          </a:ln>
        </p:spPr>
        <p:style>
          <a:lnRef idx="0"/>
          <a:fillRef idx="0"/>
          <a:effectRef idx="0"/>
          <a:fontRef idx="minor"/>
        </p:style>
        <p:txBody>
          <a:bodyPr lIns="90000" rIns="90000" tIns="91440" bIns="91440" anchor="t">
            <a:noAutofit/>
          </a:bodyPr>
          <a:p>
            <a:pPr algn="ctr">
              <a:lnSpc>
                <a:spcPct val="100000"/>
              </a:lnSpc>
              <a:tabLst>
                <a:tab algn="l" pos="0"/>
              </a:tabLst>
            </a:pPr>
            <a:r>
              <a:rPr b="1" lang="fr" sz="2100" spc="-1" strike="noStrike">
                <a:solidFill>
                  <a:srgbClr val="ffffff"/>
                </a:solidFill>
                <a:highlight>
                  <a:srgbClr val="003081"/>
                </a:highlight>
                <a:latin typeface="Palanquin"/>
                <a:ea typeface="Palanquin"/>
              </a:rPr>
              <a:t>C’est précisément le rôle des acteurs </a:t>
            </a:r>
            <a:endParaRPr b="0" lang="fr-FR" sz="2100" spc="-1" strike="noStrike">
              <a:solidFill>
                <a:srgbClr val="000000"/>
              </a:solidFill>
              <a:latin typeface="Arial"/>
            </a:endParaRPr>
          </a:p>
          <a:p>
            <a:pPr algn="ctr">
              <a:lnSpc>
                <a:spcPct val="100000"/>
              </a:lnSpc>
              <a:tabLst>
                <a:tab algn="l" pos="0"/>
              </a:tabLst>
            </a:pPr>
            <a:r>
              <a:rPr b="1" lang="fr" sz="2100" spc="-1" strike="noStrike">
                <a:solidFill>
                  <a:srgbClr val="ffffff"/>
                </a:solidFill>
                <a:highlight>
                  <a:srgbClr val="003081"/>
                </a:highlight>
                <a:latin typeface="Palanquin"/>
                <a:ea typeface="Palanquin"/>
              </a:rPr>
              <a:t>de l’inclusion numérique</a:t>
            </a:r>
            <a:endParaRPr b="0" lang="fr-FR" sz="2100" spc="-1" strike="noStrike">
              <a:solidFill>
                <a:srgbClr val="000000"/>
              </a:solidFill>
              <a:latin typeface="Arial"/>
            </a:endParaRPr>
          </a:p>
        </p:txBody>
      </p:sp>
      <p:sp>
        <p:nvSpPr>
          <p:cNvPr id="232" name="Google Shape;354;p35"/>
          <p:cNvSpPr/>
          <p:nvPr/>
        </p:nvSpPr>
        <p:spPr>
          <a:xfrm>
            <a:off x="6624000" y="5040000"/>
            <a:ext cx="2545920" cy="111456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tabLst>
                <a:tab algn="l" pos="0"/>
              </a:tabLst>
            </a:pPr>
            <a:r>
              <a:rPr b="0" lang="fr" sz="1400" spc="-1" strike="noStrike">
                <a:solidFill>
                  <a:srgbClr val="003081"/>
                </a:solidFill>
                <a:latin typeface="Palanquin"/>
                <a:ea typeface="Palanquin"/>
              </a:rPr>
              <a:t> </a:t>
            </a:r>
            <a:r>
              <a:rPr b="0" lang="fr" sz="1000" spc="-1" strike="noStrike">
                <a:solidFill>
                  <a:srgbClr val="003081"/>
                </a:solidFill>
                <a:latin typeface="Palanquin"/>
                <a:ea typeface="Palanquin"/>
              </a:rPr>
              <a:t>(sources : </a:t>
            </a:r>
            <a:br>
              <a:rPr sz="1000"/>
            </a:br>
            <a:r>
              <a:rPr b="0" lang="fr" sz="1000" spc="-1" strike="noStrike">
                <a:solidFill>
                  <a:srgbClr val="003081"/>
                </a:solidFill>
                <a:latin typeface="Palanquin"/>
                <a:ea typeface="Palanquin"/>
              </a:rPr>
              <a:t>1. </a:t>
            </a:r>
            <a:r>
              <a:rPr b="0" lang="fr" sz="1000" spc="-1" strike="noStrike" u="sng">
                <a:solidFill>
                  <a:schemeClr val="hlink"/>
                </a:solidFill>
                <a:uFillTx/>
                <a:latin typeface="Palanquin"/>
                <a:ea typeface="Palanquin"/>
                <a:hlinkClick r:id="rId2"/>
              </a:rPr>
              <a:t>Baromètre</a:t>
            </a:r>
            <a:r>
              <a:rPr b="0" lang="fr" sz="1000" spc="-1" strike="noStrike" u="sng">
                <a:solidFill>
                  <a:schemeClr val="hlink"/>
                </a:solidFill>
                <a:uFillTx/>
                <a:latin typeface="Palanquin"/>
                <a:ea typeface="Palanquin"/>
                <a:hlinkClick r:id="rId3"/>
              </a:rPr>
              <a:t> du numérique 2025</a:t>
            </a:r>
            <a:endParaRPr b="0" lang="fr-FR" sz="1000" spc="-1" strike="noStrike">
              <a:solidFill>
                <a:srgbClr val="000000"/>
              </a:solidFill>
              <a:latin typeface="Arial"/>
            </a:endParaRPr>
          </a:p>
          <a:p>
            <a:pPr algn="r">
              <a:lnSpc>
                <a:spcPct val="100000"/>
              </a:lnSpc>
              <a:tabLst>
                <a:tab algn="l" pos="0"/>
              </a:tabLst>
            </a:pPr>
            <a:r>
              <a:rPr b="0" lang="fr" sz="1000" spc="-1" strike="noStrike">
                <a:solidFill>
                  <a:srgbClr val="003081"/>
                </a:solidFill>
                <a:latin typeface="Palanquin"/>
                <a:ea typeface="Palanquin"/>
              </a:rPr>
              <a:t>2. </a:t>
            </a:r>
            <a:r>
              <a:rPr b="0" lang="fr" sz="1000" spc="-1" strike="noStrike" u="sng">
                <a:solidFill>
                  <a:schemeClr val="hlink"/>
                </a:solidFill>
                <a:uFillTx/>
                <a:latin typeface="Palanquin"/>
                <a:ea typeface="Palanquin"/>
                <a:hlinkClick r:id="rId4"/>
              </a:rPr>
              <a:t>DREES 2022</a:t>
            </a:r>
            <a:r>
              <a:rPr b="0" lang="fr" sz="1000" spc="-1" strike="noStrike">
                <a:solidFill>
                  <a:srgbClr val="003081"/>
                </a:solidFill>
                <a:latin typeface="Palanquin"/>
                <a:ea typeface="Palanquin"/>
              </a:rPr>
              <a:t>)</a:t>
            </a:r>
            <a:endParaRPr b="0" lang="fr-FR"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d9d9"/>
        </a:solidFill>
      </p:bgPr>
    </p:bg>
    <p:spTree>
      <p:nvGrpSpPr>
        <p:cNvPr id="1" name=""/>
        <p:cNvGrpSpPr/>
        <p:nvPr/>
      </p:nvGrpSpPr>
      <p:grpSpPr>
        <a:xfrm>
          <a:off x="0" y="0"/>
          <a:ext cx="0" cy="0"/>
          <a:chOff x="0" y="0"/>
          <a:chExt cx="0" cy="0"/>
        </a:xfrm>
      </p:grpSpPr>
      <p:sp>
        <p:nvSpPr>
          <p:cNvPr id="233" name="Google Shape;359;p36"/>
          <p:cNvSpPr/>
          <p:nvPr/>
        </p:nvSpPr>
        <p:spPr>
          <a:xfrm>
            <a:off x="404640" y="2040120"/>
            <a:ext cx="7957800" cy="892080"/>
          </a:xfrm>
          <a:prstGeom prst="rect">
            <a:avLst/>
          </a:prstGeom>
          <a:noFill/>
          <a:ln w="0">
            <a:noFill/>
          </a:ln>
        </p:spPr>
        <p:style>
          <a:lnRef idx="0"/>
          <a:fillRef idx="0"/>
          <a:effectRef idx="0"/>
          <a:fontRef idx="minor"/>
        </p:style>
        <p:txBody>
          <a:bodyPr lIns="34200" rIns="34200" tIns="34200" bIns="34200" anchor="b">
            <a:noAutofit/>
          </a:bodyPr>
          <a:p>
            <a:pPr>
              <a:lnSpc>
                <a:spcPct val="100000"/>
              </a:lnSpc>
              <a:tabLst>
                <a:tab algn="l" pos="0"/>
              </a:tabLst>
            </a:pPr>
            <a:r>
              <a:rPr b="1" lang="fr" sz="4800" spc="-1" strike="noStrike">
                <a:solidFill>
                  <a:srgbClr val="ff3333"/>
                </a:solidFill>
                <a:latin typeface="Palanquin"/>
                <a:ea typeface="Palanquin"/>
              </a:rPr>
              <a:t>2. Cadre juridique </a:t>
            </a:r>
            <a:endParaRPr b="0" lang="fr-FR" sz="4800" spc="-1" strike="noStrike">
              <a:solidFill>
                <a:srgbClr val="000000"/>
              </a:solidFill>
              <a:latin typeface="Arial"/>
            </a:endParaRPr>
          </a:p>
          <a:p>
            <a:pPr>
              <a:lnSpc>
                <a:spcPct val="100000"/>
              </a:lnSpc>
              <a:tabLst>
                <a:tab algn="l" pos="0"/>
              </a:tabLst>
            </a:pPr>
            <a:r>
              <a:rPr b="1" lang="fr" sz="4800" spc="-1" strike="noStrike">
                <a:solidFill>
                  <a:srgbClr val="ff3333"/>
                </a:solidFill>
                <a:latin typeface="Palanquin"/>
                <a:ea typeface="Palanquin"/>
              </a:rPr>
              <a:t>et réglementation</a:t>
            </a:r>
            <a:endParaRPr b="0" lang="fr-FR" sz="4800" spc="-1" strike="noStrike">
              <a:solidFill>
                <a:srgbClr val="000000"/>
              </a:solidFill>
              <a:latin typeface="Arial"/>
            </a:endParaRPr>
          </a:p>
        </p:txBody>
      </p:sp>
      <p:cxnSp>
        <p:nvCxnSpPr>
          <p:cNvPr id="234" name="Google Shape;360;p36"/>
          <p:cNvCxnSpPr/>
          <p:nvPr/>
        </p:nvCxnSpPr>
        <p:spPr>
          <a:xfrm flipV="1">
            <a:off x="394560" y="3095280"/>
            <a:ext cx="6278400" cy="13320"/>
          </a:xfrm>
          <a:prstGeom prst="straightConnector1">
            <a:avLst/>
          </a:prstGeom>
          <a:ln w="38150">
            <a:solidFill>
              <a:srgbClr val="ff3333"/>
            </a:solidFill>
            <a:round/>
          </a:ln>
        </p:spPr>
      </p:cxn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Google Shape;365;p37"/>
          <p:cNvSpPr/>
          <p:nvPr/>
        </p:nvSpPr>
        <p:spPr>
          <a:xfrm>
            <a:off x="358920" y="66960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Les données personnelles ?</a:t>
            </a:r>
            <a:endParaRPr b="0" lang="fr-FR"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Google Shape;370;p38"/>
          <p:cNvSpPr/>
          <p:nvPr/>
        </p:nvSpPr>
        <p:spPr>
          <a:xfrm>
            <a:off x="358920" y="66960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Les données personnelles :</a:t>
            </a:r>
            <a:endParaRPr b="0" lang="fr-FR" sz="2600" spc="-1" strike="noStrike">
              <a:solidFill>
                <a:srgbClr val="000000"/>
              </a:solidFill>
              <a:latin typeface="Arial"/>
            </a:endParaRPr>
          </a:p>
        </p:txBody>
      </p:sp>
      <p:pic>
        <p:nvPicPr>
          <p:cNvPr id="237" name="Google Shape;371;p38" descr=""/>
          <p:cNvPicPr/>
          <p:nvPr/>
        </p:nvPicPr>
        <p:blipFill>
          <a:blip r:embed="rId1"/>
          <a:srcRect l="11447" t="0" r="12931" b="0"/>
          <a:stretch/>
        </p:blipFill>
        <p:spPr>
          <a:xfrm>
            <a:off x="4396320" y="852840"/>
            <a:ext cx="4563720" cy="4190400"/>
          </a:xfrm>
          <a:prstGeom prst="rect">
            <a:avLst/>
          </a:prstGeom>
          <a:ln w="0">
            <a:noFill/>
          </a:ln>
        </p:spPr>
      </p:pic>
      <p:sp>
        <p:nvSpPr>
          <p:cNvPr id="238" name="Google Shape;372;p38"/>
          <p:cNvSpPr/>
          <p:nvPr/>
        </p:nvSpPr>
        <p:spPr>
          <a:xfrm>
            <a:off x="358920" y="1546920"/>
            <a:ext cx="4071600" cy="319464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fr" sz="1500" spc="-1" strike="noStrike">
                <a:solidFill>
                  <a:srgbClr val="003081"/>
                </a:solidFill>
                <a:latin typeface="Palanquin"/>
                <a:ea typeface="Palanquin"/>
              </a:rPr>
              <a:t>Une donnée à caractère personnelle est toute information se rapportant à une personne physique identifiée ou identifiable. </a:t>
            </a:r>
            <a:br>
              <a:rPr sz="1500"/>
            </a:b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Une personne physique peut être identifiée directement (nom et prénom) ou indirectement (un numéro de téléphone, une plaque d’immatriculation…). L’identification d’une personne physique peut être réalisée  à partir d’une seule donnée (un nom) ou à  partir du croisement d’un ensemble de données (une femme vivant à telle adresse, née tel jour et membre de telle association).</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d9d9"/>
        </a:solidFill>
      </p:bgPr>
    </p:bg>
    <p:spTree>
      <p:nvGrpSpPr>
        <p:cNvPr id="1" name=""/>
        <p:cNvGrpSpPr/>
        <p:nvPr/>
      </p:nvGrpSpPr>
      <p:grpSpPr>
        <a:xfrm>
          <a:off x="0" y="0"/>
          <a:ext cx="0" cy="0"/>
          <a:chOff x="0" y="0"/>
          <a:chExt cx="0" cy="0"/>
        </a:xfrm>
      </p:grpSpPr>
      <p:sp>
        <p:nvSpPr>
          <p:cNvPr id="137" name="Google Shape;160;p11"/>
          <p:cNvSpPr/>
          <p:nvPr/>
        </p:nvSpPr>
        <p:spPr>
          <a:xfrm>
            <a:off x="404640" y="640080"/>
            <a:ext cx="7870320" cy="1914480"/>
          </a:xfrm>
          <a:prstGeom prst="rect">
            <a:avLst/>
          </a:prstGeom>
          <a:noFill/>
          <a:ln w="0">
            <a:noFill/>
          </a:ln>
        </p:spPr>
        <p:style>
          <a:lnRef idx="0"/>
          <a:fillRef idx="0"/>
          <a:effectRef idx="0"/>
          <a:fontRef idx="minor"/>
        </p:style>
        <p:txBody>
          <a:bodyPr lIns="34200" rIns="34200" tIns="34200" bIns="34200" anchor="b">
            <a:noAutofit/>
          </a:bodyPr>
          <a:p>
            <a:pPr>
              <a:lnSpc>
                <a:spcPct val="100000"/>
              </a:lnSpc>
              <a:tabLst>
                <a:tab algn="l" pos="0"/>
              </a:tabLst>
            </a:pPr>
            <a:r>
              <a:rPr b="1" lang="fr" sz="4800" spc="-1" strike="noStrike">
                <a:solidFill>
                  <a:srgbClr val="ff3333"/>
                </a:solidFill>
                <a:latin typeface="Palanquin"/>
                <a:ea typeface="Palanquin"/>
              </a:rPr>
              <a:t>Présentation</a:t>
            </a:r>
            <a:endParaRPr b="0" lang="fr-FR" sz="4800" spc="-1" strike="noStrike">
              <a:solidFill>
                <a:srgbClr val="000000"/>
              </a:solidFill>
              <a:latin typeface="Arial"/>
            </a:endParaRPr>
          </a:p>
          <a:p>
            <a:pPr>
              <a:lnSpc>
                <a:spcPct val="100000"/>
              </a:lnSpc>
              <a:tabLst>
                <a:tab algn="l" pos="0"/>
              </a:tabLst>
            </a:pPr>
            <a:r>
              <a:rPr b="1" lang="fr" sz="4800" spc="-1" strike="noStrike">
                <a:solidFill>
                  <a:srgbClr val="ff3333"/>
                </a:solidFill>
                <a:latin typeface="Palanquin"/>
                <a:ea typeface="Palanquin"/>
              </a:rPr>
              <a:t>des formateurs </a:t>
            </a:r>
            <a:endParaRPr b="0" lang="fr-FR" sz="4800" spc="-1" strike="noStrike">
              <a:solidFill>
                <a:srgbClr val="000000"/>
              </a:solidFill>
              <a:latin typeface="Arial"/>
            </a:endParaRPr>
          </a:p>
          <a:p>
            <a:pPr>
              <a:lnSpc>
                <a:spcPct val="100000"/>
              </a:lnSpc>
              <a:tabLst>
                <a:tab algn="l" pos="0"/>
              </a:tabLst>
            </a:pPr>
            <a:r>
              <a:rPr b="1" lang="fr" sz="4800" spc="-1" strike="noStrike">
                <a:solidFill>
                  <a:srgbClr val="ff3333"/>
                </a:solidFill>
                <a:latin typeface="Palanquin"/>
                <a:ea typeface="Palanquin"/>
              </a:rPr>
              <a:t>et des objectifs</a:t>
            </a:r>
            <a:endParaRPr b="0" lang="fr-FR" sz="4800" spc="-1" strike="noStrike">
              <a:solidFill>
                <a:srgbClr val="000000"/>
              </a:solidFill>
              <a:latin typeface="Arial"/>
            </a:endParaRPr>
          </a:p>
        </p:txBody>
      </p:sp>
      <p:cxnSp>
        <p:nvCxnSpPr>
          <p:cNvPr id="138" name="Google Shape;161;p11"/>
          <p:cNvCxnSpPr/>
          <p:nvPr/>
        </p:nvCxnSpPr>
        <p:spPr>
          <a:xfrm>
            <a:off x="394560" y="2696400"/>
            <a:ext cx="7866000" cy="36000"/>
          </a:xfrm>
          <a:prstGeom prst="straightConnector1">
            <a:avLst/>
          </a:prstGeom>
          <a:ln w="38150">
            <a:solidFill>
              <a:srgbClr val="ff3333"/>
            </a:solidFill>
            <a:round/>
          </a:ln>
        </p:spPr>
      </p:cxnSp>
      <p:sp>
        <p:nvSpPr>
          <p:cNvPr id="139" name="PlaceHolder 1"/>
          <p:cNvSpPr>
            <a:spLocks noGrp="1"/>
          </p:cNvSpPr>
          <p:nvPr>
            <p:ph type="sldNum" idx="9"/>
          </p:nvPr>
        </p:nvSpPr>
        <p:spPr>
          <a:xfrm>
            <a:off x="8472600" y="5181120"/>
            <a:ext cx="543240" cy="4312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fr" sz="1000" spc="-1" strike="noStrike">
                <a:solidFill>
                  <a:schemeClr val="dk2"/>
                </a:solidFill>
                <a:latin typeface="Arial"/>
                <a:ea typeface="Arial"/>
              </a:defRPr>
            </a:lvl1pPr>
          </a:lstStyle>
          <a:p>
            <a:pPr indent="0" algn="r">
              <a:lnSpc>
                <a:spcPct val="100000"/>
              </a:lnSpc>
              <a:buNone/>
              <a:tabLst>
                <a:tab algn="l" pos="0"/>
              </a:tabLst>
            </a:pPr>
            <a:fld id="{770C8FE8-E1DD-473F-9B30-B62F155A02E4}" type="slidenum">
              <a:rPr b="0" lang="fr" sz="1000" spc="-1" strike="noStrike">
                <a:solidFill>
                  <a:schemeClr val="dk2"/>
                </a:solidFill>
                <a:latin typeface="Arial"/>
                <a:ea typeface="Arial"/>
              </a:rPr>
              <a:t>&lt;numéro&gt;</a:t>
            </a:fld>
            <a:endParaRPr b="0" lang="fr-FR"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Google Shape;377;p39"/>
          <p:cNvSpPr/>
          <p:nvPr/>
        </p:nvSpPr>
        <p:spPr>
          <a:xfrm>
            <a:off x="360000" y="469440"/>
            <a:ext cx="8094960" cy="1086840"/>
          </a:xfrm>
          <a:prstGeom prst="rect">
            <a:avLst/>
          </a:prstGeom>
          <a:noFill/>
          <a:ln w="0">
            <a:noFill/>
          </a:ln>
        </p:spPr>
        <p:style>
          <a:lnRef idx="0"/>
          <a:fillRef idx="0"/>
          <a:effectRef idx="0"/>
          <a:fontRef idx="minor"/>
        </p:style>
        <p:txBody>
          <a:bodyPr lIns="34200" rIns="34200" tIns="34200" bIns="34200" anchor="t">
            <a:noAutofit/>
          </a:bodyPr>
          <a:p>
            <a:pPr>
              <a:lnSpc>
                <a:spcPct val="115000"/>
              </a:lnSpc>
              <a:tabLst>
                <a:tab algn="l" pos="0"/>
              </a:tabLst>
            </a:pPr>
            <a:r>
              <a:rPr b="1" lang="fr" sz="2600" spc="-1" strike="noStrike">
                <a:solidFill>
                  <a:srgbClr val="ffffff"/>
                </a:solidFill>
                <a:highlight>
                  <a:srgbClr val="003081"/>
                </a:highlight>
                <a:latin typeface="Palanquin"/>
                <a:ea typeface="Palanquin"/>
              </a:rPr>
              <a:t>Le Règlement Général de Protection </a:t>
            </a:r>
            <a:endParaRPr b="0" lang="fr-FR" sz="2600" spc="-1" strike="noStrike">
              <a:solidFill>
                <a:srgbClr val="000000"/>
              </a:solidFill>
              <a:latin typeface="Arial"/>
            </a:endParaRPr>
          </a:p>
          <a:p>
            <a:pPr>
              <a:lnSpc>
                <a:spcPct val="115000"/>
              </a:lnSpc>
              <a:tabLst>
                <a:tab algn="l" pos="0"/>
              </a:tabLst>
            </a:pPr>
            <a:r>
              <a:rPr b="1" lang="fr" sz="2600" spc="-1" strike="noStrike">
                <a:solidFill>
                  <a:srgbClr val="ffffff"/>
                </a:solidFill>
                <a:highlight>
                  <a:srgbClr val="003081"/>
                </a:highlight>
                <a:latin typeface="Palanquin"/>
                <a:ea typeface="Palanquin"/>
              </a:rPr>
              <a:t>des Données (RGPD)</a:t>
            </a:r>
            <a:endParaRPr b="0" lang="fr-FR" sz="2600" spc="-1" strike="noStrike">
              <a:solidFill>
                <a:srgbClr val="000000"/>
              </a:solidFill>
              <a:latin typeface="Arial"/>
            </a:endParaRPr>
          </a:p>
        </p:txBody>
      </p:sp>
      <p:sp>
        <p:nvSpPr>
          <p:cNvPr id="240" name="Google Shape;378;p39"/>
          <p:cNvSpPr/>
          <p:nvPr/>
        </p:nvSpPr>
        <p:spPr>
          <a:xfrm>
            <a:off x="324000" y="1908000"/>
            <a:ext cx="5202000" cy="343656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fr" sz="1500" spc="-1" strike="noStrike" u="sng">
                <a:solidFill>
                  <a:srgbClr val="003081"/>
                </a:solidFill>
                <a:uFillTx/>
                <a:latin typeface="Palanquin Medium"/>
                <a:ea typeface="Palanquin Medium"/>
              </a:rPr>
              <a:t>À l’échelle européenne</a:t>
            </a:r>
            <a:r>
              <a:rPr b="0" lang="fr" sz="1500" spc="-1" strike="noStrike">
                <a:solidFill>
                  <a:srgbClr val="003081"/>
                </a:solidFill>
                <a:latin typeface="Palanquin Medium"/>
                <a:ea typeface="Palanquin Medium"/>
              </a:rPr>
              <a:t>, il encadre la collecte, l’utilisation </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et la conservation des données personnelles par 8 règles d’or auxquelles tout organisme privé ou public doit se conformer.</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r>
              <a:rPr b="1" lang="fr" sz="1500" spc="-1" strike="noStrike">
                <a:solidFill>
                  <a:srgbClr val="003081"/>
                </a:solidFill>
                <a:latin typeface="Palanquin"/>
                <a:ea typeface="Palanquin"/>
              </a:rPr>
              <a:t>Avec 3 axes majeurs : </a:t>
            </a:r>
            <a:endParaRPr b="0" lang="fr-FR" sz="1500" spc="-1" strike="noStrike">
              <a:solidFill>
                <a:srgbClr val="000000"/>
              </a:solidFill>
              <a:latin typeface="Arial"/>
            </a:endParaRPr>
          </a:p>
          <a:p>
            <a:pPr marL="457200" indent="-324000">
              <a:lnSpc>
                <a:spcPct val="100000"/>
              </a:lnSpc>
              <a:buClr>
                <a:srgbClr val="003081"/>
              </a:buClr>
              <a:buFont typeface="Noto Sans Symbols"/>
              <a:buAutoNum type="arabicPeriod"/>
              <a:tabLst>
                <a:tab algn="l" pos="0"/>
              </a:tabLst>
            </a:pPr>
            <a:r>
              <a:rPr b="0" lang="fr" sz="1500" spc="-1" strike="noStrike">
                <a:solidFill>
                  <a:srgbClr val="003081"/>
                </a:solidFill>
                <a:latin typeface="Palanquin Medium"/>
                <a:ea typeface="Palanquin Medium"/>
              </a:rPr>
              <a:t>Le renforcement quantitatif et qualitatif </a:t>
            </a:r>
            <a:br>
              <a:rPr sz="1500"/>
            </a:br>
            <a:r>
              <a:rPr b="0" lang="fr" sz="1500" spc="-1" strike="noStrike">
                <a:solidFill>
                  <a:srgbClr val="003081"/>
                </a:solidFill>
                <a:latin typeface="Palanquin Medium"/>
                <a:ea typeface="Palanquin Medium"/>
              </a:rPr>
              <a:t>des droits des personnes</a:t>
            </a:r>
            <a:endParaRPr b="0" lang="fr-FR" sz="1500" spc="-1" strike="noStrike">
              <a:solidFill>
                <a:srgbClr val="000000"/>
              </a:solidFill>
              <a:latin typeface="Arial"/>
            </a:endParaRPr>
          </a:p>
          <a:p>
            <a:pPr marL="457200" indent="-324000">
              <a:lnSpc>
                <a:spcPct val="100000"/>
              </a:lnSpc>
              <a:buClr>
                <a:srgbClr val="003081"/>
              </a:buClr>
              <a:buFont typeface="Noto Sans Symbols"/>
              <a:buAutoNum type="arabicPeriod"/>
              <a:tabLst>
                <a:tab algn="l" pos="0"/>
              </a:tabLst>
            </a:pPr>
            <a:r>
              <a:rPr b="0" lang="fr" sz="1500" spc="-1" strike="noStrike">
                <a:solidFill>
                  <a:srgbClr val="003081"/>
                </a:solidFill>
                <a:latin typeface="Palanquin Medium"/>
                <a:ea typeface="Palanquin Medium"/>
              </a:rPr>
              <a:t>Une nouvelle logique de responsabilisation </a:t>
            </a:r>
            <a:br>
              <a:rPr sz="1500"/>
            </a:br>
            <a:r>
              <a:rPr b="0" lang="fr" sz="1500" spc="-1" strike="noStrike">
                <a:solidFill>
                  <a:srgbClr val="003081"/>
                </a:solidFill>
                <a:latin typeface="Palanquin Medium"/>
                <a:ea typeface="Palanquin Medium"/>
              </a:rPr>
              <a:t>de l’ensemble des acteurs des traitements </a:t>
            </a:r>
            <a:br>
              <a:rPr sz="1500"/>
            </a:br>
            <a:r>
              <a:rPr b="0" lang="fr" sz="1500" spc="-1" strike="noStrike">
                <a:solidFill>
                  <a:srgbClr val="003081"/>
                </a:solidFill>
                <a:latin typeface="Palanquin Medium"/>
                <a:ea typeface="Palanquin Medium"/>
              </a:rPr>
              <a:t>des données</a:t>
            </a:r>
            <a:endParaRPr b="0" lang="fr-FR" sz="1500" spc="-1" strike="noStrike">
              <a:solidFill>
                <a:srgbClr val="000000"/>
              </a:solidFill>
              <a:latin typeface="Arial"/>
            </a:endParaRPr>
          </a:p>
          <a:p>
            <a:pPr marL="457200" indent="-324000">
              <a:lnSpc>
                <a:spcPct val="100000"/>
              </a:lnSpc>
              <a:buClr>
                <a:srgbClr val="003081"/>
              </a:buClr>
              <a:buFont typeface="Noto Sans Symbols"/>
              <a:buAutoNum type="arabicPeriod"/>
              <a:tabLst>
                <a:tab algn="l" pos="0"/>
              </a:tabLst>
            </a:pPr>
            <a:r>
              <a:rPr b="0" lang="fr" sz="1500" spc="-1" strike="noStrike">
                <a:solidFill>
                  <a:srgbClr val="003081"/>
                </a:solidFill>
                <a:latin typeface="Palanquin Medium"/>
                <a:ea typeface="Palanquin Medium"/>
              </a:rPr>
              <a:t>Le renforcement des pouvoirs de sanction </a:t>
            </a:r>
            <a:br>
              <a:rPr sz="1500"/>
            </a:br>
            <a:r>
              <a:rPr b="0" lang="fr" sz="1500" spc="-1" strike="noStrike">
                <a:solidFill>
                  <a:srgbClr val="003081"/>
                </a:solidFill>
                <a:latin typeface="Palanquin Medium"/>
                <a:ea typeface="Palanquin Medium"/>
              </a:rPr>
              <a:t>de la </a:t>
            </a:r>
            <a:r>
              <a:rPr b="0" lang="fr" sz="1500" spc="-1" strike="noStrike" u="sng">
                <a:solidFill>
                  <a:srgbClr val="003081"/>
                </a:solidFill>
                <a:uFillTx/>
                <a:latin typeface="Palanquin Medium"/>
                <a:ea typeface="Palanquin Medium"/>
              </a:rPr>
              <a:t>CNIL (en France)</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p:txBody>
      </p:sp>
      <p:pic>
        <p:nvPicPr>
          <p:cNvPr id="241" name="Google Shape;379;p39" descr=""/>
          <p:cNvPicPr/>
          <p:nvPr/>
        </p:nvPicPr>
        <p:blipFill>
          <a:blip r:embed="rId1"/>
          <a:stretch/>
        </p:blipFill>
        <p:spPr>
          <a:xfrm>
            <a:off x="5224680" y="1932840"/>
            <a:ext cx="3230280" cy="3386880"/>
          </a:xfrm>
          <a:prstGeom prst="rect">
            <a:avLst/>
          </a:prstGeom>
          <a:ln w="0">
            <a:noFill/>
          </a:ln>
        </p:spPr>
      </p:pic>
      <p:sp>
        <p:nvSpPr>
          <p:cNvPr id="242" name="Google Shape;380;p39"/>
          <p:cNvSpPr/>
          <p:nvPr/>
        </p:nvSpPr>
        <p:spPr>
          <a:xfrm>
            <a:off x="5350680" y="2948760"/>
            <a:ext cx="1729800" cy="209880"/>
          </a:xfrm>
          <a:prstGeom prst="rect">
            <a:avLst/>
          </a:prstGeom>
          <a:noFill/>
          <a:ln w="28425">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43" name="Google Shape;381;p39"/>
          <p:cNvSpPr/>
          <p:nvPr/>
        </p:nvSpPr>
        <p:spPr>
          <a:xfrm>
            <a:off x="5350680" y="3267360"/>
            <a:ext cx="1952640" cy="209880"/>
          </a:xfrm>
          <a:prstGeom prst="rect">
            <a:avLst/>
          </a:prstGeom>
          <a:noFill/>
          <a:ln w="28425">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44" name="Google Shape;382;p39"/>
          <p:cNvSpPr/>
          <p:nvPr/>
        </p:nvSpPr>
        <p:spPr>
          <a:xfrm>
            <a:off x="5350680" y="4087080"/>
            <a:ext cx="2429280" cy="209880"/>
          </a:xfrm>
          <a:prstGeom prst="rect">
            <a:avLst/>
          </a:prstGeom>
          <a:noFill/>
          <a:ln w="28425">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45" name="Google Shape;383;p39"/>
          <p:cNvSpPr/>
          <p:nvPr/>
        </p:nvSpPr>
        <p:spPr>
          <a:xfrm>
            <a:off x="5350680" y="4715280"/>
            <a:ext cx="1126080" cy="209880"/>
          </a:xfrm>
          <a:prstGeom prst="rect">
            <a:avLst/>
          </a:prstGeom>
          <a:noFill/>
          <a:ln w="28425">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46" name="Google Shape;384;p39"/>
          <p:cNvSpPr/>
          <p:nvPr/>
        </p:nvSpPr>
        <p:spPr>
          <a:xfrm>
            <a:off x="7344000" y="2778480"/>
            <a:ext cx="1452600" cy="32328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fr" sz="1000" spc="-1" strike="noStrike">
                <a:solidFill>
                  <a:srgbClr val="ff3333"/>
                </a:solidFill>
                <a:highlight>
                  <a:srgbClr val="fafafa"/>
                </a:highlight>
                <a:latin typeface="Palanquin"/>
                <a:ea typeface="Palanquin"/>
              </a:rPr>
              <a:t>Quelles </a:t>
            </a:r>
            <a:endParaRPr b="0" lang="fr-FR" sz="1000" spc="-1" strike="noStrike">
              <a:solidFill>
                <a:srgbClr val="000000"/>
              </a:solidFill>
              <a:latin typeface="Arial"/>
            </a:endParaRPr>
          </a:p>
          <a:p>
            <a:pPr>
              <a:lnSpc>
                <a:spcPct val="100000"/>
              </a:lnSpc>
              <a:tabLst>
                <a:tab algn="l" pos="0"/>
              </a:tabLst>
            </a:pPr>
            <a:r>
              <a:rPr b="0" lang="fr" sz="1000" spc="-1" strike="noStrike">
                <a:solidFill>
                  <a:srgbClr val="ff3333"/>
                </a:solidFill>
                <a:highlight>
                  <a:srgbClr val="fafafa"/>
                </a:highlight>
                <a:latin typeface="Palanquin"/>
                <a:ea typeface="Palanquin"/>
              </a:rPr>
              <a:t>données ?</a:t>
            </a:r>
            <a:endParaRPr b="0" lang="fr-FR" sz="1000" spc="-1" strike="noStrike">
              <a:solidFill>
                <a:srgbClr val="000000"/>
              </a:solidFill>
              <a:latin typeface="Arial"/>
            </a:endParaRPr>
          </a:p>
          <a:p>
            <a:pPr>
              <a:lnSpc>
                <a:spcPct val="100000"/>
              </a:lnSpc>
              <a:tabLst>
                <a:tab algn="l" pos="0"/>
              </a:tabLst>
            </a:pPr>
            <a:r>
              <a:rPr b="0" lang="fr" sz="1000" spc="-1" strike="noStrike">
                <a:solidFill>
                  <a:srgbClr val="ff3333"/>
                </a:solidFill>
                <a:highlight>
                  <a:srgbClr val="fafafa"/>
                </a:highlight>
                <a:latin typeface="Palanquin"/>
                <a:ea typeface="Palanquin"/>
              </a:rPr>
              <a:t>Pour quoi </a:t>
            </a:r>
            <a:endParaRPr b="0" lang="fr-FR" sz="1000" spc="-1" strike="noStrike">
              <a:solidFill>
                <a:srgbClr val="000000"/>
              </a:solidFill>
              <a:latin typeface="Arial"/>
            </a:endParaRPr>
          </a:p>
          <a:p>
            <a:pPr>
              <a:lnSpc>
                <a:spcPct val="100000"/>
              </a:lnSpc>
              <a:tabLst>
                <a:tab algn="l" pos="0"/>
              </a:tabLst>
            </a:pPr>
            <a:r>
              <a:rPr b="0" lang="fr" sz="1000" spc="-1" strike="noStrike">
                <a:solidFill>
                  <a:srgbClr val="ff3333"/>
                </a:solidFill>
                <a:highlight>
                  <a:srgbClr val="fafafa"/>
                </a:highlight>
                <a:latin typeface="Palanquin"/>
                <a:ea typeface="Palanquin"/>
              </a:rPr>
              <a:t>faire ? </a:t>
            </a:r>
            <a:endParaRPr b="0" lang="fr-FR" sz="1000" spc="-1" strike="noStrike">
              <a:solidFill>
                <a:srgbClr val="000000"/>
              </a:solidFill>
              <a:latin typeface="Arial"/>
            </a:endParaRPr>
          </a:p>
        </p:txBody>
      </p:sp>
      <p:sp>
        <p:nvSpPr>
          <p:cNvPr id="247" name="Google Shape;385;p39"/>
          <p:cNvSpPr/>
          <p:nvPr/>
        </p:nvSpPr>
        <p:spPr>
          <a:xfrm>
            <a:off x="7756200" y="3920040"/>
            <a:ext cx="1058760" cy="50472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fr" sz="1000" spc="-1" strike="noStrike">
                <a:solidFill>
                  <a:srgbClr val="ff3333"/>
                </a:solidFill>
                <a:highlight>
                  <a:srgbClr val="fafafa"/>
                </a:highlight>
                <a:latin typeface="Palanquin"/>
                <a:ea typeface="Palanquin"/>
              </a:rPr>
              <a:t>Pour combien de temps ? </a:t>
            </a:r>
            <a:endParaRPr b="0" lang="fr-FR" sz="1000" spc="-1" strike="noStrike">
              <a:solidFill>
                <a:srgbClr val="000000"/>
              </a:solidFill>
              <a:latin typeface="Arial"/>
            </a:endParaRPr>
          </a:p>
        </p:txBody>
      </p:sp>
      <p:sp>
        <p:nvSpPr>
          <p:cNvPr id="248" name="Google Shape;386;p39"/>
          <p:cNvSpPr/>
          <p:nvPr/>
        </p:nvSpPr>
        <p:spPr>
          <a:xfrm>
            <a:off x="5350680" y="4401360"/>
            <a:ext cx="1669320" cy="209880"/>
          </a:xfrm>
          <a:prstGeom prst="rect">
            <a:avLst/>
          </a:prstGeom>
          <a:noFill/>
          <a:ln w="28425">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49" name="Google Shape;387;p39"/>
          <p:cNvSpPr/>
          <p:nvPr/>
        </p:nvSpPr>
        <p:spPr>
          <a:xfrm>
            <a:off x="6987240" y="4334760"/>
            <a:ext cx="1899720" cy="32328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fr" sz="1000" spc="-1" strike="noStrike">
                <a:solidFill>
                  <a:srgbClr val="ff3333"/>
                </a:solidFill>
                <a:highlight>
                  <a:srgbClr val="fafafa"/>
                </a:highlight>
                <a:latin typeface="Palanquin"/>
                <a:ea typeface="Palanquin"/>
              </a:rPr>
              <a:t>Comment je les conserve ? </a:t>
            </a:r>
            <a:endParaRPr b="0" lang="fr-FR" sz="1000" spc="-1" strike="noStrike">
              <a:solidFill>
                <a:srgbClr val="000000"/>
              </a:solidFill>
              <a:latin typeface="Arial"/>
            </a:endParaRPr>
          </a:p>
        </p:txBody>
      </p:sp>
      <p:sp>
        <p:nvSpPr>
          <p:cNvPr id="250" name="Google Shape;388;p39"/>
          <p:cNvSpPr/>
          <p:nvPr/>
        </p:nvSpPr>
        <p:spPr>
          <a:xfrm>
            <a:off x="6442200" y="4628520"/>
            <a:ext cx="1641240" cy="32328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fr" sz="1000" spc="-1" strike="noStrike">
                <a:solidFill>
                  <a:srgbClr val="ff3333"/>
                </a:solidFill>
                <a:highlight>
                  <a:srgbClr val="fafafa"/>
                </a:highlight>
                <a:latin typeface="Palanquin"/>
                <a:ea typeface="Palanquin"/>
              </a:rPr>
              <a:t>Comment j’informe ? </a:t>
            </a:r>
            <a:endParaRPr b="0" lang="fr-FR"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1" name="Google Shape;393;p40" descr=""/>
          <p:cNvPicPr/>
          <p:nvPr/>
        </p:nvPicPr>
        <p:blipFill>
          <a:blip r:embed="rId1"/>
          <a:stretch/>
        </p:blipFill>
        <p:spPr>
          <a:xfrm>
            <a:off x="936000" y="360"/>
            <a:ext cx="8014680" cy="571428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Google Shape;398;p41"/>
          <p:cNvSpPr/>
          <p:nvPr/>
        </p:nvSpPr>
        <p:spPr>
          <a:xfrm>
            <a:off x="826920" y="709560"/>
            <a:ext cx="7733880" cy="95472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Quelles sont les bonnes pratiques quand j’accompagne quelqu’un ?   </a:t>
            </a:r>
            <a:endParaRPr b="0" lang="fr-FR" sz="2600" spc="-1" strike="noStrike">
              <a:solidFill>
                <a:srgbClr val="000000"/>
              </a:solidFill>
              <a:latin typeface="Arial"/>
            </a:endParaRPr>
          </a:p>
        </p:txBody>
      </p:sp>
      <p:sp>
        <p:nvSpPr>
          <p:cNvPr id="253" name="Google Shape;399;p41"/>
          <p:cNvSpPr/>
          <p:nvPr/>
        </p:nvSpPr>
        <p:spPr>
          <a:xfrm>
            <a:off x="826920" y="2283120"/>
            <a:ext cx="2199240" cy="2443680"/>
          </a:xfrm>
          <a:prstGeom prst="ellipse">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4000" spc="-1" strike="noStrike">
                <a:solidFill>
                  <a:schemeClr val="lt1"/>
                </a:solidFill>
                <a:latin typeface="Palanquin"/>
                <a:ea typeface="Palanquin"/>
              </a:rPr>
              <a:t>1</a:t>
            </a:r>
            <a:endParaRPr b="0" lang="fr-FR" sz="4000" spc="-1" strike="noStrike">
              <a:solidFill>
                <a:srgbClr val="ffffff"/>
              </a:solidFill>
              <a:latin typeface="Arial"/>
            </a:endParaRPr>
          </a:p>
          <a:p>
            <a:pPr algn="ctr">
              <a:lnSpc>
                <a:spcPct val="100000"/>
              </a:lnSpc>
              <a:tabLst>
                <a:tab algn="l" pos="0"/>
              </a:tabLst>
            </a:pPr>
            <a:endParaRPr b="0" lang="fr-FR" sz="14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 Si je l’aide » à l’utilisation </a:t>
            </a:r>
            <a:br>
              <a:rPr sz="1400"/>
            </a:br>
            <a:r>
              <a:rPr b="0" lang="fr" sz="1400" spc="-1" strike="noStrike">
                <a:solidFill>
                  <a:schemeClr val="lt1"/>
                </a:solidFill>
                <a:latin typeface="Palanquin"/>
                <a:ea typeface="Palanquin"/>
              </a:rPr>
              <a:t>des outils  numériques</a:t>
            </a:r>
            <a:endParaRPr b="0" lang="fr-FR" sz="1400" spc="-1" strike="noStrike">
              <a:solidFill>
                <a:srgbClr val="ffffff"/>
              </a:solidFill>
              <a:latin typeface="Arial"/>
            </a:endParaRPr>
          </a:p>
        </p:txBody>
      </p:sp>
      <p:sp>
        <p:nvSpPr>
          <p:cNvPr id="254" name="Google Shape;400;p41"/>
          <p:cNvSpPr/>
          <p:nvPr/>
        </p:nvSpPr>
        <p:spPr>
          <a:xfrm>
            <a:off x="3469680" y="2283120"/>
            <a:ext cx="2286720" cy="2443680"/>
          </a:xfrm>
          <a:prstGeom prst="ellipse">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4000" spc="-1" strike="noStrike">
                <a:solidFill>
                  <a:schemeClr val="lt1"/>
                </a:solidFill>
                <a:latin typeface="Palanquin"/>
                <a:ea typeface="Palanquin"/>
              </a:rPr>
              <a:t>2</a:t>
            </a:r>
            <a:endParaRPr b="0" lang="fr-FR" sz="4000" spc="-1" strike="noStrike">
              <a:solidFill>
                <a:srgbClr val="ffffff"/>
              </a:solidFill>
              <a:latin typeface="Arial"/>
            </a:endParaRPr>
          </a:p>
          <a:p>
            <a:pPr algn="ctr">
              <a:lnSpc>
                <a:spcPct val="100000"/>
              </a:lnSpc>
              <a:tabLst>
                <a:tab algn="l" pos="0"/>
              </a:tabLst>
            </a:pPr>
            <a:endParaRPr b="0" lang="fr-FR" sz="14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 Si je l’accompagne » </a:t>
            </a:r>
            <a:endParaRPr b="0" lang="fr-FR" sz="1400" spc="-1" strike="noStrike">
              <a:solidFill>
                <a:srgbClr val="ffffff"/>
              </a:solidFill>
              <a:latin typeface="Arial"/>
            </a:endParaRPr>
          </a:p>
        </p:txBody>
      </p:sp>
      <p:sp>
        <p:nvSpPr>
          <p:cNvPr id="255" name="Google Shape;401;p41"/>
          <p:cNvSpPr/>
          <p:nvPr/>
        </p:nvSpPr>
        <p:spPr>
          <a:xfrm>
            <a:off x="6112440" y="2283120"/>
            <a:ext cx="2199240" cy="2443680"/>
          </a:xfrm>
          <a:prstGeom prst="ellipse">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4000" spc="-1" strike="noStrike">
                <a:solidFill>
                  <a:schemeClr val="lt1"/>
                </a:solidFill>
                <a:latin typeface="Palanquin"/>
                <a:ea typeface="Palanquin"/>
              </a:rPr>
              <a:t>3</a:t>
            </a:r>
            <a:endParaRPr b="0" lang="fr-FR" sz="4000" spc="-1" strike="noStrike">
              <a:solidFill>
                <a:srgbClr val="ffffff"/>
              </a:solidFill>
              <a:latin typeface="Arial"/>
            </a:endParaRPr>
          </a:p>
          <a:p>
            <a:pPr algn="ctr">
              <a:lnSpc>
                <a:spcPct val="100000"/>
              </a:lnSpc>
              <a:tabLst>
                <a:tab algn="l" pos="0"/>
              </a:tabLst>
            </a:pPr>
            <a:endParaRPr b="0" lang="fr-FR" sz="14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 Si je fais </a:t>
            </a:r>
            <a:endParaRPr b="0" lang="fr-FR" sz="14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à sa place »</a:t>
            </a:r>
            <a:endParaRPr b="0" lang="fr-FR"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Google Shape;407;p42"/>
          <p:cNvSpPr/>
          <p:nvPr/>
        </p:nvSpPr>
        <p:spPr>
          <a:xfrm>
            <a:off x="674640" y="580680"/>
            <a:ext cx="2199240" cy="2443680"/>
          </a:xfrm>
          <a:prstGeom prst="ellipse">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4000" spc="-1" strike="noStrike">
                <a:solidFill>
                  <a:schemeClr val="lt1"/>
                </a:solidFill>
                <a:latin typeface="Palanquin"/>
                <a:ea typeface="Palanquin"/>
              </a:rPr>
              <a:t>1</a:t>
            </a:r>
            <a:endParaRPr b="0" lang="fr-FR" sz="4000" spc="-1" strike="noStrike">
              <a:solidFill>
                <a:srgbClr val="ffffff"/>
              </a:solidFill>
              <a:latin typeface="Arial"/>
            </a:endParaRPr>
          </a:p>
          <a:p>
            <a:pPr algn="ctr">
              <a:lnSpc>
                <a:spcPct val="100000"/>
              </a:lnSpc>
              <a:tabLst>
                <a:tab algn="l" pos="0"/>
              </a:tabLst>
            </a:pPr>
            <a:endParaRPr b="0" lang="fr-FR" sz="14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 Si je l’aide » à l’utilisation </a:t>
            </a:r>
            <a:br>
              <a:rPr sz="1400"/>
            </a:br>
            <a:r>
              <a:rPr b="0" lang="fr" sz="1400" spc="-1" strike="noStrike">
                <a:solidFill>
                  <a:schemeClr val="lt1"/>
                </a:solidFill>
                <a:latin typeface="Palanquin"/>
                <a:ea typeface="Palanquin"/>
              </a:rPr>
              <a:t>des outils  numériques</a:t>
            </a:r>
            <a:endParaRPr b="0" lang="fr-FR" sz="1400" spc="-1" strike="noStrike">
              <a:solidFill>
                <a:srgbClr val="ffffff"/>
              </a:solidFill>
              <a:latin typeface="Arial"/>
            </a:endParaRPr>
          </a:p>
        </p:txBody>
      </p:sp>
      <p:sp>
        <p:nvSpPr>
          <p:cNvPr id="257" name="Google Shape;408;p42"/>
          <p:cNvSpPr/>
          <p:nvPr/>
        </p:nvSpPr>
        <p:spPr>
          <a:xfrm>
            <a:off x="2880000" y="326880"/>
            <a:ext cx="6116400" cy="476424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fr" sz="1500" spc="-1" strike="noStrike">
                <a:solidFill>
                  <a:schemeClr val="accent1"/>
                </a:solidFill>
                <a:latin typeface="Palanquin"/>
                <a:ea typeface="Palanquin"/>
              </a:rPr>
              <a:t>Je l’informe</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Les actions qu’il effectue sur un poste public (logs, heure de connexion, sites consultés etc.) sont enregistrées dans un journal pour des raisons de sécurité et d’obligation légale.</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r>
              <a:rPr b="1" lang="fr" sz="1500" spc="-1" strike="noStrike">
                <a:solidFill>
                  <a:schemeClr val="accent1"/>
                </a:solidFill>
                <a:latin typeface="Palanquin"/>
                <a:ea typeface="Palanquin"/>
              </a:rPr>
              <a:t>Je le sensibilise</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En lui proposant :</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 des outils plus respectueux des données personnelles et de la vie privée (Qwant, Mailo, etc.)</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 des bonnes pratiques (navigation privée, choix du mot de passe, etc. ...)</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r>
              <a:rPr b="1" lang="fr" sz="1500" spc="-1" strike="noStrike">
                <a:solidFill>
                  <a:schemeClr val="accent1"/>
                </a:solidFill>
                <a:latin typeface="Palanquin"/>
                <a:ea typeface="Palanquin"/>
              </a:rPr>
              <a:t>Je lui demande le moins d’informations possible</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Je ne collecte que les données nécessaires à l’inscription. </a:t>
            </a:r>
            <a:br>
              <a:rPr sz="1500"/>
            </a:br>
            <a:r>
              <a:rPr b="0" lang="fr" sz="1500" spc="-1" strike="noStrike">
                <a:solidFill>
                  <a:srgbClr val="003081"/>
                </a:solidFill>
                <a:latin typeface="Palanquin Medium"/>
                <a:ea typeface="Palanquin Medium"/>
              </a:rPr>
              <a:t>Je n’enregistre pas les informations relatives à la situation personnelle de l’usager (vie familiale, difficultés sociales, etc.).</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r>
              <a:rPr b="1" lang="fr" sz="1500" spc="-1" strike="noStrike">
                <a:solidFill>
                  <a:schemeClr val="accent1"/>
                </a:solidFill>
                <a:latin typeface="Palanquin"/>
                <a:ea typeface="Palanquin"/>
              </a:rPr>
              <a:t>Je l’incite à effacer ses traces</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Au moment de la déconnexion, je veille à ce que l’usager supprime les traces de sa navigation (dans son navigateur, documents téléchargés, etc. ). </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Google Shape;413;p43"/>
          <p:cNvSpPr/>
          <p:nvPr/>
        </p:nvSpPr>
        <p:spPr>
          <a:xfrm>
            <a:off x="674640" y="580680"/>
            <a:ext cx="2381760" cy="2443680"/>
          </a:xfrm>
          <a:prstGeom prst="ellipse">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4000" spc="-1" strike="noStrike">
                <a:solidFill>
                  <a:schemeClr val="lt1"/>
                </a:solidFill>
                <a:latin typeface="Palanquin"/>
                <a:ea typeface="Palanquin"/>
              </a:rPr>
              <a:t>2</a:t>
            </a:r>
            <a:endParaRPr b="0" lang="fr-FR" sz="4000" spc="-1" strike="noStrike">
              <a:solidFill>
                <a:srgbClr val="ffffff"/>
              </a:solidFill>
              <a:latin typeface="Arial"/>
            </a:endParaRPr>
          </a:p>
          <a:p>
            <a:pPr algn="ctr">
              <a:lnSpc>
                <a:spcPct val="100000"/>
              </a:lnSpc>
              <a:tabLst>
                <a:tab algn="l" pos="0"/>
              </a:tabLst>
            </a:pPr>
            <a:endParaRPr b="0" lang="fr-FR" sz="14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 Si je l’accompagne » </a:t>
            </a:r>
            <a:endParaRPr b="0" lang="fr-FR" sz="1400" spc="-1" strike="noStrike">
              <a:solidFill>
                <a:srgbClr val="ffffff"/>
              </a:solidFill>
              <a:latin typeface="Arial"/>
            </a:endParaRPr>
          </a:p>
        </p:txBody>
      </p:sp>
      <p:sp>
        <p:nvSpPr>
          <p:cNvPr id="259" name="Google Shape;414;p43"/>
          <p:cNvSpPr/>
          <p:nvPr/>
        </p:nvSpPr>
        <p:spPr>
          <a:xfrm>
            <a:off x="3135240" y="580680"/>
            <a:ext cx="5629680" cy="476424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fr" sz="1500" spc="-1" strike="noStrike">
                <a:solidFill>
                  <a:schemeClr val="accent1"/>
                </a:solidFill>
                <a:latin typeface="Palanquin"/>
                <a:ea typeface="Palanquin"/>
              </a:rPr>
              <a:t>Je reste discret</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En tant qu’accompagnateur, je suis soumis à une obligation </a:t>
            </a:r>
            <a:br>
              <a:rPr sz="1500"/>
            </a:br>
            <a:r>
              <a:rPr b="0" lang="fr" sz="1500" spc="-1" strike="noStrike">
                <a:solidFill>
                  <a:srgbClr val="003081"/>
                </a:solidFill>
                <a:latin typeface="Palanquin Medium"/>
                <a:ea typeface="Palanquin Medium"/>
              </a:rPr>
              <a:t>de confidentialité, notamment envers les informations fournies par l’usager (vie personnelle, identifiants de connexion…).</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r>
              <a:rPr b="1" lang="fr" sz="1500" spc="-1" strike="noStrike">
                <a:solidFill>
                  <a:schemeClr val="accent1"/>
                </a:solidFill>
                <a:latin typeface="Palanquin"/>
                <a:ea typeface="Palanquin"/>
              </a:rPr>
              <a:t>Je ne conserve pas ses informations</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Je n’ai pas à conserver les informations de l’usager à la fin </a:t>
            </a:r>
            <a:br>
              <a:rPr sz="1500"/>
            </a:br>
            <a:r>
              <a:rPr b="0" lang="fr" sz="1500" spc="-1" strike="noStrike">
                <a:solidFill>
                  <a:srgbClr val="003081"/>
                </a:solidFill>
                <a:latin typeface="Palanquin Medium"/>
                <a:ea typeface="Palanquin Medium"/>
              </a:rPr>
              <a:t>de la session, et notamment ses identifiants et mots de passe.</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r>
              <a:rPr b="1" lang="fr" sz="1500" spc="-1" strike="noStrike">
                <a:solidFill>
                  <a:schemeClr val="accent1"/>
                </a:solidFill>
                <a:latin typeface="Palanquin"/>
                <a:ea typeface="Palanquin"/>
              </a:rPr>
              <a:t>Je l’informe en toute transparence</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Aux côtés de l’usager, je l’informe de mon rôle et n’hésite pas </a:t>
            </a:r>
            <a:br>
              <a:rPr sz="1500"/>
            </a:br>
            <a:r>
              <a:rPr b="0" lang="fr" sz="1500" spc="-1" strike="noStrike">
                <a:solidFill>
                  <a:srgbClr val="003081"/>
                </a:solidFill>
                <a:latin typeface="Palanquin Medium"/>
                <a:ea typeface="Palanquin Medium"/>
              </a:rPr>
              <a:t>à évoquer avec lui quelques bonnes pratiques pour limiter </a:t>
            </a:r>
            <a:br>
              <a:rPr sz="1500"/>
            </a:br>
            <a:r>
              <a:rPr b="0" lang="fr" sz="1500" spc="-1" strike="noStrike">
                <a:solidFill>
                  <a:srgbClr val="003081"/>
                </a:solidFill>
                <a:latin typeface="Palanquin Medium"/>
                <a:ea typeface="Palanquin Medium"/>
              </a:rPr>
              <a:t>ses traces, exercer ses droits Informatique et Libertés… </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Google Shape;419;p44"/>
          <p:cNvSpPr/>
          <p:nvPr/>
        </p:nvSpPr>
        <p:spPr>
          <a:xfrm>
            <a:off x="674640" y="580680"/>
            <a:ext cx="2199240" cy="2443680"/>
          </a:xfrm>
          <a:prstGeom prst="ellipse">
            <a:avLst/>
          </a:prstGeom>
          <a:solidFill>
            <a:srgbClr val="4077d7"/>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4000" spc="-1" strike="noStrike">
                <a:solidFill>
                  <a:schemeClr val="lt1"/>
                </a:solidFill>
                <a:latin typeface="Palanquin"/>
                <a:ea typeface="Palanquin"/>
              </a:rPr>
              <a:t>3</a:t>
            </a:r>
            <a:endParaRPr b="0" lang="fr-FR" sz="4000" spc="-1" strike="noStrike">
              <a:solidFill>
                <a:srgbClr val="ffffff"/>
              </a:solidFill>
              <a:latin typeface="Arial"/>
            </a:endParaRPr>
          </a:p>
          <a:p>
            <a:pPr algn="ctr">
              <a:lnSpc>
                <a:spcPct val="100000"/>
              </a:lnSpc>
              <a:tabLst>
                <a:tab algn="l" pos="0"/>
              </a:tabLst>
            </a:pPr>
            <a:endParaRPr b="0" lang="fr-FR" sz="14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 </a:t>
            </a:r>
            <a:r>
              <a:rPr b="0" lang="fr" sz="1400" spc="-1" strike="noStrike" u="sng">
                <a:solidFill>
                  <a:schemeClr val="lt1"/>
                </a:solidFill>
                <a:uFillTx/>
                <a:latin typeface="Palanquin"/>
                <a:ea typeface="Palanquin"/>
              </a:rPr>
              <a:t>Si</a:t>
            </a:r>
            <a:r>
              <a:rPr b="0" lang="fr" sz="1400" spc="-1" strike="noStrike">
                <a:solidFill>
                  <a:schemeClr val="lt1"/>
                </a:solidFill>
                <a:latin typeface="Palanquin"/>
                <a:ea typeface="Palanquin"/>
              </a:rPr>
              <a:t> je fais </a:t>
            </a:r>
            <a:endParaRPr b="0" lang="fr-FR" sz="1400" spc="-1" strike="noStrike">
              <a:solidFill>
                <a:srgbClr val="ffffff"/>
              </a:solidFill>
              <a:latin typeface="Arial"/>
            </a:endParaRPr>
          </a:p>
          <a:p>
            <a:pPr algn="ctr">
              <a:lnSpc>
                <a:spcPct val="100000"/>
              </a:lnSpc>
              <a:tabLst>
                <a:tab algn="l" pos="0"/>
              </a:tabLst>
            </a:pPr>
            <a:r>
              <a:rPr b="0" lang="fr" sz="1400" spc="-1" strike="noStrike">
                <a:solidFill>
                  <a:schemeClr val="lt1"/>
                </a:solidFill>
                <a:latin typeface="Palanquin"/>
                <a:ea typeface="Palanquin"/>
              </a:rPr>
              <a:t>à sa place »</a:t>
            </a:r>
            <a:endParaRPr b="0" lang="fr-FR" sz="1400" spc="-1" strike="noStrike">
              <a:solidFill>
                <a:srgbClr val="ffffff"/>
              </a:solidFill>
              <a:latin typeface="Arial"/>
            </a:endParaRPr>
          </a:p>
        </p:txBody>
      </p:sp>
      <p:sp>
        <p:nvSpPr>
          <p:cNvPr id="261" name="Google Shape;420;p44"/>
          <p:cNvSpPr/>
          <p:nvPr/>
        </p:nvSpPr>
        <p:spPr>
          <a:xfrm>
            <a:off x="3135240" y="580680"/>
            <a:ext cx="5629680" cy="476424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fr" sz="1500" spc="-1" strike="noStrike">
                <a:solidFill>
                  <a:schemeClr val="accent1"/>
                </a:solidFill>
                <a:latin typeface="Palanquin"/>
                <a:ea typeface="Palanquin"/>
              </a:rPr>
              <a:t>Je lui demande son accord</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Il faudra signer un mandat, un contrat par lequel une personne donne à une autre le pouvoir de faire des actes juridiques en son nom et pour son compte. Le mandat, signé par le bénéficiaire (le mandant) et par vous-même (le mandataire), précise votre champ d’action, la durée et les tâches que vous allez être amené à effectuer.</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r>
              <a:rPr b="1" lang="fr" sz="1500" spc="-1" strike="noStrike">
                <a:solidFill>
                  <a:schemeClr val="accent1"/>
                </a:solidFill>
                <a:latin typeface="Palanquin"/>
                <a:ea typeface="Palanquin"/>
              </a:rPr>
              <a:t>Je fais preuve de transparence</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Les données que je collecte le sont uniquement pour accomplir une tâche prévue dans le mandat.</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r>
              <a:rPr b="1" lang="fr" sz="1500" spc="-1" strike="noStrike">
                <a:solidFill>
                  <a:schemeClr val="accent1"/>
                </a:solidFill>
                <a:latin typeface="Palanquin"/>
                <a:ea typeface="Palanquin"/>
              </a:rPr>
              <a:t>Je veille à la confidentialité de ses données</a:t>
            </a:r>
            <a:endParaRPr b="0" lang="fr-FR" sz="1500" spc="-1" strike="noStrike">
              <a:solidFill>
                <a:srgbClr val="000000"/>
              </a:solidFill>
              <a:latin typeface="Arial"/>
            </a:endParaRPr>
          </a:p>
          <a:p>
            <a:pPr>
              <a:lnSpc>
                <a:spcPct val="100000"/>
              </a:lnSpc>
              <a:tabLst>
                <a:tab algn="l" pos="0"/>
              </a:tabLst>
            </a:pPr>
            <a:r>
              <a:rPr b="0" lang="fr" sz="1500" spc="-1" strike="noStrike">
                <a:solidFill>
                  <a:srgbClr val="003081"/>
                </a:solidFill>
                <a:latin typeface="Palanquin Medium"/>
                <a:ea typeface="Palanquin Medium"/>
              </a:rPr>
              <a:t>L’enregistrement des mots de passe de l’usager dans le navigateur est une pratique à prohiber. Si le mandat le prévoit, seules deux techniques permettent de conserver ses mots de passe : un gestionnaire de mots de passe ou un carnet stocké dans un coffre-fort.</a:t>
            </a: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a:p>
            <a:pPr>
              <a:lnSpc>
                <a:spcPct val="100000"/>
              </a:lnSpc>
              <a:tabLst>
                <a:tab algn="l" pos="0"/>
              </a:tabLst>
            </a:pPr>
            <a:endParaRPr b="0" lang="fr-FR" sz="1500" spc="-1" strike="noStrike">
              <a:solidFill>
                <a:srgbClr val="000000"/>
              </a:solidFill>
              <a:latin typeface="Arial"/>
            </a:endParaRPr>
          </a:p>
        </p:txBody>
      </p:sp>
      <p:pic>
        <p:nvPicPr>
          <p:cNvPr id="262" name="Google Shape;422;p44" descr=""/>
          <p:cNvPicPr/>
          <p:nvPr/>
        </p:nvPicPr>
        <p:blipFill>
          <a:blip r:embed="rId1"/>
          <a:stretch/>
        </p:blipFill>
        <p:spPr>
          <a:xfrm>
            <a:off x="360000" y="4399920"/>
            <a:ext cx="1020240" cy="447480"/>
          </a:xfrm>
          <a:prstGeom prst="rect">
            <a:avLst/>
          </a:prstGeom>
          <a:ln w="0">
            <a:noFill/>
          </a:ln>
        </p:spPr>
      </p:pic>
      <p:pic>
        <p:nvPicPr>
          <p:cNvPr id="263" name="Google Shape;423;p44" descr=""/>
          <p:cNvPicPr/>
          <p:nvPr/>
        </p:nvPicPr>
        <p:blipFill>
          <a:blip r:embed="rId2"/>
          <a:stretch/>
        </p:blipFill>
        <p:spPr>
          <a:xfrm>
            <a:off x="1687320" y="4600080"/>
            <a:ext cx="1291320" cy="24336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d9d9"/>
        </a:solidFill>
      </p:bgPr>
    </p:bg>
    <p:spTree>
      <p:nvGrpSpPr>
        <p:cNvPr id="1" name=""/>
        <p:cNvGrpSpPr/>
        <p:nvPr/>
      </p:nvGrpSpPr>
      <p:grpSpPr>
        <a:xfrm>
          <a:off x="0" y="0"/>
          <a:ext cx="0" cy="0"/>
          <a:chOff x="0" y="0"/>
          <a:chExt cx="0" cy="0"/>
        </a:xfrm>
      </p:grpSpPr>
      <p:sp>
        <p:nvSpPr>
          <p:cNvPr id="264" name="Google Shape;428;p45"/>
          <p:cNvSpPr/>
          <p:nvPr/>
        </p:nvSpPr>
        <p:spPr>
          <a:xfrm>
            <a:off x="404640" y="-119880"/>
            <a:ext cx="7957800" cy="4086000"/>
          </a:xfrm>
          <a:prstGeom prst="rect">
            <a:avLst/>
          </a:prstGeom>
          <a:noFill/>
          <a:ln w="0">
            <a:noFill/>
          </a:ln>
        </p:spPr>
        <p:style>
          <a:lnRef idx="0"/>
          <a:fillRef idx="0"/>
          <a:effectRef idx="0"/>
          <a:fontRef idx="minor"/>
        </p:style>
        <p:txBody>
          <a:bodyPr lIns="34200" rIns="34200" tIns="34200" bIns="34200" anchor="b">
            <a:noAutofit/>
          </a:bodyPr>
          <a:p>
            <a:pPr>
              <a:lnSpc>
                <a:spcPct val="100000"/>
              </a:lnSpc>
              <a:tabLst>
                <a:tab algn="l" pos="0"/>
              </a:tabLst>
            </a:pPr>
            <a:r>
              <a:rPr b="1" lang="fr" sz="4000" spc="-1" strike="noStrike">
                <a:solidFill>
                  <a:srgbClr val="ff3333"/>
                </a:solidFill>
                <a:latin typeface="Palanquin"/>
                <a:ea typeface="Palanquin"/>
              </a:rPr>
              <a:t>PAUSE </a:t>
            </a:r>
            <a:endParaRPr b="0" lang="fr-FR" sz="4000" spc="-1" strike="noStrike">
              <a:solidFill>
                <a:srgbClr val="000000"/>
              </a:solidFill>
              <a:latin typeface="Arial"/>
            </a:endParaRPr>
          </a:p>
        </p:txBody>
      </p:sp>
      <p:cxnSp>
        <p:nvCxnSpPr>
          <p:cNvPr id="265" name="Google Shape;429;p45"/>
          <p:cNvCxnSpPr/>
          <p:nvPr/>
        </p:nvCxnSpPr>
        <p:spPr>
          <a:xfrm flipV="1">
            <a:off x="394560" y="4134960"/>
            <a:ext cx="7522920" cy="7200"/>
          </a:xfrm>
          <a:prstGeom prst="straightConnector1">
            <a:avLst/>
          </a:prstGeom>
          <a:ln w="38150">
            <a:solidFill>
              <a:srgbClr val="ff3333"/>
            </a:solidFill>
            <a:round/>
          </a:ln>
        </p:spPr>
      </p:cxn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d9d9"/>
        </a:solidFill>
      </p:bgPr>
    </p:bg>
    <p:spTree>
      <p:nvGrpSpPr>
        <p:cNvPr id="1" name=""/>
        <p:cNvGrpSpPr/>
        <p:nvPr/>
      </p:nvGrpSpPr>
      <p:grpSpPr>
        <a:xfrm>
          <a:off x="0" y="0"/>
          <a:ext cx="0" cy="0"/>
          <a:chOff x="0" y="0"/>
          <a:chExt cx="0" cy="0"/>
        </a:xfrm>
      </p:grpSpPr>
      <p:sp>
        <p:nvSpPr>
          <p:cNvPr id="266" name="Google Shape;434;p46"/>
          <p:cNvSpPr/>
          <p:nvPr/>
        </p:nvSpPr>
        <p:spPr>
          <a:xfrm>
            <a:off x="404640" y="-119880"/>
            <a:ext cx="7957800" cy="4086000"/>
          </a:xfrm>
          <a:prstGeom prst="rect">
            <a:avLst/>
          </a:prstGeom>
          <a:noFill/>
          <a:ln w="0">
            <a:noFill/>
          </a:ln>
        </p:spPr>
        <p:style>
          <a:lnRef idx="0"/>
          <a:fillRef idx="0"/>
          <a:effectRef idx="0"/>
          <a:fontRef idx="minor"/>
        </p:style>
        <p:txBody>
          <a:bodyPr lIns="34200" rIns="34200" tIns="34200" bIns="34200" anchor="b">
            <a:noAutofit/>
          </a:bodyPr>
          <a:p>
            <a:pPr>
              <a:lnSpc>
                <a:spcPct val="100000"/>
              </a:lnSpc>
              <a:tabLst>
                <a:tab algn="l" pos="0"/>
              </a:tabLst>
            </a:pPr>
            <a:r>
              <a:rPr b="1" lang="fr" sz="4000" spc="-1" strike="noStrike">
                <a:solidFill>
                  <a:srgbClr val="ff3333"/>
                </a:solidFill>
                <a:latin typeface="Palanquin"/>
                <a:ea typeface="Palanquin"/>
              </a:rPr>
              <a:t>3. Accueillir les publics, diagnostiquer les compétences, </a:t>
            </a:r>
            <a:endParaRPr b="0" lang="fr-FR" sz="4000" spc="-1" strike="noStrike">
              <a:solidFill>
                <a:srgbClr val="000000"/>
              </a:solidFill>
              <a:latin typeface="Arial"/>
            </a:endParaRPr>
          </a:p>
          <a:p>
            <a:pPr>
              <a:lnSpc>
                <a:spcPct val="100000"/>
              </a:lnSpc>
              <a:tabLst>
                <a:tab algn="l" pos="0"/>
              </a:tabLst>
            </a:pPr>
            <a:r>
              <a:rPr b="1" lang="fr" sz="4000" spc="-1" strike="noStrike">
                <a:solidFill>
                  <a:srgbClr val="ff3333"/>
                </a:solidFill>
                <a:latin typeface="Palanquin"/>
                <a:ea typeface="Palanquin"/>
              </a:rPr>
              <a:t>les besoins, </a:t>
            </a:r>
            <a:endParaRPr b="0" lang="fr-FR" sz="4000" spc="-1" strike="noStrike">
              <a:solidFill>
                <a:srgbClr val="000000"/>
              </a:solidFill>
              <a:latin typeface="Arial"/>
            </a:endParaRPr>
          </a:p>
          <a:p>
            <a:pPr>
              <a:lnSpc>
                <a:spcPct val="100000"/>
              </a:lnSpc>
              <a:tabLst>
                <a:tab algn="l" pos="0"/>
              </a:tabLst>
            </a:pPr>
            <a:r>
              <a:rPr b="1" lang="fr" sz="4000" spc="-1" strike="noStrike">
                <a:solidFill>
                  <a:srgbClr val="ff3333"/>
                </a:solidFill>
                <a:latin typeface="Palanquin"/>
                <a:ea typeface="Palanquin"/>
              </a:rPr>
              <a:t>et adapter sa posture</a:t>
            </a:r>
            <a:endParaRPr b="0" lang="fr-FR" sz="4000" spc="-1" strike="noStrike">
              <a:solidFill>
                <a:srgbClr val="000000"/>
              </a:solidFill>
              <a:latin typeface="Arial"/>
            </a:endParaRPr>
          </a:p>
        </p:txBody>
      </p:sp>
      <p:cxnSp>
        <p:nvCxnSpPr>
          <p:cNvPr id="267" name="Google Shape;435;p46"/>
          <p:cNvCxnSpPr/>
          <p:nvPr/>
        </p:nvCxnSpPr>
        <p:spPr>
          <a:xfrm flipV="1">
            <a:off x="394560" y="4134960"/>
            <a:ext cx="7522920" cy="7200"/>
          </a:xfrm>
          <a:prstGeom prst="straightConnector1">
            <a:avLst/>
          </a:prstGeom>
          <a:ln w="38150">
            <a:solidFill>
              <a:srgbClr val="ff3333"/>
            </a:solidFill>
            <a:round/>
          </a:ln>
        </p:spPr>
      </p:cxn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Google Shape;440;p47"/>
          <p:cNvSpPr/>
          <p:nvPr/>
        </p:nvSpPr>
        <p:spPr>
          <a:xfrm rot="16200000">
            <a:off x="-210960" y="341280"/>
            <a:ext cx="984960" cy="3132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fr" sz="1000" spc="-1" strike="noStrike">
                <a:solidFill>
                  <a:srgbClr val="003081"/>
                </a:solidFill>
                <a:latin typeface="Palanquin"/>
                <a:ea typeface="Palanquin"/>
              </a:rPr>
              <a:t>ACTIVITÉ</a:t>
            </a:r>
            <a:endParaRPr b="0" lang="fr-FR" sz="1000" spc="-1" strike="noStrike">
              <a:solidFill>
                <a:srgbClr val="000000"/>
              </a:solidFill>
              <a:latin typeface="Arial"/>
            </a:endParaRPr>
          </a:p>
        </p:txBody>
      </p:sp>
      <p:sp>
        <p:nvSpPr>
          <p:cNvPr id="269" name="Google Shape;441;p47"/>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Mise en situation </a:t>
            </a:r>
            <a:endParaRPr b="0" lang="fr-FR" sz="2600" spc="-1" strike="noStrike">
              <a:solidFill>
                <a:srgbClr val="000000"/>
              </a:solidFill>
              <a:latin typeface="Arial"/>
            </a:endParaRPr>
          </a:p>
        </p:txBody>
      </p:sp>
      <p:sp>
        <p:nvSpPr>
          <p:cNvPr id="270" name="Google Shape;442;p47"/>
          <p:cNvSpPr/>
          <p:nvPr/>
        </p:nvSpPr>
        <p:spPr>
          <a:xfrm>
            <a:off x="724320" y="1225080"/>
            <a:ext cx="5216400" cy="4170960"/>
          </a:xfrm>
          <a:prstGeom prst="rect">
            <a:avLst/>
          </a:prstGeom>
          <a:noFill/>
          <a:ln w="0">
            <a:noFill/>
          </a:ln>
        </p:spPr>
        <p:style>
          <a:lnRef idx="0"/>
          <a:fillRef idx="0"/>
          <a:effectRef idx="0"/>
          <a:fontRef idx="minor"/>
        </p:style>
        <p:txBody>
          <a:bodyPr lIns="90000" rIns="90000" tIns="91440" bIns="91440" anchor="ctr">
            <a:noAutofit/>
          </a:bodyPr>
          <a:p>
            <a:pPr>
              <a:lnSpc>
                <a:spcPct val="100000"/>
              </a:lnSpc>
              <a:tabLst>
                <a:tab algn="l" pos="0"/>
              </a:tabLst>
            </a:pPr>
            <a:endParaRPr b="0" lang="fr-FR" sz="1800" spc="-1" strike="noStrike">
              <a:solidFill>
                <a:srgbClr val="000000"/>
              </a:solidFill>
              <a:latin typeface="Arial"/>
            </a:endParaRPr>
          </a:p>
          <a:p>
            <a:pPr marL="457200" indent="-343080">
              <a:lnSpc>
                <a:spcPct val="100000"/>
              </a:lnSpc>
              <a:buClr>
                <a:srgbClr val="003081"/>
              </a:buClr>
              <a:buFont typeface="Palanquin Medium"/>
              <a:buChar char="➔"/>
              <a:tabLst>
                <a:tab algn="l" pos="0"/>
              </a:tabLst>
            </a:pPr>
            <a:r>
              <a:rPr b="0" lang="fr" sz="1800" spc="-1" strike="noStrike">
                <a:solidFill>
                  <a:srgbClr val="003081"/>
                </a:solidFill>
                <a:latin typeface="Palanquin Medium"/>
                <a:ea typeface="Palanquin Medium"/>
              </a:rPr>
              <a:t>Personas</a:t>
            </a:r>
            <a:br>
              <a:rPr sz="1800"/>
            </a:br>
            <a:r>
              <a:rPr b="0" lang="fr" sz="1800" spc="-1" strike="noStrike">
                <a:solidFill>
                  <a:srgbClr val="003081"/>
                </a:solidFill>
                <a:latin typeface="Palanquin Medium"/>
                <a:ea typeface="Palanquin Medium"/>
              </a:rPr>
              <a:t> </a:t>
            </a:r>
            <a:endParaRPr b="0" lang="fr-FR" sz="1800" spc="-1" strike="noStrike">
              <a:solidFill>
                <a:srgbClr val="000000"/>
              </a:solidFill>
              <a:latin typeface="Arial"/>
            </a:endParaRPr>
          </a:p>
          <a:p>
            <a:pPr marL="457200">
              <a:lnSpc>
                <a:spcPct val="100000"/>
              </a:lnSpc>
              <a:tabLst>
                <a:tab algn="l" pos="0"/>
              </a:tabLst>
            </a:pPr>
            <a:r>
              <a:rPr b="0" lang="fr" sz="1800" spc="-1" strike="noStrike">
                <a:solidFill>
                  <a:srgbClr val="003081"/>
                </a:solidFill>
                <a:latin typeface="Palanquin Medium"/>
                <a:ea typeface="Palanquin Medium"/>
              </a:rPr>
              <a:t>Objectif : </a:t>
            </a:r>
            <a:br>
              <a:rPr sz="1400"/>
            </a:br>
            <a:r>
              <a:rPr b="0" lang="fr" sz="1400" spc="-1" strike="noStrike">
                <a:solidFill>
                  <a:srgbClr val="003081"/>
                </a:solidFill>
                <a:latin typeface="Palanquin Medium"/>
                <a:ea typeface="Palanquin Medium"/>
              </a:rPr>
              <a:t>Analyser la situation et mettre en perspective </a:t>
            </a:r>
            <a:endParaRPr b="0" lang="fr-FR" sz="1400" spc="-1" strike="noStrike">
              <a:solidFill>
                <a:srgbClr val="000000"/>
              </a:solidFill>
              <a:latin typeface="Arial"/>
            </a:endParaRPr>
          </a:p>
          <a:p>
            <a:pPr marL="457200">
              <a:lnSpc>
                <a:spcPct val="100000"/>
              </a:lnSpc>
              <a:tabLst>
                <a:tab algn="l" pos="0"/>
              </a:tabLst>
            </a:pPr>
            <a:r>
              <a:rPr b="0" lang="fr" sz="1400" spc="-1" strike="noStrike">
                <a:solidFill>
                  <a:srgbClr val="003081"/>
                </a:solidFill>
                <a:latin typeface="Palanquin Medium"/>
                <a:ea typeface="Palanquin Medium"/>
              </a:rPr>
              <a:t>4 temps d’accompagnement :</a:t>
            </a:r>
            <a:endParaRPr b="0" lang="fr-FR" sz="1400" spc="-1" strike="noStrike">
              <a:solidFill>
                <a:srgbClr val="000000"/>
              </a:solidFill>
              <a:latin typeface="Arial"/>
            </a:endParaRPr>
          </a:p>
          <a:p>
            <a:pPr lvl="3" marL="864000" indent="-216000">
              <a:lnSpc>
                <a:spcPct val="100000"/>
              </a:lnSpc>
              <a:buClr>
                <a:srgbClr val="000000"/>
              </a:buClr>
              <a:buFont typeface="Noto Sans Symbols"/>
              <a:buChar char="●"/>
              <a:tabLst>
                <a:tab algn="l" pos="0"/>
              </a:tabLst>
            </a:pPr>
            <a:r>
              <a:rPr b="0" lang="fr" sz="1400" spc="-1" strike="noStrike">
                <a:solidFill>
                  <a:srgbClr val="003081"/>
                </a:solidFill>
                <a:latin typeface="Palanquin Medium"/>
                <a:ea typeface="Palanquin Medium"/>
              </a:rPr>
              <a:t>Accueillir </a:t>
            </a:r>
            <a:endParaRPr b="0" lang="fr-FR" sz="1400" spc="-1" strike="noStrike">
              <a:solidFill>
                <a:srgbClr val="000000"/>
              </a:solidFill>
              <a:latin typeface="Arial"/>
            </a:endParaRPr>
          </a:p>
          <a:p>
            <a:pPr lvl="3" marL="864000" indent="-216000">
              <a:lnSpc>
                <a:spcPct val="100000"/>
              </a:lnSpc>
              <a:buClr>
                <a:srgbClr val="000000"/>
              </a:buClr>
              <a:buFont typeface="Noto Sans Symbols"/>
              <a:buChar char="●"/>
              <a:tabLst>
                <a:tab algn="l" pos="0"/>
              </a:tabLst>
            </a:pPr>
            <a:r>
              <a:rPr b="0" lang="fr" sz="1400" spc="-1" strike="noStrike">
                <a:solidFill>
                  <a:srgbClr val="003081"/>
                </a:solidFill>
                <a:latin typeface="Palanquin Medium"/>
                <a:ea typeface="Palanquin Medium"/>
              </a:rPr>
              <a:t>Diagnostiquer </a:t>
            </a:r>
            <a:endParaRPr b="0" lang="fr-FR" sz="1400" spc="-1" strike="noStrike">
              <a:solidFill>
                <a:srgbClr val="000000"/>
              </a:solidFill>
              <a:latin typeface="Arial"/>
            </a:endParaRPr>
          </a:p>
          <a:p>
            <a:pPr lvl="3" marL="864000" indent="-216000">
              <a:lnSpc>
                <a:spcPct val="100000"/>
              </a:lnSpc>
              <a:buClr>
                <a:srgbClr val="000000"/>
              </a:buClr>
              <a:buFont typeface="Noto Sans Symbols"/>
              <a:buChar char="●"/>
              <a:tabLst>
                <a:tab algn="l" pos="0"/>
              </a:tabLst>
            </a:pPr>
            <a:r>
              <a:rPr b="0" lang="fr" sz="1400" spc="-1" strike="noStrike">
                <a:solidFill>
                  <a:srgbClr val="003081"/>
                </a:solidFill>
                <a:latin typeface="Palanquin Medium"/>
                <a:ea typeface="Palanquin Medium"/>
              </a:rPr>
              <a:t>Accompagner </a:t>
            </a:r>
            <a:endParaRPr b="0" lang="fr-FR" sz="1400" spc="-1" strike="noStrike">
              <a:solidFill>
                <a:srgbClr val="000000"/>
              </a:solidFill>
              <a:latin typeface="Arial"/>
            </a:endParaRPr>
          </a:p>
          <a:p>
            <a:pPr lvl="3" marL="864000" indent="-216000">
              <a:lnSpc>
                <a:spcPct val="100000"/>
              </a:lnSpc>
              <a:buClr>
                <a:srgbClr val="000000"/>
              </a:buClr>
              <a:buFont typeface="Noto Sans Symbols"/>
              <a:buChar char="●"/>
              <a:tabLst>
                <a:tab algn="l" pos="0"/>
              </a:tabLst>
            </a:pPr>
            <a:r>
              <a:rPr b="0" lang="fr" sz="1400" spc="-1" strike="noStrike">
                <a:solidFill>
                  <a:srgbClr val="003081"/>
                </a:solidFill>
                <a:latin typeface="Palanquin Medium"/>
                <a:ea typeface="Palanquin Medium"/>
              </a:rPr>
              <a:t>Orienter </a:t>
            </a:r>
            <a:br>
              <a:rPr sz="1400"/>
            </a:br>
            <a:r>
              <a:rPr b="0" lang="fr" sz="1400" spc="-1" strike="noStrike">
                <a:solidFill>
                  <a:srgbClr val="003081"/>
                </a:solidFill>
                <a:latin typeface="Palanquin Medium"/>
                <a:ea typeface="Palanquin Medium"/>
              </a:rPr>
              <a:t> </a:t>
            </a:r>
            <a:endParaRPr b="0" lang="fr-FR" sz="1400" spc="-1" strike="noStrike">
              <a:solidFill>
                <a:srgbClr val="000000"/>
              </a:solidFill>
              <a:latin typeface="Arial"/>
            </a:endParaRPr>
          </a:p>
          <a:p>
            <a:pPr marL="457200">
              <a:lnSpc>
                <a:spcPct val="100000"/>
              </a:lnSpc>
              <a:tabLst>
                <a:tab algn="l" pos="0"/>
              </a:tabLst>
            </a:pPr>
            <a:r>
              <a:rPr b="0" lang="fr" sz="1800" spc="-1" strike="noStrike">
                <a:solidFill>
                  <a:srgbClr val="003081"/>
                </a:solidFill>
                <a:latin typeface="Palanquin Medium"/>
                <a:ea typeface="Palanquin Medium"/>
              </a:rPr>
              <a:t>Déroulé :</a:t>
            </a:r>
            <a:br>
              <a:rPr sz="1400"/>
            </a:br>
            <a:r>
              <a:rPr b="0" lang="fr" sz="1400" spc="-1" strike="noStrike">
                <a:solidFill>
                  <a:srgbClr val="003081"/>
                </a:solidFill>
                <a:latin typeface="Palanquin Medium"/>
                <a:ea typeface="Palanquin Medium"/>
              </a:rPr>
              <a:t>1 – Ateliers en sous-groupes de 3 (15 min) </a:t>
            </a:r>
            <a:endParaRPr b="0" lang="fr-FR" sz="1400" spc="-1" strike="noStrike">
              <a:solidFill>
                <a:srgbClr val="000000"/>
              </a:solidFill>
              <a:latin typeface="Arial"/>
            </a:endParaRPr>
          </a:p>
          <a:p>
            <a:pPr marL="457200">
              <a:lnSpc>
                <a:spcPct val="100000"/>
              </a:lnSpc>
              <a:tabLst>
                <a:tab algn="l" pos="0"/>
              </a:tabLst>
            </a:pPr>
            <a:r>
              <a:rPr b="0" lang="fr" sz="1400" spc="-1" strike="noStrike">
                <a:solidFill>
                  <a:srgbClr val="003081"/>
                </a:solidFill>
                <a:latin typeface="Palanquin Medium"/>
                <a:ea typeface="Palanquin Medium"/>
              </a:rPr>
              <a:t>2 – Retours et partage de pratiques en grand groupe (15min)</a:t>
            </a:r>
            <a:endParaRPr b="0" lang="fr-FR" sz="1400" spc="-1" strike="noStrike">
              <a:solidFill>
                <a:srgbClr val="000000"/>
              </a:solidFill>
              <a:latin typeface="Arial"/>
            </a:endParaRPr>
          </a:p>
          <a:p>
            <a:pPr marL="457200">
              <a:lnSpc>
                <a:spcPct val="100000"/>
              </a:lnSpc>
              <a:tabLst>
                <a:tab algn="l" pos="0"/>
              </a:tabLst>
            </a:pPr>
            <a:r>
              <a:rPr b="0" lang="fr" sz="1400" spc="-1" strike="noStrike">
                <a:solidFill>
                  <a:srgbClr val="003081"/>
                </a:solidFill>
                <a:latin typeface="Palanquin Medium"/>
                <a:ea typeface="Palanquin Medium"/>
              </a:rPr>
              <a:t>3– Ateliers en sous-groupes de 3 (15 min) </a:t>
            </a:r>
            <a:endParaRPr b="0" lang="fr-FR" sz="1400" spc="-1" strike="noStrike">
              <a:solidFill>
                <a:srgbClr val="000000"/>
              </a:solidFill>
              <a:latin typeface="Arial"/>
            </a:endParaRPr>
          </a:p>
          <a:p>
            <a:pPr marL="457200">
              <a:lnSpc>
                <a:spcPct val="100000"/>
              </a:lnSpc>
              <a:tabLst>
                <a:tab algn="l" pos="0"/>
              </a:tabLst>
            </a:pPr>
            <a:r>
              <a:rPr b="0" lang="fr" sz="1400" spc="-1" strike="noStrike">
                <a:solidFill>
                  <a:srgbClr val="003081"/>
                </a:solidFill>
                <a:latin typeface="Palanquin Medium"/>
                <a:ea typeface="Palanquin Medium"/>
              </a:rPr>
              <a:t>4– Retours et partage de pratiques en grand groupe (15min)</a:t>
            </a:r>
            <a:endParaRPr b="0" lang="fr-FR" sz="1400" spc="-1" strike="noStrike">
              <a:solidFill>
                <a:srgbClr val="000000"/>
              </a:solidFill>
              <a:latin typeface="Arial"/>
            </a:endParaRPr>
          </a:p>
          <a:p>
            <a:pPr marL="457200">
              <a:lnSpc>
                <a:spcPct val="100000"/>
              </a:lnSpc>
              <a:tabLst>
                <a:tab algn="l" pos="0"/>
              </a:tabLst>
            </a:pPr>
            <a:r>
              <a:rPr b="0" lang="fr" sz="1400" spc="-1" strike="noStrike">
                <a:solidFill>
                  <a:srgbClr val="003081"/>
                </a:solidFill>
                <a:latin typeface="Palanquin Medium"/>
                <a:ea typeface="Palanquin Medium"/>
              </a:rPr>
              <a:t>3 – Synthèse et pistes (15min)</a:t>
            </a:r>
            <a:endParaRPr b="0" lang="fr-FR" sz="1400" spc="-1" strike="noStrike">
              <a:solidFill>
                <a:srgbClr val="000000"/>
              </a:solidFill>
              <a:latin typeface="Arial"/>
            </a:endParaRPr>
          </a:p>
          <a:p>
            <a:pPr marL="457200">
              <a:lnSpc>
                <a:spcPct val="100000"/>
              </a:lnSpc>
              <a:tabLst>
                <a:tab algn="l" pos="0"/>
              </a:tabLst>
            </a:pPr>
            <a:br>
              <a:rPr sz="1400"/>
            </a:br>
            <a:endParaRPr b="0" lang="fr-FR" sz="1400" spc="-1" strike="noStrike">
              <a:solidFill>
                <a:srgbClr val="000000"/>
              </a:solidFill>
              <a:latin typeface="Arial"/>
            </a:endParaRPr>
          </a:p>
        </p:txBody>
      </p:sp>
      <p:pic>
        <p:nvPicPr>
          <p:cNvPr id="271" name="Google Shape;443;p47" descr=""/>
          <p:cNvPicPr/>
          <p:nvPr/>
        </p:nvPicPr>
        <p:blipFill>
          <a:blip r:embed="rId1"/>
          <a:stretch/>
        </p:blipFill>
        <p:spPr>
          <a:xfrm flipH="1">
            <a:off x="5834160" y="1814400"/>
            <a:ext cx="2054520" cy="2054520"/>
          </a:xfrm>
          <a:prstGeom prst="rect">
            <a:avLst/>
          </a:prstGeom>
          <a:ln w="0">
            <a:noFill/>
          </a:ln>
        </p:spPr>
      </p:pic>
      <p:pic>
        <p:nvPicPr>
          <p:cNvPr id="272" name="Google Shape;444;p47" descr=""/>
          <p:cNvPicPr/>
          <p:nvPr/>
        </p:nvPicPr>
        <p:blipFill>
          <a:blip r:embed="rId2"/>
          <a:stretch/>
        </p:blipFill>
        <p:spPr>
          <a:xfrm flipH="1">
            <a:off x="7391880" y="1871640"/>
            <a:ext cx="2032560" cy="2032560"/>
          </a:xfrm>
          <a:prstGeom prst="rect">
            <a:avLst/>
          </a:prstGeom>
          <a:ln w="0">
            <a:noFill/>
          </a:ln>
        </p:spPr>
      </p:pic>
      <p:sp>
        <p:nvSpPr>
          <p:cNvPr id="273" name="Google Shape;445;p47"/>
          <p:cNvSpPr/>
          <p:nvPr/>
        </p:nvSpPr>
        <p:spPr>
          <a:xfrm>
            <a:off x="7407720" y="428760"/>
            <a:ext cx="1409040" cy="43956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fr" sz="1400" spc="-1" strike="noStrike">
                <a:solidFill>
                  <a:srgbClr val="003081"/>
                </a:solidFill>
                <a:latin typeface="Palanquin"/>
                <a:ea typeface="Palanquin"/>
              </a:rPr>
              <a:t>15 min</a:t>
            </a:r>
            <a:endParaRPr b="0" lang="fr-FR" sz="1400" spc="-1" strike="noStrike">
              <a:solidFill>
                <a:srgbClr val="000000"/>
              </a:solidFill>
              <a:latin typeface="Arial"/>
            </a:endParaRPr>
          </a:p>
        </p:txBody>
      </p:sp>
      <p:pic>
        <p:nvPicPr>
          <p:cNvPr id="274" name="Google Shape;446;p47" descr=""/>
          <p:cNvPicPr/>
          <p:nvPr/>
        </p:nvPicPr>
        <p:blipFill>
          <a:blip r:embed="rId3"/>
          <a:stretch/>
        </p:blipFill>
        <p:spPr>
          <a:xfrm>
            <a:off x="6834600" y="259560"/>
            <a:ext cx="482400" cy="552600"/>
          </a:xfrm>
          <a:prstGeom prst="rect">
            <a:avLst/>
          </a:prstGeom>
          <a:ln w="0">
            <a:noFill/>
          </a:ln>
        </p:spPr>
      </p:pic>
      <p:sp>
        <p:nvSpPr>
          <p:cNvPr id="275" name="Google Shape;447;p47"/>
          <p:cNvSpPr/>
          <p:nvPr/>
        </p:nvSpPr>
        <p:spPr>
          <a:xfrm>
            <a:off x="-53640" y="252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Google Shape;452;p48"/>
          <p:cNvSpPr/>
          <p:nvPr/>
        </p:nvSpPr>
        <p:spPr>
          <a:xfrm>
            <a:off x="15120" y="-1080"/>
            <a:ext cx="9140400" cy="571140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cxnSp>
        <p:nvCxnSpPr>
          <p:cNvPr id="277" name="Google Shape;453;p48"/>
          <p:cNvCxnSpPr/>
          <p:nvPr/>
        </p:nvCxnSpPr>
        <p:spPr>
          <a:xfrm>
            <a:off x="4585320" y="489960"/>
            <a:ext cx="3600" cy="4736520"/>
          </a:xfrm>
          <a:prstGeom prst="straightConnector1">
            <a:avLst/>
          </a:prstGeom>
          <a:ln w="19050">
            <a:solidFill>
              <a:srgbClr val="ff3333"/>
            </a:solidFill>
            <a:prstDash val="dot"/>
            <a:round/>
          </a:ln>
        </p:spPr>
      </p:cxnSp>
      <p:sp>
        <p:nvSpPr>
          <p:cNvPr id="278" name="Google Shape;454;p48"/>
          <p:cNvSpPr/>
          <p:nvPr/>
        </p:nvSpPr>
        <p:spPr>
          <a:xfrm>
            <a:off x="119520" y="320760"/>
            <a:ext cx="2236680" cy="328680"/>
          </a:xfrm>
          <a:prstGeom prst="rect">
            <a:avLst/>
          </a:prstGeom>
          <a:noFill/>
          <a:ln w="0">
            <a:noFill/>
          </a:ln>
        </p:spPr>
        <p:style>
          <a:lnRef idx="0"/>
          <a:fillRef idx="0"/>
          <a:effectRef idx="0"/>
          <a:fontRef idx="minor"/>
        </p:style>
        <p:txBody>
          <a:bodyPr lIns="34200" rIns="34200" tIns="34200" bIns="34200" anchor="t">
            <a:noAutofit/>
          </a:bodyPr>
          <a:p>
            <a:pPr algn="ctr">
              <a:lnSpc>
                <a:spcPct val="100000"/>
              </a:lnSpc>
              <a:tabLst>
                <a:tab algn="l" pos="0"/>
              </a:tabLst>
            </a:pPr>
            <a:r>
              <a:rPr b="0" lang="fr" sz="1500" spc="-1" strike="noStrike">
                <a:solidFill>
                  <a:srgbClr val="ff3333"/>
                </a:solidFill>
                <a:latin typeface="Palanquin Medium"/>
                <a:ea typeface="Palanquin Medium"/>
              </a:rPr>
              <a:t>ACCUEIL</a:t>
            </a:r>
            <a:endParaRPr b="0" lang="fr-FR" sz="1500" spc="-1" strike="noStrike">
              <a:solidFill>
                <a:srgbClr val="000000"/>
              </a:solidFill>
              <a:latin typeface="Arial"/>
            </a:endParaRPr>
          </a:p>
        </p:txBody>
      </p:sp>
      <p:sp>
        <p:nvSpPr>
          <p:cNvPr id="279" name="Google Shape;455;p48"/>
          <p:cNvSpPr/>
          <p:nvPr/>
        </p:nvSpPr>
        <p:spPr>
          <a:xfrm>
            <a:off x="4598640" y="320760"/>
            <a:ext cx="2182680" cy="582840"/>
          </a:xfrm>
          <a:prstGeom prst="rect">
            <a:avLst/>
          </a:prstGeom>
          <a:noFill/>
          <a:ln w="0">
            <a:noFill/>
          </a:ln>
        </p:spPr>
        <p:style>
          <a:lnRef idx="0"/>
          <a:fillRef idx="0"/>
          <a:effectRef idx="0"/>
          <a:fontRef idx="minor"/>
        </p:style>
        <p:txBody>
          <a:bodyPr lIns="34200" rIns="34200" tIns="34200" bIns="34200" anchor="t">
            <a:noAutofit/>
          </a:bodyPr>
          <a:p>
            <a:pPr algn="ctr">
              <a:lnSpc>
                <a:spcPct val="100000"/>
              </a:lnSpc>
              <a:tabLst>
                <a:tab algn="l" pos="0"/>
              </a:tabLst>
            </a:pPr>
            <a:r>
              <a:rPr b="0" lang="fr" sz="1500" spc="-1" strike="noStrike">
                <a:solidFill>
                  <a:srgbClr val="ff3333"/>
                </a:solidFill>
                <a:latin typeface="Palanquin Medium"/>
                <a:ea typeface="Palanquin Medium"/>
              </a:rPr>
              <a:t>ACCOMPAGNEMENT</a:t>
            </a:r>
            <a:endParaRPr b="0" lang="fr-FR" sz="1500" spc="-1" strike="noStrike">
              <a:solidFill>
                <a:srgbClr val="000000"/>
              </a:solidFill>
              <a:latin typeface="Arial"/>
            </a:endParaRPr>
          </a:p>
          <a:p>
            <a:pPr algn="ctr">
              <a:lnSpc>
                <a:spcPct val="100000"/>
              </a:lnSpc>
              <a:tabLst>
                <a:tab algn="l" pos="0"/>
              </a:tabLst>
            </a:pPr>
            <a:endParaRPr b="0" lang="fr-FR" sz="1500" spc="-1" strike="noStrike">
              <a:solidFill>
                <a:srgbClr val="000000"/>
              </a:solidFill>
              <a:latin typeface="Arial"/>
            </a:endParaRPr>
          </a:p>
        </p:txBody>
      </p:sp>
      <p:cxnSp>
        <p:nvCxnSpPr>
          <p:cNvPr id="280" name="Google Shape;456;p48"/>
          <p:cNvCxnSpPr/>
          <p:nvPr/>
        </p:nvCxnSpPr>
        <p:spPr>
          <a:xfrm>
            <a:off x="2359800" y="489960"/>
            <a:ext cx="3600" cy="4736520"/>
          </a:xfrm>
          <a:prstGeom prst="straightConnector1">
            <a:avLst/>
          </a:prstGeom>
          <a:ln w="19050">
            <a:solidFill>
              <a:srgbClr val="ff3333"/>
            </a:solidFill>
            <a:prstDash val="dot"/>
            <a:round/>
          </a:ln>
        </p:spPr>
      </p:cxnSp>
      <p:cxnSp>
        <p:nvCxnSpPr>
          <p:cNvPr id="281" name="Google Shape;457;p48"/>
          <p:cNvCxnSpPr/>
          <p:nvPr/>
        </p:nvCxnSpPr>
        <p:spPr>
          <a:xfrm>
            <a:off x="6784560" y="489960"/>
            <a:ext cx="3600" cy="4736520"/>
          </a:xfrm>
          <a:prstGeom prst="straightConnector1">
            <a:avLst/>
          </a:prstGeom>
          <a:ln w="19050">
            <a:solidFill>
              <a:srgbClr val="ff3333"/>
            </a:solidFill>
            <a:prstDash val="dot"/>
            <a:round/>
          </a:ln>
        </p:spPr>
      </p:cxnSp>
      <p:sp>
        <p:nvSpPr>
          <p:cNvPr id="282" name="Google Shape;458;p48"/>
          <p:cNvSpPr/>
          <p:nvPr/>
        </p:nvSpPr>
        <p:spPr>
          <a:xfrm>
            <a:off x="2489760" y="320760"/>
            <a:ext cx="1869120" cy="328680"/>
          </a:xfrm>
          <a:prstGeom prst="rect">
            <a:avLst/>
          </a:prstGeom>
          <a:noFill/>
          <a:ln w="0">
            <a:noFill/>
          </a:ln>
        </p:spPr>
        <p:style>
          <a:lnRef idx="0"/>
          <a:fillRef idx="0"/>
          <a:effectRef idx="0"/>
          <a:fontRef idx="minor"/>
        </p:style>
        <p:txBody>
          <a:bodyPr lIns="34200" rIns="34200" tIns="34200" bIns="34200" anchor="t">
            <a:noAutofit/>
          </a:bodyPr>
          <a:p>
            <a:pPr algn="ctr">
              <a:lnSpc>
                <a:spcPct val="100000"/>
              </a:lnSpc>
              <a:tabLst>
                <a:tab algn="l" pos="0"/>
              </a:tabLst>
            </a:pPr>
            <a:r>
              <a:rPr b="0" lang="fr" sz="1500" spc="-1" strike="noStrike">
                <a:solidFill>
                  <a:srgbClr val="ff3333"/>
                </a:solidFill>
                <a:latin typeface="Palanquin Medium"/>
                <a:ea typeface="Palanquin Medium"/>
              </a:rPr>
              <a:t>DIAGNOSTIC </a:t>
            </a:r>
            <a:endParaRPr b="0" lang="fr-FR" sz="1500" spc="-1" strike="noStrike">
              <a:solidFill>
                <a:srgbClr val="000000"/>
              </a:solidFill>
              <a:latin typeface="Arial"/>
            </a:endParaRPr>
          </a:p>
        </p:txBody>
      </p:sp>
      <p:sp>
        <p:nvSpPr>
          <p:cNvPr id="283" name="Google Shape;459;p48"/>
          <p:cNvSpPr/>
          <p:nvPr/>
        </p:nvSpPr>
        <p:spPr>
          <a:xfrm>
            <a:off x="6784920" y="320760"/>
            <a:ext cx="2091600" cy="328680"/>
          </a:xfrm>
          <a:prstGeom prst="rect">
            <a:avLst/>
          </a:prstGeom>
          <a:noFill/>
          <a:ln w="0">
            <a:noFill/>
          </a:ln>
        </p:spPr>
        <p:style>
          <a:lnRef idx="0"/>
          <a:fillRef idx="0"/>
          <a:effectRef idx="0"/>
          <a:fontRef idx="minor"/>
        </p:style>
        <p:txBody>
          <a:bodyPr lIns="34200" rIns="34200" tIns="34200" bIns="34200" anchor="t">
            <a:noAutofit/>
          </a:bodyPr>
          <a:p>
            <a:pPr algn="ctr">
              <a:lnSpc>
                <a:spcPct val="100000"/>
              </a:lnSpc>
              <a:tabLst>
                <a:tab algn="l" pos="0"/>
              </a:tabLst>
            </a:pPr>
            <a:r>
              <a:rPr b="0" lang="fr" sz="1500" spc="-1" strike="noStrike">
                <a:solidFill>
                  <a:srgbClr val="ff3333"/>
                </a:solidFill>
                <a:latin typeface="Palanquin Medium"/>
                <a:ea typeface="Palanquin Medium"/>
              </a:rPr>
              <a:t>ORIENTATION</a:t>
            </a:r>
            <a:endParaRPr b="0" lang="fr-FR" sz="1500" spc="-1" strike="noStrike">
              <a:solidFill>
                <a:srgbClr val="000000"/>
              </a:solidFill>
              <a:latin typeface="Arial"/>
            </a:endParaRPr>
          </a:p>
        </p:txBody>
      </p:sp>
      <p:sp>
        <p:nvSpPr>
          <p:cNvPr id="284" name="Google Shape;460;p48"/>
          <p:cNvSpPr/>
          <p:nvPr/>
        </p:nvSpPr>
        <p:spPr>
          <a:xfrm>
            <a:off x="-144000" y="799920"/>
            <a:ext cx="2336760" cy="571320"/>
          </a:xfrm>
          <a:prstGeom prst="rect">
            <a:avLst/>
          </a:prstGeom>
          <a:noFill/>
          <a:ln w="0">
            <a:noFill/>
          </a:ln>
        </p:spPr>
        <p:style>
          <a:lnRef idx="0"/>
          <a:fillRef idx="0"/>
          <a:effectRef idx="0"/>
          <a:fontRef idx="minor"/>
        </p:style>
        <p:txBody>
          <a:bodyPr lIns="90000" rIns="90000" tIns="91440" bIns="91440" anchor="ctr">
            <a:noAutofit/>
          </a:bodyPr>
          <a:p>
            <a:pPr marL="457200" indent="-343080" algn="ctr">
              <a:lnSpc>
                <a:spcPct val="100000"/>
              </a:lnSpc>
              <a:buClr>
                <a:srgbClr val="003081"/>
              </a:buClr>
              <a:buFont typeface="Palanquin Medium"/>
              <a:buChar char="➔"/>
            </a:pPr>
            <a:r>
              <a:rPr b="0" lang="fr" sz="1200" spc="-1" strike="noStrike">
                <a:solidFill>
                  <a:srgbClr val="003081"/>
                </a:solidFill>
                <a:latin typeface="Palanquin Medium"/>
                <a:ea typeface="Palanquin Medium"/>
              </a:rPr>
              <a:t>Quelles questions je pose ?</a:t>
            </a:r>
            <a:br>
              <a:rPr sz="1200"/>
            </a:br>
            <a:r>
              <a:rPr b="0" lang="fr" sz="1200" spc="-1" strike="noStrike">
                <a:solidFill>
                  <a:srgbClr val="003081"/>
                </a:solidFill>
                <a:latin typeface="Palanquin Medium"/>
                <a:ea typeface="Palanquin Medium"/>
              </a:rPr>
              <a:t>Qu’est-ce que j’observe ?</a:t>
            </a:r>
            <a:endParaRPr b="0" lang="fr-FR" sz="1200" spc="-1" strike="noStrike">
              <a:solidFill>
                <a:srgbClr val="000000"/>
              </a:solidFill>
              <a:latin typeface="Arial"/>
            </a:endParaRPr>
          </a:p>
          <a:p>
            <a:pPr>
              <a:lnSpc>
                <a:spcPct val="100000"/>
              </a:lnSpc>
              <a:tabLst>
                <a:tab algn="l" pos="0"/>
              </a:tabLst>
            </a:pPr>
            <a:br>
              <a:rPr sz="1400"/>
            </a:br>
            <a:endParaRPr b="0" lang="fr-FR" sz="1400" spc="-1" strike="noStrike">
              <a:solidFill>
                <a:srgbClr val="000000"/>
              </a:solidFill>
              <a:latin typeface="Arial"/>
            </a:endParaRPr>
          </a:p>
        </p:txBody>
      </p:sp>
      <p:sp>
        <p:nvSpPr>
          <p:cNvPr id="285" name="Google Shape;461;p48"/>
          <p:cNvSpPr/>
          <p:nvPr/>
        </p:nvSpPr>
        <p:spPr>
          <a:xfrm>
            <a:off x="4356000" y="839880"/>
            <a:ext cx="2300760" cy="811440"/>
          </a:xfrm>
          <a:prstGeom prst="rect">
            <a:avLst/>
          </a:prstGeom>
          <a:noFill/>
          <a:ln w="0">
            <a:noFill/>
          </a:ln>
        </p:spPr>
        <p:style>
          <a:lnRef idx="0"/>
          <a:fillRef idx="0"/>
          <a:effectRef idx="0"/>
          <a:fontRef idx="minor"/>
        </p:style>
        <p:txBody>
          <a:bodyPr lIns="90000" rIns="90000" tIns="91440" bIns="91440" anchor="ctr">
            <a:noAutofit/>
          </a:bodyPr>
          <a:p>
            <a:pPr marL="457200" indent="-343080" algn="ctr">
              <a:lnSpc>
                <a:spcPct val="100000"/>
              </a:lnSpc>
              <a:buClr>
                <a:srgbClr val="003081"/>
              </a:buClr>
              <a:buFont typeface="Palanquin Medium"/>
              <a:buChar char="➔"/>
            </a:pPr>
            <a:r>
              <a:rPr b="0" lang="fr" sz="1200" spc="-1" strike="noStrike">
                <a:solidFill>
                  <a:srgbClr val="003081"/>
                </a:solidFill>
                <a:latin typeface="Palanquin Medium"/>
                <a:ea typeface="Palanquin Medium"/>
              </a:rPr>
              <a:t>Est-ce que j’accompagne ?</a:t>
            </a:r>
            <a:endParaRPr b="0" lang="fr-FR" sz="1200" spc="-1" strike="noStrike">
              <a:solidFill>
                <a:srgbClr val="000000"/>
              </a:solidFill>
              <a:latin typeface="Arial"/>
            </a:endParaRPr>
          </a:p>
          <a:p>
            <a:pPr marL="457200" indent="-343080" algn="ctr">
              <a:lnSpc>
                <a:spcPct val="100000"/>
              </a:lnSpc>
              <a:buClr>
                <a:srgbClr val="003081"/>
              </a:buClr>
              <a:buFont typeface="Palanquin Medium"/>
              <a:buChar char="➔"/>
            </a:pPr>
            <a:r>
              <a:rPr b="0" lang="fr" sz="1200" spc="-1" strike="noStrike">
                <a:solidFill>
                  <a:srgbClr val="003081"/>
                </a:solidFill>
                <a:latin typeface="Palanquin Medium"/>
                <a:ea typeface="Palanquin Medium"/>
              </a:rPr>
              <a:t>Accompagner quoi ? Comment ? Jusqu’où ?</a:t>
            </a:r>
            <a:endParaRPr b="0" lang="fr-FR" sz="1200" spc="-1" strike="noStrike">
              <a:solidFill>
                <a:srgbClr val="000000"/>
              </a:solidFill>
              <a:latin typeface="Arial"/>
            </a:endParaRPr>
          </a:p>
          <a:p>
            <a:pPr>
              <a:lnSpc>
                <a:spcPct val="100000"/>
              </a:lnSpc>
              <a:tabLst>
                <a:tab algn="l" pos="0"/>
              </a:tabLst>
            </a:pPr>
            <a:br>
              <a:rPr sz="1400"/>
            </a:br>
            <a:endParaRPr b="0" lang="fr-FR" sz="1400" spc="-1" strike="noStrike">
              <a:solidFill>
                <a:srgbClr val="000000"/>
              </a:solidFill>
              <a:latin typeface="Arial"/>
            </a:endParaRPr>
          </a:p>
        </p:txBody>
      </p:sp>
      <p:sp>
        <p:nvSpPr>
          <p:cNvPr id="286" name="Google Shape;462;p48"/>
          <p:cNvSpPr/>
          <p:nvPr/>
        </p:nvSpPr>
        <p:spPr>
          <a:xfrm>
            <a:off x="2124000" y="909360"/>
            <a:ext cx="2336760" cy="571320"/>
          </a:xfrm>
          <a:prstGeom prst="rect">
            <a:avLst/>
          </a:prstGeom>
          <a:noFill/>
          <a:ln w="0">
            <a:noFill/>
          </a:ln>
        </p:spPr>
        <p:style>
          <a:lnRef idx="0"/>
          <a:fillRef idx="0"/>
          <a:effectRef idx="0"/>
          <a:fontRef idx="minor"/>
        </p:style>
        <p:txBody>
          <a:bodyPr lIns="90000" rIns="90000" tIns="91440" bIns="91440" anchor="ctr">
            <a:noAutofit/>
          </a:bodyPr>
          <a:p>
            <a:pPr marL="457200" indent="-343080" algn="ctr">
              <a:lnSpc>
                <a:spcPct val="100000"/>
              </a:lnSpc>
              <a:buClr>
                <a:srgbClr val="003081"/>
              </a:buClr>
              <a:buFont typeface="Palanquin Medium"/>
              <a:buChar char="➔"/>
            </a:pPr>
            <a:r>
              <a:rPr b="0" lang="fr" sz="1200" spc="-1" strike="noStrike">
                <a:solidFill>
                  <a:srgbClr val="003081"/>
                </a:solidFill>
                <a:latin typeface="Palanquin Medium"/>
                <a:ea typeface="Palanquin Medium"/>
              </a:rPr>
              <a:t>Est-ce que je diagnostic ? </a:t>
            </a:r>
            <a:br>
              <a:rPr sz="1200"/>
            </a:br>
            <a:r>
              <a:rPr b="0" lang="fr" sz="1200" spc="-1" strike="noStrike">
                <a:solidFill>
                  <a:srgbClr val="003081"/>
                </a:solidFill>
                <a:latin typeface="Palanquin Medium"/>
                <a:ea typeface="Palanquin Medium"/>
              </a:rPr>
              <a:t>Diagnostiquer quoi ? Comment ?</a:t>
            </a:r>
            <a:endParaRPr b="0" lang="fr-FR" sz="1200" spc="-1" strike="noStrike">
              <a:solidFill>
                <a:srgbClr val="000000"/>
              </a:solidFill>
              <a:latin typeface="Arial"/>
            </a:endParaRPr>
          </a:p>
          <a:p>
            <a:pPr>
              <a:lnSpc>
                <a:spcPct val="100000"/>
              </a:lnSpc>
              <a:tabLst>
                <a:tab algn="l" pos="0"/>
              </a:tabLst>
            </a:pPr>
            <a:br>
              <a:rPr sz="1400"/>
            </a:br>
            <a:endParaRPr b="0" lang="fr-FR" sz="1400" spc="-1" strike="noStrike">
              <a:solidFill>
                <a:srgbClr val="000000"/>
              </a:solidFill>
              <a:latin typeface="Arial"/>
            </a:endParaRPr>
          </a:p>
        </p:txBody>
      </p:sp>
      <p:sp>
        <p:nvSpPr>
          <p:cNvPr id="287" name="Google Shape;463;p48"/>
          <p:cNvSpPr/>
          <p:nvPr/>
        </p:nvSpPr>
        <p:spPr>
          <a:xfrm>
            <a:off x="6480000" y="718560"/>
            <a:ext cx="2336760" cy="811440"/>
          </a:xfrm>
          <a:prstGeom prst="rect">
            <a:avLst/>
          </a:prstGeom>
          <a:noFill/>
          <a:ln w="0">
            <a:noFill/>
          </a:ln>
        </p:spPr>
        <p:style>
          <a:lnRef idx="0"/>
          <a:fillRef idx="0"/>
          <a:effectRef idx="0"/>
          <a:fontRef idx="minor"/>
        </p:style>
        <p:txBody>
          <a:bodyPr lIns="90000" rIns="90000" tIns="91440" bIns="91440" anchor="ctr">
            <a:noAutofit/>
          </a:bodyPr>
          <a:p>
            <a:pPr marL="457200" indent="-343080" algn="ctr">
              <a:lnSpc>
                <a:spcPct val="100000"/>
              </a:lnSpc>
              <a:buClr>
                <a:srgbClr val="003081"/>
              </a:buClr>
              <a:buFont typeface="Palanquin Medium"/>
              <a:buChar char="➔"/>
            </a:pPr>
            <a:r>
              <a:rPr b="0" lang="fr" sz="1200" spc="-1" strike="noStrike">
                <a:solidFill>
                  <a:srgbClr val="003081"/>
                </a:solidFill>
                <a:latin typeface="Palanquin Medium"/>
                <a:ea typeface="Palanquin Medium"/>
              </a:rPr>
              <a:t>Pourquoi orienter ?</a:t>
            </a:r>
            <a:endParaRPr b="0" lang="fr-FR" sz="1200" spc="-1" strike="noStrike">
              <a:solidFill>
                <a:srgbClr val="000000"/>
              </a:solidFill>
              <a:latin typeface="Arial"/>
            </a:endParaRPr>
          </a:p>
          <a:p>
            <a:pPr marL="457200" indent="-343080" algn="ctr">
              <a:lnSpc>
                <a:spcPct val="100000"/>
              </a:lnSpc>
              <a:buClr>
                <a:srgbClr val="003081"/>
              </a:buClr>
              <a:buFont typeface="Palanquin Medium"/>
              <a:buChar char="➔"/>
            </a:pPr>
            <a:r>
              <a:rPr b="0" lang="fr" sz="1200" spc="-1" strike="noStrike">
                <a:solidFill>
                  <a:srgbClr val="003081"/>
                </a:solidFill>
                <a:latin typeface="Palanquin Medium"/>
                <a:ea typeface="Palanquin Medium"/>
              </a:rPr>
              <a:t>Vers qui ? Comment ?</a:t>
            </a:r>
            <a:endParaRPr b="0" lang="fr-FR" sz="1200" spc="-1" strike="noStrike">
              <a:solidFill>
                <a:srgbClr val="000000"/>
              </a:solidFill>
              <a:latin typeface="Arial"/>
            </a:endParaRPr>
          </a:p>
          <a:p>
            <a:pPr>
              <a:lnSpc>
                <a:spcPct val="100000"/>
              </a:lnSpc>
              <a:tabLst>
                <a:tab algn="l" pos="0"/>
              </a:tabLst>
            </a:pPr>
            <a:br>
              <a:rPr sz="1400"/>
            </a:b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Google Shape;174;p13"/>
          <p:cNvSpPr/>
          <p:nvPr/>
        </p:nvSpPr>
        <p:spPr>
          <a:xfrm>
            <a:off x="4490640" y="2736000"/>
            <a:ext cx="175680" cy="469440"/>
          </a:xfrm>
          <a:prstGeom prst="rect">
            <a:avLst/>
          </a:prstGeom>
          <a:noFill/>
          <a:ln w="0">
            <a:noFill/>
          </a:ln>
        </p:spPr>
        <p:style>
          <a:lnRef idx="0"/>
          <a:fillRef idx="0"/>
          <a:effectRef idx="0"/>
          <a:fontRef idx="minor"/>
        </p:style>
        <p:txBody>
          <a:bodyPr lIns="90000" rIns="90000" tIns="45000" bIns="45000" anchor="t">
            <a:noAutofit/>
          </a:bodyPr>
          <a:p>
            <a:pPr>
              <a:lnSpc>
                <a:spcPct val="100000"/>
              </a:lnSpc>
              <a:tabLst>
                <a:tab algn="l" pos="0"/>
              </a:tabLst>
            </a:pPr>
            <a:endParaRPr b="0" lang="fr-FR" sz="1400" spc="-1" strike="noStrike">
              <a:solidFill>
                <a:srgbClr val="000000"/>
              </a:solidFill>
              <a:latin typeface="Arial"/>
            </a:endParaRPr>
          </a:p>
        </p:txBody>
      </p:sp>
      <p:sp>
        <p:nvSpPr>
          <p:cNvPr id="141" name="Google Shape;175;p 1"/>
          <p:cNvSpPr/>
          <p:nvPr/>
        </p:nvSpPr>
        <p:spPr>
          <a:xfrm>
            <a:off x="3444120" y="515160"/>
            <a:ext cx="3529800" cy="241920"/>
          </a:xfrm>
          <a:prstGeom prst="rect">
            <a:avLst/>
          </a:prstGeom>
          <a:noFill/>
          <a:ln w="0">
            <a:noFill/>
          </a:ln>
        </p:spPr>
        <p:style>
          <a:lnRef idx="0"/>
          <a:fillRef idx="0"/>
          <a:effectRef idx="0"/>
          <a:fontRef idx="minor"/>
        </p:style>
        <p:txBody>
          <a:bodyPr lIns="0" rIns="0" tIns="0" bIns="0" anchor="t">
            <a:noAutofit/>
          </a:bodyPr>
          <a:p>
            <a:pPr algn="ctr">
              <a:lnSpc>
                <a:spcPct val="120000"/>
              </a:lnSpc>
              <a:tabLst>
                <a:tab algn="l" pos="0"/>
              </a:tabLst>
            </a:pPr>
            <a:r>
              <a:rPr b="0" lang="fr" sz="1400" spc="-1" strike="noStrike">
                <a:solidFill>
                  <a:srgbClr val="ffffff"/>
                </a:solidFill>
                <a:latin typeface="Montserrat ExtraBold"/>
                <a:ea typeface="Montserrat ExtraBold"/>
              </a:rPr>
              <a:t>Philippe Archias</a:t>
            </a:r>
            <a:endParaRPr b="0" lang="fr-FR" sz="1400" spc="-1" strike="noStrike">
              <a:solidFill>
                <a:srgbClr val="000000"/>
              </a:solidFill>
              <a:latin typeface="Arial"/>
            </a:endParaRPr>
          </a:p>
        </p:txBody>
      </p:sp>
      <p:pic>
        <p:nvPicPr>
          <p:cNvPr id="142" name="Google Shape;176;p 1" descr=""/>
          <p:cNvPicPr/>
          <p:nvPr/>
        </p:nvPicPr>
        <p:blipFill>
          <a:blip r:embed="rId1"/>
          <a:stretch/>
        </p:blipFill>
        <p:spPr>
          <a:xfrm>
            <a:off x="854640" y="1230120"/>
            <a:ext cx="7615440" cy="348840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Google Shape;468;p49"/>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89" name="Google Shape;469;p49"/>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Jean</a:t>
            </a:r>
            <a:endParaRPr b="0" lang="fr-FR" sz="2600" spc="-1" strike="noStrike">
              <a:solidFill>
                <a:srgbClr val="000000"/>
              </a:solidFill>
              <a:latin typeface="Arial"/>
            </a:endParaRPr>
          </a:p>
        </p:txBody>
      </p:sp>
      <p:sp>
        <p:nvSpPr>
          <p:cNvPr id="290" name="Google Shape;470;p49"/>
          <p:cNvSpPr/>
          <p:nvPr/>
        </p:nvSpPr>
        <p:spPr>
          <a:xfrm>
            <a:off x="724320" y="1223640"/>
            <a:ext cx="7754400" cy="27396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fr" sz="2300" spc="-1" strike="noStrike">
                <a:solidFill>
                  <a:srgbClr val="003081"/>
                </a:solidFill>
                <a:latin typeface="Palanquin Medium"/>
                <a:ea typeface="Palanquin Medium"/>
              </a:rPr>
              <a:t>Jean, 72 ans, est retraité, ancien artisan, vit seul.</a:t>
            </a:r>
            <a:endParaRPr b="0" lang="fr-FR" sz="2300" spc="-1" strike="noStrike">
              <a:solidFill>
                <a:srgbClr val="000000"/>
              </a:solidFill>
              <a:latin typeface="Arial"/>
            </a:endParaRPr>
          </a:p>
          <a:p>
            <a:pPr>
              <a:lnSpc>
                <a:spcPct val="100000"/>
              </a:lnSpc>
              <a:spcBef>
                <a:spcPts val="1191"/>
              </a:spcBef>
              <a:tabLst>
                <a:tab algn="l" pos="0"/>
              </a:tabLst>
            </a:pPr>
            <a:r>
              <a:rPr b="0" lang="fr" sz="2300" spc="-1" strike="noStrike">
                <a:solidFill>
                  <a:srgbClr val="003081"/>
                </a:solidFill>
                <a:latin typeface="Palanquin Medium"/>
                <a:ea typeface="Palanquin Medium"/>
              </a:rPr>
              <a:t>Il se présente en mairie car il a reçu un courrier lui indiquant qu’il doit télépayer ses impôts fonciers en ligne. Il ne sait pas comment s’y prendre et craint de faire une erreur. </a:t>
            </a:r>
            <a:br>
              <a:rPr sz="2300"/>
            </a:br>
            <a:endParaRPr b="0" lang="fr-FR" sz="2300" spc="-1" strike="noStrike">
              <a:solidFill>
                <a:srgbClr val="000000"/>
              </a:solidFill>
              <a:latin typeface="Arial"/>
            </a:endParaRPr>
          </a:p>
          <a:p>
            <a:pPr>
              <a:lnSpc>
                <a:spcPct val="100000"/>
              </a:lnSpc>
              <a:tabLst>
                <a:tab algn="l" pos="0"/>
              </a:tabLst>
            </a:pPr>
            <a:r>
              <a:rPr b="0" lang="fr" sz="2300" spc="-1" strike="noStrike">
                <a:solidFill>
                  <a:srgbClr val="ff3333"/>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291" name="Google Shape;471;p49" descr=""/>
          <p:cNvPicPr/>
          <p:nvPr/>
        </p:nvPicPr>
        <p:blipFill>
          <a:blip r:embed="rId1"/>
          <a:stretch/>
        </p:blipFill>
        <p:spPr>
          <a:xfrm>
            <a:off x="826920" y="438912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Google Shape;476;p50"/>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93" name="Google Shape;477;p50"/>
          <p:cNvSpPr/>
          <p:nvPr/>
        </p:nvSpPr>
        <p:spPr>
          <a:xfrm>
            <a:off x="826920" y="370800"/>
            <a:ext cx="6422040" cy="515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Marie</a:t>
            </a:r>
            <a:endParaRPr b="0" lang="fr-FR" sz="2600" spc="-1" strike="noStrike">
              <a:solidFill>
                <a:srgbClr val="000000"/>
              </a:solidFill>
              <a:latin typeface="Arial"/>
            </a:endParaRPr>
          </a:p>
        </p:txBody>
      </p:sp>
      <p:sp>
        <p:nvSpPr>
          <p:cNvPr id="294" name="Google Shape;478;p50"/>
          <p:cNvSpPr/>
          <p:nvPr/>
        </p:nvSpPr>
        <p:spPr>
          <a:xfrm>
            <a:off x="724320" y="1061280"/>
            <a:ext cx="8091360" cy="307116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fr" sz="2300" spc="-1" strike="noStrike">
                <a:solidFill>
                  <a:srgbClr val="003081"/>
                </a:solidFill>
                <a:latin typeface="Palanquin Medium"/>
                <a:ea typeface="Palanquin Medium"/>
              </a:rPr>
              <a:t>Marie, 50 ans, assistante maternelle, peu à l’aise avec le numérique.</a:t>
            </a:r>
            <a:endParaRPr b="0" lang="fr-FR" sz="2300" spc="-1" strike="noStrike">
              <a:solidFill>
                <a:srgbClr val="000000"/>
              </a:solidFill>
              <a:latin typeface="Arial"/>
            </a:endParaRPr>
          </a:p>
          <a:p>
            <a:pPr>
              <a:lnSpc>
                <a:spcPct val="100000"/>
              </a:lnSpc>
              <a:tabLst>
                <a:tab algn="l" pos="0"/>
              </a:tabLst>
            </a:pPr>
            <a:r>
              <a:rPr b="0" lang="fr" sz="2300" spc="-1" strike="noStrike">
                <a:solidFill>
                  <a:srgbClr val="003081"/>
                </a:solidFill>
                <a:latin typeface="Palanquin Medium"/>
                <a:ea typeface="Palanquin Medium"/>
              </a:rPr>
              <a:t>Elle vient en mairie pour obtenir un extrait de casier judiciaire (bulletin n°3), pour renouveler son agrément. On lui indique que la demande doit se faire exclusivement en ligne. Elle a bien un ordinateur chez elle mais elle n’est pas à l’aise avec. Elle se débrouille essentiellement avec son smartphone. </a:t>
            </a:r>
            <a:endParaRPr b="0" lang="fr-FR" sz="2300" spc="-1" strike="noStrike">
              <a:solidFill>
                <a:srgbClr val="000000"/>
              </a:solidFill>
              <a:latin typeface="Arial"/>
            </a:endParaRPr>
          </a:p>
          <a:p>
            <a:pPr>
              <a:lnSpc>
                <a:spcPct val="100000"/>
              </a:lnSpc>
              <a:tabLst>
                <a:tab algn="l" pos="0"/>
              </a:tabLst>
            </a:pPr>
            <a:endParaRPr b="0" lang="fr-FR" sz="800" spc="-1" strike="noStrike">
              <a:solidFill>
                <a:srgbClr val="000000"/>
              </a:solidFill>
              <a:latin typeface="Arial"/>
            </a:endParaRPr>
          </a:p>
          <a:p>
            <a:pPr>
              <a:lnSpc>
                <a:spcPct val="100000"/>
              </a:lnSpc>
              <a:tabLst>
                <a:tab algn="l" pos="0"/>
              </a:tabLst>
            </a:pPr>
            <a:r>
              <a:rPr b="0" lang="fr" sz="2300" spc="-1" strike="noStrike">
                <a:solidFill>
                  <a:srgbClr val="ff3333"/>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295" name="Google Shape;479;p50" descr=""/>
          <p:cNvPicPr/>
          <p:nvPr/>
        </p:nvPicPr>
        <p:blipFill>
          <a:blip r:embed="rId1"/>
          <a:stretch/>
        </p:blipFill>
        <p:spPr>
          <a:xfrm>
            <a:off x="826920" y="438912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Google Shape;484;p51"/>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297" name="Google Shape;485;p51"/>
          <p:cNvSpPr/>
          <p:nvPr/>
        </p:nvSpPr>
        <p:spPr>
          <a:xfrm>
            <a:off x="826920" y="370800"/>
            <a:ext cx="6422040" cy="515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Simone</a:t>
            </a:r>
            <a:endParaRPr b="0" lang="fr-FR" sz="2600" spc="-1" strike="noStrike">
              <a:solidFill>
                <a:srgbClr val="000000"/>
              </a:solidFill>
              <a:latin typeface="Arial"/>
            </a:endParaRPr>
          </a:p>
        </p:txBody>
      </p:sp>
      <p:sp>
        <p:nvSpPr>
          <p:cNvPr id="298" name="Google Shape;486;p51"/>
          <p:cNvSpPr/>
          <p:nvPr/>
        </p:nvSpPr>
        <p:spPr>
          <a:xfrm>
            <a:off x="806040" y="1291680"/>
            <a:ext cx="8078760" cy="3821040"/>
          </a:xfrm>
          <a:prstGeom prst="rect">
            <a:avLst/>
          </a:prstGeom>
          <a:noFill/>
          <a:ln w="0">
            <a:noFill/>
          </a:ln>
        </p:spPr>
        <p:style>
          <a:lnRef idx="0"/>
          <a:fillRef idx="0"/>
          <a:effectRef idx="0"/>
          <a:fontRef idx="minor"/>
        </p:style>
        <p:txBody>
          <a:bodyPr lIns="0" rIns="0" tIns="0" bIns="0" anchor="t">
            <a:noAutofit/>
          </a:bodyPr>
          <a:p>
            <a:pPr>
              <a:lnSpc>
                <a:spcPct val="100000"/>
              </a:lnSpc>
              <a:tabLst>
                <a:tab algn="l" pos="0"/>
              </a:tabLst>
            </a:pPr>
            <a:r>
              <a:rPr b="0" lang="fr" sz="2300" spc="-1" strike="noStrike">
                <a:solidFill>
                  <a:srgbClr val="003081"/>
                </a:solidFill>
                <a:latin typeface="Palanquin Medium"/>
                <a:ea typeface="Palanquin Medium"/>
              </a:rPr>
              <a:t>Simone, 80 ans, retraitée a reçu un courrier de la caf qui lui demande de transmettre des documents sur l’espace numérique en ligne. </a:t>
            </a:r>
            <a:endParaRPr b="0" lang="fr-FR" sz="2300" spc="-1" strike="noStrike">
              <a:solidFill>
                <a:srgbClr val="000000"/>
              </a:solidFill>
              <a:latin typeface="Arial"/>
            </a:endParaRPr>
          </a:p>
          <a:p>
            <a:pPr>
              <a:lnSpc>
                <a:spcPct val="100000"/>
              </a:lnSpc>
              <a:tabLst>
                <a:tab algn="l" pos="0"/>
              </a:tabLst>
            </a:pPr>
            <a:r>
              <a:rPr b="0" lang="fr" sz="2300" spc="-1" strike="noStrike">
                <a:solidFill>
                  <a:srgbClr val="003081"/>
                </a:solidFill>
                <a:latin typeface="Palanquin Medium"/>
                <a:ea typeface="Palanquin Medium"/>
              </a:rPr>
              <a:t>Cette personne ne comprend pas le vocabulaire </a:t>
            </a:r>
            <a:endParaRPr b="0" lang="fr-FR" sz="2300" spc="-1" strike="noStrike">
              <a:solidFill>
                <a:srgbClr val="000000"/>
              </a:solidFill>
              <a:latin typeface="Arial"/>
            </a:endParaRPr>
          </a:p>
          <a:p>
            <a:pPr>
              <a:lnSpc>
                <a:spcPct val="100000"/>
              </a:lnSpc>
              <a:tabLst>
                <a:tab algn="l" pos="0"/>
              </a:tabLst>
            </a:pPr>
            <a:r>
              <a:rPr b="0" lang="fr" sz="2300" spc="-1" strike="noStrike">
                <a:solidFill>
                  <a:srgbClr val="003081"/>
                </a:solidFill>
                <a:latin typeface="Palanquin Medium"/>
                <a:ea typeface="Palanquin Medium"/>
              </a:rPr>
              <a:t>« espace numérique en ligne ».</a:t>
            </a:r>
            <a:endParaRPr b="0" lang="fr-FR" sz="2300" spc="-1" strike="noStrike">
              <a:solidFill>
                <a:srgbClr val="000000"/>
              </a:solidFill>
              <a:latin typeface="Arial"/>
            </a:endParaRPr>
          </a:p>
          <a:p>
            <a:pPr>
              <a:lnSpc>
                <a:spcPct val="100000"/>
              </a:lnSpc>
              <a:tabLst>
                <a:tab algn="l" pos="0"/>
              </a:tabLst>
            </a:pPr>
            <a:r>
              <a:rPr b="0" lang="fr" sz="2300" spc="-1" strike="noStrike">
                <a:solidFill>
                  <a:srgbClr val="003081"/>
                </a:solidFill>
                <a:latin typeface="Palanquin Medium"/>
                <a:ea typeface="Palanquin Medium"/>
              </a:rPr>
              <a:t>Elle n’a ni ordinateur, ni connexion internet.</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r>
              <a:rPr b="0" lang="fr" sz="2300" spc="-1" strike="noStrike">
                <a:solidFill>
                  <a:srgbClr val="ff0000"/>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299" name="Google Shape;487;p51" descr=""/>
          <p:cNvPicPr/>
          <p:nvPr/>
        </p:nvPicPr>
        <p:blipFill>
          <a:blip r:embed="rId1"/>
          <a:stretch/>
        </p:blipFill>
        <p:spPr>
          <a:xfrm>
            <a:off x="826920" y="438912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Google Shape;492;p52"/>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301" name="Google Shape;493;p52"/>
          <p:cNvSpPr/>
          <p:nvPr/>
        </p:nvSpPr>
        <p:spPr>
          <a:xfrm>
            <a:off x="826920" y="286200"/>
            <a:ext cx="6422040" cy="515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Karim</a:t>
            </a:r>
            <a:endParaRPr b="0" lang="fr-FR" sz="2600" spc="-1" strike="noStrike">
              <a:solidFill>
                <a:srgbClr val="000000"/>
              </a:solidFill>
              <a:latin typeface="Arial"/>
            </a:endParaRPr>
          </a:p>
        </p:txBody>
      </p:sp>
      <p:sp>
        <p:nvSpPr>
          <p:cNvPr id="302" name="Google Shape;494;p52"/>
          <p:cNvSpPr/>
          <p:nvPr/>
        </p:nvSpPr>
        <p:spPr>
          <a:xfrm>
            <a:off x="724320" y="1056600"/>
            <a:ext cx="8091360" cy="287136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fr" sz="2300" spc="-1" strike="noStrike">
                <a:solidFill>
                  <a:srgbClr val="003081"/>
                </a:solidFill>
                <a:latin typeface="Palanquin Medium"/>
                <a:ea typeface="Palanquin Medium"/>
              </a:rPr>
              <a:t>Karim, 24 ans, jeune demandeur d’emploi, en recherche de formation, peu à l’aise avec la langue française.</a:t>
            </a:r>
            <a:br>
              <a:rPr sz="2300"/>
            </a:br>
            <a:endParaRPr b="0" lang="fr-FR" sz="2300" spc="-1" strike="noStrike">
              <a:solidFill>
                <a:srgbClr val="000000"/>
              </a:solidFill>
              <a:latin typeface="Arial"/>
            </a:endParaRPr>
          </a:p>
          <a:p>
            <a:pPr>
              <a:lnSpc>
                <a:spcPct val="100000"/>
              </a:lnSpc>
              <a:tabLst>
                <a:tab algn="l" pos="0"/>
              </a:tabLst>
            </a:pPr>
            <a:r>
              <a:rPr b="0" lang="fr" sz="2300" spc="-1" strike="noStrike">
                <a:solidFill>
                  <a:srgbClr val="003081"/>
                </a:solidFill>
                <a:latin typeface="Palanquin Medium"/>
                <a:ea typeface="Palanquin Medium"/>
              </a:rPr>
              <a:t>Il vient en mairie pour s’inscrire sur les listes électorales, mais en discutant, il explique qu’il a aussi des difficultés pour utiliser la plateforme France Travail. Il a du mal à envoyer son CV et ne comprend pas certains termes du site. </a:t>
            </a:r>
            <a:br>
              <a:rPr sz="2300"/>
            </a:br>
            <a:endParaRPr b="0" lang="fr-FR" sz="2300" spc="-1" strike="noStrike">
              <a:solidFill>
                <a:srgbClr val="000000"/>
              </a:solidFill>
              <a:latin typeface="Arial"/>
            </a:endParaRPr>
          </a:p>
          <a:p>
            <a:pPr>
              <a:lnSpc>
                <a:spcPct val="100000"/>
              </a:lnSpc>
              <a:tabLst>
                <a:tab algn="l" pos="0"/>
              </a:tabLst>
            </a:pPr>
            <a:r>
              <a:rPr b="0" lang="fr" sz="2300" spc="-1" strike="noStrike">
                <a:solidFill>
                  <a:srgbClr val="ff3333"/>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303" name="Google Shape;495;p52" descr=""/>
          <p:cNvPicPr/>
          <p:nvPr/>
        </p:nvPicPr>
        <p:blipFill>
          <a:blip r:embed="rId1"/>
          <a:stretch/>
        </p:blipFill>
        <p:spPr>
          <a:xfrm>
            <a:off x="826920" y="443304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Google Shape;500;p53"/>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305" name="Google Shape;501;p53"/>
          <p:cNvSpPr/>
          <p:nvPr/>
        </p:nvSpPr>
        <p:spPr>
          <a:xfrm>
            <a:off x="826920" y="286200"/>
            <a:ext cx="6422040" cy="515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Pascal</a:t>
            </a:r>
            <a:endParaRPr b="0" lang="fr-FR" sz="2600" spc="-1" strike="noStrike">
              <a:solidFill>
                <a:srgbClr val="000000"/>
              </a:solidFill>
              <a:latin typeface="Arial"/>
            </a:endParaRPr>
          </a:p>
        </p:txBody>
      </p:sp>
      <p:sp>
        <p:nvSpPr>
          <p:cNvPr id="306" name="Google Shape;502;p53"/>
          <p:cNvSpPr/>
          <p:nvPr/>
        </p:nvSpPr>
        <p:spPr>
          <a:xfrm>
            <a:off x="724320" y="1056600"/>
            <a:ext cx="8091360" cy="2871360"/>
          </a:xfrm>
          <a:prstGeom prst="rect">
            <a:avLst/>
          </a:prstGeom>
          <a:noFill/>
          <a:ln w="0">
            <a:noFill/>
          </a:ln>
        </p:spPr>
        <p:style>
          <a:lnRef idx="0"/>
          <a:fillRef idx="0"/>
          <a:effectRef idx="0"/>
          <a:fontRef idx="minor"/>
        </p:style>
        <p:txBody>
          <a:bodyPr lIns="90000" rIns="90000" tIns="91440" bIns="91440" anchor="t">
            <a:noAutofit/>
          </a:bodyPr>
          <a:p>
            <a:pPr>
              <a:lnSpc>
                <a:spcPct val="100000"/>
              </a:lnSpc>
              <a:spcBef>
                <a:spcPts val="1400"/>
              </a:spcBef>
              <a:tabLst>
                <a:tab algn="l" pos="0"/>
              </a:tabLst>
            </a:pPr>
            <a:r>
              <a:rPr b="0" lang="fr" sz="2300" spc="-1" strike="noStrike">
                <a:solidFill>
                  <a:srgbClr val="003081"/>
                </a:solidFill>
                <a:latin typeface="Palanquin Medium"/>
                <a:ea typeface="Palanquin Medium"/>
              </a:rPr>
              <a:t>Pascal, 51 ans, vient en mairie signaler qu’il “n’a pas pu enregistrer la naissance de sa petite-fille sur le site du service-public.fr”, comme on lui avait conseillé.</a:t>
            </a:r>
            <a:br>
              <a:rPr sz="2300"/>
            </a:br>
            <a:br>
              <a:rPr sz="2300"/>
            </a:br>
            <a:r>
              <a:rPr b="0" lang="fr" sz="2300" spc="-1" strike="noStrike">
                <a:solidFill>
                  <a:srgbClr val="003081"/>
                </a:solidFill>
                <a:latin typeface="Palanquin Medium"/>
                <a:ea typeface="Palanquin Medium"/>
              </a:rPr>
              <a:t>En fait, il confond la déclaration d’état civil (en mairie) avec une demande d’acte de naissance. Il est un peu agacé et estime qu’"avant, c’était plus simple".</a:t>
            </a:r>
            <a:endParaRPr b="0" lang="fr-FR" sz="2300" spc="-1" strike="noStrike">
              <a:solidFill>
                <a:srgbClr val="000000"/>
              </a:solidFill>
              <a:latin typeface="Arial"/>
            </a:endParaRPr>
          </a:p>
          <a:p>
            <a:pPr>
              <a:lnSpc>
                <a:spcPct val="100000"/>
              </a:lnSpc>
              <a:spcBef>
                <a:spcPts val="1400"/>
              </a:spcBef>
              <a:tabLst>
                <a:tab algn="l" pos="0"/>
              </a:tabLst>
            </a:pPr>
            <a:r>
              <a:rPr b="0" lang="fr" sz="2300" spc="-1" strike="noStrike">
                <a:solidFill>
                  <a:srgbClr val="ff3333"/>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307" name="Google Shape;503;p53" descr=""/>
          <p:cNvPicPr/>
          <p:nvPr/>
        </p:nvPicPr>
        <p:blipFill>
          <a:blip r:embed="rId1"/>
          <a:stretch/>
        </p:blipFill>
        <p:spPr>
          <a:xfrm>
            <a:off x="826920" y="443304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Google Shape;508;p54"/>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309" name="Google Shape;509;p54"/>
          <p:cNvSpPr/>
          <p:nvPr/>
        </p:nvSpPr>
        <p:spPr>
          <a:xfrm>
            <a:off x="826920" y="455760"/>
            <a:ext cx="6422040" cy="515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Amina</a:t>
            </a:r>
            <a:endParaRPr b="0" lang="fr-FR" sz="2600" spc="-1" strike="noStrike">
              <a:solidFill>
                <a:srgbClr val="000000"/>
              </a:solidFill>
              <a:latin typeface="Arial"/>
            </a:endParaRPr>
          </a:p>
        </p:txBody>
      </p:sp>
      <p:sp>
        <p:nvSpPr>
          <p:cNvPr id="310" name="Google Shape;510;p54"/>
          <p:cNvSpPr/>
          <p:nvPr/>
        </p:nvSpPr>
        <p:spPr>
          <a:xfrm>
            <a:off x="724320" y="1141200"/>
            <a:ext cx="8091360" cy="3641040"/>
          </a:xfrm>
          <a:prstGeom prst="rect">
            <a:avLst/>
          </a:prstGeom>
          <a:noFill/>
          <a:ln w="0">
            <a:noFill/>
          </a:ln>
        </p:spPr>
        <p:style>
          <a:lnRef idx="0"/>
          <a:fillRef idx="0"/>
          <a:effectRef idx="0"/>
          <a:fontRef idx="minor"/>
        </p:style>
        <p:txBody>
          <a:bodyPr lIns="90000" rIns="90000" tIns="91440" bIns="91440" anchor="t">
            <a:noAutofit/>
          </a:bodyPr>
          <a:p>
            <a:pPr>
              <a:lnSpc>
                <a:spcPct val="100000"/>
              </a:lnSpc>
              <a:spcBef>
                <a:spcPts val="1400"/>
              </a:spcBef>
              <a:tabLst>
                <a:tab algn="l" pos="0"/>
              </a:tabLst>
            </a:pPr>
            <a:r>
              <a:rPr b="0" lang="fr" sz="2300" spc="-1" strike="noStrike">
                <a:solidFill>
                  <a:srgbClr val="003081"/>
                </a:solidFill>
                <a:latin typeface="Palanquin Medium"/>
                <a:ea typeface="Palanquin Medium"/>
              </a:rPr>
              <a:t>Amina est veuve, mère de trois enfants. </a:t>
            </a:r>
            <a:endParaRPr b="0" lang="fr-FR" sz="2300" spc="-1" strike="noStrike">
              <a:solidFill>
                <a:srgbClr val="000000"/>
              </a:solidFill>
              <a:latin typeface="Arial"/>
            </a:endParaRPr>
          </a:p>
          <a:p>
            <a:pPr>
              <a:lnSpc>
                <a:spcPct val="100000"/>
              </a:lnSpc>
              <a:spcBef>
                <a:spcPts val="1400"/>
              </a:spcBef>
              <a:tabLst>
                <a:tab algn="l" pos="0"/>
              </a:tabLst>
            </a:pPr>
            <a:r>
              <a:rPr b="0" lang="fr" sz="2300" spc="-1" strike="noStrike">
                <a:solidFill>
                  <a:srgbClr val="003081"/>
                </a:solidFill>
                <a:latin typeface="Palanquin Medium"/>
                <a:ea typeface="Palanquin Medium"/>
              </a:rPr>
              <a:t>Elle vient au </a:t>
            </a:r>
            <a:r>
              <a:rPr b="1" lang="fr" sz="2300" spc="-1" strike="noStrike">
                <a:solidFill>
                  <a:srgbClr val="003081"/>
                </a:solidFill>
                <a:latin typeface="Palanquin"/>
                <a:ea typeface="Palanquin"/>
              </a:rPr>
              <a:t>CCAS </a:t>
            </a:r>
            <a:r>
              <a:rPr b="0" lang="fr" sz="2300" spc="-1" strike="noStrike">
                <a:solidFill>
                  <a:srgbClr val="003081"/>
                </a:solidFill>
                <a:latin typeface="Palanquin Medium"/>
                <a:ea typeface="Palanquin Medium"/>
              </a:rPr>
              <a:t>car elle a reçu un message de la CAF disant que son dossier est incomplet. Elle ne sait pas comment transmettre les pièces via son compte en ligne.</a:t>
            </a:r>
            <a:br>
              <a:rPr sz="2300"/>
            </a:br>
            <a:r>
              <a:rPr b="0" lang="fr" sz="2300" spc="-1" strike="noStrike">
                <a:solidFill>
                  <a:srgbClr val="003081"/>
                </a:solidFill>
                <a:latin typeface="Palanquin Medium"/>
                <a:ea typeface="Palanquin Medium"/>
              </a:rPr>
              <a:t>Elle a peur de mal faire et ne comprend pas la notion de « PDF à téléverser».</a:t>
            </a:r>
            <a:endParaRPr b="0" lang="fr-FR" sz="2300" spc="-1" strike="noStrike">
              <a:solidFill>
                <a:srgbClr val="000000"/>
              </a:solidFill>
              <a:latin typeface="Arial"/>
            </a:endParaRPr>
          </a:p>
          <a:p>
            <a:pPr>
              <a:lnSpc>
                <a:spcPct val="100000"/>
              </a:lnSpc>
              <a:spcBef>
                <a:spcPts val="1400"/>
              </a:spcBef>
              <a:tabLst>
                <a:tab algn="l" pos="0"/>
              </a:tabLst>
            </a:pPr>
            <a:r>
              <a:rPr b="0" lang="fr" sz="2300" spc="-1" strike="noStrike">
                <a:solidFill>
                  <a:srgbClr val="ff3333"/>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311" name="Google Shape;511;p54" descr=""/>
          <p:cNvPicPr/>
          <p:nvPr/>
        </p:nvPicPr>
        <p:blipFill>
          <a:blip r:embed="rId1"/>
          <a:stretch/>
        </p:blipFill>
        <p:spPr>
          <a:xfrm>
            <a:off x="826920" y="443304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Google Shape;516;p55"/>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313" name="Google Shape;517;p55"/>
          <p:cNvSpPr/>
          <p:nvPr/>
        </p:nvSpPr>
        <p:spPr>
          <a:xfrm>
            <a:off x="826920" y="370800"/>
            <a:ext cx="6422040" cy="515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Gérard</a:t>
            </a:r>
            <a:endParaRPr b="0" lang="fr-FR" sz="2600" spc="-1" strike="noStrike">
              <a:solidFill>
                <a:srgbClr val="000000"/>
              </a:solidFill>
              <a:latin typeface="Arial"/>
            </a:endParaRPr>
          </a:p>
        </p:txBody>
      </p:sp>
      <p:sp>
        <p:nvSpPr>
          <p:cNvPr id="314" name="Google Shape;518;p55"/>
          <p:cNvSpPr/>
          <p:nvPr/>
        </p:nvSpPr>
        <p:spPr>
          <a:xfrm>
            <a:off x="724320" y="1056600"/>
            <a:ext cx="8091360" cy="3641040"/>
          </a:xfrm>
          <a:prstGeom prst="rect">
            <a:avLst/>
          </a:prstGeom>
          <a:noFill/>
          <a:ln w="0">
            <a:noFill/>
          </a:ln>
        </p:spPr>
        <p:style>
          <a:lnRef idx="0"/>
          <a:fillRef idx="0"/>
          <a:effectRef idx="0"/>
          <a:fontRef idx="minor"/>
        </p:style>
        <p:txBody>
          <a:bodyPr lIns="90000" rIns="90000" tIns="91440" bIns="91440" anchor="t">
            <a:noAutofit/>
          </a:bodyPr>
          <a:p>
            <a:pPr>
              <a:lnSpc>
                <a:spcPct val="100000"/>
              </a:lnSpc>
              <a:spcBef>
                <a:spcPts val="1400"/>
              </a:spcBef>
              <a:tabLst>
                <a:tab algn="l" pos="0"/>
              </a:tabLst>
            </a:pPr>
            <a:r>
              <a:rPr b="0" lang="fr" sz="2300" spc="-1" strike="noStrike">
                <a:solidFill>
                  <a:srgbClr val="003081"/>
                </a:solidFill>
                <a:latin typeface="Palanquin Medium"/>
                <a:ea typeface="Palanquin Medium"/>
              </a:rPr>
              <a:t>Gérard, vit seul à domicile, il fréquente régulièrement la </a:t>
            </a:r>
            <a:r>
              <a:rPr b="1" lang="fr" sz="2300" spc="-1" strike="noStrike">
                <a:solidFill>
                  <a:srgbClr val="003081"/>
                </a:solidFill>
                <a:latin typeface="Palanquin"/>
                <a:ea typeface="Palanquin"/>
              </a:rPr>
              <a:t>bibliothèque </a:t>
            </a:r>
            <a:r>
              <a:rPr b="0" lang="fr" sz="2300" spc="-1" strike="noStrike">
                <a:solidFill>
                  <a:srgbClr val="003081"/>
                </a:solidFill>
                <a:latin typeface="Palanquin Medium"/>
                <a:ea typeface="Palanquin Medium"/>
              </a:rPr>
              <a:t>pour lire la presse. Il explique qu’il a reçu une information concernant l’arrêt de son abonnement téléphonique en 2028, et veut savoir s’il « va perdre sa ligne ».</a:t>
            </a:r>
            <a:br>
              <a:rPr sz="2300"/>
            </a:br>
            <a:r>
              <a:rPr b="0" lang="fr" sz="2300" spc="-1" strike="noStrike">
                <a:solidFill>
                  <a:srgbClr val="003081"/>
                </a:solidFill>
                <a:latin typeface="Palanquin Medium"/>
                <a:ea typeface="Palanquin Medium"/>
              </a:rPr>
              <a:t> </a:t>
            </a:r>
            <a:br>
              <a:rPr sz="2300"/>
            </a:br>
            <a:r>
              <a:rPr b="0" lang="fr" sz="2300" spc="-1" strike="noStrike">
                <a:solidFill>
                  <a:srgbClr val="003081"/>
                </a:solidFill>
                <a:latin typeface="Palanquin Medium"/>
                <a:ea typeface="Palanquin Medium"/>
              </a:rPr>
              <a:t>Il n’a pas d’internet chez lui, utilise un vieux téléphone fixe, et ne comprend pas la notion de fibre optique.</a:t>
            </a:r>
            <a:endParaRPr b="0" lang="fr-FR" sz="2300" spc="-1" strike="noStrike">
              <a:solidFill>
                <a:srgbClr val="000000"/>
              </a:solidFill>
              <a:latin typeface="Arial"/>
            </a:endParaRPr>
          </a:p>
          <a:p>
            <a:pPr>
              <a:lnSpc>
                <a:spcPct val="100000"/>
              </a:lnSpc>
              <a:spcBef>
                <a:spcPts val="1400"/>
              </a:spcBef>
              <a:tabLst>
                <a:tab algn="l" pos="0"/>
              </a:tabLst>
            </a:pPr>
            <a:r>
              <a:rPr b="0" lang="fr" sz="2300" spc="-1" strike="noStrike">
                <a:solidFill>
                  <a:srgbClr val="ff3333"/>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315" name="Google Shape;519;p55" descr=""/>
          <p:cNvPicPr/>
          <p:nvPr/>
        </p:nvPicPr>
        <p:blipFill>
          <a:blip r:embed="rId1"/>
          <a:stretch/>
        </p:blipFill>
        <p:spPr>
          <a:xfrm>
            <a:off x="826920" y="443304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Google Shape;524;p56"/>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317" name="Google Shape;525;p56"/>
          <p:cNvSpPr/>
          <p:nvPr/>
        </p:nvSpPr>
        <p:spPr>
          <a:xfrm>
            <a:off x="826920" y="370800"/>
            <a:ext cx="6422040" cy="515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Théo</a:t>
            </a:r>
            <a:endParaRPr b="0" lang="fr-FR" sz="2600" spc="-1" strike="noStrike">
              <a:solidFill>
                <a:srgbClr val="000000"/>
              </a:solidFill>
              <a:latin typeface="Arial"/>
            </a:endParaRPr>
          </a:p>
        </p:txBody>
      </p:sp>
      <p:sp>
        <p:nvSpPr>
          <p:cNvPr id="318" name="Google Shape;526;p56"/>
          <p:cNvSpPr/>
          <p:nvPr/>
        </p:nvSpPr>
        <p:spPr>
          <a:xfrm>
            <a:off x="724320" y="1056600"/>
            <a:ext cx="8091360" cy="3641040"/>
          </a:xfrm>
          <a:prstGeom prst="rect">
            <a:avLst/>
          </a:prstGeom>
          <a:noFill/>
          <a:ln w="0">
            <a:noFill/>
          </a:ln>
        </p:spPr>
        <p:style>
          <a:lnRef idx="0"/>
          <a:fillRef idx="0"/>
          <a:effectRef idx="0"/>
          <a:fontRef idx="minor"/>
        </p:style>
        <p:txBody>
          <a:bodyPr lIns="90000" rIns="90000" tIns="91440" bIns="91440" anchor="t">
            <a:noAutofit/>
          </a:bodyPr>
          <a:p>
            <a:pPr>
              <a:lnSpc>
                <a:spcPct val="100000"/>
              </a:lnSpc>
              <a:spcBef>
                <a:spcPts val="1400"/>
              </a:spcBef>
              <a:tabLst>
                <a:tab algn="l" pos="0"/>
              </a:tabLst>
            </a:pPr>
            <a:r>
              <a:rPr b="0" lang="fr" sz="2300" spc="-1" strike="noStrike">
                <a:solidFill>
                  <a:srgbClr val="003081"/>
                </a:solidFill>
                <a:latin typeface="Palanquin Medium"/>
                <a:ea typeface="Palanquin Medium"/>
              </a:rPr>
              <a:t>Théo se présente au </a:t>
            </a:r>
            <a:r>
              <a:rPr b="1" lang="fr" sz="2300" spc="-1" strike="noStrike">
                <a:solidFill>
                  <a:srgbClr val="003081"/>
                </a:solidFill>
                <a:latin typeface="Palanquin"/>
                <a:ea typeface="Palanquin"/>
              </a:rPr>
              <a:t>CIAS </a:t>
            </a:r>
            <a:r>
              <a:rPr b="0" lang="fr" sz="2300" spc="-1" strike="noStrike">
                <a:solidFill>
                  <a:srgbClr val="003081"/>
                </a:solidFill>
                <a:latin typeface="Palanquin Medium"/>
                <a:ea typeface="Palanquin Medium"/>
              </a:rPr>
              <a:t>avec un courrier de la CAF destiné à ses parents, qui sont non francophones. Il veut les aider, mais il ne comprend pas lui-même ce que veut dire « transmettre les justificatifs en ligne ».</a:t>
            </a:r>
            <a:br>
              <a:rPr sz="2300"/>
            </a:br>
            <a:br>
              <a:rPr sz="2300"/>
            </a:br>
            <a:r>
              <a:rPr b="0" lang="fr" sz="2300" spc="-1" strike="noStrike">
                <a:solidFill>
                  <a:srgbClr val="003081"/>
                </a:solidFill>
                <a:latin typeface="Palanquin Medium"/>
                <a:ea typeface="Palanquin Medium"/>
              </a:rPr>
              <a:t>Il a un téléphone, mais aucune connaissance des procédures numériques, et il s’inquiète de mal faire.</a:t>
            </a:r>
            <a:endParaRPr b="0" lang="fr-FR" sz="2300" spc="-1" strike="noStrike">
              <a:solidFill>
                <a:srgbClr val="000000"/>
              </a:solidFill>
              <a:latin typeface="Arial"/>
            </a:endParaRPr>
          </a:p>
          <a:p>
            <a:pPr>
              <a:lnSpc>
                <a:spcPct val="100000"/>
              </a:lnSpc>
              <a:spcBef>
                <a:spcPts val="1400"/>
              </a:spcBef>
              <a:tabLst>
                <a:tab algn="l" pos="0"/>
              </a:tabLst>
            </a:pPr>
            <a:r>
              <a:rPr b="0" lang="fr" sz="2300" spc="-1" strike="noStrike">
                <a:solidFill>
                  <a:srgbClr val="ff3333"/>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319" name="Google Shape;527;p56" descr=""/>
          <p:cNvPicPr/>
          <p:nvPr/>
        </p:nvPicPr>
        <p:blipFill>
          <a:blip r:embed="rId1"/>
          <a:stretch/>
        </p:blipFill>
        <p:spPr>
          <a:xfrm>
            <a:off x="826920" y="443304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Google Shape;532;p57"/>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321" name="Google Shape;533;p57"/>
          <p:cNvSpPr/>
          <p:nvPr/>
        </p:nvSpPr>
        <p:spPr>
          <a:xfrm>
            <a:off x="826920" y="370800"/>
            <a:ext cx="6422040" cy="515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Lionel</a:t>
            </a:r>
            <a:endParaRPr b="0" lang="fr-FR" sz="2600" spc="-1" strike="noStrike">
              <a:solidFill>
                <a:srgbClr val="000000"/>
              </a:solidFill>
              <a:latin typeface="Arial"/>
            </a:endParaRPr>
          </a:p>
        </p:txBody>
      </p:sp>
      <p:sp>
        <p:nvSpPr>
          <p:cNvPr id="322" name="Google Shape;534;p57"/>
          <p:cNvSpPr/>
          <p:nvPr/>
        </p:nvSpPr>
        <p:spPr>
          <a:xfrm>
            <a:off x="724320" y="1056600"/>
            <a:ext cx="8091360" cy="3641040"/>
          </a:xfrm>
          <a:prstGeom prst="rect">
            <a:avLst/>
          </a:prstGeom>
          <a:noFill/>
          <a:ln w="0">
            <a:noFill/>
          </a:ln>
        </p:spPr>
        <p:style>
          <a:lnRef idx="0"/>
          <a:fillRef idx="0"/>
          <a:effectRef idx="0"/>
          <a:fontRef idx="minor"/>
        </p:style>
        <p:txBody>
          <a:bodyPr lIns="90000" rIns="90000" tIns="91440" bIns="91440" anchor="t">
            <a:noAutofit/>
          </a:bodyPr>
          <a:p>
            <a:pPr>
              <a:lnSpc>
                <a:spcPct val="100000"/>
              </a:lnSpc>
              <a:spcBef>
                <a:spcPts val="1400"/>
              </a:spcBef>
              <a:tabLst>
                <a:tab algn="l" pos="0"/>
              </a:tabLst>
            </a:pPr>
            <a:r>
              <a:rPr b="0" lang="fr" sz="2300" spc="-1" strike="noStrike">
                <a:solidFill>
                  <a:srgbClr val="003081"/>
                </a:solidFill>
                <a:latin typeface="Palanquin Medium"/>
                <a:ea typeface="Palanquin Medium"/>
              </a:rPr>
              <a:t>Lionel est en situation de précarité. Il vient régulièrement en salle informatique de la </a:t>
            </a:r>
            <a:r>
              <a:rPr b="1" lang="fr" sz="2300" spc="-1" strike="noStrike">
                <a:solidFill>
                  <a:srgbClr val="003081"/>
                </a:solidFill>
                <a:latin typeface="Palanquin"/>
                <a:ea typeface="Palanquin"/>
              </a:rPr>
              <a:t>médiathèque</a:t>
            </a:r>
            <a:r>
              <a:rPr b="0" lang="fr" sz="2300" spc="-1" strike="noStrike">
                <a:solidFill>
                  <a:srgbClr val="003081"/>
                </a:solidFill>
                <a:latin typeface="Palanquin Medium"/>
                <a:ea typeface="Palanquin Medium"/>
              </a:rPr>
              <a:t>. Il demande aujourd’hui de l’aide pour répondre à un mail de Pôle Emploi.</a:t>
            </a:r>
            <a:br>
              <a:rPr sz="2300"/>
            </a:br>
            <a:br>
              <a:rPr sz="2300"/>
            </a:br>
            <a:r>
              <a:rPr b="0" lang="fr" sz="2300" spc="-1" strike="noStrike">
                <a:solidFill>
                  <a:srgbClr val="003081"/>
                </a:solidFill>
                <a:latin typeface="Palanquin Medium"/>
                <a:ea typeface="Palanquin Medium"/>
              </a:rPr>
              <a:t>Il a une adresse mail, mais ignore comment y accéder depuis un autre ordinateur que le sien. </a:t>
            </a:r>
            <a:br>
              <a:rPr sz="2300"/>
            </a:br>
            <a:r>
              <a:rPr b="0" lang="fr" sz="2300" spc="-1" strike="noStrike">
                <a:solidFill>
                  <a:srgbClr val="003081"/>
                </a:solidFill>
                <a:latin typeface="Palanquin Medium"/>
                <a:ea typeface="Palanquin Medium"/>
              </a:rPr>
              <a:t>Il ne sait pas ce que veut dire « identifiant ».</a:t>
            </a:r>
            <a:endParaRPr b="0" lang="fr-FR" sz="2300" spc="-1" strike="noStrike">
              <a:solidFill>
                <a:srgbClr val="000000"/>
              </a:solidFill>
              <a:latin typeface="Arial"/>
            </a:endParaRPr>
          </a:p>
          <a:p>
            <a:pPr>
              <a:lnSpc>
                <a:spcPct val="100000"/>
              </a:lnSpc>
              <a:spcBef>
                <a:spcPts val="1400"/>
              </a:spcBef>
              <a:tabLst>
                <a:tab algn="l" pos="0"/>
              </a:tabLst>
            </a:pPr>
            <a:r>
              <a:rPr b="0" lang="fr" sz="2300" spc="-1" strike="noStrike">
                <a:solidFill>
                  <a:srgbClr val="ff3333"/>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323" name="Google Shape;535;p57" descr=""/>
          <p:cNvPicPr/>
          <p:nvPr/>
        </p:nvPicPr>
        <p:blipFill>
          <a:blip r:embed="rId1"/>
          <a:stretch/>
        </p:blipFill>
        <p:spPr>
          <a:xfrm>
            <a:off x="826920" y="443304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Google Shape;540;p58"/>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325" name="Google Shape;541;p58"/>
          <p:cNvSpPr/>
          <p:nvPr/>
        </p:nvSpPr>
        <p:spPr>
          <a:xfrm>
            <a:off x="826920" y="370800"/>
            <a:ext cx="6422040" cy="515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Lise</a:t>
            </a:r>
            <a:endParaRPr b="0" lang="fr-FR" sz="2600" spc="-1" strike="noStrike">
              <a:solidFill>
                <a:srgbClr val="000000"/>
              </a:solidFill>
              <a:latin typeface="Arial"/>
            </a:endParaRPr>
          </a:p>
        </p:txBody>
      </p:sp>
      <p:sp>
        <p:nvSpPr>
          <p:cNvPr id="326" name="Google Shape;542;p58"/>
          <p:cNvSpPr/>
          <p:nvPr/>
        </p:nvSpPr>
        <p:spPr>
          <a:xfrm>
            <a:off x="724320" y="1056600"/>
            <a:ext cx="8091360" cy="3641040"/>
          </a:xfrm>
          <a:prstGeom prst="rect">
            <a:avLst/>
          </a:prstGeom>
          <a:noFill/>
          <a:ln w="0">
            <a:noFill/>
          </a:ln>
        </p:spPr>
        <p:style>
          <a:lnRef idx="0"/>
          <a:fillRef idx="0"/>
          <a:effectRef idx="0"/>
          <a:fontRef idx="minor"/>
        </p:style>
        <p:txBody>
          <a:bodyPr lIns="90000" rIns="90000" tIns="91440" bIns="91440" anchor="t">
            <a:noAutofit/>
          </a:bodyPr>
          <a:p>
            <a:pPr>
              <a:lnSpc>
                <a:spcPct val="100000"/>
              </a:lnSpc>
              <a:spcBef>
                <a:spcPts val="1400"/>
              </a:spcBef>
              <a:tabLst>
                <a:tab algn="l" pos="0"/>
              </a:tabLst>
            </a:pPr>
            <a:r>
              <a:rPr b="0" lang="fr" sz="2300" spc="-1" strike="noStrike">
                <a:solidFill>
                  <a:srgbClr val="003081"/>
                </a:solidFill>
                <a:latin typeface="Palanquin Medium"/>
                <a:ea typeface="Palanquin Medium"/>
              </a:rPr>
              <a:t>Lise, 30 ans travaille à temps partiel comme assistante de vie. Elle vient au </a:t>
            </a:r>
            <a:r>
              <a:rPr b="1" lang="fr" sz="2300" spc="-1" strike="noStrike">
                <a:solidFill>
                  <a:srgbClr val="003081"/>
                </a:solidFill>
                <a:latin typeface="Palanquin"/>
                <a:ea typeface="Palanquin"/>
              </a:rPr>
              <a:t>guichet postal communal</a:t>
            </a:r>
            <a:r>
              <a:rPr b="0" lang="fr" sz="2300" spc="-1" strike="noStrike">
                <a:solidFill>
                  <a:srgbClr val="003081"/>
                </a:solidFill>
                <a:latin typeface="Palanquin Medium"/>
                <a:ea typeface="Palanquin Medium"/>
              </a:rPr>
              <a:t> car elle souhaite commander un timbre fiscal pour sa demande de carte d’identité, mais elle ne comprend pas comment le faire « sur Internet ».</a:t>
            </a:r>
            <a:br>
              <a:rPr sz="2300"/>
            </a:br>
            <a:r>
              <a:rPr b="0" lang="fr" sz="2300" spc="-1" strike="noStrike">
                <a:solidFill>
                  <a:srgbClr val="003081"/>
                </a:solidFill>
                <a:latin typeface="Palanquin Medium"/>
                <a:ea typeface="Palanquin Medium"/>
              </a:rPr>
              <a:t>Elle a un smartphone avec peu de stockage et “n’a pas d’adresse mail valide”.</a:t>
            </a:r>
            <a:endParaRPr b="0" lang="fr-FR" sz="2300" spc="-1" strike="noStrike">
              <a:solidFill>
                <a:srgbClr val="000000"/>
              </a:solidFill>
              <a:latin typeface="Arial"/>
            </a:endParaRPr>
          </a:p>
          <a:p>
            <a:pPr>
              <a:lnSpc>
                <a:spcPct val="100000"/>
              </a:lnSpc>
              <a:spcBef>
                <a:spcPts val="1400"/>
              </a:spcBef>
              <a:tabLst>
                <a:tab algn="l" pos="0"/>
              </a:tabLst>
            </a:pPr>
            <a:r>
              <a:rPr b="0" lang="fr" sz="2300" spc="-1" strike="noStrike">
                <a:solidFill>
                  <a:srgbClr val="ff3333"/>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327" name="Google Shape;543;p58" descr=""/>
          <p:cNvPicPr/>
          <p:nvPr/>
        </p:nvPicPr>
        <p:blipFill>
          <a:blip r:embed="rId1"/>
          <a:stretch/>
        </p:blipFill>
        <p:spPr>
          <a:xfrm>
            <a:off x="826920" y="443304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d9d9"/>
        </a:solidFill>
      </p:bgPr>
    </p:bg>
    <p:spTree>
      <p:nvGrpSpPr>
        <p:cNvPr id="1" name=""/>
        <p:cNvGrpSpPr/>
        <p:nvPr/>
      </p:nvGrpSpPr>
      <p:grpSpPr>
        <a:xfrm>
          <a:off x="0" y="0"/>
          <a:ext cx="0" cy="0"/>
          <a:chOff x="0" y="0"/>
          <a:chExt cx="0" cy="0"/>
        </a:xfrm>
      </p:grpSpPr>
      <p:sp>
        <p:nvSpPr>
          <p:cNvPr id="143" name="Google Shape;181;p14"/>
          <p:cNvSpPr/>
          <p:nvPr/>
        </p:nvSpPr>
        <p:spPr>
          <a:xfrm>
            <a:off x="404640" y="956160"/>
            <a:ext cx="6998760" cy="2153880"/>
          </a:xfrm>
          <a:prstGeom prst="rect">
            <a:avLst/>
          </a:prstGeom>
          <a:noFill/>
          <a:ln w="0">
            <a:noFill/>
          </a:ln>
        </p:spPr>
        <p:style>
          <a:lnRef idx="0"/>
          <a:fillRef idx="0"/>
          <a:effectRef idx="0"/>
          <a:fontRef idx="minor"/>
        </p:style>
        <p:txBody>
          <a:bodyPr lIns="34200" rIns="34200" tIns="34200" bIns="34200" anchor="b">
            <a:noAutofit/>
          </a:bodyPr>
          <a:p>
            <a:pPr>
              <a:lnSpc>
                <a:spcPct val="100000"/>
              </a:lnSpc>
              <a:tabLst>
                <a:tab algn="l" pos="0"/>
              </a:tabLst>
            </a:pPr>
            <a:r>
              <a:rPr b="1" lang="fr" sz="4800" spc="-1" strike="noStrike">
                <a:solidFill>
                  <a:srgbClr val="ff3333"/>
                </a:solidFill>
                <a:latin typeface="Palanquin"/>
                <a:ea typeface="Palanquin"/>
              </a:rPr>
              <a:t>Accueil </a:t>
            </a:r>
            <a:endParaRPr b="0" lang="fr-FR" sz="4800" spc="-1" strike="noStrike">
              <a:solidFill>
                <a:srgbClr val="000000"/>
              </a:solidFill>
              <a:latin typeface="Arial"/>
            </a:endParaRPr>
          </a:p>
          <a:p>
            <a:pPr>
              <a:lnSpc>
                <a:spcPct val="100000"/>
              </a:lnSpc>
              <a:tabLst>
                <a:tab algn="l" pos="0"/>
              </a:tabLst>
            </a:pPr>
            <a:r>
              <a:rPr b="1" lang="fr" sz="4800" spc="-1" strike="noStrike">
                <a:solidFill>
                  <a:srgbClr val="ff3333"/>
                </a:solidFill>
                <a:latin typeface="Palanquin"/>
                <a:ea typeface="Palanquin"/>
              </a:rPr>
              <a:t>présentation</a:t>
            </a:r>
            <a:endParaRPr b="0" lang="fr-FR" sz="4800" spc="-1" strike="noStrike">
              <a:solidFill>
                <a:srgbClr val="000000"/>
              </a:solidFill>
              <a:latin typeface="Arial"/>
            </a:endParaRPr>
          </a:p>
        </p:txBody>
      </p:sp>
      <p:cxnSp>
        <p:nvCxnSpPr>
          <p:cNvPr id="144" name="Google Shape;182;p14"/>
          <p:cNvCxnSpPr/>
          <p:nvPr/>
        </p:nvCxnSpPr>
        <p:spPr>
          <a:xfrm flipV="1">
            <a:off x="404640" y="3312360"/>
            <a:ext cx="5267160" cy="38880"/>
          </a:xfrm>
          <a:prstGeom prst="straightConnector1">
            <a:avLst/>
          </a:prstGeom>
          <a:ln w="38150">
            <a:solidFill>
              <a:srgbClr val="ff3333"/>
            </a:solidFill>
            <a:round/>
          </a:ln>
        </p:spPr>
      </p:cxnSp>
      <p:sp>
        <p:nvSpPr>
          <p:cNvPr id="145" name="PlaceHolder 1"/>
          <p:cNvSpPr>
            <a:spLocks noGrp="1"/>
          </p:cNvSpPr>
          <p:nvPr>
            <p:ph type="sldNum" idx="10"/>
          </p:nvPr>
        </p:nvSpPr>
        <p:spPr>
          <a:xfrm>
            <a:off x="8472600" y="5181120"/>
            <a:ext cx="543240" cy="431280"/>
          </a:xfrm>
          <a:prstGeom prst="rect">
            <a:avLst/>
          </a:prstGeom>
          <a:noFill/>
          <a:ln w="0">
            <a:noFill/>
          </a:ln>
        </p:spPr>
        <p:txBody>
          <a:bodyPr lIns="91440" rIns="91440" tIns="91440" bIns="91440" anchor="ctr">
            <a:normAutofit/>
          </a:bodyPr>
          <a:lstStyle>
            <a:lvl1pPr indent="0" algn="r">
              <a:lnSpc>
                <a:spcPct val="100000"/>
              </a:lnSpc>
              <a:buNone/>
              <a:tabLst>
                <a:tab algn="l" pos="0"/>
              </a:tabLst>
              <a:defRPr b="0" lang="fr" sz="1000" spc="-1" strike="noStrike">
                <a:solidFill>
                  <a:schemeClr val="dk2"/>
                </a:solidFill>
                <a:latin typeface="Arial"/>
                <a:ea typeface="Arial"/>
              </a:defRPr>
            </a:lvl1pPr>
          </a:lstStyle>
          <a:p>
            <a:pPr indent="0" algn="r">
              <a:lnSpc>
                <a:spcPct val="100000"/>
              </a:lnSpc>
              <a:buNone/>
              <a:tabLst>
                <a:tab algn="l" pos="0"/>
              </a:tabLst>
            </a:pPr>
            <a:fld id="{97C0A037-18B3-4199-972F-1E3AB1CDE7D9}" type="slidenum">
              <a:rPr b="0" lang="fr" sz="1000" spc="-1" strike="noStrike">
                <a:solidFill>
                  <a:schemeClr val="dk2"/>
                </a:solidFill>
                <a:latin typeface="Arial"/>
                <a:ea typeface="Arial"/>
              </a:rPr>
              <a:t>&lt;numéro&gt;</a:t>
            </a:fld>
            <a:endParaRPr b="0" lang="fr-FR"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Google Shape;548;p59"/>
          <p:cNvSpPr/>
          <p:nvPr/>
        </p:nvSpPr>
        <p:spPr>
          <a:xfrm>
            <a:off x="15120" y="-1080"/>
            <a:ext cx="9138600" cy="5709240"/>
          </a:xfrm>
          <a:prstGeom prst="rect">
            <a:avLst/>
          </a:prstGeom>
          <a:noFill/>
          <a:ln w="228600">
            <a:solidFill>
              <a:srgbClr val="ff3333"/>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329" name="Google Shape;549;p59"/>
          <p:cNvSpPr/>
          <p:nvPr/>
        </p:nvSpPr>
        <p:spPr>
          <a:xfrm>
            <a:off x="826920" y="370800"/>
            <a:ext cx="6422040" cy="515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Situation : Colette</a:t>
            </a:r>
            <a:endParaRPr b="0" lang="fr-FR" sz="2600" spc="-1" strike="noStrike">
              <a:solidFill>
                <a:srgbClr val="000000"/>
              </a:solidFill>
              <a:latin typeface="Arial"/>
            </a:endParaRPr>
          </a:p>
        </p:txBody>
      </p:sp>
      <p:sp>
        <p:nvSpPr>
          <p:cNvPr id="330" name="Google Shape;550;p59"/>
          <p:cNvSpPr/>
          <p:nvPr/>
        </p:nvSpPr>
        <p:spPr>
          <a:xfrm>
            <a:off x="724320" y="1056600"/>
            <a:ext cx="8136360" cy="3641040"/>
          </a:xfrm>
          <a:prstGeom prst="rect">
            <a:avLst/>
          </a:prstGeom>
          <a:noFill/>
          <a:ln w="0">
            <a:noFill/>
          </a:ln>
        </p:spPr>
        <p:style>
          <a:lnRef idx="0"/>
          <a:fillRef idx="0"/>
          <a:effectRef idx="0"/>
          <a:fontRef idx="minor"/>
        </p:style>
        <p:txBody>
          <a:bodyPr lIns="90000" rIns="90000" tIns="91440" bIns="91440" anchor="t">
            <a:noAutofit/>
          </a:bodyPr>
          <a:p>
            <a:pPr>
              <a:lnSpc>
                <a:spcPct val="100000"/>
              </a:lnSpc>
              <a:spcBef>
                <a:spcPts val="1400"/>
              </a:spcBef>
              <a:tabLst>
                <a:tab algn="l" pos="0"/>
              </a:tabLst>
            </a:pPr>
            <a:r>
              <a:rPr b="0" lang="fr" sz="2300" spc="-1" strike="noStrike">
                <a:solidFill>
                  <a:srgbClr val="003081"/>
                </a:solidFill>
                <a:latin typeface="Palanquin Medium"/>
                <a:ea typeface="Palanquin Medium"/>
              </a:rPr>
              <a:t>Colette, 79 ans, résidente en </a:t>
            </a:r>
            <a:r>
              <a:rPr b="1" lang="fr" sz="2300" spc="-1" strike="noStrike">
                <a:solidFill>
                  <a:srgbClr val="003081"/>
                </a:solidFill>
                <a:latin typeface="Palanquin"/>
                <a:ea typeface="Palanquin"/>
              </a:rPr>
              <a:t>EHPAD</a:t>
            </a:r>
            <a:r>
              <a:rPr b="0" lang="fr" sz="2300" spc="-1" strike="noStrike">
                <a:solidFill>
                  <a:srgbClr val="003081"/>
                </a:solidFill>
                <a:latin typeface="Palanquin Medium"/>
                <a:ea typeface="Palanquin Medium"/>
              </a:rPr>
              <a:t>, aimerait revoir son petit-fils en visio, mais ne sait pas comment utiliser la tablette qu'on lui a mise à disposition.</a:t>
            </a:r>
            <a:br>
              <a:rPr sz="2300"/>
            </a:br>
            <a:r>
              <a:rPr b="0" lang="fr" sz="2300" spc="-1" strike="noStrike">
                <a:solidFill>
                  <a:srgbClr val="003081"/>
                </a:solidFill>
                <a:latin typeface="Palanquin Medium"/>
                <a:ea typeface="Palanquin Medium"/>
              </a:rPr>
              <a:t> Elle confond le bouton d’accueil et les paramètres, et n’ose pas redemander de l’aide à l’animatrice. Elle dit simplement </a:t>
            </a:r>
            <a:br>
              <a:rPr sz="2300"/>
            </a:br>
            <a:r>
              <a:rPr b="0" lang="fr" sz="2300" spc="-1" strike="noStrike">
                <a:solidFill>
                  <a:srgbClr val="003081"/>
                </a:solidFill>
                <a:latin typeface="Palanquin Medium"/>
                <a:ea typeface="Palanquin Medium"/>
              </a:rPr>
              <a:t>« Je suis trop vieille pour ça ».</a:t>
            </a:r>
            <a:endParaRPr b="0" lang="fr-FR" sz="2300" spc="-1" strike="noStrike">
              <a:solidFill>
                <a:srgbClr val="000000"/>
              </a:solidFill>
              <a:latin typeface="Arial"/>
            </a:endParaRPr>
          </a:p>
          <a:p>
            <a:pPr>
              <a:lnSpc>
                <a:spcPct val="100000"/>
              </a:lnSpc>
              <a:spcBef>
                <a:spcPts val="1400"/>
              </a:spcBef>
              <a:tabLst>
                <a:tab algn="l" pos="0"/>
              </a:tabLst>
            </a:pPr>
            <a:r>
              <a:rPr b="0" lang="fr" sz="2300" spc="-1" strike="noStrike">
                <a:solidFill>
                  <a:srgbClr val="ff3333"/>
                </a:solidFill>
                <a:latin typeface="Palanquin Medium"/>
                <a:ea typeface="Palanquin Medium"/>
              </a:rPr>
              <a:t>Quelle stratégie allez-vous adopter ? </a:t>
            </a: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a:p>
            <a:pPr>
              <a:lnSpc>
                <a:spcPct val="100000"/>
              </a:lnSpc>
              <a:tabLst>
                <a:tab algn="l" pos="0"/>
              </a:tabLst>
            </a:pPr>
            <a:endParaRPr b="0" lang="fr-FR" sz="2300" spc="-1" strike="noStrike">
              <a:solidFill>
                <a:srgbClr val="000000"/>
              </a:solidFill>
              <a:latin typeface="Arial"/>
            </a:endParaRPr>
          </a:p>
        </p:txBody>
      </p:sp>
      <p:pic>
        <p:nvPicPr>
          <p:cNvPr id="331" name="Google Shape;551;p59" descr=""/>
          <p:cNvPicPr/>
          <p:nvPr/>
        </p:nvPicPr>
        <p:blipFill>
          <a:blip r:embed="rId1"/>
          <a:stretch/>
        </p:blipFill>
        <p:spPr>
          <a:xfrm>
            <a:off x="826920" y="4433040"/>
            <a:ext cx="6511680" cy="828360"/>
          </a:xfrm>
          <a:prstGeom prst="rect">
            <a:avLst/>
          </a:prstGeom>
          <a:ln w="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Google Shape;556;p60"/>
          <p:cNvSpPr/>
          <p:nvPr/>
        </p:nvSpPr>
        <p:spPr>
          <a:xfrm>
            <a:off x="262080" y="304560"/>
            <a:ext cx="787320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Exemple de questions du diagnostic rapide</a:t>
            </a:r>
            <a:endParaRPr b="0" lang="fr-FR" sz="2600" spc="-1" strike="noStrike">
              <a:solidFill>
                <a:srgbClr val="000000"/>
              </a:solidFill>
              <a:latin typeface="Arial"/>
            </a:endParaRPr>
          </a:p>
        </p:txBody>
      </p:sp>
      <p:sp>
        <p:nvSpPr>
          <p:cNvPr id="333" name="Google Shape;557;p60"/>
          <p:cNvSpPr/>
          <p:nvPr/>
        </p:nvSpPr>
        <p:spPr>
          <a:xfrm>
            <a:off x="520200" y="1000080"/>
            <a:ext cx="8475120" cy="825120"/>
          </a:xfrm>
          <a:prstGeom prst="rect">
            <a:avLst/>
          </a:prstGeom>
          <a:noFill/>
          <a:ln w="0">
            <a:noFill/>
          </a:ln>
        </p:spPr>
        <p:style>
          <a:lnRef idx="0"/>
          <a:fillRef idx="0"/>
          <a:effectRef idx="0"/>
          <a:fontRef idx="minor"/>
        </p:style>
        <p:txBody>
          <a:bodyPr lIns="0" rIns="0" tIns="12600" bIns="0" anchor="t">
            <a:noAutofit/>
          </a:bodyPr>
          <a:p>
            <a:pPr marL="12600">
              <a:lnSpc>
                <a:spcPct val="100000"/>
              </a:lnSpc>
              <a:tabLst>
                <a:tab algn="l" pos="0"/>
              </a:tabLst>
            </a:pPr>
            <a:r>
              <a:rPr b="1" lang="fr" sz="1600" spc="-1" strike="noStrike">
                <a:solidFill>
                  <a:srgbClr val="ff3333"/>
                </a:solidFill>
                <a:latin typeface="Roboto"/>
                <a:ea typeface="Roboto"/>
              </a:rPr>
              <a:t>1. Quel est votre équipement ? Avez-vous un mail ?</a:t>
            </a:r>
            <a:br>
              <a:rPr sz="1600"/>
            </a:br>
            <a:endParaRPr b="0" lang="fr-FR" sz="1600" spc="-1" strike="noStrike">
              <a:solidFill>
                <a:srgbClr val="000000"/>
              </a:solidFill>
              <a:latin typeface="Arial"/>
            </a:endParaRPr>
          </a:p>
          <a:p>
            <a:pPr marL="12600">
              <a:lnSpc>
                <a:spcPct val="100000"/>
              </a:lnSpc>
              <a:tabLst>
                <a:tab algn="l" pos="0"/>
              </a:tabLst>
            </a:pPr>
            <a:r>
              <a:rPr b="1" lang="fr" sz="1600" spc="-1" strike="noStrike">
                <a:solidFill>
                  <a:srgbClr val="ff3333"/>
                </a:solidFill>
                <a:latin typeface="Roboto"/>
                <a:ea typeface="Roboto"/>
              </a:rPr>
              <a:t>2. Avez-vous l’habitude de réaliser des démarches en ligne par vous-même ?</a:t>
            </a:r>
            <a:endParaRPr b="0" lang="fr-FR" sz="1600" spc="-1" strike="noStrike">
              <a:solidFill>
                <a:srgbClr val="000000"/>
              </a:solidFill>
              <a:latin typeface="Arial"/>
            </a:endParaRPr>
          </a:p>
        </p:txBody>
      </p:sp>
      <p:sp>
        <p:nvSpPr>
          <p:cNvPr id="334" name="Google Shape;558;p60"/>
          <p:cNvSpPr/>
          <p:nvPr/>
        </p:nvSpPr>
        <p:spPr>
          <a:xfrm>
            <a:off x="1515600" y="1922400"/>
            <a:ext cx="1594440" cy="391680"/>
          </a:xfrm>
          <a:prstGeom prst="rect">
            <a:avLst/>
          </a:prstGeom>
          <a:solidFill>
            <a:srgbClr val="ffd9d9"/>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0" lang="fr" sz="1400" spc="-1" strike="noStrike">
                <a:solidFill>
                  <a:srgbClr val="ff3333"/>
                </a:solidFill>
                <a:latin typeface="Palanquin"/>
                <a:ea typeface="Palanquin"/>
              </a:rPr>
              <a:t>OUI</a:t>
            </a:r>
            <a:endParaRPr b="0" lang="fr-FR" sz="1400" spc="-1" strike="noStrike">
              <a:solidFill>
                <a:srgbClr val="000000"/>
              </a:solidFill>
              <a:latin typeface="Arial"/>
            </a:endParaRPr>
          </a:p>
        </p:txBody>
      </p:sp>
      <p:sp>
        <p:nvSpPr>
          <p:cNvPr id="335" name="Google Shape;559;p60"/>
          <p:cNvSpPr/>
          <p:nvPr/>
        </p:nvSpPr>
        <p:spPr>
          <a:xfrm>
            <a:off x="1515600" y="2404440"/>
            <a:ext cx="1594440" cy="391680"/>
          </a:xfrm>
          <a:prstGeom prst="rect">
            <a:avLst/>
          </a:prstGeom>
          <a:solidFill>
            <a:srgbClr val="ffd9d9"/>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0" lang="fr" sz="1400" spc="-1" strike="noStrike">
                <a:solidFill>
                  <a:srgbClr val="ff3333"/>
                </a:solidFill>
                <a:latin typeface="Palanquin"/>
                <a:ea typeface="Palanquin"/>
              </a:rPr>
              <a:t>NON</a:t>
            </a:r>
            <a:endParaRPr b="0" lang="fr-FR" sz="1400" spc="-1" strike="noStrike">
              <a:solidFill>
                <a:srgbClr val="000000"/>
              </a:solidFill>
              <a:latin typeface="Arial"/>
            </a:endParaRPr>
          </a:p>
        </p:txBody>
      </p:sp>
      <p:sp>
        <p:nvSpPr>
          <p:cNvPr id="336" name="Google Shape;560;p60"/>
          <p:cNvSpPr/>
          <p:nvPr/>
        </p:nvSpPr>
        <p:spPr>
          <a:xfrm>
            <a:off x="520200" y="2950560"/>
            <a:ext cx="6946920" cy="283680"/>
          </a:xfrm>
          <a:prstGeom prst="rect">
            <a:avLst/>
          </a:prstGeom>
          <a:noFill/>
          <a:ln w="0">
            <a:noFill/>
          </a:ln>
        </p:spPr>
        <p:style>
          <a:lnRef idx="0"/>
          <a:fillRef idx="0"/>
          <a:effectRef idx="0"/>
          <a:fontRef idx="minor"/>
        </p:style>
        <p:txBody>
          <a:bodyPr lIns="0" rIns="0" tIns="12600" bIns="0" anchor="t">
            <a:noAutofit/>
          </a:bodyPr>
          <a:p>
            <a:pPr marL="12600">
              <a:lnSpc>
                <a:spcPct val="100000"/>
              </a:lnSpc>
              <a:tabLst>
                <a:tab algn="l" pos="0"/>
              </a:tabLst>
            </a:pPr>
            <a:r>
              <a:rPr b="1" lang="fr" sz="1600" spc="-1" strike="noStrike">
                <a:solidFill>
                  <a:srgbClr val="ff3333"/>
                </a:solidFill>
                <a:latin typeface="Roboto"/>
                <a:ea typeface="Roboto"/>
              </a:rPr>
              <a:t>3. Pourquoi ?</a:t>
            </a:r>
            <a:endParaRPr b="0" lang="fr-FR" sz="1600" spc="-1" strike="noStrike">
              <a:solidFill>
                <a:srgbClr val="000000"/>
              </a:solidFill>
              <a:latin typeface="Arial"/>
            </a:endParaRPr>
          </a:p>
        </p:txBody>
      </p:sp>
      <p:sp>
        <p:nvSpPr>
          <p:cNvPr id="337" name="Google Shape;561;p60"/>
          <p:cNvSpPr/>
          <p:nvPr/>
        </p:nvSpPr>
        <p:spPr>
          <a:xfrm>
            <a:off x="1515600" y="3373560"/>
            <a:ext cx="3957840" cy="391680"/>
          </a:xfrm>
          <a:prstGeom prst="rect">
            <a:avLst/>
          </a:prstGeom>
          <a:solidFill>
            <a:srgbClr val="ffd9d9"/>
          </a:solidFill>
          <a:ln w="0">
            <a:noFill/>
          </a:ln>
        </p:spPr>
        <p:style>
          <a:lnRef idx="0"/>
          <a:fillRef idx="0"/>
          <a:effectRef idx="0"/>
          <a:fontRef idx="minor"/>
        </p:style>
        <p:txBody>
          <a:bodyPr lIns="90000" rIns="90000" tIns="91440" bIns="91440" anchor="ctr">
            <a:noAutofit/>
          </a:bodyPr>
          <a:p>
            <a:pPr>
              <a:lnSpc>
                <a:spcPct val="100000"/>
              </a:lnSpc>
              <a:tabLst>
                <a:tab algn="l" pos="0"/>
              </a:tabLst>
            </a:pPr>
            <a:r>
              <a:rPr b="0" lang="fr" sz="1400" spc="-1" strike="noStrike">
                <a:solidFill>
                  <a:srgbClr val="ff3333"/>
                </a:solidFill>
                <a:latin typeface="Palanquin"/>
                <a:ea typeface="Palanquin"/>
              </a:rPr>
              <a:t>Je n’ai pas d’équipement </a:t>
            </a:r>
            <a:endParaRPr b="0" lang="fr-FR" sz="1400" spc="-1" strike="noStrike">
              <a:solidFill>
                <a:srgbClr val="000000"/>
              </a:solidFill>
              <a:latin typeface="Arial"/>
            </a:endParaRPr>
          </a:p>
          <a:p>
            <a:pPr>
              <a:lnSpc>
                <a:spcPct val="100000"/>
              </a:lnSpc>
              <a:tabLst>
                <a:tab algn="l" pos="0"/>
              </a:tabLst>
            </a:pPr>
            <a:r>
              <a:rPr b="0" lang="fr" sz="1400" spc="-1" strike="noStrike">
                <a:solidFill>
                  <a:srgbClr val="ff3333"/>
                </a:solidFill>
                <a:latin typeface="Palanquin"/>
                <a:ea typeface="Palanquin"/>
              </a:rPr>
              <a:t>ni de connexion internet</a:t>
            </a:r>
            <a:endParaRPr b="0" lang="fr-FR" sz="1400" spc="-1" strike="noStrike">
              <a:solidFill>
                <a:srgbClr val="000000"/>
              </a:solidFill>
              <a:latin typeface="Arial"/>
            </a:endParaRPr>
          </a:p>
        </p:txBody>
      </p:sp>
      <p:sp>
        <p:nvSpPr>
          <p:cNvPr id="338" name="Google Shape;562;p60"/>
          <p:cNvSpPr/>
          <p:nvPr/>
        </p:nvSpPr>
        <p:spPr>
          <a:xfrm>
            <a:off x="1515600" y="3899520"/>
            <a:ext cx="3957840" cy="391680"/>
          </a:xfrm>
          <a:prstGeom prst="rect">
            <a:avLst/>
          </a:prstGeom>
          <a:solidFill>
            <a:srgbClr val="ffd9d9"/>
          </a:solidFill>
          <a:ln w="0">
            <a:noFill/>
          </a:ln>
        </p:spPr>
        <p:style>
          <a:lnRef idx="0"/>
          <a:fillRef idx="0"/>
          <a:effectRef idx="0"/>
          <a:fontRef idx="minor"/>
        </p:style>
        <p:txBody>
          <a:bodyPr lIns="90000" rIns="90000" tIns="91440" bIns="91440" anchor="ctr">
            <a:noAutofit/>
          </a:bodyPr>
          <a:p>
            <a:pPr>
              <a:lnSpc>
                <a:spcPct val="100000"/>
              </a:lnSpc>
              <a:tabLst>
                <a:tab algn="l" pos="0"/>
              </a:tabLst>
            </a:pPr>
            <a:r>
              <a:rPr b="0" lang="fr" sz="1400" spc="-1" strike="noStrike">
                <a:solidFill>
                  <a:srgbClr val="ff3333"/>
                </a:solidFill>
                <a:latin typeface="Palanquin"/>
                <a:ea typeface="Palanquin"/>
              </a:rPr>
              <a:t>Je ne n’ai pas envie, peur de faire des erreurs</a:t>
            </a:r>
            <a:endParaRPr b="0" lang="fr-FR" sz="1400" spc="-1" strike="noStrike">
              <a:solidFill>
                <a:srgbClr val="000000"/>
              </a:solidFill>
              <a:latin typeface="Arial"/>
            </a:endParaRPr>
          </a:p>
        </p:txBody>
      </p:sp>
      <p:sp>
        <p:nvSpPr>
          <p:cNvPr id="339" name="Google Shape;563;p60"/>
          <p:cNvSpPr/>
          <p:nvPr/>
        </p:nvSpPr>
        <p:spPr>
          <a:xfrm>
            <a:off x="1515600" y="4425120"/>
            <a:ext cx="3957840" cy="391680"/>
          </a:xfrm>
          <a:prstGeom prst="rect">
            <a:avLst/>
          </a:prstGeom>
          <a:solidFill>
            <a:srgbClr val="ffd9d9"/>
          </a:solidFill>
          <a:ln w="0">
            <a:noFill/>
          </a:ln>
        </p:spPr>
        <p:style>
          <a:lnRef idx="0"/>
          <a:fillRef idx="0"/>
          <a:effectRef idx="0"/>
          <a:fontRef idx="minor"/>
        </p:style>
        <p:txBody>
          <a:bodyPr lIns="90000" rIns="90000" tIns="91440" bIns="91440" anchor="ctr">
            <a:noAutofit/>
          </a:bodyPr>
          <a:p>
            <a:pPr>
              <a:lnSpc>
                <a:spcPct val="100000"/>
              </a:lnSpc>
              <a:tabLst>
                <a:tab algn="l" pos="0"/>
              </a:tabLst>
            </a:pPr>
            <a:r>
              <a:rPr b="0" lang="fr" sz="1400" spc="-1" strike="noStrike">
                <a:solidFill>
                  <a:srgbClr val="ff3333"/>
                </a:solidFill>
                <a:latin typeface="Palanquin"/>
                <a:ea typeface="Palanquin"/>
              </a:rPr>
              <a:t>Je ne sais ni lire, ni écrire le français</a:t>
            </a:r>
            <a:endParaRPr b="0" lang="fr-FR" sz="1400" spc="-1" strike="noStrike">
              <a:solidFill>
                <a:srgbClr val="000000"/>
              </a:solidFill>
              <a:latin typeface="Arial"/>
            </a:endParaRPr>
          </a:p>
        </p:txBody>
      </p:sp>
      <p:sp>
        <p:nvSpPr>
          <p:cNvPr id="340" name="Google Shape;564;p60"/>
          <p:cNvSpPr/>
          <p:nvPr/>
        </p:nvSpPr>
        <p:spPr>
          <a:xfrm>
            <a:off x="1515600" y="4951080"/>
            <a:ext cx="3957840" cy="391680"/>
          </a:xfrm>
          <a:prstGeom prst="rect">
            <a:avLst/>
          </a:prstGeom>
          <a:solidFill>
            <a:srgbClr val="ffd9d9"/>
          </a:solidFill>
          <a:ln w="0">
            <a:noFill/>
          </a:ln>
        </p:spPr>
        <p:style>
          <a:lnRef idx="0"/>
          <a:fillRef idx="0"/>
          <a:effectRef idx="0"/>
          <a:fontRef idx="minor"/>
        </p:style>
        <p:txBody>
          <a:bodyPr lIns="90000" rIns="90000" tIns="91440" bIns="91440" anchor="ctr">
            <a:noAutofit/>
          </a:bodyPr>
          <a:p>
            <a:pPr>
              <a:lnSpc>
                <a:spcPct val="100000"/>
              </a:lnSpc>
              <a:tabLst>
                <a:tab algn="l" pos="0"/>
              </a:tabLst>
            </a:pPr>
            <a:r>
              <a:rPr b="0" lang="fr" sz="1400" spc="-1" strike="noStrike">
                <a:solidFill>
                  <a:srgbClr val="ff3333"/>
                </a:solidFill>
                <a:latin typeface="Palanquin"/>
                <a:ea typeface="Palanquin"/>
              </a:rPr>
              <a:t>Je ne sais pas faire</a:t>
            </a:r>
            <a:endParaRPr b="0" lang="fr-FR" sz="1400" spc="-1" strike="noStrike">
              <a:solidFill>
                <a:srgbClr val="000000"/>
              </a:solidFill>
              <a:latin typeface="Arial"/>
            </a:endParaRPr>
          </a:p>
        </p:txBody>
      </p:sp>
      <p:sp>
        <p:nvSpPr>
          <p:cNvPr id="341" name="Google Shape;565;p60"/>
          <p:cNvSpPr/>
          <p:nvPr/>
        </p:nvSpPr>
        <p:spPr>
          <a:xfrm>
            <a:off x="3115080" y="2124360"/>
            <a:ext cx="5275440" cy="391680"/>
          </a:xfrm>
          <a:prstGeom prst="rect">
            <a:avLst/>
          </a:prstGeom>
          <a:noFill/>
          <a:ln w="0">
            <a:noFill/>
          </a:ln>
        </p:spPr>
        <p:style>
          <a:lnRef idx="0"/>
          <a:fillRef idx="0"/>
          <a:effectRef idx="0"/>
          <a:fontRef idx="minor"/>
        </p:style>
        <p:txBody>
          <a:bodyPr lIns="90000" rIns="90000" tIns="91440" bIns="91440" anchor="ctr">
            <a:noAutofit/>
          </a:bodyPr>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Cette personne est sûrement proche de l’autonomie mais vérifier si c’est vraiment le cas en poussant la conversation</a:t>
            </a:r>
            <a:endParaRPr b="0" lang="fr-FR" sz="1400" spc="-1" strike="noStrike">
              <a:solidFill>
                <a:srgbClr val="000000"/>
              </a:solidFill>
              <a:latin typeface="Arial"/>
            </a:endParaRPr>
          </a:p>
        </p:txBody>
      </p:sp>
      <p:sp>
        <p:nvSpPr>
          <p:cNvPr id="342" name="Google Shape;566;p60"/>
          <p:cNvSpPr/>
          <p:nvPr/>
        </p:nvSpPr>
        <p:spPr>
          <a:xfrm>
            <a:off x="5588640" y="3373560"/>
            <a:ext cx="3111480" cy="391680"/>
          </a:xfrm>
          <a:prstGeom prst="rect">
            <a:avLst/>
          </a:prstGeom>
          <a:noFill/>
          <a:ln w="0">
            <a:noFill/>
          </a:ln>
        </p:spPr>
        <p:style>
          <a:lnRef idx="0"/>
          <a:fillRef idx="0"/>
          <a:effectRef idx="0"/>
          <a:fontRef idx="minor"/>
        </p:style>
        <p:txBody>
          <a:bodyPr lIns="90000" rIns="90000" tIns="91440" bIns="91440" anchor="ctr">
            <a:noAutofit/>
          </a:bodyPr>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Freins matériels</a:t>
            </a:r>
            <a:endParaRPr b="0" lang="fr-FR" sz="1400" spc="-1" strike="noStrike">
              <a:solidFill>
                <a:srgbClr val="000000"/>
              </a:solidFill>
              <a:latin typeface="Arial"/>
            </a:endParaRPr>
          </a:p>
        </p:txBody>
      </p:sp>
      <p:sp>
        <p:nvSpPr>
          <p:cNvPr id="343" name="Google Shape;567;p60"/>
          <p:cNvSpPr/>
          <p:nvPr/>
        </p:nvSpPr>
        <p:spPr>
          <a:xfrm>
            <a:off x="5588640" y="3899520"/>
            <a:ext cx="3223800" cy="391680"/>
          </a:xfrm>
          <a:prstGeom prst="rect">
            <a:avLst/>
          </a:prstGeom>
          <a:noFill/>
          <a:ln w="0">
            <a:noFill/>
          </a:ln>
        </p:spPr>
        <p:style>
          <a:lnRef idx="0"/>
          <a:fillRef idx="0"/>
          <a:effectRef idx="0"/>
          <a:fontRef idx="minor"/>
        </p:style>
        <p:txBody>
          <a:bodyPr lIns="90000" rIns="90000" tIns="91440" bIns="91440" anchor="ctr">
            <a:noAutofit/>
          </a:bodyPr>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Freins psychologiques (motivation, peur…)</a:t>
            </a:r>
            <a:endParaRPr b="0" lang="fr-FR" sz="1400" spc="-1" strike="noStrike">
              <a:solidFill>
                <a:srgbClr val="000000"/>
              </a:solidFill>
              <a:latin typeface="Arial"/>
            </a:endParaRPr>
          </a:p>
        </p:txBody>
      </p:sp>
      <p:sp>
        <p:nvSpPr>
          <p:cNvPr id="344" name="Google Shape;568;p60"/>
          <p:cNvSpPr/>
          <p:nvPr/>
        </p:nvSpPr>
        <p:spPr>
          <a:xfrm>
            <a:off x="5588640" y="4711320"/>
            <a:ext cx="3223800" cy="391680"/>
          </a:xfrm>
          <a:prstGeom prst="rect">
            <a:avLst/>
          </a:prstGeom>
          <a:noFill/>
          <a:ln w="0">
            <a:noFill/>
          </a:ln>
        </p:spPr>
        <p:style>
          <a:lnRef idx="0"/>
          <a:fillRef idx="0"/>
          <a:effectRef idx="0"/>
          <a:fontRef idx="minor"/>
        </p:style>
        <p:txBody>
          <a:bodyPr lIns="90000" rIns="90000" tIns="91440" bIns="91440" anchor="ctr">
            <a:noAutofit/>
          </a:bodyPr>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Freins liés aux compétences</a:t>
            </a:r>
            <a:endParaRPr b="0" lang="fr-FR" sz="1400" spc="-1" strike="noStrike">
              <a:solidFill>
                <a:srgbClr val="000000"/>
              </a:solidFill>
              <a:latin typeface="Arial"/>
            </a:endParaRPr>
          </a:p>
        </p:txBody>
      </p:sp>
      <p:sp>
        <p:nvSpPr>
          <p:cNvPr id="345" name="Google Shape;569;p60"/>
          <p:cNvSpPr/>
          <p:nvPr/>
        </p:nvSpPr>
        <p:spPr>
          <a:xfrm>
            <a:off x="5755680" y="4439880"/>
            <a:ext cx="360" cy="943200"/>
          </a:xfrm>
          <a:prstGeom prst="rect">
            <a:avLst/>
          </a:prstGeom>
          <a:solidFill>
            <a:srgbClr val="729fcf"/>
          </a:solidFill>
          <a:ln w="36000">
            <a:solidFill>
              <a:srgbClr val="3465a4"/>
            </a:solidFill>
            <a:round/>
          </a:ln>
        </p:spPr>
        <p:style>
          <a:lnRef idx="0"/>
          <a:fillRef idx="0"/>
          <a:effectRef idx="0"/>
          <a:fontRef idx="minor"/>
        </p:style>
        <p:txBody>
          <a:bodyPr lIns="108000" rIns="108000" tIns="63000" bIns="63000" anchor="ctr">
            <a:noAutofit/>
          </a:bodyPr>
          <a:p>
            <a:pPr>
              <a:lnSpc>
                <a:spcPct val="100000"/>
              </a:lnSpc>
              <a:tabLst>
                <a:tab algn="l" pos="0"/>
              </a:tabLst>
            </a:pP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
          <p:cNvSpPr/>
          <p:nvPr/>
        </p:nvSpPr>
        <p:spPr>
          <a:xfrm>
            <a:off x="4680000" y="3780000"/>
            <a:ext cx="3780000" cy="1620000"/>
          </a:xfrm>
          <a:prstGeom prst="rect">
            <a:avLst/>
          </a:prstGeom>
          <a:solidFill>
            <a:srgbClr val="e8f2a1"/>
          </a:solidFill>
          <a:ln w="0">
            <a:solidFill>
              <a:srgbClr val="ffffff"/>
            </a:solidFill>
          </a:ln>
        </p:spPr>
        <p:style>
          <a:lnRef idx="0"/>
          <a:fillRef idx="0"/>
          <a:effectRef idx="0"/>
          <a:fontRef idx="minor"/>
        </p:style>
        <p:txBody>
          <a:bodyPr lIns="90000" rIns="90000" tIns="45000" bIns="45000" anchor="ctr">
            <a:noAutofit/>
          </a:bodyPr>
          <a:p>
            <a:endParaRPr b="0" lang="fr-FR" sz="1800" spc="-1" strike="noStrike">
              <a:solidFill>
                <a:srgbClr val="000000"/>
              </a:solidFill>
              <a:latin typeface="Arial"/>
            </a:endParaRPr>
          </a:p>
        </p:txBody>
      </p:sp>
      <p:sp>
        <p:nvSpPr>
          <p:cNvPr id="347" name=""/>
          <p:cNvSpPr/>
          <p:nvPr/>
        </p:nvSpPr>
        <p:spPr>
          <a:xfrm>
            <a:off x="720000" y="3780000"/>
            <a:ext cx="3780000" cy="1620000"/>
          </a:xfrm>
          <a:prstGeom prst="rect">
            <a:avLst/>
          </a:prstGeom>
          <a:solidFill>
            <a:srgbClr val="e8f2a1"/>
          </a:solidFill>
          <a:ln w="0">
            <a:solidFill>
              <a:srgbClr val="ffffff"/>
            </a:solidFill>
          </a:ln>
        </p:spPr>
        <p:style>
          <a:lnRef idx="0"/>
          <a:fillRef idx="0"/>
          <a:effectRef idx="0"/>
          <a:fontRef idx="minor"/>
        </p:style>
        <p:txBody>
          <a:bodyPr lIns="90000" rIns="90000" tIns="45000" bIns="45000" anchor="ctr">
            <a:noAutofit/>
          </a:bodyPr>
          <a:p>
            <a:endParaRPr b="0" lang="fr-FR" sz="1800" spc="-1" strike="noStrike">
              <a:solidFill>
                <a:srgbClr val="000000"/>
              </a:solidFill>
              <a:latin typeface="Arial"/>
            </a:endParaRPr>
          </a:p>
        </p:txBody>
      </p:sp>
      <p:sp>
        <p:nvSpPr>
          <p:cNvPr id="348" name=""/>
          <p:cNvSpPr/>
          <p:nvPr/>
        </p:nvSpPr>
        <p:spPr>
          <a:xfrm>
            <a:off x="4680000" y="1800000"/>
            <a:ext cx="3780000" cy="1620000"/>
          </a:xfrm>
          <a:prstGeom prst="rect">
            <a:avLst/>
          </a:prstGeom>
          <a:solidFill>
            <a:srgbClr val="e8f2a1"/>
          </a:solidFill>
          <a:ln w="0">
            <a:solidFill>
              <a:srgbClr val="ffffff"/>
            </a:solidFill>
          </a:ln>
        </p:spPr>
        <p:style>
          <a:lnRef idx="0"/>
          <a:fillRef idx="0"/>
          <a:effectRef idx="0"/>
          <a:fontRef idx="minor"/>
        </p:style>
        <p:txBody>
          <a:bodyPr lIns="90000" rIns="90000" tIns="45000" bIns="45000" anchor="ctr">
            <a:noAutofit/>
          </a:bodyPr>
          <a:p>
            <a:endParaRPr b="0" lang="fr-FR" sz="1800" spc="-1" strike="noStrike">
              <a:solidFill>
                <a:srgbClr val="000000"/>
              </a:solidFill>
              <a:latin typeface="Arial"/>
            </a:endParaRPr>
          </a:p>
        </p:txBody>
      </p:sp>
      <p:sp>
        <p:nvSpPr>
          <p:cNvPr id="349" name=""/>
          <p:cNvSpPr/>
          <p:nvPr/>
        </p:nvSpPr>
        <p:spPr>
          <a:xfrm>
            <a:off x="720000" y="1800000"/>
            <a:ext cx="3780000" cy="1620000"/>
          </a:xfrm>
          <a:prstGeom prst="rect">
            <a:avLst/>
          </a:prstGeom>
          <a:solidFill>
            <a:srgbClr val="e8f2a1"/>
          </a:solidFill>
          <a:ln w="0">
            <a:solidFill>
              <a:srgbClr val="ffffff"/>
            </a:solidFill>
          </a:ln>
        </p:spPr>
        <p:style>
          <a:lnRef idx="0"/>
          <a:fillRef idx="0"/>
          <a:effectRef idx="0"/>
          <a:fontRef idx="minor"/>
        </p:style>
        <p:txBody>
          <a:bodyPr lIns="90000" rIns="90000" tIns="45000" bIns="45000" anchor="ctr">
            <a:noAutofit/>
          </a:bodyPr>
          <a:p>
            <a:endParaRPr b="0" lang="fr-FR" sz="1800" spc="-1" strike="noStrike">
              <a:solidFill>
                <a:srgbClr val="000000"/>
              </a:solidFill>
              <a:latin typeface="Arial"/>
            </a:endParaRPr>
          </a:p>
        </p:txBody>
      </p:sp>
      <p:sp>
        <p:nvSpPr>
          <p:cNvPr id="350" name="Google Shape;574;p61"/>
          <p:cNvSpPr/>
          <p:nvPr/>
        </p:nvSpPr>
        <p:spPr>
          <a:xfrm>
            <a:off x="180000" y="164520"/>
            <a:ext cx="7591680" cy="1593000"/>
          </a:xfrm>
          <a:prstGeom prst="rect">
            <a:avLst/>
          </a:prstGeom>
          <a:noFill/>
          <a:ln w="0">
            <a:noFill/>
          </a:ln>
        </p:spPr>
        <p:style>
          <a:lnRef idx="0"/>
          <a:fillRef idx="0"/>
          <a:effectRef idx="0"/>
          <a:fontRef idx="minor"/>
        </p:style>
        <p:txBody>
          <a:bodyPr lIns="34200" rIns="34200" tIns="34200" bIns="34200" anchor="t">
            <a:noAutofit/>
          </a:bodyPr>
          <a:p>
            <a:pPr>
              <a:lnSpc>
                <a:spcPct val="115000"/>
              </a:lnSpc>
              <a:tabLst>
                <a:tab algn="l" pos="0"/>
              </a:tabLst>
            </a:pPr>
            <a:r>
              <a:rPr b="1" lang="fr" sz="2600" spc="-1" strike="noStrike">
                <a:solidFill>
                  <a:srgbClr val="ffffff"/>
                </a:solidFill>
                <a:highlight>
                  <a:srgbClr val="003081"/>
                </a:highlight>
                <a:latin typeface="Palanquin"/>
                <a:ea typeface="Palanquin"/>
              </a:rPr>
              <a:t>De la « prise en charge » </a:t>
            </a:r>
            <a:endParaRPr b="0" lang="fr-FR" sz="2600" spc="-1" strike="noStrike">
              <a:solidFill>
                <a:srgbClr val="000000"/>
              </a:solidFill>
              <a:latin typeface="Arial"/>
            </a:endParaRPr>
          </a:p>
          <a:p>
            <a:pPr>
              <a:lnSpc>
                <a:spcPct val="115000"/>
              </a:lnSpc>
              <a:tabLst>
                <a:tab algn="l" pos="0"/>
              </a:tabLst>
            </a:pPr>
            <a:r>
              <a:rPr b="1" lang="fr" sz="2600" spc="-1" strike="noStrike">
                <a:solidFill>
                  <a:srgbClr val="ffffff"/>
                </a:solidFill>
                <a:highlight>
                  <a:srgbClr val="003081"/>
                </a:highlight>
                <a:latin typeface="Palanquin"/>
                <a:ea typeface="Palanquin"/>
              </a:rPr>
              <a:t>à la « prise en compte » </a:t>
            </a:r>
            <a:endParaRPr b="0" lang="fr-FR" sz="2600" spc="-1" strike="noStrike">
              <a:solidFill>
                <a:srgbClr val="000000"/>
              </a:solidFill>
              <a:latin typeface="Arial"/>
            </a:endParaRPr>
          </a:p>
          <a:p>
            <a:pPr>
              <a:lnSpc>
                <a:spcPct val="115000"/>
              </a:lnSpc>
              <a:tabLst>
                <a:tab algn="l" pos="0"/>
              </a:tabLst>
            </a:pPr>
            <a:r>
              <a:rPr b="1" lang="fr" sz="2600" spc="-1" strike="noStrike">
                <a:solidFill>
                  <a:srgbClr val="ffffff"/>
                </a:solidFill>
                <a:highlight>
                  <a:srgbClr val="003081"/>
                </a:highlight>
                <a:latin typeface="Palanquin"/>
                <a:ea typeface="Palanquin"/>
              </a:rPr>
              <a:t>des difficultés numériques</a:t>
            </a:r>
            <a:endParaRPr b="0" lang="fr-FR" sz="2600" spc="-1" strike="noStrike">
              <a:solidFill>
                <a:srgbClr val="000000"/>
              </a:solidFill>
              <a:latin typeface="Arial"/>
            </a:endParaRPr>
          </a:p>
        </p:txBody>
      </p:sp>
      <p:sp>
        <p:nvSpPr>
          <p:cNvPr id="351" name="Google Shape;575;p61"/>
          <p:cNvSpPr/>
          <p:nvPr/>
        </p:nvSpPr>
        <p:spPr>
          <a:xfrm>
            <a:off x="1980000" y="2199960"/>
            <a:ext cx="1075680" cy="554760"/>
          </a:xfrm>
          <a:prstGeom prst="rect">
            <a:avLst/>
          </a:prstGeom>
          <a:noFill/>
          <a:ln w="0">
            <a:noFill/>
          </a:ln>
        </p:spPr>
        <p:style>
          <a:lnRef idx="0"/>
          <a:fillRef idx="0"/>
          <a:effectRef idx="0"/>
          <a:fontRef idx="minor"/>
        </p:style>
        <p:txBody>
          <a:bodyPr lIns="0" rIns="0" tIns="12600" bIns="0" anchor="t">
            <a:noAutofit/>
          </a:bodyPr>
          <a:p>
            <a:pPr marL="12600" algn="ctr">
              <a:lnSpc>
                <a:spcPct val="100000"/>
              </a:lnSpc>
              <a:tabLst>
                <a:tab algn="l" pos="0"/>
              </a:tabLst>
            </a:pPr>
            <a:r>
              <a:rPr b="1" lang="fr" sz="1600" spc="-1" strike="noStrike">
                <a:solidFill>
                  <a:srgbClr val="ff3333"/>
                </a:solidFill>
                <a:latin typeface="Roboto"/>
                <a:ea typeface="Roboto"/>
              </a:rPr>
              <a:t>1. Temps</a:t>
            </a:r>
            <a:endParaRPr b="0" lang="fr-FR" sz="1600" spc="-1" strike="noStrike">
              <a:solidFill>
                <a:srgbClr val="000000"/>
              </a:solidFill>
              <a:latin typeface="Arial"/>
            </a:endParaRPr>
          </a:p>
          <a:p>
            <a:pPr marL="12600" algn="ctr">
              <a:lnSpc>
                <a:spcPct val="100000"/>
              </a:lnSpc>
              <a:tabLst>
                <a:tab algn="l" pos="0"/>
              </a:tabLst>
            </a:pPr>
            <a:endParaRPr b="0" lang="fr-FR" sz="1600" spc="-1" strike="noStrike">
              <a:solidFill>
                <a:srgbClr val="000000"/>
              </a:solidFill>
              <a:latin typeface="Arial"/>
            </a:endParaRPr>
          </a:p>
        </p:txBody>
      </p:sp>
      <p:sp>
        <p:nvSpPr>
          <p:cNvPr id="352" name="Google Shape;576;p61"/>
          <p:cNvSpPr/>
          <p:nvPr/>
        </p:nvSpPr>
        <p:spPr>
          <a:xfrm>
            <a:off x="6575760" y="490320"/>
            <a:ext cx="1594440" cy="909000"/>
          </a:xfrm>
          <a:prstGeom prst="rect">
            <a:avLst/>
          </a:prstGeom>
          <a:solidFill>
            <a:srgbClr val="ffd9d9"/>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400" spc="-1" strike="noStrike">
                <a:solidFill>
                  <a:srgbClr val="ff3333"/>
                </a:solidFill>
                <a:latin typeface="Palanquin"/>
                <a:ea typeface="Palanquin"/>
              </a:rPr>
              <a:t>Adapter la posture</a:t>
            </a:r>
            <a:endParaRPr b="0" lang="fr-FR" sz="1400" spc="-1" strike="noStrike">
              <a:solidFill>
                <a:srgbClr val="000000"/>
              </a:solidFill>
              <a:latin typeface="Arial"/>
            </a:endParaRPr>
          </a:p>
        </p:txBody>
      </p:sp>
      <p:sp>
        <p:nvSpPr>
          <p:cNvPr id="353" name="Google Shape;577;p61"/>
          <p:cNvSpPr/>
          <p:nvPr/>
        </p:nvSpPr>
        <p:spPr>
          <a:xfrm>
            <a:off x="5580000" y="2199960"/>
            <a:ext cx="2175480" cy="283680"/>
          </a:xfrm>
          <a:prstGeom prst="rect">
            <a:avLst/>
          </a:prstGeom>
          <a:noFill/>
          <a:ln w="0">
            <a:noFill/>
          </a:ln>
        </p:spPr>
        <p:style>
          <a:lnRef idx="0"/>
          <a:fillRef idx="0"/>
          <a:effectRef idx="0"/>
          <a:fontRef idx="minor"/>
        </p:style>
        <p:txBody>
          <a:bodyPr lIns="0" rIns="0" tIns="12600" bIns="0" anchor="t">
            <a:noAutofit/>
          </a:bodyPr>
          <a:p>
            <a:pPr marL="12600" algn="ctr">
              <a:lnSpc>
                <a:spcPct val="100000"/>
              </a:lnSpc>
              <a:tabLst>
                <a:tab algn="l" pos="0"/>
              </a:tabLst>
            </a:pPr>
            <a:r>
              <a:rPr b="1" lang="fr" sz="1600" spc="-1" strike="noStrike">
                <a:solidFill>
                  <a:srgbClr val="ff3333"/>
                </a:solidFill>
                <a:latin typeface="Roboto"/>
                <a:ea typeface="Roboto"/>
              </a:rPr>
              <a:t>2. Moyens</a:t>
            </a:r>
            <a:endParaRPr b="0" lang="fr-FR" sz="1600" spc="-1" strike="noStrike">
              <a:solidFill>
                <a:srgbClr val="000000"/>
              </a:solidFill>
              <a:latin typeface="Arial"/>
            </a:endParaRPr>
          </a:p>
        </p:txBody>
      </p:sp>
      <p:sp>
        <p:nvSpPr>
          <p:cNvPr id="354" name="Google Shape;578;p61"/>
          <p:cNvSpPr/>
          <p:nvPr/>
        </p:nvSpPr>
        <p:spPr>
          <a:xfrm>
            <a:off x="5120640" y="4562640"/>
            <a:ext cx="3223800" cy="391680"/>
          </a:xfrm>
          <a:prstGeom prst="rect">
            <a:avLst/>
          </a:prstGeom>
          <a:noFill/>
          <a:ln w="0">
            <a:noFill/>
          </a:ln>
        </p:spPr>
        <p:style>
          <a:lnRef idx="0"/>
          <a:fillRef idx="0"/>
          <a:effectRef idx="0"/>
          <a:fontRef idx="minor"/>
        </p:style>
        <p:txBody>
          <a:bodyPr lIns="90000" rIns="90000" tIns="91440" bIns="91440" anchor="ctr">
            <a:noAutofit/>
          </a:bodyPr>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Présents sur le territoire</a:t>
            </a:r>
            <a:endParaRPr b="0" lang="fr-FR" sz="1400" spc="-1" strike="noStrike">
              <a:solidFill>
                <a:srgbClr val="000000"/>
              </a:solidFill>
              <a:latin typeface="Arial"/>
            </a:endParaRPr>
          </a:p>
        </p:txBody>
      </p:sp>
      <p:sp>
        <p:nvSpPr>
          <p:cNvPr id="355" name="Google Shape;579;p61"/>
          <p:cNvSpPr/>
          <p:nvPr/>
        </p:nvSpPr>
        <p:spPr>
          <a:xfrm>
            <a:off x="4608000" y="2000160"/>
            <a:ext cx="360" cy="3195360"/>
          </a:xfrm>
          <a:prstGeom prst="rect">
            <a:avLst/>
          </a:prstGeom>
          <a:solidFill>
            <a:srgbClr val="729fcf"/>
          </a:solidFill>
          <a:ln w="36000">
            <a:solidFill>
              <a:srgbClr val="3465a4"/>
            </a:solidFill>
            <a:round/>
          </a:ln>
        </p:spPr>
        <p:style>
          <a:lnRef idx="0"/>
          <a:fillRef idx="0"/>
          <a:effectRef idx="0"/>
          <a:fontRef idx="minor"/>
        </p:style>
        <p:txBody>
          <a:bodyPr lIns="108000" rIns="108000" tIns="63000" bIns="63000" anchor="ctr">
            <a:noAutofit/>
          </a:bodyPr>
          <a:p>
            <a:pPr>
              <a:lnSpc>
                <a:spcPct val="100000"/>
              </a:lnSpc>
              <a:tabLst>
                <a:tab algn="l" pos="0"/>
              </a:tabLst>
            </a:pPr>
            <a:endParaRPr b="0" lang="fr-FR" sz="1400" spc="-1" strike="noStrike">
              <a:solidFill>
                <a:srgbClr val="000000"/>
              </a:solidFill>
              <a:latin typeface="Arial"/>
            </a:endParaRPr>
          </a:p>
        </p:txBody>
      </p:sp>
      <p:cxnSp>
        <p:nvCxnSpPr>
          <p:cNvPr id="356" name="Google Shape;580;p61"/>
          <p:cNvCxnSpPr/>
          <p:nvPr/>
        </p:nvCxnSpPr>
        <p:spPr>
          <a:xfrm>
            <a:off x="720000" y="3600000"/>
            <a:ext cx="7740720" cy="1080"/>
          </a:xfrm>
          <a:prstGeom prst="straightConnector1">
            <a:avLst/>
          </a:prstGeom>
          <a:ln w="36000">
            <a:solidFill>
              <a:srgbClr val="3465a4"/>
            </a:solidFill>
            <a:round/>
          </a:ln>
        </p:spPr>
      </p:cxnSp>
      <p:sp>
        <p:nvSpPr>
          <p:cNvPr id="357" name="Google Shape;581;p61"/>
          <p:cNvSpPr/>
          <p:nvPr/>
        </p:nvSpPr>
        <p:spPr>
          <a:xfrm>
            <a:off x="1440000" y="4039920"/>
            <a:ext cx="2335680" cy="554760"/>
          </a:xfrm>
          <a:prstGeom prst="rect">
            <a:avLst/>
          </a:prstGeom>
          <a:noFill/>
          <a:ln w="0">
            <a:noFill/>
          </a:ln>
        </p:spPr>
        <p:style>
          <a:lnRef idx="0"/>
          <a:fillRef idx="0"/>
          <a:effectRef idx="0"/>
          <a:fontRef idx="minor"/>
        </p:style>
        <p:txBody>
          <a:bodyPr lIns="0" rIns="0" tIns="12600" bIns="0" anchor="t">
            <a:noAutofit/>
          </a:bodyPr>
          <a:p>
            <a:pPr marL="12600" algn="ctr">
              <a:lnSpc>
                <a:spcPct val="100000"/>
              </a:lnSpc>
              <a:tabLst>
                <a:tab algn="l" pos="0"/>
              </a:tabLst>
            </a:pPr>
            <a:r>
              <a:rPr b="1" lang="fr" sz="1600" spc="-1" strike="noStrike">
                <a:solidFill>
                  <a:srgbClr val="ff3333"/>
                </a:solidFill>
                <a:latin typeface="Roboto"/>
                <a:ea typeface="Roboto"/>
              </a:rPr>
              <a:t>3. Compétences</a:t>
            </a:r>
            <a:endParaRPr b="0" lang="fr-FR" sz="1600" spc="-1" strike="noStrike">
              <a:solidFill>
                <a:srgbClr val="000000"/>
              </a:solidFill>
              <a:latin typeface="Arial"/>
            </a:endParaRPr>
          </a:p>
          <a:p>
            <a:pPr marL="12600" algn="ctr">
              <a:lnSpc>
                <a:spcPct val="100000"/>
              </a:lnSpc>
              <a:tabLst>
                <a:tab algn="l" pos="0"/>
              </a:tabLst>
            </a:pPr>
            <a:endParaRPr b="0" lang="fr-FR" sz="1600" spc="-1" strike="noStrike">
              <a:solidFill>
                <a:srgbClr val="000000"/>
              </a:solidFill>
              <a:latin typeface="Arial"/>
            </a:endParaRPr>
          </a:p>
        </p:txBody>
      </p:sp>
      <p:sp>
        <p:nvSpPr>
          <p:cNvPr id="358" name="Google Shape;582;p61"/>
          <p:cNvSpPr/>
          <p:nvPr/>
        </p:nvSpPr>
        <p:spPr>
          <a:xfrm>
            <a:off x="5760000" y="3999960"/>
            <a:ext cx="1975680" cy="554760"/>
          </a:xfrm>
          <a:prstGeom prst="rect">
            <a:avLst/>
          </a:prstGeom>
          <a:noFill/>
          <a:ln w="0">
            <a:noFill/>
          </a:ln>
        </p:spPr>
        <p:style>
          <a:lnRef idx="0"/>
          <a:fillRef idx="0"/>
          <a:effectRef idx="0"/>
          <a:fontRef idx="minor"/>
        </p:style>
        <p:txBody>
          <a:bodyPr lIns="0" rIns="0" tIns="12600" bIns="0" anchor="t">
            <a:noAutofit/>
          </a:bodyPr>
          <a:p>
            <a:pPr marL="12600" algn="ctr">
              <a:lnSpc>
                <a:spcPct val="100000"/>
              </a:lnSpc>
              <a:tabLst>
                <a:tab algn="l" pos="0"/>
              </a:tabLst>
            </a:pPr>
            <a:r>
              <a:rPr b="1" lang="fr" sz="1600" spc="-1" strike="noStrike">
                <a:solidFill>
                  <a:srgbClr val="ff3333"/>
                </a:solidFill>
                <a:latin typeface="Roboto"/>
                <a:ea typeface="Roboto"/>
              </a:rPr>
              <a:t>4. Partenaires</a:t>
            </a:r>
            <a:endParaRPr b="0" lang="fr-FR" sz="1600" spc="-1" strike="noStrike">
              <a:solidFill>
                <a:srgbClr val="000000"/>
              </a:solidFill>
              <a:latin typeface="Arial"/>
            </a:endParaRPr>
          </a:p>
          <a:p>
            <a:pPr marL="12600" algn="ctr">
              <a:lnSpc>
                <a:spcPct val="100000"/>
              </a:lnSpc>
              <a:tabLst>
                <a:tab algn="l" pos="0"/>
              </a:tabLst>
            </a:pPr>
            <a:endParaRPr b="0" lang="fr-FR" sz="1600" spc="-1" strike="noStrike">
              <a:solidFill>
                <a:srgbClr val="000000"/>
              </a:solidFill>
              <a:latin typeface="Arial"/>
            </a:endParaRPr>
          </a:p>
        </p:txBody>
      </p:sp>
      <p:sp>
        <p:nvSpPr>
          <p:cNvPr id="359" name="Google Shape;583;p61"/>
          <p:cNvSpPr/>
          <p:nvPr/>
        </p:nvSpPr>
        <p:spPr>
          <a:xfrm>
            <a:off x="5760000" y="2671200"/>
            <a:ext cx="3055680" cy="391680"/>
          </a:xfrm>
          <a:prstGeom prst="rect">
            <a:avLst/>
          </a:prstGeom>
          <a:noFill/>
          <a:ln w="0">
            <a:noFill/>
          </a:ln>
        </p:spPr>
        <p:style>
          <a:lnRef idx="0"/>
          <a:fillRef idx="0"/>
          <a:effectRef idx="0"/>
          <a:fontRef idx="minor"/>
        </p:style>
        <p:txBody>
          <a:bodyPr lIns="90000" rIns="90000" tIns="91440" bIns="91440" anchor="ctr">
            <a:noAutofit/>
          </a:bodyPr>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Matériel / connexion</a:t>
            </a:r>
            <a:endParaRPr b="0" lang="fr-FR" sz="1400" spc="-1" strike="noStrike">
              <a:solidFill>
                <a:srgbClr val="000000"/>
              </a:solidFill>
              <a:latin typeface="Arial"/>
            </a:endParaRPr>
          </a:p>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Espace</a:t>
            </a:r>
            <a:endParaRPr b="0" lang="fr-FR" sz="1400" spc="-1" strike="noStrike">
              <a:solidFill>
                <a:srgbClr val="000000"/>
              </a:solidFill>
              <a:latin typeface="Arial"/>
            </a:endParaRPr>
          </a:p>
        </p:txBody>
      </p:sp>
      <p:sp>
        <p:nvSpPr>
          <p:cNvPr id="360" name="Google Shape;584;p61"/>
          <p:cNvSpPr/>
          <p:nvPr/>
        </p:nvSpPr>
        <p:spPr>
          <a:xfrm>
            <a:off x="1260000" y="2651760"/>
            <a:ext cx="3055680" cy="391680"/>
          </a:xfrm>
          <a:prstGeom prst="rect">
            <a:avLst/>
          </a:prstGeom>
          <a:noFill/>
          <a:ln w="0">
            <a:noFill/>
          </a:ln>
        </p:spPr>
        <p:style>
          <a:lnRef idx="0"/>
          <a:fillRef idx="0"/>
          <a:effectRef idx="0"/>
          <a:fontRef idx="minor"/>
        </p:style>
        <p:txBody>
          <a:bodyPr lIns="90000" rIns="90000" tIns="91440" bIns="91440" anchor="ctr">
            <a:noAutofit/>
          </a:bodyPr>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Du professionnel</a:t>
            </a:r>
            <a:endParaRPr b="0" lang="fr-FR" sz="1400" spc="-1" strike="noStrike">
              <a:solidFill>
                <a:srgbClr val="000000"/>
              </a:solidFill>
              <a:latin typeface="Arial"/>
            </a:endParaRPr>
          </a:p>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De l’usager</a:t>
            </a:r>
            <a:endParaRPr b="0" lang="fr-FR" sz="1400" spc="-1" strike="noStrike">
              <a:solidFill>
                <a:srgbClr val="000000"/>
              </a:solidFill>
              <a:latin typeface="Arial"/>
            </a:endParaRPr>
          </a:p>
        </p:txBody>
      </p:sp>
      <p:sp>
        <p:nvSpPr>
          <p:cNvPr id="361" name="Google Shape;585;p61"/>
          <p:cNvSpPr/>
          <p:nvPr/>
        </p:nvSpPr>
        <p:spPr>
          <a:xfrm>
            <a:off x="1260000" y="4603680"/>
            <a:ext cx="3055680" cy="391680"/>
          </a:xfrm>
          <a:prstGeom prst="rect">
            <a:avLst/>
          </a:prstGeom>
          <a:noFill/>
          <a:ln w="0">
            <a:noFill/>
          </a:ln>
        </p:spPr>
        <p:style>
          <a:lnRef idx="0"/>
          <a:fillRef idx="0"/>
          <a:effectRef idx="0"/>
          <a:fontRef idx="minor"/>
        </p:style>
        <p:txBody>
          <a:bodyPr lIns="90000" rIns="90000" tIns="91440" bIns="91440" anchor="ctr">
            <a:noAutofit/>
          </a:bodyPr>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Du professionnel</a:t>
            </a:r>
            <a:endParaRPr b="0" lang="fr-FR" sz="1400" spc="-1" strike="noStrike">
              <a:solidFill>
                <a:srgbClr val="000000"/>
              </a:solidFill>
              <a:latin typeface="Arial"/>
            </a:endParaRPr>
          </a:p>
          <a:p>
            <a:pPr marL="457200" indent="-317520">
              <a:lnSpc>
                <a:spcPct val="100000"/>
              </a:lnSpc>
              <a:buClr>
                <a:srgbClr val="21398e"/>
              </a:buClr>
              <a:buFont typeface="Palanquin"/>
              <a:buChar char="➔"/>
            </a:pPr>
            <a:r>
              <a:rPr b="0" lang="fr" sz="1400" spc="-1" strike="noStrike">
                <a:solidFill>
                  <a:srgbClr val="21398e"/>
                </a:solidFill>
                <a:latin typeface="Palanquin"/>
                <a:ea typeface="Palanquin"/>
              </a:rPr>
              <a:t>De l’usager</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Google Shape;590;p62"/>
          <p:cNvSpPr/>
          <p:nvPr/>
        </p:nvSpPr>
        <p:spPr>
          <a:xfrm>
            <a:off x="540000" y="483480"/>
            <a:ext cx="783072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0" lang="fr" sz="2600" spc="-1" strike="noStrike">
                <a:solidFill>
                  <a:schemeClr val="lt1"/>
                </a:solidFill>
                <a:highlight>
                  <a:srgbClr val="003081"/>
                </a:highlight>
                <a:latin typeface="Palanquin"/>
                <a:ea typeface="Palanquin"/>
              </a:rPr>
              <a:t>Quelques conseils de communication : </a:t>
            </a:r>
            <a:endParaRPr b="0" lang="fr-FR" sz="2600" spc="-1" strike="noStrike">
              <a:solidFill>
                <a:srgbClr val="000000"/>
              </a:solidFill>
              <a:latin typeface="Arial"/>
            </a:endParaRPr>
          </a:p>
        </p:txBody>
      </p:sp>
      <p:sp>
        <p:nvSpPr>
          <p:cNvPr id="363" name="Google Shape;591;p62"/>
          <p:cNvSpPr/>
          <p:nvPr/>
        </p:nvSpPr>
        <p:spPr>
          <a:xfrm>
            <a:off x="826920" y="1073880"/>
            <a:ext cx="4076640" cy="3793320"/>
          </a:xfrm>
          <a:prstGeom prst="rect">
            <a:avLst/>
          </a:prstGeom>
          <a:noFill/>
          <a:ln w="0">
            <a:noFill/>
          </a:ln>
        </p:spPr>
        <p:style>
          <a:lnRef idx="0"/>
          <a:fillRef idx="0"/>
          <a:effectRef idx="0"/>
          <a:fontRef idx="minor"/>
        </p:style>
        <p:txBody>
          <a:bodyPr lIns="90000" rIns="90000" tIns="91440" bIns="91440" anchor="t">
            <a:noAutofit/>
          </a:bodyPr>
          <a:p>
            <a:pPr>
              <a:lnSpc>
                <a:spcPct val="115000"/>
              </a:lnSpc>
              <a:tabLst>
                <a:tab algn="l" pos="0"/>
              </a:tabLst>
            </a:pPr>
            <a:r>
              <a:rPr b="1" lang="fr" sz="1100" spc="-1" strike="noStrike">
                <a:solidFill>
                  <a:srgbClr val="003081"/>
                </a:solidFill>
                <a:latin typeface="Palanquin"/>
                <a:ea typeface="Palanquin"/>
              </a:rPr>
              <a:t>Encouragez l’usager à décrire ses pratiques numériques dans les détails : </a:t>
            </a:r>
            <a:r>
              <a:rPr b="0" lang="fr" sz="1100" spc="-1" strike="noStrike">
                <a:solidFill>
                  <a:srgbClr val="003081"/>
                </a:solidFill>
                <a:latin typeface="Palanquin"/>
                <a:ea typeface="Palanquin"/>
              </a:rPr>
              <a:t>"Vous me dites que vous avez déjà fait telle démarche, expliquez-moi comment vous vous y êtes pris, par quelles étapes ?"</a:t>
            </a:r>
            <a:endParaRPr b="0" lang="fr-FR" sz="1100" spc="-1" strike="noStrike">
              <a:solidFill>
                <a:srgbClr val="000000"/>
              </a:solidFill>
              <a:latin typeface="Arial"/>
            </a:endParaRPr>
          </a:p>
          <a:p>
            <a:pPr>
              <a:lnSpc>
                <a:spcPct val="115000"/>
              </a:lnSpc>
              <a:spcBef>
                <a:spcPts val="1199"/>
              </a:spcBef>
              <a:tabLst>
                <a:tab algn="l" pos="0"/>
              </a:tabLst>
            </a:pPr>
            <a:r>
              <a:rPr b="1" lang="fr" sz="1100" spc="-1" strike="noStrike">
                <a:solidFill>
                  <a:srgbClr val="003081"/>
                </a:solidFill>
                <a:latin typeface="Palanquin"/>
                <a:ea typeface="Palanquin"/>
              </a:rPr>
              <a:t>Montrez que les difficultés numériques sont normales</a:t>
            </a:r>
            <a:r>
              <a:rPr b="0" lang="fr" sz="1100" spc="-1" strike="noStrike">
                <a:solidFill>
                  <a:srgbClr val="003081"/>
                </a:solidFill>
                <a:latin typeface="Palanquin"/>
                <a:ea typeface="Palanquin"/>
              </a:rPr>
              <a:t> :</a:t>
            </a:r>
            <a:br>
              <a:rPr sz="1100"/>
            </a:br>
            <a:r>
              <a:rPr b="0" lang="fr" sz="1100" spc="-1" strike="noStrike">
                <a:solidFill>
                  <a:srgbClr val="003081"/>
                </a:solidFill>
                <a:latin typeface="Palanquin"/>
                <a:ea typeface="Palanquin"/>
              </a:rPr>
              <a:t>"Beaucoup de gens rencontrent les mêmes problèmes, c’est tout à fait compréhensible."</a:t>
            </a:r>
            <a:endParaRPr b="0" lang="fr-FR" sz="1100" spc="-1" strike="noStrike">
              <a:solidFill>
                <a:srgbClr val="000000"/>
              </a:solidFill>
              <a:latin typeface="Arial"/>
            </a:endParaRPr>
          </a:p>
          <a:p>
            <a:pPr>
              <a:lnSpc>
                <a:spcPct val="115000"/>
              </a:lnSpc>
              <a:spcBef>
                <a:spcPts val="1199"/>
              </a:spcBef>
              <a:tabLst>
                <a:tab algn="l" pos="0"/>
              </a:tabLst>
            </a:pPr>
            <a:r>
              <a:rPr b="1" lang="fr" sz="1100" spc="-1" strike="noStrike">
                <a:solidFill>
                  <a:srgbClr val="003081"/>
                </a:solidFill>
                <a:latin typeface="Palanquin"/>
                <a:ea typeface="Palanquin"/>
              </a:rPr>
              <a:t>Évitez le jargon technique : </a:t>
            </a:r>
            <a:r>
              <a:rPr b="0" lang="fr" sz="1100" spc="-1" strike="noStrike">
                <a:solidFill>
                  <a:srgbClr val="003081"/>
                </a:solidFill>
                <a:latin typeface="Palanquin"/>
                <a:ea typeface="Palanquin"/>
              </a:rPr>
              <a:t>:</a:t>
            </a:r>
            <a:br>
              <a:rPr sz="1100"/>
            </a:br>
            <a:r>
              <a:rPr b="0" lang="fr" sz="1100" spc="-1" strike="noStrike">
                <a:solidFill>
                  <a:srgbClr val="003081"/>
                </a:solidFill>
                <a:latin typeface="Palanquin"/>
                <a:ea typeface="Palanquin"/>
              </a:rPr>
              <a:t>Au lieu de "navigateur web", dites "le programme pour aller sur Internet".</a:t>
            </a:r>
            <a:endParaRPr b="0" lang="fr-FR" sz="1100" spc="-1" strike="noStrike">
              <a:solidFill>
                <a:srgbClr val="000000"/>
              </a:solidFill>
              <a:latin typeface="Arial"/>
            </a:endParaRPr>
          </a:p>
          <a:p>
            <a:pPr>
              <a:lnSpc>
                <a:spcPct val="115000"/>
              </a:lnSpc>
              <a:spcBef>
                <a:spcPts val="1400"/>
              </a:spcBef>
              <a:tabLst>
                <a:tab algn="l" pos="0"/>
              </a:tabLst>
            </a:pPr>
            <a:r>
              <a:rPr b="1" lang="fr" sz="1100" spc="-1" strike="noStrike">
                <a:solidFill>
                  <a:srgbClr val="003081"/>
                </a:solidFill>
                <a:latin typeface="Palanquin"/>
                <a:ea typeface="Palanquin"/>
              </a:rPr>
              <a:t>Invitez l’usager à exprimer ses besoins sans jugement : </a:t>
            </a:r>
            <a:br>
              <a:rPr sz="1100"/>
            </a:br>
            <a:r>
              <a:rPr b="0" lang="fr" sz="1100" spc="-1" strike="noStrike">
                <a:solidFill>
                  <a:srgbClr val="003081"/>
                </a:solidFill>
                <a:latin typeface="Palanquin"/>
                <a:ea typeface="Palanquin"/>
              </a:rPr>
              <a:t>"Quels problèmes rencontrez-vous avec votre téléphone ou ordinateur ?", "Qu’est-ce que vous aimeriez apprendre à faire ?” </a:t>
            </a:r>
            <a:endParaRPr b="0" lang="fr-FR" sz="1100" spc="-1" strike="noStrike">
              <a:solidFill>
                <a:srgbClr val="000000"/>
              </a:solidFill>
              <a:latin typeface="Arial"/>
            </a:endParaRPr>
          </a:p>
        </p:txBody>
      </p:sp>
      <p:sp>
        <p:nvSpPr>
          <p:cNvPr id="364" name="Google Shape;592;p62"/>
          <p:cNvSpPr/>
          <p:nvPr/>
        </p:nvSpPr>
        <p:spPr>
          <a:xfrm>
            <a:off x="4985640" y="1073880"/>
            <a:ext cx="4076640" cy="3793320"/>
          </a:xfrm>
          <a:prstGeom prst="rect">
            <a:avLst/>
          </a:prstGeom>
          <a:noFill/>
          <a:ln w="0">
            <a:noFill/>
          </a:ln>
        </p:spPr>
        <p:style>
          <a:lnRef idx="0"/>
          <a:fillRef idx="0"/>
          <a:effectRef idx="0"/>
          <a:fontRef idx="minor"/>
        </p:style>
        <p:txBody>
          <a:bodyPr lIns="90000" rIns="90000" tIns="91440" bIns="91440" anchor="t">
            <a:noAutofit/>
          </a:bodyPr>
          <a:p>
            <a:pPr>
              <a:lnSpc>
                <a:spcPct val="115000"/>
              </a:lnSpc>
              <a:tabLst>
                <a:tab algn="l" pos="0"/>
              </a:tabLst>
            </a:pPr>
            <a:r>
              <a:rPr b="1" lang="fr" sz="1100" spc="-1" strike="noStrike">
                <a:solidFill>
                  <a:srgbClr val="003081"/>
                </a:solidFill>
                <a:latin typeface="Palanquin"/>
                <a:ea typeface="Palanquin"/>
              </a:rPr>
              <a:t>Évitez les questions fermées ou intimidantes :</a:t>
            </a:r>
            <a:br>
              <a:rPr sz="1100"/>
            </a:br>
            <a:r>
              <a:rPr b="0" lang="fr" sz="1100" spc="-1" strike="noStrike">
                <a:solidFill>
                  <a:srgbClr val="003081"/>
                </a:solidFill>
                <a:latin typeface="Palanquin"/>
                <a:ea typeface="Palanquin"/>
              </a:rPr>
              <a:t>Ne dites pas : "Vous ne savez pas faire ça ?" mais plutôt “Avez-vous l’habitude de… ?” </a:t>
            </a:r>
            <a:endParaRPr b="0" lang="fr-FR" sz="1100" spc="-1" strike="noStrike">
              <a:solidFill>
                <a:srgbClr val="000000"/>
              </a:solidFill>
              <a:latin typeface="Arial"/>
            </a:endParaRPr>
          </a:p>
          <a:p>
            <a:pPr>
              <a:lnSpc>
                <a:spcPct val="115000"/>
              </a:lnSpc>
              <a:spcBef>
                <a:spcPts val="1400"/>
              </a:spcBef>
              <a:tabLst>
                <a:tab algn="l" pos="0"/>
              </a:tabLst>
            </a:pPr>
            <a:r>
              <a:rPr b="1" lang="fr" sz="1100" spc="-1" strike="noStrike">
                <a:solidFill>
                  <a:srgbClr val="003081"/>
                </a:solidFill>
                <a:latin typeface="Palanquin"/>
                <a:ea typeface="Palanquin"/>
              </a:rPr>
              <a:t>Assurez-vous d’avoir bien compris :</a:t>
            </a:r>
            <a:br>
              <a:rPr sz="1100"/>
            </a:br>
            <a:r>
              <a:rPr b="0" lang="fr" sz="1100" spc="-1" strike="noStrike">
                <a:solidFill>
                  <a:srgbClr val="003081"/>
                </a:solidFill>
                <a:latin typeface="Palanquin"/>
                <a:ea typeface="Palanquin"/>
              </a:rPr>
              <a:t>"Si j’ai bien compris, votre situation est… ?"</a:t>
            </a:r>
            <a:endParaRPr b="0" lang="fr-FR" sz="1100" spc="-1" strike="noStrike">
              <a:solidFill>
                <a:srgbClr val="000000"/>
              </a:solidFill>
              <a:latin typeface="Arial"/>
            </a:endParaRPr>
          </a:p>
          <a:p>
            <a:pPr>
              <a:lnSpc>
                <a:spcPct val="115000"/>
              </a:lnSpc>
              <a:spcBef>
                <a:spcPts val="1199"/>
              </a:spcBef>
              <a:tabLst>
                <a:tab algn="l" pos="0"/>
              </a:tabLst>
            </a:pPr>
            <a:r>
              <a:rPr b="1" lang="fr" sz="1100" spc="-1" strike="noStrike">
                <a:solidFill>
                  <a:srgbClr val="003081"/>
                </a:solidFill>
                <a:latin typeface="Palanquin"/>
                <a:ea typeface="Palanquin"/>
              </a:rPr>
              <a:t>Évitez de surcharger l’usager d’informations :</a:t>
            </a:r>
            <a:br>
              <a:rPr sz="1100"/>
            </a:br>
            <a:r>
              <a:rPr b="0" lang="fr" sz="1100" spc="-1" strike="noStrike">
                <a:solidFill>
                  <a:srgbClr val="003081"/>
                </a:solidFill>
                <a:latin typeface="Palanquin"/>
                <a:ea typeface="Palanquin"/>
              </a:rPr>
              <a:t>Allez au rythme de la personne, en observant ses réactions.</a:t>
            </a:r>
            <a:endParaRPr b="0" lang="fr-FR" sz="1100" spc="-1" strike="noStrike">
              <a:solidFill>
                <a:srgbClr val="000000"/>
              </a:solidFill>
              <a:latin typeface="Arial"/>
            </a:endParaRPr>
          </a:p>
          <a:p>
            <a:pPr>
              <a:lnSpc>
                <a:spcPct val="115000"/>
              </a:lnSpc>
              <a:spcBef>
                <a:spcPts val="1199"/>
              </a:spcBef>
              <a:tabLst>
                <a:tab algn="l" pos="0"/>
              </a:tabLst>
            </a:pPr>
            <a:r>
              <a:rPr b="1" lang="fr" sz="1400" spc="-1" strike="noStrike">
                <a:solidFill>
                  <a:srgbClr val="003081"/>
                </a:solidFill>
                <a:latin typeface="Palanquin"/>
                <a:ea typeface="Palanquin"/>
              </a:rPr>
              <a:t>Face à l’angoisse ou au stress :</a:t>
            </a:r>
            <a:br>
              <a:rPr sz="1400"/>
            </a:br>
            <a:r>
              <a:rPr b="0" lang="fr" sz="1100" spc="-1" strike="noStrike">
                <a:solidFill>
                  <a:srgbClr val="003081"/>
                </a:solidFill>
                <a:latin typeface="Palanquin"/>
                <a:ea typeface="Palanquin"/>
              </a:rPr>
              <a:t>"Ne vous inquiétez pas, on va y aller doucement."</a:t>
            </a:r>
            <a:br>
              <a:rPr sz="1100"/>
            </a:br>
            <a:r>
              <a:rPr b="0" lang="fr" sz="1100" spc="-1" strike="noStrike">
                <a:solidFill>
                  <a:srgbClr val="003081"/>
                </a:solidFill>
                <a:latin typeface="Palanquin"/>
                <a:ea typeface="Palanquin"/>
              </a:rPr>
              <a:t>"Vous savez, c’est leur métier de vous accompagner."</a:t>
            </a:r>
            <a:endParaRPr b="0" lang="fr-FR" sz="1100" spc="-1" strike="noStrike">
              <a:solidFill>
                <a:srgbClr val="000000"/>
              </a:solidFill>
              <a:latin typeface="Arial"/>
            </a:endParaRPr>
          </a:p>
          <a:p>
            <a:pPr>
              <a:lnSpc>
                <a:spcPct val="115000"/>
              </a:lnSpc>
              <a:spcBef>
                <a:spcPts val="1400"/>
              </a:spcBef>
              <a:tabLst>
                <a:tab algn="l" pos="0"/>
              </a:tabLst>
            </a:pPr>
            <a:r>
              <a:rPr b="1" lang="fr" sz="1100" spc="-1" strike="noStrike">
                <a:solidFill>
                  <a:srgbClr val="003081"/>
                </a:solidFill>
                <a:latin typeface="Palanquin"/>
                <a:ea typeface="Palanquin"/>
              </a:rPr>
              <a:t>Récapituler et donner des repères :</a:t>
            </a:r>
            <a:br>
              <a:rPr sz="1300"/>
            </a:br>
            <a:r>
              <a:rPr b="0" lang="fr" sz="1100" spc="-1" strike="noStrike">
                <a:solidFill>
                  <a:srgbClr val="003081"/>
                </a:solidFill>
                <a:latin typeface="Palanquin"/>
                <a:ea typeface="Palanquin"/>
              </a:rPr>
              <a:t>"Donc aujourd’hui, on a vu que… maintenant je vais vous accompagner à… ."</a:t>
            </a:r>
            <a:endParaRPr b="0" lang="fr-FR" sz="1100" spc="-1" strike="noStrike">
              <a:solidFill>
                <a:srgbClr val="000000"/>
              </a:solidFill>
              <a:latin typeface="Arial"/>
            </a:endParaRPr>
          </a:p>
          <a:p>
            <a:pPr>
              <a:lnSpc>
                <a:spcPct val="100000"/>
              </a:lnSpc>
              <a:spcBef>
                <a:spcPts val="400"/>
              </a:spcBef>
              <a:tabLst>
                <a:tab algn="l" pos="0"/>
              </a:tabLst>
            </a:pP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d9d9"/>
        </a:solidFill>
      </p:bgPr>
    </p:bg>
    <p:spTree>
      <p:nvGrpSpPr>
        <p:cNvPr id="1" name=""/>
        <p:cNvGrpSpPr/>
        <p:nvPr/>
      </p:nvGrpSpPr>
      <p:grpSpPr>
        <a:xfrm>
          <a:off x="0" y="0"/>
          <a:ext cx="0" cy="0"/>
          <a:chOff x="0" y="0"/>
          <a:chExt cx="0" cy="0"/>
        </a:xfrm>
      </p:grpSpPr>
      <p:sp>
        <p:nvSpPr>
          <p:cNvPr id="365" name="Google Shape;597;p63"/>
          <p:cNvSpPr/>
          <p:nvPr/>
        </p:nvSpPr>
        <p:spPr>
          <a:xfrm>
            <a:off x="404640" y="2793600"/>
            <a:ext cx="7957800" cy="892080"/>
          </a:xfrm>
          <a:prstGeom prst="rect">
            <a:avLst/>
          </a:prstGeom>
          <a:noFill/>
          <a:ln w="0">
            <a:noFill/>
          </a:ln>
        </p:spPr>
        <p:style>
          <a:lnRef idx="0"/>
          <a:fillRef idx="0"/>
          <a:effectRef idx="0"/>
          <a:fontRef idx="minor"/>
        </p:style>
        <p:txBody>
          <a:bodyPr lIns="34200" rIns="34200" tIns="34200" bIns="34200" anchor="b">
            <a:noAutofit/>
          </a:bodyPr>
          <a:p>
            <a:pPr>
              <a:lnSpc>
                <a:spcPct val="100000"/>
              </a:lnSpc>
              <a:tabLst>
                <a:tab algn="l" pos="0"/>
              </a:tabLst>
            </a:pPr>
            <a:r>
              <a:rPr b="1" lang="fr" sz="4000" spc="-1" strike="noStrike">
                <a:solidFill>
                  <a:srgbClr val="ff3333"/>
                </a:solidFill>
                <a:latin typeface="Palanquin"/>
                <a:ea typeface="Palanquin"/>
              </a:rPr>
              <a:t>4. Connaître l’écosystème des acteurs de l’inclusion numérique et orienter les publics en fonction des besoins</a:t>
            </a:r>
            <a:endParaRPr b="0" lang="fr-FR" sz="4000" spc="-1" strike="noStrike">
              <a:solidFill>
                <a:srgbClr val="000000"/>
              </a:solidFill>
              <a:latin typeface="Arial"/>
            </a:endParaRPr>
          </a:p>
        </p:txBody>
      </p:sp>
      <p:cxnSp>
        <p:nvCxnSpPr>
          <p:cNvPr id="366" name="Google Shape;598;p63"/>
          <p:cNvCxnSpPr/>
          <p:nvPr/>
        </p:nvCxnSpPr>
        <p:spPr>
          <a:xfrm flipV="1">
            <a:off x="394560" y="3848040"/>
            <a:ext cx="7632000" cy="14040"/>
          </a:xfrm>
          <a:prstGeom prst="straightConnector1">
            <a:avLst/>
          </a:prstGeom>
          <a:ln w="38150">
            <a:solidFill>
              <a:srgbClr val="ff3333"/>
            </a:solidFill>
            <a:round/>
          </a:ln>
        </p:spPr>
      </p:cxn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Google Shape;603;p64"/>
          <p:cNvSpPr/>
          <p:nvPr/>
        </p:nvSpPr>
        <p:spPr>
          <a:xfrm>
            <a:off x="826920" y="709560"/>
            <a:ext cx="7873200" cy="95472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Quels lieux relais connaissez-vous </a:t>
            </a:r>
            <a:endParaRPr b="0" lang="fr-FR" sz="2600" spc="-1" strike="noStrike">
              <a:solidFill>
                <a:srgbClr val="000000"/>
              </a:solidFill>
              <a:latin typeface="Arial"/>
            </a:endParaRPr>
          </a:p>
          <a:p>
            <a:pPr>
              <a:lnSpc>
                <a:spcPct val="100000"/>
              </a:lnSpc>
              <a:tabLst>
                <a:tab algn="l" pos="0"/>
              </a:tabLst>
            </a:pPr>
            <a:r>
              <a:rPr b="1" lang="fr" sz="2600" spc="-1" strike="noStrike">
                <a:solidFill>
                  <a:srgbClr val="ffffff"/>
                </a:solidFill>
                <a:highlight>
                  <a:srgbClr val="003081"/>
                </a:highlight>
                <a:latin typeface="Palanquin"/>
                <a:ea typeface="Palanquin"/>
              </a:rPr>
              <a:t>sur votre territoire ? </a:t>
            </a:r>
            <a:endParaRPr b="0" lang="fr-FR"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Google Shape;608;p65"/>
          <p:cNvSpPr/>
          <p:nvPr/>
        </p:nvSpPr>
        <p:spPr>
          <a:xfrm>
            <a:off x="826920" y="709560"/>
            <a:ext cx="7873200" cy="1086840"/>
          </a:xfrm>
          <a:prstGeom prst="rect">
            <a:avLst/>
          </a:prstGeom>
          <a:noFill/>
          <a:ln w="0">
            <a:noFill/>
          </a:ln>
        </p:spPr>
        <p:style>
          <a:lnRef idx="0"/>
          <a:fillRef idx="0"/>
          <a:effectRef idx="0"/>
          <a:fontRef idx="minor"/>
        </p:style>
        <p:txBody>
          <a:bodyPr lIns="34200" rIns="34200" tIns="34200" bIns="34200" anchor="t">
            <a:noAutofit/>
          </a:bodyPr>
          <a:p>
            <a:pPr>
              <a:lnSpc>
                <a:spcPct val="115000"/>
              </a:lnSpc>
              <a:tabLst>
                <a:tab algn="l" pos="0"/>
              </a:tabLst>
            </a:pPr>
            <a:r>
              <a:rPr b="1" lang="fr" sz="2600" spc="-1" strike="noStrike">
                <a:solidFill>
                  <a:srgbClr val="ffffff"/>
                </a:solidFill>
                <a:highlight>
                  <a:srgbClr val="003081"/>
                </a:highlight>
                <a:latin typeface="Palanquin"/>
                <a:ea typeface="Palanquin"/>
              </a:rPr>
              <a:t>Les principaux  lieux (potentiels)</a:t>
            </a:r>
            <a:endParaRPr b="0" lang="fr-FR" sz="2600" spc="-1" strike="noStrike">
              <a:solidFill>
                <a:srgbClr val="000000"/>
              </a:solidFill>
              <a:latin typeface="Arial"/>
            </a:endParaRPr>
          </a:p>
          <a:p>
            <a:pPr>
              <a:lnSpc>
                <a:spcPct val="115000"/>
              </a:lnSpc>
              <a:tabLst>
                <a:tab algn="l" pos="0"/>
              </a:tabLst>
            </a:pPr>
            <a:r>
              <a:rPr b="1" lang="fr" sz="2600" spc="-1" strike="noStrike">
                <a:solidFill>
                  <a:srgbClr val="ffffff"/>
                </a:solidFill>
                <a:highlight>
                  <a:srgbClr val="003081"/>
                </a:highlight>
                <a:latin typeface="Palanquin"/>
                <a:ea typeface="Palanquin"/>
              </a:rPr>
              <a:t>d’inclusion numérique :</a:t>
            </a:r>
            <a:endParaRPr b="0" lang="fr-FR" sz="2600" spc="-1" strike="noStrike">
              <a:solidFill>
                <a:srgbClr val="000000"/>
              </a:solidFill>
              <a:latin typeface="Arial"/>
            </a:endParaRPr>
          </a:p>
        </p:txBody>
      </p:sp>
      <p:sp>
        <p:nvSpPr>
          <p:cNvPr id="369" name="Google Shape;609;p65"/>
          <p:cNvSpPr/>
          <p:nvPr/>
        </p:nvSpPr>
        <p:spPr>
          <a:xfrm>
            <a:off x="724320" y="1885680"/>
            <a:ext cx="7975800" cy="2847240"/>
          </a:xfrm>
          <a:prstGeom prst="rect">
            <a:avLst/>
          </a:prstGeom>
          <a:noFill/>
          <a:ln w="0">
            <a:noFill/>
          </a:ln>
        </p:spPr>
        <p:style>
          <a:lnRef idx="0"/>
          <a:fillRef idx="0"/>
          <a:effectRef idx="0"/>
          <a:fontRef idx="minor"/>
        </p:style>
        <p:txBody>
          <a:bodyPr lIns="90000" rIns="90000" tIns="91440" bIns="91440" anchor="t">
            <a:noAutofit/>
          </a:bodyPr>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Espaces Publics Numériques (EPN)</a:t>
            </a:r>
            <a:endParaRPr b="0" lang="fr-FR" sz="1500" spc="-1" strike="noStrike">
              <a:solidFill>
                <a:srgbClr val="000000"/>
              </a:solidFill>
              <a:latin typeface="Arial"/>
            </a:endParaRPr>
          </a:p>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Tiers-lieux</a:t>
            </a:r>
            <a:endParaRPr b="0" lang="fr-FR" sz="1500" spc="-1" strike="noStrike">
              <a:solidFill>
                <a:srgbClr val="000000"/>
              </a:solidFill>
              <a:latin typeface="Arial"/>
            </a:endParaRPr>
          </a:p>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France Services </a:t>
            </a:r>
            <a:endParaRPr b="0" lang="fr-FR" sz="1500" spc="-1" strike="noStrike">
              <a:solidFill>
                <a:srgbClr val="000000"/>
              </a:solidFill>
              <a:latin typeface="Arial"/>
            </a:endParaRPr>
          </a:p>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Conseillers Numériques</a:t>
            </a:r>
            <a:endParaRPr b="0" lang="fr-FR" sz="1500" spc="-1" strike="noStrike">
              <a:solidFill>
                <a:srgbClr val="000000"/>
              </a:solidFill>
              <a:latin typeface="Arial"/>
            </a:endParaRPr>
          </a:p>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Médiathèques et bibliothèques</a:t>
            </a:r>
            <a:endParaRPr b="0" lang="fr-FR" sz="1500" spc="-1" strike="noStrike">
              <a:solidFill>
                <a:srgbClr val="000000"/>
              </a:solidFill>
              <a:latin typeface="Arial"/>
            </a:endParaRPr>
          </a:p>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FabLabs et Ateliers de fabrication numérique</a:t>
            </a:r>
            <a:endParaRPr b="0" lang="fr-FR" sz="1500" spc="-1" strike="noStrike">
              <a:solidFill>
                <a:srgbClr val="000000"/>
              </a:solidFill>
              <a:latin typeface="Arial"/>
            </a:endParaRPr>
          </a:p>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Centres Sociaux et Maisons de Quartier</a:t>
            </a:r>
            <a:endParaRPr b="0" lang="fr-FR" sz="1500" spc="-1" strike="noStrike">
              <a:solidFill>
                <a:srgbClr val="000000"/>
              </a:solidFill>
              <a:latin typeface="Arial"/>
            </a:endParaRPr>
          </a:p>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Missions Locales</a:t>
            </a:r>
            <a:endParaRPr b="0" lang="fr-FR" sz="1500" spc="-1" strike="noStrike">
              <a:solidFill>
                <a:srgbClr val="000000"/>
              </a:solidFill>
              <a:latin typeface="Arial"/>
            </a:endParaRPr>
          </a:p>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Réseau Information Jeunesse </a:t>
            </a:r>
            <a:endParaRPr b="0" lang="fr-FR" sz="1500" spc="-1" strike="noStrike">
              <a:solidFill>
                <a:srgbClr val="000000"/>
              </a:solidFill>
              <a:latin typeface="Arial"/>
            </a:endParaRPr>
          </a:p>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La Poste </a:t>
            </a:r>
            <a:endParaRPr b="0" lang="fr-FR" sz="1500" spc="-1" strike="noStrike">
              <a:solidFill>
                <a:srgbClr val="000000"/>
              </a:solidFill>
              <a:latin typeface="Arial"/>
            </a:endParaRPr>
          </a:p>
          <a:p>
            <a:pPr marL="457200" indent="-324000">
              <a:lnSpc>
                <a:spcPct val="100000"/>
              </a:lnSpc>
              <a:buClr>
                <a:srgbClr val="003081"/>
              </a:buClr>
              <a:buFont typeface="Palanquin"/>
              <a:buChar char="➔"/>
            </a:pPr>
            <a:r>
              <a:rPr b="1" lang="fr" sz="1500" spc="-1" strike="noStrike">
                <a:solidFill>
                  <a:srgbClr val="003081"/>
                </a:solidFill>
                <a:latin typeface="Palanquin"/>
                <a:ea typeface="Palanquin"/>
              </a:rPr>
              <a:t>…</a:t>
            </a:r>
            <a:endParaRPr b="0" lang="fr-FR" sz="1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Google Shape;614;p66"/>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Des cartographies existantes </a:t>
            </a:r>
            <a:endParaRPr b="0" lang="fr-FR" sz="2600" spc="-1" strike="noStrike">
              <a:solidFill>
                <a:srgbClr val="000000"/>
              </a:solidFill>
              <a:latin typeface="Arial"/>
            </a:endParaRPr>
          </a:p>
        </p:txBody>
      </p:sp>
      <p:sp>
        <p:nvSpPr>
          <p:cNvPr id="371" name="Google Shape;615;p66"/>
          <p:cNvSpPr/>
          <p:nvPr/>
        </p:nvSpPr>
        <p:spPr>
          <a:xfrm>
            <a:off x="3060000" y="4802040"/>
            <a:ext cx="3055680" cy="593280"/>
          </a:xfrm>
          <a:prstGeom prst="rect">
            <a:avLst/>
          </a:prstGeom>
          <a:noFill/>
          <a:ln w="0">
            <a:noFill/>
          </a:ln>
        </p:spPr>
        <p:style>
          <a:lnRef idx="0"/>
          <a:fillRef idx="0"/>
          <a:effectRef idx="0"/>
          <a:fontRef idx="minor"/>
        </p:style>
        <p:txBody>
          <a:bodyPr lIns="90000" rIns="90000" tIns="91440" bIns="91440" anchor="t">
            <a:noAutofit/>
          </a:bodyPr>
          <a:p>
            <a:pPr algn="ctr">
              <a:lnSpc>
                <a:spcPct val="100000"/>
              </a:lnSpc>
              <a:tabLst>
                <a:tab algn="l" pos="0"/>
              </a:tabLst>
            </a:pPr>
            <a:r>
              <a:rPr b="0" lang="fr" sz="1400" spc="-1" strike="noStrike">
                <a:solidFill>
                  <a:srgbClr val="003081"/>
                </a:solidFill>
                <a:latin typeface="Palanquin Light"/>
                <a:ea typeface="Palanquin Light"/>
              </a:rPr>
              <a:t>La cartographie Hinaura </a:t>
            </a:r>
            <a:endParaRPr b="0" lang="fr-FR" sz="1400" spc="-1" strike="noStrike">
              <a:solidFill>
                <a:srgbClr val="000000"/>
              </a:solidFill>
              <a:latin typeface="Arial"/>
            </a:endParaRPr>
          </a:p>
          <a:p>
            <a:pPr algn="ctr">
              <a:lnSpc>
                <a:spcPct val="100000"/>
              </a:lnSpc>
              <a:tabLst>
                <a:tab algn="l" pos="0"/>
              </a:tabLst>
            </a:pPr>
            <a:r>
              <a:rPr b="0" lang="fr" sz="1400" spc="-1" strike="noStrike">
                <a:solidFill>
                  <a:srgbClr val="003081"/>
                </a:solidFill>
                <a:latin typeface="Palanquin Light"/>
                <a:ea typeface="Palanquin Light"/>
              </a:rPr>
              <a:t>(focus PDD)</a:t>
            </a:r>
            <a:endParaRPr b="0" lang="fr-FR" sz="1400" spc="-1" strike="noStrike">
              <a:solidFill>
                <a:srgbClr val="000000"/>
              </a:solidFill>
              <a:latin typeface="Arial"/>
            </a:endParaRPr>
          </a:p>
        </p:txBody>
      </p:sp>
      <p:pic>
        <p:nvPicPr>
          <p:cNvPr id="372" name="Google Shape;616;p66" descr="">
            <a:hlinkClick r:id="rId1"/>
          </p:cNvPr>
          <p:cNvPicPr/>
          <p:nvPr/>
        </p:nvPicPr>
        <p:blipFill>
          <a:blip r:embed="rId2"/>
          <a:stretch/>
        </p:blipFill>
        <p:spPr>
          <a:xfrm>
            <a:off x="2880000" y="2198880"/>
            <a:ext cx="2696400" cy="1948680"/>
          </a:xfrm>
          <a:prstGeom prst="rect">
            <a:avLst/>
          </a:prstGeom>
          <a:ln w="0">
            <a:noFill/>
          </a:ln>
          <a:effectLst>
            <a:outerShdw dir="2700000" dist="101823" rotWithShape="0">
              <a:srgbClr val="808080"/>
            </a:outerShdw>
          </a:effectLst>
        </p:spPr>
      </p:pic>
      <p:pic>
        <p:nvPicPr>
          <p:cNvPr id="373" name="Google Shape;617;p66" descr=""/>
          <p:cNvPicPr/>
          <p:nvPr/>
        </p:nvPicPr>
        <p:blipFill>
          <a:blip r:embed="rId3"/>
          <a:stretch/>
        </p:blipFill>
        <p:spPr>
          <a:xfrm>
            <a:off x="5040000" y="1599840"/>
            <a:ext cx="897840" cy="342360"/>
          </a:xfrm>
          <a:prstGeom prst="rect">
            <a:avLst/>
          </a:prstGeom>
          <a:ln w="0">
            <a:noFill/>
          </a:ln>
        </p:spPr>
      </p:pic>
      <p:sp>
        <p:nvSpPr>
          <p:cNvPr id="374" name="Google Shape;618;p66"/>
          <p:cNvSpPr/>
          <p:nvPr/>
        </p:nvSpPr>
        <p:spPr>
          <a:xfrm>
            <a:off x="369720" y="1618560"/>
            <a:ext cx="3281400" cy="515880"/>
          </a:xfrm>
          <a:prstGeom prst="rect">
            <a:avLst/>
          </a:prstGeom>
          <a:noFill/>
          <a:ln w="0">
            <a:noFill/>
          </a:ln>
        </p:spPr>
        <p:style>
          <a:lnRef idx="0"/>
          <a:fillRef idx="0"/>
          <a:effectRef idx="0"/>
          <a:fontRef idx="minor"/>
        </p:style>
        <p:txBody>
          <a:bodyPr lIns="90000" rIns="90000" tIns="91440" bIns="91440" anchor="t">
            <a:noAutofit/>
          </a:bodyPr>
          <a:p>
            <a:pPr marL="457200">
              <a:lnSpc>
                <a:spcPct val="100000"/>
              </a:lnSpc>
              <a:tabLst>
                <a:tab algn="l" pos="0"/>
              </a:tabLst>
            </a:pPr>
            <a:r>
              <a:rPr b="0" lang="fr" sz="1800" spc="-1" strike="noStrike">
                <a:solidFill>
                  <a:srgbClr val="003081"/>
                </a:solidFill>
                <a:latin typeface="Palanquin Medium"/>
                <a:ea typeface="Palanquin Medium"/>
              </a:rPr>
              <a:t>À l’échelle départementale</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Google Shape;623;p67"/>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Des cartographies existantes </a:t>
            </a:r>
            <a:endParaRPr b="0" lang="fr-FR" sz="2600" spc="-1" strike="noStrike">
              <a:solidFill>
                <a:srgbClr val="000000"/>
              </a:solidFill>
              <a:latin typeface="Arial"/>
            </a:endParaRPr>
          </a:p>
        </p:txBody>
      </p:sp>
      <p:sp>
        <p:nvSpPr>
          <p:cNvPr id="376" name="Google Shape;624;p67"/>
          <p:cNvSpPr/>
          <p:nvPr/>
        </p:nvSpPr>
        <p:spPr>
          <a:xfrm>
            <a:off x="369720" y="1618560"/>
            <a:ext cx="3281400" cy="515880"/>
          </a:xfrm>
          <a:prstGeom prst="rect">
            <a:avLst/>
          </a:prstGeom>
          <a:noFill/>
          <a:ln w="0">
            <a:noFill/>
          </a:ln>
        </p:spPr>
        <p:style>
          <a:lnRef idx="0"/>
          <a:fillRef idx="0"/>
          <a:effectRef idx="0"/>
          <a:fontRef idx="minor"/>
        </p:style>
        <p:txBody>
          <a:bodyPr lIns="90000" rIns="90000" tIns="91440" bIns="91440" anchor="t">
            <a:noAutofit/>
          </a:bodyPr>
          <a:p>
            <a:pPr marL="457200" algn="ctr">
              <a:lnSpc>
                <a:spcPct val="100000"/>
              </a:lnSpc>
              <a:tabLst>
                <a:tab algn="l" pos="0"/>
              </a:tabLst>
            </a:pPr>
            <a:r>
              <a:rPr b="0" lang="fr" sz="1800" spc="-1" strike="noStrike">
                <a:solidFill>
                  <a:srgbClr val="003081"/>
                </a:solidFill>
                <a:latin typeface="Palanquin Medium"/>
                <a:ea typeface="Palanquin Medium"/>
              </a:rPr>
              <a:t>À l’échelle nationale</a:t>
            </a:r>
            <a:endParaRPr b="0" lang="fr-FR" sz="1800" spc="-1" strike="noStrike">
              <a:solidFill>
                <a:srgbClr val="000000"/>
              </a:solidFill>
              <a:latin typeface="Arial"/>
            </a:endParaRPr>
          </a:p>
        </p:txBody>
      </p:sp>
      <p:sp>
        <p:nvSpPr>
          <p:cNvPr id="377" name="Google Shape;625;p67"/>
          <p:cNvSpPr/>
          <p:nvPr/>
        </p:nvSpPr>
        <p:spPr>
          <a:xfrm>
            <a:off x="888840" y="4799880"/>
            <a:ext cx="7206840" cy="595440"/>
          </a:xfrm>
          <a:prstGeom prst="rect">
            <a:avLst/>
          </a:prstGeom>
          <a:noFill/>
          <a:ln w="0">
            <a:noFill/>
          </a:ln>
        </p:spPr>
        <p:style>
          <a:lnRef idx="0"/>
          <a:fillRef idx="0"/>
          <a:effectRef idx="0"/>
          <a:fontRef idx="minor"/>
        </p:style>
        <p:txBody>
          <a:bodyPr lIns="90000" rIns="90000" tIns="91440" bIns="91440" anchor="t">
            <a:noAutofit/>
          </a:bodyPr>
          <a:p>
            <a:pPr algn="ctr">
              <a:lnSpc>
                <a:spcPct val="100000"/>
              </a:lnSpc>
              <a:tabLst>
                <a:tab algn="l" pos="0"/>
              </a:tabLst>
            </a:pPr>
            <a:r>
              <a:rPr b="0" lang="fr" sz="1400" spc="-1" strike="noStrike">
                <a:solidFill>
                  <a:srgbClr val="003081"/>
                </a:solidFill>
                <a:latin typeface="Palanquin Light"/>
                <a:ea typeface="Palanquin Light"/>
              </a:rPr>
              <a:t>La cartographie nationale des lieux d’inclusion numérique</a:t>
            </a:r>
            <a:endParaRPr b="0" lang="fr-FR" sz="1400" spc="-1" strike="noStrike">
              <a:solidFill>
                <a:srgbClr val="000000"/>
              </a:solidFill>
              <a:latin typeface="Arial"/>
            </a:endParaRPr>
          </a:p>
        </p:txBody>
      </p:sp>
      <p:pic>
        <p:nvPicPr>
          <p:cNvPr id="378" name="Google Shape;626;p67" descr="">
            <a:hlinkClick r:id="rId1"/>
          </p:cNvPr>
          <p:cNvPicPr/>
          <p:nvPr/>
        </p:nvPicPr>
        <p:blipFill>
          <a:blip r:embed="rId2"/>
          <a:stretch/>
        </p:blipFill>
        <p:spPr>
          <a:xfrm>
            <a:off x="2160000" y="2271600"/>
            <a:ext cx="3896280" cy="1865160"/>
          </a:xfrm>
          <a:prstGeom prst="rect">
            <a:avLst/>
          </a:prstGeom>
          <a:ln w="0">
            <a:noFill/>
          </a:ln>
        </p:spPr>
      </p:pic>
      <p:pic>
        <p:nvPicPr>
          <p:cNvPr id="379" name="Google Shape;627;p67" descr=""/>
          <p:cNvPicPr/>
          <p:nvPr/>
        </p:nvPicPr>
        <p:blipFill>
          <a:blip r:embed="rId3"/>
          <a:stretch/>
        </p:blipFill>
        <p:spPr>
          <a:xfrm>
            <a:off x="4968360" y="1546920"/>
            <a:ext cx="1555920" cy="486360"/>
          </a:xfrm>
          <a:prstGeom prst="rect">
            <a:avLst/>
          </a:prstGeom>
          <a:ln w="0">
            <a:noFill/>
          </a:ln>
        </p:spPr>
      </p:pic>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Google Shape;632;p68"/>
          <p:cNvSpPr/>
          <p:nvPr/>
        </p:nvSpPr>
        <p:spPr>
          <a:xfrm>
            <a:off x="3708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pic>
        <p:nvPicPr>
          <p:cNvPr id="381" name="Google Shape;633;p68" descr=""/>
          <p:cNvPicPr/>
          <p:nvPr/>
        </p:nvPicPr>
        <p:blipFill>
          <a:blip r:embed="rId1"/>
          <a:stretch/>
        </p:blipFill>
        <p:spPr>
          <a:xfrm>
            <a:off x="7200000" y="600120"/>
            <a:ext cx="1496160" cy="1656360"/>
          </a:xfrm>
          <a:prstGeom prst="rect">
            <a:avLst/>
          </a:prstGeom>
          <a:ln w="0">
            <a:noFill/>
          </a:ln>
        </p:spPr>
      </p:pic>
      <p:sp>
        <p:nvSpPr>
          <p:cNvPr id="382" name="Google Shape;634;p68"/>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Orienter un usager ou une usagère</a:t>
            </a:r>
            <a:endParaRPr b="0" lang="fr-FR" sz="2600" spc="-1" strike="noStrike">
              <a:solidFill>
                <a:srgbClr val="000000"/>
              </a:solidFill>
              <a:latin typeface="Arial"/>
            </a:endParaRPr>
          </a:p>
        </p:txBody>
      </p:sp>
      <p:sp>
        <p:nvSpPr>
          <p:cNvPr id="383" name="Google Shape;635;p68"/>
          <p:cNvSpPr/>
          <p:nvPr/>
        </p:nvSpPr>
        <p:spPr>
          <a:xfrm>
            <a:off x="180000" y="2799720"/>
            <a:ext cx="743040" cy="648000"/>
          </a:xfrm>
          <a:prstGeom prst="rect">
            <a:avLst/>
          </a:prstGeom>
          <a:noFill/>
          <a:ln w="0">
            <a:noFill/>
          </a:ln>
        </p:spPr>
        <p:style>
          <a:lnRef idx="0"/>
          <a:fillRef idx="0"/>
          <a:effectRef idx="0"/>
          <a:fontRef idx="minor"/>
        </p:style>
        <p:txBody>
          <a:bodyPr lIns="90000" rIns="90000" tIns="91440" bIns="91440" anchor="ctr">
            <a:noAutofit/>
          </a:bodyPr>
          <a:p>
            <a:pPr algn="ctr">
              <a:lnSpc>
                <a:spcPct val="100000"/>
              </a:lnSpc>
              <a:tabLst>
                <a:tab algn="l" pos="0"/>
              </a:tabLst>
            </a:pPr>
            <a:endParaRPr b="0" lang="fr-FR" sz="1800" spc="-1" strike="noStrike">
              <a:solidFill>
                <a:srgbClr val="000000"/>
              </a:solidFill>
              <a:latin typeface="Arial"/>
            </a:endParaRPr>
          </a:p>
          <a:p>
            <a:pPr marL="457200" algn="ctr">
              <a:lnSpc>
                <a:spcPct val="100000"/>
              </a:lnSpc>
              <a:tabLst>
                <a:tab algn="l" pos="0"/>
              </a:tabLst>
            </a:pPr>
            <a:r>
              <a:rPr b="0" lang="fr" sz="1800" spc="-1" strike="noStrike">
                <a:solidFill>
                  <a:srgbClr val="003081"/>
                </a:solidFill>
                <a:latin typeface="Palanquin Medium"/>
                <a:ea typeface="Palanquin Medium"/>
              </a:rPr>
              <a:t> </a:t>
            </a:r>
            <a:endParaRPr b="0" lang="fr-FR" sz="1800" spc="-1" strike="noStrike">
              <a:solidFill>
                <a:srgbClr val="000000"/>
              </a:solidFill>
              <a:latin typeface="Arial"/>
            </a:endParaRPr>
          </a:p>
        </p:txBody>
      </p:sp>
      <p:sp>
        <p:nvSpPr>
          <p:cNvPr id="384" name="Google Shape;636;p68"/>
          <p:cNvSpPr/>
          <p:nvPr/>
        </p:nvSpPr>
        <p:spPr>
          <a:xfrm>
            <a:off x="720000" y="2520000"/>
            <a:ext cx="1723680" cy="1287360"/>
          </a:xfrm>
          <a:prstGeom prst="rect">
            <a:avLst/>
          </a:prstGeom>
          <a:noFill/>
          <a:ln w="0">
            <a:noFill/>
          </a:ln>
        </p:spPr>
        <p:style>
          <a:lnRef idx="0"/>
          <a:fillRef idx="0"/>
          <a:effectRef idx="0"/>
          <a:fontRef idx="minor"/>
        </p:style>
        <p:txBody>
          <a:bodyPr lIns="90000" rIns="90000" tIns="91440" bIns="91440" anchor="ctr">
            <a:noAutofit/>
          </a:bodyPr>
          <a:p>
            <a:pPr marL="457200" algn="ctr">
              <a:lnSpc>
                <a:spcPct val="100000"/>
              </a:lnSpc>
              <a:tabLst>
                <a:tab algn="l" pos="0"/>
              </a:tabLst>
            </a:pPr>
            <a:r>
              <a:rPr b="1" lang="fr" sz="1800" spc="-1" strike="noStrike">
                <a:solidFill>
                  <a:srgbClr val="ffffff"/>
                </a:solidFill>
                <a:highlight>
                  <a:srgbClr val="003081"/>
                </a:highlight>
                <a:latin typeface="Palanquin Medium"/>
                <a:ea typeface="Palanquin Medium"/>
              </a:rPr>
              <a:t> </a:t>
            </a:r>
            <a:r>
              <a:rPr b="1" lang="fr" sz="1800" spc="-1" strike="noStrike">
                <a:solidFill>
                  <a:srgbClr val="ffffff"/>
                </a:solidFill>
                <a:highlight>
                  <a:srgbClr val="003081"/>
                </a:highlight>
                <a:latin typeface="Palanquin Medium"/>
                <a:ea typeface="Palanquin Medium"/>
              </a:rPr>
              <a:t>1 </a:t>
            </a:r>
            <a:endParaRPr b="0" lang="fr-FR" sz="1800" spc="-1" strike="noStrike">
              <a:solidFill>
                <a:srgbClr val="000000"/>
              </a:solidFill>
              <a:latin typeface="Arial"/>
            </a:endParaRPr>
          </a:p>
          <a:p>
            <a:pPr marL="457200" algn="ctr">
              <a:lnSpc>
                <a:spcPct val="100000"/>
              </a:lnSpc>
              <a:tabLst>
                <a:tab algn="l" pos="0"/>
              </a:tabLst>
            </a:pPr>
            <a:r>
              <a:rPr b="1" lang="fr" sz="1800" spc="-1" strike="noStrike">
                <a:solidFill>
                  <a:srgbClr val="ffffff"/>
                </a:solidFill>
                <a:highlight>
                  <a:srgbClr val="003081"/>
                </a:highlight>
                <a:latin typeface="Palanquin Medium"/>
                <a:ea typeface="Palanquin Medium"/>
              </a:rPr>
              <a:t>FAIRE </a:t>
            </a:r>
            <a:endParaRPr b="0" lang="fr-FR" sz="1800" spc="-1" strike="noStrike">
              <a:solidFill>
                <a:srgbClr val="000000"/>
              </a:solidFill>
              <a:latin typeface="Arial"/>
            </a:endParaRPr>
          </a:p>
          <a:p>
            <a:pPr marL="457200" algn="ctr">
              <a:lnSpc>
                <a:spcPct val="100000"/>
              </a:lnSpc>
              <a:tabLst>
                <a:tab algn="l" pos="0"/>
              </a:tabLst>
            </a:pPr>
            <a:r>
              <a:rPr b="1" lang="fr" sz="1800" spc="-1" strike="noStrike">
                <a:solidFill>
                  <a:srgbClr val="ffffff"/>
                </a:solidFill>
                <a:highlight>
                  <a:srgbClr val="003081"/>
                </a:highlight>
                <a:latin typeface="Palanquin Medium"/>
                <a:ea typeface="Palanquin Medium"/>
              </a:rPr>
              <a:t>POUR</a:t>
            </a:r>
            <a:endParaRPr b="0" lang="fr-FR" sz="1800" spc="-1" strike="noStrike">
              <a:solidFill>
                <a:srgbClr val="000000"/>
              </a:solidFill>
              <a:latin typeface="Arial"/>
            </a:endParaRPr>
          </a:p>
          <a:p>
            <a:pPr marL="457200">
              <a:lnSpc>
                <a:spcPct val="100000"/>
              </a:lnSpc>
              <a:tabLst>
                <a:tab algn="l" pos="0"/>
              </a:tabLst>
            </a:pPr>
            <a:endParaRPr b="0" lang="fr-FR" sz="1800" spc="-1" strike="noStrike">
              <a:solidFill>
                <a:srgbClr val="000000"/>
              </a:solidFill>
              <a:latin typeface="Arial"/>
            </a:endParaRPr>
          </a:p>
        </p:txBody>
      </p:sp>
      <p:sp>
        <p:nvSpPr>
          <p:cNvPr id="385" name="Google Shape;637;p68"/>
          <p:cNvSpPr/>
          <p:nvPr/>
        </p:nvSpPr>
        <p:spPr>
          <a:xfrm>
            <a:off x="3492000" y="2559960"/>
            <a:ext cx="1723680" cy="1287360"/>
          </a:xfrm>
          <a:prstGeom prst="rect">
            <a:avLst/>
          </a:prstGeom>
          <a:noFill/>
          <a:ln w="0">
            <a:noFill/>
          </a:ln>
        </p:spPr>
        <p:style>
          <a:lnRef idx="0"/>
          <a:fillRef idx="0"/>
          <a:effectRef idx="0"/>
          <a:fontRef idx="minor"/>
        </p:style>
        <p:txBody>
          <a:bodyPr lIns="90000" rIns="90000" tIns="91440" bIns="91440" anchor="ctr">
            <a:noAutofit/>
          </a:bodyPr>
          <a:p>
            <a:pPr marL="457200" algn="ctr">
              <a:lnSpc>
                <a:spcPct val="100000"/>
              </a:lnSpc>
              <a:tabLst>
                <a:tab algn="l" pos="0"/>
              </a:tabLst>
            </a:pPr>
            <a:r>
              <a:rPr b="1" lang="fr" sz="1800" spc="-1" strike="noStrike">
                <a:solidFill>
                  <a:srgbClr val="ffffff"/>
                </a:solidFill>
                <a:highlight>
                  <a:srgbClr val="003081"/>
                </a:highlight>
                <a:latin typeface="Palanquin Medium"/>
                <a:ea typeface="Palanquin Medium"/>
              </a:rPr>
              <a:t> </a:t>
            </a:r>
            <a:r>
              <a:rPr b="1" lang="fr" sz="1800" spc="-1" strike="noStrike">
                <a:solidFill>
                  <a:srgbClr val="ffffff"/>
                </a:solidFill>
                <a:highlight>
                  <a:srgbClr val="003081"/>
                </a:highlight>
                <a:latin typeface="Palanquin Medium"/>
                <a:ea typeface="Palanquin Medium"/>
              </a:rPr>
              <a:t>2 </a:t>
            </a:r>
            <a:endParaRPr b="0" lang="fr-FR" sz="1800" spc="-1" strike="noStrike">
              <a:solidFill>
                <a:srgbClr val="000000"/>
              </a:solidFill>
              <a:latin typeface="Arial"/>
            </a:endParaRPr>
          </a:p>
          <a:p>
            <a:pPr marL="457200" algn="ctr">
              <a:lnSpc>
                <a:spcPct val="100000"/>
              </a:lnSpc>
              <a:tabLst>
                <a:tab algn="l" pos="0"/>
              </a:tabLst>
            </a:pPr>
            <a:r>
              <a:rPr b="1" lang="fr" sz="1800" spc="-1" strike="noStrike">
                <a:solidFill>
                  <a:srgbClr val="ffffff"/>
                </a:solidFill>
                <a:highlight>
                  <a:srgbClr val="003081"/>
                </a:highlight>
                <a:latin typeface="Palanquin Medium"/>
                <a:ea typeface="Palanquin Medium"/>
              </a:rPr>
              <a:t>FAIRE </a:t>
            </a:r>
            <a:endParaRPr b="0" lang="fr-FR" sz="1800" spc="-1" strike="noStrike">
              <a:solidFill>
                <a:srgbClr val="000000"/>
              </a:solidFill>
              <a:latin typeface="Arial"/>
            </a:endParaRPr>
          </a:p>
          <a:p>
            <a:pPr marL="457200" algn="ctr">
              <a:lnSpc>
                <a:spcPct val="100000"/>
              </a:lnSpc>
              <a:tabLst>
                <a:tab algn="l" pos="0"/>
              </a:tabLst>
            </a:pPr>
            <a:r>
              <a:rPr b="1" lang="fr" sz="1800" spc="-1" strike="noStrike">
                <a:solidFill>
                  <a:srgbClr val="ffffff"/>
                </a:solidFill>
                <a:highlight>
                  <a:srgbClr val="003081"/>
                </a:highlight>
                <a:latin typeface="Palanquin Medium"/>
                <a:ea typeface="Palanquin Medium"/>
              </a:rPr>
              <a:t>AVEC</a:t>
            </a:r>
            <a:endParaRPr b="0" lang="fr-FR" sz="1800" spc="-1" strike="noStrike">
              <a:solidFill>
                <a:srgbClr val="000000"/>
              </a:solidFill>
              <a:latin typeface="Arial"/>
            </a:endParaRPr>
          </a:p>
          <a:p>
            <a:pPr marL="457200">
              <a:lnSpc>
                <a:spcPct val="100000"/>
              </a:lnSpc>
              <a:tabLst>
                <a:tab algn="l" pos="0"/>
              </a:tabLst>
            </a:pPr>
            <a:endParaRPr b="0" lang="fr-FR" sz="1800" spc="-1" strike="noStrike">
              <a:solidFill>
                <a:srgbClr val="000000"/>
              </a:solidFill>
              <a:latin typeface="Arial"/>
            </a:endParaRPr>
          </a:p>
        </p:txBody>
      </p:sp>
      <p:sp>
        <p:nvSpPr>
          <p:cNvPr id="386" name="Google Shape;638;p68"/>
          <p:cNvSpPr/>
          <p:nvPr/>
        </p:nvSpPr>
        <p:spPr>
          <a:xfrm>
            <a:off x="5940000" y="2559960"/>
            <a:ext cx="1797120" cy="1287360"/>
          </a:xfrm>
          <a:prstGeom prst="rect">
            <a:avLst/>
          </a:prstGeom>
          <a:noFill/>
          <a:ln w="0">
            <a:noFill/>
          </a:ln>
        </p:spPr>
        <p:style>
          <a:lnRef idx="0"/>
          <a:fillRef idx="0"/>
          <a:effectRef idx="0"/>
          <a:fontRef idx="minor"/>
        </p:style>
        <p:txBody>
          <a:bodyPr lIns="90000" rIns="90000" tIns="91440" bIns="91440" anchor="ctr">
            <a:noAutofit/>
          </a:bodyPr>
          <a:p>
            <a:pPr marL="457200" algn="ctr">
              <a:lnSpc>
                <a:spcPct val="100000"/>
              </a:lnSpc>
              <a:tabLst>
                <a:tab algn="l" pos="0"/>
              </a:tabLst>
            </a:pPr>
            <a:r>
              <a:rPr b="1" lang="fr" sz="1800" spc="-1" strike="noStrike">
                <a:solidFill>
                  <a:srgbClr val="ffffff"/>
                </a:solidFill>
                <a:highlight>
                  <a:srgbClr val="003081"/>
                </a:highlight>
                <a:latin typeface="Palanquin Medium"/>
                <a:ea typeface="Palanquin Medium"/>
              </a:rPr>
              <a:t> </a:t>
            </a:r>
            <a:r>
              <a:rPr b="1" lang="fr" sz="1800" spc="-1" strike="noStrike">
                <a:solidFill>
                  <a:srgbClr val="ffffff"/>
                </a:solidFill>
                <a:highlight>
                  <a:srgbClr val="003081"/>
                </a:highlight>
                <a:latin typeface="Palanquin Medium"/>
                <a:ea typeface="Palanquin Medium"/>
              </a:rPr>
              <a:t>3 </a:t>
            </a:r>
            <a:endParaRPr b="0" lang="fr-FR" sz="1800" spc="-1" strike="noStrike">
              <a:solidFill>
                <a:srgbClr val="000000"/>
              </a:solidFill>
              <a:latin typeface="Arial"/>
            </a:endParaRPr>
          </a:p>
          <a:p>
            <a:pPr marL="457200" algn="ctr">
              <a:lnSpc>
                <a:spcPct val="100000"/>
              </a:lnSpc>
              <a:tabLst>
                <a:tab algn="l" pos="0"/>
              </a:tabLst>
            </a:pPr>
            <a:r>
              <a:rPr b="1" lang="fr" sz="1800" spc="-1" strike="noStrike">
                <a:solidFill>
                  <a:srgbClr val="ffffff"/>
                </a:solidFill>
                <a:highlight>
                  <a:srgbClr val="003081"/>
                </a:highlight>
                <a:latin typeface="Palanquin Medium"/>
                <a:ea typeface="Palanquin Medium"/>
              </a:rPr>
              <a:t>FAIRE </a:t>
            </a:r>
            <a:endParaRPr b="0" lang="fr-FR" sz="1800" spc="-1" strike="noStrike">
              <a:solidFill>
                <a:srgbClr val="000000"/>
              </a:solidFill>
              <a:latin typeface="Arial"/>
            </a:endParaRPr>
          </a:p>
          <a:p>
            <a:pPr marL="457200" algn="ctr">
              <a:lnSpc>
                <a:spcPct val="100000"/>
              </a:lnSpc>
              <a:tabLst>
                <a:tab algn="l" pos="0"/>
              </a:tabLst>
            </a:pPr>
            <a:r>
              <a:rPr b="1" lang="fr" sz="1800" spc="-1" strike="noStrike">
                <a:solidFill>
                  <a:srgbClr val="ffffff"/>
                </a:solidFill>
                <a:highlight>
                  <a:srgbClr val="003081"/>
                </a:highlight>
                <a:latin typeface="Palanquin Medium"/>
                <a:ea typeface="Palanquin Medium"/>
              </a:rPr>
              <a:t>« SEUL »</a:t>
            </a:r>
            <a:endParaRPr b="0" lang="fr-FR" sz="1800" spc="-1" strike="noStrike">
              <a:solidFill>
                <a:srgbClr val="000000"/>
              </a:solidFill>
              <a:latin typeface="Arial"/>
            </a:endParaRPr>
          </a:p>
          <a:p>
            <a:pPr marL="457200">
              <a:lnSpc>
                <a:spcPct val="100000"/>
              </a:lnSpc>
              <a:tabLst>
                <a:tab algn="l" pos="0"/>
              </a:tabLst>
            </a:pPr>
            <a:endParaRPr b="0" lang="fr-FR" sz="1800" spc="-1" strike="noStrike">
              <a:solidFill>
                <a:srgbClr val="000000"/>
              </a:solidFill>
              <a:latin typeface="Arial"/>
            </a:endParaRPr>
          </a:p>
        </p:txBody>
      </p:sp>
      <p:sp>
        <p:nvSpPr>
          <p:cNvPr id="387" name="Google Shape;639;p68"/>
          <p:cNvSpPr/>
          <p:nvPr/>
        </p:nvSpPr>
        <p:spPr>
          <a:xfrm>
            <a:off x="2888640" y="2799720"/>
            <a:ext cx="743040" cy="648000"/>
          </a:xfrm>
          <a:prstGeom prst="rect">
            <a:avLst/>
          </a:prstGeom>
          <a:noFill/>
          <a:ln w="0">
            <a:noFill/>
          </a:ln>
        </p:spPr>
        <p:style>
          <a:lnRef idx="0"/>
          <a:fillRef idx="0"/>
          <a:effectRef idx="0"/>
          <a:fontRef idx="minor"/>
        </p:style>
        <p:txBody>
          <a:bodyPr lIns="90000" rIns="90000" tIns="91440" bIns="91440" anchor="ctr">
            <a:noAutofit/>
          </a:bodyPr>
          <a:p>
            <a:pPr algn="ctr">
              <a:lnSpc>
                <a:spcPct val="100000"/>
              </a:lnSpc>
              <a:tabLst>
                <a:tab algn="l" pos="0"/>
              </a:tabLst>
            </a:pPr>
            <a:endParaRPr b="0" lang="fr-FR" sz="1800" spc="-1" strike="noStrike">
              <a:solidFill>
                <a:srgbClr val="000000"/>
              </a:solidFill>
              <a:latin typeface="Arial"/>
            </a:endParaRPr>
          </a:p>
          <a:p>
            <a:pPr marL="457200" indent="-343080" algn="ctr">
              <a:lnSpc>
                <a:spcPct val="100000"/>
              </a:lnSpc>
              <a:buClr>
                <a:srgbClr val="003081"/>
              </a:buClr>
              <a:buFont typeface="Palanquin Medium"/>
              <a:buChar char="➔"/>
              <a:tabLst>
                <a:tab algn="l" pos="0"/>
              </a:tabLst>
            </a:pPr>
            <a:r>
              <a:rPr b="0" lang="fr" sz="1800" spc="-1" strike="noStrike">
                <a:solidFill>
                  <a:srgbClr val="003081"/>
                </a:solidFill>
                <a:latin typeface="Palanquin Medium"/>
                <a:ea typeface="Palanquin Medium"/>
              </a:rPr>
              <a:t> </a:t>
            </a:r>
            <a:endParaRPr b="0" lang="fr-FR" sz="1800" spc="-1" strike="noStrike">
              <a:solidFill>
                <a:srgbClr val="000000"/>
              </a:solidFill>
              <a:latin typeface="Arial"/>
            </a:endParaRPr>
          </a:p>
        </p:txBody>
      </p:sp>
      <p:sp>
        <p:nvSpPr>
          <p:cNvPr id="388" name="Google Shape;640;p68"/>
          <p:cNvSpPr/>
          <p:nvPr/>
        </p:nvSpPr>
        <p:spPr>
          <a:xfrm>
            <a:off x="5400000" y="2799720"/>
            <a:ext cx="743040" cy="648000"/>
          </a:xfrm>
          <a:prstGeom prst="rect">
            <a:avLst/>
          </a:prstGeom>
          <a:noFill/>
          <a:ln w="0">
            <a:noFill/>
          </a:ln>
        </p:spPr>
        <p:style>
          <a:lnRef idx="0"/>
          <a:fillRef idx="0"/>
          <a:effectRef idx="0"/>
          <a:fontRef idx="minor"/>
        </p:style>
        <p:txBody>
          <a:bodyPr lIns="90000" rIns="90000" tIns="91440" bIns="91440" anchor="ctr">
            <a:noAutofit/>
          </a:bodyPr>
          <a:p>
            <a:pPr algn="ctr">
              <a:lnSpc>
                <a:spcPct val="100000"/>
              </a:lnSpc>
              <a:tabLst>
                <a:tab algn="l" pos="0"/>
              </a:tabLst>
            </a:pPr>
            <a:endParaRPr b="0" lang="fr-FR" sz="1800" spc="-1" strike="noStrike">
              <a:solidFill>
                <a:srgbClr val="000000"/>
              </a:solidFill>
              <a:latin typeface="Arial"/>
            </a:endParaRPr>
          </a:p>
          <a:p>
            <a:pPr marL="457200" indent="-343080" algn="ctr">
              <a:lnSpc>
                <a:spcPct val="100000"/>
              </a:lnSpc>
              <a:buClr>
                <a:srgbClr val="003081"/>
              </a:buClr>
              <a:buFont typeface="Palanquin Medium"/>
              <a:buChar char="➔"/>
              <a:tabLst>
                <a:tab algn="l" pos="0"/>
              </a:tabLst>
            </a:pPr>
            <a:r>
              <a:rPr b="0" lang="fr" sz="1800" spc="-1" strike="noStrike">
                <a:solidFill>
                  <a:srgbClr val="003081"/>
                </a:solidFill>
                <a:latin typeface="Palanquin Medium"/>
                <a:ea typeface="Palanquin Medium"/>
              </a:rPr>
              <a:t> </a:t>
            </a:r>
            <a:endParaRPr b="0" lang="fr-FR" sz="1800" spc="-1" strike="noStrike">
              <a:solidFill>
                <a:srgbClr val="000000"/>
              </a:solidFill>
              <a:latin typeface="Arial"/>
            </a:endParaRPr>
          </a:p>
        </p:txBody>
      </p:sp>
      <p:sp>
        <p:nvSpPr>
          <p:cNvPr id="389" name="Google Shape;641;p68"/>
          <p:cNvSpPr/>
          <p:nvPr/>
        </p:nvSpPr>
        <p:spPr>
          <a:xfrm>
            <a:off x="830160" y="3719880"/>
            <a:ext cx="2009520" cy="1276560"/>
          </a:xfrm>
          <a:prstGeom prst="rect">
            <a:avLst/>
          </a:prstGeom>
          <a:solidFill>
            <a:srgbClr val="ffd9d9"/>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400" spc="-1" strike="noStrike">
                <a:solidFill>
                  <a:srgbClr val="ff3333"/>
                </a:solidFill>
                <a:latin typeface="Palanquin"/>
                <a:ea typeface="Palanquin"/>
              </a:rPr>
              <a:t>URGENCES</a:t>
            </a:r>
            <a:endParaRPr b="0" lang="fr-FR" sz="1400" spc="-1" strike="noStrike">
              <a:solidFill>
                <a:srgbClr val="000000"/>
              </a:solidFill>
              <a:latin typeface="Arial"/>
            </a:endParaRPr>
          </a:p>
          <a:p>
            <a:pPr algn="ctr">
              <a:lnSpc>
                <a:spcPct val="100000"/>
              </a:lnSpc>
              <a:tabLst>
                <a:tab algn="l" pos="0"/>
              </a:tabLst>
            </a:pPr>
            <a:r>
              <a:rPr b="1" lang="fr" sz="1400" spc="-1" strike="noStrike">
                <a:solidFill>
                  <a:srgbClr val="ff3333"/>
                </a:solidFill>
                <a:latin typeface="Palanquin"/>
                <a:ea typeface="Palanquin"/>
              </a:rPr>
              <a:t>E-administrative</a:t>
            </a:r>
            <a:endParaRPr b="0" lang="fr-FR" sz="1400" spc="-1" strike="noStrike">
              <a:solidFill>
                <a:srgbClr val="000000"/>
              </a:solidFill>
              <a:latin typeface="Arial"/>
            </a:endParaRPr>
          </a:p>
          <a:p>
            <a:pPr algn="ctr">
              <a:lnSpc>
                <a:spcPct val="100000"/>
              </a:lnSpc>
              <a:tabLst>
                <a:tab algn="l" pos="0"/>
              </a:tabLst>
            </a:pPr>
            <a:endParaRPr b="0" lang="fr-FR" sz="1400" spc="-1" strike="noStrike">
              <a:solidFill>
                <a:srgbClr val="000000"/>
              </a:solidFill>
              <a:latin typeface="Arial"/>
            </a:endParaRPr>
          </a:p>
          <a:p>
            <a:pPr algn="ctr">
              <a:lnSpc>
                <a:spcPct val="100000"/>
              </a:lnSpc>
              <a:tabLst>
                <a:tab algn="l" pos="0"/>
              </a:tabLst>
            </a:pPr>
            <a:r>
              <a:rPr b="0" lang="fr" sz="1400" spc="-1" strike="noStrike">
                <a:solidFill>
                  <a:srgbClr val="ff3333"/>
                </a:solidFill>
                <a:latin typeface="Palanquin"/>
                <a:ea typeface="Palanquin"/>
              </a:rPr>
              <a:t>Frances Services</a:t>
            </a:r>
            <a:endParaRPr b="0" lang="fr-FR" sz="1400" spc="-1" strike="noStrike">
              <a:solidFill>
                <a:srgbClr val="000000"/>
              </a:solidFill>
              <a:latin typeface="Arial"/>
            </a:endParaRPr>
          </a:p>
        </p:txBody>
      </p:sp>
      <p:sp>
        <p:nvSpPr>
          <p:cNvPr id="390" name="Google Shape;642;p68"/>
          <p:cNvSpPr/>
          <p:nvPr/>
        </p:nvSpPr>
        <p:spPr>
          <a:xfrm>
            <a:off x="3312000" y="3719880"/>
            <a:ext cx="2517120" cy="1796760"/>
          </a:xfrm>
          <a:prstGeom prst="rect">
            <a:avLst/>
          </a:prstGeom>
          <a:solidFill>
            <a:srgbClr val="ffd9d9"/>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400" spc="-1" strike="noStrike">
                <a:solidFill>
                  <a:srgbClr val="ff3333"/>
                </a:solidFill>
                <a:latin typeface="Palanquin"/>
                <a:ea typeface="Palanquin"/>
              </a:rPr>
              <a:t>MONTEE EN COMPETENCES</a:t>
            </a:r>
            <a:endParaRPr b="0" lang="fr-FR" sz="1400" spc="-1" strike="noStrike">
              <a:solidFill>
                <a:srgbClr val="000000"/>
              </a:solidFill>
              <a:latin typeface="Arial"/>
            </a:endParaRPr>
          </a:p>
          <a:p>
            <a:pPr algn="ctr">
              <a:lnSpc>
                <a:spcPct val="100000"/>
              </a:lnSpc>
              <a:tabLst>
                <a:tab algn="l" pos="0"/>
              </a:tabLst>
            </a:pPr>
            <a:r>
              <a:rPr b="1" lang="fr" sz="1400" spc="-1" strike="noStrike">
                <a:solidFill>
                  <a:srgbClr val="ff3333"/>
                </a:solidFill>
                <a:latin typeface="Palanquin"/>
                <a:ea typeface="Palanquin"/>
              </a:rPr>
              <a:t>NUMÉRIQUES</a:t>
            </a:r>
            <a:br>
              <a:rPr sz="1400"/>
            </a:br>
            <a:endParaRPr b="0" lang="fr-FR" sz="1400" spc="-1" strike="noStrike">
              <a:solidFill>
                <a:srgbClr val="000000"/>
              </a:solidFill>
              <a:latin typeface="Arial"/>
            </a:endParaRPr>
          </a:p>
          <a:p>
            <a:pPr algn="ctr">
              <a:lnSpc>
                <a:spcPct val="100000"/>
              </a:lnSpc>
              <a:tabLst>
                <a:tab algn="l" pos="0"/>
              </a:tabLst>
            </a:pPr>
            <a:r>
              <a:rPr b="0" lang="fr" sz="1400" spc="-1" strike="noStrike">
                <a:solidFill>
                  <a:srgbClr val="ff3333"/>
                </a:solidFill>
                <a:latin typeface="Palanquin"/>
                <a:ea typeface="Palanquin"/>
              </a:rPr>
              <a:t>Médiation numérique (dont conseillers numériques)</a:t>
            </a:r>
            <a:endParaRPr b="0" lang="fr-FR" sz="1400" spc="-1" strike="noStrike">
              <a:solidFill>
                <a:srgbClr val="000000"/>
              </a:solidFill>
              <a:latin typeface="Arial"/>
            </a:endParaRPr>
          </a:p>
        </p:txBody>
      </p:sp>
      <p:sp>
        <p:nvSpPr>
          <p:cNvPr id="391" name="Google Shape;643;p68"/>
          <p:cNvSpPr/>
          <p:nvPr/>
        </p:nvSpPr>
        <p:spPr>
          <a:xfrm>
            <a:off x="826920" y="166968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ff3333"/>
                </a:highlight>
                <a:latin typeface="Palanquin"/>
                <a:ea typeface="Palanquin"/>
              </a:rPr>
              <a:t>3 niveaux d’accompagnement :</a:t>
            </a:r>
            <a:endParaRPr b="0" lang="fr-FR" sz="2600" spc="-1" strike="noStrike">
              <a:solidFill>
                <a:srgbClr val="000000"/>
              </a:solidFill>
              <a:latin typeface="Arial"/>
            </a:endParaRPr>
          </a:p>
        </p:txBody>
      </p:sp>
      <p:sp>
        <p:nvSpPr>
          <p:cNvPr id="392" name="Google Shape;644;p68"/>
          <p:cNvSpPr/>
          <p:nvPr/>
        </p:nvSpPr>
        <p:spPr>
          <a:xfrm>
            <a:off x="6264000" y="3719880"/>
            <a:ext cx="1793520" cy="995400"/>
          </a:xfrm>
          <a:prstGeom prst="rect">
            <a:avLst/>
          </a:prstGeom>
          <a:solidFill>
            <a:srgbClr val="ffd9d9"/>
          </a:solid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 sz="1400" spc="-1" strike="noStrike">
                <a:solidFill>
                  <a:srgbClr val="ff3333"/>
                </a:solidFill>
                <a:latin typeface="Palanquin"/>
                <a:ea typeface="Palanquin"/>
              </a:rPr>
              <a:t>AUTONOMIE</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Google Shape;188;p15"/>
          <p:cNvSpPr/>
          <p:nvPr/>
        </p:nvSpPr>
        <p:spPr>
          <a:xfrm>
            <a:off x="36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147" name="Google Shape;189;p15"/>
          <p:cNvSpPr/>
          <p:nvPr/>
        </p:nvSpPr>
        <p:spPr>
          <a:xfrm>
            <a:off x="921960" y="870480"/>
            <a:ext cx="5913000" cy="273276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003081"/>
              </a:buClr>
              <a:buFont typeface="Palanquin"/>
              <a:buChar char="➔"/>
            </a:pPr>
            <a:r>
              <a:rPr b="0" lang="fr" sz="1800" spc="-1" strike="noStrike">
                <a:solidFill>
                  <a:srgbClr val="003081"/>
                </a:solidFill>
                <a:latin typeface="Palanquin Medium"/>
                <a:ea typeface="Palanquin Medium"/>
              </a:rPr>
              <a:t>Présentations</a:t>
            </a:r>
            <a:r>
              <a:rPr b="0" lang="fr" sz="1800" spc="-1" strike="noStrike">
                <a:solidFill>
                  <a:srgbClr val="ffffff"/>
                </a:solidFill>
                <a:latin typeface="Palanquin Medium"/>
                <a:ea typeface="Palanquin Medium"/>
              </a:rPr>
              <a:t> / quoi / où ?</a:t>
            </a:r>
            <a:br>
              <a:rPr sz="1800"/>
            </a:br>
            <a:r>
              <a:rPr b="0" lang="fr" sz="1800" spc="-1" strike="noStrike">
                <a:solidFill>
                  <a:srgbClr val="ffffff"/>
                </a:solidFill>
                <a:latin typeface="Palanquin Medium"/>
                <a:ea typeface="Palanquin Medium"/>
              </a:rPr>
              <a:t> </a:t>
            </a:r>
            <a:endParaRPr b="0" lang="fr-FR" sz="1800" spc="-1" strike="noStrike">
              <a:solidFill>
                <a:srgbClr val="000000"/>
              </a:solidFill>
              <a:latin typeface="Arial"/>
            </a:endParaRPr>
          </a:p>
          <a:p>
            <a:pPr marL="457200" indent="-343080">
              <a:lnSpc>
                <a:spcPct val="100000"/>
              </a:lnSpc>
              <a:buClr>
                <a:srgbClr val="003081"/>
              </a:buClr>
              <a:buFont typeface="Palanquin"/>
              <a:buChar char="➔"/>
            </a:pPr>
            <a:r>
              <a:rPr b="0" lang="fr" sz="1800" spc="-1" strike="noStrike">
                <a:solidFill>
                  <a:srgbClr val="003081"/>
                </a:solidFill>
                <a:latin typeface="Palanquin Medium"/>
                <a:ea typeface="Palanquin Medium"/>
              </a:rPr>
              <a:t>Retour des formulaires en ligne</a:t>
            </a:r>
            <a:br>
              <a:rPr sz="1800"/>
            </a:br>
            <a:r>
              <a:rPr b="0" lang="fr" sz="1800" spc="-1" strike="noStrike">
                <a:solidFill>
                  <a:srgbClr val="003081"/>
                </a:solidFill>
                <a:latin typeface="Palanquin Medium"/>
                <a:ea typeface="Palanquin Medium"/>
              </a:rPr>
              <a:t> </a:t>
            </a:r>
            <a:endParaRPr b="0" lang="fr-FR" sz="1800" spc="-1" strike="noStrike">
              <a:solidFill>
                <a:srgbClr val="000000"/>
              </a:solidFill>
              <a:latin typeface="Arial"/>
            </a:endParaRPr>
          </a:p>
          <a:p>
            <a:pPr marL="457200" indent="-343080">
              <a:lnSpc>
                <a:spcPct val="100000"/>
              </a:lnSpc>
              <a:buClr>
                <a:srgbClr val="003081"/>
              </a:buClr>
              <a:buFont typeface="Palanquin"/>
              <a:buChar char="➔"/>
            </a:pPr>
            <a:r>
              <a:rPr b="0" lang="fr" sz="1800" spc="-1" strike="noStrike">
                <a:solidFill>
                  <a:srgbClr val="003081"/>
                </a:solidFill>
                <a:latin typeface="Palanquin Medium"/>
                <a:ea typeface="Palanquin Medium"/>
              </a:rPr>
              <a:t>Mise en commun / réactions / compléments</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148" name="Google Shape;190;p15"/>
          <p:cNvSpPr/>
          <p:nvPr/>
        </p:nvSpPr>
        <p:spPr>
          <a:xfrm>
            <a:off x="1495080" y="4161960"/>
            <a:ext cx="1409040" cy="43956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0" lang="fr" sz="1400" spc="-1" strike="noStrike">
                <a:solidFill>
                  <a:srgbClr val="003081"/>
                </a:solidFill>
                <a:latin typeface="Palanquin"/>
                <a:ea typeface="Palanquin"/>
              </a:rPr>
              <a:t>15 min</a:t>
            </a:r>
            <a:endParaRPr b="0" lang="fr-FR" sz="1400" spc="-1" strike="noStrike">
              <a:solidFill>
                <a:srgbClr val="000000"/>
              </a:solidFill>
              <a:latin typeface="Arial"/>
            </a:endParaRPr>
          </a:p>
        </p:txBody>
      </p:sp>
      <p:pic>
        <p:nvPicPr>
          <p:cNvPr id="149" name="Google Shape;191;p15" descr=""/>
          <p:cNvPicPr/>
          <p:nvPr/>
        </p:nvPicPr>
        <p:blipFill>
          <a:blip r:embed="rId1"/>
          <a:stretch/>
        </p:blipFill>
        <p:spPr>
          <a:xfrm>
            <a:off x="921960" y="3992760"/>
            <a:ext cx="482400" cy="552600"/>
          </a:xfrm>
          <a:prstGeom prst="rect">
            <a:avLst/>
          </a:prstGeom>
          <a:ln w="0">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Google Shape;649;p69"/>
          <p:cNvSpPr/>
          <p:nvPr/>
        </p:nvSpPr>
        <p:spPr>
          <a:xfrm>
            <a:off x="37080" y="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394" name="Google Shape;650;p69"/>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Boîte à outils </a:t>
            </a:r>
            <a:endParaRPr b="0" lang="fr-FR" sz="2600" spc="-1" strike="noStrike">
              <a:solidFill>
                <a:srgbClr val="000000"/>
              </a:solidFill>
              <a:latin typeface="Arial"/>
            </a:endParaRPr>
          </a:p>
        </p:txBody>
      </p:sp>
      <p:pic>
        <p:nvPicPr>
          <p:cNvPr id="395" name="Google Shape;651;p69" descr="">
            <a:hlinkClick r:id="rId1"/>
          </p:cNvPr>
          <p:cNvPicPr/>
          <p:nvPr/>
        </p:nvPicPr>
        <p:blipFill>
          <a:blip r:embed="rId2"/>
          <a:stretch/>
        </p:blipFill>
        <p:spPr>
          <a:xfrm>
            <a:off x="1180080" y="1414080"/>
            <a:ext cx="915840" cy="1287000"/>
          </a:xfrm>
          <a:prstGeom prst="rect">
            <a:avLst/>
          </a:prstGeom>
          <a:ln w="0">
            <a:noFill/>
          </a:ln>
          <a:effectLst>
            <a:outerShdw dir="2700000" dist="101823" rotWithShape="0">
              <a:srgbClr val="808080"/>
            </a:outerShdw>
          </a:effectLst>
        </p:spPr>
      </p:pic>
      <p:pic>
        <p:nvPicPr>
          <p:cNvPr id="396" name="Google Shape;652;p69" descr="">
            <a:hlinkClick r:id="rId3"/>
          </p:cNvPr>
          <p:cNvPicPr/>
          <p:nvPr/>
        </p:nvPicPr>
        <p:blipFill>
          <a:blip r:embed="rId4"/>
          <a:stretch/>
        </p:blipFill>
        <p:spPr>
          <a:xfrm>
            <a:off x="4104360" y="3431160"/>
            <a:ext cx="3219840" cy="598680"/>
          </a:xfrm>
          <a:prstGeom prst="rect">
            <a:avLst/>
          </a:prstGeom>
          <a:ln w="0">
            <a:noFill/>
          </a:ln>
          <a:effectLst>
            <a:outerShdw dir="2700000" dist="101823" rotWithShape="0">
              <a:srgbClr val="808080"/>
            </a:outerShdw>
          </a:effectLst>
        </p:spPr>
      </p:pic>
      <p:pic>
        <p:nvPicPr>
          <p:cNvPr id="397" name="Google Shape;653;p69" descr="">
            <a:hlinkClick r:id="rId5"/>
          </p:cNvPr>
          <p:cNvPicPr/>
          <p:nvPr/>
        </p:nvPicPr>
        <p:blipFill>
          <a:blip r:embed="rId6"/>
          <a:stretch/>
        </p:blipFill>
        <p:spPr>
          <a:xfrm>
            <a:off x="4065480" y="2218320"/>
            <a:ext cx="3210840" cy="506160"/>
          </a:xfrm>
          <a:prstGeom prst="rect">
            <a:avLst/>
          </a:prstGeom>
          <a:ln w="0">
            <a:noFill/>
          </a:ln>
          <a:effectLst>
            <a:outerShdw dir="2700000" dist="101823" rotWithShape="0">
              <a:srgbClr val="808080"/>
            </a:outerShdw>
          </a:effectLst>
        </p:spPr>
      </p:pic>
      <p:pic>
        <p:nvPicPr>
          <p:cNvPr id="398" name="Google Shape;654;p69" descr=""/>
          <p:cNvPicPr/>
          <p:nvPr/>
        </p:nvPicPr>
        <p:blipFill>
          <a:blip r:embed="rId7"/>
          <a:srcRect l="0" t="0" r="54612" b="0"/>
          <a:stretch/>
        </p:blipFill>
        <p:spPr>
          <a:xfrm>
            <a:off x="4104360" y="1722960"/>
            <a:ext cx="1654200" cy="553680"/>
          </a:xfrm>
          <a:prstGeom prst="rect">
            <a:avLst/>
          </a:prstGeom>
          <a:ln w="0">
            <a:noFill/>
          </a:ln>
        </p:spPr>
      </p:pic>
      <p:pic>
        <p:nvPicPr>
          <p:cNvPr id="399" name="Google Shape;655;p69" descr="Une image contenant texte, capture d’écran&#10;&#10;Le contenu généré par l’IA peut être incorrect.">
            <a:hlinkClick r:id="rId8"/>
          </p:cNvPr>
          <p:cNvPicPr/>
          <p:nvPr/>
        </p:nvPicPr>
        <p:blipFill>
          <a:blip r:embed="rId9"/>
          <a:stretch/>
        </p:blipFill>
        <p:spPr>
          <a:xfrm>
            <a:off x="2279520" y="3139560"/>
            <a:ext cx="1199520" cy="1685160"/>
          </a:xfrm>
          <a:prstGeom prst="rect">
            <a:avLst/>
          </a:prstGeom>
          <a:ln w="0">
            <a:noFill/>
          </a:ln>
        </p:spPr>
      </p:pic>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d9d9"/>
        </a:solidFill>
      </p:bgPr>
    </p:bg>
    <p:spTree>
      <p:nvGrpSpPr>
        <p:cNvPr id="1" name=""/>
        <p:cNvGrpSpPr/>
        <p:nvPr/>
      </p:nvGrpSpPr>
      <p:grpSpPr>
        <a:xfrm>
          <a:off x="0" y="0"/>
          <a:ext cx="0" cy="0"/>
          <a:chOff x="0" y="0"/>
          <a:chExt cx="0" cy="0"/>
        </a:xfrm>
      </p:grpSpPr>
      <p:sp>
        <p:nvSpPr>
          <p:cNvPr id="400" name="Google Shape;660;p70"/>
          <p:cNvSpPr/>
          <p:nvPr/>
        </p:nvSpPr>
        <p:spPr>
          <a:xfrm>
            <a:off x="404640" y="2793600"/>
            <a:ext cx="7957800" cy="892080"/>
          </a:xfrm>
          <a:prstGeom prst="rect">
            <a:avLst/>
          </a:prstGeom>
          <a:noFill/>
          <a:ln w="0">
            <a:noFill/>
          </a:ln>
        </p:spPr>
        <p:style>
          <a:lnRef idx="0"/>
          <a:fillRef idx="0"/>
          <a:effectRef idx="0"/>
          <a:fontRef idx="minor"/>
        </p:style>
        <p:txBody>
          <a:bodyPr lIns="34200" rIns="34200" tIns="34200" bIns="34200" anchor="b">
            <a:noAutofit/>
          </a:bodyPr>
          <a:p>
            <a:pPr>
              <a:lnSpc>
                <a:spcPct val="100000"/>
              </a:lnSpc>
              <a:tabLst>
                <a:tab algn="l" pos="0"/>
              </a:tabLst>
            </a:pPr>
            <a:r>
              <a:rPr b="1" lang="fr" sz="4000" spc="-1" strike="noStrike">
                <a:solidFill>
                  <a:srgbClr val="ff3333"/>
                </a:solidFill>
                <a:latin typeface="Palanquin"/>
                <a:ea typeface="Palanquin"/>
              </a:rPr>
              <a:t>5. Evaluation des compétences</a:t>
            </a:r>
            <a:endParaRPr b="0" lang="fr-FR" sz="4000" spc="-1" strike="noStrike">
              <a:solidFill>
                <a:srgbClr val="000000"/>
              </a:solidFill>
              <a:latin typeface="Arial"/>
            </a:endParaRPr>
          </a:p>
        </p:txBody>
      </p:sp>
      <p:cxnSp>
        <p:nvCxnSpPr>
          <p:cNvPr id="401" name="Google Shape;661;p70"/>
          <p:cNvCxnSpPr/>
          <p:nvPr/>
        </p:nvCxnSpPr>
        <p:spPr>
          <a:xfrm flipV="1">
            <a:off x="394560" y="3848040"/>
            <a:ext cx="7632000" cy="14040"/>
          </a:xfrm>
          <a:prstGeom prst="straightConnector1">
            <a:avLst/>
          </a:prstGeom>
          <a:ln w="38150">
            <a:solidFill>
              <a:srgbClr val="ff3333"/>
            </a:solidFill>
            <a:round/>
          </a:ln>
        </p:spPr>
      </p:cxn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Google Shape;666;p71"/>
          <p:cNvSpPr/>
          <p:nvPr/>
        </p:nvSpPr>
        <p:spPr>
          <a:xfrm>
            <a:off x="36360" y="8532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403" name="Google Shape;667;p71"/>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Quizz interactif</a:t>
            </a:r>
            <a:endParaRPr b="0" lang="fr-FR" sz="2600" spc="-1" strike="noStrike">
              <a:solidFill>
                <a:srgbClr val="000000"/>
              </a:solidFill>
              <a:latin typeface="Arial"/>
            </a:endParaRPr>
          </a:p>
        </p:txBody>
      </p:sp>
      <p:sp>
        <p:nvSpPr>
          <p:cNvPr id="404" name="Google Shape;668;p71"/>
          <p:cNvSpPr/>
          <p:nvPr/>
        </p:nvSpPr>
        <p:spPr>
          <a:xfrm>
            <a:off x="800640" y="1908000"/>
            <a:ext cx="5648760" cy="2739960"/>
          </a:xfrm>
          <a:prstGeom prst="rect">
            <a:avLst/>
          </a:prstGeom>
          <a:noFill/>
          <a:ln w="0">
            <a:noFill/>
          </a:ln>
        </p:spPr>
        <p:style>
          <a:lnRef idx="0"/>
          <a:fillRef idx="0"/>
          <a:effectRef idx="0"/>
          <a:fontRef idx="minor"/>
        </p:style>
        <p:txBody>
          <a:bodyPr lIns="90000" rIns="90000" tIns="91440" bIns="91440" anchor="ctr">
            <a:noAutofit/>
          </a:bodyPr>
          <a:p>
            <a:pPr>
              <a:lnSpc>
                <a:spcPct val="100000"/>
              </a:lnSpc>
              <a:tabLst>
                <a:tab algn="l" pos="0"/>
              </a:tabLst>
            </a:pPr>
            <a:r>
              <a:rPr b="0" lang="fr" sz="1400" spc="-1" strike="noStrike" u="sng">
                <a:solidFill>
                  <a:schemeClr val="hlink"/>
                </a:solidFill>
                <a:uFillTx/>
                <a:latin typeface="Arial"/>
                <a:ea typeface="Arial"/>
                <a:hlinkClick r:id="rId1"/>
              </a:rPr>
              <a:t>Kahoot.it</a:t>
            </a:r>
            <a:endParaRPr b="0" lang="fr-FR" sz="1400" spc="-1" strike="noStrike">
              <a:solidFill>
                <a:srgbClr val="000000"/>
              </a:solidFill>
              <a:latin typeface="Arial"/>
            </a:endParaRPr>
          </a:p>
          <a:p>
            <a:pPr>
              <a:lnSpc>
                <a:spcPct val="100000"/>
              </a:lnSpc>
              <a:tabLst>
                <a:tab algn="l" pos="0"/>
              </a:tabLst>
            </a:pPr>
            <a:endParaRPr b="0" lang="fr-FR" sz="1400" spc="-1" strike="noStrike">
              <a:solidFill>
                <a:srgbClr val="000000"/>
              </a:solidFill>
              <a:latin typeface="Arial"/>
            </a:endParaRPr>
          </a:p>
        </p:txBody>
      </p:sp>
      <p:sp>
        <p:nvSpPr>
          <p:cNvPr id="405" name="Google Shape;669;p71"/>
          <p:cNvSpPr/>
          <p:nvPr/>
        </p:nvSpPr>
        <p:spPr>
          <a:xfrm rot="16200000">
            <a:off x="-315720" y="446040"/>
            <a:ext cx="1194480" cy="3132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r>
              <a:rPr b="1" lang="fr" sz="1000" spc="-1" strike="noStrike">
                <a:solidFill>
                  <a:srgbClr val="003081"/>
                </a:solidFill>
                <a:latin typeface="Palanquin"/>
                <a:ea typeface="Palanquin"/>
              </a:rPr>
              <a:t>ACTIVITÉ</a:t>
            </a:r>
            <a:endParaRPr b="0" lang="fr-FR" sz="1000" spc="-1" strike="noStrike">
              <a:solidFill>
                <a:srgbClr val="000000"/>
              </a:solidFill>
              <a:latin typeface="Arial"/>
            </a:endParaRPr>
          </a:p>
        </p:txBody>
      </p:sp>
      <p:pic>
        <p:nvPicPr>
          <p:cNvPr id="406" name="Google Shape;670;p71" descr=""/>
          <p:cNvPicPr/>
          <p:nvPr/>
        </p:nvPicPr>
        <p:blipFill>
          <a:blip r:embed="rId2"/>
          <a:stretch/>
        </p:blipFill>
        <p:spPr>
          <a:xfrm>
            <a:off x="4852080" y="1000080"/>
            <a:ext cx="2703960" cy="3083760"/>
          </a:xfrm>
          <a:prstGeom prst="rect">
            <a:avLst/>
          </a:prstGeom>
          <a:ln w="0">
            <a:noFill/>
          </a:ln>
          <a:effectLst>
            <a:outerShdw dir="2700000" dist="101823" rotWithShape="0">
              <a:srgbClr val="808080"/>
            </a:outerShdw>
          </a:effectLst>
        </p:spPr>
      </p:pic>
      <p:sp>
        <p:nvSpPr>
          <p:cNvPr id="407" name="Google Shape;671;p71"/>
          <p:cNvSpPr/>
          <p:nvPr/>
        </p:nvSpPr>
        <p:spPr>
          <a:xfrm>
            <a:off x="2276640" y="5380200"/>
            <a:ext cx="4972320" cy="305640"/>
          </a:xfrm>
          <a:prstGeom prst="rect">
            <a:avLst/>
          </a:prstGeom>
          <a:noFill/>
          <a:ln w="0">
            <a:noFill/>
          </a:ln>
        </p:spPr>
        <p:style>
          <a:lnRef idx="0"/>
          <a:fillRef idx="0"/>
          <a:effectRef idx="0"/>
          <a:fontRef idx="minor"/>
        </p:style>
        <p:txBody>
          <a:bodyPr lIns="90000" rIns="90000" tIns="76680" bIns="76680" anchor="t">
            <a:spAutoFit/>
          </a:bodyPr>
          <a:p>
            <a:pPr>
              <a:lnSpc>
                <a:spcPct val="100000"/>
              </a:lnSpc>
              <a:tabLst>
                <a:tab algn="l" pos="0"/>
              </a:tabLst>
            </a:pPr>
            <a:r>
              <a:rPr b="0" lang="fr" sz="1000" spc="-1" strike="noStrike" u="sng">
                <a:solidFill>
                  <a:schemeClr val="hlink"/>
                </a:solidFill>
                <a:uFillTx/>
                <a:latin typeface="Arial"/>
                <a:ea typeface="Arial"/>
                <a:hlinkClick r:id="rId3"/>
              </a:rPr>
              <a:t>https://play.kahoot.it/v2/lobby?quizId=c61266fd-f395-4abc-abc4-a797baffb276</a:t>
            </a:r>
            <a:r>
              <a:rPr b="0" lang="fr" sz="1000" spc="-1" strike="noStrike">
                <a:solidFill>
                  <a:srgbClr val="000000"/>
                </a:solidFill>
                <a:latin typeface="Arial"/>
                <a:ea typeface="Arial"/>
              </a:rPr>
              <a:t> </a:t>
            </a:r>
            <a:endParaRPr b="0" lang="fr-FR"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d9d9"/>
        </a:solidFill>
      </p:bgPr>
    </p:bg>
    <p:spTree>
      <p:nvGrpSpPr>
        <p:cNvPr id="1" name=""/>
        <p:cNvGrpSpPr/>
        <p:nvPr/>
      </p:nvGrpSpPr>
      <p:grpSpPr>
        <a:xfrm>
          <a:off x="0" y="0"/>
          <a:ext cx="0" cy="0"/>
          <a:chOff x="0" y="0"/>
          <a:chExt cx="0" cy="0"/>
        </a:xfrm>
      </p:grpSpPr>
      <p:sp>
        <p:nvSpPr>
          <p:cNvPr id="408" name="Google Shape;676;p72"/>
          <p:cNvSpPr/>
          <p:nvPr/>
        </p:nvSpPr>
        <p:spPr>
          <a:xfrm>
            <a:off x="404640" y="2793600"/>
            <a:ext cx="7957800" cy="892080"/>
          </a:xfrm>
          <a:prstGeom prst="rect">
            <a:avLst/>
          </a:prstGeom>
          <a:noFill/>
          <a:ln w="0">
            <a:noFill/>
          </a:ln>
        </p:spPr>
        <p:style>
          <a:lnRef idx="0"/>
          <a:fillRef idx="0"/>
          <a:effectRef idx="0"/>
          <a:fontRef idx="minor"/>
        </p:style>
        <p:txBody>
          <a:bodyPr lIns="34200" rIns="34200" tIns="34200" bIns="34200" anchor="b">
            <a:noAutofit/>
          </a:bodyPr>
          <a:p>
            <a:pPr>
              <a:lnSpc>
                <a:spcPct val="100000"/>
              </a:lnSpc>
              <a:tabLst>
                <a:tab algn="l" pos="0"/>
              </a:tabLst>
            </a:pPr>
            <a:r>
              <a:rPr b="1" lang="fr" sz="4000" spc="-1" strike="noStrike">
                <a:solidFill>
                  <a:srgbClr val="ff3333"/>
                </a:solidFill>
                <a:latin typeface="Palanquin"/>
                <a:ea typeface="Palanquin"/>
              </a:rPr>
              <a:t>5. Evaluation </a:t>
            </a:r>
            <a:endParaRPr b="0" lang="fr-FR" sz="4000" spc="-1" strike="noStrike">
              <a:solidFill>
                <a:srgbClr val="000000"/>
              </a:solidFill>
              <a:latin typeface="Arial"/>
            </a:endParaRPr>
          </a:p>
          <a:p>
            <a:pPr>
              <a:lnSpc>
                <a:spcPct val="100000"/>
              </a:lnSpc>
              <a:tabLst>
                <a:tab algn="l" pos="0"/>
              </a:tabLst>
            </a:pPr>
            <a:r>
              <a:rPr b="1" lang="fr" sz="4000" spc="-1" strike="noStrike">
                <a:solidFill>
                  <a:srgbClr val="ff3333"/>
                </a:solidFill>
                <a:latin typeface="Palanquin"/>
                <a:ea typeface="Palanquin"/>
              </a:rPr>
              <a:t>de la satisfaction</a:t>
            </a:r>
            <a:endParaRPr b="0" lang="fr-FR" sz="4000" spc="-1" strike="noStrike">
              <a:solidFill>
                <a:srgbClr val="000000"/>
              </a:solidFill>
              <a:latin typeface="Arial"/>
            </a:endParaRPr>
          </a:p>
        </p:txBody>
      </p:sp>
      <p:cxnSp>
        <p:nvCxnSpPr>
          <p:cNvPr id="409" name="Google Shape;677;p72"/>
          <p:cNvCxnSpPr/>
          <p:nvPr/>
        </p:nvCxnSpPr>
        <p:spPr>
          <a:xfrm flipV="1">
            <a:off x="394560" y="3848040"/>
            <a:ext cx="7632000" cy="14040"/>
          </a:xfrm>
          <a:prstGeom prst="straightConnector1">
            <a:avLst/>
          </a:prstGeom>
          <a:ln w="38150">
            <a:solidFill>
              <a:srgbClr val="ff3333"/>
            </a:solidFill>
            <a:round/>
          </a:ln>
        </p:spPr>
      </p:cxn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Google Shape;682;p73"/>
          <p:cNvSpPr/>
          <p:nvPr/>
        </p:nvSpPr>
        <p:spPr>
          <a:xfrm>
            <a:off x="36360" y="8532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411" name="Google Shape;683;p73"/>
          <p:cNvSpPr/>
          <p:nvPr/>
        </p:nvSpPr>
        <p:spPr>
          <a:xfrm>
            <a:off x="826920" y="709560"/>
            <a:ext cx="6422040" cy="51480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2600" spc="-1" strike="noStrike">
                <a:solidFill>
                  <a:srgbClr val="ffffff"/>
                </a:solidFill>
                <a:highlight>
                  <a:srgbClr val="003081"/>
                </a:highlight>
                <a:latin typeface="Palanquin"/>
                <a:ea typeface="Palanquin"/>
              </a:rPr>
              <a:t>Formulaire en ligne</a:t>
            </a:r>
            <a:endParaRPr b="0" lang="fr-FR" sz="2600" spc="-1" strike="noStrike">
              <a:solidFill>
                <a:srgbClr val="000000"/>
              </a:solidFill>
              <a:latin typeface="Arial"/>
            </a:endParaRPr>
          </a:p>
        </p:txBody>
      </p:sp>
      <p:sp>
        <p:nvSpPr>
          <p:cNvPr id="412" name="Google Shape;684;p73"/>
          <p:cNvSpPr/>
          <p:nvPr/>
        </p:nvSpPr>
        <p:spPr>
          <a:xfrm>
            <a:off x="800640" y="1908000"/>
            <a:ext cx="3105360" cy="2739960"/>
          </a:xfrm>
          <a:prstGeom prst="rect">
            <a:avLst/>
          </a:prstGeom>
          <a:noFill/>
          <a:ln w="0">
            <a:noFill/>
          </a:ln>
        </p:spPr>
        <p:style>
          <a:lnRef idx="0"/>
          <a:fillRef idx="0"/>
          <a:effectRef idx="0"/>
          <a:fontRef idx="minor"/>
        </p:style>
        <p:txBody>
          <a:bodyPr lIns="90000" rIns="90000" tIns="91440" bIns="91440" anchor="ctr">
            <a:noAutofit/>
          </a:bodyPr>
          <a:p>
            <a:pPr>
              <a:lnSpc>
                <a:spcPct val="100000"/>
              </a:lnSpc>
              <a:tabLst>
                <a:tab algn="l" pos="0"/>
              </a:tabLst>
            </a:pPr>
            <a:r>
              <a:rPr b="0" lang="fr" sz="1400" spc="-1" strike="noStrike" u="sng">
                <a:solidFill>
                  <a:schemeClr val="hlink"/>
                </a:solidFill>
                <a:uFillTx/>
                <a:latin typeface="Arial"/>
                <a:ea typeface="Arial"/>
                <a:hlinkClick r:id="rId1"/>
              </a:rPr>
              <a:t>lien vers le formulaire</a:t>
            </a:r>
            <a:endParaRPr b="0" lang="fr-FR" sz="1400" spc="-1" strike="noStrike">
              <a:solidFill>
                <a:srgbClr val="000000"/>
              </a:solidFill>
              <a:latin typeface="Arial"/>
            </a:endParaRPr>
          </a:p>
        </p:txBody>
      </p:sp>
      <p:sp>
        <p:nvSpPr>
          <p:cNvPr id="413" name="Google Shape;685;p73"/>
          <p:cNvSpPr/>
          <p:nvPr/>
        </p:nvSpPr>
        <p:spPr>
          <a:xfrm rot="16200000">
            <a:off x="-315720" y="446040"/>
            <a:ext cx="1194480" cy="313200"/>
          </a:xfrm>
          <a:prstGeom prst="rect">
            <a:avLst/>
          </a:prstGeom>
          <a:noFill/>
          <a:ln w="0">
            <a:noFill/>
          </a:ln>
        </p:spPr>
        <p:style>
          <a:lnRef idx="0"/>
          <a:fillRef idx="0"/>
          <a:effectRef idx="0"/>
          <a:fontRef idx="minor"/>
        </p:style>
        <p:txBody>
          <a:bodyPr lIns="90000" rIns="90000" tIns="91440" bIns="91440" anchor="t">
            <a:noAutofit/>
          </a:bodyPr>
          <a:p>
            <a:pPr>
              <a:lnSpc>
                <a:spcPct val="100000"/>
              </a:lnSpc>
              <a:tabLst>
                <a:tab algn="l" pos="0"/>
              </a:tabLst>
            </a:pPr>
            <a:endParaRPr b="0" lang="fr-FR" sz="1400" spc="-1" strike="noStrike">
              <a:solidFill>
                <a:srgbClr val="000000"/>
              </a:solidFill>
              <a:latin typeface="Arial"/>
            </a:endParaRPr>
          </a:p>
        </p:txBody>
      </p:sp>
      <p:pic>
        <p:nvPicPr>
          <p:cNvPr id="414" name="" descr=""/>
          <p:cNvPicPr/>
          <p:nvPr/>
        </p:nvPicPr>
        <p:blipFill>
          <a:blip r:embed="rId2"/>
          <a:stretch/>
        </p:blipFill>
        <p:spPr>
          <a:xfrm>
            <a:off x="5141520" y="1466280"/>
            <a:ext cx="3466440" cy="3466440"/>
          </a:xfrm>
          <a:prstGeom prst="rect">
            <a:avLst/>
          </a:prstGeom>
          <a:ln w="0">
            <a:noFill/>
          </a:ln>
        </p:spPr>
      </p:pic>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d9d9"/>
        </a:solidFill>
      </p:bgPr>
    </p:bg>
    <p:spTree>
      <p:nvGrpSpPr>
        <p:cNvPr id="1" name=""/>
        <p:cNvGrpSpPr/>
        <p:nvPr/>
      </p:nvGrpSpPr>
      <p:grpSpPr>
        <a:xfrm>
          <a:off x="0" y="0"/>
          <a:ext cx="0" cy="0"/>
          <a:chOff x="0" y="0"/>
          <a:chExt cx="0" cy="0"/>
        </a:xfrm>
      </p:grpSpPr>
      <p:sp>
        <p:nvSpPr>
          <p:cNvPr id="415" name="Google Shape;691;p74"/>
          <p:cNvSpPr/>
          <p:nvPr/>
        </p:nvSpPr>
        <p:spPr>
          <a:xfrm>
            <a:off x="0" y="5091120"/>
            <a:ext cx="9142560" cy="622800"/>
          </a:xfrm>
          <a:prstGeom prst="rect">
            <a:avLst/>
          </a:prstGeom>
          <a:solidFill>
            <a:srgbClr val="ffffff"/>
          </a:solidFill>
          <a:ln w="9525">
            <a:solidFill>
              <a:srgbClr val="ffffff"/>
            </a:solidFill>
            <a:round/>
          </a:ln>
        </p:spPr>
        <p:style>
          <a:lnRef idx="0"/>
          <a:fillRef idx="0"/>
          <a:effectRef idx="0"/>
          <a:fontRef idx="minor"/>
        </p:style>
        <p:txBody>
          <a:bodyPr lIns="90000" rIns="90000" tIns="45000" bIns="45000" anchor="ctr">
            <a:noAutofit/>
          </a:bodyPr>
          <a:p>
            <a:pPr>
              <a:lnSpc>
                <a:spcPct val="100000"/>
              </a:lnSpc>
              <a:tabLst>
                <a:tab algn="l" pos="0"/>
              </a:tabLst>
            </a:pPr>
            <a:endParaRPr b="0" lang="fr-FR" sz="1400" spc="-1" strike="noStrike">
              <a:solidFill>
                <a:srgbClr val="000000"/>
              </a:solidFill>
              <a:latin typeface="Arial"/>
            </a:endParaRPr>
          </a:p>
        </p:txBody>
      </p:sp>
      <p:sp>
        <p:nvSpPr>
          <p:cNvPr id="416" name="Google Shape;692;p74"/>
          <p:cNvSpPr/>
          <p:nvPr/>
        </p:nvSpPr>
        <p:spPr>
          <a:xfrm>
            <a:off x="404640" y="386280"/>
            <a:ext cx="6998760" cy="25131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4800" spc="-1" strike="noStrike">
                <a:solidFill>
                  <a:srgbClr val="ff3333"/>
                </a:solidFill>
                <a:latin typeface="Palanquin"/>
                <a:ea typeface="Palanquin"/>
              </a:rPr>
              <a:t>C’est la fin, </a:t>
            </a:r>
            <a:endParaRPr b="0" lang="fr-FR" sz="4800" spc="-1" strike="noStrike">
              <a:solidFill>
                <a:srgbClr val="000000"/>
              </a:solidFill>
              <a:latin typeface="Arial"/>
            </a:endParaRPr>
          </a:p>
          <a:p>
            <a:pPr>
              <a:lnSpc>
                <a:spcPct val="100000"/>
              </a:lnSpc>
              <a:tabLst>
                <a:tab algn="l" pos="0"/>
              </a:tabLst>
            </a:pPr>
            <a:r>
              <a:rPr b="1" lang="fr" sz="4800" spc="-1" strike="noStrike">
                <a:solidFill>
                  <a:srgbClr val="ff3333"/>
                </a:solidFill>
                <a:latin typeface="Palanquin"/>
                <a:ea typeface="Palanquin"/>
              </a:rPr>
              <a:t>merci à toutes </a:t>
            </a:r>
            <a:endParaRPr b="0" lang="fr-FR" sz="4800" spc="-1" strike="noStrike">
              <a:solidFill>
                <a:srgbClr val="000000"/>
              </a:solidFill>
              <a:latin typeface="Arial"/>
            </a:endParaRPr>
          </a:p>
          <a:p>
            <a:pPr>
              <a:lnSpc>
                <a:spcPct val="100000"/>
              </a:lnSpc>
              <a:tabLst>
                <a:tab algn="l" pos="0"/>
              </a:tabLst>
            </a:pPr>
            <a:r>
              <a:rPr b="1" lang="fr" sz="4800" spc="-1" strike="noStrike">
                <a:solidFill>
                  <a:srgbClr val="ff3333"/>
                </a:solidFill>
                <a:latin typeface="Palanquin"/>
                <a:ea typeface="Palanquin"/>
              </a:rPr>
              <a:t>et à tous ! </a:t>
            </a:r>
            <a:endParaRPr b="0" lang="fr-FR" sz="4800" spc="-1" strike="noStrike">
              <a:solidFill>
                <a:srgbClr val="000000"/>
              </a:solidFill>
              <a:latin typeface="Arial"/>
            </a:endParaRPr>
          </a:p>
        </p:txBody>
      </p:sp>
      <p:cxnSp>
        <p:nvCxnSpPr>
          <p:cNvPr id="417" name="Google Shape;693;p74"/>
          <p:cNvCxnSpPr/>
          <p:nvPr/>
        </p:nvCxnSpPr>
        <p:spPr>
          <a:xfrm>
            <a:off x="394560" y="3020400"/>
            <a:ext cx="5026320" cy="6120"/>
          </a:xfrm>
          <a:prstGeom prst="straightConnector1">
            <a:avLst/>
          </a:prstGeom>
          <a:ln w="38150">
            <a:solidFill>
              <a:srgbClr val="ff3333"/>
            </a:solidFill>
            <a:round/>
          </a:ln>
        </p:spPr>
      </p:cxnSp>
      <p:pic>
        <p:nvPicPr>
          <p:cNvPr id="418" name="Google Shape;694;p74" descr=""/>
          <p:cNvPicPr/>
          <p:nvPr/>
        </p:nvPicPr>
        <p:blipFill>
          <a:blip r:embed="rId1"/>
          <a:stretch/>
        </p:blipFill>
        <p:spPr>
          <a:xfrm>
            <a:off x="900000" y="5091120"/>
            <a:ext cx="1495800" cy="466560"/>
          </a:xfrm>
          <a:prstGeom prst="rect">
            <a:avLst/>
          </a:prstGeom>
          <a:ln w="0">
            <a:noFill/>
          </a:ln>
        </p:spPr>
      </p:pic>
      <p:pic>
        <p:nvPicPr>
          <p:cNvPr id="419" name="Google Shape;695;p74" descr=""/>
          <p:cNvPicPr/>
          <p:nvPr/>
        </p:nvPicPr>
        <p:blipFill>
          <a:blip r:embed="rId2"/>
          <a:stretch/>
        </p:blipFill>
        <p:spPr>
          <a:xfrm>
            <a:off x="3168000" y="5118840"/>
            <a:ext cx="1182600" cy="446040"/>
          </a:xfrm>
          <a:prstGeom prst="rect">
            <a:avLst/>
          </a:prstGeom>
          <a:ln w="0">
            <a:noFill/>
          </a:ln>
        </p:spPr>
      </p:pic>
      <p:pic>
        <p:nvPicPr>
          <p:cNvPr id="420" name="Google Shape;696;p74" descr=""/>
          <p:cNvPicPr/>
          <p:nvPr/>
        </p:nvPicPr>
        <p:blipFill>
          <a:blip r:embed="rId3"/>
          <a:stretch/>
        </p:blipFill>
        <p:spPr>
          <a:xfrm>
            <a:off x="7560000" y="5131080"/>
            <a:ext cx="413280" cy="413280"/>
          </a:xfrm>
          <a:prstGeom prst="rect">
            <a:avLst/>
          </a:prstGeom>
          <a:ln w="0">
            <a:noFill/>
          </a:ln>
        </p:spPr>
      </p:pic>
      <p:pic>
        <p:nvPicPr>
          <p:cNvPr id="421" name="Google Shape;697;p74" descr=""/>
          <p:cNvPicPr/>
          <p:nvPr/>
        </p:nvPicPr>
        <p:blipFill>
          <a:blip r:embed="rId4"/>
          <a:stretch/>
        </p:blipFill>
        <p:spPr>
          <a:xfrm>
            <a:off x="5040000" y="5119200"/>
            <a:ext cx="1355040" cy="4456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Google Shape;196;p16"/>
          <p:cNvSpPr/>
          <p:nvPr/>
        </p:nvSpPr>
        <p:spPr>
          <a:xfrm>
            <a:off x="-38880" y="252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151" name="Google Shape;197;p16"/>
          <p:cNvSpPr/>
          <p:nvPr/>
        </p:nvSpPr>
        <p:spPr>
          <a:xfrm>
            <a:off x="466920" y="453600"/>
            <a:ext cx="4570920" cy="3459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1800" spc="-1" strike="noStrike">
                <a:solidFill>
                  <a:srgbClr val="ffffff"/>
                </a:solidFill>
                <a:highlight>
                  <a:srgbClr val="003081"/>
                </a:highlight>
                <a:latin typeface="Palanquin"/>
                <a:ea typeface="Palanquin"/>
              </a:rPr>
              <a:t>1. Définition de l’inclusion numérique ?</a:t>
            </a:r>
            <a:endParaRPr b="0" lang="fr-FR" sz="1800" spc="-1" strike="noStrike">
              <a:solidFill>
                <a:srgbClr val="000000"/>
              </a:solidFill>
              <a:latin typeface="Arial"/>
            </a:endParaRPr>
          </a:p>
        </p:txBody>
      </p:sp>
      <p:sp>
        <p:nvSpPr>
          <p:cNvPr id="152" name="Google Shape;198;p16"/>
          <p:cNvSpPr/>
          <p:nvPr/>
        </p:nvSpPr>
        <p:spPr>
          <a:xfrm>
            <a:off x="2274480" y="3932280"/>
            <a:ext cx="6162480" cy="61668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1800" spc="-1" strike="noStrike">
                <a:solidFill>
                  <a:srgbClr val="ffffff"/>
                </a:solidFill>
                <a:highlight>
                  <a:srgbClr val="003081"/>
                </a:highlight>
                <a:latin typeface="Palanquin"/>
                <a:ea typeface="Palanquin"/>
              </a:rPr>
              <a:t>2. Connaissance de l’inclusion numérique ?</a:t>
            </a:r>
            <a:endParaRPr b="0" lang="fr-FR" sz="1800" spc="-1" strike="noStrike">
              <a:solidFill>
                <a:srgbClr val="000000"/>
              </a:solidFill>
              <a:latin typeface="Arial"/>
            </a:endParaRPr>
          </a:p>
        </p:txBody>
      </p:sp>
      <p:sp>
        <p:nvSpPr>
          <p:cNvPr id="153" name="Google Shape;199;p16"/>
          <p:cNvSpPr/>
          <p:nvPr/>
        </p:nvSpPr>
        <p:spPr>
          <a:xfrm>
            <a:off x="2555640" y="4388400"/>
            <a:ext cx="3468240" cy="456840"/>
          </a:xfrm>
          <a:prstGeom prst="rect">
            <a:avLst/>
          </a:prstGeom>
          <a:noFill/>
          <a:ln w="9525">
            <a:solidFill>
              <a:srgbClr val="ffffff"/>
            </a:solidFill>
            <a:round/>
          </a:ln>
        </p:spPr>
        <p:style>
          <a:lnRef idx="0"/>
          <a:fillRef idx="0"/>
          <a:effectRef idx="0"/>
          <a:fontRef idx="minor"/>
        </p:style>
        <p:txBody>
          <a:bodyPr lIns="90000" rIns="90000" tIns="91440" bIns="91440" anchor="t">
            <a:spAutoFit/>
          </a:bodyPr>
          <a:p>
            <a:pPr>
              <a:lnSpc>
                <a:spcPct val="100000"/>
              </a:lnSpc>
              <a:tabLst>
                <a:tab algn="l" pos="0"/>
              </a:tabLst>
            </a:pPr>
            <a:r>
              <a:rPr b="0" lang="fr" sz="1800" spc="-1" strike="noStrike">
                <a:solidFill>
                  <a:srgbClr val="21398e"/>
                </a:solidFill>
                <a:latin typeface="Arial"/>
                <a:ea typeface="Arial"/>
              </a:rPr>
              <a:t>Moyenne 5/10</a:t>
            </a:r>
            <a:endParaRPr b="0" lang="fr-FR" sz="1800" spc="-1" strike="noStrike">
              <a:solidFill>
                <a:srgbClr val="000000"/>
              </a:solidFill>
              <a:latin typeface="Arial"/>
            </a:endParaRPr>
          </a:p>
        </p:txBody>
      </p:sp>
      <p:sp>
        <p:nvSpPr>
          <p:cNvPr id="154" name="Google Shape;200;p16"/>
          <p:cNvSpPr/>
          <p:nvPr/>
        </p:nvSpPr>
        <p:spPr>
          <a:xfrm>
            <a:off x="640440" y="930240"/>
            <a:ext cx="7684920" cy="2102760"/>
          </a:xfrm>
          <a:prstGeom prst="rect">
            <a:avLst/>
          </a:prstGeom>
          <a:noFill/>
          <a:ln w="0">
            <a:noFill/>
          </a:ln>
        </p:spPr>
        <p:style>
          <a:lnRef idx="0"/>
          <a:fillRef idx="0"/>
          <a:effectRef idx="0"/>
          <a:fontRef idx="minor"/>
        </p:style>
        <p:txBody>
          <a:bodyPr lIns="90000" rIns="90000" tIns="91440" bIns="91440" anchor="t">
            <a:spAutoFit/>
          </a:bodyPr>
          <a:p>
            <a:pPr marL="457200" indent="-343080">
              <a:lnSpc>
                <a:spcPct val="100000"/>
              </a:lnSpc>
              <a:buClr>
                <a:srgbClr val="003081"/>
              </a:buClr>
              <a:buFont typeface="Arial"/>
              <a:buChar char="●"/>
            </a:pPr>
            <a:r>
              <a:rPr b="1" lang="fr" sz="1800" spc="-1" strike="noStrike">
                <a:solidFill>
                  <a:srgbClr val="003081"/>
                </a:solidFill>
                <a:latin typeface="Arial"/>
                <a:ea typeface="Arial"/>
              </a:rPr>
              <a:t>numérique accessible à tous</a:t>
            </a:r>
            <a:endParaRPr b="0" lang="fr-FR" sz="1800" spc="-1" strike="noStrike">
              <a:solidFill>
                <a:srgbClr val="000000"/>
              </a:solidFill>
              <a:latin typeface="Arial"/>
            </a:endParaRPr>
          </a:p>
          <a:p>
            <a:pPr marL="457200" indent="-343080">
              <a:lnSpc>
                <a:spcPct val="100000"/>
              </a:lnSpc>
              <a:buClr>
                <a:srgbClr val="003081"/>
              </a:buClr>
              <a:buFont typeface="Arial"/>
              <a:buChar char="●"/>
            </a:pPr>
            <a:r>
              <a:rPr b="1" lang="fr" sz="1800" spc="-1" strike="noStrike">
                <a:solidFill>
                  <a:srgbClr val="003081"/>
                </a:solidFill>
                <a:latin typeface="Arial"/>
                <a:ea typeface="Arial"/>
              </a:rPr>
              <a:t>permettre à chaque individu d'accéder au numérique</a:t>
            </a:r>
            <a:r>
              <a:rPr b="0" lang="fr" sz="1800" spc="-1" strike="noStrike">
                <a:solidFill>
                  <a:srgbClr val="003081"/>
                </a:solidFill>
                <a:latin typeface="Arial"/>
                <a:ea typeface="Arial"/>
              </a:rPr>
              <a:t> quand ce dernier :</a:t>
            </a:r>
            <a:endParaRPr b="0" lang="fr-FR" sz="1800" spc="-1" strike="noStrike">
              <a:solidFill>
                <a:srgbClr val="000000"/>
              </a:solidFill>
              <a:latin typeface="Arial"/>
            </a:endParaRPr>
          </a:p>
          <a:p>
            <a:pPr lvl="1" marL="914400" indent="-343080">
              <a:lnSpc>
                <a:spcPct val="100000"/>
              </a:lnSpc>
              <a:buClr>
                <a:srgbClr val="003081"/>
              </a:buClr>
              <a:buFont typeface="Arial"/>
              <a:buChar char="○"/>
            </a:pPr>
            <a:r>
              <a:rPr b="0" lang="fr" sz="1800" spc="-1" strike="noStrike">
                <a:solidFill>
                  <a:srgbClr val="003081"/>
                </a:solidFill>
                <a:latin typeface="Arial"/>
                <a:ea typeface="Arial"/>
              </a:rPr>
              <a:t>n'a pas d'outil numérique, </a:t>
            </a:r>
            <a:endParaRPr b="0" lang="fr-FR" sz="1800" spc="-1" strike="noStrike">
              <a:solidFill>
                <a:srgbClr val="000000"/>
              </a:solidFill>
              <a:latin typeface="Arial"/>
            </a:endParaRPr>
          </a:p>
          <a:p>
            <a:pPr lvl="1" marL="914400" indent="-343080">
              <a:lnSpc>
                <a:spcPct val="100000"/>
              </a:lnSpc>
              <a:buClr>
                <a:srgbClr val="003081"/>
              </a:buClr>
              <a:buFont typeface="Arial"/>
              <a:buChar char="○"/>
            </a:pPr>
            <a:r>
              <a:rPr b="0" lang="fr" sz="1800" spc="-1" strike="noStrike">
                <a:solidFill>
                  <a:srgbClr val="003081"/>
                </a:solidFill>
                <a:latin typeface="Arial"/>
                <a:ea typeface="Arial"/>
              </a:rPr>
              <a:t>n'a pas de connaissance numérique, </a:t>
            </a:r>
            <a:endParaRPr b="0" lang="fr-FR" sz="1800" spc="-1" strike="noStrike">
              <a:solidFill>
                <a:srgbClr val="000000"/>
              </a:solidFill>
              <a:latin typeface="Arial"/>
            </a:endParaRPr>
          </a:p>
          <a:p>
            <a:pPr lvl="1" marL="914400" indent="-343080">
              <a:lnSpc>
                <a:spcPct val="100000"/>
              </a:lnSpc>
              <a:buClr>
                <a:srgbClr val="003081"/>
              </a:buClr>
              <a:buFont typeface="Arial"/>
              <a:buChar char="○"/>
            </a:pPr>
            <a:r>
              <a:rPr b="0" lang="fr" sz="1800" spc="-1" strike="noStrike">
                <a:solidFill>
                  <a:srgbClr val="003081"/>
                </a:solidFill>
                <a:latin typeface="Arial"/>
                <a:ea typeface="Arial"/>
              </a:rPr>
              <a:t>se trouve dans une zone blanche.</a:t>
            </a:r>
            <a:endParaRPr b="0" lang="fr-FR" sz="1800" spc="-1" strike="noStrike">
              <a:solidFill>
                <a:srgbClr val="000000"/>
              </a:solidFill>
              <a:latin typeface="Arial"/>
            </a:endParaRPr>
          </a:p>
          <a:p>
            <a:pPr marL="457200" indent="-343080">
              <a:lnSpc>
                <a:spcPct val="100000"/>
              </a:lnSpc>
              <a:buClr>
                <a:srgbClr val="003081"/>
              </a:buClr>
              <a:buFont typeface="Arial"/>
              <a:buChar char="●"/>
            </a:pPr>
            <a:r>
              <a:rPr b="1" lang="fr" sz="1800" spc="-1" strike="noStrike">
                <a:solidFill>
                  <a:srgbClr val="003081"/>
                </a:solidFill>
                <a:latin typeface="Arial"/>
                <a:ea typeface="Arial"/>
              </a:rPr>
              <a:t>Outil de diagnostic</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Google Shape;205;p17"/>
          <p:cNvSpPr/>
          <p:nvPr/>
        </p:nvSpPr>
        <p:spPr>
          <a:xfrm>
            <a:off x="2520" y="5040"/>
            <a:ext cx="9138600" cy="5709240"/>
          </a:xfrm>
          <a:prstGeom prst="rect">
            <a:avLst/>
          </a:prstGeom>
          <a:noFill/>
          <a:ln w="228600">
            <a:solidFill>
              <a:srgbClr val="003081"/>
            </a:solidFill>
            <a:round/>
          </a:ln>
        </p:spPr>
        <p:style>
          <a:lnRef idx="0"/>
          <a:fillRef idx="0"/>
          <a:effectRef idx="0"/>
          <a:fontRef idx="minor"/>
        </p:style>
        <p:txBody>
          <a:bodyPr lIns="90000" rIns="90000" tIns="91440" bIns="91440" anchor="ctr">
            <a:noAutofit/>
          </a:bodyPr>
          <a:p>
            <a:pPr>
              <a:lnSpc>
                <a:spcPct val="100000"/>
              </a:lnSpc>
              <a:tabLst>
                <a:tab algn="l" pos="0"/>
              </a:tabLst>
            </a:pPr>
            <a:endParaRPr b="0" lang="fr-FR" sz="1400" spc="-1" strike="noStrike">
              <a:solidFill>
                <a:srgbClr val="000000"/>
              </a:solidFill>
              <a:latin typeface="Arial"/>
            </a:endParaRPr>
          </a:p>
        </p:txBody>
      </p:sp>
      <p:sp>
        <p:nvSpPr>
          <p:cNvPr id="156" name="Google Shape;206;p17"/>
          <p:cNvSpPr/>
          <p:nvPr/>
        </p:nvSpPr>
        <p:spPr>
          <a:xfrm>
            <a:off x="388800" y="922320"/>
            <a:ext cx="1762920" cy="49932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003081"/>
              </a:buClr>
              <a:buFont typeface="Palanquin"/>
              <a:buChar char="➔"/>
            </a:pPr>
            <a:r>
              <a:rPr b="1" lang="fr" sz="1800" spc="-1" strike="noStrike">
                <a:solidFill>
                  <a:srgbClr val="003081"/>
                </a:solidFill>
                <a:latin typeface="Palanquin Medium"/>
                <a:ea typeface="Palanquin Medium"/>
              </a:rPr>
              <a:t>Oui = 66 %</a:t>
            </a:r>
            <a:r>
              <a:rPr b="1" lang="fr" sz="1800" spc="-1" strike="noStrike">
                <a:solidFill>
                  <a:srgbClr val="ffffff"/>
                </a:solidFill>
                <a:latin typeface="Palanquin Medium"/>
                <a:ea typeface="Palanquin Medium"/>
              </a:rPr>
              <a:t>i / quoi /</a:t>
            </a:r>
            <a:r>
              <a:rPr b="0" lang="fr" sz="1800" spc="-1" strike="noStrike">
                <a:solidFill>
                  <a:srgbClr val="ffffff"/>
                </a:solidFill>
                <a:latin typeface="Palanquin Medium"/>
                <a:ea typeface="Palanquin Medium"/>
              </a:rPr>
              <a:t> où ?</a:t>
            </a:r>
            <a:br>
              <a:rPr sz="1800"/>
            </a:br>
            <a:r>
              <a:rPr b="0" lang="fr" sz="1800" spc="-1" strike="noStrike">
                <a:solidFill>
                  <a:srgbClr val="ffffff"/>
                </a:solidFill>
                <a:latin typeface="Palanquin Medium"/>
                <a:ea typeface="Palanquin Medium"/>
              </a:rPr>
              <a:t> </a:t>
            </a:r>
            <a:endParaRPr b="0" lang="fr-FR" sz="1800" spc="-1" strike="noStrike">
              <a:solidFill>
                <a:srgbClr val="000000"/>
              </a:solidFill>
              <a:latin typeface="Arial"/>
            </a:endParaRPr>
          </a:p>
        </p:txBody>
      </p:sp>
      <p:sp>
        <p:nvSpPr>
          <p:cNvPr id="157" name="Google Shape;207;p17"/>
          <p:cNvSpPr/>
          <p:nvPr/>
        </p:nvSpPr>
        <p:spPr>
          <a:xfrm>
            <a:off x="430920" y="453600"/>
            <a:ext cx="6190920" cy="3459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1600" spc="-1" strike="noStrike">
                <a:solidFill>
                  <a:srgbClr val="ffffff"/>
                </a:solidFill>
                <a:highlight>
                  <a:srgbClr val="003081"/>
                </a:highlight>
                <a:latin typeface="Palanquin"/>
                <a:ea typeface="Palanquin"/>
              </a:rPr>
              <a:t>3. Rencontre de problématiques autour du numérique ?</a:t>
            </a:r>
            <a:endParaRPr b="0" lang="fr-FR" sz="1600" spc="-1" strike="noStrike">
              <a:solidFill>
                <a:srgbClr val="000000"/>
              </a:solidFill>
              <a:latin typeface="Arial"/>
            </a:endParaRPr>
          </a:p>
        </p:txBody>
      </p:sp>
      <p:sp>
        <p:nvSpPr>
          <p:cNvPr id="158" name="Google Shape;208;p17"/>
          <p:cNvSpPr/>
          <p:nvPr/>
        </p:nvSpPr>
        <p:spPr>
          <a:xfrm>
            <a:off x="430920" y="1923480"/>
            <a:ext cx="8457840" cy="61668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1600" spc="-1" strike="noStrike">
                <a:solidFill>
                  <a:srgbClr val="ffffff"/>
                </a:solidFill>
                <a:highlight>
                  <a:srgbClr val="003081"/>
                </a:highlight>
                <a:latin typeface="Palanquin"/>
                <a:ea typeface="Palanquin"/>
              </a:rPr>
              <a:t>4. Connaissance de relais d’inclusion numérique existants en proximité sur le territoire ?</a:t>
            </a:r>
            <a:endParaRPr b="0" lang="fr-FR" sz="1600" spc="-1" strike="noStrike">
              <a:solidFill>
                <a:srgbClr val="000000"/>
              </a:solidFill>
              <a:latin typeface="Arial"/>
            </a:endParaRPr>
          </a:p>
        </p:txBody>
      </p:sp>
      <p:sp>
        <p:nvSpPr>
          <p:cNvPr id="159" name="Google Shape;209;p17"/>
          <p:cNvSpPr/>
          <p:nvPr/>
        </p:nvSpPr>
        <p:spPr>
          <a:xfrm>
            <a:off x="409680" y="2178360"/>
            <a:ext cx="3857040" cy="878400"/>
          </a:xfrm>
          <a:prstGeom prst="rect">
            <a:avLst/>
          </a:prstGeom>
          <a:noFill/>
          <a:ln w="0">
            <a:noFill/>
          </a:ln>
        </p:spPr>
        <p:style>
          <a:lnRef idx="0"/>
          <a:fillRef idx="0"/>
          <a:effectRef idx="0"/>
          <a:fontRef idx="minor"/>
        </p:style>
        <p:txBody>
          <a:bodyPr lIns="90000" rIns="90000" tIns="91440" bIns="91440" anchor="t">
            <a:noAutofit/>
          </a:bodyPr>
          <a:p>
            <a:pPr marL="457200" indent="-343080">
              <a:lnSpc>
                <a:spcPct val="100000"/>
              </a:lnSpc>
              <a:buClr>
                <a:srgbClr val="21398e"/>
              </a:buClr>
              <a:buFont typeface="Palanquin"/>
              <a:buChar char="➔"/>
            </a:pPr>
            <a:r>
              <a:rPr b="1" lang="fr" sz="1800" spc="-1" strike="noStrike">
                <a:solidFill>
                  <a:srgbClr val="21398e"/>
                </a:solidFill>
                <a:latin typeface="Palanquin Medium"/>
                <a:ea typeface="Palanquin Medium"/>
              </a:rPr>
              <a:t>Oui = 66 %</a:t>
            </a:r>
            <a:endParaRPr b="0" lang="fr-FR" sz="1800" spc="-1" strike="noStrike">
              <a:solidFill>
                <a:srgbClr val="000000"/>
              </a:solidFill>
              <a:latin typeface="Arial"/>
            </a:endParaRPr>
          </a:p>
          <a:p>
            <a:pPr marL="457200" indent="-343080">
              <a:lnSpc>
                <a:spcPct val="100000"/>
              </a:lnSpc>
              <a:buClr>
                <a:srgbClr val="21398e"/>
              </a:buClr>
              <a:buFont typeface="Palanquin"/>
              <a:buChar char="➔"/>
            </a:pPr>
            <a:r>
              <a:rPr b="1" lang="fr" sz="1800" spc="-1" strike="noStrike">
                <a:solidFill>
                  <a:srgbClr val="21398e"/>
                </a:solidFill>
                <a:latin typeface="Palanquin Medium"/>
                <a:ea typeface="Palanquin Medium"/>
              </a:rPr>
              <a:t>Frances Services = 66% </a:t>
            </a:r>
            <a:br>
              <a:rPr sz="1800"/>
            </a:br>
            <a:r>
              <a:rPr b="0" lang="fr" sz="1800" spc="-1" strike="noStrike">
                <a:solidFill>
                  <a:srgbClr val="21398e"/>
                </a:solidFill>
                <a:latin typeface="Palanquin Medium"/>
                <a:ea typeface="Palanquin Medium"/>
              </a:rPr>
              <a:t> </a:t>
            </a:r>
            <a:endParaRPr b="0" lang="fr-FR" sz="1800" spc="-1" strike="noStrike">
              <a:solidFill>
                <a:srgbClr val="000000"/>
              </a:solidFill>
              <a:latin typeface="Arial"/>
            </a:endParaRPr>
          </a:p>
        </p:txBody>
      </p:sp>
      <p:sp>
        <p:nvSpPr>
          <p:cNvPr id="160" name="Google Shape;210;p17"/>
          <p:cNvSpPr/>
          <p:nvPr/>
        </p:nvSpPr>
        <p:spPr>
          <a:xfrm>
            <a:off x="430920" y="3194640"/>
            <a:ext cx="6190920" cy="345960"/>
          </a:xfrm>
          <a:prstGeom prst="rect">
            <a:avLst/>
          </a:prstGeom>
          <a:noFill/>
          <a:ln w="0">
            <a:noFill/>
          </a:ln>
        </p:spPr>
        <p:style>
          <a:lnRef idx="0"/>
          <a:fillRef idx="0"/>
          <a:effectRef idx="0"/>
          <a:fontRef idx="minor"/>
        </p:style>
        <p:txBody>
          <a:bodyPr lIns="34200" rIns="34200" tIns="34200" bIns="34200" anchor="t">
            <a:noAutofit/>
          </a:bodyPr>
          <a:p>
            <a:pPr>
              <a:lnSpc>
                <a:spcPct val="100000"/>
              </a:lnSpc>
              <a:tabLst>
                <a:tab algn="l" pos="0"/>
              </a:tabLst>
            </a:pPr>
            <a:r>
              <a:rPr b="1" lang="fr" sz="1600" spc="-1" strike="noStrike">
                <a:solidFill>
                  <a:srgbClr val="ffffff"/>
                </a:solidFill>
                <a:highlight>
                  <a:srgbClr val="003081"/>
                </a:highlight>
                <a:latin typeface="Palanquin"/>
                <a:ea typeface="Palanquin"/>
              </a:rPr>
              <a:t>5. Attentes au sujet de la formation ?</a:t>
            </a:r>
            <a:endParaRPr b="0" lang="fr-FR" sz="1600" spc="-1" strike="noStrike">
              <a:solidFill>
                <a:srgbClr val="000000"/>
              </a:solidFill>
              <a:latin typeface="Arial"/>
            </a:endParaRPr>
          </a:p>
        </p:txBody>
      </p:sp>
      <p:sp>
        <p:nvSpPr>
          <p:cNvPr id="161" name="Google Shape;211;p17"/>
          <p:cNvSpPr/>
          <p:nvPr/>
        </p:nvSpPr>
        <p:spPr>
          <a:xfrm>
            <a:off x="409680" y="3282480"/>
            <a:ext cx="8413560" cy="1937160"/>
          </a:xfrm>
          <a:prstGeom prst="rect">
            <a:avLst/>
          </a:prstGeom>
          <a:noFill/>
          <a:ln w="0">
            <a:noFill/>
          </a:ln>
        </p:spPr>
        <p:style>
          <a:lnRef idx="0"/>
          <a:fillRef idx="0"/>
          <a:effectRef idx="0"/>
          <a:fontRef idx="minor"/>
        </p:style>
        <p:txBody>
          <a:bodyPr lIns="90000" rIns="90000" tIns="91440" bIns="91440" anchor="t">
            <a:noAutofit/>
          </a:bodyPr>
          <a:p>
            <a:pPr>
              <a:lnSpc>
                <a:spcPct val="90000"/>
              </a:lnSpc>
              <a:tabLst>
                <a:tab algn="l" pos="0"/>
              </a:tabLst>
            </a:pPr>
            <a:endParaRPr b="0" lang="fr-FR" sz="1770" spc="-1" strike="noStrike">
              <a:solidFill>
                <a:srgbClr val="000000"/>
              </a:solidFill>
              <a:latin typeface="Arial"/>
            </a:endParaRPr>
          </a:p>
          <a:p>
            <a:pPr marL="457200" indent="-340920">
              <a:lnSpc>
                <a:spcPct val="90000"/>
              </a:lnSpc>
              <a:spcBef>
                <a:spcPts val="57"/>
              </a:spcBef>
              <a:buClr>
                <a:srgbClr val="003081"/>
              </a:buClr>
              <a:buFont typeface="Palanquin"/>
              <a:buChar char="➔"/>
              <a:tabLst>
                <a:tab algn="l" pos="0"/>
              </a:tabLst>
            </a:pPr>
            <a:r>
              <a:rPr b="0" lang="fr" sz="1770" spc="-1" strike="noStrike">
                <a:solidFill>
                  <a:srgbClr val="003081"/>
                </a:solidFill>
                <a:latin typeface="Palanquin Medium"/>
                <a:ea typeface="Palanquin Medium"/>
              </a:rPr>
              <a:t>Pouvoir aider les administrés. </a:t>
            </a:r>
            <a:endParaRPr b="0" lang="fr-FR" sz="1770" spc="-1" strike="noStrike">
              <a:solidFill>
                <a:srgbClr val="000000"/>
              </a:solidFill>
              <a:latin typeface="Arial"/>
            </a:endParaRPr>
          </a:p>
          <a:p>
            <a:pPr marL="457200" indent="-340920">
              <a:lnSpc>
                <a:spcPct val="90000"/>
              </a:lnSpc>
              <a:spcBef>
                <a:spcPts val="57"/>
              </a:spcBef>
              <a:buClr>
                <a:srgbClr val="003081"/>
              </a:buClr>
              <a:buFont typeface="Palanquin"/>
              <a:buChar char="➔"/>
              <a:tabLst>
                <a:tab algn="l" pos="0"/>
              </a:tabLst>
            </a:pPr>
            <a:r>
              <a:rPr b="0" lang="fr" sz="1770" spc="-1" strike="noStrike">
                <a:solidFill>
                  <a:srgbClr val="003081"/>
                </a:solidFill>
                <a:latin typeface="Palanquin Medium"/>
                <a:ea typeface="Palanquin Medium"/>
              </a:rPr>
              <a:t>Savoir les limites de ce qui est possible en tant que secrétaire de mairie</a:t>
            </a:r>
            <a:endParaRPr b="0" lang="fr-FR" sz="1770" spc="-1" strike="noStrike">
              <a:solidFill>
                <a:srgbClr val="000000"/>
              </a:solidFill>
              <a:latin typeface="Arial"/>
            </a:endParaRPr>
          </a:p>
          <a:p>
            <a:pPr marL="457200" indent="-340920">
              <a:lnSpc>
                <a:spcPct val="90000"/>
              </a:lnSpc>
              <a:spcBef>
                <a:spcPts val="57"/>
              </a:spcBef>
              <a:buClr>
                <a:srgbClr val="003081"/>
              </a:buClr>
              <a:buFont typeface="Palanquin Medium"/>
              <a:buChar char="➔"/>
              <a:tabLst>
                <a:tab algn="l" pos="0"/>
              </a:tabLst>
            </a:pPr>
            <a:r>
              <a:rPr b="0" lang="fr" sz="1770" spc="-1" strike="noStrike">
                <a:solidFill>
                  <a:srgbClr val="003081"/>
                </a:solidFill>
                <a:latin typeface="Palanquin Medium"/>
                <a:ea typeface="Palanquin Medium"/>
              </a:rPr>
              <a:t>Savoir comment fonctionnent les différents services face aux usagers qui sont en fracture numérique</a:t>
            </a:r>
            <a:endParaRPr b="0" lang="fr-FR" sz="1770" spc="-1" strike="noStrike">
              <a:solidFill>
                <a:srgbClr val="000000"/>
              </a:solidFill>
              <a:latin typeface="Arial"/>
            </a:endParaRPr>
          </a:p>
          <a:p>
            <a:pPr marL="457200" indent="-340920">
              <a:lnSpc>
                <a:spcPct val="90000"/>
              </a:lnSpc>
              <a:spcBef>
                <a:spcPts val="57"/>
              </a:spcBef>
              <a:buClr>
                <a:srgbClr val="003081"/>
              </a:buClr>
              <a:buFont typeface="Palanquin Medium"/>
              <a:buChar char="➔"/>
              <a:tabLst>
                <a:tab algn="l" pos="0"/>
              </a:tabLst>
            </a:pPr>
            <a:r>
              <a:rPr b="0" lang="fr" sz="1770" spc="-1" strike="noStrike">
                <a:solidFill>
                  <a:srgbClr val="003081"/>
                </a:solidFill>
                <a:latin typeface="Palanquin Medium"/>
                <a:ea typeface="Palanquin Medium"/>
              </a:rPr>
              <a:t>Approfondir mes connaissances afin de pouvoir les transmettre aux administrés.</a:t>
            </a:r>
            <a:endParaRPr b="0" lang="fr-FR" sz="1770" spc="-1" strike="noStrike">
              <a:solidFill>
                <a:srgbClr val="000000"/>
              </a:solidFill>
              <a:latin typeface="Arial"/>
            </a:endParaRPr>
          </a:p>
        </p:txBody>
      </p:sp>
      <p:sp>
        <p:nvSpPr>
          <p:cNvPr id="162" name="Google Shape;212;p17"/>
          <p:cNvSpPr/>
          <p:nvPr/>
        </p:nvSpPr>
        <p:spPr>
          <a:xfrm>
            <a:off x="1995840" y="770400"/>
            <a:ext cx="7121520" cy="822960"/>
          </a:xfrm>
          <a:prstGeom prst="rect">
            <a:avLst/>
          </a:prstGeom>
          <a:noFill/>
          <a:ln w="0">
            <a:noFill/>
          </a:ln>
        </p:spPr>
        <p:style>
          <a:lnRef idx="0"/>
          <a:fillRef idx="0"/>
          <a:effectRef idx="0"/>
          <a:fontRef idx="minor"/>
        </p:style>
        <p:txBody>
          <a:bodyPr lIns="90000" rIns="90000" tIns="91440" bIns="91440" anchor="t">
            <a:spAutoFit/>
          </a:bodyPr>
          <a:p>
            <a:pPr marL="457200" indent="-317520">
              <a:lnSpc>
                <a:spcPct val="100000"/>
              </a:lnSpc>
              <a:buClr>
                <a:srgbClr val="21398e"/>
              </a:buClr>
              <a:buFont typeface="Arial"/>
              <a:buChar char="●"/>
            </a:pPr>
            <a:r>
              <a:rPr b="0" lang="fr" sz="1400" spc="-1" strike="noStrike">
                <a:solidFill>
                  <a:srgbClr val="21398e"/>
                </a:solidFill>
                <a:latin typeface="Arial"/>
                <a:ea typeface="Arial"/>
              </a:rPr>
              <a:t>Beaucoup d'usagers ne maîtrisent pas l'outil informatique. Certains ne savent pas non plus naviguer sur les sites pour accomplir les démarches administratives</a:t>
            </a:r>
            <a:endParaRPr b="0" lang="fr-FR" sz="1400" spc="-1" strike="noStrike">
              <a:solidFill>
                <a:srgbClr val="000000"/>
              </a:solidFill>
              <a:latin typeface="Arial"/>
            </a:endParaRPr>
          </a:p>
          <a:p>
            <a:pPr marL="457200" indent="-317520">
              <a:lnSpc>
                <a:spcPct val="100000"/>
              </a:lnSpc>
              <a:buClr>
                <a:srgbClr val="21398e"/>
              </a:buClr>
              <a:buFont typeface="Arial"/>
              <a:buChar char="●"/>
            </a:pPr>
            <a:r>
              <a:rPr b="0" lang="fr" sz="1400" spc="-1" strike="noStrike">
                <a:solidFill>
                  <a:srgbClr val="21398e"/>
                </a:solidFill>
                <a:latin typeface="Arial"/>
                <a:ea typeface="Arial"/>
              </a:rPr>
              <a:t>Personnes âgées sans équipements ni connaissance du numérique</a:t>
            </a:r>
            <a:endParaRPr b="0" lang="fr-FR"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Google Shape;217;p18"/>
          <p:cNvSpPr/>
          <p:nvPr/>
        </p:nvSpPr>
        <p:spPr>
          <a:xfrm>
            <a:off x="576000" y="1484640"/>
            <a:ext cx="8094960" cy="2739960"/>
          </a:xfrm>
          <a:prstGeom prst="rect">
            <a:avLst/>
          </a:prstGeom>
          <a:noFill/>
          <a:ln w="0">
            <a:noFill/>
          </a:ln>
        </p:spPr>
        <p:style>
          <a:lnRef idx="0"/>
          <a:fillRef idx="0"/>
          <a:effectRef idx="0"/>
          <a:fontRef idx="minor"/>
        </p:style>
        <p:txBody>
          <a:bodyPr lIns="90000" rIns="90000" tIns="91440" bIns="91440" anchor="ctr">
            <a:noAutofit/>
          </a:bodyPr>
          <a:p>
            <a:pPr>
              <a:lnSpc>
                <a:spcPct val="100000"/>
              </a:lnSpc>
              <a:tabLst>
                <a:tab algn="l" pos="0"/>
              </a:tabLst>
            </a:pPr>
            <a:r>
              <a:rPr b="1" lang="fr" sz="2400" spc="-1" strike="noStrike">
                <a:solidFill>
                  <a:srgbClr val="ff3333"/>
                </a:solidFill>
                <a:latin typeface="Palanquin"/>
                <a:ea typeface="Palanquin"/>
              </a:rPr>
              <a:t>Les objectifs de la formation :</a:t>
            </a:r>
            <a:endParaRPr b="0" lang="fr-FR" sz="2400" spc="-1" strike="noStrike">
              <a:solidFill>
                <a:srgbClr val="000000"/>
              </a:solidFill>
              <a:latin typeface="Arial"/>
            </a:endParaRPr>
          </a:p>
          <a:p>
            <a:pPr>
              <a:lnSpc>
                <a:spcPct val="100000"/>
              </a:lnSpc>
              <a:tabLst>
                <a:tab algn="l" pos="0"/>
              </a:tabLst>
            </a:pPr>
            <a:endParaRPr b="0" lang="fr-FR" sz="2400" spc="-1" strike="noStrike">
              <a:solidFill>
                <a:srgbClr val="000000"/>
              </a:solidFill>
              <a:latin typeface="Arial"/>
            </a:endParaRPr>
          </a:p>
          <a:p>
            <a:pPr>
              <a:lnSpc>
                <a:spcPct val="100000"/>
              </a:lnSpc>
              <a:tabLst>
                <a:tab algn="l" pos="0"/>
              </a:tabLst>
            </a:pPr>
            <a:endParaRPr b="0" lang="fr-FR" sz="1400" spc="-1" strike="noStrike">
              <a:solidFill>
                <a:srgbClr val="000000"/>
              </a:solidFill>
              <a:latin typeface="Arial"/>
            </a:endParaRPr>
          </a:p>
          <a:p>
            <a:pPr marL="457200" indent="-247680">
              <a:lnSpc>
                <a:spcPct val="100000"/>
              </a:lnSpc>
              <a:buClr>
                <a:srgbClr val="000000"/>
              </a:buClr>
              <a:buFont typeface="Noto Sans Symbols"/>
              <a:buChar char="●"/>
              <a:tabLst>
                <a:tab algn="l" pos="0"/>
              </a:tabLst>
            </a:pPr>
            <a:r>
              <a:rPr b="1" lang="fr" sz="1700" spc="-1" strike="noStrike">
                <a:solidFill>
                  <a:srgbClr val="5365ab"/>
                </a:solidFill>
                <a:latin typeface="Palanquin"/>
                <a:ea typeface="Palanquin"/>
              </a:rPr>
              <a:t>Développer </a:t>
            </a:r>
            <a:r>
              <a:rPr b="0" lang="fr" sz="1700" spc="-1" strike="noStrike">
                <a:solidFill>
                  <a:srgbClr val="000000"/>
                </a:solidFill>
                <a:latin typeface="Palanquin"/>
                <a:ea typeface="Palanquin"/>
              </a:rPr>
              <a:t>une meilleure connaissance du contexte et des enjeux de l’inclusion numérique</a:t>
            </a:r>
            <a:br>
              <a:rPr sz="1700"/>
            </a:br>
            <a:r>
              <a:rPr b="0" lang="fr" sz="1700" spc="-1" strike="noStrike">
                <a:solidFill>
                  <a:srgbClr val="000000"/>
                </a:solidFill>
                <a:latin typeface="Palanquin"/>
                <a:ea typeface="Palanquin"/>
              </a:rPr>
              <a:t> </a:t>
            </a:r>
            <a:endParaRPr b="0" lang="fr-FR" sz="1700" spc="-1" strike="noStrike">
              <a:solidFill>
                <a:srgbClr val="000000"/>
              </a:solidFill>
              <a:latin typeface="Arial"/>
            </a:endParaRPr>
          </a:p>
          <a:p>
            <a:pPr marL="457200" indent="-247680">
              <a:lnSpc>
                <a:spcPct val="100000"/>
              </a:lnSpc>
              <a:buClr>
                <a:srgbClr val="000000"/>
              </a:buClr>
              <a:buFont typeface="Noto Sans Symbols"/>
              <a:buChar char="●"/>
              <a:tabLst>
                <a:tab algn="l" pos="0"/>
              </a:tabLst>
            </a:pPr>
            <a:r>
              <a:rPr b="1" lang="fr" sz="1700" spc="-1" strike="noStrike">
                <a:solidFill>
                  <a:srgbClr val="5365ab"/>
                </a:solidFill>
                <a:latin typeface="Palanquin"/>
                <a:ea typeface="Palanquin"/>
              </a:rPr>
              <a:t>Préciser</a:t>
            </a:r>
            <a:r>
              <a:rPr b="0" lang="fr" sz="1700" spc="-1" strike="noStrike">
                <a:solidFill>
                  <a:srgbClr val="000000"/>
                </a:solidFill>
                <a:latin typeface="Palanquin"/>
                <a:ea typeface="Palanquin"/>
              </a:rPr>
              <a:t> le cadre légal</a:t>
            </a:r>
            <a:br>
              <a:rPr sz="1700"/>
            </a:br>
            <a:r>
              <a:rPr b="0" lang="fr" sz="1700" spc="-1" strike="noStrike">
                <a:solidFill>
                  <a:srgbClr val="000000"/>
                </a:solidFill>
                <a:latin typeface="Palanquin"/>
                <a:ea typeface="Palanquin"/>
              </a:rPr>
              <a:t> </a:t>
            </a:r>
            <a:endParaRPr b="0" lang="fr-FR" sz="1700" spc="-1" strike="noStrike">
              <a:solidFill>
                <a:srgbClr val="000000"/>
              </a:solidFill>
              <a:latin typeface="Arial"/>
            </a:endParaRPr>
          </a:p>
          <a:p>
            <a:pPr marL="457200" indent="-247680">
              <a:lnSpc>
                <a:spcPct val="100000"/>
              </a:lnSpc>
              <a:buClr>
                <a:srgbClr val="000000"/>
              </a:buClr>
              <a:buFont typeface="Noto Sans Symbols"/>
              <a:buChar char="●"/>
              <a:tabLst>
                <a:tab algn="l" pos="0"/>
              </a:tabLst>
            </a:pPr>
            <a:r>
              <a:rPr b="1" lang="fr" sz="1700" spc="-1" strike="noStrike">
                <a:solidFill>
                  <a:srgbClr val="5365ab"/>
                </a:solidFill>
                <a:latin typeface="Palanquin"/>
                <a:ea typeface="Palanquin"/>
              </a:rPr>
              <a:t>Analyser </a:t>
            </a:r>
            <a:r>
              <a:rPr b="0" lang="fr" sz="1700" spc="-1" strike="noStrike">
                <a:solidFill>
                  <a:srgbClr val="000000"/>
                </a:solidFill>
                <a:latin typeface="Palanquin"/>
                <a:ea typeface="Palanquin"/>
              </a:rPr>
              <a:t>le besoin de l’usager et adapter sa posture en fonction de son contexte professionnel</a:t>
            </a:r>
            <a:br>
              <a:rPr sz="1700"/>
            </a:br>
            <a:r>
              <a:rPr b="0" lang="fr" sz="1700" spc="-1" strike="noStrike">
                <a:solidFill>
                  <a:srgbClr val="000000"/>
                </a:solidFill>
                <a:latin typeface="Palanquin"/>
                <a:ea typeface="Palanquin"/>
              </a:rPr>
              <a:t> </a:t>
            </a:r>
            <a:endParaRPr b="0" lang="fr-FR" sz="1700" spc="-1" strike="noStrike">
              <a:solidFill>
                <a:srgbClr val="000000"/>
              </a:solidFill>
              <a:latin typeface="Arial"/>
            </a:endParaRPr>
          </a:p>
          <a:p>
            <a:pPr marL="457200" indent="-247680">
              <a:lnSpc>
                <a:spcPct val="100000"/>
              </a:lnSpc>
              <a:buClr>
                <a:srgbClr val="000000"/>
              </a:buClr>
              <a:buFont typeface="Noto Sans Symbols"/>
              <a:buChar char="●"/>
              <a:tabLst>
                <a:tab algn="l" pos="0"/>
              </a:tabLst>
            </a:pPr>
            <a:r>
              <a:rPr b="1" lang="fr" sz="1700" spc="-1" strike="noStrike">
                <a:solidFill>
                  <a:srgbClr val="5365ab"/>
                </a:solidFill>
                <a:latin typeface="Palanquin"/>
                <a:ea typeface="Palanquin"/>
              </a:rPr>
              <a:t>Identifier </a:t>
            </a:r>
            <a:r>
              <a:rPr b="0" lang="fr" sz="1700" spc="-1" strike="noStrike">
                <a:solidFill>
                  <a:srgbClr val="000000"/>
                </a:solidFill>
                <a:latin typeface="Palanquin"/>
                <a:ea typeface="Palanquin"/>
              </a:rPr>
              <a:t>les acteurs de proximité pour orienter efficacement</a:t>
            </a:r>
            <a:br>
              <a:rPr sz="1700"/>
            </a:br>
            <a:r>
              <a:rPr b="0" lang="fr" sz="1700" spc="-1" strike="noStrike">
                <a:solidFill>
                  <a:srgbClr val="000000"/>
                </a:solidFill>
                <a:latin typeface="Palanquin"/>
                <a:ea typeface="Palanquin"/>
              </a:rPr>
              <a:t> </a:t>
            </a:r>
            <a:endParaRPr b="0" lang="fr-FR" sz="1700" spc="-1" strike="noStrike">
              <a:solidFill>
                <a:srgbClr val="000000"/>
              </a:solidFill>
              <a:latin typeface="Arial"/>
            </a:endParaRPr>
          </a:p>
          <a:p>
            <a:pPr marL="457200" indent="-247680">
              <a:lnSpc>
                <a:spcPct val="100000"/>
              </a:lnSpc>
              <a:buClr>
                <a:srgbClr val="000000"/>
              </a:buClr>
              <a:buFont typeface="Noto Sans Symbols"/>
              <a:buChar char="●"/>
              <a:tabLst>
                <a:tab algn="l" pos="0"/>
              </a:tabLst>
            </a:pPr>
            <a:r>
              <a:rPr b="1" lang="fr" sz="1700" spc="-1" strike="noStrike">
                <a:solidFill>
                  <a:srgbClr val="5365ab"/>
                </a:solidFill>
                <a:latin typeface="Palanquin"/>
                <a:ea typeface="Palanquin"/>
              </a:rPr>
              <a:t>Outiller</a:t>
            </a:r>
            <a:r>
              <a:rPr b="0" lang="fr" sz="1700" spc="-1" strike="noStrike">
                <a:solidFill>
                  <a:srgbClr val="000000"/>
                </a:solidFill>
                <a:latin typeface="Palanquin"/>
                <a:ea typeface="Palanquin"/>
              </a:rPr>
              <a:t> la pratique professionnelle</a:t>
            </a:r>
            <a:endParaRPr b="0" lang="fr-FR" sz="1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TotalTime>
  <Application>LibreOffice/24.2.4.2$Windows_X86_64 LibreOffice_project/51a6219feb6075d9a4c46691dcfe0cd9c4fff3c2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fr-FR</dc:language>
  <cp:lastModifiedBy/>
  <dcterms:modified xsi:type="dcterms:W3CDTF">2025-07-10T15:40:37Z</dcterms:modified>
  <cp:revision>2</cp:revision>
  <dc:subject/>
  <dc:title/>
</cp:coreProperties>
</file>

<file path=docProps/custom.xml><?xml version="1.0" encoding="utf-8"?>
<Properties xmlns="http://schemas.openxmlformats.org/officeDocument/2006/custom-properties" xmlns:vt="http://schemas.openxmlformats.org/officeDocument/2006/docPropsVTypes"/>
</file>