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0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Barlow Light"/>
      <p:regular r:id="rId7"/>
      <p:bold r:id="rId8"/>
      <p:italic r:id="rId9"/>
      <p:boldItalic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0" Type="http://schemas.openxmlformats.org/officeDocument/2006/relationships/font" Target="fonts/BarlowLight-bold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font" Target="fonts/BarlowLight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BarlowLight-regular.fntdata"/><Relationship Id="rId8" Type="http://schemas.openxmlformats.org/officeDocument/2006/relationships/font" Target="fonts/BarlowLight-bold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33494dca26b_0_7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33494dca26b_0_7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ide 1">
  <p:cSld name="BLANK_1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idx="12" type="sldNum"/>
          </p:nvPr>
        </p:nvSpPr>
        <p:spPr>
          <a:xfrm>
            <a:off x="7974325" y="4663225"/>
            <a:ext cx="11229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 sz="1100"/>
            </a:lvl1pPr>
            <a:lvl2pPr lvl="1">
              <a:buNone/>
              <a:defRPr sz="1100"/>
            </a:lvl2pPr>
            <a:lvl3pPr lvl="2">
              <a:buNone/>
              <a:defRPr sz="1100"/>
            </a:lvl3pPr>
            <a:lvl4pPr lvl="3">
              <a:buNone/>
              <a:defRPr sz="1100"/>
            </a:lvl4pPr>
            <a:lvl5pPr lvl="4">
              <a:buNone/>
              <a:defRPr sz="1100"/>
            </a:lvl5pPr>
            <a:lvl6pPr lvl="5">
              <a:buNone/>
              <a:defRPr sz="1100"/>
            </a:lvl6pPr>
            <a:lvl7pPr lvl="6">
              <a:buNone/>
              <a:defRPr sz="1100"/>
            </a:lvl7pPr>
            <a:lvl8pPr lvl="7">
              <a:buNone/>
              <a:defRPr sz="1100"/>
            </a:lvl8pPr>
            <a:lvl9pPr lvl="8">
              <a:buNone/>
              <a:defRPr sz="1100"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lang="fr"/>
              <a:t>page </a:t>
            </a:r>
            <a:fld id="{00000000-1234-1234-1234-123412341234}" type="slidenum">
              <a:rPr lang="fr"/>
              <a:t>‹#›</a:t>
            </a:fld>
            <a:r>
              <a:rPr lang="fr"/>
              <a:t> sur 20 </a:t>
            </a:r>
            <a:endParaRPr/>
          </a:p>
        </p:txBody>
      </p:sp>
      <p:sp>
        <p:nvSpPr>
          <p:cNvPr id="52" name="Google Shape;52;p13"/>
          <p:cNvSpPr/>
          <p:nvPr/>
        </p:nvSpPr>
        <p:spPr>
          <a:xfrm>
            <a:off x="0" y="0"/>
            <a:ext cx="633600" cy="5143500"/>
          </a:xfrm>
          <a:prstGeom prst="rect">
            <a:avLst/>
          </a:prstGeom>
          <a:solidFill>
            <a:srgbClr val="78D2AA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53" name="Google Shape;53;p13"/>
          <p:cNvGrpSpPr/>
          <p:nvPr/>
        </p:nvGrpSpPr>
        <p:grpSpPr>
          <a:xfrm>
            <a:off x="141759" y="244697"/>
            <a:ext cx="350079" cy="350079"/>
            <a:chOff x="2037825" y="3254050"/>
            <a:chExt cx="296175" cy="296175"/>
          </a:xfrm>
        </p:grpSpPr>
        <p:sp>
          <p:nvSpPr>
            <p:cNvPr id="54" name="Google Shape;54;p13"/>
            <p:cNvSpPr/>
            <p:nvPr/>
          </p:nvSpPr>
          <p:spPr>
            <a:xfrm>
              <a:off x="2063825" y="3254050"/>
              <a:ext cx="86675" cy="86675"/>
            </a:xfrm>
            <a:custGeom>
              <a:rect b="b" l="l" r="r" t="t"/>
              <a:pathLst>
                <a:path extrusionOk="0" h="3467" w="3467">
                  <a:moveTo>
                    <a:pt x="1733" y="1"/>
                  </a:moveTo>
                  <a:cubicBezTo>
                    <a:pt x="788" y="1"/>
                    <a:pt x="1" y="788"/>
                    <a:pt x="1" y="1733"/>
                  </a:cubicBezTo>
                  <a:cubicBezTo>
                    <a:pt x="1" y="2679"/>
                    <a:pt x="788" y="3466"/>
                    <a:pt x="1733" y="3466"/>
                  </a:cubicBezTo>
                  <a:cubicBezTo>
                    <a:pt x="2678" y="3466"/>
                    <a:pt x="3466" y="2679"/>
                    <a:pt x="3466" y="1733"/>
                  </a:cubicBezTo>
                  <a:cubicBezTo>
                    <a:pt x="3466" y="788"/>
                    <a:pt x="2678" y="1"/>
                    <a:pt x="173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5" name="Google Shape;55;p13"/>
            <p:cNvSpPr/>
            <p:nvPr/>
          </p:nvSpPr>
          <p:spPr>
            <a:xfrm>
              <a:off x="2178025" y="3289500"/>
              <a:ext cx="104000" cy="67950"/>
            </a:xfrm>
            <a:custGeom>
              <a:rect b="b" l="l" r="r" t="t"/>
              <a:pathLst>
                <a:path extrusionOk="0" h="2718" w="4160">
                  <a:moveTo>
                    <a:pt x="347" y="0"/>
                  </a:moveTo>
                  <a:cubicBezTo>
                    <a:pt x="158" y="0"/>
                    <a:pt x="1" y="158"/>
                    <a:pt x="1" y="347"/>
                  </a:cubicBezTo>
                  <a:cubicBezTo>
                    <a:pt x="1" y="536"/>
                    <a:pt x="95" y="662"/>
                    <a:pt x="316" y="662"/>
                  </a:cubicBezTo>
                  <a:lnTo>
                    <a:pt x="2395" y="662"/>
                  </a:lnTo>
                  <a:cubicBezTo>
                    <a:pt x="2584" y="662"/>
                    <a:pt x="2742" y="820"/>
                    <a:pt x="2742" y="1009"/>
                  </a:cubicBezTo>
                  <a:lnTo>
                    <a:pt x="2742" y="1576"/>
                  </a:lnTo>
                  <a:lnTo>
                    <a:pt x="2616" y="1450"/>
                  </a:lnTo>
                  <a:cubicBezTo>
                    <a:pt x="2568" y="1387"/>
                    <a:pt x="2482" y="1355"/>
                    <a:pt x="2391" y="1355"/>
                  </a:cubicBezTo>
                  <a:cubicBezTo>
                    <a:pt x="2301" y="1355"/>
                    <a:pt x="2206" y="1387"/>
                    <a:pt x="2143" y="1450"/>
                  </a:cubicBezTo>
                  <a:cubicBezTo>
                    <a:pt x="2049" y="1576"/>
                    <a:pt x="2049" y="1796"/>
                    <a:pt x="2143" y="1922"/>
                  </a:cubicBezTo>
                  <a:lnTo>
                    <a:pt x="2868" y="2647"/>
                  </a:lnTo>
                  <a:cubicBezTo>
                    <a:pt x="2931" y="2694"/>
                    <a:pt x="3017" y="2718"/>
                    <a:pt x="3104" y="2718"/>
                  </a:cubicBezTo>
                  <a:cubicBezTo>
                    <a:pt x="3191" y="2718"/>
                    <a:pt x="3277" y="2694"/>
                    <a:pt x="3340" y="2647"/>
                  </a:cubicBezTo>
                  <a:lnTo>
                    <a:pt x="4033" y="1922"/>
                  </a:lnTo>
                  <a:cubicBezTo>
                    <a:pt x="4159" y="1796"/>
                    <a:pt x="4159" y="1576"/>
                    <a:pt x="4033" y="1450"/>
                  </a:cubicBezTo>
                  <a:cubicBezTo>
                    <a:pt x="3986" y="1387"/>
                    <a:pt x="3899" y="1355"/>
                    <a:pt x="3809" y="1355"/>
                  </a:cubicBezTo>
                  <a:cubicBezTo>
                    <a:pt x="3718" y="1355"/>
                    <a:pt x="3624" y="1387"/>
                    <a:pt x="3561" y="1450"/>
                  </a:cubicBezTo>
                  <a:lnTo>
                    <a:pt x="3466" y="1576"/>
                  </a:lnTo>
                  <a:lnTo>
                    <a:pt x="3466" y="1009"/>
                  </a:lnTo>
                  <a:cubicBezTo>
                    <a:pt x="3466" y="441"/>
                    <a:pt x="2994" y="0"/>
                    <a:pt x="242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6" name="Google Shape;56;p13"/>
            <p:cNvSpPr/>
            <p:nvPr/>
          </p:nvSpPr>
          <p:spPr>
            <a:xfrm>
              <a:off x="2070125" y="3444225"/>
              <a:ext cx="106350" cy="69075"/>
            </a:xfrm>
            <a:custGeom>
              <a:rect b="b" l="l" r="r" t="t"/>
              <a:pathLst>
                <a:path extrusionOk="0" h="2763" w="4254">
                  <a:moveTo>
                    <a:pt x="1095" y="0"/>
                  </a:moveTo>
                  <a:cubicBezTo>
                    <a:pt x="1002" y="0"/>
                    <a:pt x="904" y="28"/>
                    <a:pt x="820" y="112"/>
                  </a:cubicBezTo>
                  <a:lnTo>
                    <a:pt x="127" y="805"/>
                  </a:lnTo>
                  <a:cubicBezTo>
                    <a:pt x="1" y="931"/>
                    <a:pt x="1" y="1184"/>
                    <a:pt x="127" y="1278"/>
                  </a:cubicBezTo>
                  <a:cubicBezTo>
                    <a:pt x="190" y="1341"/>
                    <a:pt x="276" y="1373"/>
                    <a:pt x="363" y="1373"/>
                  </a:cubicBezTo>
                  <a:cubicBezTo>
                    <a:pt x="449" y="1373"/>
                    <a:pt x="536" y="1341"/>
                    <a:pt x="599" y="1278"/>
                  </a:cubicBezTo>
                  <a:lnTo>
                    <a:pt x="725" y="1184"/>
                  </a:lnTo>
                  <a:lnTo>
                    <a:pt x="725" y="1719"/>
                  </a:lnTo>
                  <a:cubicBezTo>
                    <a:pt x="725" y="2318"/>
                    <a:pt x="1198" y="2759"/>
                    <a:pt x="1733" y="2759"/>
                  </a:cubicBezTo>
                  <a:lnTo>
                    <a:pt x="3813" y="2759"/>
                  </a:lnTo>
                  <a:cubicBezTo>
                    <a:pt x="3837" y="2761"/>
                    <a:pt x="3861" y="2763"/>
                    <a:pt x="3883" y="2763"/>
                  </a:cubicBezTo>
                  <a:cubicBezTo>
                    <a:pt x="4122" y="2763"/>
                    <a:pt x="4254" y="2616"/>
                    <a:pt x="4254" y="2444"/>
                  </a:cubicBezTo>
                  <a:cubicBezTo>
                    <a:pt x="4254" y="2223"/>
                    <a:pt x="4096" y="2066"/>
                    <a:pt x="3907" y="2066"/>
                  </a:cubicBezTo>
                  <a:lnTo>
                    <a:pt x="1828" y="2066"/>
                  </a:lnTo>
                  <a:cubicBezTo>
                    <a:pt x="1639" y="2066"/>
                    <a:pt x="1481" y="1908"/>
                    <a:pt x="1481" y="1719"/>
                  </a:cubicBezTo>
                  <a:lnTo>
                    <a:pt x="1481" y="1184"/>
                  </a:lnTo>
                  <a:lnTo>
                    <a:pt x="1576" y="1278"/>
                  </a:lnTo>
                  <a:cubicBezTo>
                    <a:pt x="1639" y="1341"/>
                    <a:pt x="1733" y="1373"/>
                    <a:pt x="1824" y="1373"/>
                  </a:cubicBezTo>
                  <a:cubicBezTo>
                    <a:pt x="1914" y="1373"/>
                    <a:pt x="2001" y="1341"/>
                    <a:pt x="2048" y="1278"/>
                  </a:cubicBezTo>
                  <a:cubicBezTo>
                    <a:pt x="2174" y="1184"/>
                    <a:pt x="2174" y="931"/>
                    <a:pt x="2048" y="805"/>
                  </a:cubicBezTo>
                  <a:lnTo>
                    <a:pt x="1355" y="112"/>
                  </a:lnTo>
                  <a:cubicBezTo>
                    <a:pt x="1292" y="81"/>
                    <a:pt x="1261" y="81"/>
                    <a:pt x="1229" y="18"/>
                  </a:cubicBezTo>
                  <a:cubicBezTo>
                    <a:pt x="1187" y="7"/>
                    <a:pt x="1142" y="0"/>
                    <a:pt x="1095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7" name="Google Shape;57;p13"/>
            <p:cNvSpPr/>
            <p:nvPr/>
          </p:nvSpPr>
          <p:spPr>
            <a:xfrm>
              <a:off x="2219775" y="3375350"/>
              <a:ext cx="89025" cy="85875"/>
            </a:xfrm>
            <a:custGeom>
              <a:rect b="b" l="l" r="r" t="t"/>
              <a:pathLst>
                <a:path extrusionOk="0" h="3435" w="3561">
                  <a:moveTo>
                    <a:pt x="1796" y="0"/>
                  </a:moveTo>
                  <a:cubicBezTo>
                    <a:pt x="788" y="0"/>
                    <a:pt x="0" y="788"/>
                    <a:pt x="0" y="1733"/>
                  </a:cubicBezTo>
                  <a:cubicBezTo>
                    <a:pt x="0" y="2647"/>
                    <a:pt x="788" y="3434"/>
                    <a:pt x="1796" y="3434"/>
                  </a:cubicBezTo>
                  <a:cubicBezTo>
                    <a:pt x="2741" y="3434"/>
                    <a:pt x="3561" y="2647"/>
                    <a:pt x="3561" y="1733"/>
                  </a:cubicBezTo>
                  <a:cubicBezTo>
                    <a:pt x="3561" y="788"/>
                    <a:pt x="2773" y="0"/>
                    <a:pt x="1796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8" name="Google Shape;58;p13"/>
            <p:cNvSpPr/>
            <p:nvPr/>
          </p:nvSpPr>
          <p:spPr>
            <a:xfrm>
              <a:off x="2037825" y="3339125"/>
              <a:ext cx="138650" cy="88225"/>
            </a:xfrm>
            <a:custGeom>
              <a:rect b="b" l="l" r="r" t="t"/>
              <a:pathLst>
                <a:path extrusionOk="0" h="3529" w="5546">
                  <a:moveTo>
                    <a:pt x="1072" y="0"/>
                  </a:moveTo>
                  <a:cubicBezTo>
                    <a:pt x="442" y="536"/>
                    <a:pt x="32" y="1292"/>
                    <a:pt x="32" y="2143"/>
                  </a:cubicBezTo>
                  <a:lnTo>
                    <a:pt x="32" y="3182"/>
                  </a:lnTo>
                  <a:cubicBezTo>
                    <a:pt x="1" y="3371"/>
                    <a:pt x="158" y="3529"/>
                    <a:pt x="347" y="3529"/>
                  </a:cubicBezTo>
                  <a:lnTo>
                    <a:pt x="5199" y="3529"/>
                  </a:lnTo>
                  <a:cubicBezTo>
                    <a:pt x="5388" y="3529"/>
                    <a:pt x="5546" y="3371"/>
                    <a:pt x="5546" y="3182"/>
                  </a:cubicBezTo>
                  <a:lnTo>
                    <a:pt x="5546" y="2143"/>
                  </a:lnTo>
                  <a:cubicBezTo>
                    <a:pt x="5546" y="1292"/>
                    <a:pt x="5168" y="536"/>
                    <a:pt x="4538" y="0"/>
                  </a:cubicBezTo>
                  <a:cubicBezTo>
                    <a:pt x="4096" y="473"/>
                    <a:pt x="3466" y="756"/>
                    <a:pt x="2805" y="756"/>
                  </a:cubicBezTo>
                  <a:cubicBezTo>
                    <a:pt x="2143" y="756"/>
                    <a:pt x="1513" y="504"/>
                    <a:pt x="107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9" name="Google Shape;59;p13"/>
            <p:cNvSpPr/>
            <p:nvPr/>
          </p:nvSpPr>
          <p:spPr>
            <a:xfrm>
              <a:off x="2193775" y="3460400"/>
              <a:ext cx="140225" cy="89825"/>
            </a:xfrm>
            <a:custGeom>
              <a:rect b="b" l="l" r="r" t="t"/>
              <a:pathLst>
                <a:path extrusionOk="0" h="3593" w="5609">
                  <a:moveTo>
                    <a:pt x="1009" y="1"/>
                  </a:moveTo>
                  <a:cubicBezTo>
                    <a:pt x="379" y="537"/>
                    <a:pt x="1" y="1261"/>
                    <a:pt x="1" y="2143"/>
                  </a:cubicBezTo>
                  <a:lnTo>
                    <a:pt x="1" y="3246"/>
                  </a:lnTo>
                  <a:cubicBezTo>
                    <a:pt x="1" y="3435"/>
                    <a:pt x="158" y="3592"/>
                    <a:pt x="347" y="3592"/>
                  </a:cubicBezTo>
                  <a:lnTo>
                    <a:pt x="5262" y="3592"/>
                  </a:lnTo>
                  <a:cubicBezTo>
                    <a:pt x="5451" y="3592"/>
                    <a:pt x="5609" y="3435"/>
                    <a:pt x="5609" y="3246"/>
                  </a:cubicBezTo>
                  <a:lnTo>
                    <a:pt x="5609" y="2143"/>
                  </a:lnTo>
                  <a:cubicBezTo>
                    <a:pt x="5577" y="1261"/>
                    <a:pt x="5199" y="537"/>
                    <a:pt x="4569" y="1"/>
                  </a:cubicBezTo>
                  <a:cubicBezTo>
                    <a:pt x="4128" y="474"/>
                    <a:pt x="3498" y="757"/>
                    <a:pt x="2773" y="757"/>
                  </a:cubicBezTo>
                  <a:cubicBezTo>
                    <a:pt x="2080" y="757"/>
                    <a:pt x="1450" y="474"/>
                    <a:pt x="1009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60" name="Google Shape;60;p13"/>
          <p:cNvSpPr txBox="1"/>
          <p:nvPr/>
        </p:nvSpPr>
        <p:spPr>
          <a:xfrm>
            <a:off x="633600" y="4713025"/>
            <a:ext cx="7688100" cy="44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fr" sz="850">
                <a:solidFill>
                  <a:srgbClr val="444746"/>
                </a:solidFill>
              </a:rPr>
              <a:t>Contenus produits par Emmaüs Connect et la Croix Rouge française en 2024 dans le cadre d'un projet soutenu par l'ANCT et l'Agefiph</a:t>
            </a:r>
            <a:endParaRPr i="1" sz="850">
              <a:solidFill>
                <a:srgbClr val="444746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i="1" lang="fr" sz="850">
                <a:solidFill>
                  <a:srgbClr val="444746"/>
                </a:solidFill>
              </a:rPr>
              <a:t>Licence CC BY-NC-SA 4.0. - https://creativecommons.org/licenses/by-nc-sa/4.0/</a:t>
            </a:r>
            <a:endParaRPr sz="120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4"/>
          <p:cNvSpPr/>
          <p:nvPr/>
        </p:nvSpPr>
        <p:spPr>
          <a:xfrm>
            <a:off x="711575" y="1050799"/>
            <a:ext cx="2552100" cy="2970600"/>
          </a:xfrm>
          <a:prstGeom prst="rect">
            <a:avLst/>
          </a:prstGeom>
          <a:solidFill>
            <a:srgbClr val="FF0000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Barlow Light"/>
              <a:ea typeface="Barlow Light"/>
              <a:cs typeface="Barlow Light"/>
              <a:sym typeface="Barlow Light"/>
            </a:endParaRPr>
          </a:p>
        </p:txBody>
      </p:sp>
      <p:sp>
        <p:nvSpPr>
          <p:cNvPr id="66" name="Google Shape;66;p14"/>
          <p:cNvSpPr/>
          <p:nvPr/>
        </p:nvSpPr>
        <p:spPr>
          <a:xfrm>
            <a:off x="3518054" y="1050750"/>
            <a:ext cx="2552100" cy="2970600"/>
          </a:xfrm>
          <a:prstGeom prst="rect">
            <a:avLst/>
          </a:prstGeom>
          <a:solidFill>
            <a:srgbClr val="FF9900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Barlow Light"/>
              <a:ea typeface="Barlow Light"/>
              <a:cs typeface="Barlow Light"/>
              <a:sym typeface="Barlow Light"/>
            </a:endParaRPr>
          </a:p>
        </p:txBody>
      </p:sp>
      <p:sp>
        <p:nvSpPr>
          <p:cNvPr id="67" name="Google Shape;67;p14"/>
          <p:cNvSpPr/>
          <p:nvPr/>
        </p:nvSpPr>
        <p:spPr>
          <a:xfrm>
            <a:off x="6324533" y="1050750"/>
            <a:ext cx="2552100" cy="2970600"/>
          </a:xfrm>
          <a:prstGeom prst="rect">
            <a:avLst/>
          </a:prstGeom>
          <a:solidFill>
            <a:srgbClr val="00FF00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latin typeface="Barlow Light"/>
              <a:ea typeface="Barlow Light"/>
              <a:cs typeface="Barlow Light"/>
              <a:sym typeface="Barlow Light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