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alanquin Medium"/>
      <p:regular r:id="rId13"/>
      <p:bold r:id="rId14"/>
    </p:embeddedFont>
    <p:embeddedFont>
      <p:font typeface="Palanquin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lanquinMedium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lanquin-regular.fntdata"/><Relationship Id="rId14" Type="http://schemas.openxmlformats.org/officeDocument/2006/relationships/font" Target="fonts/PalanquinMedium-bold.fntdata"/><Relationship Id="rId16" Type="http://schemas.openxmlformats.org/officeDocument/2006/relationships/font" Target="fonts/Palanqu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ac44511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eac44511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ac44511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2eac44511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b00c11e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eb00c11e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ac445111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eac445111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ac445111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eac445111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ac445111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2eac445111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ac445111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2eac445111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drive.google.com/file/d/1xVaLV_bf1vHB7VPJBVPQbcFn6D2SbKNH/view?usp=drive_li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D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4725" y="347625"/>
            <a:ext cx="70041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4800" u="none" cap="none" strike="noStrike">
                <a:solidFill>
                  <a:srgbClr val="FF3333"/>
                </a:solidFill>
                <a:latin typeface="Palanquin"/>
                <a:ea typeface="Palanquin"/>
                <a:cs typeface="Palanquin"/>
                <a:sym typeface="Palanquin"/>
              </a:rPr>
              <a:t>Arborescence</a:t>
            </a:r>
            <a:endParaRPr b="0" i="0" sz="4800" u="none" cap="none" strike="noStrike">
              <a:solidFill>
                <a:srgbClr val="FF3333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394684" y="1304382"/>
            <a:ext cx="5021400" cy="0"/>
          </a:xfrm>
          <a:prstGeom prst="straightConnector1">
            <a:avLst/>
          </a:prstGeom>
          <a:noFill/>
          <a:ln cap="flat" cmpd="sng" w="38100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638775" y="1564800"/>
            <a:ext cx="5984700" cy="24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1"/>
              </a:buClr>
              <a:buSzPts val="1800"/>
              <a:buFont typeface="Palanquin Medium"/>
              <a:buChar char="➔"/>
            </a:pPr>
            <a:r>
              <a:rPr b="0" i="0" lang="fr" sz="1800" u="none" cap="none" strike="noStrike">
                <a:solidFill>
                  <a:srgbClr val="003081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Parcourir et découvrir les différentes parties de la plateforme Aidants Connect</a:t>
            </a:r>
            <a:br>
              <a:rPr b="0" i="0" lang="fr" sz="1800" u="none" cap="none" strike="noStrike">
                <a:solidFill>
                  <a:srgbClr val="003081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</a:br>
            <a:endParaRPr b="0" i="0" sz="1800" u="none" cap="none" strike="noStrike">
              <a:solidFill>
                <a:srgbClr val="003081"/>
              </a:solidFill>
              <a:latin typeface="Palanquin Medium"/>
              <a:ea typeface="Palanquin Medium"/>
              <a:cs typeface="Palanquin Medium"/>
              <a:sym typeface="Palanquin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1"/>
              </a:buClr>
              <a:buSzPts val="1800"/>
              <a:buFont typeface="Palanquin Medium"/>
              <a:buChar char="➔"/>
            </a:pPr>
            <a:r>
              <a:rPr b="0" i="0" lang="fr" sz="1800" u="none" cap="none" strike="noStrike">
                <a:solidFill>
                  <a:srgbClr val="003081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Repérer où se situent les captures d’écran</a:t>
            </a:r>
            <a:br>
              <a:rPr b="0" i="0" lang="fr" sz="1800" u="none" cap="none" strike="noStrike">
                <a:solidFill>
                  <a:srgbClr val="003081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</a:br>
            <a:endParaRPr b="0" i="0" sz="1800" u="none" cap="none" strike="noStrike">
              <a:solidFill>
                <a:srgbClr val="003081"/>
              </a:solidFill>
              <a:latin typeface="Palanquin Medium"/>
              <a:ea typeface="Palanquin Medium"/>
              <a:cs typeface="Palanquin Medium"/>
              <a:sym typeface="Palanquin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1"/>
              </a:buClr>
              <a:buSzPts val="1800"/>
              <a:buFont typeface="Palanquin Medium"/>
              <a:buChar char="➔"/>
            </a:pPr>
            <a:r>
              <a:rPr b="0" i="0" lang="fr" sz="1800" u="none" cap="none" strike="noStrike">
                <a:solidFill>
                  <a:srgbClr val="003081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Tracer sur papier l’arborescence de la plateforme en plaçant les captures d’écrans aux bons endroits</a:t>
            </a:r>
            <a:br>
              <a:rPr b="0" i="0" lang="fr" sz="1800" u="none" cap="none" strike="noStrike">
                <a:solidFill>
                  <a:srgbClr val="003081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</a:br>
            <a:endParaRPr b="0" i="0" sz="1800" u="none" cap="none" strike="noStrike">
              <a:solidFill>
                <a:srgbClr val="003081"/>
              </a:solidFill>
              <a:latin typeface="Palanquin Medium"/>
              <a:ea typeface="Palanquin Medium"/>
              <a:cs typeface="Palanquin Medium"/>
              <a:sym typeface="Palanquin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1"/>
              </a:buClr>
              <a:buSzPts val="1800"/>
              <a:buFont typeface="Palanquin Medium"/>
              <a:buChar char="➔"/>
            </a:pPr>
            <a:r>
              <a:rPr b="0" i="0" lang="fr" sz="1800" u="none" cap="none" strike="noStrike">
                <a:solidFill>
                  <a:srgbClr val="003081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Tracer également les liens avec les autres outils et services externes (France Connect, carte Aidant, …)</a:t>
            </a:r>
            <a:endParaRPr b="0" i="0" sz="1800" u="none" cap="none" strike="noStrike">
              <a:solidFill>
                <a:srgbClr val="003081"/>
              </a:solidFill>
              <a:latin typeface="Palanquin Medium"/>
              <a:ea typeface="Palanquin Medium"/>
              <a:cs typeface="Palanquin Medium"/>
              <a:sym typeface="Palanquin Medium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826900" y="257572"/>
            <a:ext cx="6427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2600" u="none" cap="none" strike="noStrike">
                <a:solidFill>
                  <a:srgbClr val="FFFFFF"/>
                </a:solidFill>
                <a:highlight>
                  <a:srgbClr val="003081"/>
                </a:highlight>
                <a:latin typeface="Palanquin"/>
                <a:ea typeface="Palanquin"/>
                <a:cs typeface="Palanquin"/>
                <a:sym typeface="Palanquin"/>
              </a:rPr>
              <a:t>La consigne</a:t>
            </a:r>
            <a:endParaRPr b="0" i="0" sz="2600" u="none" cap="none" strike="noStrike">
              <a:solidFill>
                <a:srgbClr val="FFFFFF"/>
              </a:solidFill>
              <a:highlight>
                <a:srgbClr val="003081"/>
              </a:highlight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63" name="Google Shape;63;p14"/>
          <p:cNvSpPr/>
          <p:nvPr/>
        </p:nvSpPr>
        <p:spPr>
          <a:xfrm rot="-5400000">
            <a:off x="-1037925" y="1627375"/>
            <a:ext cx="2927400" cy="241800"/>
          </a:xfrm>
          <a:prstGeom prst="rect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000" u="none" cap="none" strike="noStrike">
                <a:solidFill>
                  <a:srgbClr val="FF3333"/>
                </a:solidFill>
                <a:latin typeface="Palanquin"/>
                <a:ea typeface="Palanquin"/>
                <a:cs typeface="Palanquin"/>
                <a:sym typeface="Palanquin"/>
              </a:rPr>
              <a:t>Arborescence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826900" y="257572"/>
            <a:ext cx="6427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2600" u="none" cap="none" strike="noStrike">
                <a:solidFill>
                  <a:srgbClr val="FFFFFF"/>
                </a:solidFill>
                <a:highlight>
                  <a:srgbClr val="003081"/>
                </a:highlight>
                <a:latin typeface="Palanquin"/>
                <a:ea typeface="Palanquin"/>
                <a:cs typeface="Palanquin"/>
                <a:sym typeface="Palanquin"/>
              </a:rPr>
              <a:t>Les screenshots et éléments</a:t>
            </a:r>
            <a:endParaRPr b="0" i="0" sz="2600" u="none" cap="none" strike="noStrike">
              <a:solidFill>
                <a:srgbClr val="FFFFFF"/>
              </a:solidFill>
              <a:highlight>
                <a:srgbClr val="003081"/>
              </a:highlight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70" name="Google Shape;70;p15"/>
          <p:cNvSpPr/>
          <p:nvPr/>
        </p:nvSpPr>
        <p:spPr>
          <a:xfrm rot="-5400000">
            <a:off x="-1037925" y="1627375"/>
            <a:ext cx="2927400" cy="241800"/>
          </a:xfrm>
          <a:prstGeom prst="rect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000" u="none" cap="none" strike="noStrike">
                <a:solidFill>
                  <a:srgbClr val="FF3333"/>
                </a:solidFill>
                <a:latin typeface="Palanquin"/>
                <a:ea typeface="Palanquin"/>
                <a:cs typeface="Palanquin"/>
                <a:sym typeface="Palanquin"/>
              </a:rPr>
              <a:t>Arborescence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63" y="856497"/>
            <a:ext cx="7346773" cy="363134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003400" y="4543525"/>
            <a:ext cx="784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le fichier “</a:t>
            </a:r>
            <a:r>
              <a:rPr lang="fr" u="sng">
                <a:solidFill>
                  <a:schemeClr val="accent5"/>
                </a:solidFill>
                <a:latin typeface="Palanquin"/>
                <a:ea typeface="Palanquin"/>
                <a:cs typeface="Palanquin"/>
                <a:sym typeface="Palanqu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arborescence-référence-formateur.pdf</a:t>
            </a:r>
            <a:r>
              <a:rPr lang="fr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” pour vérifier que les stagiaires créent une arborescence complète.</a:t>
            </a:r>
            <a:endParaRPr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826900" y="257572"/>
            <a:ext cx="6427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2600" u="none" cap="none" strike="noStrike">
                <a:solidFill>
                  <a:srgbClr val="FFFFFF"/>
                </a:solidFill>
                <a:highlight>
                  <a:srgbClr val="003081"/>
                </a:highlight>
                <a:latin typeface="Palanquin"/>
                <a:ea typeface="Palanquin"/>
                <a:cs typeface="Palanquin"/>
                <a:sym typeface="Palanquin"/>
              </a:rPr>
              <a:t>Exemples d’arborescences</a:t>
            </a:r>
            <a:endParaRPr b="0" i="0" sz="2600" u="none" cap="none" strike="noStrike">
              <a:solidFill>
                <a:srgbClr val="FFFFFF"/>
              </a:solidFill>
              <a:highlight>
                <a:srgbClr val="003081"/>
              </a:highlight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79" name="Google Shape;79;p16"/>
          <p:cNvSpPr/>
          <p:nvPr/>
        </p:nvSpPr>
        <p:spPr>
          <a:xfrm rot="-5400000">
            <a:off x="-1037925" y="1627375"/>
            <a:ext cx="2927400" cy="241800"/>
          </a:xfrm>
          <a:prstGeom prst="rect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000" u="none" cap="none" strike="noStrike">
                <a:solidFill>
                  <a:srgbClr val="FF3333"/>
                </a:solidFill>
                <a:latin typeface="Palanquin"/>
                <a:ea typeface="Palanquin"/>
                <a:cs typeface="Palanquin"/>
                <a:sym typeface="Palanquin"/>
              </a:rPr>
              <a:t>Arborescence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7175" y="992825"/>
            <a:ext cx="4858927" cy="388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900" y="955050"/>
            <a:ext cx="4073876" cy="20479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826900" y="257572"/>
            <a:ext cx="6427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2600" u="none" cap="none" strike="noStrike">
                <a:solidFill>
                  <a:srgbClr val="FFFFFF"/>
                </a:solidFill>
                <a:highlight>
                  <a:srgbClr val="003081"/>
                </a:highlight>
                <a:latin typeface="Palanquin"/>
                <a:ea typeface="Palanquin"/>
                <a:cs typeface="Palanquin"/>
                <a:sym typeface="Palanquin"/>
              </a:rPr>
              <a:t>Les screenshots et éléments</a:t>
            </a:r>
            <a:endParaRPr b="0" i="0" sz="2600" u="none" cap="none" strike="noStrike">
              <a:solidFill>
                <a:srgbClr val="FFFFFF"/>
              </a:solidFill>
              <a:highlight>
                <a:srgbClr val="003081"/>
              </a:highlight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88" name="Google Shape;88;p17"/>
          <p:cNvSpPr/>
          <p:nvPr/>
        </p:nvSpPr>
        <p:spPr>
          <a:xfrm rot="-5400000">
            <a:off x="-1037925" y="1627375"/>
            <a:ext cx="2927400" cy="241800"/>
          </a:xfrm>
          <a:prstGeom prst="rect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000" u="none" cap="none" strike="noStrike">
                <a:solidFill>
                  <a:srgbClr val="FF3333"/>
                </a:solidFill>
                <a:latin typeface="Palanquin"/>
                <a:ea typeface="Palanquin"/>
                <a:cs typeface="Palanquin"/>
                <a:sym typeface="Palanquin"/>
              </a:rPr>
              <a:t>Arborescence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00" y="2302750"/>
            <a:ext cx="2993350" cy="229755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9506" y="3029900"/>
            <a:ext cx="2246038" cy="158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9501" y="1209974"/>
            <a:ext cx="3177050" cy="158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905" y="1209976"/>
            <a:ext cx="2993343" cy="72926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826900" y="257572"/>
            <a:ext cx="6427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2600" u="none" cap="none" strike="noStrike">
                <a:solidFill>
                  <a:srgbClr val="FFFFFF"/>
                </a:solidFill>
                <a:highlight>
                  <a:srgbClr val="003081"/>
                </a:highlight>
                <a:latin typeface="Palanquin"/>
                <a:ea typeface="Palanquin"/>
                <a:cs typeface="Palanquin"/>
                <a:sym typeface="Palanquin"/>
              </a:rPr>
              <a:t>Les screenshots et éléments</a:t>
            </a:r>
            <a:endParaRPr b="0" i="0" sz="2600" u="none" cap="none" strike="noStrike">
              <a:solidFill>
                <a:srgbClr val="FFFFFF"/>
              </a:solidFill>
              <a:highlight>
                <a:srgbClr val="003081"/>
              </a:highlight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99" name="Google Shape;99;p18"/>
          <p:cNvSpPr/>
          <p:nvPr/>
        </p:nvSpPr>
        <p:spPr>
          <a:xfrm rot="-5400000">
            <a:off x="-1037925" y="1627375"/>
            <a:ext cx="2927400" cy="241800"/>
          </a:xfrm>
          <a:prstGeom prst="rect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000" u="none" cap="none" strike="noStrike">
                <a:solidFill>
                  <a:srgbClr val="FF3333"/>
                </a:solidFill>
                <a:latin typeface="Palanquin"/>
                <a:ea typeface="Palanquin"/>
                <a:cs typeface="Palanquin"/>
                <a:sym typeface="Palanquin"/>
              </a:rPr>
              <a:t>Arborescence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99" y="1108048"/>
            <a:ext cx="2907251" cy="1432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6975" y="1108050"/>
            <a:ext cx="1891975" cy="248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6976" y="3740875"/>
            <a:ext cx="2464339" cy="896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906" y="2640250"/>
            <a:ext cx="2907251" cy="1996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826900" y="257572"/>
            <a:ext cx="6427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2600" u="none" cap="none" strike="noStrike">
                <a:solidFill>
                  <a:srgbClr val="FFFFFF"/>
                </a:solidFill>
                <a:highlight>
                  <a:srgbClr val="003081"/>
                </a:highlight>
                <a:latin typeface="Palanquin"/>
                <a:ea typeface="Palanquin"/>
                <a:cs typeface="Palanquin"/>
                <a:sym typeface="Palanquin"/>
              </a:rPr>
              <a:t>Les screenshots et éléments</a:t>
            </a:r>
            <a:endParaRPr b="0" i="0" sz="2600" u="none" cap="none" strike="noStrike">
              <a:solidFill>
                <a:srgbClr val="FFFFFF"/>
              </a:solidFill>
              <a:highlight>
                <a:srgbClr val="003081"/>
              </a:highlight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0" name="Google Shape;110;p19"/>
          <p:cNvSpPr/>
          <p:nvPr/>
        </p:nvSpPr>
        <p:spPr>
          <a:xfrm rot="-5400000">
            <a:off x="-1037925" y="1627375"/>
            <a:ext cx="2927400" cy="241800"/>
          </a:xfrm>
          <a:prstGeom prst="rect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000" u="none" cap="none" strike="noStrike">
                <a:solidFill>
                  <a:srgbClr val="FF3333"/>
                </a:solidFill>
                <a:latin typeface="Palanquin"/>
                <a:ea typeface="Palanquin"/>
                <a:cs typeface="Palanquin"/>
                <a:sym typeface="Palanquin"/>
              </a:rPr>
              <a:t>Arborescence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6447" y="1219527"/>
            <a:ext cx="3046431" cy="1918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126" y="1219522"/>
            <a:ext cx="3459348" cy="191885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