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4"/>
    <p:sldMasterId id="214748367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</p:sldIdLst>
  <p:sldSz cy="5143500" cx="9144000"/>
  <p:notesSz cx="6858000" cy="9144000"/>
  <p:embeddedFontLst>
    <p:embeddedFont>
      <p:font typeface="Proxima Nova"/>
      <p:regular r:id="rId12"/>
      <p:bold r:id="rId13"/>
      <p:italic r:id="rId14"/>
      <p:boldItalic r:id="rId15"/>
    </p:embeddedFont>
    <p:embeddedFont>
      <p:font typeface="Montserrat"/>
      <p:regular r:id="rId16"/>
      <p:bold r:id="rId17"/>
      <p:italic r:id="rId18"/>
      <p:boldItalic r:id="rId19"/>
    </p:embeddedFont>
    <p:embeddedFont>
      <p:font typeface="Tahoma"/>
      <p:regular r:id="rId20"/>
      <p:bold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Tahoma-regular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21" Type="http://schemas.openxmlformats.org/officeDocument/2006/relationships/font" Target="fonts/Tahoma-bold.fntdata"/><Relationship Id="rId13" Type="http://schemas.openxmlformats.org/officeDocument/2006/relationships/font" Target="fonts/ProximaNova-bold.fntdata"/><Relationship Id="rId12" Type="http://schemas.openxmlformats.org/officeDocument/2006/relationships/font" Target="fonts/ProximaNova-regular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ProximaNova-boldItalic.fntdata"/><Relationship Id="rId14" Type="http://schemas.openxmlformats.org/officeDocument/2006/relationships/font" Target="fonts/ProximaNova-italic.fntdata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Montserrat-bold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Montserrat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5a685d607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5a685d607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19dd55fed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19dd55fed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d72e77c520_0_2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g1d72e77c520_0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d72e77c520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d72e77c520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53ff0fcaa6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53ff0fcaa6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54072" y="2299916"/>
            <a:ext cx="2835900" cy="2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17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2014862" y="1623993"/>
            <a:ext cx="6942900" cy="23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 b="0" i="0">
                <a:solidFill>
                  <a:schemeClr val="dk1"/>
                </a:solidFill>
              </a:defRPr>
            </a:lvl1pPr>
            <a:lvl2pPr indent="-228600" lvl="1" marL="9144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1200"/>
              </a:spcBef>
              <a:spcAft>
                <a:spcPts val="120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1" type="ftr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4" name="Google Shape;54;p13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8188157" y="4825155"/>
            <a:ext cx="2139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25400" marR="0" rtl="0" algn="l">
              <a:lnSpc>
                <a:spcPct val="100000"/>
              </a:lnSpc>
              <a:spcBef>
                <a:spcPts val="0"/>
              </a:spcBef>
              <a:buNone/>
              <a:defRPr b="1" i="0" sz="900">
                <a:solidFill>
                  <a:srgbClr val="484793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25400" marR="0" rtl="0" algn="l">
              <a:lnSpc>
                <a:spcPct val="100000"/>
              </a:lnSpc>
              <a:spcBef>
                <a:spcPts val="0"/>
              </a:spcBef>
              <a:buNone/>
              <a:defRPr b="1" i="0" sz="900">
                <a:solidFill>
                  <a:srgbClr val="484793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25400" marR="0" rtl="0" algn="l">
              <a:lnSpc>
                <a:spcPct val="100000"/>
              </a:lnSpc>
              <a:spcBef>
                <a:spcPts val="0"/>
              </a:spcBef>
              <a:buNone/>
              <a:defRPr b="1" i="0" sz="900">
                <a:solidFill>
                  <a:srgbClr val="484793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25400" marR="0" rtl="0" algn="l">
              <a:lnSpc>
                <a:spcPct val="100000"/>
              </a:lnSpc>
              <a:spcBef>
                <a:spcPts val="0"/>
              </a:spcBef>
              <a:buNone/>
              <a:defRPr b="1" i="0" sz="900">
                <a:solidFill>
                  <a:srgbClr val="484793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25400" marR="0" rtl="0" algn="l">
              <a:lnSpc>
                <a:spcPct val="100000"/>
              </a:lnSpc>
              <a:spcBef>
                <a:spcPts val="0"/>
              </a:spcBef>
              <a:buNone/>
              <a:defRPr b="1" i="0" sz="900">
                <a:solidFill>
                  <a:srgbClr val="484793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5400" marR="0" rtl="0" algn="l">
              <a:lnSpc>
                <a:spcPct val="100000"/>
              </a:lnSpc>
              <a:spcBef>
                <a:spcPts val="0"/>
              </a:spcBef>
              <a:buNone/>
              <a:defRPr b="1" i="0" sz="900">
                <a:solidFill>
                  <a:srgbClr val="484793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25400" marR="0" rtl="0" algn="l">
              <a:lnSpc>
                <a:spcPct val="100000"/>
              </a:lnSpc>
              <a:spcBef>
                <a:spcPts val="0"/>
              </a:spcBef>
              <a:buNone/>
              <a:defRPr b="1" i="0" sz="900">
                <a:solidFill>
                  <a:srgbClr val="484793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25400" marR="0" rtl="0" algn="l">
              <a:lnSpc>
                <a:spcPct val="100000"/>
              </a:lnSpc>
              <a:spcBef>
                <a:spcPts val="0"/>
              </a:spcBef>
              <a:buNone/>
              <a:defRPr b="1" i="0" sz="900">
                <a:solidFill>
                  <a:srgbClr val="484793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25400" marR="0" rtl="0" algn="l">
              <a:lnSpc>
                <a:spcPct val="100000"/>
              </a:lnSpc>
              <a:spcBef>
                <a:spcPts val="0"/>
              </a:spcBef>
              <a:buNone/>
              <a:defRPr b="1" i="0" sz="900">
                <a:solidFill>
                  <a:srgbClr val="484793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254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 b="0"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2" name="Google Shape;62;p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6" name="Google Shape;66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9" name="Google Shape;69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3" name="Google Shape;73;p1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4" name="Google Shape;74;p1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5" name="Google Shape;75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8" name="Google Shape;78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1" name="Google Shape;81;p2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2" name="Google Shape;82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1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2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9" name="Google Shape;89;p22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0" name="Google Shape;90;p22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1" name="Google Shape;91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3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4" name="Google Shape;94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4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7" name="Google Shape;97;p24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8" name="Google Shape;98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6.png"/><Relationship Id="rId5" Type="http://schemas.openxmlformats.org/officeDocument/2006/relationships/hyperlink" Target="https://icon-icons.com/fr/users/BPfD7NlhZkFpj0RsHzkVh/icon-sets/" TargetMode="External"/><Relationship Id="rId6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0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hyperlink" Target="https://icon-icons.com/fr/users/W52nHhY3W1VlvwyJTwS4d/icon-sets/" TargetMode="External"/><Relationship Id="rId9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hyperlink" Target="https://icon-icons.com/fr/users/VEBCjKFxCD1AGkB5rktde/icon-sets/" TargetMode="External"/><Relationship Id="rId7" Type="http://schemas.openxmlformats.org/officeDocument/2006/relationships/image" Target="../media/image2.png"/><Relationship Id="rId8" Type="http://schemas.openxmlformats.org/officeDocument/2006/relationships/hyperlink" Target="https://icon-icons.com/fr/users/iyHI5eAEpjb9VbNLx38JG/icon-sets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7"/>
          <p:cNvSpPr/>
          <p:nvPr/>
        </p:nvSpPr>
        <p:spPr>
          <a:xfrm>
            <a:off x="6734025" y="797050"/>
            <a:ext cx="2443800" cy="1774800"/>
          </a:xfrm>
          <a:prstGeom prst="rect">
            <a:avLst/>
          </a:prstGeom>
          <a:solidFill>
            <a:srgbClr val="B4A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7"/>
          <p:cNvSpPr/>
          <p:nvPr/>
        </p:nvSpPr>
        <p:spPr>
          <a:xfrm>
            <a:off x="-2600" y="-1950"/>
            <a:ext cx="9180300" cy="802200"/>
          </a:xfrm>
          <a:prstGeom prst="rect">
            <a:avLst/>
          </a:prstGeom>
          <a:solidFill>
            <a:srgbClr val="4847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2" name="Google Shape;11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341051" y="171336"/>
            <a:ext cx="455324" cy="455324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7"/>
          <p:cNvSpPr txBox="1"/>
          <p:nvPr/>
        </p:nvSpPr>
        <p:spPr>
          <a:xfrm>
            <a:off x="862975" y="152688"/>
            <a:ext cx="6824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Au menu du jour - de 10h30 à 12h</a:t>
            </a:r>
            <a:endParaRPr b="1" sz="18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4" name="Google Shape;114;p27"/>
          <p:cNvSpPr/>
          <p:nvPr/>
        </p:nvSpPr>
        <p:spPr>
          <a:xfrm>
            <a:off x="1061125" y="1275050"/>
            <a:ext cx="133500" cy="939300"/>
          </a:xfrm>
          <a:prstGeom prst="rect">
            <a:avLst/>
          </a:prstGeom>
          <a:solidFill>
            <a:srgbClr val="4847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5" name="Google Shape;115;p27"/>
          <p:cNvCxnSpPr/>
          <p:nvPr/>
        </p:nvCxnSpPr>
        <p:spPr>
          <a:xfrm rot="10800000">
            <a:off x="862971" y="3975879"/>
            <a:ext cx="529800" cy="0"/>
          </a:xfrm>
          <a:prstGeom prst="straightConnector1">
            <a:avLst/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6" name="Google Shape;116;p27"/>
          <p:cNvCxnSpPr/>
          <p:nvPr/>
        </p:nvCxnSpPr>
        <p:spPr>
          <a:xfrm rot="10800000">
            <a:off x="862971" y="3095076"/>
            <a:ext cx="529800" cy="0"/>
          </a:xfrm>
          <a:prstGeom prst="straightConnector1">
            <a:avLst/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7" name="Google Shape;117;p27"/>
          <p:cNvCxnSpPr/>
          <p:nvPr/>
        </p:nvCxnSpPr>
        <p:spPr>
          <a:xfrm rot="10800000">
            <a:off x="862971" y="2214285"/>
            <a:ext cx="529800" cy="0"/>
          </a:xfrm>
          <a:prstGeom prst="straightConnector1">
            <a:avLst/>
          </a:prstGeom>
          <a:noFill/>
          <a:ln cap="flat" cmpd="sng" w="9525">
            <a:solidFill>
              <a:srgbClr val="48479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8" name="Google Shape;118;p27"/>
          <p:cNvSpPr/>
          <p:nvPr/>
        </p:nvSpPr>
        <p:spPr>
          <a:xfrm>
            <a:off x="1061125" y="2214275"/>
            <a:ext cx="133500" cy="880800"/>
          </a:xfrm>
          <a:prstGeom prst="rect">
            <a:avLst/>
          </a:prstGeom>
          <a:solidFill>
            <a:srgbClr val="674E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27"/>
          <p:cNvSpPr/>
          <p:nvPr/>
        </p:nvSpPr>
        <p:spPr>
          <a:xfrm>
            <a:off x="1061125" y="3095075"/>
            <a:ext cx="133500" cy="880800"/>
          </a:xfrm>
          <a:prstGeom prst="rect">
            <a:avLst/>
          </a:prstGeom>
          <a:solidFill>
            <a:srgbClr val="8E7CC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27"/>
          <p:cNvSpPr/>
          <p:nvPr/>
        </p:nvSpPr>
        <p:spPr>
          <a:xfrm>
            <a:off x="1061125" y="3975875"/>
            <a:ext cx="133500" cy="880800"/>
          </a:xfrm>
          <a:prstGeom prst="rect">
            <a:avLst/>
          </a:prstGeom>
          <a:solidFill>
            <a:srgbClr val="B4A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1" name="Google Shape;121;p27"/>
          <p:cNvCxnSpPr/>
          <p:nvPr/>
        </p:nvCxnSpPr>
        <p:spPr>
          <a:xfrm rot="10800000">
            <a:off x="862971" y="4856679"/>
            <a:ext cx="529800" cy="0"/>
          </a:xfrm>
          <a:prstGeom prst="straightConnector1">
            <a:avLst/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2" name="Google Shape;122;p27"/>
          <p:cNvSpPr txBox="1"/>
          <p:nvPr/>
        </p:nvSpPr>
        <p:spPr>
          <a:xfrm>
            <a:off x="1459375" y="2385113"/>
            <a:ext cx="54444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350">
                <a:latin typeface="Proxima Nova"/>
                <a:ea typeface="Proxima Nova"/>
                <a:cs typeface="Proxima Nova"/>
                <a:sym typeface="Proxima Nova"/>
              </a:rPr>
              <a:t>Présentation CRAJEP et le collectif EducPopNum</a:t>
            </a:r>
            <a:endParaRPr b="1" sz="135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3" name="Google Shape;123;p27"/>
          <p:cNvSpPr txBox="1"/>
          <p:nvPr/>
        </p:nvSpPr>
        <p:spPr>
          <a:xfrm>
            <a:off x="1459375" y="3325700"/>
            <a:ext cx="46989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350">
                <a:solidFill>
                  <a:schemeClr val="dk1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Présentation des objectifs de l’enquête et la démarche </a:t>
            </a:r>
            <a:endParaRPr b="1" sz="1350">
              <a:solidFill>
                <a:schemeClr val="dk1"/>
              </a:solidFill>
              <a:highlight>
                <a:schemeClr val="lt1"/>
              </a:highlight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4" name="Google Shape;124;p27"/>
          <p:cNvSpPr txBox="1"/>
          <p:nvPr/>
        </p:nvSpPr>
        <p:spPr>
          <a:xfrm>
            <a:off x="1574875" y="4220063"/>
            <a:ext cx="52134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350">
                <a:latin typeface="Proxima Nova"/>
                <a:ea typeface="Proxima Nova"/>
                <a:cs typeface="Proxima Nova"/>
                <a:sym typeface="Proxima Nova"/>
              </a:rPr>
              <a:t>Questions / Réponses</a:t>
            </a:r>
            <a:endParaRPr b="1" sz="135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5" name="Google Shape;125;p27"/>
          <p:cNvSpPr/>
          <p:nvPr/>
        </p:nvSpPr>
        <p:spPr>
          <a:xfrm>
            <a:off x="206275" y="1474775"/>
            <a:ext cx="590100" cy="572400"/>
          </a:xfrm>
          <a:prstGeom prst="rect">
            <a:avLst/>
          </a:prstGeom>
          <a:solidFill>
            <a:srgbClr val="4847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31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1</a:t>
            </a:r>
            <a:endParaRPr sz="31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6" name="Google Shape;126;p27"/>
          <p:cNvSpPr/>
          <p:nvPr/>
        </p:nvSpPr>
        <p:spPr>
          <a:xfrm>
            <a:off x="206275" y="2358775"/>
            <a:ext cx="590100" cy="572400"/>
          </a:xfrm>
          <a:prstGeom prst="rect">
            <a:avLst/>
          </a:prstGeom>
          <a:solidFill>
            <a:srgbClr val="674E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31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2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7" name="Google Shape;127;p27"/>
          <p:cNvSpPr/>
          <p:nvPr/>
        </p:nvSpPr>
        <p:spPr>
          <a:xfrm>
            <a:off x="206275" y="3227375"/>
            <a:ext cx="590100" cy="572400"/>
          </a:xfrm>
          <a:prstGeom prst="rect">
            <a:avLst/>
          </a:prstGeom>
          <a:solidFill>
            <a:srgbClr val="8E7CC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31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3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8" name="Google Shape;128;p27"/>
          <p:cNvSpPr/>
          <p:nvPr/>
        </p:nvSpPr>
        <p:spPr>
          <a:xfrm>
            <a:off x="206275" y="4130075"/>
            <a:ext cx="590100" cy="572400"/>
          </a:xfrm>
          <a:prstGeom prst="rect">
            <a:avLst/>
          </a:prstGeom>
          <a:solidFill>
            <a:srgbClr val="B4A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31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4</a:t>
            </a:r>
            <a:endParaRPr/>
          </a:p>
        </p:txBody>
      </p:sp>
      <p:sp>
        <p:nvSpPr>
          <p:cNvPr id="129" name="Google Shape;129;p27"/>
          <p:cNvSpPr/>
          <p:nvPr/>
        </p:nvSpPr>
        <p:spPr>
          <a:xfrm>
            <a:off x="6734025" y="2555250"/>
            <a:ext cx="2443800" cy="2588400"/>
          </a:xfrm>
          <a:prstGeom prst="rect">
            <a:avLst/>
          </a:prstGeom>
          <a:solidFill>
            <a:srgbClr val="8E7CC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7"/>
          <p:cNvSpPr txBox="1"/>
          <p:nvPr/>
        </p:nvSpPr>
        <p:spPr>
          <a:xfrm>
            <a:off x="1507350" y="1444550"/>
            <a:ext cx="54444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350">
                <a:latin typeface="Proxima Nova"/>
                <a:ea typeface="Proxima Nova"/>
                <a:cs typeface="Proxima Nova"/>
                <a:sym typeface="Proxima Nova"/>
              </a:rPr>
              <a:t>Présentation de Hubikoop, </a:t>
            </a:r>
            <a:r>
              <a:rPr b="1" lang="fr" sz="1350">
                <a:solidFill>
                  <a:srgbClr val="484793"/>
                </a:solidFill>
                <a:latin typeface="Proxima Nova"/>
                <a:ea typeface="Proxima Nova"/>
                <a:cs typeface="Proxima Nova"/>
                <a:sym typeface="Proxima Nova"/>
              </a:rPr>
              <a:t>centre de ressources sur l’inclusion numérique</a:t>
            </a:r>
            <a:endParaRPr b="1" sz="1350">
              <a:solidFill>
                <a:srgbClr val="48479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8"/>
          <p:cNvSpPr/>
          <p:nvPr/>
        </p:nvSpPr>
        <p:spPr>
          <a:xfrm>
            <a:off x="4676400" y="-53975"/>
            <a:ext cx="4467600" cy="5312100"/>
          </a:xfrm>
          <a:prstGeom prst="rect">
            <a:avLst/>
          </a:prstGeom>
          <a:solidFill>
            <a:srgbClr val="C9C9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28"/>
          <p:cNvSpPr/>
          <p:nvPr/>
        </p:nvSpPr>
        <p:spPr>
          <a:xfrm>
            <a:off x="0" y="-53550"/>
            <a:ext cx="4752600" cy="5250600"/>
          </a:xfrm>
          <a:prstGeom prst="rect">
            <a:avLst/>
          </a:prstGeom>
          <a:solidFill>
            <a:srgbClr val="34308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8"/>
          <p:cNvSpPr/>
          <p:nvPr/>
        </p:nvSpPr>
        <p:spPr>
          <a:xfrm>
            <a:off x="0" y="-96975"/>
            <a:ext cx="4752600" cy="594300"/>
          </a:xfrm>
          <a:prstGeom prst="rect">
            <a:avLst/>
          </a:prstGeom>
          <a:solidFill>
            <a:srgbClr val="674E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8"/>
          <p:cNvSpPr txBox="1"/>
          <p:nvPr/>
        </p:nvSpPr>
        <p:spPr>
          <a:xfrm>
            <a:off x="156300" y="-15375"/>
            <a:ext cx="3368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fr" sz="1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Hubs territoriaux </a:t>
            </a:r>
            <a:endParaRPr b="1" i="0" sz="16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9" name="Google Shape;139;p28"/>
          <p:cNvSpPr txBox="1"/>
          <p:nvPr/>
        </p:nvSpPr>
        <p:spPr>
          <a:xfrm>
            <a:off x="237725" y="782475"/>
            <a:ext cx="4185000" cy="12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fr" sz="1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Projet Hubs </a:t>
            </a:r>
            <a:r>
              <a:rPr b="1" lang="fr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Territoriaux pour un Numérique Inclusif</a:t>
            </a:r>
            <a:endParaRPr b="0" i="0" sz="16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0" name="Google Shape;140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282487" y="2552504"/>
            <a:ext cx="267651" cy="267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282487" y="3373329"/>
            <a:ext cx="267651" cy="267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282487" y="4129979"/>
            <a:ext cx="267651" cy="26765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8"/>
          <p:cNvSpPr txBox="1"/>
          <p:nvPr/>
        </p:nvSpPr>
        <p:spPr>
          <a:xfrm>
            <a:off x="670250" y="2262275"/>
            <a:ext cx="3853800" cy="8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" sz="13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Développer des têtes de réseaux (les Hubs) </a:t>
            </a:r>
            <a:r>
              <a:rPr b="1" i="0" lang="fr" sz="13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pour centraliser, renforcer et mutualiser</a:t>
            </a:r>
            <a:r>
              <a:rPr b="0" i="0" lang="fr" sz="13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les dispositifs existants dans les Régions ;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4" name="Google Shape;144;p28"/>
          <p:cNvSpPr txBox="1"/>
          <p:nvPr/>
        </p:nvSpPr>
        <p:spPr>
          <a:xfrm>
            <a:off x="670250" y="3208675"/>
            <a:ext cx="3853800" cy="8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fr" sz="13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Consolider l’offre de médiation numérique</a:t>
            </a:r>
            <a:r>
              <a:rPr b="0" i="0" lang="fr" sz="13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sur l’ensemble des territoires ;</a:t>
            </a:r>
            <a:endParaRPr b="0" i="0" sz="13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5" name="Google Shape;145;p28"/>
          <p:cNvSpPr txBox="1"/>
          <p:nvPr/>
        </p:nvSpPr>
        <p:spPr>
          <a:xfrm>
            <a:off x="670250" y="3975325"/>
            <a:ext cx="3853800" cy="105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fr" sz="13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Animer les communautés d’acteurs</a:t>
            </a:r>
            <a:r>
              <a:rPr b="0" i="0" lang="fr" sz="13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présentes sur les territoires régionaux et favoriser les interconnexions.</a:t>
            </a:r>
            <a:endParaRPr b="0" i="0" sz="13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6" name="Google Shape;146;p28"/>
          <p:cNvPicPr preferRelativeResize="0"/>
          <p:nvPr/>
        </p:nvPicPr>
        <p:blipFill rotWithShape="1">
          <a:blip r:embed="rId4">
            <a:alphaModFix/>
          </a:blip>
          <a:srcRect b="3203" l="0" r="0" t="0"/>
          <a:stretch/>
        </p:blipFill>
        <p:spPr>
          <a:xfrm>
            <a:off x="4752600" y="558550"/>
            <a:ext cx="4382175" cy="441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8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995700" y="1408425"/>
            <a:ext cx="701550" cy="70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9"/>
          <p:cNvSpPr/>
          <p:nvPr/>
        </p:nvSpPr>
        <p:spPr>
          <a:xfrm>
            <a:off x="0" y="-95550"/>
            <a:ext cx="9291000" cy="533460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3" name="Google Shape;153;p29"/>
          <p:cNvPicPr preferRelativeResize="0"/>
          <p:nvPr/>
        </p:nvPicPr>
        <p:blipFill>
          <a:blip r:embed="rId3">
            <a:alphaModFix amt="11000"/>
          </a:blip>
          <a:stretch>
            <a:fillRect/>
          </a:stretch>
        </p:blipFill>
        <p:spPr>
          <a:xfrm>
            <a:off x="4572000" y="282850"/>
            <a:ext cx="4849075" cy="484907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9"/>
          <p:cNvSpPr/>
          <p:nvPr/>
        </p:nvSpPr>
        <p:spPr>
          <a:xfrm>
            <a:off x="0" y="-96975"/>
            <a:ext cx="4800900" cy="5334600"/>
          </a:xfrm>
          <a:prstGeom prst="parallelogram">
            <a:avLst>
              <a:gd fmla="val 25000" name="adj"/>
            </a:avLst>
          </a:prstGeom>
          <a:solidFill>
            <a:srgbClr val="34308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9"/>
          <p:cNvSpPr/>
          <p:nvPr/>
        </p:nvSpPr>
        <p:spPr>
          <a:xfrm>
            <a:off x="0" y="-96975"/>
            <a:ext cx="4171500" cy="594300"/>
          </a:xfrm>
          <a:prstGeom prst="rect">
            <a:avLst/>
          </a:prstGeom>
          <a:solidFill>
            <a:srgbClr val="674E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29"/>
          <p:cNvSpPr/>
          <p:nvPr/>
        </p:nvSpPr>
        <p:spPr>
          <a:xfrm>
            <a:off x="3525000" y="-280325"/>
            <a:ext cx="1047000" cy="1047000"/>
          </a:xfrm>
          <a:prstGeom prst="diamond">
            <a:avLst/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9"/>
          <p:cNvSpPr txBox="1"/>
          <p:nvPr/>
        </p:nvSpPr>
        <p:spPr>
          <a:xfrm>
            <a:off x="1464550" y="891350"/>
            <a:ext cx="2413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NOS ACTIONS 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8" name="Google Shape;158;p29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49507" y="1574500"/>
            <a:ext cx="627506" cy="6275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9" name="Google Shape;159;p29"/>
          <p:cNvCxnSpPr>
            <a:endCxn id="157" idx="3"/>
          </p:cNvCxnSpPr>
          <p:nvPr/>
        </p:nvCxnSpPr>
        <p:spPr>
          <a:xfrm flipH="1" rot="10800000">
            <a:off x="2971750" y="1091450"/>
            <a:ext cx="906300" cy="37632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0" name="Google Shape;160;p29"/>
          <p:cNvCxnSpPr/>
          <p:nvPr/>
        </p:nvCxnSpPr>
        <p:spPr>
          <a:xfrm flipH="1">
            <a:off x="605750" y="4854650"/>
            <a:ext cx="2378400" cy="96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61" name="Google Shape;161;p29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880789" y="2606944"/>
            <a:ext cx="627506" cy="627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9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602125" y="3766427"/>
            <a:ext cx="510946" cy="52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9"/>
          <p:cNvSpPr/>
          <p:nvPr/>
        </p:nvSpPr>
        <p:spPr>
          <a:xfrm>
            <a:off x="2958200" y="1580550"/>
            <a:ext cx="2980800" cy="627600"/>
          </a:xfrm>
          <a:prstGeom prst="parallelogram">
            <a:avLst>
              <a:gd fmla="val 25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9"/>
          <p:cNvSpPr/>
          <p:nvPr/>
        </p:nvSpPr>
        <p:spPr>
          <a:xfrm>
            <a:off x="2762800" y="2647250"/>
            <a:ext cx="2980800" cy="627600"/>
          </a:xfrm>
          <a:prstGeom prst="parallelogram">
            <a:avLst>
              <a:gd fmla="val 25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65" name="Google Shape;165;p29"/>
          <p:cNvCxnSpPr/>
          <p:nvPr/>
        </p:nvCxnSpPr>
        <p:spPr>
          <a:xfrm rot="10800000">
            <a:off x="3449100" y="1091450"/>
            <a:ext cx="433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6" name="Google Shape;166;p29"/>
          <p:cNvCxnSpPr/>
          <p:nvPr/>
        </p:nvCxnSpPr>
        <p:spPr>
          <a:xfrm rot="10800000">
            <a:off x="1464600" y="1086700"/>
            <a:ext cx="4461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7" name="Google Shape;167;p29"/>
          <p:cNvSpPr/>
          <p:nvPr/>
        </p:nvSpPr>
        <p:spPr>
          <a:xfrm>
            <a:off x="2486225" y="3790250"/>
            <a:ext cx="2980800" cy="627600"/>
          </a:xfrm>
          <a:prstGeom prst="parallelogram">
            <a:avLst>
              <a:gd fmla="val 25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68" name="Google Shape;168;p29"/>
          <p:cNvCxnSpPr/>
          <p:nvPr/>
        </p:nvCxnSpPr>
        <p:spPr>
          <a:xfrm flipH="1" rot="10800000">
            <a:off x="615250" y="1073725"/>
            <a:ext cx="849300" cy="37905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9" name="Google Shape;169;p29"/>
          <p:cNvSpPr txBox="1"/>
          <p:nvPr/>
        </p:nvSpPr>
        <p:spPr>
          <a:xfrm>
            <a:off x="3070250" y="1727275"/>
            <a:ext cx="2756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>
                <a:solidFill>
                  <a:srgbClr val="343089"/>
                </a:solidFill>
                <a:latin typeface="Montserrat"/>
                <a:ea typeface="Montserrat"/>
                <a:cs typeface="Montserrat"/>
                <a:sym typeface="Montserrat"/>
              </a:rPr>
              <a:t>ANIMATION TERRITORIALE</a:t>
            </a:r>
            <a:endParaRPr b="1" sz="1200">
              <a:solidFill>
                <a:srgbClr val="34308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0" name="Google Shape;170;p29"/>
          <p:cNvSpPr txBox="1"/>
          <p:nvPr/>
        </p:nvSpPr>
        <p:spPr>
          <a:xfrm>
            <a:off x="2924550" y="2758900"/>
            <a:ext cx="2970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>
                <a:solidFill>
                  <a:srgbClr val="343089"/>
                </a:solidFill>
                <a:latin typeface="Montserrat"/>
                <a:ea typeface="Montserrat"/>
                <a:cs typeface="Montserrat"/>
                <a:sym typeface="Montserrat"/>
              </a:rPr>
              <a:t>INGÉNIERIE DE PROJET</a:t>
            </a:r>
            <a:endParaRPr b="1" sz="1200">
              <a:solidFill>
                <a:srgbClr val="34308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1" name="Google Shape;171;p29"/>
          <p:cNvSpPr txBox="1"/>
          <p:nvPr/>
        </p:nvSpPr>
        <p:spPr>
          <a:xfrm>
            <a:off x="2628000" y="3919400"/>
            <a:ext cx="2970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>
                <a:solidFill>
                  <a:srgbClr val="343089"/>
                </a:solidFill>
                <a:latin typeface="Montserrat"/>
                <a:ea typeface="Montserrat"/>
                <a:cs typeface="Montserrat"/>
                <a:sym typeface="Montserrat"/>
              </a:rPr>
              <a:t>CENTRE DE FORMATION</a:t>
            </a:r>
            <a:endParaRPr b="1" sz="1200">
              <a:solidFill>
                <a:srgbClr val="34308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2" name="Google Shape;172;p29"/>
          <p:cNvSpPr txBox="1"/>
          <p:nvPr/>
        </p:nvSpPr>
        <p:spPr>
          <a:xfrm>
            <a:off x="5939000" y="1518800"/>
            <a:ext cx="3139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Favoriser les rencontres</a:t>
            </a:r>
            <a:r>
              <a:rPr lang="fr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entre les acteurs de l’inclusion numérique, </a:t>
            </a:r>
            <a:r>
              <a:rPr b="1" lang="fr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les conseiller</a:t>
            </a:r>
            <a:r>
              <a:rPr lang="fr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créer </a:t>
            </a:r>
            <a:r>
              <a:rPr b="1" lang="fr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des communs</a:t>
            </a:r>
            <a:r>
              <a:rPr lang="fr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3" name="Google Shape;173;p29"/>
          <p:cNvSpPr txBox="1"/>
          <p:nvPr/>
        </p:nvSpPr>
        <p:spPr>
          <a:xfrm>
            <a:off x="5719300" y="2532288"/>
            <a:ext cx="3452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Faciliter la création </a:t>
            </a:r>
            <a:r>
              <a:rPr lang="fr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et</a:t>
            </a:r>
            <a:r>
              <a:rPr b="1" lang="fr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le développement </a:t>
            </a:r>
            <a:r>
              <a:rPr lang="fr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 projets d’inclusion numérique sur le territoire de la Nouvelle-Aquitaine.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4" name="Google Shape;174;p29"/>
          <p:cNvSpPr txBox="1"/>
          <p:nvPr/>
        </p:nvSpPr>
        <p:spPr>
          <a:xfrm>
            <a:off x="5594800" y="3527450"/>
            <a:ext cx="3549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Renforcer les compétences</a:t>
            </a:r>
            <a:r>
              <a:rPr lang="fr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des acteurs de l’inclusion numérique, </a:t>
            </a:r>
            <a:br>
              <a:rPr lang="fr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fr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Consolider l’offre de formation</a:t>
            </a:r>
            <a:r>
              <a:rPr lang="fr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existante par la création de parcours pédagogiques inexistants.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5" name="Google Shape;175;p2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31050" y="-679100"/>
            <a:ext cx="2496949" cy="17657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0"/>
          <p:cNvSpPr/>
          <p:nvPr/>
        </p:nvSpPr>
        <p:spPr>
          <a:xfrm>
            <a:off x="0" y="-7950"/>
            <a:ext cx="9144000" cy="5159400"/>
          </a:xfrm>
          <a:prstGeom prst="rect">
            <a:avLst/>
          </a:prstGeom>
          <a:solidFill>
            <a:srgbClr val="48479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81" name="Google Shape;181;p30"/>
          <p:cNvCxnSpPr/>
          <p:nvPr/>
        </p:nvCxnSpPr>
        <p:spPr>
          <a:xfrm rot="5400000">
            <a:off x="-1549025" y="2616850"/>
            <a:ext cx="3840000" cy="70200"/>
          </a:xfrm>
          <a:prstGeom prst="bentConnector3">
            <a:avLst>
              <a:gd fmla="val 50000" name="adj1"/>
            </a:avLst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2" name="Google Shape;182;p30"/>
          <p:cNvSpPr txBox="1"/>
          <p:nvPr/>
        </p:nvSpPr>
        <p:spPr>
          <a:xfrm>
            <a:off x="567300" y="500375"/>
            <a:ext cx="78408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4300" u="sng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Présentation</a:t>
            </a:r>
            <a:endParaRPr b="1" sz="43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7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83" name="Google Shape;18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4028901" y="4531898"/>
            <a:ext cx="455324" cy="455324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30"/>
          <p:cNvSpPr/>
          <p:nvPr/>
        </p:nvSpPr>
        <p:spPr>
          <a:xfrm>
            <a:off x="336725" y="626150"/>
            <a:ext cx="129600" cy="129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30"/>
          <p:cNvSpPr/>
          <p:nvPr/>
        </p:nvSpPr>
        <p:spPr>
          <a:xfrm>
            <a:off x="270825" y="4531900"/>
            <a:ext cx="129600" cy="129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30"/>
          <p:cNvSpPr txBox="1"/>
          <p:nvPr/>
        </p:nvSpPr>
        <p:spPr>
          <a:xfrm>
            <a:off x="3532900" y="2060375"/>
            <a:ext cx="5229900" cy="19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9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Fanny BISIAUX</a:t>
            </a:r>
            <a:endParaRPr b="1" sz="29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29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Coordinatrice</a:t>
            </a:r>
            <a:r>
              <a:rPr i="1" lang="fr" sz="29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du Collectif EducPopNum au sein du CRAJEP</a:t>
            </a:r>
            <a:endParaRPr i="1" sz="29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87" name="Google Shape;187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6840" y="1702775"/>
            <a:ext cx="2685300" cy="26853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3000">
        <p14:prism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