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4"/>
  </p:notesMasterIdLst>
  <p:sldIdLst>
    <p:sldId id="256" r:id="rId4"/>
    <p:sldId id="260" r:id="rId5"/>
    <p:sldId id="282" r:id="rId6"/>
    <p:sldId id="291" r:id="rId7"/>
    <p:sldId id="287" r:id="rId8"/>
    <p:sldId id="289" r:id="rId9"/>
    <p:sldId id="268" r:id="rId10"/>
    <p:sldId id="264" r:id="rId11"/>
    <p:sldId id="269" r:id="rId12"/>
    <p:sldId id="271" r:id="rId13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déplacer la diapo</a:t>
            </a: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12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12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12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12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780C98E-EAD9-4E20-B5D5-7B7E3C430134}" type="slidenum">
              <a:rPr lang="fr-FR" sz="1400" b="0" strike="noStrike" spc="-1">
                <a:latin typeface="Times New Roman"/>
              </a:rPr>
              <a:pPr algn="r"/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44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</a:rPr>
              <a:t>Cliquez pour modifier le style du 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7022216-6848-46F1-8A04-4BE87DE246CF}" type="datetime1">
              <a:rPr lang="fr-FR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21/09/2023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Atelier Graphite // écrivain public juriste et médiateur numérique  // www.atelier-graphite.fr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60E0A7E-A4D0-4FFB-A7F9-D5FA527494FE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</a:rPr>
              <a:t>Cliquez pour modifier le style du titre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0DE6CE5-84AC-440B-B3FC-14ABFA4B0685}" type="datetime1">
              <a:rPr lang="fr-FR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21/09/2023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Atelier Graphite // écrivain public juriste et médiateur numérique  // www.atelier-graphite.fr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A78EBD4-816D-4F3B-A443-33B425A78694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imeo.com/374677447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onomie.gouv.fr/cge/barometre-numerique-2022" TargetMode="External"/><Relationship Id="rId3" Type="http://schemas.openxmlformats.org/officeDocument/2006/relationships/hyperlink" Target="https://www.fondation-afnic.fr/fr/Ressourcerie/Outils.htm" TargetMode="External"/><Relationship Id="rId7" Type="http://schemas.openxmlformats.org/officeDocument/2006/relationships/hyperlink" Target="https://www.cri-auvergne.org/information-sensibilisation/" TargetMode="External"/><Relationship Id="rId2" Type="http://schemas.openxmlformats.org/officeDocument/2006/relationships/hyperlink" Target="https://labase.anct.gouv.fr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etsijaccompagnais.fr/" TargetMode="External"/><Relationship Id="rId5" Type="http://schemas.openxmlformats.org/officeDocument/2006/relationships/hyperlink" Target="https://pix.fr/mediation-numerique" TargetMode="External"/><Relationship Id="rId4" Type="http://schemas.openxmlformats.org/officeDocument/2006/relationships/hyperlink" Target="https://refugies.info/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 40"/>
          <p:cNvPicPr/>
          <p:nvPr/>
        </p:nvPicPr>
        <p:blipFill>
          <a:blip r:embed="rId2"/>
          <a:stretch/>
        </p:blipFill>
        <p:spPr>
          <a:xfrm>
            <a:off x="1796040" y="285480"/>
            <a:ext cx="5501520" cy="214272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457560" y="2823120"/>
            <a:ext cx="8228520" cy="2765520"/>
          </a:xfrm>
          <a:prstGeom prst="rect">
            <a:avLst/>
          </a:prstGeom>
          <a:noFill/>
          <a:ln w="126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20" tIns="6120" rIns="6120" bIns="6120" anchor="ctr"/>
          <a:lstStyle/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  	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785880" y="3244320"/>
            <a:ext cx="70005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fr-FR" sz="2400" spc="-1" dirty="0">
              <a:solidFill>
                <a:srgbClr val="E46C0A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1" strike="noStrike" spc="-1" dirty="0" smtClean="0">
                <a:solidFill>
                  <a:srgbClr val="E46C0A"/>
                </a:solidFill>
                <a:latin typeface="Arial"/>
              </a:rPr>
              <a:t>	</a:t>
            </a:r>
            <a:r>
              <a:rPr lang="fr-FR" sz="2400" b="1" strike="noStrike" spc="-1" dirty="0" smtClean="0">
                <a:solidFill>
                  <a:srgbClr val="E46C0A"/>
                </a:solidFill>
                <a:latin typeface="Comfortaa"/>
              </a:rPr>
              <a:t>illettrisme, illectronisme</a:t>
            </a:r>
          </a:p>
          <a:p>
            <a:pPr algn="ctr">
              <a:lnSpc>
                <a:spcPct val="100000"/>
              </a:lnSpc>
            </a:pPr>
            <a:r>
              <a:rPr lang="fr-FR" sz="2400" b="1" spc="-1" dirty="0" smtClean="0">
                <a:solidFill>
                  <a:srgbClr val="E46C0A"/>
                </a:solidFill>
                <a:latin typeface="Comfortaa"/>
              </a:rPr>
              <a:t>	Accompagnement des publics</a:t>
            </a:r>
            <a:endParaRPr lang="fr-FR" sz="2400" b="0" strike="noStrike" spc="-1" dirty="0">
              <a:latin typeface="Arial"/>
            </a:endParaRPr>
          </a:p>
        </p:txBody>
      </p:sp>
      <p:pic>
        <p:nvPicPr>
          <p:cNvPr id="130" name="Picture 1"/>
          <p:cNvPicPr/>
          <p:nvPr/>
        </p:nvPicPr>
        <p:blipFill>
          <a:blip r:embed="rId3"/>
          <a:stretch/>
        </p:blipFill>
        <p:spPr>
          <a:xfrm>
            <a:off x="7643834" y="4500570"/>
            <a:ext cx="1032886" cy="1063950"/>
          </a:xfrm>
          <a:prstGeom prst="rect">
            <a:avLst/>
          </a:prstGeom>
          <a:ln>
            <a:noFill/>
          </a:ln>
        </p:spPr>
      </p:pic>
      <p:pic>
        <p:nvPicPr>
          <p:cNvPr id="22532" name="Picture 4" descr="Responsable formation – La Mednum"/>
          <p:cNvPicPr>
            <a:picLocks noChangeAspect="1" noChangeArrowheads="1"/>
          </p:cNvPicPr>
          <p:nvPr/>
        </p:nvPicPr>
        <p:blipFill>
          <a:blip r:embed="rId4" cstate="print"/>
          <a:srcRect l="6061" t="12855" r="15151" b="27154"/>
          <a:stretch>
            <a:fillRect/>
          </a:stretch>
        </p:blipFill>
        <p:spPr bwMode="auto">
          <a:xfrm>
            <a:off x="500034" y="4572008"/>
            <a:ext cx="1857388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 dirty="0">
                <a:solidFill>
                  <a:srgbClr val="E46C0A"/>
                </a:solidFill>
                <a:latin typeface="Comfortaa"/>
              </a:rPr>
              <a:t>Merci pour </a:t>
            </a:r>
            <a:r>
              <a:rPr lang="fr-FR" sz="4400" b="0" strike="noStrike" spc="-1" dirty="0" smtClean="0">
                <a:solidFill>
                  <a:srgbClr val="E46C0A"/>
                </a:solidFill>
                <a:latin typeface="Comfortaa"/>
              </a:rPr>
              <a:t>votre écoute </a:t>
            </a:r>
            <a:r>
              <a:rPr lang="fr-FR" sz="4400" b="0" strike="noStrike" spc="-1" dirty="0">
                <a:solidFill>
                  <a:srgbClr val="E46C0A"/>
                </a:solidFill>
                <a:latin typeface="Comfortaa"/>
              </a:rPr>
              <a:t>!</a:t>
            </a:r>
            <a:endParaRPr lang="fr-FR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1643040" y="6356520"/>
            <a:ext cx="6071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 b="0" strike="noStrike" spc="-1" dirty="0">
                <a:solidFill>
                  <a:srgbClr val="8B8B8B"/>
                </a:solidFill>
                <a:latin typeface="Calibri"/>
              </a:rPr>
              <a:t>Atelier Graphite // écrivain public juriste et médiateur numérique  // www.atelier-graphite.fr</a:t>
            </a:r>
            <a:endParaRPr lang="fr-FR" sz="1200" b="0" strike="noStrike" spc="-1" dirty="0">
              <a:latin typeface="Times New Roman"/>
            </a:endParaRPr>
          </a:p>
        </p:txBody>
      </p:sp>
      <p:sp>
        <p:nvSpPr>
          <p:cNvPr id="202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F1179F9-93F6-4DEE-A821-30942A8D5791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10</a:t>
            </a:fld>
            <a:endParaRPr lang="fr-FR" sz="1200" b="0" strike="noStrike" spc="-1">
              <a:latin typeface="Times New Roman"/>
            </a:endParaRPr>
          </a:p>
        </p:txBody>
      </p:sp>
      <p:pic>
        <p:nvPicPr>
          <p:cNvPr id="203" name="Picture 4"/>
          <p:cNvPicPr/>
          <p:nvPr/>
        </p:nvPicPr>
        <p:blipFill>
          <a:blip r:embed="rId2"/>
          <a:stretch/>
        </p:blipFill>
        <p:spPr>
          <a:xfrm>
            <a:off x="3314880" y="2653560"/>
            <a:ext cx="2514240" cy="2418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 dirty="0">
                <a:solidFill>
                  <a:srgbClr val="E46C0A"/>
                </a:solidFill>
                <a:latin typeface="Comfortaa"/>
              </a:rPr>
              <a:t>Les publics</a:t>
            </a:r>
            <a:endParaRPr lang="fr-FR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714240" y="6356520"/>
            <a:ext cx="75657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 b="0" strike="noStrike" spc="-1" dirty="0">
                <a:solidFill>
                  <a:srgbClr val="8B8B8B"/>
                </a:solidFill>
                <a:latin typeface="Calibri"/>
              </a:rPr>
              <a:t>Atelier Graphite // écrivain public juriste et médiateur numérique  // www.atelier-graphite.fr</a:t>
            </a:r>
            <a:endParaRPr lang="fr-FR" sz="1200" b="0" strike="noStrike" spc="-1" dirty="0">
              <a:latin typeface="Times New Roman"/>
            </a:endParaRPr>
          </a:p>
        </p:txBody>
      </p:sp>
      <p:sp>
        <p:nvSpPr>
          <p:cNvPr id="146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B1915C5-F57A-4B7C-BE97-7A061594D2A5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2</a:t>
            </a:fld>
            <a:endParaRPr lang="fr-FR" sz="1200" b="0" strike="noStrike" spc="-1" dirty="0">
              <a:latin typeface="Times New Roman"/>
            </a:endParaRPr>
          </a:p>
        </p:txBody>
      </p:sp>
      <p:pic>
        <p:nvPicPr>
          <p:cNvPr id="147" name="Picture 2"/>
          <p:cNvPicPr/>
          <p:nvPr/>
        </p:nvPicPr>
        <p:blipFill>
          <a:blip r:embed="rId2"/>
          <a:stretch/>
        </p:blipFill>
        <p:spPr>
          <a:xfrm>
            <a:off x="1872000" y="1333080"/>
            <a:ext cx="5114880" cy="47926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1214414" y="6356350"/>
            <a:ext cx="7715304" cy="365125"/>
          </a:xfrm>
          <a:prstGeom prst="rect">
            <a:avLst/>
          </a:prstGeom>
        </p:spPr>
        <p:txBody>
          <a:bodyPr/>
          <a:lstStyle/>
          <a:p>
            <a:endParaRPr lang="fr-FR" sz="1100" dirty="0" smtClean="0"/>
          </a:p>
          <a:p>
            <a:r>
              <a:rPr lang="fr-FR" sz="1100" dirty="0" smtClean="0"/>
              <a:t>Atelier Graphite // écrivain public juriste et médiateur numérique  // www.atelier-graphite.fr</a:t>
            </a:r>
            <a:endParaRPr lang="fr-FR" sz="1100" dirty="0"/>
          </a:p>
        </p:txBody>
      </p:sp>
      <p:pic>
        <p:nvPicPr>
          <p:cNvPr id="6" name="Espace réservé du contenu 5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00042"/>
            <a:ext cx="4929222" cy="5831437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 187"/>
          <p:cNvPicPr/>
          <p:nvPr/>
        </p:nvPicPr>
        <p:blipFill>
          <a:blip r:embed="rId2"/>
          <a:stretch/>
        </p:blipFill>
        <p:spPr>
          <a:xfrm>
            <a:off x="632520" y="720000"/>
            <a:ext cx="7934760" cy="5139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/>
          </p:nvPr>
        </p:nvSpPr>
        <p:spPr>
          <a:xfrm>
            <a:off x="457200" y="571480"/>
            <a:ext cx="8229240" cy="5554280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r-FR" sz="2800" b="1" dirty="0" smtClean="0">
                <a:solidFill>
                  <a:schemeClr val="accent6"/>
                </a:solidFill>
                <a:latin typeface="Comfortaa" pitchFamily="2" charset="0"/>
                <a:ea typeface="Comfortaa"/>
                <a:cs typeface="Calibri" pitchFamily="34" charset="0"/>
                <a:sym typeface="Comfortaa"/>
              </a:rPr>
              <a:t>6,7 à 22,1 millions de Français en  difficulté</a:t>
            </a: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fr-FR" dirty="0" smtClean="0">
              <a:solidFill>
                <a:schemeClr val="dk2"/>
              </a:solidFill>
              <a:latin typeface="Calibri" pitchFamily="34" charset="0"/>
              <a:ea typeface="Comfortaa"/>
              <a:cs typeface="Calibri" pitchFamily="34" charset="0"/>
              <a:sym typeface="Comforta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dirty="0" smtClean="0">
                <a:solidFill>
                  <a:schemeClr val="dk2"/>
                </a:solidFill>
                <a:latin typeface="Calibri" pitchFamily="34" charset="0"/>
                <a:ea typeface="Comfortaa"/>
                <a:cs typeface="Calibri" pitchFamily="34" charset="0"/>
                <a:sym typeface="Comfortaa"/>
              </a:rPr>
              <a:t>Pas moins de six facteurs interfèrent sur l’illectronisme selon le </a:t>
            </a:r>
            <a:r>
              <a:rPr lang="fr-FR" dirty="0" err="1" smtClean="0">
                <a:solidFill>
                  <a:schemeClr val="dk2"/>
                </a:solidFill>
                <a:latin typeface="Calibri" pitchFamily="34" charset="0"/>
                <a:ea typeface="Comfortaa"/>
                <a:cs typeface="Calibri" pitchFamily="34" charset="0"/>
                <a:sym typeface="Comfortaa"/>
              </a:rPr>
              <a:t>Crédoc</a:t>
            </a:r>
            <a:r>
              <a:rPr lang="fr-FR" dirty="0" smtClean="0">
                <a:solidFill>
                  <a:schemeClr val="dk2"/>
                </a:solidFill>
                <a:latin typeface="Calibri" pitchFamily="34" charset="0"/>
                <a:ea typeface="Comfortaa"/>
                <a:cs typeface="Calibri" pitchFamily="34" charset="0"/>
                <a:sym typeface="Comfortaa"/>
              </a:rPr>
              <a:t> :</a:t>
            </a:r>
          </a:p>
          <a:p>
            <a:pPr marL="457200" lvl="0" indent="-317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</a:pPr>
            <a:r>
              <a:rPr lang="fr-FR" dirty="0" smtClean="0">
                <a:solidFill>
                  <a:schemeClr val="dk2"/>
                </a:solidFill>
                <a:latin typeface="Calibri" pitchFamily="34" charset="0"/>
                <a:ea typeface="Comfortaa"/>
                <a:cs typeface="Calibri" pitchFamily="34" charset="0"/>
                <a:sym typeface="Comfortaa"/>
              </a:rPr>
              <a:t>l’accès aux équipements</a:t>
            </a: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</a:pPr>
            <a:r>
              <a:rPr lang="fr-FR" dirty="0" smtClean="0">
                <a:solidFill>
                  <a:schemeClr val="dk2"/>
                </a:solidFill>
                <a:latin typeface="Calibri" pitchFamily="34" charset="0"/>
                <a:ea typeface="Comfortaa"/>
                <a:cs typeface="Calibri" pitchFamily="34" charset="0"/>
                <a:sym typeface="Comfortaa"/>
              </a:rPr>
              <a:t>la complexité des usages</a:t>
            </a: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</a:pPr>
            <a:r>
              <a:rPr lang="fr-FR" dirty="0" smtClean="0">
                <a:solidFill>
                  <a:schemeClr val="dk2"/>
                </a:solidFill>
                <a:latin typeface="Calibri" pitchFamily="34" charset="0"/>
                <a:ea typeface="Comfortaa"/>
                <a:cs typeface="Calibri" pitchFamily="34" charset="0"/>
                <a:sym typeface="Comfortaa"/>
              </a:rPr>
              <a:t>les changements perpétuels d’interfaces</a:t>
            </a: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</a:pPr>
            <a:r>
              <a:rPr lang="fr-FR" dirty="0" smtClean="0">
                <a:solidFill>
                  <a:schemeClr val="dk2"/>
                </a:solidFill>
                <a:latin typeface="Calibri" pitchFamily="34" charset="0"/>
                <a:ea typeface="Comfortaa"/>
                <a:cs typeface="Calibri" pitchFamily="34" charset="0"/>
                <a:sym typeface="Comfortaa"/>
              </a:rPr>
              <a:t>la diversité des compétences à mettre en œuvre</a:t>
            </a: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</a:pPr>
            <a:r>
              <a:rPr lang="fr-FR" dirty="0" smtClean="0">
                <a:solidFill>
                  <a:schemeClr val="dk2"/>
                </a:solidFill>
                <a:latin typeface="Calibri" pitchFamily="34" charset="0"/>
                <a:ea typeface="Comfortaa"/>
                <a:cs typeface="Calibri" pitchFamily="34" charset="0"/>
                <a:sym typeface="Comfortaa"/>
              </a:rPr>
              <a:t>la capacité des personnes à apprendre ou à se faire aider</a:t>
            </a: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</a:pPr>
            <a:r>
              <a:rPr lang="fr-FR" dirty="0" smtClean="0">
                <a:solidFill>
                  <a:schemeClr val="dk2"/>
                </a:solidFill>
                <a:latin typeface="Calibri" pitchFamily="34" charset="0"/>
                <a:ea typeface="Comfortaa"/>
                <a:cs typeface="Calibri" pitchFamily="34" charset="0"/>
                <a:sym typeface="Comfortaa"/>
              </a:rPr>
              <a:t>le rapport à l’écrit et à la lecture</a:t>
            </a: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dirty="0" smtClean="0">
                <a:solidFill>
                  <a:schemeClr val="dk2"/>
                </a:solidFill>
                <a:latin typeface="Calibri" pitchFamily="34" charset="0"/>
                <a:ea typeface="Comfortaa"/>
                <a:cs typeface="Calibri" pitchFamily="34" charset="0"/>
                <a:sym typeface="Comfortaa"/>
              </a:rPr>
              <a:t>Ces difficultés sont</a:t>
            </a:r>
            <a:r>
              <a:rPr lang="fr-FR" b="1" dirty="0" smtClean="0">
                <a:solidFill>
                  <a:schemeClr val="dk2"/>
                </a:solidFill>
                <a:latin typeface="Calibri" pitchFamily="34" charset="0"/>
                <a:ea typeface="Comfortaa"/>
                <a:cs typeface="Calibri" pitchFamily="34" charset="0"/>
                <a:sym typeface="Comfortaa"/>
              </a:rPr>
              <a:t> cumulatives</a:t>
            </a:r>
            <a:r>
              <a:rPr lang="fr-FR" dirty="0" smtClean="0">
                <a:solidFill>
                  <a:schemeClr val="dk2"/>
                </a:solidFill>
                <a:latin typeface="Calibri" pitchFamily="34" charset="0"/>
                <a:ea typeface="Comfortaa"/>
                <a:cs typeface="Calibri" pitchFamily="34" charset="0"/>
                <a:sym typeface="Comfortaa"/>
              </a:rPr>
              <a:t>, le frein financier empêchant par exemple les personnes les plus démunies de suivre le rythme de renouvellement des équipements</a:t>
            </a: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dirty="0" smtClean="0">
                <a:solidFill>
                  <a:schemeClr val="dk2"/>
                </a:solidFill>
                <a:latin typeface="Calibri" pitchFamily="34" charset="0"/>
                <a:ea typeface="Comfortaa"/>
                <a:cs typeface="Calibri" pitchFamily="34" charset="0"/>
                <a:sym typeface="Comfortaa"/>
              </a:rPr>
              <a:t>Quant à la non-maîtrise de l’écrit, elle rend l’apprentissage et l’autonomisation dans les usages numériques très difficile pour les populations concernées</a:t>
            </a:r>
            <a:endParaRPr lang="fr-FR" dirty="0" smtClean="0">
              <a:latin typeface="Calibri" pitchFamily="34" charset="0"/>
              <a:ea typeface="Comfortaa"/>
              <a:cs typeface="Calibri" pitchFamily="34" charset="0"/>
              <a:sym typeface="Comfortaa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 191"/>
          <p:cNvPicPr/>
          <p:nvPr/>
        </p:nvPicPr>
        <p:blipFill>
          <a:blip r:embed="rId2"/>
          <a:stretch/>
        </p:blipFill>
        <p:spPr>
          <a:xfrm>
            <a:off x="936000" y="621000"/>
            <a:ext cx="7451280" cy="5302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236160" y="1235160"/>
            <a:ext cx="2291400" cy="3043800"/>
          </a:xfrm>
          <a:prstGeom prst="rect">
            <a:avLst/>
          </a:prstGeom>
          <a:ln w="28440"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0000"/>
                </a:solidFill>
                <a:latin typeface="Comfortaa"/>
              </a:rPr>
              <a:t>Besoins </a:t>
            </a:r>
            <a:endParaRPr lang="fr-FR" sz="3200" b="1" strike="noStrike" spc="-1" dirty="0" smtClean="0">
              <a:solidFill>
                <a:srgbClr val="000000"/>
              </a:solidFill>
              <a:latin typeface="Comfortaa"/>
            </a:endParaRPr>
          </a:p>
          <a:p>
            <a:pPr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350" b="0" strike="noStrike" spc="-1" dirty="0">
                <a:solidFill>
                  <a:srgbClr val="000000"/>
                </a:solidFill>
                <a:latin typeface="Calibri"/>
              </a:rPr>
              <a:t>Vus par la structure</a:t>
            </a: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350" b="0" strike="noStrike" spc="-1" dirty="0">
                <a:solidFill>
                  <a:srgbClr val="000000"/>
                </a:solidFill>
                <a:latin typeface="Calibri"/>
              </a:rPr>
              <a:t>Vus pas les accompagnants</a:t>
            </a: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350" b="0" strike="noStrike" spc="-1" dirty="0">
                <a:solidFill>
                  <a:srgbClr val="000000"/>
                </a:solidFill>
                <a:latin typeface="Calibri"/>
              </a:rPr>
              <a:t>Vus par les bénéficiaires</a:t>
            </a: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350" b="0" strike="noStrike" spc="-1" dirty="0">
                <a:solidFill>
                  <a:srgbClr val="000000"/>
                </a:solidFill>
                <a:latin typeface="Calibri"/>
              </a:rPr>
              <a:t>Vus par l’expert </a:t>
            </a: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350" b="0" strike="noStrike" spc="-1" dirty="0">
                <a:solidFill>
                  <a:srgbClr val="000000"/>
                </a:solidFill>
                <a:latin typeface="Wingdings"/>
              </a:rPr>
              <a:t></a:t>
            </a:r>
            <a:r>
              <a:rPr lang="fr-FR" sz="1350" b="0" strike="noStrike" spc="-1" dirty="0">
                <a:solidFill>
                  <a:srgbClr val="000000"/>
                </a:solidFill>
                <a:latin typeface="Calibri"/>
              </a:rPr>
              <a:t> Synthèse et choix du / des besoin(s)</a:t>
            </a:r>
            <a:endParaRPr lang="fr-FR" sz="1350" b="0" strike="noStrike" spc="-1" dirty="0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854280" y="576000"/>
            <a:ext cx="78577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trike="noStrike" spc="-1">
                <a:solidFill>
                  <a:srgbClr val="F79646"/>
                </a:solidFill>
                <a:latin typeface="Comfortaa"/>
              </a:rPr>
              <a:t>Étapes préalables aux ateliers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3024000" y="1214422"/>
            <a:ext cx="2064240" cy="5286412"/>
          </a:xfrm>
          <a:prstGeom prst="rect">
            <a:avLst/>
          </a:prstGeom>
          <a:ln w="28440"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0000"/>
                </a:solidFill>
                <a:latin typeface="Comfortaa"/>
              </a:rPr>
              <a:t>Freins </a:t>
            </a: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1F497D"/>
              </a:buClr>
              <a:buFont typeface="StarSymbol"/>
              <a:buChar char="-"/>
            </a:pPr>
            <a:r>
              <a:rPr lang="fr-FR" sz="1350" b="0" strike="noStrike" spc="-1" dirty="0">
                <a:solidFill>
                  <a:srgbClr val="1F497D"/>
                </a:solidFill>
                <a:latin typeface="Calibri"/>
              </a:rPr>
              <a:t>Linguistique</a:t>
            </a:r>
            <a:endParaRPr lang="fr-FR" sz="135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1F497D"/>
              </a:buClr>
              <a:buFont typeface="StarSymbol"/>
              <a:buChar char="-"/>
            </a:pP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C0504D"/>
              </a:buClr>
              <a:buFont typeface="StarSymbol"/>
              <a:buChar char="-"/>
            </a:pPr>
            <a:r>
              <a:rPr lang="fr-FR" sz="1350" b="0" strike="noStrike" spc="-1" dirty="0">
                <a:solidFill>
                  <a:srgbClr val="C0504D"/>
                </a:solidFill>
                <a:latin typeface="Calibri"/>
              </a:rPr>
              <a:t>Cognitif</a:t>
            </a:r>
            <a:endParaRPr lang="fr-FR" sz="135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C0504D"/>
              </a:buClr>
            </a:pP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350" b="0" strike="noStrike" spc="-1" dirty="0" smtClean="0">
                <a:solidFill>
                  <a:srgbClr val="77933C"/>
                </a:solidFill>
                <a:latin typeface="Calibri"/>
              </a:rPr>
              <a:t>-   </a:t>
            </a:r>
            <a:r>
              <a:rPr lang="fr-FR" sz="1350" b="0" strike="noStrike" spc="-1" dirty="0">
                <a:solidFill>
                  <a:srgbClr val="77933C"/>
                </a:solidFill>
                <a:latin typeface="Calibri"/>
              </a:rPr>
              <a:t>Représentation du </a:t>
            </a:r>
            <a:r>
              <a:rPr lang="fr-FR" sz="1350" b="0" strike="noStrike" spc="-1" dirty="0" smtClean="0">
                <a:solidFill>
                  <a:srgbClr val="77933C"/>
                </a:solidFill>
                <a:latin typeface="Calibri"/>
              </a:rPr>
              <a:t>       monde </a:t>
            </a:r>
            <a:r>
              <a:rPr lang="fr-FR" sz="1350" b="0" strike="noStrike" spc="-1" dirty="0">
                <a:solidFill>
                  <a:srgbClr val="77933C"/>
                </a:solidFill>
                <a:latin typeface="Calibri"/>
              </a:rPr>
              <a:t>numérique</a:t>
            </a: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604A7B"/>
              </a:buClr>
              <a:buFont typeface="StarSymbol"/>
              <a:buChar char="-"/>
            </a:pPr>
            <a:r>
              <a:rPr lang="fr-FR" sz="1350" b="0" strike="noStrike" spc="-1" dirty="0">
                <a:solidFill>
                  <a:srgbClr val="604A7B"/>
                </a:solidFill>
                <a:latin typeface="Calibri"/>
              </a:rPr>
              <a:t>Technique</a:t>
            </a: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E46C0A"/>
              </a:buClr>
              <a:buFont typeface="StarSymbol"/>
              <a:buChar char="-"/>
            </a:pPr>
            <a:r>
              <a:rPr lang="fr-FR" sz="1350" b="0" strike="noStrike" spc="-1" dirty="0">
                <a:solidFill>
                  <a:srgbClr val="E46C0A"/>
                </a:solidFill>
                <a:latin typeface="Calibri"/>
              </a:rPr>
              <a:t>Administratif</a:t>
            </a:r>
            <a:endParaRPr lang="fr-FR" sz="135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E46C0A"/>
              </a:buClr>
              <a:buFont typeface="StarSymbol"/>
              <a:buChar char="-"/>
            </a:pP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1350" b="0" strike="noStrike" spc="-1" dirty="0">
                <a:solidFill>
                  <a:srgbClr val="000000"/>
                </a:solidFill>
                <a:latin typeface="Calibri"/>
              </a:rPr>
              <a:t>Personnel</a:t>
            </a: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b="0" strike="noStrike" spc="-1" dirty="0">
              <a:latin typeface="Arial"/>
            </a:endParaRPr>
          </a:p>
        </p:txBody>
      </p:sp>
      <p:sp>
        <p:nvSpPr>
          <p:cNvPr id="190" name="CustomShape 4"/>
          <p:cNvSpPr/>
          <p:nvPr/>
        </p:nvSpPr>
        <p:spPr>
          <a:xfrm>
            <a:off x="214200" y="4572000"/>
            <a:ext cx="2322720" cy="1605600"/>
          </a:xfrm>
          <a:prstGeom prst="rect">
            <a:avLst/>
          </a:prstGeom>
          <a:ln w="38160"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0000"/>
                </a:solidFill>
                <a:latin typeface="Comfortaa"/>
              </a:rPr>
              <a:t>Objectifs</a:t>
            </a:r>
            <a:r>
              <a:rPr lang="fr-FR" sz="3200" b="1" strike="noStrike" spc="-1" dirty="0">
                <a:solidFill>
                  <a:srgbClr val="558ED5"/>
                </a:solidFill>
                <a:latin typeface="Comfortaa"/>
              </a:rPr>
              <a:t> </a:t>
            </a: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1350" b="0" strike="noStrike" spc="-1" dirty="0" smtClean="0">
                <a:solidFill>
                  <a:srgbClr val="000000"/>
                </a:solidFill>
                <a:latin typeface="Calibri"/>
              </a:rPr>
              <a:t>Court </a:t>
            </a:r>
            <a:r>
              <a:rPr lang="fr-FR" sz="1350" b="0" strike="noStrike" spc="-1" dirty="0">
                <a:solidFill>
                  <a:srgbClr val="000000"/>
                </a:solidFill>
                <a:latin typeface="Calibri"/>
              </a:rPr>
              <a:t>Terme</a:t>
            </a: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350" b="0" strike="noStrike" spc="-1" dirty="0">
                <a:solidFill>
                  <a:srgbClr val="000000"/>
                </a:solidFill>
                <a:latin typeface="Calibri"/>
              </a:rPr>
              <a:t>Moyen Terme</a:t>
            </a: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350" b="0" strike="noStrike" spc="-1" dirty="0">
                <a:solidFill>
                  <a:srgbClr val="000000"/>
                </a:solidFill>
                <a:latin typeface="Calibri"/>
              </a:rPr>
              <a:t>Long Terme</a:t>
            </a: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b="0" strike="noStrike" spc="-1" dirty="0">
              <a:latin typeface="Arial"/>
            </a:endParaRPr>
          </a:p>
        </p:txBody>
      </p:sp>
      <p:sp>
        <p:nvSpPr>
          <p:cNvPr id="191" name="CustomShape 5"/>
          <p:cNvSpPr/>
          <p:nvPr/>
        </p:nvSpPr>
        <p:spPr>
          <a:xfrm>
            <a:off x="5400000" y="1224000"/>
            <a:ext cx="3312000" cy="5266800"/>
          </a:xfrm>
          <a:prstGeom prst="rect">
            <a:avLst/>
          </a:prstGeom>
          <a:ln w="28440"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0000"/>
                </a:solidFill>
                <a:latin typeface="Comfortaa"/>
              </a:rPr>
              <a:t>Leviers</a:t>
            </a:r>
            <a:r>
              <a:rPr lang="fr-FR" sz="3200" b="0" strike="noStrike" spc="-1" dirty="0">
                <a:solidFill>
                  <a:srgbClr val="000000"/>
                </a:solidFill>
                <a:latin typeface="Comfortaa"/>
              </a:rPr>
              <a:t> </a:t>
            </a: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350" b="0" strike="noStrike" spc="-1" dirty="0">
                <a:solidFill>
                  <a:srgbClr val="1F497D"/>
                </a:solidFill>
                <a:latin typeface="Calibri"/>
              </a:rPr>
              <a:t>- Appli</a:t>
            </a:r>
            <a:r>
              <a:rPr lang="fr-FR" sz="1350" b="0" strike="noStrike" spc="-1" dirty="0" smtClean="0">
                <a:solidFill>
                  <a:srgbClr val="1F497D"/>
                </a:solidFill>
                <a:latin typeface="Calibri"/>
              </a:rPr>
              <a:t>, Interprète</a:t>
            </a:r>
            <a:r>
              <a:rPr lang="fr-FR" sz="1350" b="0" strike="noStrike" spc="-1" dirty="0">
                <a:solidFill>
                  <a:srgbClr val="1F497D"/>
                </a:solidFill>
                <a:latin typeface="Calibri"/>
              </a:rPr>
              <a:t>, FALC, pictogrammes</a:t>
            </a: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350" b="0" strike="noStrike" spc="-1" dirty="0">
                <a:solidFill>
                  <a:srgbClr val="1F497D"/>
                </a:solidFill>
                <a:latin typeface="Calibri"/>
              </a:rPr>
              <a:t>Pair-</a:t>
            </a:r>
            <a:r>
              <a:rPr lang="fr-FR" sz="1350" b="0" strike="noStrike" spc="-1" dirty="0" err="1">
                <a:solidFill>
                  <a:srgbClr val="1F497D"/>
                </a:solidFill>
                <a:latin typeface="Calibri"/>
              </a:rPr>
              <a:t>aidance</a:t>
            </a: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350" b="0" strike="noStrike" spc="-1" dirty="0">
                <a:solidFill>
                  <a:srgbClr val="C0504D"/>
                </a:solidFill>
                <a:latin typeface="Calibri"/>
              </a:rPr>
              <a:t>- Support (papier/vidéo/</a:t>
            </a:r>
            <a:r>
              <a:rPr lang="fr-FR" sz="1350" b="0" strike="noStrike" spc="-1" dirty="0" err="1">
                <a:solidFill>
                  <a:srgbClr val="C0504D"/>
                </a:solidFill>
                <a:latin typeface="Calibri"/>
              </a:rPr>
              <a:t>tuto</a:t>
            </a:r>
            <a:r>
              <a:rPr lang="fr-FR" sz="1350" b="0" strike="noStrike" spc="-1" dirty="0">
                <a:solidFill>
                  <a:srgbClr val="C0504D"/>
                </a:solidFill>
                <a:latin typeface="Calibri"/>
              </a:rPr>
              <a:t>)</a:t>
            </a: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350" b="0" strike="noStrike" spc="-1" dirty="0">
                <a:solidFill>
                  <a:srgbClr val="C0504D"/>
                </a:solidFill>
                <a:latin typeface="Calibri"/>
              </a:rPr>
              <a:t>Répétition, mise en pratique</a:t>
            </a: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350" b="0" strike="noStrike" spc="-1" dirty="0">
                <a:solidFill>
                  <a:srgbClr val="C0504D"/>
                </a:solidFill>
                <a:latin typeface="Calibri"/>
              </a:rPr>
              <a:t>Pédagogie </a:t>
            </a:r>
            <a:r>
              <a:rPr lang="fr-FR" sz="1350" b="0" strike="noStrike" spc="-1" dirty="0" smtClean="0">
                <a:solidFill>
                  <a:srgbClr val="C0504D"/>
                </a:solidFill>
                <a:latin typeface="Calibri"/>
              </a:rPr>
              <a:t>actionnelle ou active</a:t>
            </a: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350" b="0" strike="noStrike" spc="-1" dirty="0">
                <a:solidFill>
                  <a:srgbClr val="77933C"/>
                </a:solidFill>
                <a:latin typeface="Calibri"/>
              </a:rPr>
              <a:t>- Mise en </a:t>
            </a:r>
            <a:r>
              <a:rPr lang="fr-FR" sz="1350" b="0" strike="noStrike" spc="-1" dirty="0" smtClean="0">
                <a:solidFill>
                  <a:srgbClr val="77933C"/>
                </a:solidFill>
                <a:latin typeface="Calibri"/>
              </a:rPr>
              <a:t>confiance, dédramatisation</a:t>
            </a: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350" b="0" strike="noStrike" spc="-1" dirty="0">
                <a:solidFill>
                  <a:srgbClr val="77933C"/>
                </a:solidFill>
                <a:latin typeface="Calibri"/>
              </a:rPr>
              <a:t>Démystification, Pair-</a:t>
            </a:r>
            <a:r>
              <a:rPr lang="fr-FR" sz="1350" b="0" strike="noStrike" spc="-1" dirty="0" err="1">
                <a:solidFill>
                  <a:srgbClr val="77933C"/>
                </a:solidFill>
                <a:latin typeface="Calibri"/>
              </a:rPr>
              <a:t>aidance</a:t>
            </a: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604A7B"/>
              </a:buClr>
            </a:pPr>
            <a:r>
              <a:rPr lang="fr-FR" sz="1350" b="0" strike="noStrike" spc="-1" dirty="0" smtClean="0">
                <a:solidFill>
                  <a:srgbClr val="604A7B"/>
                </a:solidFill>
                <a:latin typeface="Calibri"/>
              </a:rPr>
              <a:t>-  Outils </a:t>
            </a:r>
            <a:r>
              <a:rPr lang="fr-FR" sz="1350" b="0" strike="noStrike" spc="-1" dirty="0">
                <a:solidFill>
                  <a:srgbClr val="604A7B"/>
                </a:solidFill>
                <a:latin typeface="Calibri"/>
              </a:rPr>
              <a:t>personnels/ prêt de matériel/ connexion</a:t>
            </a: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E46C0A"/>
              </a:buClr>
            </a:pPr>
            <a:r>
              <a:rPr lang="fr-FR" sz="1350" b="0" strike="noStrike" spc="-1" dirty="0" smtClean="0">
                <a:solidFill>
                  <a:srgbClr val="E46C0A"/>
                </a:solidFill>
                <a:latin typeface="Calibri"/>
              </a:rPr>
              <a:t>-  Orientation </a:t>
            </a:r>
            <a:r>
              <a:rPr lang="fr-FR" sz="1350" b="0" strike="noStrike" spc="-1" dirty="0">
                <a:solidFill>
                  <a:srgbClr val="E46C0A"/>
                </a:solidFill>
                <a:latin typeface="Calibri"/>
              </a:rPr>
              <a:t>(AS, écrivain public, conseiller numérique) ou contact direct administration </a:t>
            </a:r>
            <a:endParaRPr lang="fr-FR" sz="13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5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</a:pPr>
            <a:r>
              <a:rPr lang="fr-FR" sz="1350" b="0" strike="noStrike" spc="-1" dirty="0" smtClean="0">
                <a:solidFill>
                  <a:srgbClr val="000000"/>
                </a:solidFill>
                <a:latin typeface="Calibri"/>
              </a:rPr>
              <a:t>-  </a:t>
            </a:r>
            <a:r>
              <a:rPr lang="fr-FR" sz="1350" b="0" strike="noStrike" spc="-1" dirty="0">
                <a:solidFill>
                  <a:srgbClr val="000000"/>
                </a:solidFill>
                <a:latin typeface="Calibri"/>
              </a:rPr>
              <a:t>contrat d’engagement, adaptation des horaires, de la fréquence, de la période</a:t>
            </a:r>
            <a:endParaRPr lang="fr-FR" sz="1350" b="0" strike="noStrike" spc="-1" dirty="0">
              <a:latin typeface="Arial"/>
            </a:endParaRPr>
          </a:p>
        </p:txBody>
      </p:sp>
      <p:pic>
        <p:nvPicPr>
          <p:cNvPr id="192" name="Picture 1"/>
          <p:cNvPicPr/>
          <p:nvPr/>
        </p:nvPicPr>
        <p:blipFill>
          <a:blip r:embed="rId2"/>
          <a:stretch/>
        </p:blipFill>
        <p:spPr>
          <a:xfrm>
            <a:off x="7966440" y="360000"/>
            <a:ext cx="961560" cy="86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E46C0A"/>
                </a:solidFill>
                <a:latin typeface="Comfortaa"/>
              </a:rPr>
              <a:t>ADAMA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500040" y="1357200"/>
            <a:ext cx="8186400" cy="4768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r>
              <a:rPr lang="fr-FR" sz="3200" b="0" u="sng" strike="noStrike" spc="-1">
                <a:solidFill>
                  <a:srgbClr val="0000FF"/>
                </a:solidFill>
                <a:uFillTx/>
                <a:latin typeface="Calibri"/>
                <a:hlinkClick r:id="rId2"/>
              </a:rPr>
              <a:t>https://vimeo.com/374677447</a:t>
            </a: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TextShape 3"/>
          <p:cNvSpPr txBox="1"/>
          <p:nvPr/>
        </p:nvSpPr>
        <p:spPr>
          <a:xfrm>
            <a:off x="482400" y="6336000"/>
            <a:ext cx="76536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Atelier Graphite // écrivain public juriste et médiateur numérique  // www.atelier-graphite.fr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170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A1D51C2-25DA-430C-B252-2BBA744D65CF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8</a:t>
            </a:fld>
            <a:endParaRPr lang="fr-FR" sz="1200" b="0" strike="noStrike" spc="-1">
              <a:latin typeface="Times New Roman"/>
            </a:endParaRPr>
          </a:p>
        </p:txBody>
      </p:sp>
      <p:pic>
        <p:nvPicPr>
          <p:cNvPr id="171" name="Picture 2"/>
          <p:cNvPicPr/>
          <p:nvPr/>
        </p:nvPicPr>
        <p:blipFill>
          <a:blip r:embed="rId3"/>
          <a:stretch/>
        </p:blipFill>
        <p:spPr>
          <a:xfrm>
            <a:off x="3643200" y="2214720"/>
            <a:ext cx="2285640" cy="3450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200" b="0" strike="noStrike" spc="-1">
                <a:solidFill>
                  <a:srgbClr val="F79646"/>
                </a:solidFill>
                <a:latin typeface="Comfortaa"/>
              </a:rPr>
              <a:t>RESSOURCES</a:t>
            </a: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endParaRPr lang="fr-FR" sz="2400" b="0" u="sng" strike="noStrike" spc="-1" dirty="0" smtClean="0">
              <a:solidFill>
                <a:srgbClr val="0000FF"/>
              </a:solidFill>
              <a:uFillTx/>
              <a:latin typeface="Calibri"/>
              <a:hlinkClick r:id="rId2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sng" strike="noStrike" spc="-1" dirty="0" smtClean="0">
                <a:solidFill>
                  <a:srgbClr val="0000FF"/>
                </a:solidFill>
                <a:uFillTx/>
                <a:latin typeface="Calibri"/>
                <a:hlinkClick r:id="rId2"/>
              </a:rPr>
              <a:t>https</a:t>
            </a:r>
            <a:r>
              <a:rPr lang="fr-FR" sz="2400" b="0" u="sng" strike="noStrike" spc="-1" dirty="0">
                <a:solidFill>
                  <a:srgbClr val="0000FF"/>
                </a:solidFill>
                <a:uFillTx/>
                <a:latin typeface="Calibri"/>
                <a:hlinkClick r:id="rId2"/>
              </a:rPr>
              <a:t>://labase.anct.gouv.fr/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sng" strike="noStrike" spc="-1" dirty="0">
                <a:solidFill>
                  <a:srgbClr val="0000FF"/>
                </a:solidFill>
                <a:uFillTx/>
                <a:latin typeface="Calibri"/>
                <a:hlinkClick r:id="rId3"/>
              </a:rPr>
              <a:t>https://www.fondation-afnic.fr/fr/Ressourcerie/Outils.htm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sng" strike="noStrike" spc="-1" dirty="0">
                <a:solidFill>
                  <a:srgbClr val="0000FF"/>
                </a:solidFill>
                <a:uFillTx/>
                <a:latin typeface="Calibri"/>
              </a:rPr>
              <a:t>https://www.lesbonsclics.fr/fr/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sng" strike="noStrike" spc="-1" dirty="0">
                <a:solidFill>
                  <a:srgbClr val="0000FF"/>
                </a:solidFill>
                <a:uFillTx/>
                <a:latin typeface="Calibri"/>
                <a:hlinkClick r:id="rId4"/>
              </a:rPr>
              <a:t>https://refugies.info/fr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sng" strike="noStrike" spc="-1" dirty="0">
                <a:solidFill>
                  <a:srgbClr val="0000FF"/>
                </a:solidFill>
                <a:uFillTx/>
                <a:latin typeface="Calibri"/>
                <a:hlinkClick r:id="rId5"/>
              </a:rPr>
              <a:t>https://pix.fr/mediation-numerique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sng" strike="noStrike" spc="-1" dirty="0">
                <a:solidFill>
                  <a:srgbClr val="0000FF"/>
                </a:solidFill>
                <a:uFillTx/>
                <a:latin typeface="Calibri"/>
                <a:hlinkClick r:id="rId6"/>
              </a:rPr>
              <a:t>https://www.etsijaccompagnais.fr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sng" strike="noStrike" spc="-1" dirty="0">
                <a:solidFill>
                  <a:srgbClr val="0000FF"/>
                </a:solidFill>
                <a:uFillTx/>
                <a:latin typeface="Calibri"/>
                <a:hlinkClick r:id="rId7"/>
              </a:rPr>
              <a:t>https://www.cri-auvergne.org/information-sensibilisation</a:t>
            </a:r>
            <a:r>
              <a:rPr lang="fr-FR" sz="2400" b="0" u="sng" strike="noStrike" spc="-1" dirty="0" smtClean="0">
                <a:solidFill>
                  <a:srgbClr val="0000FF"/>
                </a:solidFill>
                <a:uFillTx/>
                <a:latin typeface="Calibri"/>
                <a:hlinkClick r:id="rId7"/>
              </a:rPr>
              <a:t>/</a:t>
            </a:r>
            <a:endParaRPr lang="fr-FR" sz="2400" b="0" u="sng" strike="noStrike" spc="-1" dirty="0" smtClean="0">
              <a:solidFill>
                <a:srgbClr val="0000FF"/>
              </a:solidFill>
              <a:uFillTx/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spc="-1" dirty="0" smtClean="0">
                <a:solidFill>
                  <a:srgbClr val="000000"/>
                </a:solidFill>
                <a:latin typeface="Calibri"/>
                <a:hlinkClick r:id="rId8"/>
              </a:rPr>
              <a:t>https://www.economie.gouv.fr/cge/barometre-numerique-2022</a:t>
            </a:r>
            <a:endParaRPr lang="fr-FR" sz="2400" spc="-1" dirty="0" smtClean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F1A5F6B-A54A-4BCE-8197-1A1709411524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9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4012</TotalTime>
  <Words>311</Words>
  <Application>LibreOffice/6.0.7.3$Linux_X86_64 LibreOffice_project/00m0$Build-3</Application>
  <PresentationFormat>Affichage à l'écran (4:3)</PresentationFormat>
  <Paragraphs>103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Office Theme</vt:lpstr>
      <vt:lpstr>Office Theme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administrations en ligne 04.2019</dc:title>
  <dc:creator>Gaelle Laruelle</dc:creator>
  <cp:lastModifiedBy>Atelier Graphite</cp:lastModifiedBy>
  <cp:revision>469</cp:revision>
  <dcterms:created xsi:type="dcterms:W3CDTF">2019-04-24T14:33:33Z</dcterms:created>
  <dcterms:modified xsi:type="dcterms:W3CDTF">2023-09-21T06:30:22Z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21</vt:i4>
  </property>
</Properties>
</file>